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0" r:id="rId1"/>
    <p:sldMasterId id="2147483662" r:id="rId2"/>
  </p:sldMasterIdLst>
  <p:notesMasterIdLst>
    <p:notesMasterId r:id="rId25"/>
  </p:notesMasterIdLst>
  <p:handoutMasterIdLst>
    <p:handoutMasterId r:id="rId26"/>
  </p:handoutMasterIdLst>
  <p:sldIdLst>
    <p:sldId id="521" r:id="rId3"/>
    <p:sldId id="590" r:id="rId4"/>
    <p:sldId id="554" r:id="rId5"/>
    <p:sldId id="597" r:id="rId6"/>
    <p:sldId id="620" r:id="rId7"/>
    <p:sldId id="621" r:id="rId8"/>
    <p:sldId id="625" r:id="rId9"/>
    <p:sldId id="622" r:id="rId10"/>
    <p:sldId id="623" r:id="rId11"/>
    <p:sldId id="624" r:id="rId12"/>
    <p:sldId id="626" r:id="rId13"/>
    <p:sldId id="627" r:id="rId14"/>
    <p:sldId id="628" r:id="rId15"/>
    <p:sldId id="616" r:id="rId16"/>
    <p:sldId id="630" r:id="rId17"/>
    <p:sldId id="635" r:id="rId18"/>
    <p:sldId id="640" r:id="rId19"/>
    <p:sldId id="583" r:id="rId20"/>
    <p:sldId id="632" r:id="rId21"/>
    <p:sldId id="636" r:id="rId22"/>
    <p:sldId id="638" r:id="rId23"/>
    <p:sldId id="637" r:id="rId24"/>
  </p:sldIdLst>
  <p:sldSz cx="9144000" cy="6858000" type="screen4x3"/>
  <p:notesSz cx="6858000" cy="9144000"/>
  <p:embeddedFontLst>
    <p:embeddedFont>
      <p:font typeface="Helvetica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D4C"/>
    <a:srgbClr val="FF0000"/>
    <a:srgbClr val="000000"/>
    <a:srgbClr val="041228"/>
    <a:srgbClr val="00081D"/>
    <a:srgbClr val="1D1D59"/>
    <a:srgbClr val="CC000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4" autoAdjust="0"/>
    <p:restoredTop sz="91261" autoAdjust="0"/>
  </p:normalViewPr>
  <p:slideViewPr>
    <p:cSldViewPr showGuides="1">
      <p:cViewPr>
        <p:scale>
          <a:sx n="66" d="100"/>
          <a:sy n="66" d="100"/>
        </p:scale>
        <p:origin x="-1044" y="-750"/>
      </p:cViewPr>
      <p:guideLst>
        <p:guide orient="horz" pos="2160"/>
        <p:guide orient="horz" pos="53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56" tIns="44928" rIns="89856" bIns="44928" numCol="1" anchor="t" anchorCtr="0" compatLnSpc="1">
            <a:prstTxWarp prst="textNoShape">
              <a:avLst/>
            </a:prstTxWarp>
          </a:bodyPr>
          <a:lstStyle>
            <a:lvl1pPr defTabSz="898525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56" tIns="44928" rIns="89856" bIns="44928" numCol="1" anchor="t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56" tIns="44928" rIns="89856" bIns="44928" numCol="1" anchor="b" anchorCtr="0" compatLnSpc="1">
            <a:prstTxWarp prst="textNoShape">
              <a:avLst/>
            </a:prstTxWarp>
          </a:bodyPr>
          <a:lstStyle>
            <a:lvl1pPr defTabSz="898525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56" tIns="44928" rIns="89856" bIns="44928" numCol="1" anchor="b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4D8D3F0-0B24-4C8A-ADE4-2A07244E3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3336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1B0DE4C-1E6D-443E-9947-30E2A1083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9043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CC55055-D3F5-4E65-9F95-5BA8A1B7A13E}" type="slidenum">
              <a:rPr lang="en-US" altLang="en-US" smtClean="0"/>
              <a:pPr eaLnBrk="1" hangingPunct="1"/>
              <a:t>1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406FF5A-D043-43C1-ADDB-8FCFDD86249F}" type="slidenum">
              <a:rPr lang="en-US" altLang="en-US" smtClean="0"/>
              <a:pPr eaLnBrk="1" hangingPunct="1"/>
              <a:t>2</a:t>
            </a:fld>
            <a:endParaRPr lang="en-U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19B5CBA-46AE-4C3C-8441-5C3E9811B22C}" type="slidenum">
              <a:rPr lang="en-US" altLang="en-US" smtClean="0"/>
              <a:pPr eaLnBrk="1" hangingPunct="1"/>
              <a:t>3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A11EF0-AECD-4A78-8158-49ED260DBC69}" type="slidenum">
              <a:rPr lang="en-US" altLang="en-US" smtClean="0"/>
              <a:pPr eaLnBrk="1" hangingPunct="1"/>
              <a:t>4</a:t>
            </a:fld>
            <a:endParaRPr lang="en-US" alt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DC99C39-F50F-42B6-AEAE-3BA823296E43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418FDA2-8887-438A-B04A-A3BD9D6B2237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9B0D3E4-D5BD-49D2-96C8-8E676DD9F807}" type="slidenum">
              <a:rPr lang="en-US" altLang="en-US" smtClean="0"/>
              <a:pPr eaLnBrk="1" hangingPunct="1"/>
              <a:t>7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C7880C6-CE5B-48F8-88A5-9C51930BB53C}" type="slidenum">
              <a:rPr lang="en-US" altLang="en-US" smtClean="0"/>
              <a:pPr eaLnBrk="1" hangingPunct="1"/>
              <a:t>8</a:t>
            </a:fld>
            <a:endParaRPr lang="en-US" alt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48BD4F6-AB79-4879-BEE6-68CEDF4B3BD0}" type="slidenum">
              <a:rPr lang="en-US" altLang="en-US" smtClean="0"/>
              <a:pPr eaLnBrk="1" hangingPunct="1"/>
              <a:t>9</a:t>
            </a:fld>
            <a:endParaRPr lang="en-US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0DF5F6F-FECC-4F45-92AC-1529A4211D31}" type="slidenum">
              <a:rPr lang="en-US" altLang="en-US" smtClean="0"/>
              <a:pPr eaLnBrk="1" hangingPunct="1"/>
              <a:t>10</a:t>
            </a:fld>
            <a:endParaRPr lang="en-US" alt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ACA99F-6F8E-4BB0-8F15-E176FC7FF024}" type="slidenum">
              <a:rPr lang="en-US" altLang="en-US" smtClean="0"/>
              <a:pPr eaLnBrk="1" hangingPunct="1"/>
              <a:t>11</a:t>
            </a:fld>
            <a:endParaRPr lang="en-US" alt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C29A86A-F362-4974-B578-D91F8C4E4EF2}" type="slidenum">
              <a:rPr lang="en-US" altLang="en-US" smtClean="0"/>
              <a:pPr eaLnBrk="1" hangingPunct="1"/>
              <a:t>12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B33ACC2-F087-49FC-A3E1-BF5B7A002864}" type="slidenum">
              <a:rPr lang="en-US" altLang="en-US" smtClean="0"/>
              <a:pPr eaLnBrk="1" hangingPunct="1"/>
              <a:t>13</a:t>
            </a:fld>
            <a:endParaRPr lang="en-US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8F397D7-5EB4-40E1-A128-92FB133732D6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FAC7706-7E4B-4E03-8A1C-7D072300D108}" type="slidenum">
              <a:rPr lang="en-US" altLang="en-US" smtClean="0"/>
              <a:pPr eaLnBrk="1" hangingPunct="1"/>
              <a:t>15</a:t>
            </a:fld>
            <a:endParaRPr lang="en-US" alt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5BA5F5E-E0A4-46AD-8F4B-50134833D268}" type="slidenum">
              <a:rPr lang="en-US" altLang="en-US" smtClean="0"/>
              <a:pPr eaLnBrk="1" hangingPunct="1"/>
              <a:t>18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D4D9C77-740F-4557-B48A-35B339A57264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115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5E81D87-F83E-46E6-BD6E-60C32DF7C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83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24D066A-2738-4BD1-B6B9-F1AF30A13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932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CBA7E9C-52E2-4E58-B49D-339BD607F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046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8F47EEF-C585-4A96-863E-379E7386D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97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0647F07-2F3C-4205-95F1-948919139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054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7734651-648F-4D95-862B-2EF35422A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989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7A66BB5-50A7-4AA4-BC70-373D9AF1B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557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6C926FF-3082-40C5-91C6-3E6BBF06D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83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57E667D-C570-4C5B-B387-BCA1C97C2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849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10/09/2007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CIG/SPICE/IRIS/USAF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BBA4854-4D93-403E-9286-56152CC85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1457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98B3F34-5556-46E9-8277-047E657804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953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98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67C7909-1864-4C7F-B63D-0A73F6E91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101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731FC6C-3EA1-49FC-94F3-76A38CD27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2811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51B965D-5C1B-4A7F-8613-CF0B199AE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652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CCD4F13-4D46-40DD-80CE-B3BE6EBDA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0453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E47B7AD-F4F8-4188-AA36-79C8CC7EC4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0024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A7A2D5F-544B-444D-9284-3DFB7A294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42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64A1780-18C0-4DB7-830A-2E3978C0C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1554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5E2A1BE-01EF-4584-9A69-316E9CC74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1101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E4D072-ECEA-4971-8EBC-53371D485F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084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84F43AB-5F01-46D5-AD8E-2B7FC0F6B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6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43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myanmar_2013\lectures_w2\W2D3dmbL1_simulations\magnitude_7.9_simulation.wmv" TargetMode="Externa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rose_13\lectures_05_08\07_simulations_db\southeast%20epicenter%20svx.mpe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rose_13\lectures_05_08\07_simulations_db\northwest%20epicenter%20nvx.mpe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8.xml"/><Relationship Id="rId1" Type="http://schemas.openxmlformats.org/officeDocument/2006/relationships/video" Target="file:///C:\rose_13\lectures_05_08\07_simulations_db\TOTTORI_CAL.MPE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8.xml"/><Relationship Id="rId1" Type="http://schemas.openxmlformats.org/officeDocument/2006/relationships/video" Target="file:///C:\rose_13\lectures_05_08\07_simulations_db\TOTTORI_OBS.MPE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video" Target="file:///C:\rose_13\lectures_05_08\07_simulations_db\Chuetsu_simu_Tokyo.m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/>
              <a:t>10/09/2007</a:t>
            </a:r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/>
              <a:t>CIG/SPICE/IRIS/USAF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FD25655-52C2-4B10-A76E-5674E03DEACD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" y="4727575"/>
            <a:ext cx="6477000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400"/>
          </a:p>
          <a:p>
            <a:pPr eaLnBrk="1" hangingPunct="1">
              <a:spcBef>
                <a:spcPct val="20000"/>
              </a:spcBef>
            </a:pPr>
            <a:endParaRPr lang="en-US" altLang="en-US" sz="2400"/>
          </a:p>
        </p:txBody>
      </p:sp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609600" y="838200"/>
            <a:ext cx="7696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CC0000"/>
                </a:solidFill>
              </a:rPr>
              <a:t>Broadband Ground Motion Simulations for a Mw 7.8 Southern San Andreas Earthquake: ShakeOut</a:t>
            </a:r>
            <a:endParaRPr lang="en-US" altLang="en-US" sz="2800" i="1">
              <a:solidFill>
                <a:srgbClr val="CC0000"/>
              </a:solidFill>
            </a:endParaRPr>
          </a:p>
        </p:txBody>
      </p:sp>
      <p:sp>
        <p:nvSpPr>
          <p:cNvPr id="24583" name="Text Box 12"/>
          <p:cNvSpPr txBox="1">
            <a:spLocks noChangeArrowheads="1"/>
          </p:cNvSpPr>
          <p:nvPr/>
        </p:nvSpPr>
        <p:spPr bwMode="auto">
          <a:xfrm>
            <a:off x="914400" y="2362200"/>
            <a:ext cx="7315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i="1"/>
              <a:t>Robert W. Graves (URS Corporation)</a:t>
            </a:r>
          </a:p>
          <a:p>
            <a:pPr eaLnBrk="1" hangingPunct="1"/>
            <a:r>
              <a:rPr lang="en-US" altLang="en-US" i="1"/>
              <a:t>Brad Aagaard (US Geological Survey, Menlo Park)</a:t>
            </a:r>
          </a:p>
          <a:p>
            <a:pPr eaLnBrk="1" hangingPunct="1"/>
            <a:r>
              <a:rPr lang="en-US" altLang="en-US" i="1"/>
              <a:t>Ken Hudnut (US Geological Survey, Pasadena)</a:t>
            </a:r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762000" y="41910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40000"/>
              </a:spcAft>
            </a:pPr>
            <a:r>
              <a:rPr lang="en-US" altLang="en-US" sz="2000" b="1"/>
              <a:t>Support: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en-US" altLang="en-US" sz="2000" b="1"/>
              <a:t>SCEC (USGS, NSF)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en-US" altLang="en-US" sz="2000" b="1"/>
              <a:t>USGS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en-US" altLang="en-US" sz="2000" b="1"/>
              <a:t>High Performance Computing &amp; Communications (USC)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2560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5A8EA5A-7D10-4EB0-9AD0-0BB51F4F0E80}" type="slidenum">
              <a:rPr lang="en-US" altLang="en-US" smtClean="0"/>
              <a:pPr eaLnBrk="1" hangingPunct="1"/>
              <a:t>2</a:t>
            </a:fld>
            <a:endParaRPr lang="en-US" altLang="en-US" smtClean="0"/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6629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rgbClr val="CC0000"/>
                </a:solidFill>
              </a:rPr>
              <a:t>Highly Complex Geologic Structure</a:t>
            </a:r>
          </a:p>
        </p:txBody>
      </p:sp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" y="1143000"/>
            <a:ext cx="3590925" cy="4648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702" name="Picture 6" descr="CVM_H_3D_LA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76600"/>
            <a:ext cx="5562600" cy="318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703" name="Picture 7" descr="photo-l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17625"/>
            <a:ext cx="21336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704" name="Text Box 8"/>
          <p:cNvSpPr txBox="1">
            <a:spLocks noChangeArrowheads="1"/>
          </p:cNvSpPr>
          <p:nvPr/>
        </p:nvSpPr>
        <p:spPr bwMode="auto">
          <a:xfrm>
            <a:off x="3505200" y="838200"/>
            <a:ext cx="45720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Large Computational Demands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FFB300"/>
                </a:solidFill>
              </a:rPr>
              <a:t>HPCC Linux Cluster @ USC</a:t>
            </a:r>
          </a:p>
        </p:txBody>
      </p:sp>
      <p:sp>
        <p:nvSpPr>
          <p:cNvPr id="25610" name="Text Box 9"/>
          <p:cNvSpPr txBox="1">
            <a:spLocks noChangeArrowheads="1"/>
          </p:cNvSpPr>
          <p:nvPr/>
        </p:nvSpPr>
        <p:spPr bwMode="auto">
          <a:xfrm>
            <a:off x="533400" y="1614488"/>
            <a:ext cx="152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FAULTS</a:t>
            </a:r>
          </a:p>
        </p:txBody>
      </p:sp>
      <p:sp>
        <p:nvSpPr>
          <p:cNvPr id="925706" name="Text Box 10"/>
          <p:cNvSpPr txBox="1">
            <a:spLocks noChangeArrowheads="1"/>
          </p:cNvSpPr>
          <p:nvPr/>
        </p:nvSpPr>
        <p:spPr bwMode="auto">
          <a:xfrm>
            <a:off x="3429000" y="2909888"/>
            <a:ext cx="3124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VELOCITY STRUCTURE</a:t>
            </a:r>
          </a:p>
        </p:txBody>
      </p:sp>
      <p:sp>
        <p:nvSpPr>
          <p:cNvPr id="925707" name="Text Box 11"/>
          <p:cNvSpPr txBox="1">
            <a:spLocks noChangeArrowheads="1"/>
          </p:cNvSpPr>
          <p:nvPr/>
        </p:nvSpPr>
        <p:spPr bwMode="auto">
          <a:xfrm>
            <a:off x="3657600" y="5791200"/>
            <a:ext cx="1600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solidFill>
                  <a:schemeClr val="bg1"/>
                </a:solidFill>
              </a:rPr>
              <a:t>John Shaw, Harvard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704" grpId="0"/>
      <p:bldP spid="925706" grpId="0"/>
      <p:bldP spid="9257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2662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DA89BC-CB96-45EC-BA14-2E59B93A3565}" type="slidenum">
              <a:rPr lang="en-US" altLang="en-US" smtClean="0"/>
              <a:pPr eaLnBrk="1" hangingPunct="1"/>
              <a:t>3</a:t>
            </a:fld>
            <a:endParaRPr lang="en-US" altLang="en-US" smtClean="0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38862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200" smtClean="0"/>
              <a:t>Not a prediction - a plausible event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200" smtClean="0"/>
              <a:t>Average time between previous events: 150 years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200" smtClean="0"/>
              <a:t>First step: define rupture characteristics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1800" smtClean="0"/>
              <a:t>Rupture Length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Magnitude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Slip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Slip function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Rupture velocity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Hypocenter</a:t>
            </a:r>
          </a:p>
        </p:txBody>
      </p:sp>
      <p:grpSp>
        <p:nvGrpSpPr>
          <p:cNvPr id="26630" name="Group 16"/>
          <p:cNvGrpSpPr>
            <a:grpSpLocks/>
          </p:cNvGrpSpPr>
          <p:nvPr/>
        </p:nvGrpSpPr>
        <p:grpSpPr bwMode="auto">
          <a:xfrm>
            <a:off x="4495800" y="838200"/>
            <a:ext cx="4267200" cy="5562600"/>
            <a:chOff x="1632" y="768"/>
            <a:chExt cx="2688" cy="3504"/>
          </a:xfrm>
        </p:grpSpPr>
        <p:grpSp>
          <p:nvGrpSpPr>
            <p:cNvPr id="26640" name="Group 17"/>
            <p:cNvGrpSpPr>
              <a:grpSpLocks/>
            </p:cNvGrpSpPr>
            <p:nvPr/>
          </p:nvGrpSpPr>
          <p:grpSpPr bwMode="auto">
            <a:xfrm>
              <a:off x="1632" y="768"/>
              <a:ext cx="2688" cy="3504"/>
              <a:chOff x="1463" y="5"/>
              <a:chExt cx="4297" cy="4625"/>
            </a:xfrm>
          </p:grpSpPr>
          <p:pic>
            <p:nvPicPr>
              <p:cNvPr id="26642" name="Picture 1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3832" b="3458"/>
              <a:stretch>
                <a:fillRect/>
              </a:stretch>
            </p:blipFill>
            <p:spPr bwMode="auto">
              <a:xfrm>
                <a:off x="1463" y="5"/>
                <a:ext cx="4297" cy="4625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643" name="Freeform 19"/>
              <p:cNvSpPr>
                <a:spLocks/>
              </p:cNvSpPr>
              <p:nvPr/>
            </p:nvSpPr>
            <p:spPr bwMode="auto">
              <a:xfrm>
                <a:off x="3120" y="2784"/>
                <a:ext cx="1152" cy="816"/>
              </a:xfrm>
              <a:custGeom>
                <a:avLst/>
                <a:gdLst>
                  <a:gd name="T0" fmla="*/ 0 w 1152"/>
                  <a:gd name="T1" fmla="*/ 0 h 816"/>
                  <a:gd name="T2" fmla="*/ 288 w 1152"/>
                  <a:gd name="T3" fmla="*/ 336 h 816"/>
                  <a:gd name="T4" fmla="*/ 384 w 1152"/>
                  <a:gd name="T5" fmla="*/ 432 h 816"/>
                  <a:gd name="T6" fmla="*/ 528 w 1152"/>
                  <a:gd name="T7" fmla="*/ 480 h 816"/>
                  <a:gd name="T8" fmla="*/ 768 w 1152"/>
                  <a:gd name="T9" fmla="*/ 576 h 816"/>
                  <a:gd name="T10" fmla="*/ 1008 w 1152"/>
                  <a:gd name="T11" fmla="*/ 720 h 816"/>
                  <a:gd name="T12" fmla="*/ 1152 w 1152"/>
                  <a:gd name="T13" fmla="*/ 816 h 8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52" h="816">
                    <a:moveTo>
                      <a:pt x="0" y="0"/>
                    </a:moveTo>
                    <a:cubicBezTo>
                      <a:pt x="112" y="132"/>
                      <a:pt x="224" y="264"/>
                      <a:pt x="288" y="336"/>
                    </a:cubicBezTo>
                    <a:cubicBezTo>
                      <a:pt x="352" y="408"/>
                      <a:pt x="344" y="408"/>
                      <a:pt x="384" y="432"/>
                    </a:cubicBezTo>
                    <a:cubicBezTo>
                      <a:pt x="424" y="456"/>
                      <a:pt x="464" y="456"/>
                      <a:pt x="528" y="480"/>
                    </a:cubicBezTo>
                    <a:cubicBezTo>
                      <a:pt x="592" y="504"/>
                      <a:pt x="688" y="536"/>
                      <a:pt x="768" y="576"/>
                    </a:cubicBezTo>
                    <a:cubicBezTo>
                      <a:pt x="848" y="616"/>
                      <a:pt x="944" y="680"/>
                      <a:pt x="1008" y="720"/>
                    </a:cubicBezTo>
                    <a:cubicBezTo>
                      <a:pt x="1072" y="760"/>
                      <a:pt x="1112" y="788"/>
                      <a:pt x="1152" y="816"/>
                    </a:cubicBezTo>
                  </a:path>
                </a:pathLst>
              </a:custGeom>
              <a:noFill/>
              <a:ln w="571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41" name="Freeform 20"/>
            <p:cNvSpPr>
              <a:spLocks/>
            </p:cNvSpPr>
            <p:nvPr/>
          </p:nvSpPr>
          <p:spPr bwMode="auto">
            <a:xfrm>
              <a:off x="1728" y="1152"/>
              <a:ext cx="528" cy="1104"/>
            </a:xfrm>
            <a:custGeom>
              <a:avLst/>
              <a:gdLst>
                <a:gd name="T0" fmla="*/ 528 w 528"/>
                <a:gd name="T1" fmla="*/ 1104 h 1104"/>
                <a:gd name="T2" fmla="*/ 432 w 528"/>
                <a:gd name="T3" fmla="*/ 1008 h 1104"/>
                <a:gd name="T4" fmla="*/ 384 w 528"/>
                <a:gd name="T5" fmla="*/ 912 h 1104"/>
                <a:gd name="T6" fmla="*/ 336 w 528"/>
                <a:gd name="T7" fmla="*/ 768 h 1104"/>
                <a:gd name="T8" fmla="*/ 288 w 528"/>
                <a:gd name="T9" fmla="*/ 624 h 1104"/>
                <a:gd name="T10" fmla="*/ 144 w 528"/>
                <a:gd name="T11" fmla="*/ 336 h 1104"/>
                <a:gd name="T12" fmla="*/ 0 w 528"/>
                <a:gd name="T13" fmla="*/ 0 h 1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8" h="1104">
                  <a:moveTo>
                    <a:pt x="528" y="1104"/>
                  </a:moveTo>
                  <a:cubicBezTo>
                    <a:pt x="492" y="1072"/>
                    <a:pt x="456" y="1040"/>
                    <a:pt x="432" y="1008"/>
                  </a:cubicBezTo>
                  <a:cubicBezTo>
                    <a:pt x="408" y="976"/>
                    <a:pt x="400" y="952"/>
                    <a:pt x="384" y="912"/>
                  </a:cubicBezTo>
                  <a:cubicBezTo>
                    <a:pt x="368" y="872"/>
                    <a:pt x="352" y="816"/>
                    <a:pt x="336" y="768"/>
                  </a:cubicBezTo>
                  <a:cubicBezTo>
                    <a:pt x="320" y="720"/>
                    <a:pt x="320" y="696"/>
                    <a:pt x="288" y="624"/>
                  </a:cubicBezTo>
                  <a:cubicBezTo>
                    <a:pt x="256" y="552"/>
                    <a:pt x="192" y="440"/>
                    <a:pt x="144" y="336"/>
                  </a:cubicBezTo>
                  <a:cubicBezTo>
                    <a:pt x="96" y="232"/>
                    <a:pt x="48" y="116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1" name="Group 21"/>
          <p:cNvGrpSpPr>
            <a:grpSpLocks/>
          </p:cNvGrpSpPr>
          <p:nvPr/>
        </p:nvGrpSpPr>
        <p:grpSpPr bwMode="auto">
          <a:xfrm>
            <a:off x="6324600" y="4967288"/>
            <a:ext cx="1752600" cy="1052512"/>
            <a:chOff x="1920" y="3360"/>
            <a:chExt cx="1104" cy="663"/>
          </a:xfrm>
        </p:grpSpPr>
        <p:grpSp>
          <p:nvGrpSpPr>
            <p:cNvPr id="26636" name="Group 10"/>
            <p:cNvGrpSpPr>
              <a:grpSpLocks/>
            </p:cNvGrpSpPr>
            <p:nvPr/>
          </p:nvGrpSpPr>
          <p:grpSpPr bwMode="auto">
            <a:xfrm>
              <a:off x="2448" y="3360"/>
              <a:ext cx="576" cy="576"/>
              <a:chOff x="4608" y="3168"/>
              <a:chExt cx="576" cy="576"/>
            </a:xfrm>
          </p:grpSpPr>
          <p:sp>
            <p:nvSpPr>
              <p:cNvPr id="26638" name="Freeform 11"/>
              <p:cNvSpPr>
                <a:spLocks/>
              </p:cNvSpPr>
              <p:nvPr/>
            </p:nvSpPr>
            <p:spPr bwMode="auto">
              <a:xfrm>
                <a:off x="4704" y="3312"/>
                <a:ext cx="480" cy="432"/>
              </a:xfrm>
              <a:custGeom>
                <a:avLst/>
                <a:gdLst>
                  <a:gd name="T0" fmla="*/ 480 w 480"/>
                  <a:gd name="T1" fmla="*/ 432 h 432"/>
                  <a:gd name="T2" fmla="*/ 432 w 480"/>
                  <a:gd name="T3" fmla="*/ 336 h 432"/>
                  <a:gd name="T4" fmla="*/ 336 w 480"/>
                  <a:gd name="T5" fmla="*/ 192 h 432"/>
                  <a:gd name="T6" fmla="*/ 240 w 480"/>
                  <a:gd name="T7" fmla="*/ 144 h 432"/>
                  <a:gd name="T8" fmla="*/ 96 w 480"/>
                  <a:gd name="T9" fmla="*/ 48 h 432"/>
                  <a:gd name="T10" fmla="*/ 0 w 480"/>
                  <a:gd name="T11" fmla="*/ 0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0" h="432">
                    <a:moveTo>
                      <a:pt x="480" y="432"/>
                    </a:moveTo>
                    <a:cubicBezTo>
                      <a:pt x="468" y="404"/>
                      <a:pt x="456" y="376"/>
                      <a:pt x="432" y="336"/>
                    </a:cubicBezTo>
                    <a:cubicBezTo>
                      <a:pt x="408" y="296"/>
                      <a:pt x="368" y="224"/>
                      <a:pt x="336" y="192"/>
                    </a:cubicBezTo>
                    <a:cubicBezTo>
                      <a:pt x="304" y="160"/>
                      <a:pt x="280" y="168"/>
                      <a:pt x="240" y="144"/>
                    </a:cubicBezTo>
                    <a:cubicBezTo>
                      <a:pt x="200" y="120"/>
                      <a:pt x="136" y="72"/>
                      <a:pt x="96" y="48"/>
                    </a:cubicBezTo>
                    <a:cubicBezTo>
                      <a:pt x="56" y="24"/>
                      <a:pt x="16" y="8"/>
                      <a:pt x="0" y="0"/>
                    </a:cubicBezTo>
                  </a:path>
                </a:pathLst>
              </a:custGeom>
              <a:noFill/>
              <a:ln w="57150" cmpd="sng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Text Box 12"/>
              <p:cNvSpPr txBox="1">
                <a:spLocks noChangeArrowheads="1"/>
              </p:cNvSpPr>
              <p:nvPr/>
            </p:nvSpPr>
            <p:spPr bwMode="auto">
              <a:xfrm>
                <a:off x="4608" y="316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b="1">
                    <a:solidFill>
                      <a:schemeClr val="folHlink"/>
                    </a:solidFill>
                  </a:rPr>
                  <a:t>?</a:t>
                </a:r>
              </a:p>
            </p:txBody>
          </p:sp>
        </p:grpSp>
        <p:sp>
          <p:nvSpPr>
            <p:cNvPr id="26637" name="Text Box 9"/>
            <p:cNvSpPr txBox="1">
              <a:spLocks noChangeArrowheads="1"/>
            </p:cNvSpPr>
            <p:nvPr/>
          </p:nvSpPr>
          <p:spPr bwMode="auto">
            <a:xfrm>
              <a:off x="1920" y="3792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folHlink"/>
                  </a:solidFill>
                </a:rPr>
                <a:t>1680</a:t>
              </a:r>
            </a:p>
          </p:txBody>
        </p:sp>
      </p:grp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5410200" y="52578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1857</a:t>
            </a:r>
          </a:p>
        </p:txBody>
      </p:sp>
      <p:sp>
        <p:nvSpPr>
          <p:cNvPr id="26633" name="Text Box 22"/>
          <p:cNvSpPr txBox="1">
            <a:spLocks noChangeArrowheads="1"/>
          </p:cNvSpPr>
          <p:nvPr/>
        </p:nvSpPr>
        <p:spPr bwMode="auto">
          <a:xfrm>
            <a:off x="4495800" y="27432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1906</a:t>
            </a:r>
          </a:p>
        </p:txBody>
      </p:sp>
      <p:sp>
        <p:nvSpPr>
          <p:cNvPr id="26634" name="Text Box 23"/>
          <p:cNvSpPr txBox="1">
            <a:spLocks noChangeArrowheads="1"/>
          </p:cNvSpPr>
          <p:nvPr/>
        </p:nvSpPr>
        <p:spPr bwMode="auto">
          <a:xfrm>
            <a:off x="4679950" y="3657600"/>
            <a:ext cx="1111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Creeping</a:t>
            </a:r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>
                <a:solidFill>
                  <a:srgbClr val="FF0000"/>
                </a:solidFill>
              </a:rPr>
              <a:t>section</a:t>
            </a:r>
          </a:p>
        </p:txBody>
      </p:sp>
      <p:sp>
        <p:nvSpPr>
          <p:cNvPr id="26635" name="Text Box 25"/>
          <p:cNvSpPr txBox="1">
            <a:spLocks noChangeArrowheads="1"/>
          </p:cNvSpPr>
          <p:nvPr/>
        </p:nvSpPr>
        <p:spPr bwMode="auto">
          <a:xfrm>
            <a:off x="381000" y="2286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rgbClr val="CC0000"/>
                </a:solidFill>
              </a:rPr>
              <a:t>Scenario Earthquake on the Southern San Andreas Fault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2765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1AF917C-4B21-4C38-9214-54770A2DB5CE}" type="slidenum">
              <a:rPr lang="en-US" altLang="en-US" smtClean="0"/>
              <a:pPr eaLnBrk="1" hangingPunct="1"/>
              <a:t>4</a:t>
            </a:fld>
            <a:endParaRPr lang="en-US" altLang="en-US" smtClean="0"/>
          </a:p>
        </p:txBody>
      </p:sp>
      <p:pic>
        <p:nvPicPr>
          <p:cNvPr id="27653" name="Picture 5" descr="base_shakeo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5867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81000" y="304800"/>
            <a:ext cx="784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rgbClr val="CC0000"/>
                </a:solidFill>
              </a:rPr>
              <a:t>Fault / Rupture Characterization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6248400" y="1371600"/>
            <a:ext cx="251460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Length = 300 km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Mw 7.8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2D fault surface (SCEC CFM)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/>
              <a:t>Southern hypocenter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419600" y="46482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Coachella Valley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038600" y="3290888"/>
            <a:ext cx="2209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San Gergonio Pass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2895600" y="2590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Mojave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2867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656FE0F-7945-4A83-865E-78A8120E0764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28677" name="Text Box 2"/>
          <p:cNvSpPr txBox="1">
            <a:spLocks noChangeArrowheads="1"/>
          </p:cNvSpPr>
          <p:nvPr/>
        </p:nvSpPr>
        <p:spPr bwMode="auto">
          <a:xfrm>
            <a:off x="533400" y="609600"/>
            <a:ext cx="731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CC0000"/>
                </a:solidFill>
                <a:latin typeface="Helvetica" pitchFamily="34" charset="0"/>
              </a:rPr>
              <a:t>Deterministic Methodology (f &lt; 1 Hz)</a:t>
            </a:r>
          </a:p>
        </p:txBody>
      </p:sp>
      <p:sp>
        <p:nvSpPr>
          <p:cNvPr id="28678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8153400" cy="412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9250" indent="-3492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14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ct val="30000"/>
              </a:spcAft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Kinematic representation of heterogeneous rupture on a finite-fault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slip amplitude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slip direction (rake)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rupture velocity from scaling relation</a:t>
            </a:r>
          </a:p>
          <a:p>
            <a:pPr lvl="1"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generic slip function and rise time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Visco-elastic wave propagation using full waveform Green’s functions calculated for 3D velocity structure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Site-specific non-linear amplification factors based on Vs30 (Campbell and Bozorgnia,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2969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41781E1-46F2-46CE-AFA1-5E3CCDC73220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  <p:sp>
        <p:nvSpPr>
          <p:cNvPr id="29701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CC0000"/>
                </a:solidFill>
                <a:latin typeface="Helvetica" pitchFamily="34" charset="0"/>
              </a:rPr>
              <a:t>Semi-Stochastic Methodology (f &gt; 1 Hz)</a:t>
            </a:r>
          </a:p>
        </p:txBody>
      </p:sp>
      <p:sp>
        <p:nvSpPr>
          <p:cNvPr id="29702" name="Text Box 3"/>
          <p:cNvSpPr txBox="1">
            <a:spLocks noChangeArrowheads="1"/>
          </p:cNvSpPr>
          <p:nvPr/>
        </p:nvSpPr>
        <p:spPr bwMode="auto">
          <a:xfrm>
            <a:off x="533400" y="1222375"/>
            <a:ext cx="8153400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9250" indent="-3492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14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ct val="30000"/>
              </a:spcAft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Limited kinematic representation of heterogeneous rupture on a finite-fault (extension of Boore, 1983)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slip amplitude (stress parameter = 50)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frequency dependent radiation pattern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rupture velocity from scaling relation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stochastic phase</a:t>
            </a:r>
          </a:p>
          <a:p>
            <a:pPr lvl="1"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empirical rupture duration</a:t>
            </a:r>
          </a:p>
          <a:p>
            <a:pPr>
              <a:spcAft>
                <a:spcPct val="30000"/>
              </a:spcAft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Simplified Green’s functions for 1D velocity structure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amplitude decays as inverse of ray path</a:t>
            </a:r>
          </a:p>
          <a:p>
            <a:pPr lvl="1"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sz="2000">
                <a:latin typeface="Helvetica" pitchFamily="34" charset="0"/>
              </a:rPr>
              <a:t>gross impedance effects based on square-root impedance amplifications (Boore and Joyner, 1997)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latin typeface="Helvetica" pitchFamily="34" charset="0"/>
              </a:rPr>
              <a:t>Site-specific non-linear amplification factors based on Vs30 (Campbell and Bozorgnia, 2006)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40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072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2F39B27-F6AA-4466-97EB-FE194713E47F}" type="slidenum">
              <a:rPr lang="en-US" altLang="en-US" smtClean="0"/>
              <a:pPr eaLnBrk="1" hangingPunct="1"/>
              <a:t>7</a:t>
            </a:fld>
            <a:endParaRPr lang="en-US" altLang="en-US" smtClean="0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rgbClr val="CC0000"/>
                </a:solidFill>
              </a:rPr>
              <a:t>Merge low- &amp; high-frequency motions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Use tapered, matching filters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174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FB2A3F-54E1-4006-89EE-CEE1E75FAC90}" type="slidenum">
              <a:rPr lang="en-US" altLang="en-US" smtClean="0"/>
              <a:pPr eaLnBrk="1" hangingPunct="1"/>
              <a:t>8</a:t>
            </a:fld>
            <a:endParaRPr lang="en-US" altLang="en-US" smtClean="0"/>
          </a:p>
        </p:txBody>
      </p:sp>
      <p:sp>
        <p:nvSpPr>
          <p:cNvPr id="31749" name="Text Box 2"/>
          <p:cNvSpPr txBox="1">
            <a:spLocks noChangeArrowheads="1"/>
          </p:cNvSpPr>
          <p:nvPr/>
        </p:nvSpPr>
        <p:spPr bwMode="auto">
          <a:xfrm>
            <a:off x="609600" y="7620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CC0000"/>
                </a:solidFill>
                <a:latin typeface="Helvetica" pitchFamily="34" charset="0"/>
              </a:rPr>
              <a:t>Semi-Stochastic Methodology (f &gt; 1 Hz)</a:t>
            </a:r>
          </a:p>
        </p:txBody>
      </p:sp>
      <p:graphicFrame>
        <p:nvGraphicFramePr>
          <p:cNvPr id="31750" name="Object 3"/>
          <p:cNvGraphicFramePr>
            <a:graphicFrameLocks noChangeAspect="1"/>
          </p:cNvGraphicFramePr>
          <p:nvPr/>
        </p:nvGraphicFramePr>
        <p:xfrm>
          <a:off x="2347913" y="1905000"/>
          <a:ext cx="4221162" cy="990600"/>
        </p:xfrm>
        <a:graphic>
          <a:graphicData uri="http://schemas.openxmlformats.org/presentationml/2006/ole">
            <p:oleObj spid="_x0000_s31752" name="Equation" r:id="rId4" imgW="1459866" imgH="342751" progId="Equation.3">
              <p:embed/>
            </p:oleObj>
          </a:graphicData>
        </a:graphic>
      </p:graphicFrame>
      <p:sp>
        <p:nvSpPr>
          <p:cNvPr id="31751" name="Text Box 4"/>
          <p:cNvSpPr txBox="1">
            <a:spLocks noChangeArrowheads="1"/>
          </p:cNvSpPr>
          <p:nvPr/>
        </p:nvSpPr>
        <p:spPr bwMode="auto">
          <a:xfrm>
            <a:off x="1447800" y="3567113"/>
            <a:ext cx="6858000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6175" indent="-11461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i="1">
                <a:latin typeface="Helvetica" pitchFamily="34" charset="0"/>
              </a:rPr>
              <a:t>S</a:t>
            </a:r>
            <a:r>
              <a:rPr lang="en-US" altLang="en-US" sz="2400" i="1" baseline="-25000">
                <a:latin typeface="Helvetica" pitchFamily="34" charset="0"/>
              </a:rPr>
              <a:t>i</a:t>
            </a:r>
            <a:r>
              <a:rPr lang="en-US" altLang="en-US" sz="2400" i="1">
                <a:latin typeface="Helvetica" pitchFamily="34" charset="0"/>
              </a:rPr>
              <a:t>(w)</a:t>
            </a:r>
            <a:r>
              <a:rPr lang="en-US" altLang="en-US" sz="2400">
                <a:latin typeface="Helvetica" pitchFamily="34" charset="0"/>
              </a:rPr>
              <a:t> =	source radiation and path scattering (stochastic phase)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Helvetica" pitchFamily="34" charset="0"/>
              </a:rPr>
              <a:t>G</a:t>
            </a:r>
            <a:r>
              <a:rPr lang="en-US" altLang="en-US" sz="2400" i="1" baseline="-25000">
                <a:latin typeface="Helvetica" pitchFamily="34" charset="0"/>
              </a:rPr>
              <a:t>ij</a:t>
            </a:r>
            <a:r>
              <a:rPr lang="en-US" altLang="en-US" sz="2400" i="1">
                <a:latin typeface="Helvetica" pitchFamily="34" charset="0"/>
              </a:rPr>
              <a:t>(w)</a:t>
            </a:r>
            <a:r>
              <a:rPr lang="en-US" altLang="en-US" sz="2400">
                <a:latin typeface="Helvetica" pitchFamily="34" charset="0"/>
              </a:rPr>
              <a:t> =	simplified wave propagation and radiation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277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72CA892-DC29-4AAD-B301-712B3CB5FF16}" type="slidenum">
              <a:rPr lang="en-US" altLang="en-US" smtClean="0"/>
              <a:pPr eaLnBrk="1" hangingPunct="1"/>
              <a:t>9</a:t>
            </a:fld>
            <a:endParaRPr lang="en-US" altLang="en-US" smtClean="0"/>
          </a:p>
        </p:txBody>
      </p:sp>
      <p:sp>
        <p:nvSpPr>
          <p:cNvPr id="32773" name="Text Box 2"/>
          <p:cNvSpPr txBox="1">
            <a:spLocks noChangeArrowheads="1"/>
          </p:cNvSpPr>
          <p:nvPr/>
        </p:nvSpPr>
        <p:spPr bwMode="auto">
          <a:xfrm>
            <a:off x="381000" y="533400"/>
            <a:ext cx="2895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CC0000"/>
                </a:solidFill>
                <a:latin typeface="Helvetica" pitchFamily="34" charset="0"/>
              </a:rPr>
              <a:t>Source Term:</a:t>
            </a:r>
          </a:p>
        </p:txBody>
      </p:sp>
      <p:graphicFrame>
        <p:nvGraphicFramePr>
          <p:cNvPr id="32774" name="Object 3"/>
          <p:cNvGraphicFramePr>
            <a:graphicFrameLocks noChangeAspect="1"/>
          </p:cNvGraphicFramePr>
          <p:nvPr/>
        </p:nvGraphicFramePr>
        <p:xfrm>
          <a:off x="838200" y="1295400"/>
          <a:ext cx="4410075" cy="796925"/>
        </p:xfrm>
        <a:graphic>
          <a:graphicData uri="http://schemas.openxmlformats.org/presentationml/2006/ole">
            <p:oleObj spid="_x0000_s32785" name="Equation" r:id="rId4" imgW="4432300" imgH="800100" progId="Equation.3">
              <p:embed/>
            </p:oleObj>
          </a:graphicData>
        </a:graphic>
      </p:graphicFrame>
      <p:graphicFrame>
        <p:nvGraphicFramePr>
          <p:cNvPr id="32775" name="Object 4"/>
          <p:cNvGraphicFramePr>
            <a:graphicFrameLocks noChangeAspect="1"/>
          </p:cNvGraphicFramePr>
          <p:nvPr/>
        </p:nvGraphicFramePr>
        <p:xfrm>
          <a:off x="1143000" y="2514600"/>
          <a:ext cx="3187700" cy="838200"/>
        </p:xfrm>
        <a:graphic>
          <a:graphicData uri="http://schemas.openxmlformats.org/presentationml/2006/ole">
            <p:oleObj spid="_x0000_s32786" name="Equation" r:id="rId5" imgW="3187700" imgH="838200" progId="Equation.3">
              <p:embed/>
            </p:oleObj>
          </a:graphicData>
        </a:graphic>
      </p:graphicFrame>
      <p:graphicFrame>
        <p:nvGraphicFramePr>
          <p:cNvPr id="32776" name="Object 5"/>
          <p:cNvGraphicFramePr>
            <a:graphicFrameLocks noChangeAspect="1"/>
          </p:cNvGraphicFramePr>
          <p:nvPr/>
        </p:nvGraphicFramePr>
        <p:xfrm>
          <a:off x="4876800" y="2514600"/>
          <a:ext cx="1231900" cy="812800"/>
        </p:xfrm>
        <a:graphic>
          <a:graphicData uri="http://schemas.openxmlformats.org/presentationml/2006/ole">
            <p:oleObj spid="_x0000_s32787" name="Equation" r:id="rId6" imgW="1231366" imgH="812447" progId="Equation.3">
              <p:embed/>
            </p:oleObj>
          </a:graphicData>
        </a:graphic>
      </p:graphicFrame>
      <p:graphicFrame>
        <p:nvGraphicFramePr>
          <p:cNvPr id="32777" name="Object 6"/>
          <p:cNvGraphicFramePr>
            <a:graphicFrameLocks noChangeAspect="1"/>
          </p:cNvGraphicFramePr>
          <p:nvPr/>
        </p:nvGraphicFramePr>
        <p:xfrm>
          <a:off x="2171700" y="4267200"/>
          <a:ext cx="2324100" cy="457200"/>
        </p:xfrm>
        <a:graphic>
          <a:graphicData uri="http://schemas.openxmlformats.org/presentationml/2006/ole">
            <p:oleObj spid="_x0000_s32788" name="Equation" r:id="rId7" imgW="2324100" imgH="457200" progId="Equation.3">
              <p:embed/>
            </p:oleObj>
          </a:graphicData>
        </a:graphic>
      </p:graphicFrame>
      <p:graphicFrame>
        <p:nvGraphicFramePr>
          <p:cNvPr id="32778" name="Object 7"/>
          <p:cNvGraphicFramePr>
            <a:graphicFrameLocks noChangeAspect="1"/>
          </p:cNvGraphicFramePr>
          <p:nvPr/>
        </p:nvGraphicFramePr>
        <p:xfrm>
          <a:off x="4483100" y="3244850"/>
          <a:ext cx="177800" cy="368300"/>
        </p:xfrm>
        <a:graphic>
          <a:graphicData uri="http://schemas.openxmlformats.org/presentationml/2006/ole">
            <p:oleObj spid="_x0000_s32789" name="Equation" r:id="rId8" imgW="177723" imgH="368140" progId="Equation.3">
              <p:embed/>
            </p:oleObj>
          </a:graphicData>
        </a:graphic>
      </p:graphicFrame>
      <p:graphicFrame>
        <p:nvGraphicFramePr>
          <p:cNvPr id="32779" name="Object 8"/>
          <p:cNvGraphicFramePr>
            <a:graphicFrameLocks noChangeAspect="1"/>
          </p:cNvGraphicFramePr>
          <p:nvPr/>
        </p:nvGraphicFramePr>
        <p:xfrm>
          <a:off x="3213100" y="5486400"/>
          <a:ext cx="1143000" cy="381000"/>
        </p:xfrm>
        <a:graphic>
          <a:graphicData uri="http://schemas.openxmlformats.org/presentationml/2006/ole">
            <p:oleObj spid="_x0000_s32790" name="Equation" r:id="rId9" imgW="1143000" imgH="381000" progId="Equation.3">
              <p:embed/>
            </p:oleObj>
          </a:graphicData>
        </a:graphic>
      </p:graphicFrame>
      <p:sp>
        <p:nvSpPr>
          <p:cNvPr id="32780" name="Text Box 9"/>
          <p:cNvSpPr txBox="1">
            <a:spLocks noChangeArrowheads="1"/>
          </p:cNvSpPr>
          <p:nvPr/>
        </p:nvSpPr>
        <p:spPr bwMode="auto">
          <a:xfrm>
            <a:off x="6477000" y="27432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Frankel (1995)</a:t>
            </a:r>
          </a:p>
        </p:txBody>
      </p:sp>
      <p:sp>
        <p:nvSpPr>
          <p:cNvPr id="32781" name="Text Box 10"/>
          <p:cNvSpPr txBox="1">
            <a:spLocks noChangeArrowheads="1"/>
          </p:cNvSpPr>
          <p:nvPr/>
        </p:nvSpPr>
        <p:spPr bwMode="auto">
          <a:xfrm>
            <a:off x="533400" y="3870325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latin typeface="Helvetica" pitchFamily="34" charset="0"/>
              </a:rPr>
              <a:t>subfault moment:</a:t>
            </a:r>
          </a:p>
        </p:txBody>
      </p:sp>
      <p:sp>
        <p:nvSpPr>
          <p:cNvPr id="32782" name="Text Box 11"/>
          <p:cNvSpPr txBox="1">
            <a:spLocks noChangeArrowheads="1"/>
          </p:cNvSpPr>
          <p:nvPr/>
        </p:nvSpPr>
        <p:spPr bwMode="auto">
          <a:xfrm>
            <a:off x="533400" y="4937125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latin typeface="Helvetica" pitchFamily="34" charset="0"/>
              </a:rPr>
              <a:t>subfault corner frequency:</a:t>
            </a:r>
          </a:p>
        </p:txBody>
      </p:sp>
      <p:sp>
        <p:nvSpPr>
          <p:cNvPr id="32783" name="Text Box 12"/>
          <p:cNvSpPr txBox="1">
            <a:spLocks noChangeArrowheads="1"/>
          </p:cNvSpPr>
          <p:nvPr/>
        </p:nvSpPr>
        <p:spPr bwMode="auto">
          <a:xfrm>
            <a:off x="6477000" y="1447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Boore (1983) ...</a:t>
            </a:r>
          </a:p>
        </p:txBody>
      </p:sp>
      <p:graphicFrame>
        <p:nvGraphicFramePr>
          <p:cNvPr id="32784" name="Object 13"/>
          <p:cNvGraphicFramePr>
            <a:graphicFrameLocks noChangeAspect="1"/>
          </p:cNvGraphicFramePr>
          <p:nvPr/>
        </p:nvGraphicFramePr>
        <p:xfrm>
          <a:off x="5295900" y="4305300"/>
          <a:ext cx="2552700" cy="419100"/>
        </p:xfrm>
        <a:graphic>
          <a:graphicData uri="http://schemas.openxmlformats.org/presentationml/2006/ole">
            <p:oleObj spid="_x0000_s32791" name="Equation" r:id="rId10" imgW="25527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379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7CCE1D7-A58D-418D-88FD-2A3690AB8D6F}" type="slidenum">
              <a:rPr lang="en-US" altLang="en-US" smtClean="0"/>
              <a:pPr eaLnBrk="1" hangingPunct="1"/>
              <a:t>10</a:t>
            </a:fld>
            <a:endParaRPr lang="en-US" altLang="en-US" smtClean="0"/>
          </a:p>
        </p:txBody>
      </p:sp>
      <p:pic>
        <p:nvPicPr>
          <p:cNvPr id="33797" name="Picture 2" descr="frank_st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33400"/>
            <a:ext cx="323056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3352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rgbClr val="CC0000"/>
                </a:solidFill>
                <a:latin typeface="Helvetica" pitchFamily="34" charset="0"/>
              </a:rPr>
              <a:t>F(w)</a:t>
            </a:r>
            <a:r>
              <a:rPr lang="en-US" altLang="en-US" sz="2400">
                <a:solidFill>
                  <a:srgbClr val="CC0000"/>
                </a:solidFill>
                <a:latin typeface="Helvetica" pitchFamily="34" charset="0"/>
              </a:rPr>
              <a:t> extends corner frequency of small event to match the big event</a:t>
            </a:r>
          </a:p>
        </p:txBody>
      </p:sp>
      <p:sp>
        <p:nvSpPr>
          <p:cNvPr id="33799" name="Text Box 4"/>
          <p:cNvSpPr txBox="1">
            <a:spLocks noChangeArrowheads="1"/>
          </p:cNvSpPr>
          <p:nvPr/>
        </p:nvSpPr>
        <p:spPr bwMode="auto">
          <a:xfrm>
            <a:off x="6934200" y="3276600"/>
            <a:ext cx="1905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Frankel (1995)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481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FD33788-4308-459F-A2CD-DF48A8418FCE}" type="slidenum">
              <a:rPr lang="en-US" altLang="en-US" smtClean="0"/>
              <a:pPr eaLnBrk="1" hangingPunct="1"/>
              <a:t>11</a:t>
            </a:fld>
            <a:endParaRPr lang="en-US" altLang="en-US" smtClean="0"/>
          </a:p>
        </p:txBody>
      </p:sp>
      <p:sp>
        <p:nvSpPr>
          <p:cNvPr id="34821" name="Text Box 2"/>
          <p:cNvSpPr txBox="1">
            <a:spLocks noChangeArrowheads="1"/>
          </p:cNvSpPr>
          <p:nvPr/>
        </p:nvSpPr>
        <p:spPr bwMode="auto">
          <a:xfrm>
            <a:off x="838200" y="609600"/>
            <a:ext cx="8001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4000" b="1">
                <a:solidFill>
                  <a:srgbClr val="CC0000"/>
                </a:solidFill>
                <a:latin typeface="Helvetica" pitchFamily="34" charset="0"/>
              </a:rPr>
              <a:t>Main HF Approximations</a:t>
            </a:r>
          </a:p>
        </p:txBody>
      </p:sp>
      <p:sp>
        <p:nvSpPr>
          <p:cNvPr id="34822" name="Text Box 3"/>
          <p:cNvSpPr txBox="1">
            <a:spLocks noChangeArrowheads="1"/>
          </p:cNvSpPr>
          <p:nvPr/>
        </p:nvSpPr>
        <p:spPr bwMode="auto">
          <a:xfrm>
            <a:off x="1066800" y="1524000"/>
            <a:ext cx="7010400" cy="421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0188" indent="-23018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82625" indent="-22542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ct val="25000"/>
              </a:spcAft>
              <a:buFontTx/>
              <a:buChar char="•"/>
            </a:pPr>
            <a:r>
              <a:rPr lang="en-US" altLang="en-US" sz="2800">
                <a:latin typeface="Helvetica" pitchFamily="34" charset="0"/>
              </a:rPr>
              <a:t>Stochastic phasing of </a:t>
            </a:r>
            <a:r>
              <a:rPr lang="en-US" altLang="en-US" sz="2800" i="1">
                <a:latin typeface="Helvetica" pitchFamily="34" charset="0"/>
              </a:rPr>
              <a:t>S(w)</a:t>
            </a:r>
            <a:r>
              <a:rPr lang="en-US" altLang="en-US" sz="2800">
                <a:latin typeface="Helvetica" pitchFamily="34" charset="0"/>
              </a:rPr>
              <a:t> accounts for</a:t>
            </a:r>
          </a:p>
          <a:p>
            <a:pPr lvl="1">
              <a:spcAft>
                <a:spcPct val="20000"/>
              </a:spcAft>
              <a:buFont typeface="Wingdings" pitchFamily="2" charset="2"/>
              <a:buChar char="§"/>
            </a:pPr>
            <a:r>
              <a:rPr lang="en-US" altLang="en-US" sz="2400">
                <a:latin typeface="Helvetica" pitchFamily="34" charset="0"/>
              </a:rPr>
              <a:t>Fine scale variability of source radiation</a:t>
            </a:r>
          </a:p>
          <a:p>
            <a:pPr lvl="1"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sz="2400">
                <a:latin typeface="Helvetica" pitchFamily="34" charset="0"/>
              </a:rPr>
              <a:t>Path scattering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800">
                <a:latin typeface="Helvetica" pitchFamily="34" charset="0"/>
              </a:rPr>
              <a:t>Assumes </a:t>
            </a:r>
            <a:r>
              <a:rPr lang="en-US" altLang="en-US" sz="2800" i="1">
                <a:latin typeface="Helvetica" pitchFamily="34" charset="0"/>
              </a:rPr>
              <a:t>w</a:t>
            </a:r>
            <a:r>
              <a:rPr lang="en-US" altLang="en-US" sz="2800" i="1" baseline="30000">
                <a:latin typeface="Helvetica" pitchFamily="34" charset="0"/>
              </a:rPr>
              <a:t>-2</a:t>
            </a:r>
            <a:r>
              <a:rPr lang="en-US" altLang="en-US" sz="2800">
                <a:latin typeface="Helvetica" pitchFamily="34" charset="0"/>
              </a:rPr>
              <a:t> falloff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en-US" altLang="en-US" sz="2800">
                <a:latin typeface="Helvetica" pitchFamily="34" charset="0"/>
              </a:rPr>
              <a:t>Simplified 1D GF’s</a:t>
            </a:r>
          </a:p>
          <a:p>
            <a:pPr lvl="1">
              <a:spcAft>
                <a:spcPct val="25000"/>
              </a:spcAft>
              <a:buFont typeface="Wingdings" pitchFamily="2" charset="2"/>
              <a:buChar char="§"/>
            </a:pPr>
            <a:r>
              <a:rPr lang="en-US" altLang="en-US" sz="2400">
                <a:latin typeface="Helvetica" pitchFamily="34" charset="0"/>
              </a:rPr>
              <a:t>Direct + Moho rays (1/ray_path)</a:t>
            </a:r>
          </a:p>
          <a:p>
            <a:pPr lvl="1"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sz="2400">
                <a:latin typeface="Helvetica" pitchFamily="34" charset="0"/>
              </a:rPr>
              <a:t>Quarter-wavelength impedance effects</a:t>
            </a:r>
            <a:endParaRPr lang="en-US" altLang="en-US" sz="2800">
              <a:latin typeface="Helvetica" pitchFamily="34" charset="0"/>
            </a:endParaRP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altLang="en-US" sz="2800">
                <a:latin typeface="Helvetica" pitchFamily="34" charset="0"/>
              </a:rPr>
              <a:t>Simplified radiation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584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AC94BE-19A7-41C9-A7AC-3A577A42D09C}" type="slidenum">
              <a:rPr lang="en-US" altLang="en-US" smtClean="0"/>
              <a:pPr eaLnBrk="1" hangingPunct="1"/>
              <a:t>12</a:t>
            </a:fld>
            <a:endParaRPr lang="en-US" altLang="en-US" smtClean="0"/>
          </a:p>
        </p:txBody>
      </p:sp>
      <p:pic>
        <p:nvPicPr>
          <p:cNvPr id="35845" name="Picture 2" descr="m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6013" y="182563"/>
            <a:ext cx="4570412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2895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Original rupture models (dx=0.5 km)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686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2415C5B-DC36-4253-97A9-B3180091320A}" type="slidenum">
              <a:rPr lang="en-US" altLang="en-US" smtClean="0"/>
              <a:pPr eaLnBrk="1" hangingPunct="1"/>
              <a:t>13</a:t>
            </a:fld>
            <a:endParaRPr lang="en-US" altLang="en-US" smtClean="0"/>
          </a:p>
        </p:txBody>
      </p:sp>
      <p:pic>
        <p:nvPicPr>
          <p:cNvPr id="36869" name="Picture 2" descr="stoch_m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9350" y="352425"/>
            <a:ext cx="438785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2895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High frequency rupture models (dx=3 km)</a:t>
            </a:r>
          </a:p>
        </p:txBody>
      </p:sp>
      <p:sp>
        <p:nvSpPr>
          <p:cNvPr id="36871" name="Text Box 4"/>
          <p:cNvSpPr txBox="1">
            <a:spLocks noChangeArrowheads="1"/>
          </p:cNvSpPr>
          <p:nvPr/>
        </p:nvSpPr>
        <p:spPr bwMode="auto">
          <a:xfrm>
            <a:off x="533400" y="2895600"/>
            <a:ext cx="2895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Helvetica" pitchFamily="34" charset="0"/>
              </a:rPr>
              <a:t>Fine scale variability is accommodated through stochastic phasing of </a:t>
            </a:r>
            <a:r>
              <a:rPr lang="en-US" altLang="en-US" sz="2400" i="1">
                <a:latin typeface="Helvetica" pitchFamily="34" charset="0"/>
              </a:rPr>
              <a:t>S(w)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71DE749-E626-4789-9448-F53E21D9E018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37893" name="Text Box 2"/>
          <p:cNvSpPr txBox="1">
            <a:spLocks noChangeArrowheads="1"/>
          </p:cNvSpPr>
          <p:nvPr/>
        </p:nvSpPr>
        <p:spPr bwMode="auto">
          <a:xfrm>
            <a:off x="533400" y="476250"/>
            <a:ext cx="76755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CC0000"/>
                </a:solidFill>
                <a:latin typeface="Helvetica" pitchFamily="34" charset="0"/>
              </a:rPr>
              <a:t>Simulation Parameters</a:t>
            </a:r>
          </a:p>
        </p:txBody>
      </p:sp>
      <p:sp>
        <p:nvSpPr>
          <p:cNvPr id="37894" name="Text Box 3"/>
          <p:cNvSpPr txBox="1">
            <a:spLocks noChangeArrowheads="1"/>
          </p:cNvSpPr>
          <p:nvPr/>
        </p:nvSpPr>
        <p:spPr bwMode="auto">
          <a:xfrm>
            <a:off x="611188" y="1196975"/>
            <a:ext cx="7956550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66738" indent="-2190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200"/>
              <a:t>Low Frequency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3D FD model using 2.33 x 10</a:t>
            </a:r>
            <a:r>
              <a:rPr lang="en-US" altLang="en-US" baseline="30000"/>
              <a:t>9</a:t>
            </a:r>
            <a:r>
              <a:rPr lang="en-US" altLang="en-US"/>
              <a:t> grid nodes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en-US" altLang="en-US"/>
              <a:t>	(450 km x 225 km x 45 km @ h=0.125 km)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24 hours run-time on 520 CPUs of HPCC Linux cluster at USC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en-US" altLang="en-US"/>
              <a:t>	(260 GB RAM)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3 component time histories saved at 25,500 locations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en-US" altLang="en-US"/>
              <a:t>	(2 km x 2 km grid)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200"/>
              <a:t>High Frequency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24 hours run-time using single Linux PC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3 component time histories saved at 25,500 locations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200"/>
              <a:t>Post-Processing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24 hours to process and sum HF and LF into Broadband response</a:t>
            </a:r>
          </a:p>
          <a:p>
            <a:pPr lvl="1" eaLnBrk="1" hangingPunct="1">
              <a:spcBef>
                <a:spcPct val="40000"/>
              </a:spcBef>
              <a:buFont typeface="Arial" pitchFamily="34" charset="0"/>
              <a:buChar char="–"/>
            </a:pPr>
            <a:r>
              <a:rPr lang="en-US" altLang="en-US"/>
              <a:t>Broadband (0 – 10 Hz) 3 component time histories at 25,500 locations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10/09/2007</a:t>
            </a:r>
          </a:p>
        </p:txBody>
      </p:sp>
      <p:sp>
        <p:nvSpPr>
          <p:cNvPr id="3891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40987EC-8A7A-4829-B107-3B532C111B30}" type="slidenum">
              <a:rPr lang="en-US" altLang="en-US" smtClean="0"/>
              <a:pPr eaLnBrk="1" hangingPunct="1"/>
              <a:t>15</a:t>
            </a:fld>
            <a:endParaRPr lang="en-US" altLang="en-US" smtClean="0"/>
          </a:p>
        </p:txBody>
      </p:sp>
      <p:pic>
        <p:nvPicPr>
          <p:cNvPr id="6" name="magnitude_7.9_simula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440668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magnitude_7.9_simulation.wmv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2180" y="2966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graph to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4198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1D65B7-F457-4AA7-99D6-F2A02E026B59}" type="slidenum">
              <a:rPr lang="en-US" altLang="en-US" smtClean="0"/>
              <a:pPr eaLnBrk="1" hangingPunct="1"/>
              <a:t>16</a:t>
            </a:fld>
            <a:endParaRPr lang="en-US" altLang="en-US" smtClean="0"/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575556" y="260648"/>
            <a:ext cx="55194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Southeast e</a:t>
            </a:r>
            <a:r>
              <a:rPr lang="en-US" altLang="en-US" dirty="0" smtClean="0"/>
              <a:t>picenter </a:t>
            </a:r>
            <a:r>
              <a:rPr lang="en-US" altLang="en-US" dirty="0" smtClean="0"/>
              <a:t>(southeast epicenter </a:t>
            </a:r>
            <a:r>
              <a:rPr lang="en-US" altLang="en-US" dirty="0" smtClean="0"/>
              <a:t>svx.mpeg)</a:t>
            </a:r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2180" y="2966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graph to start</a:t>
            </a:r>
            <a:endParaRPr lang="en-US" dirty="0"/>
          </a:p>
        </p:txBody>
      </p:sp>
      <p:pic>
        <p:nvPicPr>
          <p:cNvPr id="9" name="southeast epicenter svx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520788"/>
            <a:ext cx="7368480" cy="3684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4198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1D65B7-F457-4AA7-99D6-F2A02E026B59}" type="slidenum">
              <a:rPr lang="en-US" altLang="en-US" smtClean="0"/>
              <a:pPr eaLnBrk="1" hangingPunct="1"/>
              <a:t>17</a:t>
            </a:fld>
            <a:endParaRPr lang="en-US" altLang="en-US" smtClean="0"/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215516" y="332656"/>
            <a:ext cx="55194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Northwest epicenter (northwest </a:t>
            </a:r>
            <a:r>
              <a:rPr lang="en-US" altLang="en-US" dirty="0" smtClean="0"/>
              <a:t>epicenter </a:t>
            </a:r>
            <a:r>
              <a:rPr lang="en-US" altLang="en-US" dirty="0" smtClean="0"/>
              <a:t>svx.mpeg)</a:t>
            </a:r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2180" y="2966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graph to start</a:t>
            </a:r>
            <a:endParaRPr lang="en-US" dirty="0"/>
          </a:p>
        </p:txBody>
      </p:sp>
      <p:pic>
        <p:nvPicPr>
          <p:cNvPr id="10" name="northwest epicenter nvx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232756"/>
            <a:ext cx="7620000" cy="4238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10/09/2007</a:t>
            </a:r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mtClean="0"/>
              <a:t>CIG/SPICE/IRIS/USAF</a:t>
            </a: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589145-1DAF-44DC-80C9-E8449EE16935}" type="slidenum">
              <a:rPr lang="en-US" altLang="en-US" smtClean="0"/>
              <a:pPr eaLnBrk="1" hangingPunct="1"/>
              <a:t>18</a:t>
            </a:fld>
            <a:endParaRPr lang="en-US" altLang="en-US" smtClean="0"/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646113" y="1463675"/>
            <a:ext cx="7742237" cy="491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90513" indent="-2905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14400" indent="-2333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Strong shaking over large area of southern California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Strong rupture directivity effects (near fault)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Significant basin amplification at longer periods (T &gt; 1 sec), strongly coupled with directivity (even &gt; 50 km from fault)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Multiple realizations (hypocenters) allow for quantification of average response and variability about mean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Median response similar to empirical models at shorter periods (T &lt; 1 sec), larger than empirical models at longer periods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/>
              <a:t>Research in progress …</a:t>
            </a:r>
          </a:p>
          <a:p>
            <a:pPr lvl="1" eaLnBrk="1" hangingPunct="1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en-US"/>
              <a:t>Damage and loss estimates using HAZUS</a:t>
            </a:r>
          </a:p>
          <a:p>
            <a:pPr lvl="1" eaLnBrk="1" hangingPunct="1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en-US"/>
              <a:t>Landslide/liquefaction hazards</a:t>
            </a:r>
          </a:p>
          <a:p>
            <a:pPr lvl="1" eaLnBrk="1" hangingPunct="1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en-US"/>
              <a:t>Lifeline (pipelines/highways/railroads) impacts</a:t>
            </a:r>
          </a:p>
          <a:p>
            <a:pPr lvl="1" eaLnBrk="1" hangingPunct="1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en-US"/>
              <a:t>Structural analysis of tall buildings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755650" y="296863"/>
            <a:ext cx="65881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CC0000"/>
                </a:solidFill>
              </a:rPr>
              <a:t>Broadband ShakeOut Simulation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403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006600" y="1452563"/>
            <a:ext cx="5130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0000FF"/>
                </a:solidFill>
              </a:rPr>
              <a:t>A few more animations</a:t>
            </a:r>
            <a:endParaRPr lang="en-US" altLang="en-US" sz="32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505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5061" name="TextBox 5"/>
          <p:cNvSpPr txBox="1">
            <a:spLocks noChangeArrowheads="1"/>
          </p:cNvSpPr>
          <p:nvPr/>
        </p:nvSpPr>
        <p:spPr bwMode="auto">
          <a:xfrm>
            <a:off x="1187450" y="476250"/>
            <a:ext cx="467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2"/>
                </a:solidFill>
              </a:rPr>
              <a:t>Tottori: </a:t>
            </a:r>
            <a:r>
              <a:rPr lang="en-US" altLang="en-US" dirty="0" smtClean="0">
                <a:solidFill>
                  <a:schemeClr val="bg2"/>
                </a:solidFill>
              </a:rPr>
              <a:t>Simulations (</a:t>
            </a:r>
            <a:r>
              <a:rPr lang="en-US" altLang="en-US" dirty="0" smtClean="0">
                <a:solidFill>
                  <a:schemeClr val="bg2"/>
                </a:solidFill>
              </a:rPr>
              <a:t>TOTTORI_CAL.MPEG)</a:t>
            </a:r>
            <a:endParaRPr lang="en-US" altLang="en-US" dirty="0">
              <a:solidFill>
                <a:schemeClr val="bg2"/>
              </a:solidFill>
            </a:endParaRPr>
          </a:p>
        </p:txBody>
      </p:sp>
      <p:pic>
        <p:nvPicPr>
          <p:cNvPr id="6" name="TOTTORI_CAL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23628" y="1376772"/>
            <a:ext cx="5796390" cy="38642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92180" y="2966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Click graph to start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608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1187450" y="476250"/>
            <a:ext cx="4523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2"/>
                </a:solidFill>
              </a:rPr>
              <a:t>Tottori: </a:t>
            </a:r>
            <a:r>
              <a:rPr lang="en-US" altLang="en-US" dirty="0" smtClean="0">
                <a:solidFill>
                  <a:schemeClr val="bg2"/>
                </a:solidFill>
              </a:rPr>
              <a:t>Observed (</a:t>
            </a:r>
            <a:r>
              <a:rPr lang="en-US" altLang="en-US" dirty="0" smtClean="0">
                <a:solidFill>
                  <a:schemeClr val="bg2"/>
                </a:solidFill>
              </a:rPr>
              <a:t>TOTTORI_OBS.MPEG)</a:t>
            </a:r>
            <a:endParaRPr lang="en-US" altLang="en-US" dirty="0">
              <a:solidFill>
                <a:schemeClr val="bg2"/>
              </a:solidFill>
            </a:endParaRPr>
          </a:p>
        </p:txBody>
      </p:sp>
      <p:pic>
        <p:nvPicPr>
          <p:cNvPr id="6" name="TOTTORI_OBS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304764"/>
            <a:ext cx="6174432" cy="4116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92180" y="2966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Click graph to start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710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251520" y="296652"/>
            <a:ext cx="69517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2"/>
                </a:solidFill>
              </a:rPr>
              <a:t>Chuetsu: Simulations in Tokyo </a:t>
            </a:r>
            <a:r>
              <a:rPr lang="en-US" altLang="en-US" dirty="0" smtClean="0">
                <a:solidFill>
                  <a:schemeClr val="bg2"/>
                </a:solidFill>
              </a:rPr>
              <a:t>basin (</a:t>
            </a:r>
            <a:r>
              <a:rPr lang="en-US" altLang="en-US" dirty="0" smtClean="0">
                <a:solidFill>
                  <a:schemeClr val="bg2"/>
                </a:solidFill>
              </a:rPr>
              <a:t>Chuetsu_simu_Tokyo.mpeg)</a:t>
            </a:r>
            <a:endParaRPr lang="en-US" altLang="en-US" dirty="0">
              <a:solidFill>
                <a:schemeClr val="bg2"/>
              </a:solidFill>
            </a:endParaRPr>
          </a:p>
        </p:txBody>
      </p:sp>
      <p:pic>
        <p:nvPicPr>
          <p:cNvPr id="6" name="Chuetsu_simu_Tokyo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872716"/>
            <a:ext cx="5166320" cy="5166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5731" y="119675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Click graph to start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339933"/>
      </a:accent1>
      <a:accent2>
        <a:srgbClr val="800000"/>
      </a:accent2>
      <a:accent3>
        <a:srgbClr val="AAAAFF"/>
      </a:accent3>
      <a:accent4>
        <a:srgbClr val="DADADA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14190</TotalTime>
  <Words>667</Words>
  <Application>Microsoft Office PowerPoint</Application>
  <PresentationFormat>On-screen Show (4:3)</PresentationFormat>
  <Paragraphs>189</Paragraphs>
  <Slides>22</Slides>
  <Notes>17</Notes>
  <HiddenSlides>0</HiddenSlides>
  <MMClips>6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Helvetica</vt:lpstr>
      <vt:lpstr>Wingdings</vt:lpstr>
      <vt:lpstr>Times New Roman</vt:lpstr>
      <vt:lpstr>Custom Design</vt:lpstr>
      <vt:lpstr>Blank Presentation</vt:lpstr>
      <vt:lpstr>Equation</vt:lpstr>
      <vt:lpstr>Slide 1</vt:lpstr>
      <vt:lpstr>Slide 2</vt:lpstr>
      <vt:lpstr>Slide 3</vt:lpstr>
      <vt:lpstr>Slide 4</vt:lpstr>
      <vt:lpstr>Slide 5</vt:lpstr>
      <vt:lpstr>Slide 6</vt:lpstr>
      <vt:lpstr>Merge low- &amp; high-frequency motions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U. S. Geological Survey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Boore- PR</dc:creator>
  <cp:lastModifiedBy>David M. Boore</cp:lastModifiedBy>
  <cp:revision>173</cp:revision>
  <dcterms:modified xsi:type="dcterms:W3CDTF">2013-08-27T22:35:58Z</dcterms:modified>
</cp:coreProperties>
</file>