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 id="2147483685" r:id="rId2"/>
    <p:sldMasterId id="2147483698" r:id="rId3"/>
    <p:sldMasterId id="2147483711" r:id="rId4"/>
  </p:sldMasterIdLst>
  <p:notesMasterIdLst>
    <p:notesMasterId r:id="rId104"/>
  </p:notesMasterIdLst>
  <p:handoutMasterIdLst>
    <p:handoutMasterId r:id="rId105"/>
  </p:handoutMasterIdLst>
  <p:sldIdLst>
    <p:sldId id="1003" r:id="rId5"/>
    <p:sldId id="1012" r:id="rId6"/>
    <p:sldId id="1013" r:id="rId7"/>
    <p:sldId id="1014" r:id="rId8"/>
    <p:sldId id="1015" r:id="rId9"/>
    <p:sldId id="1016" r:id="rId10"/>
    <p:sldId id="1017" r:id="rId11"/>
    <p:sldId id="1018" r:id="rId12"/>
    <p:sldId id="1019" r:id="rId13"/>
    <p:sldId id="1020" r:id="rId14"/>
    <p:sldId id="1021" r:id="rId15"/>
    <p:sldId id="1022" r:id="rId16"/>
    <p:sldId id="1104" r:id="rId17"/>
    <p:sldId id="1024" r:id="rId18"/>
    <p:sldId id="1025" r:id="rId19"/>
    <p:sldId id="1026" r:id="rId20"/>
    <p:sldId id="1027" r:id="rId21"/>
    <p:sldId id="1028" r:id="rId22"/>
    <p:sldId id="1029" r:id="rId23"/>
    <p:sldId id="1030" r:id="rId24"/>
    <p:sldId id="1031" r:id="rId25"/>
    <p:sldId id="1032" r:id="rId26"/>
    <p:sldId id="1033" r:id="rId27"/>
    <p:sldId id="1034" r:id="rId28"/>
    <p:sldId id="1035" r:id="rId29"/>
    <p:sldId id="1036" r:id="rId30"/>
    <p:sldId id="1037" r:id="rId31"/>
    <p:sldId id="1038" r:id="rId32"/>
    <p:sldId id="1039" r:id="rId33"/>
    <p:sldId id="1040" r:id="rId34"/>
    <p:sldId id="1041" r:id="rId35"/>
    <p:sldId id="1042" r:id="rId36"/>
    <p:sldId id="1043" r:id="rId37"/>
    <p:sldId id="1044" r:id="rId38"/>
    <p:sldId id="1045" r:id="rId39"/>
    <p:sldId id="1046" r:id="rId40"/>
    <p:sldId id="1047" r:id="rId41"/>
    <p:sldId id="1048" r:id="rId42"/>
    <p:sldId id="1049" r:id="rId43"/>
    <p:sldId id="1050" r:id="rId44"/>
    <p:sldId id="1051" r:id="rId45"/>
    <p:sldId id="1052" r:id="rId46"/>
    <p:sldId id="1053" r:id="rId47"/>
    <p:sldId id="1054" r:id="rId48"/>
    <p:sldId id="1055" r:id="rId49"/>
    <p:sldId id="1056" r:id="rId50"/>
    <p:sldId id="1057" r:id="rId51"/>
    <p:sldId id="1058" r:id="rId52"/>
    <p:sldId id="1059" r:id="rId53"/>
    <p:sldId id="1060" r:id="rId54"/>
    <p:sldId id="1061" r:id="rId55"/>
    <p:sldId id="1062" r:id="rId56"/>
    <p:sldId id="1063" r:id="rId57"/>
    <p:sldId id="1064" r:id="rId58"/>
    <p:sldId id="1065" r:id="rId59"/>
    <p:sldId id="1066" r:id="rId60"/>
    <p:sldId id="1067" r:id="rId61"/>
    <p:sldId id="1068" r:id="rId62"/>
    <p:sldId id="1069" r:id="rId63"/>
    <p:sldId id="1070" r:id="rId64"/>
    <p:sldId id="1071" r:id="rId65"/>
    <p:sldId id="1072" r:id="rId66"/>
    <p:sldId id="1073" r:id="rId67"/>
    <p:sldId id="1074" r:id="rId68"/>
    <p:sldId id="1075" r:id="rId69"/>
    <p:sldId id="1076" r:id="rId70"/>
    <p:sldId id="1077" r:id="rId71"/>
    <p:sldId id="1078" r:id="rId72"/>
    <p:sldId id="1079" r:id="rId73"/>
    <p:sldId id="1080" r:id="rId74"/>
    <p:sldId id="1081" r:id="rId75"/>
    <p:sldId id="1082" r:id="rId76"/>
    <p:sldId id="1083" r:id="rId77"/>
    <p:sldId id="1084" r:id="rId78"/>
    <p:sldId id="1085" r:id="rId79"/>
    <p:sldId id="1086" r:id="rId80"/>
    <p:sldId id="1087" r:id="rId81"/>
    <p:sldId id="1088" r:id="rId82"/>
    <p:sldId id="1089" r:id="rId83"/>
    <p:sldId id="1090" r:id="rId84"/>
    <p:sldId id="1091" r:id="rId85"/>
    <p:sldId id="1092" r:id="rId86"/>
    <p:sldId id="1093" r:id="rId87"/>
    <p:sldId id="1094" r:id="rId88"/>
    <p:sldId id="1095" r:id="rId89"/>
    <p:sldId id="1096" r:id="rId90"/>
    <p:sldId id="1097" r:id="rId91"/>
    <p:sldId id="1098" r:id="rId92"/>
    <p:sldId id="1099" r:id="rId93"/>
    <p:sldId id="1100" r:id="rId94"/>
    <p:sldId id="1101" r:id="rId95"/>
    <p:sldId id="1102" r:id="rId96"/>
    <p:sldId id="1111" r:id="rId97"/>
    <p:sldId id="1110" r:id="rId98"/>
    <p:sldId id="1107" r:id="rId99"/>
    <p:sldId id="1108" r:id="rId100"/>
    <p:sldId id="1109" r:id="rId101"/>
    <p:sldId id="1113" r:id="rId102"/>
    <p:sldId id="1112" r:id="rId103"/>
  </p:sldIdLst>
  <p:sldSz cx="9144000" cy="6858000" type="screen4x3"/>
  <p:notesSz cx="6985000" cy="9271000"/>
  <p:embeddedFontLst>
    <p:embeddedFont>
      <p:font typeface="Rockwell Extra Bold" panose="02060903040505020403" pitchFamily="18" charset="0"/>
      <p:bold r:id="rId106"/>
    </p:embeddedFont>
    <p:embeddedFont>
      <p:font typeface="Calibri" panose="020F0502020204030204" pitchFamily="34" charset="0"/>
      <p:regular r:id="rId107"/>
      <p:bold r:id="rId108"/>
      <p:italic r:id="rId109"/>
      <p:boldItalic r:id="rId110"/>
    </p:embeddedFont>
    <p:embeddedFont>
      <p:font typeface="Times" panose="02020603050405020304" pitchFamily="18" charset="0"/>
      <p:regular r:id="rId111"/>
      <p:bold r:id="rId112"/>
      <p:italic r:id="rId113"/>
      <p:boldItalic r:id="rId114"/>
    </p:embeddedFont>
    <p:embeddedFont>
      <p:font typeface="Helvetica" panose="020B0604020202020204" pitchFamily="34" charset="0"/>
      <p:regular r:id="rId115"/>
      <p:bold r:id="rId116"/>
      <p:italic r:id="rId117"/>
      <p:boldItalic r:id="rId118"/>
    </p:embeddedFont>
  </p:embeddedFontLst>
  <p:defaultTextStyle>
    <a:defPPr>
      <a:defRPr lang="en-US"/>
    </a:defPPr>
    <a:lvl1pPr algn="l" rtl="0" eaLnBrk="0" fontAlgn="base" hangingPunct="0">
      <a:spcBef>
        <a:spcPct val="0"/>
      </a:spcBef>
      <a:spcAft>
        <a:spcPct val="0"/>
      </a:spcAft>
      <a:defRPr sz="16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itchFamily="34" charset="0"/>
        <a:ea typeface="+mn-ea"/>
        <a:cs typeface="+mn-cs"/>
      </a:defRPr>
    </a:lvl5pPr>
    <a:lvl6pPr marL="2286000" algn="l" defTabSz="914400" rtl="0" eaLnBrk="1" latinLnBrk="0" hangingPunct="1">
      <a:defRPr sz="1600" kern="1200">
        <a:solidFill>
          <a:schemeClr val="tx1"/>
        </a:solidFill>
        <a:latin typeface="Arial" pitchFamily="34" charset="0"/>
        <a:ea typeface="+mn-ea"/>
        <a:cs typeface="+mn-cs"/>
      </a:defRPr>
    </a:lvl6pPr>
    <a:lvl7pPr marL="2743200" algn="l" defTabSz="914400" rtl="0" eaLnBrk="1" latinLnBrk="0" hangingPunct="1">
      <a:defRPr sz="1600" kern="1200">
        <a:solidFill>
          <a:schemeClr val="tx1"/>
        </a:solidFill>
        <a:latin typeface="Arial" pitchFamily="34" charset="0"/>
        <a:ea typeface="+mn-ea"/>
        <a:cs typeface="+mn-cs"/>
      </a:defRPr>
    </a:lvl7pPr>
    <a:lvl8pPr marL="3200400" algn="l" defTabSz="914400" rtl="0" eaLnBrk="1" latinLnBrk="0" hangingPunct="1">
      <a:defRPr sz="1600" kern="1200">
        <a:solidFill>
          <a:schemeClr val="tx1"/>
        </a:solidFill>
        <a:latin typeface="Arial" pitchFamily="34" charset="0"/>
        <a:ea typeface="+mn-ea"/>
        <a:cs typeface="+mn-cs"/>
      </a:defRPr>
    </a:lvl8pPr>
    <a:lvl9pPr marL="3657600" algn="l" defTabSz="914400" rtl="0" eaLnBrk="1" latinLnBrk="0" hangingPunct="1">
      <a:defRPr sz="1600"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Default Section" id="{904F4F3A-2CD7-4171-BB5A-1BDA70BBEE04}">
          <p14:sldIdLst>
            <p14:sldId id="1003"/>
            <p14:sldId id="1012"/>
            <p14:sldId id="1013"/>
            <p14:sldId id="1014"/>
            <p14:sldId id="1015"/>
            <p14:sldId id="1016"/>
            <p14:sldId id="1017"/>
            <p14:sldId id="1018"/>
            <p14:sldId id="1019"/>
            <p14:sldId id="1020"/>
            <p14:sldId id="1021"/>
            <p14:sldId id="1022"/>
            <p14:sldId id="1104"/>
            <p14:sldId id="1024"/>
            <p14:sldId id="1025"/>
            <p14:sldId id="1026"/>
            <p14:sldId id="1027"/>
            <p14:sldId id="1028"/>
            <p14:sldId id="1029"/>
            <p14:sldId id="1030"/>
            <p14:sldId id="1031"/>
            <p14:sldId id="1032"/>
            <p14:sldId id="1033"/>
            <p14:sldId id="1034"/>
            <p14:sldId id="1035"/>
            <p14:sldId id="1036"/>
            <p14:sldId id="1037"/>
            <p14:sldId id="1038"/>
            <p14:sldId id="1039"/>
            <p14:sldId id="1040"/>
            <p14:sldId id="1041"/>
            <p14:sldId id="1042"/>
            <p14:sldId id="1043"/>
            <p14:sldId id="1044"/>
            <p14:sldId id="1045"/>
            <p14:sldId id="1046"/>
            <p14:sldId id="1047"/>
            <p14:sldId id="1048"/>
            <p14:sldId id="1049"/>
            <p14:sldId id="1050"/>
            <p14:sldId id="1051"/>
            <p14:sldId id="1052"/>
            <p14:sldId id="1053"/>
            <p14:sldId id="1054"/>
            <p14:sldId id="1055"/>
            <p14:sldId id="1056"/>
            <p14:sldId id="1057"/>
            <p14:sldId id="1058"/>
            <p14:sldId id="1059"/>
            <p14:sldId id="1060"/>
            <p14:sldId id="1061"/>
            <p14:sldId id="1062"/>
            <p14:sldId id="1063"/>
            <p14:sldId id="1064"/>
            <p14:sldId id="1065"/>
            <p14:sldId id="1066"/>
            <p14:sldId id="1067"/>
            <p14:sldId id="1068"/>
            <p14:sldId id="1069"/>
            <p14:sldId id="1070"/>
            <p14:sldId id="1071"/>
            <p14:sldId id="1072"/>
            <p14:sldId id="1073"/>
            <p14:sldId id="1074"/>
            <p14:sldId id="1075"/>
            <p14:sldId id="1076"/>
            <p14:sldId id="1077"/>
            <p14:sldId id="1078"/>
            <p14:sldId id="1079"/>
            <p14:sldId id="1080"/>
            <p14:sldId id="1081"/>
            <p14:sldId id="1082"/>
            <p14:sldId id="1083"/>
            <p14:sldId id="1084"/>
            <p14:sldId id="1085"/>
            <p14:sldId id="1086"/>
            <p14:sldId id="1087"/>
            <p14:sldId id="1088"/>
            <p14:sldId id="1089"/>
            <p14:sldId id="1090"/>
            <p14:sldId id="1091"/>
            <p14:sldId id="1092"/>
            <p14:sldId id="1093"/>
            <p14:sldId id="1094"/>
            <p14:sldId id="1095"/>
            <p14:sldId id="1096"/>
            <p14:sldId id="1097"/>
            <p14:sldId id="1098"/>
            <p14:sldId id="1099"/>
            <p14:sldId id="1100"/>
            <p14:sldId id="1101"/>
            <p14:sldId id="1102"/>
            <p14:sldId id="1111"/>
            <p14:sldId id="1110"/>
          </p14:sldIdLst>
        </p14:section>
        <p14:section name="Untitled Section" id="{7C63CD16-5A37-4C65-957C-0A17B5B72011}">
          <p14:sldIdLst>
            <p14:sldId id="1107"/>
            <p14:sldId id="1108"/>
            <p14:sldId id="1109"/>
            <p14:sldId id="1113"/>
            <p14:sldId id="111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40D"/>
    <a:srgbClr val="F4DE3C"/>
    <a:srgbClr val="F6E564"/>
    <a:srgbClr val="F3DA23"/>
    <a:srgbClr val="7FFE00"/>
    <a:srgbClr val="DCC30C"/>
    <a:srgbClr val="FF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90" autoAdjust="0"/>
    <p:restoredTop sz="94581" autoAdjust="0"/>
  </p:normalViewPr>
  <p:slideViewPr>
    <p:cSldViewPr showGuides="1">
      <p:cViewPr>
        <p:scale>
          <a:sx n="50" d="100"/>
          <a:sy n="50" d="100"/>
        </p:scale>
        <p:origin x="-1404" y="-618"/>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1565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font" Target="fonts/font12.fntdata"/><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font" Target="fonts/font7.fntdata"/><Relationship Id="rId16" Type="http://schemas.openxmlformats.org/officeDocument/2006/relationships/slide" Target="slides/slide12.xml"/><Relationship Id="rId107" Type="http://schemas.openxmlformats.org/officeDocument/2006/relationships/font" Target="fonts/font2.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handoutMaster" Target="handoutMasters/handoutMaster1.xml"/><Relationship Id="rId113" Type="http://schemas.openxmlformats.org/officeDocument/2006/relationships/font" Target="fonts/font8.fntdata"/><Relationship Id="rId118" Type="http://schemas.openxmlformats.org/officeDocument/2006/relationships/font" Target="fonts/font13.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font" Target="fonts/font3.fntdata"/><Relationship Id="rId116"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1.fntdata"/><Relationship Id="rId114" Type="http://schemas.openxmlformats.org/officeDocument/2006/relationships/font" Target="fonts/font9.fntdata"/><Relationship Id="rId119"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4.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notesMaster" Target="notesMasters/notesMaster1.xml"/><Relationship Id="rId120"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font" Target="fonts/font5.fntdata"/><Relationship Id="rId115" Type="http://schemas.openxmlformats.org/officeDocument/2006/relationships/font" Target="fonts/font10.fntdata"/></Relationships>
</file>

<file path=ppt/_rels/viewProps.xml.rels><?xml version="1.0" encoding="UTF-8" standalone="yes"?>
<Relationships xmlns="http://schemas.openxmlformats.org/package/2006/relationships"><Relationship Id="rId8" Type="http://schemas.openxmlformats.org/officeDocument/2006/relationships/slide" Target="slides/slide54.xml"/><Relationship Id="rId13" Type="http://schemas.openxmlformats.org/officeDocument/2006/relationships/slide" Target="slides/slide62.xml"/><Relationship Id="rId3" Type="http://schemas.openxmlformats.org/officeDocument/2006/relationships/slide" Target="slides/slide23.xml"/><Relationship Id="rId7" Type="http://schemas.openxmlformats.org/officeDocument/2006/relationships/slide" Target="slides/slide49.xml"/><Relationship Id="rId12" Type="http://schemas.openxmlformats.org/officeDocument/2006/relationships/slide" Target="slides/slide60.xml"/><Relationship Id="rId2" Type="http://schemas.openxmlformats.org/officeDocument/2006/relationships/slide" Target="slides/slide19.xml"/><Relationship Id="rId1" Type="http://schemas.openxmlformats.org/officeDocument/2006/relationships/slide" Target="slides/slide17.xml"/><Relationship Id="rId6" Type="http://schemas.openxmlformats.org/officeDocument/2006/relationships/slide" Target="slides/slide41.xml"/><Relationship Id="rId11" Type="http://schemas.openxmlformats.org/officeDocument/2006/relationships/slide" Target="slides/slide59.xml"/><Relationship Id="rId5" Type="http://schemas.openxmlformats.org/officeDocument/2006/relationships/slide" Target="slides/slide39.xml"/><Relationship Id="rId10" Type="http://schemas.openxmlformats.org/officeDocument/2006/relationships/slide" Target="slides/slide57.xml"/><Relationship Id="rId4" Type="http://schemas.openxmlformats.org/officeDocument/2006/relationships/slide" Target="slides/slide27.xml"/><Relationship Id="rId9" Type="http://schemas.openxmlformats.org/officeDocument/2006/relationships/slide" Target="slides/slide55.xml"/><Relationship Id="rId14" Type="http://schemas.openxmlformats.org/officeDocument/2006/relationships/slide" Target="slides/slide6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4.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t" anchorCtr="0" compatLnSpc="1">
            <a:prstTxWarp prst="textNoShape">
              <a:avLst/>
            </a:prstTxWarp>
          </a:bodyPr>
          <a:lstStyle>
            <a:lvl1pPr defTabSz="928688">
              <a:defRPr sz="1200" smtClean="0">
                <a:latin typeface="Times New Roman" pitchFamily="18" charset="0"/>
              </a:defRPr>
            </a:lvl1pPr>
          </a:lstStyle>
          <a:p>
            <a:pPr>
              <a:defRPr/>
            </a:pPr>
            <a:endParaRPr lang="en-US" altLang="en-US"/>
          </a:p>
        </p:txBody>
      </p:sp>
      <p:sp>
        <p:nvSpPr>
          <p:cNvPr id="50179" name="Rectangle 3"/>
          <p:cNvSpPr>
            <a:spLocks noGrp="1" noChangeArrowheads="1"/>
          </p:cNvSpPr>
          <p:nvPr>
            <p:ph type="dt" sz="quarter" idx="1"/>
          </p:nvPr>
        </p:nvSpPr>
        <p:spPr bwMode="auto">
          <a:xfrm>
            <a:off x="3957638" y="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t" anchorCtr="0" compatLnSpc="1">
            <a:prstTxWarp prst="textNoShape">
              <a:avLst/>
            </a:prstTxWarp>
          </a:bodyPr>
          <a:lstStyle>
            <a:lvl1pPr algn="r" defTabSz="928688">
              <a:defRPr sz="1200" smtClean="0">
                <a:latin typeface="Times New Roman" pitchFamily="18" charset="0"/>
              </a:defRPr>
            </a:lvl1pPr>
          </a:lstStyle>
          <a:p>
            <a:pPr>
              <a:defRPr/>
            </a:pPr>
            <a:endParaRPr lang="en-US" altLang="en-US"/>
          </a:p>
        </p:txBody>
      </p:sp>
      <p:sp>
        <p:nvSpPr>
          <p:cNvPr id="50180" name="Rectangle 4"/>
          <p:cNvSpPr>
            <a:spLocks noGrp="1" noChangeArrowheads="1"/>
          </p:cNvSpPr>
          <p:nvPr>
            <p:ph type="ftr" sz="quarter" idx="2"/>
          </p:nvPr>
        </p:nvSpPr>
        <p:spPr bwMode="auto">
          <a:xfrm>
            <a:off x="0" y="880745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b" anchorCtr="0" compatLnSpc="1">
            <a:prstTxWarp prst="textNoShape">
              <a:avLst/>
            </a:prstTxWarp>
          </a:bodyPr>
          <a:lstStyle>
            <a:lvl1pPr defTabSz="928688">
              <a:defRPr sz="1200" smtClean="0">
                <a:latin typeface="Times New Roman" pitchFamily="18" charset="0"/>
              </a:defRPr>
            </a:lvl1pPr>
          </a:lstStyle>
          <a:p>
            <a:pPr>
              <a:defRPr/>
            </a:pPr>
            <a:endParaRPr lang="en-US" altLang="en-US"/>
          </a:p>
        </p:txBody>
      </p:sp>
      <p:sp>
        <p:nvSpPr>
          <p:cNvPr id="50181" name="Rectangle 5"/>
          <p:cNvSpPr>
            <a:spLocks noGrp="1" noChangeArrowheads="1"/>
          </p:cNvSpPr>
          <p:nvPr>
            <p:ph type="sldNum" sz="quarter" idx="3"/>
          </p:nvPr>
        </p:nvSpPr>
        <p:spPr bwMode="auto">
          <a:xfrm>
            <a:off x="3957638" y="880745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b" anchorCtr="0" compatLnSpc="1">
            <a:prstTxWarp prst="textNoShape">
              <a:avLst/>
            </a:prstTxWarp>
          </a:bodyPr>
          <a:lstStyle>
            <a:lvl1pPr algn="r" defTabSz="928688">
              <a:defRPr sz="1200" smtClean="0">
                <a:latin typeface="Times New Roman" pitchFamily="18" charset="0"/>
              </a:defRPr>
            </a:lvl1pPr>
          </a:lstStyle>
          <a:p>
            <a:pPr>
              <a:defRPr/>
            </a:pPr>
            <a:fld id="{DA88AAD7-3E1F-4256-8604-DB8895CE4A18}" type="slidenum">
              <a:rPr lang="en-US" altLang="en-US"/>
              <a:pPr>
                <a:defRPr/>
              </a:pPr>
              <a:t>‹#›</a:t>
            </a:fld>
            <a:endParaRPr lang="en-US" altLang="en-US"/>
          </a:p>
        </p:txBody>
      </p:sp>
    </p:spTree>
    <p:extLst>
      <p:ext uri="{BB962C8B-B14F-4D97-AF65-F5344CB8AC3E}">
        <p14:creationId xmlns:p14="http://schemas.microsoft.com/office/powerpoint/2010/main" val="3479701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209923" name="Rectangle 3"/>
          <p:cNvSpPr>
            <a:spLocks noGrp="1" noChangeArrowheads="1"/>
          </p:cNvSpPr>
          <p:nvPr>
            <p:ph type="dt" idx="1"/>
          </p:nvPr>
        </p:nvSpPr>
        <p:spPr bwMode="auto">
          <a:xfrm>
            <a:off x="396240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125956" name="Rectangle 4"/>
          <p:cNvSpPr>
            <a:spLocks noGrp="1" noRot="1" noChangeAspect="1" noChangeArrowheads="1" noTextEdit="1"/>
          </p:cNvSpPr>
          <p:nvPr>
            <p:ph type="sldImg" idx="2"/>
          </p:nvPr>
        </p:nvSpPr>
        <p:spPr bwMode="auto">
          <a:xfrm>
            <a:off x="1130300" y="685800"/>
            <a:ext cx="4673600" cy="35052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9925" name="Rectangle 5"/>
          <p:cNvSpPr>
            <a:spLocks noGrp="1" noChangeArrowheads="1"/>
          </p:cNvSpPr>
          <p:nvPr>
            <p:ph type="body" sz="quarter" idx="3"/>
          </p:nvPr>
        </p:nvSpPr>
        <p:spPr bwMode="auto">
          <a:xfrm>
            <a:off x="914400" y="4419600"/>
            <a:ext cx="5105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209926" name="Rectangle 6"/>
          <p:cNvSpPr>
            <a:spLocks noGrp="1" noChangeArrowheads="1"/>
          </p:cNvSpPr>
          <p:nvPr>
            <p:ph type="ftr" sz="quarter" idx="4"/>
          </p:nvPr>
        </p:nvSpPr>
        <p:spPr bwMode="auto">
          <a:xfrm>
            <a:off x="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209927" name="Rectangle 7"/>
          <p:cNvSpPr>
            <a:spLocks noGrp="1" noChangeArrowheads="1"/>
          </p:cNvSpPr>
          <p:nvPr>
            <p:ph type="sldNum" sz="quarter" idx="5"/>
          </p:nvPr>
        </p:nvSpPr>
        <p:spPr bwMode="auto">
          <a:xfrm>
            <a:off x="396240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B18DFC7-6013-4D2D-A7FB-DA08CDDC1D47}" type="slidenum">
              <a:rPr lang="en-US" altLang="en-US"/>
              <a:pPr>
                <a:defRPr/>
              </a:pPr>
              <a:t>‹#›</a:t>
            </a:fld>
            <a:endParaRPr lang="en-US" altLang="en-US"/>
          </a:p>
        </p:txBody>
      </p:sp>
    </p:spTree>
    <p:extLst>
      <p:ext uri="{BB962C8B-B14F-4D97-AF65-F5344CB8AC3E}">
        <p14:creationId xmlns:p14="http://schemas.microsoft.com/office/powerpoint/2010/main" val="6230304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904034E5-A23A-4FD1-9024-0A65D3226875}" type="slidenum">
              <a:rPr lang="en-US" altLang="en-US" sz="1200"/>
              <a:pPr/>
              <a:t>1</a:t>
            </a:fld>
            <a:endParaRPr lang="en-US" altLang="en-US" sz="1200"/>
          </a:p>
        </p:txBody>
      </p:sp>
      <p:sp>
        <p:nvSpPr>
          <p:cNvPr id="126979" name="Rectangle 2"/>
          <p:cNvSpPr>
            <a:spLocks noGrp="1" noRot="1" noChangeAspect="1" noChangeArrowheads="1" noTextEdit="1"/>
          </p:cNvSpPr>
          <p:nvPr>
            <p:ph type="sldImg"/>
          </p:nvPr>
        </p:nvSpPr>
        <p:spPr>
          <a:xfrm>
            <a:off x="1174750" y="695325"/>
            <a:ext cx="4635500" cy="3476625"/>
          </a:xfrm>
          <a:ln/>
        </p:spPr>
      </p:sp>
      <p:sp>
        <p:nvSpPr>
          <p:cNvPr id="126980" name="Rectangle 3"/>
          <p:cNvSpPr>
            <a:spLocks noGrp="1" noChangeArrowheads="1"/>
          </p:cNvSpPr>
          <p:nvPr>
            <p:ph type="body" idx="1"/>
          </p:nvPr>
        </p:nvSpPr>
        <p:spPr>
          <a:xfrm>
            <a:off x="698500" y="4403725"/>
            <a:ext cx="5588000" cy="4171950"/>
          </a:xfrm>
          <a:noFill/>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F76AD61C-0024-4B34-B07B-672B76E19794}" type="slidenum">
              <a:rPr lang="en-US" altLang="en-US" sz="1200">
                <a:solidFill>
                  <a:prstClr val="black"/>
                </a:solidFill>
              </a:rPr>
              <a:pPr/>
              <a:t>3</a:t>
            </a:fld>
            <a:endParaRPr lang="en-US" altLang="en-US" sz="120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C59F8F93-C4E8-451B-8B38-70CB499049B6}" type="slidenum">
              <a:rPr lang="en-US" altLang="en-US" sz="1200">
                <a:solidFill>
                  <a:prstClr val="black"/>
                </a:solidFill>
              </a:rPr>
              <a:pPr/>
              <a:t>4</a:t>
            </a:fld>
            <a:endParaRPr lang="en-US" altLang="en-US" sz="120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0269ACF1-F5D3-4109-8949-6F46B08C217A}" type="slidenum">
              <a:rPr lang="en-US" altLang="en-US" sz="1200">
                <a:solidFill>
                  <a:prstClr val="black"/>
                </a:solidFill>
              </a:rPr>
              <a:pPr/>
              <a:t>5</a:t>
            </a:fld>
            <a:endParaRPr lang="en-US" altLang="en-US" sz="120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2AA987CF-750A-4CA2-9A16-41158D240AF1}" type="slidenum">
              <a:rPr lang="en-US" altLang="en-US" sz="1200">
                <a:solidFill>
                  <a:prstClr val="black"/>
                </a:solidFill>
              </a:rPr>
              <a:pPr/>
              <a:t>6</a:t>
            </a:fld>
            <a:endParaRPr lang="en-US" altLang="en-US" sz="120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FB708CEF-0005-4DBC-97F7-676E06017B37}" type="slidenum">
              <a:rPr lang="en-US" altLang="en-US" sz="1200">
                <a:solidFill>
                  <a:prstClr val="black"/>
                </a:solidFill>
              </a:rPr>
              <a:pPr/>
              <a:t>7</a:t>
            </a:fld>
            <a:endParaRPr lang="en-US" altLang="en-US" sz="120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FFB1A365-F651-4E6F-8DE2-15BE211EC1D4}" type="slidenum">
              <a:rPr lang="en-US" altLang="en-US" sz="1200">
                <a:solidFill>
                  <a:prstClr val="black"/>
                </a:solidFill>
              </a:rPr>
              <a:pPr/>
              <a:t>8</a:t>
            </a:fld>
            <a:endParaRPr lang="en-US" altLang="en-US" sz="120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C1C4EB16-190A-4252-9A96-2AE895807800}" type="slidenum">
              <a:rPr lang="en-US" altLang="en-US" sz="1200">
                <a:solidFill>
                  <a:prstClr val="black"/>
                </a:solidFill>
              </a:rPr>
              <a:pPr/>
              <a:t>9</a:t>
            </a:fld>
            <a:endParaRPr lang="en-US" altLang="en-US" sz="120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E6906882-7295-4250-A742-8D06168A9411}" type="slidenum">
              <a:rPr lang="en-US" altLang="en-US" sz="1200">
                <a:solidFill>
                  <a:prstClr val="black"/>
                </a:solidFill>
              </a:rPr>
              <a:pPr/>
              <a:t>10</a:t>
            </a:fld>
            <a:endParaRPr lang="en-US" altLang="en-US" sz="120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76EF2ADA-BD16-4CE5-A529-152EE74A646C}" type="slidenum">
              <a:rPr lang="en-US" altLang="en-US" sz="1200">
                <a:solidFill>
                  <a:prstClr val="black"/>
                </a:solidFill>
              </a:rPr>
              <a:pPr/>
              <a:t>11</a:t>
            </a:fld>
            <a:endParaRPr lang="en-US" altLang="en-US" sz="1200">
              <a:solidFill>
                <a:prstClr val="black"/>
              </a:solidFill>
            </a:endParaRPr>
          </a:p>
        </p:txBody>
      </p:sp>
      <p:sp>
        <p:nvSpPr>
          <p:cNvPr id="227331" name="Rectangle 2"/>
          <p:cNvSpPr>
            <a:spLocks noGrp="1" noRot="1" noChangeAspect="1" noChangeArrowheads="1" noTextEdit="1"/>
          </p:cNvSpPr>
          <p:nvPr>
            <p:ph type="sldImg"/>
          </p:nvPr>
        </p:nvSpPr>
        <p:spPr>
          <a:xfrm>
            <a:off x="1174750" y="695325"/>
            <a:ext cx="4635500" cy="3476625"/>
          </a:xfrm>
          <a:solidFill>
            <a:srgbClr val="FFFFFF"/>
          </a:solidFill>
          <a:ln/>
        </p:spPr>
      </p:sp>
      <p:sp>
        <p:nvSpPr>
          <p:cNvPr id="227332" name="Rectangle 3"/>
          <p:cNvSpPr>
            <a:spLocks noGrp="1" noChangeArrowheads="1"/>
          </p:cNvSpPr>
          <p:nvPr>
            <p:ph type="body" idx="1"/>
          </p:nvPr>
        </p:nvSpPr>
        <p:spPr>
          <a:xfrm>
            <a:off x="931863" y="4403725"/>
            <a:ext cx="5121275" cy="4171950"/>
          </a:xfrm>
          <a:solidFill>
            <a:srgbClr val="FFFFFF"/>
          </a:solidFill>
          <a:ln>
            <a:solidFill>
              <a:srgbClr val="000000"/>
            </a:solidFill>
            <a:miter lim="800000"/>
            <a:headEnd/>
            <a:tailEnd/>
          </a:ln>
        </p:spPr>
        <p:txBody>
          <a:bodyPr lIns="92885" tIns="46442" rIns="92885" bIns="46442"/>
          <a:lstStyle/>
          <a:p>
            <a:r>
              <a:rPr lang="en-GB" altLang="en-US" smtClean="0"/>
              <a:t>Maybe change layout of this summary; insist more on methodology for input parameters; less limitations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E706D31B-0FDE-413B-8266-AE1184628D4F}" type="slidenum">
              <a:rPr lang="en-US" altLang="en-US" sz="1200">
                <a:solidFill>
                  <a:srgbClr val="000000"/>
                </a:solidFill>
              </a:rPr>
              <a:pPr eaLnBrk="1" hangingPunct="1"/>
              <a:t>12</a:t>
            </a:fld>
            <a:endParaRPr lang="en-US" altLang="en-US" sz="1200">
              <a:solidFill>
                <a:srgbClr val="000000"/>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8AD050E3-014E-4BD9-862D-53C76426F6DE}" type="slidenum">
              <a:rPr lang="en-US" altLang="en-US" sz="1200">
                <a:solidFill>
                  <a:prstClr val="black"/>
                </a:solidFill>
              </a:rPr>
              <a:pPr/>
              <a:t>13</a:t>
            </a:fld>
            <a:endParaRPr lang="en-US" altLang="en-US" sz="120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774383C4-13F0-4EAD-83DD-8DF135F1332A}" type="slidenum">
              <a:rPr lang="en-US" altLang="en-US" sz="1200">
                <a:solidFill>
                  <a:prstClr val="black"/>
                </a:solidFill>
              </a:rPr>
              <a:pPr/>
              <a:t>14</a:t>
            </a:fld>
            <a:endParaRPr lang="en-US" altLang="en-US" sz="120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C4BFDFE9-B59A-47AA-944A-CD4C0F5DC9B6}" type="slidenum">
              <a:rPr lang="en-US" altLang="en-US" sz="1200">
                <a:solidFill>
                  <a:srgbClr val="000000"/>
                </a:solidFill>
              </a:rPr>
              <a:pPr eaLnBrk="1" hangingPunct="1"/>
              <a:t>15</a:t>
            </a:fld>
            <a:endParaRPr lang="en-US" altLang="en-US" sz="1200">
              <a:solidFill>
                <a:srgbClr val="000000"/>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AAD22853-D311-4051-9C2C-1FC7A2423AA0}" type="slidenum">
              <a:rPr lang="en-US" altLang="en-US" sz="1200">
                <a:solidFill>
                  <a:prstClr val="black"/>
                </a:solidFill>
              </a:rPr>
              <a:pPr/>
              <a:t>16</a:t>
            </a:fld>
            <a:endParaRPr lang="en-US" altLang="en-US" sz="120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22244A3E-CFB4-4442-913C-1EF19F9BEB26}" type="slidenum">
              <a:rPr lang="en-US" altLang="en-US" sz="1200">
                <a:solidFill>
                  <a:prstClr val="black"/>
                </a:solidFill>
              </a:rPr>
              <a:pPr/>
              <a:t>17</a:t>
            </a:fld>
            <a:endParaRPr lang="en-US" altLang="en-US" sz="120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12BB1B22-0829-4C39-AF4D-8CE2BEA6489E}" type="slidenum">
              <a:rPr lang="en-US" altLang="en-US" sz="1200">
                <a:solidFill>
                  <a:prstClr val="black"/>
                </a:solidFill>
              </a:rPr>
              <a:pPr/>
              <a:t>18</a:t>
            </a:fld>
            <a:endParaRPr lang="en-US" altLang="en-US" sz="120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2576EA6A-4608-4B51-80B8-0E59714A87B5}" type="slidenum">
              <a:rPr lang="en-US" altLang="en-US" sz="1200">
                <a:solidFill>
                  <a:prstClr val="black"/>
                </a:solidFill>
              </a:rPr>
              <a:pPr/>
              <a:t>19</a:t>
            </a:fld>
            <a:endParaRPr lang="en-US" altLang="en-US" sz="120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E5772250-4915-46BB-96E0-2BA6484CEE70}" type="slidenum">
              <a:rPr lang="en-US" altLang="en-US" sz="1200">
                <a:solidFill>
                  <a:prstClr val="black"/>
                </a:solidFill>
              </a:rPr>
              <a:pPr/>
              <a:t>20</a:t>
            </a:fld>
            <a:endParaRPr lang="en-US" altLang="en-US" sz="120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70E13B35-A3B4-481F-8E26-C6A3E8F82485}" type="slidenum">
              <a:rPr lang="en-US" altLang="en-US" sz="1200">
                <a:solidFill>
                  <a:prstClr val="black"/>
                </a:solidFill>
              </a:rPr>
              <a:pPr/>
              <a:t>21</a:t>
            </a:fld>
            <a:endParaRPr lang="en-US" altLang="en-US" sz="120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EFFF2E9-3FFD-4B7E-8838-201ACEDAA9EA}" type="slidenum">
              <a:rPr lang="en-US" altLang="en-US" sz="1200">
                <a:solidFill>
                  <a:prstClr val="black"/>
                </a:solidFill>
              </a:rPr>
              <a:pPr/>
              <a:t>22</a:t>
            </a:fld>
            <a:endParaRPr lang="en-US" altLang="en-US" sz="120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96E2E89C-83C4-46EC-9AF1-D6ABB8C4E245}" type="slidenum">
              <a:rPr lang="en-US" altLang="en-US" sz="1200">
                <a:solidFill>
                  <a:prstClr val="black"/>
                </a:solidFill>
              </a:rPr>
              <a:pPr/>
              <a:t>23</a:t>
            </a:fld>
            <a:endParaRPr lang="en-US" altLang="en-US" sz="120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DE24E923-C850-45A4-8722-956FFB5180B1}" type="slidenum">
              <a:rPr lang="en-US" altLang="en-US" sz="1200">
                <a:solidFill>
                  <a:prstClr val="black"/>
                </a:solidFill>
              </a:rPr>
              <a:pPr/>
              <a:t>24</a:t>
            </a:fld>
            <a:endParaRPr lang="en-US" altLang="en-US" sz="120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BF271499-DB35-4C6F-86D7-AF0B3E203930}" type="slidenum">
              <a:rPr lang="en-US" altLang="en-US" sz="1200">
                <a:solidFill>
                  <a:prstClr val="black"/>
                </a:solidFill>
              </a:rPr>
              <a:pPr/>
              <a:t>25</a:t>
            </a:fld>
            <a:endParaRPr lang="en-US" altLang="en-US" sz="120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879A7175-9DCD-4A96-AAE9-2A18EE6BE4D2}" type="slidenum">
              <a:rPr lang="en-US" altLang="en-US" sz="1200">
                <a:solidFill>
                  <a:srgbClr val="000000"/>
                </a:solidFill>
              </a:rPr>
              <a:pPr eaLnBrk="1" hangingPunct="1"/>
              <a:t>26</a:t>
            </a:fld>
            <a:endParaRPr lang="en-US" altLang="en-US" sz="1200">
              <a:solidFill>
                <a:srgbClr val="000000"/>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2DF2A8B1-C788-4364-A535-9F6DF8750484}" type="slidenum">
              <a:rPr lang="en-US" altLang="en-US" sz="1200">
                <a:solidFill>
                  <a:prstClr val="black"/>
                </a:solidFill>
              </a:rPr>
              <a:pPr/>
              <a:t>27</a:t>
            </a:fld>
            <a:endParaRPr lang="en-US" altLang="en-US" sz="120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36CE00E0-402A-4AA9-8112-DF1F1D9AE65C}" type="slidenum">
              <a:rPr lang="en-US" altLang="en-US" sz="1200">
                <a:solidFill>
                  <a:prstClr val="black"/>
                </a:solidFill>
              </a:rPr>
              <a:pPr/>
              <a:t>28</a:t>
            </a:fld>
            <a:endParaRPr lang="en-US" altLang="en-US" sz="120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1F32C2F0-3A2F-46B7-9EE3-433C57B39083}" type="slidenum">
              <a:rPr lang="en-US" altLang="en-US" sz="1200">
                <a:solidFill>
                  <a:srgbClr val="000000"/>
                </a:solidFill>
              </a:rPr>
              <a:pPr eaLnBrk="1" hangingPunct="1"/>
              <a:t>29</a:t>
            </a:fld>
            <a:endParaRPr lang="en-US" altLang="en-US" sz="1200">
              <a:solidFill>
                <a:srgbClr val="000000"/>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6DB632FA-7F43-4B63-B968-48E24819AC2C}" type="slidenum">
              <a:rPr lang="en-US" altLang="en-US" sz="1200">
                <a:solidFill>
                  <a:prstClr val="black"/>
                </a:solidFill>
              </a:rPr>
              <a:pPr/>
              <a:t>31</a:t>
            </a:fld>
            <a:endParaRPr lang="en-US" altLang="en-US" sz="120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C6B2D680-A181-4E96-B4F4-FCD85C9A7D6C}" type="slidenum">
              <a:rPr lang="en-US" altLang="en-US" sz="1200">
                <a:solidFill>
                  <a:prstClr val="black"/>
                </a:solidFill>
              </a:rPr>
              <a:pPr/>
              <a:t>32</a:t>
            </a:fld>
            <a:endParaRPr lang="en-US" altLang="en-US" sz="120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2008030C-2A0B-4ED2-B444-B4A368830C3A}" type="slidenum">
              <a:rPr lang="en-US" altLang="en-US" sz="1200">
                <a:solidFill>
                  <a:prstClr val="black"/>
                </a:solidFill>
              </a:rPr>
              <a:pPr/>
              <a:t>33</a:t>
            </a:fld>
            <a:endParaRPr lang="en-US" altLang="en-US" sz="1200">
              <a:solidFill>
                <a:prstClr val="black"/>
              </a:solidFill>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D836CF0F-BEAA-44CC-9BB0-6567E4B2EB76}" type="slidenum">
              <a:rPr lang="en-US" altLang="en-US" sz="1200">
                <a:solidFill>
                  <a:prstClr val="black"/>
                </a:solidFill>
              </a:rPr>
              <a:pPr/>
              <a:t>34</a:t>
            </a:fld>
            <a:endParaRPr lang="en-US" altLang="en-US" sz="120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20C02DA6-24E4-44B6-8DD6-109CFFA84353}" type="slidenum">
              <a:rPr lang="en-US" altLang="en-US" sz="1200">
                <a:solidFill>
                  <a:prstClr val="black"/>
                </a:solidFill>
              </a:rPr>
              <a:pPr/>
              <a:t>36</a:t>
            </a:fld>
            <a:endParaRPr lang="en-US" altLang="en-US" sz="120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11CE41C-FA58-45EF-AB89-39B89B55BEEF}" type="slidenum">
              <a:rPr lang="en-US" altLang="en-US" sz="1200">
                <a:solidFill>
                  <a:prstClr val="black"/>
                </a:solidFill>
              </a:rPr>
              <a:pPr/>
              <a:t>37</a:t>
            </a:fld>
            <a:endParaRPr lang="en-US" altLang="en-US" sz="120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54C1EFF-9B35-4B32-8413-24BD62DAA1F4}" type="slidenum">
              <a:rPr lang="en-US" altLang="en-US" sz="1200">
                <a:solidFill>
                  <a:prstClr val="black"/>
                </a:solidFill>
              </a:rPr>
              <a:pPr/>
              <a:t>38</a:t>
            </a:fld>
            <a:endParaRPr lang="en-US" altLang="en-US" sz="120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069C6099-024C-4F87-AE43-1FDECC95337C}" type="slidenum">
              <a:rPr lang="en-US" altLang="en-US" sz="1200">
                <a:solidFill>
                  <a:prstClr val="black"/>
                </a:solidFill>
              </a:rPr>
              <a:pPr/>
              <a:t>39</a:t>
            </a:fld>
            <a:endParaRPr lang="en-US" altLang="en-US" sz="120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2053F2E-03B0-4547-9E3C-2B7D0BA75859}" type="slidenum">
              <a:rPr lang="en-US" altLang="en-US" sz="1200">
                <a:solidFill>
                  <a:prstClr val="black"/>
                </a:solidFill>
              </a:rPr>
              <a:pPr/>
              <a:t>40</a:t>
            </a:fld>
            <a:endParaRPr lang="en-US" altLang="en-US" sz="120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19DE77C2-B70B-43BA-904D-FEB8A89CA027}" type="slidenum">
              <a:rPr lang="en-US" altLang="en-US" sz="1200">
                <a:solidFill>
                  <a:prstClr val="black"/>
                </a:solidFill>
              </a:rPr>
              <a:pPr/>
              <a:t>41</a:t>
            </a:fld>
            <a:endParaRPr lang="en-US" altLang="en-US" sz="120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FEFD271-4D7C-4D68-AD21-756922B37B45}" type="slidenum">
              <a:rPr lang="en-US" altLang="en-US" sz="1200">
                <a:solidFill>
                  <a:prstClr val="black"/>
                </a:solidFill>
              </a:rPr>
              <a:pPr/>
              <a:t>42</a:t>
            </a:fld>
            <a:endParaRPr lang="en-US" altLang="en-US" sz="120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B3D9F02E-1E7A-4280-B06F-13CE5C556B36}" type="slidenum">
              <a:rPr lang="en-US" altLang="en-US" sz="1200">
                <a:solidFill>
                  <a:prstClr val="black"/>
                </a:solidFill>
              </a:rPr>
              <a:pPr/>
              <a:t>43</a:t>
            </a:fld>
            <a:endParaRPr lang="en-US" altLang="en-US" sz="120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E4E589FD-2420-4B4B-90B0-69EF3F2B91DC}" type="slidenum">
              <a:rPr lang="en-US" altLang="en-US" sz="1200">
                <a:solidFill>
                  <a:prstClr val="black"/>
                </a:solidFill>
              </a:rPr>
              <a:pPr/>
              <a:t>44</a:t>
            </a:fld>
            <a:endParaRPr lang="en-US" altLang="en-US" sz="120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ED9152ED-A41D-460D-A591-3D3639CD83C3}" type="slidenum">
              <a:rPr lang="en-US" altLang="en-US" sz="1200">
                <a:solidFill>
                  <a:prstClr val="black"/>
                </a:solidFill>
              </a:rPr>
              <a:pPr/>
              <a:t>45</a:t>
            </a:fld>
            <a:endParaRPr lang="en-US" altLang="en-US" sz="120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ADECD9E0-2B31-4041-BF35-01467B754284}" type="slidenum">
              <a:rPr lang="en-US" altLang="en-US" sz="1200">
                <a:solidFill>
                  <a:prstClr val="black"/>
                </a:solidFill>
              </a:rPr>
              <a:pPr/>
              <a:t>46</a:t>
            </a:fld>
            <a:endParaRPr lang="en-US" altLang="en-US" sz="1200">
              <a:solidFill>
                <a:prstClr val="black"/>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1210510D-9705-4321-A9E8-61832C3B3E02}" type="slidenum">
              <a:rPr lang="en-US" altLang="en-US" sz="1200">
                <a:solidFill>
                  <a:srgbClr val="000000"/>
                </a:solidFill>
              </a:rPr>
              <a:pPr eaLnBrk="1" hangingPunct="1"/>
              <a:t>47</a:t>
            </a:fld>
            <a:endParaRPr lang="en-US" altLang="en-US" sz="1200">
              <a:solidFill>
                <a:srgbClr val="000000"/>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6320B166-AC53-4CE4-B812-25E14F262C25}" type="slidenum">
              <a:rPr lang="en-US" altLang="en-US" sz="1200">
                <a:solidFill>
                  <a:prstClr val="black"/>
                </a:solidFill>
              </a:rPr>
              <a:pPr/>
              <a:t>48</a:t>
            </a:fld>
            <a:endParaRPr lang="en-US" altLang="en-US" sz="120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DC30B344-7F3E-4F60-BAE8-8FE8AECAE13E}" type="slidenum">
              <a:rPr lang="en-US" altLang="en-US" sz="1200">
                <a:solidFill>
                  <a:prstClr val="black"/>
                </a:solidFill>
              </a:rPr>
              <a:pPr/>
              <a:t>49</a:t>
            </a:fld>
            <a:endParaRPr lang="en-US" altLang="en-US" sz="120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1B668E52-D85A-403A-81F9-212267AAB686}" type="slidenum">
              <a:rPr lang="en-US" altLang="en-US" sz="1200">
                <a:solidFill>
                  <a:prstClr val="black"/>
                </a:solidFill>
              </a:rPr>
              <a:pPr/>
              <a:t>50</a:t>
            </a:fld>
            <a:endParaRPr lang="en-US" altLang="en-US" sz="120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F2BA1483-7D72-4968-9F90-7F3084B047CA}" type="slidenum">
              <a:rPr lang="en-US" altLang="en-US" sz="1200">
                <a:solidFill>
                  <a:prstClr val="black"/>
                </a:solidFill>
              </a:rPr>
              <a:pPr/>
              <a:t>51</a:t>
            </a:fld>
            <a:endParaRPr lang="en-US" altLang="en-US" sz="120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097275AA-64BC-4964-85E2-252425E2F107}" type="slidenum">
              <a:rPr lang="en-US" altLang="en-US" sz="1200">
                <a:solidFill>
                  <a:srgbClr val="000000"/>
                </a:solidFill>
              </a:rPr>
              <a:pPr/>
              <a:t>52</a:t>
            </a:fld>
            <a:endParaRPr lang="en-US" altLang="en-US" sz="1200">
              <a:solidFill>
                <a:srgbClr val="000000"/>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126C88F6-1D6E-4748-91E1-F407BEA360D7}" type="slidenum">
              <a:rPr lang="en-US" altLang="en-US" sz="1200">
                <a:solidFill>
                  <a:prstClr val="black"/>
                </a:solidFill>
              </a:rPr>
              <a:pPr/>
              <a:t>53</a:t>
            </a:fld>
            <a:endParaRPr lang="en-US" altLang="en-US" sz="120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B4A2AB9C-6F57-42B5-8546-A65D386777EB}" type="slidenum">
              <a:rPr lang="en-US" altLang="en-US" sz="1200">
                <a:solidFill>
                  <a:prstClr val="black"/>
                </a:solidFill>
              </a:rPr>
              <a:pPr/>
              <a:t>54</a:t>
            </a:fld>
            <a:endParaRPr lang="en-US" altLang="en-US" sz="120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46937C41-FEB6-4257-93D1-7B407CC6CCC8}" type="slidenum">
              <a:rPr lang="en-US" altLang="en-US" sz="1200">
                <a:solidFill>
                  <a:prstClr val="black"/>
                </a:solidFill>
              </a:rPr>
              <a:pPr/>
              <a:t>55</a:t>
            </a:fld>
            <a:endParaRPr lang="en-US" altLang="en-US" sz="120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D77F8872-2547-4741-8DFD-F868E1B64536}" type="slidenum">
              <a:rPr lang="en-US" altLang="en-US" sz="1200">
                <a:solidFill>
                  <a:prstClr val="black"/>
                </a:solidFill>
              </a:rPr>
              <a:pPr/>
              <a:t>56</a:t>
            </a:fld>
            <a:endParaRPr lang="en-US" altLang="en-US" sz="120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EA31E2A7-AFC1-4970-95C8-FF0CA3F26B3D}" type="slidenum">
              <a:rPr lang="en-US" altLang="en-US" sz="1200">
                <a:solidFill>
                  <a:prstClr val="black"/>
                </a:solidFill>
              </a:rPr>
              <a:pPr/>
              <a:t>57</a:t>
            </a:fld>
            <a:endParaRPr lang="en-US" altLang="en-US" sz="120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B2A02DB7-B258-48D0-8620-D5457A6704EE}" type="slidenum">
              <a:rPr lang="en-US" altLang="en-US" sz="1200">
                <a:solidFill>
                  <a:prstClr val="black"/>
                </a:solidFill>
              </a:rPr>
              <a:pPr/>
              <a:t>58</a:t>
            </a:fld>
            <a:endParaRPr lang="en-US" altLang="en-US" sz="120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C79EABCE-B1BE-45BC-9C62-5CAC90583562}" type="slidenum">
              <a:rPr lang="en-US" altLang="en-US" sz="1200">
                <a:solidFill>
                  <a:prstClr val="black"/>
                </a:solidFill>
              </a:rPr>
              <a:pPr/>
              <a:t>59</a:t>
            </a:fld>
            <a:endParaRPr lang="en-US" altLang="en-US" sz="120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62ADD42A-27D5-4007-9C52-0FEC56D2EB8E}" type="slidenum">
              <a:rPr lang="en-US" altLang="en-US" sz="1200">
                <a:solidFill>
                  <a:prstClr val="black"/>
                </a:solidFill>
              </a:rPr>
              <a:pPr/>
              <a:t>60</a:t>
            </a:fld>
            <a:endParaRPr lang="en-US" altLang="en-US" sz="120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9CFE3875-893C-480B-B74C-30633A4236CB}" type="slidenum">
              <a:rPr lang="en-US" altLang="en-US" sz="1200">
                <a:solidFill>
                  <a:prstClr val="black"/>
                </a:solidFill>
              </a:rPr>
              <a:pPr/>
              <a:t>61</a:t>
            </a:fld>
            <a:endParaRPr lang="en-US" altLang="en-US" sz="1200">
              <a:solidFill>
                <a:prstClr val="black"/>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1A1534E8-4DDB-4BE6-B5A8-910E85EC4DD6}" type="slidenum">
              <a:rPr lang="en-US" altLang="en-US" sz="1200">
                <a:solidFill>
                  <a:prstClr val="black"/>
                </a:solidFill>
              </a:rPr>
              <a:pPr/>
              <a:t>62</a:t>
            </a:fld>
            <a:endParaRPr lang="en-US" altLang="en-US" sz="1200">
              <a:solidFill>
                <a:prstClr val="black"/>
              </a:solidFill>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2CED26C-EB2B-4A10-8529-662FF35402F0}" type="slidenum">
              <a:rPr lang="en-US" altLang="en-US" sz="1200">
                <a:solidFill>
                  <a:prstClr val="black"/>
                </a:solidFill>
              </a:rPr>
              <a:pPr/>
              <a:t>63</a:t>
            </a:fld>
            <a:endParaRPr lang="en-US" altLang="en-US" sz="120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053951A7-0772-4687-A67A-F916B1B10E84}" type="slidenum">
              <a:rPr lang="en-US" altLang="en-US" sz="1200">
                <a:solidFill>
                  <a:prstClr val="black"/>
                </a:solidFill>
              </a:rPr>
              <a:pPr/>
              <a:t>64</a:t>
            </a:fld>
            <a:endParaRPr lang="en-US" altLang="en-US" sz="120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16871E56-B663-4400-9D50-26929E416409}" type="slidenum">
              <a:rPr lang="en-US" altLang="en-US" sz="1200">
                <a:solidFill>
                  <a:prstClr val="black"/>
                </a:solidFill>
              </a:rPr>
              <a:pPr/>
              <a:t>65</a:t>
            </a:fld>
            <a:endParaRPr lang="en-US" altLang="en-US" sz="120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10F7AF84-ECBE-486C-B26E-D74FEA07B458}" type="slidenum">
              <a:rPr lang="en-US" altLang="en-US" sz="1200">
                <a:solidFill>
                  <a:prstClr val="black"/>
                </a:solidFill>
              </a:rPr>
              <a:pPr/>
              <a:t>66</a:t>
            </a:fld>
            <a:endParaRPr lang="en-US" altLang="en-US" sz="120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DB0E4430-CAE2-4516-B6F3-BBB65FEF4FA2}" type="slidenum">
              <a:rPr lang="en-US" altLang="en-US" sz="1200">
                <a:solidFill>
                  <a:prstClr val="black"/>
                </a:solidFill>
              </a:rPr>
              <a:pPr/>
              <a:t>67</a:t>
            </a:fld>
            <a:endParaRPr lang="en-US" altLang="en-US" sz="120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CB82CCAB-E567-4E58-B217-6EED7C2CE784}" type="slidenum">
              <a:rPr lang="en-US" altLang="en-US" sz="1200">
                <a:solidFill>
                  <a:prstClr val="black"/>
                </a:solidFill>
              </a:rPr>
              <a:pPr/>
              <a:t>68</a:t>
            </a:fld>
            <a:endParaRPr lang="en-US" altLang="en-US" sz="120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000F93DD-91DA-4905-99D7-9CAA660C8BBA}" type="slidenum">
              <a:rPr lang="en-US" altLang="en-US" sz="1200">
                <a:solidFill>
                  <a:prstClr val="black"/>
                </a:solidFill>
              </a:rPr>
              <a:pPr/>
              <a:t>69</a:t>
            </a:fld>
            <a:endParaRPr lang="en-US" altLang="en-US" sz="1200">
              <a:solidFill>
                <a:prstClr val="black"/>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F13B4DD5-45F5-440E-9B70-BE6FB402E613}" type="slidenum">
              <a:rPr lang="en-US" altLang="en-US" sz="1200">
                <a:solidFill>
                  <a:srgbClr val="000000"/>
                </a:solidFill>
              </a:rPr>
              <a:pPr eaLnBrk="1" hangingPunct="1"/>
              <a:t>74</a:t>
            </a:fld>
            <a:endParaRPr lang="en-US" altLang="en-US" sz="1200">
              <a:solidFill>
                <a:srgbClr val="000000"/>
              </a:solidFill>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E5E6E526-0C6E-4757-9356-532921F2D645}" type="slidenum">
              <a:rPr lang="en-US" altLang="en-US" sz="1200">
                <a:solidFill>
                  <a:srgbClr val="000000"/>
                </a:solidFill>
              </a:rPr>
              <a:pPr eaLnBrk="1" hangingPunct="1"/>
              <a:t>75</a:t>
            </a:fld>
            <a:endParaRPr lang="en-US" altLang="en-US" sz="1200">
              <a:solidFill>
                <a:srgbClr val="000000"/>
              </a:solidFill>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C7016812-3F2A-4EA0-85D6-E3B4A7232D2C}" type="slidenum">
              <a:rPr lang="en-US" altLang="en-US" sz="1200">
                <a:solidFill>
                  <a:prstClr val="black"/>
                </a:solidFill>
              </a:rPr>
              <a:pPr/>
              <a:t>76</a:t>
            </a:fld>
            <a:endParaRPr lang="en-US" altLang="en-US" sz="1200">
              <a:solidFill>
                <a:prstClr val="black"/>
              </a:solidFill>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0120B1A0-A8A6-44D7-A9B2-06F267E7BB8F}" type="slidenum">
              <a:rPr lang="en-US" altLang="en-US" sz="1200">
                <a:solidFill>
                  <a:prstClr val="black"/>
                </a:solidFill>
              </a:rPr>
              <a:pPr/>
              <a:t>80</a:t>
            </a:fld>
            <a:endParaRPr lang="en-US" altLang="en-US" sz="1200">
              <a:solidFill>
                <a:prstClr val="black"/>
              </a:solidFill>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19CFA5F-0F15-48D7-A7E4-3E189FAE0C92}" type="slidenum">
              <a:rPr lang="en-US" altLang="en-US" sz="1200">
                <a:solidFill>
                  <a:prstClr val="black"/>
                </a:solidFill>
              </a:rPr>
              <a:pPr/>
              <a:t>81</a:t>
            </a:fld>
            <a:endParaRPr lang="en-US" altLang="en-US" sz="1200">
              <a:solidFill>
                <a:prstClr val="black"/>
              </a:solidFill>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7BB57849-293F-4722-9151-64394B5F8621}" type="slidenum">
              <a:rPr lang="en-US" altLang="en-US" sz="1200">
                <a:solidFill>
                  <a:prstClr val="black"/>
                </a:solidFill>
              </a:rPr>
              <a:pPr/>
              <a:t>82</a:t>
            </a:fld>
            <a:endParaRPr lang="en-US" altLang="en-US" sz="1200">
              <a:solidFill>
                <a:prstClr val="black"/>
              </a:solidFill>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B9D06644-D8D0-4A2D-A19B-06FE24429919}" type="slidenum">
              <a:rPr lang="en-US" altLang="en-US" sz="1200">
                <a:solidFill>
                  <a:prstClr val="black"/>
                </a:solidFill>
              </a:rPr>
              <a:pPr/>
              <a:t>83</a:t>
            </a:fld>
            <a:endParaRPr lang="en-US" altLang="en-US" sz="1200">
              <a:solidFill>
                <a:prstClr val="black"/>
              </a:solidFill>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A9C5CF9-C100-481C-BCD9-8F68E989ED99}" type="slidenum">
              <a:rPr lang="en-US" altLang="en-US" sz="1200">
                <a:solidFill>
                  <a:prstClr val="black"/>
                </a:solidFill>
              </a:rPr>
              <a:pPr/>
              <a:t>84</a:t>
            </a:fld>
            <a:endParaRPr lang="en-US" altLang="en-US" sz="1200">
              <a:solidFill>
                <a:prstClr val="black"/>
              </a:solidFill>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41782CAE-9E98-4AB7-AC03-6BB1B81A9BA6}" type="slidenum">
              <a:rPr lang="en-US" altLang="en-US" sz="1200">
                <a:solidFill>
                  <a:prstClr val="black"/>
                </a:solidFill>
              </a:rPr>
              <a:pPr/>
              <a:t>85</a:t>
            </a:fld>
            <a:endParaRPr lang="en-US" altLang="en-US" sz="1200">
              <a:solidFill>
                <a:prstClr val="black"/>
              </a:solidFill>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345583ED-5B98-4F03-B77D-75086EEA176D}" type="slidenum">
              <a:rPr lang="en-US" altLang="en-US" sz="1200">
                <a:solidFill>
                  <a:prstClr val="black"/>
                </a:solidFill>
              </a:rPr>
              <a:pPr/>
              <a:t>86</a:t>
            </a:fld>
            <a:endParaRPr lang="en-US" altLang="en-US" sz="1200">
              <a:solidFill>
                <a:prstClr val="black"/>
              </a:solidFill>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002A1C6B-0D81-4314-82FF-D4698CC3F0EA}" type="slidenum">
              <a:rPr lang="en-US" altLang="en-US" sz="1200">
                <a:solidFill>
                  <a:prstClr val="black"/>
                </a:solidFill>
              </a:rPr>
              <a:pPr/>
              <a:t>87</a:t>
            </a:fld>
            <a:endParaRPr lang="en-US" altLang="en-US" sz="1200">
              <a:solidFill>
                <a:prstClr val="black"/>
              </a:solidFill>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F3D358FD-2F0E-4B1B-9977-F23E08D04CE2}" type="slidenum">
              <a:rPr lang="en-US" altLang="en-US" sz="1200">
                <a:solidFill>
                  <a:prstClr val="black"/>
                </a:solidFill>
              </a:rPr>
              <a:pPr/>
              <a:t>88</a:t>
            </a:fld>
            <a:endParaRPr lang="en-US" altLang="en-US" sz="1200">
              <a:solidFill>
                <a:prstClr val="black"/>
              </a:solidFill>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5541D862-22E0-4F9C-846E-4756BDF4AD4B}" type="slidenum">
              <a:rPr lang="en-US" altLang="en-US" sz="1200">
                <a:solidFill>
                  <a:prstClr val="black"/>
                </a:solidFill>
              </a:rPr>
              <a:pPr/>
              <a:t>89</a:t>
            </a:fld>
            <a:endParaRPr lang="en-US" altLang="en-US" sz="1200">
              <a:solidFill>
                <a:prstClr val="black"/>
              </a:solidFill>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F81D83F6-3A9B-4C69-8587-EFD504D42F6F}" type="slidenum">
              <a:rPr lang="en-US" altLang="en-US" sz="1200">
                <a:solidFill>
                  <a:prstClr val="black"/>
                </a:solidFill>
              </a:rPr>
              <a:pPr/>
              <a:t>90</a:t>
            </a:fld>
            <a:endParaRPr lang="en-US" altLang="en-US" sz="1200">
              <a:solidFill>
                <a:prstClr val="black"/>
              </a:solidFill>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9C9AEBA4-5941-460C-BCAD-2C39531D3386}" type="slidenum">
              <a:rPr lang="en-US" altLang="en-US" sz="1200">
                <a:solidFill>
                  <a:prstClr val="black"/>
                </a:solidFill>
              </a:rPr>
              <a:pPr/>
              <a:t>91</a:t>
            </a:fld>
            <a:endParaRPr lang="en-US" altLang="en-US" sz="1200">
              <a:solidFill>
                <a:prstClr val="black"/>
              </a:solidFill>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C60FAB6A-8C80-42EB-9AFB-E25F441E29B5}" type="slidenum">
              <a:rPr lang="en-US" altLang="en-US" sz="1200">
                <a:solidFill>
                  <a:prstClr val="black"/>
                </a:solidFill>
              </a:rPr>
              <a:pPr/>
              <a:t>92</a:t>
            </a:fld>
            <a:endParaRPr lang="en-US" altLang="en-US" sz="1200">
              <a:solidFill>
                <a:prstClr val="black"/>
              </a:solidFill>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fld id="{62014353-6286-4D35-9C6E-25736B0332B8}" type="slidenum">
              <a:rPr lang="en-US" altLang="en-US" sz="1200">
                <a:solidFill>
                  <a:prstClr val="black"/>
                </a:solidFill>
              </a:rPr>
              <a:pPr/>
              <a:t>99</a:t>
            </a:fld>
            <a:endParaRPr lang="en-US" altLang="en-US" sz="1200">
              <a:solidFill>
                <a:prstClr val="black"/>
              </a:solidFill>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88A80AE4-2B70-42A9-8B7A-5B867B15E683}" type="slidenum">
              <a:rPr lang="en-US" altLang="en-US"/>
              <a:pPr>
                <a:defRPr/>
              </a:pPr>
              <a:t>‹#›</a:t>
            </a:fld>
            <a:endParaRPr lang="en-US" altLang="en-US"/>
          </a:p>
        </p:txBody>
      </p:sp>
    </p:spTree>
    <p:extLst>
      <p:ext uri="{BB962C8B-B14F-4D97-AF65-F5344CB8AC3E}">
        <p14:creationId xmlns:p14="http://schemas.microsoft.com/office/powerpoint/2010/main" val="4218976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85870101-B037-4DF5-A427-D02496095F62}" type="slidenum">
              <a:rPr lang="en-US" altLang="en-US"/>
              <a:pPr>
                <a:defRPr/>
              </a:pPr>
              <a:t>‹#›</a:t>
            </a:fld>
            <a:endParaRPr lang="en-US" altLang="en-US"/>
          </a:p>
        </p:txBody>
      </p:sp>
    </p:spTree>
    <p:extLst>
      <p:ext uri="{BB962C8B-B14F-4D97-AF65-F5344CB8AC3E}">
        <p14:creationId xmlns:p14="http://schemas.microsoft.com/office/powerpoint/2010/main" val="1614260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FCDDABDF-F5FB-4C27-A78D-FAEF8D893CDC}" type="slidenum">
              <a:rPr lang="en-US" altLang="en-US"/>
              <a:pPr>
                <a:defRPr/>
              </a:pPr>
              <a:t>‹#›</a:t>
            </a:fld>
            <a:endParaRPr lang="en-US" altLang="en-US"/>
          </a:p>
        </p:txBody>
      </p:sp>
    </p:spTree>
    <p:extLst>
      <p:ext uri="{BB962C8B-B14F-4D97-AF65-F5344CB8AC3E}">
        <p14:creationId xmlns:p14="http://schemas.microsoft.com/office/powerpoint/2010/main" val="2737564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592E718A-24BC-4505-9F94-48D350A0B748}" type="slidenum">
              <a:rPr lang="en-US" altLang="en-US"/>
              <a:pPr>
                <a:defRPr/>
              </a:pPr>
              <a:t>‹#›</a:t>
            </a:fld>
            <a:endParaRPr lang="en-US" altLang="en-US"/>
          </a:p>
        </p:txBody>
      </p:sp>
    </p:spTree>
    <p:extLst>
      <p:ext uri="{BB962C8B-B14F-4D97-AF65-F5344CB8AC3E}">
        <p14:creationId xmlns:p14="http://schemas.microsoft.com/office/powerpoint/2010/main" val="2163223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lstStyle>
          <a:p>
            <a:pPr>
              <a:defRPr/>
            </a:pPr>
            <a:endParaRPr lang="en-US" altLang="en-US"/>
          </a:p>
        </p:txBody>
      </p:sp>
      <p:sp>
        <p:nvSpPr>
          <p:cNvPr id="8" name="Footer Placeholder 7"/>
          <p:cNvSpPr>
            <a:spLocks noGrp="1"/>
          </p:cNvSpPr>
          <p:nvPr>
            <p:ph type="ftr" sz="quarter" idx="11"/>
          </p:nvPr>
        </p:nvSpPr>
        <p:spPr/>
        <p:txBody>
          <a:bodyPr/>
          <a:lstStyle>
            <a:lvl1pPr>
              <a:defRPr smtClean="0"/>
            </a:lvl1pPr>
          </a:lstStyle>
          <a:p>
            <a:pPr>
              <a:defRPr/>
            </a:pPr>
            <a:endParaRPr lang="en-US" altLang="en-US"/>
          </a:p>
        </p:txBody>
      </p:sp>
      <p:sp>
        <p:nvSpPr>
          <p:cNvPr id="9" name="Slide Number Placeholder 8"/>
          <p:cNvSpPr>
            <a:spLocks noGrp="1"/>
          </p:cNvSpPr>
          <p:nvPr>
            <p:ph type="sldNum" sz="quarter" idx="12"/>
          </p:nvPr>
        </p:nvSpPr>
        <p:spPr/>
        <p:txBody>
          <a:bodyPr/>
          <a:lstStyle>
            <a:lvl1pPr>
              <a:defRPr smtClean="0"/>
            </a:lvl1pPr>
          </a:lstStyle>
          <a:p>
            <a:pPr>
              <a:defRPr/>
            </a:pPr>
            <a:fld id="{39C5D3B3-CA0C-4AA4-A544-A1FB11656700}" type="slidenum">
              <a:rPr lang="en-US" altLang="en-US"/>
              <a:pPr>
                <a:defRPr/>
              </a:pPr>
              <a:t>‹#›</a:t>
            </a:fld>
            <a:endParaRPr lang="en-US" altLang="en-US"/>
          </a:p>
        </p:txBody>
      </p:sp>
    </p:spTree>
    <p:extLst>
      <p:ext uri="{BB962C8B-B14F-4D97-AF65-F5344CB8AC3E}">
        <p14:creationId xmlns:p14="http://schemas.microsoft.com/office/powerpoint/2010/main" val="327187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endParaRPr lang="en-US" altLang="en-US"/>
          </a:p>
        </p:txBody>
      </p:sp>
      <p:sp>
        <p:nvSpPr>
          <p:cNvPr id="4" name="Footer Placeholder 3"/>
          <p:cNvSpPr>
            <a:spLocks noGrp="1"/>
          </p:cNvSpPr>
          <p:nvPr>
            <p:ph type="ftr" sz="quarter" idx="11"/>
          </p:nvPr>
        </p:nvSpPr>
        <p:spPr/>
        <p:txBody>
          <a:bodyPr/>
          <a:lstStyle>
            <a:lvl1pPr>
              <a:defRPr smtClean="0"/>
            </a:lvl1pPr>
          </a:lstStyle>
          <a:p>
            <a:pPr>
              <a:defRPr/>
            </a:pPr>
            <a:endParaRPr lang="en-US" altLang="en-US"/>
          </a:p>
        </p:txBody>
      </p:sp>
      <p:sp>
        <p:nvSpPr>
          <p:cNvPr id="5" name="Slide Number Placeholder 4"/>
          <p:cNvSpPr>
            <a:spLocks noGrp="1"/>
          </p:cNvSpPr>
          <p:nvPr>
            <p:ph type="sldNum" sz="quarter" idx="12"/>
          </p:nvPr>
        </p:nvSpPr>
        <p:spPr/>
        <p:txBody>
          <a:bodyPr/>
          <a:lstStyle>
            <a:lvl1pPr>
              <a:defRPr smtClean="0"/>
            </a:lvl1pPr>
          </a:lstStyle>
          <a:p>
            <a:pPr>
              <a:defRPr/>
            </a:pPr>
            <a:fld id="{B7DEE263-4C28-476E-9D9C-E389DB9F08E1}" type="slidenum">
              <a:rPr lang="en-US" altLang="en-US"/>
              <a:pPr>
                <a:defRPr/>
              </a:pPr>
              <a:t>‹#›</a:t>
            </a:fld>
            <a:endParaRPr lang="en-US" altLang="en-US"/>
          </a:p>
        </p:txBody>
      </p:sp>
    </p:spTree>
    <p:extLst>
      <p:ext uri="{BB962C8B-B14F-4D97-AF65-F5344CB8AC3E}">
        <p14:creationId xmlns:p14="http://schemas.microsoft.com/office/powerpoint/2010/main" val="416199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endParaRPr lang="en-US" altLang="en-US"/>
          </a:p>
        </p:txBody>
      </p:sp>
      <p:sp>
        <p:nvSpPr>
          <p:cNvPr id="3" name="Footer Placeholder 2"/>
          <p:cNvSpPr>
            <a:spLocks noGrp="1"/>
          </p:cNvSpPr>
          <p:nvPr>
            <p:ph type="ftr" sz="quarter" idx="11"/>
          </p:nvPr>
        </p:nvSpPr>
        <p:spPr/>
        <p:txBody>
          <a:bodyPr/>
          <a:lstStyle>
            <a:lvl1pPr>
              <a:defRPr smtClean="0"/>
            </a:lvl1pPr>
          </a:lstStyle>
          <a:p>
            <a:pPr>
              <a:defRPr/>
            </a:pPr>
            <a:endParaRPr lang="en-US" altLang="en-US"/>
          </a:p>
        </p:txBody>
      </p:sp>
      <p:sp>
        <p:nvSpPr>
          <p:cNvPr id="4" name="Slide Number Placeholder 3"/>
          <p:cNvSpPr>
            <a:spLocks noGrp="1"/>
          </p:cNvSpPr>
          <p:nvPr>
            <p:ph type="sldNum" sz="quarter" idx="12"/>
          </p:nvPr>
        </p:nvSpPr>
        <p:spPr/>
        <p:txBody>
          <a:bodyPr/>
          <a:lstStyle>
            <a:lvl1pPr>
              <a:defRPr smtClean="0"/>
            </a:lvl1pPr>
          </a:lstStyle>
          <a:p>
            <a:pPr>
              <a:defRPr/>
            </a:pPr>
            <a:fld id="{6C0B578E-DA62-4245-8240-059EA9394CB0}" type="slidenum">
              <a:rPr lang="en-US" altLang="en-US"/>
              <a:pPr>
                <a:defRPr/>
              </a:pPr>
              <a:t>‹#›</a:t>
            </a:fld>
            <a:endParaRPr lang="en-US" altLang="en-US"/>
          </a:p>
        </p:txBody>
      </p:sp>
    </p:spTree>
    <p:extLst>
      <p:ext uri="{BB962C8B-B14F-4D97-AF65-F5344CB8AC3E}">
        <p14:creationId xmlns:p14="http://schemas.microsoft.com/office/powerpoint/2010/main" val="2065292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463F8D75-D07E-450F-B61E-68980685E357}" type="slidenum">
              <a:rPr lang="en-US" altLang="en-US"/>
              <a:pPr>
                <a:defRPr/>
              </a:pPr>
              <a:t>‹#›</a:t>
            </a:fld>
            <a:endParaRPr lang="en-US" altLang="en-US"/>
          </a:p>
        </p:txBody>
      </p:sp>
    </p:spTree>
    <p:extLst>
      <p:ext uri="{BB962C8B-B14F-4D97-AF65-F5344CB8AC3E}">
        <p14:creationId xmlns:p14="http://schemas.microsoft.com/office/powerpoint/2010/main" val="2725067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232780F0-BDBE-4FC2-945D-FF2D79CE5C9C}" type="slidenum">
              <a:rPr lang="en-US" altLang="en-US"/>
              <a:pPr>
                <a:defRPr/>
              </a:pPr>
              <a:t>‹#›</a:t>
            </a:fld>
            <a:endParaRPr lang="en-US" altLang="en-US"/>
          </a:p>
        </p:txBody>
      </p:sp>
    </p:spTree>
    <p:extLst>
      <p:ext uri="{BB962C8B-B14F-4D97-AF65-F5344CB8AC3E}">
        <p14:creationId xmlns:p14="http://schemas.microsoft.com/office/powerpoint/2010/main" val="1050162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621EB5A3-267A-4607-9AA2-C53C3C35CA78}" type="slidenum">
              <a:rPr lang="en-US" altLang="en-US"/>
              <a:pPr>
                <a:defRPr/>
              </a:pPr>
              <a:t>‹#›</a:t>
            </a:fld>
            <a:endParaRPr lang="en-US" altLang="en-US"/>
          </a:p>
        </p:txBody>
      </p:sp>
    </p:spTree>
    <p:extLst>
      <p:ext uri="{BB962C8B-B14F-4D97-AF65-F5344CB8AC3E}">
        <p14:creationId xmlns:p14="http://schemas.microsoft.com/office/powerpoint/2010/main" val="2145417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B030994F-1AED-43D3-8BC1-EE05ADEAB9C3}" type="slidenum">
              <a:rPr lang="en-US" altLang="en-US"/>
              <a:pPr>
                <a:defRPr/>
              </a:pPr>
              <a:t>‹#›</a:t>
            </a:fld>
            <a:endParaRPr lang="en-US" altLang="en-US"/>
          </a:p>
        </p:txBody>
      </p:sp>
    </p:spTree>
    <p:extLst>
      <p:ext uri="{BB962C8B-B14F-4D97-AF65-F5344CB8AC3E}">
        <p14:creationId xmlns:p14="http://schemas.microsoft.com/office/powerpoint/2010/main" val="1939723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F9C97CCA-966B-4CF4-AD9C-30D155FC8CE3}" type="slidenum">
              <a:rPr lang="en-US" altLang="en-US"/>
              <a:pPr>
                <a:defRPr/>
              </a:pPr>
              <a:t>‹#›</a:t>
            </a:fld>
            <a:endParaRPr lang="en-US" altLang="en-US"/>
          </a:p>
        </p:txBody>
      </p:sp>
    </p:spTree>
    <p:extLst>
      <p:ext uri="{BB962C8B-B14F-4D97-AF65-F5344CB8AC3E}">
        <p14:creationId xmlns:p14="http://schemas.microsoft.com/office/powerpoint/2010/main" val="3964663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F3DE4486-3224-456F-9D61-462ABA92498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659264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45840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AC17E4E3-27F1-4CDA-9575-E7183A9D5A1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16080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5DEA6280-0B31-4759-B82B-54A05781DFD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5618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9" name="Slide Number Placeholder 8"/>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1DB1658D-89A0-4E10-8788-56C1332E8F6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98470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5" name="Slide Number Placeholder 4"/>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5372C45E-2776-4C60-ABDE-4D04D761271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59691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4" name="Slide Number Placeholder 3"/>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90DA5943-74BF-43AF-ADD8-BC33FB89D7A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09731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54D2A0A8-98C7-42CC-8E21-315AF389F2A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691910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08AF6B20-B017-45A2-81CC-0B26E69AAAF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39163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CD996A1A-6F10-42E2-9BB9-E59A15D4A58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36969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721AE84B-B2B7-418A-9A15-6CD5F976E91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90628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0AFB8B9E-FBA7-4040-91B5-EC8E943B1D7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03471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F6504FCF-7C12-4681-BCD7-CE5712806DA3}" type="slidenum">
              <a:rPr lang="en-US"/>
              <a:pPr>
                <a:defRPr/>
              </a:pPr>
              <a:t>‹#›</a:t>
            </a:fld>
            <a:endParaRPr lang="en-US"/>
          </a:p>
        </p:txBody>
      </p:sp>
    </p:spTree>
    <p:extLst>
      <p:ext uri="{BB962C8B-B14F-4D97-AF65-F5344CB8AC3E}">
        <p14:creationId xmlns:p14="http://schemas.microsoft.com/office/powerpoint/2010/main" val="41865359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4976F1DC-2587-43AA-ADF5-F5CF463F63F7}" type="slidenum">
              <a:rPr lang="en-US"/>
              <a:pPr>
                <a:defRPr/>
              </a:pPr>
              <a:t>‹#›</a:t>
            </a:fld>
            <a:endParaRPr lang="en-US"/>
          </a:p>
        </p:txBody>
      </p:sp>
    </p:spTree>
    <p:extLst>
      <p:ext uri="{BB962C8B-B14F-4D97-AF65-F5344CB8AC3E}">
        <p14:creationId xmlns:p14="http://schemas.microsoft.com/office/powerpoint/2010/main" val="24897994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C66BC49D-097D-40E3-940A-C89E13EEF822}" type="slidenum">
              <a:rPr lang="en-US"/>
              <a:pPr>
                <a:defRPr/>
              </a:pPr>
              <a:t>‹#›</a:t>
            </a:fld>
            <a:endParaRPr lang="en-US"/>
          </a:p>
        </p:txBody>
      </p:sp>
    </p:spTree>
    <p:extLst>
      <p:ext uri="{BB962C8B-B14F-4D97-AF65-F5344CB8AC3E}">
        <p14:creationId xmlns:p14="http://schemas.microsoft.com/office/powerpoint/2010/main" val="10551379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eaLnBrk="0" hangingPunct="0">
              <a:defRPr/>
            </a:lvl1pPr>
          </a:lstStyle>
          <a:p>
            <a:pPr>
              <a:defRPr/>
            </a:pPr>
            <a:endParaRPr lang="en-US"/>
          </a:p>
        </p:txBody>
      </p:sp>
      <p:sp>
        <p:nvSpPr>
          <p:cNvPr id="6" name="Footer Placeholder 4"/>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a:lvl1pPr>
          </a:lstStyle>
          <a:p>
            <a:pPr>
              <a:defRPr/>
            </a:pPr>
            <a:fld id="{C5F315F7-9774-432F-95A8-B892516A1653}" type="slidenum">
              <a:rPr lang="en-US"/>
              <a:pPr>
                <a:defRPr/>
              </a:pPr>
              <a:t>‹#›</a:t>
            </a:fld>
            <a:endParaRPr lang="en-US"/>
          </a:p>
        </p:txBody>
      </p:sp>
    </p:spTree>
    <p:extLst>
      <p:ext uri="{BB962C8B-B14F-4D97-AF65-F5344CB8AC3E}">
        <p14:creationId xmlns:p14="http://schemas.microsoft.com/office/powerpoint/2010/main" val="10461674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eaLnBrk="0" hangingPunct="0">
              <a:defRPr/>
            </a:lvl1pPr>
          </a:lstStyle>
          <a:p>
            <a:pPr>
              <a:defRPr/>
            </a:pPr>
            <a:endParaRPr lang="en-US"/>
          </a:p>
        </p:txBody>
      </p:sp>
      <p:sp>
        <p:nvSpPr>
          <p:cNvPr id="8" name="Footer Placeholder 4"/>
          <p:cNvSpPr>
            <a:spLocks noGrp="1"/>
          </p:cNvSpPr>
          <p:nvPr>
            <p:ph type="ftr" sz="quarter" idx="11"/>
          </p:nvPr>
        </p:nvSpPr>
        <p:spPr/>
        <p:txBody>
          <a:bodyPr/>
          <a:lstStyle>
            <a:lvl1pPr eaLnBrk="0" hangingPunct="0">
              <a:defRPr/>
            </a:lvl1pPr>
          </a:lstStyle>
          <a:p>
            <a:pPr>
              <a:defRPr/>
            </a:pPr>
            <a:endParaRPr lang="en-US"/>
          </a:p>
        </p:txBody>
      </p:sp>
      <p:sp>
        <p:nvSpPr>
          <p:cNvPr id="9" name="Slide Number Placeholder 5"/>
          <p:cNvSpPr>
            <a:spLocks noGrp="1"/>
          </p:cNvSpPr>
          <p:nvPr>
            <p:ph type="sldNum" sz="quarter" idx="12"/>
          </p:nvPr>
        </p:nvSpPr>
        <p:spPr/>
        <p:txBody>
          <a:bodyPr/>
          <a:lstStyle>
            <a:lvl1pPr eaLnBrk="0" hangingPunct="0">
              <a:defRPr/>
            </a:lvl1pPr>
          </a:lstStyle>
          <a:p>
            <a:pPr>
              <a:defRPr/>
            </a:pPr>
            <a:fld id="{F6E665CA-2ADA-4C4B-BE0A-426FB0055F18}" type="slidenum">
              <a:rPr lang="en-US"/>
              <a:pPr>
                <a:defRPr/>
              </a:pPr>
              <a:t>‹#›</a:t>
            </a:fld>
            <a:endParaRPr lang="en-US"/>
          </a:p>
        </p:txBody>
      </p:sp>
    </p:spTree>
    <p:extLst>
      <p:ext uri="{BB962C8B-B14F-4D97-AF65-F5344CB8AC3E}">
        <p14:creationId xmlns:p14="http://schemas.microsoft.com/office/powerpoint/2010/main" val="20725458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0" hangingPunct="0">
              <a:defRPr/>
            </a:lvl1pPr>
          </a:lstStyle>
          <a:p>
            <a:pPr>
              <a:defRPr/>
            </a:pPr>
            <a:endParaRPr lang="en-US"/>
          </a:p>
        </p:txBody>
      </p:sp>
      <p:sp>
        <p:nvSpPr>
          <p:cNvPr id="4" name="Footer Placeholder 4"/>
          <p:cNvSpPr>
            <a:spLocks noGrp="1"/>
          </p:cNvSpPr>
          <p:nvPr>
            <p:ph type="ftr" sz="quarter" idx="11"/>
          </p:nvPr>
        </p:nvSpPr>
        <p:spPr/>
        <p:txBody>
          <a:bodyPr/>
          <a:lstStyle>
            <a:lvl1pPr eaLnBrk="0" hangingPunct="0">
              <a:defRPr/>
            </a:lvl1pPr>
          </a:lstStyle>
          <a:p>
            <a:pPr>
              <a:defRPr/>
            </a:pPr>
            <a:endParaRPr lang="en-US"/>
          </a:p>
        </p:txBody>
      </p:sp>
      <p:sp>
        <p:nvSpPr>
          <p:cNvPr id="5" name="Slide Number Placeholder 5"/>
          <p:cNvSpPr>
            <a:spLocks noGrp="1"/>
          </p:cNvSpPr>
          <p:nvPr>
            <p:ph type="sldNum" sz="quarter" idx="12"/>
          </p:nvPr>
        </p:nvSpPr>
        <p:spPr/>
        <p:txBody>
          <a:bodyPr/>
          <a:lstStyle>
            <a:lvl1pPr eaLnBrk="0" hangingPunct="0">
              <a:defRPr/>
            </a:lvl1pPr>
          </a:lstStyle>
          <a:p>
            <a:pPr>
              <a:defRPr/>
            </a:pPr>
            <a:fld id="{F2B4037D-517C-41AC-AC23-D4E7B7D69B15}" type="slidenum">
              <a:rPr lang="en-US"/>
              <a:pPr>
                <a:defRPr/>
              </a:pPr>
              <a:t>‹#›</a:t>
            </a:fld>
            <a:endParaRPr lang="en-US"/>
          </a:p>
        </p:txBody>
      </p:sp>
    </p:spTree>
    <p:extLst>
      <p:ext uri="{BB962C8B-B14F-4D97-AF65-F5344CB8AC3E}">
        <p14:creationId xmlns:p14="http://schemas.microsoft.com/office/powerpoint/2010/main" val="38365888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0" hangingPunct="0">
              <a:defRPr/>
            </a:lvl1pPr>
          </a:lstStyle>
          <a:p>
            <a:pPr>
              <a:defRPr/>
            </a:pPr>
            <a:endParaRPr lang="en-US"/>
          </a:p>
        </p:txBody>
      </p:sp>
      <p:sp>
        <p:nvSpPr>
          <p:cNvPr id="3" name="Footer Placeholder 4"/>
          <p:cNvSpPr>
            <a:spLocks noGrp="1"/>
          </p:cNvSpPr>
          <p:nvPr>
            <p:ph type="ftr" sz="quarter" idx="11"/>
          </p:nvPr>
        </p:nvSpPr>
        <p:spPr/>
        <p:txBody>
          <a:bodyPr/>
          <a:lstStyle>
            <a:lvl1pPr eaLnBrk="0" hangingPunct="0">
              <a:defRPr/>
            </a:lvl1pPr>
          </a:lstStyle>
          <a:p>
            <a:pPr>
              <a:defRPr/>
            </a:pPr>
            <a:endParaRPr lang="en-US"/>
          </a:p>
        </p:txBody>
      </p:sp>
      <p:sp>
        <p:nvSpPr>
          <p:cNvPr id="4" name="Slide Number Placeholder 5"/>
          <p:cNvSpPr>
            <a:spLocks noGrp="1"/>
          </p:cNvSpPr>
          <p:nvPr>
            <p:ph type="sldNum" sz="quarter" idx="12"/>
          </p:nvPr>
        </p:nvSpPr>
        <p:spPr/>
        <p:txBody>
          <a:bodyPr/>
          <a:lstStyle>
            <a:lvl1pPr eaLnBrk="0" hangingPunct="0">
              <a:defRPr/>
            </a:lvl1pPr>
          </a:lstStyle>
          <a:p>
            <a:pPr>
              <a:defRPr/>
            </a:pPr>
            <a:fld id="{083AEDF8-2DC5-499C-B0EF-75706495F408}" type="slidenum">
              <a:rPr lang="en-US"/>
              <a:pPr>
                <a:defRPr/>
              </a:pPr>
              <a:t>‹#›</a:t>
            </a:fld>
            <a:endParaRPr lang="en-US"/>
          </a:p>
        </p:txBody>
      </p:sp>
    </p:spTree>
    <p:extLst>
      <p:ext uri="{BB962C8B-B14F-4D97-AF65-F5344CB8AC3E}">
        <p14:creationId xmlns:p14="http://schemas.microsoft.com/office/powerpoint/2010/main" val="24250234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0" hangingPunct="0">
              <a:defRPr/>
            </a:lvl1pPr>
          </a:lstStyle>
          <a:p>
            <a:pPr>
              <a:defRPr/>
            </a:pPr>
            <a:endParaRPr lang="en-US"/>
          </a:p>
        </p:txBody>
      </p:sp>
      <p:sp>
        <p:nvSpPr>
          <p:cNvPr id="6" name="Footer Placeholder 4"/>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a:lvl1pPr>
          </a:lstStyle>
          <a:p>
            <a:pPr>
              <a:defRPr/>
            </a:pPr>
            <a:fld id="{6AB3DCA2-D416-4F1B-8A58-88593D6AEDD9}" type="slidenum">
              <a:rPr lang="en-US"/>
              <a:pPr>
                <a:defRPr/>
              </a:pPr>
              <a:t>‹#›</a:t>
            </a:fld>
            <a:endParaRPr lang="en-US"/>
          </a:p>
        </p:txBody>
      </p:sp>
    </p:spTree>
    <p:extLst>
      <p:ext uri="{BB962C8B-B14F-4D97-AF65-F5344CB8AC3E}">
        <p14:creationId xmlns:p14="http://schemas.microsoft.com/office/powerpoint/2010/main" val="1310900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0" hangingPunct="0">
              <a:defRPr/>
            </a:lvl1pPr>
          </a:lstStyle>
          <a:p>
            <a:pPr>
              <a:defRPr/>
            </a:pPr>
            <a:endParaRPr lang="en-US"/>
          </a:p>
        </p:txBody>
      </p:sp>
      <p:sp>
        <p:nvSpPr>
          <p:cNvPr id="6" name="Footer Placeholder 4"/>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a:lvl1pPr>
          </a:lstStyle>
          <a:p>
            <a:pPr>
              <a:defRPr/>
            </a:pPr>
            <a:fld id="{5250E77B-5474-4297-B63F-9958F750392F}" type="slidenum">
              <a:rPr lang="en-US"/>
              <a:pPr>
                <a:defRPr/>
              </a:pPr>
              <a:t>‹#›</a:t>
            </a:fld>
            <a:endParaRPr lang="en-US"/>
          </a:p>
        </p:txBody>
      </p:sp>
    </p:spTree>
    <p:extLst>
      <p:ext uri="{BB962C8B-B14F-4D97-AF65-F5344CB8AC3E}">
        <p14:creationId xmlns:p14="http://schemas.microsoft.com/office/powerpoint/2010/main" val="2049568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B07479AE-A9FC-477A-80AD-C8F6EA429F29}" type="slidenum">
              <a:rPr lang="en-US"/>
              <a:pPr>
                <a:defRPr/>
              </a:pPr>
              <a:t>‹#›</a:t>
            </a:fld>
            <a:endParaRPr lang="en-US"/>
          </a:p>
        </p:txBody>
      </p:sp>
    </p:spTree>
    <p:extLst>
      <p:ext uri="{BB962C8B-B14F-4D97-AF65-F5344CB8AC3E}">
        <p14:creationId xmlns:p14="http://schemas.microsoft.com/office/powerpoint/2010/main" val="36563707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2CFCA82E-D560-42DA-9AF8-E7B5D0D4DA8B}" type="slidenum">
              <a:rPr lang="en-US"/>
              <a:pPr>
                <a:defRPr/>
              </a:pPr>
              <a:t>‹#›</a:t>
            </a:fld>
            <a:endParaRPr lang="en-US"/>
          </a:p>
        </p:txBody>
      </p:sp>
    </p:spTree>
    <p:extLst>
      <p:ext uri="{BB962C8B-B14F-4D97-AF65-F5344CB8AC3E}">
        <p14:creationId xmlns:p14="http://schemas.microsoft.com/office/powerpoint/2010/main" val="11337962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eaLnBrk="0" hangingPunc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eaLnBrk="0" hangingPunct="0">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eaLnBrk="0" hangingPunct="0">
              <a:defRPr/>
            </a:lvl1pPr>
          </a:lstStyle>
          <a:p>
            <a:pPr>
              <a:defRPr/>
            </a:pPr>
            <a:fld id="{1717D720-BD6A-4C8A-922E-363E80B9CBC0}" type="slidenum">
              <a:rPr lang="en-US"/>
              <a:pPr>
                <a:defRPr/>
              </a:pPr>
              <a:t>‹#›</a:t>
            </a:fld>
            <a:endParaRPr lang="en-US"/>
          </a:p>
        </p:txBody>
      </p:sp>
    </p:spTree>
    <p:extLst>
      <p:ext uri="{BB962C8B-B14F-4D97-AF65-F5344CB8AC3E}">
        <p14:creationId xmlns:p14="http://schemas.microsoft.com/office/powerpoint/2010/main" val="14908206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5" name="Rectangle 4"/>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5"/>
          <p:cNvSpPr>
            <a:spLocks noGrp="1" noChangeArrowheads="1"/>
          </p:cNvSpPr>
          <p:nvPr>
            <p:ph type="sldNum" sz="quarter" idx="12"/>
          </p:nvPr>
        </p:nvSpPr>
        <p:spPr/>
        <p:txBody>
          <a:bodyPr/>
          <a:lstStyle>
            <a:lvl1pPr eaLnBrk="0" hangingPunct="0">
              <a:defRPr/>
            </a:lvl1pPr>
          </a:lstStyle>
          <a:p>
            <a:pPr>
              <a:defRPr/>
            </a:pPr>
            <a:fld id="{78517FB1-4A16-4C51-936A-D868BC731A2B}" type="slidenum">
              <a:rPr lang="en-US"/>
              <a:pPr>
                <a:defRPr/>
              </a:pPr>
              <a:t>‹#›</a:t>
            </a:fld>
            <a:endParaRPr lang="en-US"/>
          </a:p>
        </p:txBody>
      </p:sp>
    </p:spTree>
    <p:extLst>
      <p:ext uri="{BB962C8B-B14F-4D97-AF65-F5344CB8AC3E}">
        <p14:creationId xmlns:p14="http://schemas.microsoft.com/office/powerpoint/2010/main" val="13726894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p:txBody>
          <a:bodyPr/>
          <a:lstStyle>
            <a:lvl1pPr eaLnBrk="0" hangingPunct="0">
              <a:defRPr/>
            </a:lvl1pPr>
          </a:lstStyle>
          <a:p>
            <a:pPr>
              <a:defRPr/>
            </a:pPr>
            <a:endParaRPr lang="en-US"/>
          </a:p>
        </p:txBody>
      </p:sp>
      <p:sp>
        <p:nvSpPr>
          <p:cNvPr id="5" name="Rectangle 6"/>
          <p:cNvSpPr>
            <a:spLocks noGrp="1" noChangeArrowheads="1"/>
          </p:cNvSpPr>
          <p:nvPr>
            <p:ph type="sldNum" sz="quarter" idx="11"/>
          </p:nvPr>
        </p:nvSpPr>
        <p:spPr/>
        <p:txBody>
          <a:bodyPr/>
          <a:lstStyle>
            <a:lvl1pPr eaLnBrk="0" hangingPunct="0">
              <a:defRPr/>
            </a:lvl1pPr>
          </a:lstStyle>
          <a:p>
            <a:pPr>
              <a:defRPr/>
            </a:pPr>
            <a:fld id="{57300455-A032-4750-884F-1F6F2736B229}" type="slidenum">
              <a:rPr lang="en-US"/>
              <a:pPr>
                <a:defRPr/>
              </a:pPr>
              <a:t>‹#›</a:t>
            </a:fld>
            <a:endParaRPr lang="en-US"/>
          </a:p>
        </p:txBody>
      </p:sp>
    </p:spTree>
    <p:extLst>
      <p:ext uri="{BB962C8B-B14F-4D97-AF65-F5344CB8AC3E}">
        <p14:creationId xmlns:p14="http://schemas.microsoft.com/office/powerpoint/2010/main" val="22558205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5" name="Rectangle 4"/>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5"/>
          <p:cNvSpPr>
            <a:spLocks noGrp="1" noChangeArrowheads="1"/>
          </p:cNvSpPr>
          <p:nvPr>
            <p:ph type="sldNum" sz="quarter" idx="12"/>
          </p:nvPr>
        </p:nvSpPr>
        <p:spPr/>
        <p:txBody>
          <a:bodyPr/>
          <a:lstStyle>
            <a:lvl1pPr eaLnBrk="0" hangingPunct="0">
              <a:defRPr/>
            </a:lvl1pPr>
          </a:lstStyle>
          <a:p>
            <a:pPr>
              <a:defRPr/>
            </a:pPr>
            <a:fld id="{EC36F6DA-09C0-495F-BB6B-82A990102F87}" type="slidenum">
              <a:rPr lang="en-US"/>
              <a:pPr>
                <a:defRPr/>
              </a:pPr>
              <a:t>‹#›</a:t>
            </a:fld>
            <a:endParaRPr lang="en-US"/>
          </a:p>
        </p:txBody>
      </p:sp>
    </p:spTree>
    <p:extLst>
      <p:ext uri="{BB962C8B-B14F-4D97-AF65-F5344CB8AC3E}">
        <p14:creationId xmlns:p14="http://schemas.microsoft.com/office/powerpoint/2010/main" val="16582082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AECA631E-F029-4406-A354-954D01B45390}" type="slidenum">
              <a:rPr lang="en-US"/>
              <a:pPr>
                <a:defRPr/>
              </a:pPr>
              <a:t>‹#›</a:t>
            </a:fld>
            <a:endParaRPr lang="en-US"/>
          </a:p>
        </p:txBody>
      </p:sp>
    </p:spTree>
    <p:extLst>
      <p:ext uri="{BB962C8B-B14F-4D97-AF65-F5344CB8AC3E}">
        <p14:creationId xmlns:p14="http://schemas.microsoft.com/office/powerpoint/2010/main" val="15190971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8" name="Rectangle 7"/>
          <p:cNvSpPr>
            <a:spLocks noGrp="1" noChangeArrowheads="1"/>
          </p:cNvSpPr>
          <p:nvPr>
            <p:ph type="ftr" sz="quarter" idx="11"/>
          </p:nvPr>
        </p:nvSpPr>
        <p:spPr/>
        <p:txBody>
          <a:bodyPr/>
          <a:lstStyle>
            <a:lvl1pPr eaLnBrk="0" hangingPunct="0">
              <a:defRPr/>
            </a:lvl1pPr>
          </a:lstStyle>
          <a:p>
            <a:pPr>
              <a:defRPr/>
            </a:pPr>
            <a:endParaRPr lang="en-US"/>
          </a:p>
        </p:txBody>
      </p:sp>
      <p:sp>
        <p:nvSpPr>
          <p:cNvPr id="9" name="Rectangle 8"/>
          <p:cNvSpPr>
            <a:spLocks noGrp="1" noChangeArrowheads="1"/>
          </p:cNvSpPr>
          <p:nvPr>
            <p:ph type="sldNum" sz="quarter" idx="12"/>
          </p:nvPr>
        </p:nvSpPr>
        <p:spPr/>
        <p:txBody>
          <a:bodyPr/>
          <a:lstStyle>
            <a:lvl1pPr eaLnBrk="0" hangingPunct="0">
              <a:defRPr/>
            </a:lvl1pPr>
          </a:lstStyle>
          <a:p>
            <a:pPr>
              <a:defRPr/>
            </a:pPr>
            <a:fld id="{E7D36C7C-D7AF-4B85-8C00-97257E566138}" type="slidenum">
              <a:rPr lang="en-US"/>
              <a:pPr>
                <a:defRPr/>
              </a:pPr>
              <a:t>‹#›</a:t>
            </a:fld>
            <a:endParaRPr lang="en-US"/>
          </a:p>
        </p:txBody>
      </p:sp>
    </p:spTree>
    <p:extLst>
      <p:ext uri="{BB962C8B-B14F-4D97-AF65-F5344CB8AC3E}">
        <p14:creationId xmlns:p14="http://schemas.microsoft.com/office/powerpoint/2010/main" val="11894366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4" name="Rectangle 3"/>
          <p:cNvSpPr>
            <a:spLocks noGrp="1" noChangeArrowheads="1"/>
          </p:cNvSpPr>
          <p:nvPr>
            <p:ph type="ftr" sz="quarter" idx="11"/>
          </p:nvPr>
        </p:nvSpPr>
        <p:spPr/>
        <p:txBody>
          <a:bodyPr/>
          <a:lstStyle>
            <a:lvl1pPr eaLnBrk="0" hangingPunct="0">
              <a:defRPr/>
            </a:lvl1pPr>
          </a:lstStyle>
          <a:p>
            <a:pPr>
              <a:defRPr/>
            </a:pPr>
            <a:endParaRPr lang="en-US"/>
          </a:p>
        </p:txBody>
      </p:sp>
      <p:sp>
        <p:nvSpPr>
          <p:cNvPr id="5" name="Rectangle 4"/>
          <p:cNvSpPr>
            <a:spLocks noGrp="1" noChangeArrowheads="1"/>
          </p:cNvSpPr>
          <p:nvPr>
            <p:ph type="sldNum" sz="quarter" idx="12"/>
          </p:nvPr>
        </p:nvSpPr>
        <p:spPr/>
        <p:txBody>
          <a:bodyPr/>
          <a:lstStyle>
            <a:lvl1pPr eaLnBrk="0" hangingPunct="0">
              <a:defRPr/>
            </a:lvl1pPr>
          </a:lstStyle>
          <a:p>
            <a:pPr>
              <a:defRPr/>
            </a:pPr>
            <a:fld id="{01A42E55-4CC4-4BC9-A00E-6589EDF6922B}" type="slidenum">
              <a:rPr lang="en-US"/>
              <a:pPr>
                <a:defRPr/>
              </a:pPr>
              <a:t>‹#›</a:t>
            </a:fld>
            <a:endParaRPr lang="en-US"/>
          </a:p>
        </p:txBody>
      </p:sp>
    </p:spTree>
    <p:extLst>
      <p:ext uri="{BB962C8B-B14F-4D97-AF65-F5344CB8AC3E}">
        <p14:creationId xmlns:p14="http://schemas.microsoft.com/office/powerpoint/2010/main" val="26911235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3" name="Rectangle 2"/>
          <p:cNvSpPr>
            <a:spLocks noGrp="1" noChangeArrowheads="1"/>
          </p:cNvSpPr>
          <p:nvPr>
            <p:ph type="ftr" sz="quarter" idx="11"/>
          </p:nvPr>
        </p:nvSpPr>
        <p:spPr/>
        <p:txBody>
          <a:bodyPr/>
          <a:lstStyle>
            <a:lvl1pPr eaLnBrk="0" hangingPunct="0">
              <a:defRPr/>
            </a:lvl1pPr>
          </a:lstStyle>
          <a:p>
            <a:pPr>
              <a:defRPr/>
            </a:pPr>
            <a:endParaRPr lang="en-US"/>
          </a:p>
        </p:txBody>
      </p:sp>
      <p:sp>
        <p:nvSpPr>
          <p:cNvPr id="4" name="Rectangle 3"/>
          <p:cNvSpPr>
            <a:spLocks noGrp="1" noChangeArrowheads="1"/>
          </p:cNvSpPr>
          <p:nvPr>
            <p:ph type="sldNum" sz="quarter" idx="12"/>
          </p:nvPr>
        </p:nvSpPr>
        <p:spPr/>
        <p:txBody>
          <a:bodyPr/>
          <a:lstStyle>
            <a:lvl1pPr eaLnBrk="0" hangingPunct="0">
              <a:defRPr/>
            </a:lvl1pPr>
          </a:lstStyle>
          <a:p>
            <a:pPr>
              <a:defRPr/>
            </a:pPr>
            <a:fld id="{DEC8DACE-DB2F-4709-ACC7-BBA63C6BE619}" type="slidenum">
              <a:rPr lang="en-US"/>
              <a:pPr>
                <a:defRPr/>
              </a:pPr>
              <a:t>‹#›</a:t>
            </a:fld>
            <a:endParaRPr lang="en-US"/>
          </a:p>
        </p:txBody>
      </p:sp>
    </p:spTree>
    <p:extLst>
      <p:ext uri="{BB962C8B-B14F-4D97-AF65-F5344CB8AC3E}">
        <p14:creationId xmlns:p14="http://schemas.microsoft.com/office/powerpoint/2010/main" val="28447324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C84B60B8-720C-4FBC-8C49-733E4A612FEA}" type="slidenum">
              <a:rPr lang="en-US"/>
              <a:pPr>
                <a:defRPr/>
              </a:pPr>
              <a:t>‹#›</a:t>
            </a:fld>
            <a:endParaRPr lang="en-US"/>
          </a:p>
        </p:txBody>
      </p:sp>
    </p:spTree>
    <p:extLst>
      <p:ext uri="{BB962C8B-B14F-4D97-AF65-F5344CB8AC3E}">
        <p14:creationId xmlns:p14="http://schemas.microsoft.com/office/powerpoint/2010/main" val="38666092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BD1041CB-3ACF-48B5-8FA7-5F14CA9A3D65}" type="slidenum">
              <a:rPr lang="en-US"/>
              <a:pPr>
                <a:defRPr/>
              </a:pPr>
              <a:t>‹#›</a:t>
            </a:fld>
            <a:endParaRPr lang="en-US"/>
          </a:p>
        </p:txBody>
      </p:sp>
    </p:spTree>
    <p:extLst>
      <p:ext uri="{BB962C8B-B14F-4D97-AF65-F5344CB8AC3E}">
        <p14:creationId xmlns:p14="http://schemas.microsoft.com/office/powerpoint/2010/main" val="27867328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5" name="Rectangle 4"/>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5"/>
          <p:cNvSpPr>
            <a:spLocks noGrp="1" noChangeArrowheads="1"/>
          </p:cNvSpPr>
          <p:nvPr>
            <p:ph type="sldNum" sz="quarter" idx="12"/>
          </p:nvPr>
        </p:nvSpPr>
        <p:spPr/>
        <p:txBody>
          <a:bodyPr/>
          <a:lstStyle>
            <a:lvl1pPr eaLnBrk="0" hangingPunct="0">
              <a:defRPr/>
            </a:lvl1pPr>
          </a:lstStyle>
          <a:p>
            <a:pPr>
              <a:defRPr/>
            </a:pPr>
            <a:fld id="{EA04CE02-8CA4-4427-9C70-2EEF47D94C92}" type="slidenum">
              <a:rPr lang="en-US"/>
              <a:pPr>
                <a:defRPr/>
              </a:pPr>
              <a:t>‹#›</a:t>
            </a:fld>
            <a:endParaRPr lang="en-US"/>
          </a:p>
        </p:txBody>
      </p:sp>
    </p:spTree>
    <p:extLst>
      <p:ext uri="{BB962C8B-B14F-4D97-AF65-F5344CB8AC3E}">
        <p14:creationId xmlns:p14="http://schemas.microsoft.com/office/powerpoint/2010/main" val="2945570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5" name="Rectangle 4"/>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5"/>
          <p:cNvSpPr>
            <a:spLocks noGrp="1" noChangeArrowheads="1"/>
          </p:cNvSpPr>
          <p:nvPr>
            <p:ph type="sldNum" sz="quarter" idx="12"/>
          </p:nvPr>
        </p:nvSpPr>
        <p:spPr/>
        <p:txBody>
          <a:bodyPr/>
          <a:lstStyle>
            <a:lvl1pPr eaLnBrk="0" hangingPunct="0">
              <a:defRPr/>
            </a:lvl1pPr>
          </a:lstStyle>
          <a:p>
            <a:pPr>
              <a:defRPr/>
            </a:pPr>
            <a:fld id="{6AF22F8C-0D74-4C23-AE0F-7BD07231A7D9}" type="slidenum">
              <a:rPr lang="en-US"/>
              <a:pPr>
                <a:defRPr/>
              </a:pPr>
              <a:t>‹#›</a:t>
            </a:fld>
            <a:endParaRPr lang="en-US"/>
          </a:p>
        </p:txBody>
      </p:sp>
    </p:spTree>
    <p:extLst>
      <p:ext uri="{BB962C8B-B14F-4D97-AF65-F5344CB8AC3E}">
        <p14:creationId xmlns:p14="http://schemas.microsoft.com/office/powerpoint/2010/main" val="20702720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7" name="Rectangle 6"/>
          <p:cNvSpPr>
            <a:spLocks noGrp="1" noChangeArrowheads="1"/>
          </p:cNvSpPr>
          <p:nvPr>
            <p:ph type="ftr" sz="quarter" idx="11"/>
          </p:nvPr>
        </p:nvSpPr>
        <p:spPr/>
        <p:txBody>
          <a:bodyPr/>
          <a:lstStyle>
            <a:lvl1pPr eaLnBrk="0" hangingPunct="0">
              <a:defRPr/>
            </a:lvl1pPr>
          </a:lstStyle>
          <a:p>
            <a:pPr>
              <a:defRPr/>
            </a:pPr>
            <a:endParaRPr lang="en-US"/>
          </a:p>
        </p:txBody>
      </p:sp>
      <p:sp>
        <p:nvSpPr>
          <p:cNvPr id="8" name="Rectangle 7"/>
          <p:cNvSpPr>
            <a:spLocks noGrp="1" noChangeArrowheads="1"/>
          </p:cNvSpPr>
          <p:nvPr>
            <p:ph type="sldNum" sz="quarter" idx="12"/>
          </p:nvPr>
        </p:nvSpPr>
        <p:spPr/>
        <p:txBody>
          <a:bodyPr/>
          <a:lstStyle>
            <a:lvl1pPr eaLnBrk="0" hangingPunct="0">
              <a:defRPr/>
            </a:lvl1pPr>
          </a:lstStyle>
          <a:p>
            <a:pPr>
              <a:defRPr/>
            </a:pPr>
            <a:fld id="{66CF3187-D38B-46D8-9145-F709B21A3AF1}" type="slidenum">
              <a:rPr lang="en-US"/>
              <a:pPr>
                <a:defRPr/>
              </a:pPr>
              <a:t>‹#›</a:t>
            </a:fld>
            <a:endParaRPr lang="en-US"/>
          </a:p>
        </p:txBody>
      </p:sp>
    </p:spTree>
    <p:extLst>
      <p:ext uri="{BB962C8B-B14F-4D97-AF65-F5344CB8AC3E}">
        <p14:creationId xmlns:p14="http://schemas.microsoft.com/office/powerpoint/2010/main" val="16811365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4" name="Rectangle 3"/>
          <p:cNvSpPr>
            <a:spLocks noGrp="1" noChangeArrowheads="1"/>
          </p:cNvSpPr>
          <p:nvPr>
            <p:ph type="ftr" sz="quarter" idx="11"/>
          </p:nvPr>
        </p:nvSpPr>
        <p:spPr/>
        <p:txBody>
          <a:bodyPr/>
          <a:lstStyle>
            <a:lvl1pPr eaLnBrk="0" hangingPunct="0">
              <a:defRPr/>
            </a:lvl1pPr>
          </a:lstStyle>
          <a:p>
            <a:pPr>
              <a:defRPr/>
            </a:pPr>
            <a:endParaRPr lang="en-US"/>
          </a:p>
        </p:txBody>
      </p:sp>
      <p:sp>
        <p:nvSpPr>
          <p:cNvPr id="5" name="Rectangle 4"/>
          <p:cNvSpPr>
            <a:spLocks noGrp="1" noChangeArrowheads="1"/>
          </p:cNvSpPr>
          <p:nvPr>
            <p:ph type="sldNum" sz="quarter" idx="12"/>
          </p:nvPr>
        </p:nvSpPr>
        <p:spPr/>
        <p:txBody>
          <a:bodyPr/>
          <a:lstStyle>
            <a:lvl1pPr eaLnBrk="0" hangingPunct="0">
              <a:defRPr/>
            </a:lvl1pPr>
          </a:lstStyle>
          <a:p>
            <a:pPr>
              <a:defRPr/>
            </a:pPr>
            <a:fld id="{71B5CB09-C1E1-431B-8B43-1A2709025065}" type="slidenum">
              <a:rPr lang="en-US"/>
              <a:pPr>
                <a:defRPr/>
              </a:pPr>
              <a:t>‹#›</a:t>
            </a:fld>
            <a:endParaRPr lang="en-US"/>
          </a:p>
        </p:txBody>
      </p:sp>
    </p:spTree>
    <p:extLst>
      <p:ext uri="{BB962C8B-B14F-4D97-AF65-F5344CB8AC3E}">
        <p14:creationId xmlns:p14="http://schemas.microsoft.com/office/powerpoint/2010/main" val="38175028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FFFFFF"/>
                </a:solidFill>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DA8EAE2B-808E-4A97-9B1B-1A7AFBEF24C4}" type="slidenum">
              <a:rPr lang="en-US"/>
              <a:pPr>
                <a:defRPr/>
              </a:pPr>
              <a:t>‹#›</a:t>
            </a:fld>
            <a:endParaRPr lang="en-US"/>
          </a:p>
        </p:txBody>
      </p:sp>
    </p:spTree>
    <p:extLst>
      <p:ext uri="{BB962C8B-B14F-4D97-AF65-F5344CB8AC3E}">
        <p14:creationId xmlns:p14="http://schemas.microsoft.com/office/powerpoint/2010/main" val="1423300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4.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solidFill>
                  <a:schemeClr val="bg2"/>
                </a:solidFill>
                <a:latin typeface="+mn-lt"/>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solidFill>
                  <a:schemeClr val="bg2"/>
                </a:solidFill>
                <a:latin typeface="+mn-lt"/>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solidFill>
                  <a:schemeClr val="bg2"/>
                </a:solidFill>
                <a:latin typeface="+mn-lt"/>
              </a:defRPr>
            </a:lvl1pPr>
          </a:lstStyle>
          <a:p>
            <a:pPr>
              <a:defRPr/>
            </a:pPr>
            <a:fld id="{BEF7DAD0-09DC-4E95-AC0A-71308A1BEAE4}" type="slidenum">
              <a:rPr lang="en-US" altLang="en-US"/>
              <a:pPr>
                <a:defRPr/>
              </a:pPr>
              <a:t>‹#›</a:t>
            </a:fld>
            <a:endParaRPr lang="en-US" altLang="en-US"/>
          </a:p>
        </p:txBody>
      </p:sp>
      <p:pic>
        <p:nvPicPr>
          <p:cNvPr id="1031" name="Picture 8" descr="USGSid"/>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28600" y="6351588"/>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ctr" rtl="0" eaLnBrk="0" fontAlgn="base" hangingPunct="0">
        <a:spcBef>
          <a:spcPct val="0"/>
        </a:spcBef>
        <a:spcAft>
          <a:spcPct val="0"/>
        </a:spcAft>
        <a:defRPr sz="4400">
          <a:solidFill>
            <a:srgbClr val="0000FF"/>
          </a:solidFill>
          <a:latin typeface="+mj-lt"/>
          <a:ea typeface="+mj-ea"/>
          <a:cs typeface="+mj-cs"/>
        </a:defRPr>
      </a:lvl1pPr>
      <a:lvl2pPr algn="ctr" rtl="0" eaLnBrk="0" fontAlgn="base" hangingPunct="0">
        <a:spcBef>
          <a:spcPct val="0"/>
        </a:spcBef>
        <a:spcAft>
          <a:spcPct val="0"/>
        </a:spcAft>
        <a:defRPr sz="4400">
          <a:solidFill>
            <a:srgbClr val="0000FF"/>
          </a:solidFill>
          <a:latin typeface="Times New Roman" pitchFamily="18" charset="0"/>
        </a:defRPr>
      </a:lvl2pPr>
      <a:lvl3pPr algn="ctr" rtl="0" eaLnBrk="0" fontAlgn="base" hangingPunct="0">
        <a:spcBef>
          <a:spcPct val="0"/>
        </a:spcBef>
        <a:spcAft>
          <a:spcPct val="0"/>
        </a:spcAft>
        <a:defRPr sz="4400">
          <a:solidFill>
            <a:srgbClr val="0000FF"/>
          </a:solidFill>
          <a:latin typeface="Times New Roman" pitchFamily="18" charset="0"/>
        </a:defRPr>
      </a:lvl3pPr>
      <a:lvl4pPr algn="ctr" rtl="0" eaLnBrk="0" fontAlgn="base" hangingPunct="0">
        <a:spcBef>
          <a:spcPct val="0"/>
        </a:spcBef>
        <a:spcAft>
          <a:spcPct val="0"/>
        </a:spcAft>
        <a:defRPr sz="4400">
          <a:solidFill>
            <a:srgbClr val="0000FF"/>
          </a:solidFill>
          <a:latin typeface="Times New Roman" pitchFamily="18" charset="0"/>
        </a:defRPr>
      </a:lvl4pPr>
      <a:lvl5pPr algn="ctr" rtl="0" eaLnBrk="0" fontAlgn="base" hangingPunct="0">
        <a:spcBef>
          <a:spcPct val="0"/>
        </a:spcBef>
        <a:spcAft>
          <a:spcPct val="0"/>
        </a:spcAft>
        <a:defRPr sz="4400">
          <a:solidFill>
            <a:srgbClr val="0000FF"/>
          </a:solidFill>
          <a:latin typeface="Times New Roman" pitchFamily="18" charset="0"/>
        </a:defRPr>
      </a:lvl5pPr>
      <a:lvl6pPr marL="457200" algn="ctr" rtl="0" eaLnBrk="0" fontAlgn="base" hangingPunct="0">
        <a:spcBef>
          <a:spcPct val="0"/>
        </a:spcBef>
        <a:spcAft>
          <a:spcPct val="0"/>
        </a:spcAft>
        <a:defRPr sz="4400">
          <a:solidFill>
            <a:srgbClr val="0000FF"/>
          </a:solidFill>
          <a:latin typeface="Times New Roman" pitchFamily="18" charset="0"/>
        </a:defRPr>
      </a:lvl6pPr>
      <a:lvl7pPr marL="914400" algn="ctr" rtl="0" eaLnBrk="0" fontAlgn="base" hangingPunct="0">
        <a:spcBef>
          <a:spcPct val="0"/>
        </a:spcBef>
        <a:spcAft>
          <a:spcPct val="0"/>
        </a:spcAft>
        <a:defRPr sz="4400">
          <a:solidFill>
            <a:srgbClr val="0000FF"/>
          </a:solidFill>
          <a:latin typeface="Times New Roman" pitchFamily="18" charset="0"/>
        </a:defRPr>
      </a:lvl7pPr>
      <a:lvl8pPr marL="1371600" algn="ctr" rtl="0" eaLnBrk="0" fontAlgn="base" hangingPunct="0">
        <a:spcBef>
          <a:spcPct val="0"/>
        </a:spcBef>
        <a:spcAft>
          <a:spcPct val="0"/>
        </a:spcAft>
        <a:defRPr sz="4400">
          <a:solidFill>
            <a:srgbClr val="0000FF"/>
          </a:solidFill>
          <a:latin typeface="Times New Roman" pitchFamily="18" charset="0"/>
        </a:defRPr>
      </a:lvl8pPr>
      <a:lvl9pPr marL="1828800" algn="ctr" rtl="0" eaLnBrk="0" fontAlgn="base" hangingPunct="0">
        <a:spcBef>
          <a:spcPct val="0"/>
        </a:spcBef>
        <a:spcAft>
          <a:spcPct val="0"/>
        </a:spcAft>
        <a:defRPr sz="4400">
          <a:solidFill>
            <a:srgbClr val="0000FF"/>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2"/>
          </a:solidFill>
          <a:latin typeface="+mn-lt"/>
        </a:defRPr>
      </a:lvl2pPr>
      <a:lvl3pPr marL="1143000" indent="-228600" algn="l" rtl="0" eaLnBrk="0" fontAlgn="base" hangingPunct="0">
        <a:spcBef>
          <a:spcPct val="20000"/>
        </a:spcBef>
        <a:spcAft>
          <a:spcPct val="0"/>
        </a:spcAft>
        <a:buChar char="•"/>
        <a:defRPr sz="2400">
          <a:solidFill>
            <a:schemeClr val="bg2"/>
          </a:solidFill>
          <a:latin typeface="+mn-lt"/>
        </a:defRPr>
      </a:lvl3pPr>
      <a:lvl4pPr marL="1600200" indent="-228600" algn="l" rtl="0" eaLnBrk="0" fontAlgn="base" hangingPunct="0">
        <a:spcBef>
          <a:spcPct val="20000"/>
        </a:spcBef>
        <a:spcAft>
          <a:spcPct val="0"/>
        </a:spcAft>
        <a:buChar char="–"/>
        <a:defRPr sz="2000">
          <a:solidFill>
            <a:schemeClr val="bg2"/>
          </a:solidFill>
          <a:latin typeface="+mn-lt"/>
        </a:defRPr>
      </a:lvl4pPr>
      <a:lvl5pPr marL="2057400" indent="-228600" algn="l" rtl="0" eaLnBrk="0" fontAlgn="base" hangingPunct="0">
        <a:spcBef>
          <a:spcPct val="20000"/>
        </a:spcBef>
        <a:spcAft>
          <a:spcPct val="0"/>
        </a:spcAft>
        <a:buChar char="»"/>
        <a:defRPr sz="2000">
          <a:solidFill>
            <a:schemeClr val="bg2"/>
          </a:solidFill>
          <a:latin typeface="+mn-lt"/>
        </a:defRPr>
      </a:lvl5pPr>
      <a:lvl6pPr marL="2514600" indent="-228600" algn="l" rtl="0" eaLnBrk="0" fontAlgn="base" hangingPunct="0">
        <a:spcBef>
          <a:spcPct val="20000"/>
        </a:spcBef>
        <a:spcAft>
          <a:spcPct val="0"/>
        </a:spcAft>
        <a:buChar char="»"/>
        <a:defRPr sz="2000">
          <a:solidFill>
            <a:schemeClr val="bg2"/>
          </a:solidFill>
          <a:latin typeface="+mn-lt"/>
        </a:defRPr>
      </a:lvl6pPr>
      <a:lvl7pPr marL="2971800" indent="-228600" algn="l" rtl="0" eaLnBrk="0" fontAlgn="base" hangingPunct="0">
        <a:spcBef>
          <a:spcPct val="20000"/>
        </a:spcBef>
        <a:spcAft>
          <a:spcPct val="0"/>
        </a:spcAft>
        <a:buChar char="»"/>
        <a:defRPr sz="2000">
          <a:solidFill>
            <a:schemeClr val="bg2"/>
          </a:solidFill>
          <a:latin typeface="+mn-lt"/>
        </a:defRPr>
      </a:lvl7pPr>
      <a:lvl8pPr marL="3429000" indent="-228600" algn="l" rtl="0" eaLnBrk="0" fontAlgn="base" hangingPunct="0">
        <a:spcBef>
          <a:spcPct val="20000"/>
        </a:spcBef>
        <a:spcAft>
          <a:spcPct val="0"/>
        </a:spcAft>
        <a:buChar char="»"/>
        <a:defRPr sz="2000">
          <a:solidFill>
            <a:schemeClr val="bg2"/>
          </a:solidFill>
          <a:latin typeface="+mn-lt"/>
        </a:defRPr>
      </a:lvl8pPr>
      <a:lvl9pPr marL="3886200" indent="-228600" algn="l" rtl="0" eaLnBrk="0" fontAlgn="base" hangingPunct="0">
        <a:spcBef>
          <a:spcPct val="20000"/>
        </a:spcBef>
        <a:spcAft>
          <a:spcPct val="0"/>
        </a:spcAft>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987710752"/>
      </p:ext>
    </p:extLst>
  </p:cSld>
  <p:clrMap bg1="dk2" tx1="lt1" bg2="dk1"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ctr" rtl="0" eaLnBrk="0" fontAlgn="base" hangingPunct="0">
        <a:spcBef>
          <a:spcPct val="0"/>
        </a:spcBef>
        <a:spcAft>
          <a:spcPct val="0"/>
        </a:spcAft>
        <a:defRPr sz="4400">
          <a:solidFill>
            <a:srgbClr val="0000FF"/>
          </a:solidFill>
          <a:latin typeface="+mj-lt"/>
          <a:ea typeface="+mj-ea"/>
          <a:cs typeface="+mj-cs"/>
        </a:defRPr>
      </a:lvl1pPr>
      <a:lvl2pPr algn="ctr" rtl="0" eaLnBrk="0" fontAlgn="base" hangingPunct="0">
        <a:spcBef>
          <a:spcPct val="0"/>
        </a:spcBef>
        <a:spcAft>
          <a:spcPct val="0"/>
        </a:spcAft>
        <a:defRPr sz="4400">
          <a:solidFill>
            <a:srgbClr val="0000FF"/>
          </a:solidFill>
          <a:latin typeface="Times New Roman" pitchFamily="18" charset="0"/>
        </a:defRPr>
      </a:lvl2pPr>
      <a:lvl3pPr algn="ctr" rtl="0" eaLnBrk="0" fontAlgn="base" hangingPunct="0">
        <a:spcBef>
          <a:spcPct val="0"/>
        </a:spcBef>
        <a:spcAft>
          <a:spcPct val="0"/>
        </a:spcAft>
        <a:defRPr sz="4400">
          <a:solidFill>
            <a:srgbClr val="0000FF"/>
          </a:solidFill>
          <a:latin typeface="Times New Roman" pitchFamily="18" charset="0"/>
        </a:defRPr>
      </a:lvl3pPr>
      <a:lvl4pPr algn="ctr" rtl="0" eaLnBrk="0" fontAlgn="base" hangingPunct="0">
        <a:spcBef>
          <a:spcPct val="0"/>
        </a:spcBef>
        <a:spcAft>
          <a:spcPct val="0"/>
        </a:spcAft>
        <a:defRPr sz="4400">
          <a:solidFill>
            <a:srgbClr val="0000FF"/>
          </a:solidFill>
          <a:latin typeface="Times New Roman" pitchFamily="18" charset="0"/>
        </a:defRPr>
      </a:lvl4pPr>
      <a:lvl5pPr algn="ctr" rtl="0" eaLnBrk="0" fontAlgn="base" hangingPunct="0">
        <a:spcBef>
          <a:spcPct val="0"/>
        </a:spcBef>
        <a:spcAft>
          <a:spcPct val="0"/>
        </a:spcAft>
        <a:defRPr sz="4400">
          <a:solidFill>
            <a:srgbClr val="0000FF"/>
          </a:solidFill>
          <a:latin typeface="Times New Roman" pitchFamily="18" charset="0"/>
        </a:defRPr>
      </a:lvl5pPr>
      <a:lvl6pPr marL="457200" algn="ctr" rtl="0" eaLnBrk="0" fontAlgn="base" hangingPunct="0">
        <a:spcBef>
          <a:spcPct val="0"/>
        </a:spcBef>
        <a:spcAft>
          <a:spcPct val="0"/>
        </a:spcAft>
        <a:defRPr sz="4400">
          <a:solidFill>
            <a:srgbClr val="0000FF"/>
          </a:solidFill>
          <a:latin typeface="Times New Roman" pitchFamily="18" charset="0"/>
        </a:defRPr>
      </a:lvl6pPr>
      <a:lvl7pPr marL="914400" algn="ctr" rtl="0" eaLnBrk="0" fontAlgn="base" hangingPunct="0">
        <a:spcBef>
          <a:spcPct val="0"/>
        </a:spcBef>
        <a:spcAft>
          <a:spcPct val="0"/>
        </a:spcAft>
        <a:defRPr sz="4400">
          <a:solidFill>
            <a:srgbClr val="0000FF"/>
          </a:solidFill>
          <a:latin typeface="Times New Roman" pitchFamily="18" charset="0"/>
        </a:defRPr>
      </a:lvl7pPr>
      <a:lvl8pPr marL="1371600" algn="ctr" rtl="0" eaLnBrk="0" fontAlgn="base" hangingPunct="0">
        <a:spcBef>
          <a:spcPct val="0"/>
        </a:spcBef>
        <a:spcAft>
          <a:spcPct val="0"/>
        </a:spcAft>
        <a:defRPr sz="4400">
          <a:solidFill>
            <a:srgbClr val="0000FF"/>
          </a:solidFill>
          <a:latin typeface="Times New Roman" pitchFamily="18" charset="0"/>
        </a:defRPr>
      </a:lvl8pPr>
      <a:lvl9pPr marL="1828800" algn="ctr" rtl="0" eaLnBrk="0" fontAlgn="base" hangingPunct="0">
        <a:spcBef>
          <a:spcPct val="0"/>
        </a:spcBef>
        <a:spcAft>
          <a:spcPct val="0"/>
        </a:spcAft>
        <a:defRPr sz="4400">
          <a:solidFill>
            <a:srgbClr val="0000FF"/>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2"/>
          </a:solidFill>
          <a:latin typeface="+mn-lt"/>
        </a:defRPr>
      </a:lvl2pPr>
      <a:lvl3pPr marL="1143000" indent="-228600" algn="l" rtl="0" eaLnBrk="0" fontAlgn="base" hangingPunct="0">
        <a:spcBef>
          <a:spcPct val="20000"/>
        </a:spcBef>
        <a:spcAft>
          <a:spcPct val="0"/>
        </a:spcAft>
        <a:buChar char="•"/>
        <a:defRPr sz="2400">
          <a:solidFill>
            <a:schemeClr val="bg2"/>
          </a:solidFill>
          <a:latin typeface="+mn-lt"/>
        </a:defRPr>
      </a:lvl3pPr>
      <a:lvl4pPr marL="1600200" indent="-228600" algn="l" rtl="0" eaLnBrk="0" fontAlgn="base" hangingPunct="0">
        <a:spcBef>
          <a:spcPct val="20000"/>
        </a:spcBef>
        <a:spcAft>
          <a:spcPct val="0"/>
        </a:spcAft>
        <a:buChar char="–"/>
        <a:defRPr sz="2000">
          <a:solidFill>
            <a:schemeClr val="bg2"/>
          </a:solidFill>
          <a:latin typeface="+mn-lt"/>
        </a:defRPr>
      </a:lvl4pPr>
      <a:lvl5pPr marL="2057400" indent="-228600" algn="l" rtl="0" eaLnBrk="0" fontAlgn="base" hangingPunct="0">
        <a:spcBef>
          <a:spcPct val="20000"/>
        </a:spcBef>
        <a:spcAft>
          <a:spcPct val="0"/>
        </a:spcAft>
        <a:buChar char="»"/>
        <a:defRPr sz="2000">
          <a:solidFill>
            <a:schemeClr val="bg2"/>
          </a:solidFill>
          <a:latin typeface="+mn-lt"/>
        </a:defRPr>
      </a:lvl5pPr>
      <a:lvl6pPr marL="2514600" indent="-228600" algn="l" rtl="0" eaLnBrk="0" fontAlgn="base" hangingPunct="0">
        <a:spcBef>
          <a:spcPct val="20000"/>
        </a:spcBef>
        <a:spcAft>
          <a:spcPct val="0"/>
        </a:spcAft>
        <a:buChar char="»"/>
        <a:defRPr sz="2000">
          <a:solidFill>
            <a:schemeClr val="bg2"/>
          </a:solidFill>
          <a:latin typeface="+mn-lt"/>
        </a:defRPr>
      </a:lvl6pPr>
      <a:lvl7pPr marL="2971800" indent="-228600" algn="l" rtl="0" eaLnBrk="0" fontAlgn="base" hangingPunct="0">
        <a:spcBef>
          <a:spcPct val="20000"/>
        </a:spcBef>
        <a:spcAft>
          <a:spcPct val="0"/>
        </a:spcAft>
        <a:buChar char="»"/>
        <a:defRPr sz="2000">
          <a:solidFill>
            <a:schemeClr val="bg2"/>
          </a:solidFill>
          <a:latin typeface="+mn-lt"/>
        </a:defRPr>
      </a:lvl7pPr>
      <a:lvl8pPr marL="3429000" indent="-228600" algn="l" rtl="0" eaLnBrk="0" fontAlgn="base" hangingPunct="0">
        <a:spcBef>
          <a:spcPct val="20000"/>
        </a:spcBef>
        <a:spcAft>
          <a:spcPct val="0"/>
        </a:spcAft>
        <a:buChar char="»"/>
        <a:defRPr sz="2000">
          <a:solidFill>
            <a:schemeClr val="bg2"/>
          </a:solidFill>
          <a:latin typeface="+mn-lt"/>
        </a:defRPr>
      </a:lvl8pPr>
      <a:lvl9pPr marL="3886200" indent="-228600" algn="l" rtl="0" eaLnBrk="0" fontAlgn="base" hangingPunct="0">
        <a:spcBef>
          <a:spcPct val="20000"/>
        </a:spcBef>
        <a:spcAft>
          <a:spcPct val="0"/>
        </a:spcAft>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defRPr>
            </a:lvl1pPr>
          </a:lstStyle>
          <a:p>
            <a:pPr>
              <a:defRPr/>
            </a:pPr>
            <a:fld id="{92A8B446-775C-4CC4-ABDC-89592C3F5603}" type="slidenum">
              <a:rPr lang="en-US"/>
              <a:pPr>
                <a:defRPr/>
              </a:pPr>
              <a:t>‹#›</a:t>
            </a:fld>
            <a:endParaRPr lang="en-US"/>
          </a:p>
        </p:txBody>
      </p:sp>
    </p:spTree>
    <p:extLst>
      <p:ext uri="{BB962C8B-B14F-4D97-AF65-F5344CB8AC3E}">
        <p14:creationId xmlns:p14="http://schemas.microsoft.com/office/powerpoint/2010/main" val="269887997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mn-lt"/>
              </a:defRPr>
            </a:lvl1pPr>
          </a:lstStyle>
          <a:p>
            <a:pPr>
              <a:defRPr/>
            </a:pPr>
            <a:fld id="{9B616FE1-86F1-450D-8628-E52386729F45}" type="slidenum">
              <a:rPr lang="en-US"/>
              <a:pPr>
                <a:defRPr/>
              </a:pPr>
              <a:t>‹#›</a:t>
            </a:fld>
            <a:endParaRPr lang="en-US"/>
          </a:p>
        </p:txBody>
      </p:sp>
    </p:spTree>
    <p:extLst>
      <p:ext uri="{BB962C8B-B14F-4D97-AF65-F5344CB8AC3E}">
        <p14:creationId xmlns:p14="http://schemas.microsoft.com/office/powerpoint/2010/main" val="197430578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hf hdr="0" ftr="0" dt="0"/>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pitchFamily="34" charset="0"/>
        </a:defRPr>
      </a:lvl2pPr>
      <a:lvl3pPr algn="ctr" rtl="0" eaLnBrk="0" fontAlgn="base" hangingPunct="0">
        <a:spcBef>
          <a:spcPct val="0"/>
        </a:spcBef>
        <a:spcAft>
          <a:spcPct val="0"/>
        </a:spcAft>
        <a:defRPr sz="3600">
          <a:solidFill>
            <a:schemeClr val="tx2"/>
          </a:solidFill>
          <a:latin typeface="Arial" pitchFamily="34" charset="0"/>
        </a:defRPr>
      </a:lvl3pPr>
      <a:lvl4pPr algn="ctr" rtl="0" eaLnBrk="0" fontAlgn="base" hangingPunct="0">
        <a:spcBef>
          <a:spcPct val="0"/>
        </a:spcBef>
        <a:spcAft>
          <a:spcPct val="0"/>
        </a:spcAft>
        <a:defRPr sz="3600">
          <a:solidFill>
            <a:schemeClr val="tx2"/>
          </a:solidFill>
          <a:latin typeface="Arial" pitchFamily="34" charset="0"/>
        </a:defRPr>
      </a:lvl4pPr>
      <a:lvl5pPr algn="ctr" rtl="0" eaLnBrk="0" fontAlgn="base" hangingPunct="0">
        <a:spcBef>
          <a:spcPct val="0"/>
        </a:spcBef>
        <a:spcAft>
          <a:spcPct val="0"/>
        </a:spcAft>
        <a:defRPr sz="3600">
          <a:solidFill>
            <a:schemeClr val="tx2"/>
          </a:solidFill>
          <a:latin typeface="Arial" pitchFamily="34" charset="0"/>
        </a:defRPr>
      </a:lvl5pPr>
      <a:lvl6pPr marL="457200" algn="ctr" rtl="0" fontAlgn="base">
        <a:spcBef>
          <a:spcPct val="0"/>
        </a:spcBef>
        <a:spcAft>
          <a:spcPct val="0"/>
        </a:spcAft>
        <a:defRPr sz="3600">
          <a:solidFill>
            <a:schemeClr val="tx2"/>
          </a:solidFill>
          <a:latin typeface="Arial" pitchFamily="34" charset="0"/>
        </a:defRPr>
      </a:lvl6pPr>
      <a:lvl7pPr marL="914400" algn="ctr" rtl="0" fontAlgn="base">
        <a:spcBef>
          <a:spcPct val="0"/>
        </a:spcBef>
        <a:spcAft>
          <a:spcPct val="0"/>
        </a:spcAft>
        <a:defRPr sz="3600">
          <a:solidFill>
            <a:schemeClr val="tx2"/>
          </a:solidFill>
          <a:latin typeface="Arial" pitchFamily="34" charset="0"/>
        </a:defRPr>
      </a:lvl7pPr>
      <a:lvl8pPr marL="1371600" algn="ctr" rtl="0" fontAlgn="base">
        <a:spcBef>
          <a:spcPct val="0"/>
        </a:spcBef>
        <a:spcAft>
          <a:spcPct val="0"/>
        </a:spcAft>
        <a:defRPr sz="3600">
          <a:solidFill>
            <a:schemeClr val="tx2"/>
          </a:solidFill>
          <a:latin typeface="Arial" pitchFamily="34" charset="0"/>
        </a:defRPr>
      </a:lvl8pPr>
      <a:lvl9pPr marL="1828800" algn="ctr" rtl="0" fontAlgn="base">
        <a:spcBef>
          <a:spcPct val="0"/>
        </a:spcBef>
        <a:spcAft>
          <a:spcPct val="0"/>
        </a:spcAft>
        <a:defRPr sz="36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8.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6.xml"/><Relationship Id="rId1" Type="http://schemas.openxmlformats.org/officeDocument/2006/relationships/vmlDrawing" Target="../drawings/vmlDrawing4.vml"/><Relationship Id="rId6" Type="http://schemas.openxmlformats.org/officeDocument/2006/relationships/image" Target="../media/image6.wmf"/><Relationship Id="rId5" Type="http://schemas.openxmlformats.org/officeDocument/2006/relationships/oleObject" Target="../embeddings/oleObject4.bin"/><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21.wmf"/><Relationship Id="rId3" Type="http://schemas.openxmlformats.org/officeDocument/2006/relationships/notesSlide" Target="../notesSlides/notesSlide28.xml"/><Relationship Id="rId7" Type="http://schemas.openxmlformats.org/officeDocument/2006/relationships/image" Target="../media/image18.wmf"/><Relationship Id="rId12" Type="http://schemas.openxmlformats.org/officeDocument/2006/relationships/oleObject" Target="../embeddings/oleObject9.bin"/><Relationship Id="rId2" Type="http://schemas.openxmlformats.org/officeDocument/2006/relationships/slideLayout" Target="../slideLayouts/slideLayout36.xml"/><Relationship Id="rId1" Type="http://schemas.openxmlformats.org/officeDocument/2006/relationships/vmlDrawing" Target="../drawings/vmlDrawing5.vml"/><Relationship Id="rId6" Type="http://schemas.openxmlformats.org/officeDocument/2006/relationships/oleObject" Target="../embeddings/oleObject6.bin"/><Relationship Id="rId11" Type="http://schemas.openxmlformats.org/officeDocument/2006/relationships/image" Target="../media/image20.wmf"/><Relationship Id="rId5" Type="http://schemas.openxmlformats.org/officeDocument/2006/relationships/image" Target="../media/image17.w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19.wmf"/></Relationships>
</file>

<file path=ppt/slides/_rels/slide30.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31.xml"/><Relationship Id="rId1" Type="http://schemas.openxmlformats.org/officeDocument/2006/relationships/vmlDrawing" Target="../drawings/vmlDrawing6.vml"/><Relationship Id="rId6" Type="http://schemas.openxmlformats.org/officeDocument/2006/relationships/image" Target="../media/image23.wmf"/><Relationship Id="rId5" Type="http://schemas.openxmlformats.org/officeDocument/2006/relationships/oleObject" Target="../embeddings/oleObject11.bin"/><Relationship Id="rId4" Type="http://schemas.openxmlformats.org/officeDocument/2006/relationships/image" Target="../media/image22.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vmlDrawing" Target="../drawings/vmlDrawing7.vml"/><Relationship Id="rId5" Type="http://schemas.openxmlformats.org/officeDocument/2006/relationships/image" Target="../media/image29.wmf"/><Relationship Id="rId4" Type="http://schemas.openxmlformats.org/officeDocument/2006/relationships/oleObject" Target="../embeddings/oleObject13.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vmlDrawing" Target="../drawings/vmlDrawing8.vml"/><Relationship Id="rId5" Type="http://schemas.openxmlformats.org/officeDocument/2006/relationships/image" Target="../media/image30.wmf"/><Relationship Id="rId4" Type="http://schemas.openxmlformats.org/officeDocument/2006/relationships/oleObject" Target="../embeddings/oleObject14.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4.xml"/><Relationship Id="rId1" Type="http://schemas.openxmlformats.org/officeDocument/2006/relationships/vmlDrawing" Target="../drawings/vmlDrawing9.vml"/><Relationship Id="rId5" Type="http://schemas.openxmlformats.org/officeDocument/2006/relationships/image" Target="../media/image31.wmf"/><Relationship Id="rId4" Type="http://schemas.openxmlformats.org/officeDocument/2006/relationships/oleObject" Target="../embeddings/oleObject15.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33.wmf"/><Relationship Id="rId2" Type="http://schemas.openxmlformats.org/officeDocument/2006/relationships/slideLayout" Target="../slideLayouts/slideLayout14.xml"/><Relationship Id="rId1" Type="http://schemas.openxmlformats.org/officeDocument/2006/relationships/vmlDrawing" Target="../drawings/vmlDrawing10.vml"/><Relationship Id="rId6" Type="http://schemas.openxmlformats.org/officeDocument/2006/relationships/oleObject" Target="../embeddings/oleObject17.bin"/><Relationship Id="rId5" Type="http://schemas.openxmlformats.org/officeDocument/2006/relationships/image" Target="../media/image32.wmf"/><Relationship Id="rId4" Type="http://schemas.openxmlformats.org/officeDocument/2006/relationships/oleObject" Target="../embeddings/oleObject16.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33.wmf"/><Relationship Id="rId2" Type="http://schemas.openxmlformats.org/officeDocument/2006/relationships/slideLayout" Target="../slideLayouts/slideLayout14.xml"/><Relationship Id="rId1" Type="http://schemas.openxmlformats.org/officeDocument/2006/relationships/vmlDrawing" Target="../drawings/vmlDrawing11.vml"/><Relationship Id="rId6" Type="http://schemas.openxmlformats.org/officeDocument/2006/relationships/oleObject" Target="../embeddings/oleObject19.bin"/><Relationship Id="rId5" Type="http://schemas.openxmlformats.org/officeDocument/2006/relationships/image" Target="../media/image34.wmf"/><Relationship Id="rId4" Type="http://schemas.openxmlformats.org/officeDocument/2006/relationships/oleObject" Target="../embeddings/oleObject18.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33.wmf"/><Relationship Id="rId2" Type="http://schemas.openxmlformats.org/officeDocument/2006/relationships/slideLayout" Target="../slideLayouts/slideLayout14.xml"/><Relationship Id="rId1" Type="http://schemas.openxmlformats.org/officeDocument/2006/relationships/vmlDrawing" Target="../drawings/vmlDrawing12.vml"/><Relationship Id="rId6" Type="http://schemas.openxmlformats.org/officeDocument/2006/relationships/oleObject" Target="../embeddings/oleObject21.bin"/><Relationship Id="rId5" Type="http://schemas.openxmlformats.org/officeDocument/2006/relationships/image" Target="../media/image35.wmf"/><Relationship Id="rId4" Type="http://schemas.openxmlformats.org/officeDocument/2006/relationships/oleObject" Target="../embeddings/oleObject20.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44.xml"/><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4.xml"/><Relationship Id="rId1" Type="http://schemas.openxmlformats.org/officeDocument/2006/relationships/vmlDrawing" Target="../drawings/vmlDrawing13.vml"/><Relationship Id="rId5" Type="http://schemas.openxmlformats.org/officeDocument/2006/relationships/image" Target="../media/image38.wmf"/><Relationship Id="rId4" Type="http://schemas.openxmlformats.org/officeDocument/2006/relationships/oleObject" Target="../embeddings/oleObject22.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6.xml"/><Relationship Id="rId1" Type="http://schemas.openxmlformats.org/officeDocument/2006/relationships/vmlDrawing" Target="../drawings/vmlDrawing14.vml"/><Relationship Id="rId5" Type="http://schemas.openxmlformats.org/officeDocument/2006/relationships/image" Target="../media/image43.wmf"/><Relationship Id="rId4" Type="http://schemas.openxmlformats.org/officeDocument/2006/relationships/oleObject" Target="../embeddings/oleObject23.bin"/></Relationships>
</file>

<file path=ppt/slides/_rels/slide56.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53.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6.xml"/><Relationship Id="rId1" Type="http://schemas.openxmlformats.org/officeDocument/2006/relationships/vmlDrawing" Target="../drawings/vmlDrawing15.vml"/><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oleObject" Target="../embeddings/oleObject24.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4.xml"/><Relationship Id="rId1" Type="http://schemas.openxmlformats.org/officeDocument/2006/relationships/vmlDrawing" Target="../drawings/vmlDrawing16.vml"/><Relationship Id="rId5" Type="http://schemas.openxmlformats.org/officeDocument/2006/relationships/image" Target="../media/image48.wmf"/><Relationship Id="rId4" Type="http://schemas.openxmlformats.org/officeDocument/2006/relationships/oleObject" Target="../embeddings/oleObject25.bin"/></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4.xml"/><Relationship Id="rId1" Type="http://schemas.openxmlformats.org/officeDocument/2006/relationships/vmlDrawing" Target="../drawings/vmlDrawing17.vml"/><Relationship Id="rId5" Type="http://schemas.openxmlformats.org/officeDocument/2006/relationships/image" Target="../media/image50.wmf"/><Relationship Id="rId4" Type="http://schemas.openxmlformats.org/officeDocument/2006/relationships/oleObject" Target="../embeddings/oleObject26.bin"/></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63.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64.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5.xml"/><Relationship Id="rId7" Type="http://schemas.openxmlformats.org/officeDocument/2006/relationships/image" Target="../media/image54.wmf"/><Relationship Id="rId2" Type="http://schemas.openxmlformats.org/officeDocument/2006/relationships/slideLayout" Target="../slideLayouts/slideLayout14.xml"/><Relationship Id="rId1" Type="http://schemas.openxmlformats.org/officeDocument/2006/relationships/vmlDrawing" Target="../drawings/vmlDrawing18.vml"/><Relationship Id="rId6" Type="http://schemas.openxmlformats.org/officeDocument/2006/relationships/oleObject" Target="../embeddings/oleObject28.bin"/><Relationship Id="rId5" Type="http://schemas.openxmlformats.org/officeDocument/2006/relationships/image" Target="../media/image53.wmf"/><Relationship Id="rId4" Type="http://schemas.openxmlformats.org/officeDocument/2006/relationships/oleObject" Target="../embeddings/oleObject27.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6.xml"/><Relationship Id="rId1" Type="http://schemas.openxmlformats.org/officeDocument/2006/relationships/vmlDrawing" Target="../drawings/vmlDrawing19.vml"/><Relationship Id="rId4" Type="http://schemas.openxmlformats.org/officeDocument/2006/relationships/image" Target="../media/image55.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notesSlide" Target="../notesSlides/notesSlide73.xml"/><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74.xml"/><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75.xml"/><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notesSlide" Target="../notesSlides/notesSlide76.xml"/><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0.xml"/><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0" name="Text Box 2"/>
          <p:cNvSpPr txBox="1">
            <a:spLocks noChangeArrowheads="1"/>
          </p:cNvSpPr>
          <p:nvPr/>
        </p:nvSpPr>
        <p:spPr bwMode="auto">
          <a:xfrm>
            <a:off x="1066800" y="12192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spcBef>
                <a:spcPct val="50000"/>
              </a:spcBef>
            </a:pPr>
            <a:r>
              <a:rPr lang="en-GB" altLang="en-US" sz="3200" b="1">
                <a:solidFill>
                  <a:schemeClr val="bg1"/>
                </a:solidFill>
                <a:latin typeface="Rockwell Extra Bold" pitchFamily="18" charset="0"/>
              </a:rPr>
              <a:t>FUNDAMENTALS of ENGINEERING SEISMOLOGY</a:t>
            </a:r>
          </a:p>
        </p:txBody>
      </p:sp>
      <p:sp>
        <p:nvSpPr>
          <p:cNvPr id="14341" name="Rectangle 3"/>
          <p:cNvSpPr>
            <a:spLocks noChangeArrowheads="1"/>
          </p:cNvSpPr>
          <p:nvPr/>
        </p:nvSpPr>
        <p:spPr bwMode="auto">
          <a:xfrm>
            <a:off x="1066800" y="914400"/>
            <a:ext cx="7086600" cy="16764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a:p>
        </p:txBody>
      </p:sp>
      <p:sp>
        <p:nvSpPr>
          <p:cNvPr id="14342" name="Text Box 4"/>
          <p:cNvSpPr txBox="1">
            <a:spLocks noChangeArrowheads="1"/>
          </p:cNvSpPr>
          <p:nvPr/>
        </p:nvSpPr>
        <p:spPr bwMode="auto">
          <a:xfrm>
            <a:off x="1104900" y="3048000"/>
            <a:ext cx="6934200" cy="13112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pitchFamily="34" charset="0"/>
              </a:defRPr>
            </a:lvl1pPr>
            <a:lvl2pPr marL="742950" indent="-285750">
              <a:defRPr sz="1600">
                <a:solidFill>
                  <a:schemeClr val="tx1"/>
                </a:solidFill>
                <a:latin typeface="Arial" pitchFamily="34" charset="0"/>
              </a:defRPr>
            </a:lvl2pPr>
            <a:lvl3pPr>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lvl="2" algn="ctr" eaLnBrk="1" hangingPunct="1"/>
            <a:r>
              <a:rPr lang="en-GB" altLang="en-US" sz="4000" b="1">
                <a:solidFill>
                  <a:schemeClr val="bg2"/>
                </a:solidFill>
                <a:latin typeface="Times New Roman" pitchFamily="18" charset="0"/>
              </a:rPr>
              <a:t>GROUND MOTIONS FROM SIMULATIONS</a:t>
            </a:r>
          </a:p>
        </p:txBody>
      </p:sp>
      <p:sp>
        <p:nvSpPr>
          <p:cNvPr id="2" name="Slide Number Placeholder 1"/>
          <p:cNvSpPr>
            <a:spLocks noGrp="1"/>
          </p:cNvSpPr>
          <p:nvPr>
            <p:ph type="sldNum" sz="quarter" idx="12"/>
          </p:nvPr>
        </p:nvSpPr>
        <p:spPr/>
        <p:txBody>
          <a:bodyPr/>
          <a:lstStyle/>
          <a:p>
            <a:pPr>
              <a:defRPr/>
            </a:pPr>
            <a:fld id="{6C0B578E-DA62-4245-8240-059EA9394CB0}" type="slidenum">
              <a:rPr lang="en-US" altLang="en-US" smtClean="0"/>
              <a:pPr>
                <a:defRPr/>
              </a:pPr>
              <a:t>1</a:t>
            </a:fld>
            <a:endParaRPr lang="en-US"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4"/>
          <p:cNvSpPr txBox="1">
            <a:spLocks noChangeArrowheads="1"/>
          </p:cNvSpPr>
          <p:nvPr/>
        </p:nvSpPr>
        <p:spPr bwMode="auto">
          <a:xfrm>
            <a:off x="4953000" y="1143000"/>
            <a:ext cx="3200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1800" smtClean="0">
                <a:solidFill>
                  <a:srgbClr val="000000"/>
                </a:solidFill>
                <a:latin typeface="Calibri" pitchFamily="34" charset="0"/>
              </a:rPr>
              <a:t>Observed data adequate for regression except</a:t>
            </a:r>
          </a:p>
          <a:p>
            <a:pPr eaLnBrk="1" hangingPunct="1"/>
            <a:r>
              <a:rPr lang="en-US" altLang="en-US" sz="1800" smtClean="0">
                <a:solidFill>
                  <a:srgbClr val="000000"/>
                </a:solidFill>
                <a:latin typeface="Calibri" pitchFamily="34" charset="0"/>
              </a:rPr>
              <a:t>close to large ‘quakes </a:t>
            </a:r>
          </a:p>
        </p:txBody>
      </p:sp>
      <p:sp>
        <p:nvSpPr>
          <p:cNvPr id="122883" name="Text Box 5"/>
          <p:cNvSpPr txBox="1">
            <a:spLocks noChangeArrowheads="1"/>
          </p:cNvSpPr>
          <p:nvPr/>
        </p:nvSpPr>
        <p:spPr bwMode="auto">
          <a:xfrm>
            <a:off x="4953000" y="4191000"/>
            <a:ext cx="3200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1800" smtClean="0">
                <a:solidFill>
                  <a:srgbClr val="000000"/>
                </a:solidFill>
                <a:latin typeface="Calibri" pitchFamily="34" charset="0"/>
              </a:rPr>
              <a:t>Observed data not adequate for regression, </a:t>
            </a:r>
            <a:r>
              <a:rPr lang="en-US" altLang="en-US" sz="1800" b="1" smtClean="0">
                <a:solidFill>
                  <a:srgbClr val="000000"/>
                </a:solidFill>
                <a:latin typeface="Calibri" pitchFamily="34" charset="0"/>
              </a:rPr>
              <a:t>use simulated data </a:t>
            </a:r>
          </a:p>
        </p:txBody>
      </p:sp>
      <p:pic>
        <p:nvPicPr>
          <p:cNvPr id="122884" name="Picture 4" descr="m_d_nga_w2_e.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228600"/>
            <a:ext cx="4114800" cy="622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2</a:t>
            </a:fld>
            <a:endParaRPr lang="en-US">
              <a:solidFill>
                <a:srgbClr val="FFFFFF"/>
              </a:solidFill>
            </a:endParaRPr>
          </a:p>
        </p:txBody>
      </p:sp>
    </p:spTree>
    <p:extLst>
      <p:ext uri="{BB962C8B-B14F-4D97-AF65-F5344CB8AC3E}">
        <p14:creationId xmlns:p14="http://schemas.microsoft.com/office/powerpoint/2010/main" val="3513807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7186" name="Rectangle 2"/>
          <p:cNvSpPr>
            <a:spLocks noGrp="1" noChangeArrowheads="1"/>
          </p:cNvSpPr>
          <p:nvPr>
            <p:ph type="title"/>
          </p:nvPr>
        </p:nvSpPr>
        <p:spPr/>
        <p:txBody>
          <a:bodyPr/>
          <a:lstStyle/>
          <a:p>
            <a:pPr>
              <a:defRPr/>
            </a:pPr>
            <a:r>
              <a:rPr lang="en-US" sz="3200" smtClean="0">
                <a:solidFill>
                  <a:schemeClr val="bg1"/>
                </a:solidFill>
                <a:effectLst>
                  <a:outerShdw blurRad="38100" dist="38100" dir="2700000" algn="tl">
                    <a:srgbClr val="C0C0C0"/>
                  </a:outerShdw>
                </a:effectLst>
              </a:rPr>
              <a:t>Ground-Motions for Regions Lacking Data from Earthquakes in Magnitude-Distance Region of Engineering Interest</a:t>
            </a:r>
          </a:p>
        </p:txBody>
      </p:sp>
      <p:sp>
        <p:nvSpPr>
          <p:cNvPr id="123909" name="Rectangle 3"/>
          <p:cNvSpPr>
            <a:spLocks noGrp="1" noChangeArrowheads="1"/>
          </p:cNvSpPr>
          <p:nvPr>
            <p:ph type="body" idx="1"/>
          </p:nvPr>
        </p:nvSpPr>
        <p:spPr>
          <a:xfrm>
            <a:off x="685800" y="2514600"/>
            <a:ext cx="7772400" cy="4114800"/>
          </a:xfrm>
        </p:spPr>
        <p:txBody>
          <a:bodyPr/>
          <a:lstStyle/>
          <a:p>
            <a:r>
              <a:rPr lang="en-US" altLang="en-US" sz="2800" smtClean="0"/>
              <a:t>Most predictions based on the stochastic method, using data from smaller earthquakes to constrain such things as path and site effects</a:t>
            </a:r>
          </a:p>
        </p:txBody>
      </p:sp>
    </p:spTree>
    <p:extLst>
      <p:ext uri="{BB962C8B-B14F-4D97-AF65-F5344CB8AC3E}">
        <p14:creationId xmlns:p14="http://schemas.microsoft.com/office/powerpoint/2010/main" val="302521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2" name="Rectangle 4"/>
          <p:cNvSpPr>
            <a:spLocks noGrp="1" noChangeArrowheads="1"/>
          </p:cNvSpPr>
          <p:nvPr>
            <p:ph type="title"/>
          </p:nvPr>
        </p:nvSpPr>
        <p:spPr/>
        <p:txBody>
          <a:bodyPr/>
          <a:lstStyle/>
          <a:p>
            <a:r>
              <a:rPr lang="en-US" altLang="en-US" smtClean="0"/>
              <a:t>Simulation of ground motions</a:t>
            </a:r>
          </a:p>
        </p:txBody>
      </p:sp>
      <p:sp>
        <p:nvSpPr>
          <p:cNvPr id="124933" name="Rectangle 5"/>
          <p:cNvSpPr>
            <a:spLocks noGrp="1" noChangeArrowheads="1"/>
          </p:cNvSpPr>
          <p:nvPr>
            <p:ph type="body" idx="1"/>
          </p:nvPr>
        </p:nvSpPr>
        <p:spPr/>
        <p:txBody>
          <a:bodyPr/>
          <a:lstStyle/>
          <a:p>
            <a:r>
              <a:rPr lang="en-US" altLang="en-US" smtClean="0"/>
              <a:t>representation theorem</a:t>
            </a:r>
          </a:p>
          <a:p>
            <a:r>
              <a:rPr lang="en-US" altLang="en-US" smtClean="0"/>
              <a:t>source</a:t>
            </a:r>
          </a:p>
          <a:p>
            <a:pPr lvl="1"/>
            <a:r>
              <a:rPr lang="en-US" altLang="en-US" smtClean="0"/>
              <a:t>dynamic</a:t>
            </a:r>
          </a:p>
          <a:p>
            <a:pPr lvl="1"/>
            <a:r>
              <a:rPr lang="en-US" altLang="en-US" smtClean="0"/>
              <a:t>kinematic</a:t>
            </a:r>
          </a:p>
          <a:p>
            <a:r>
              <a:rPr lang="en-US" altLang="en-US" smtClean="0"/>
              <a:t>path &amp; site</a:t>
            </a:r>
          </a:p>
          <a:p>
            <a:pPr lvl="1"/>
            <a:r>
              <a:rPr lang="en-US" altLang="en-US" smtClean="0"/>
              <a:t>wave propagation</a:t>
            </a:r>
          </a:p>
          <a:p>
            <a:pPr lvl="1"/>
            <a:r>
              <a:rPr lang="en-US" altLang="en-US" smtClean="0"/>
              <a:t>represent with simple functions</a:t>
            </a:r>
          </a:p>
        </p:txBody>
      </p:sp>
    </p:spTree>
    <p:extLst>
      <p:ext uri="{BB962C8B-B14F-4D97-AF65-F5344CB8AC3E}">
        <p14:creationId xmlns:p14="http://schemas.microsoft.com/office/powerpoint/2010/main" val="920400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6" name="Rectangle 2"/>
          <p:cNvSpPr>
            <a:spLocks noGrp="1" noChangeArrowheads="1"/>
          </p:cNvSpPr>
          <p:nvPr>
            <p:ph type="title"/>
          </p:nvPr>
        </p:nvSpPr>
        <p:spPr>
          <a:xfrm>
            <a:off x="685800" y="304800"/>
            <a:ext cx="7772400" cy="1143000"/>
          </a:xfrm>
        </p:spPr>
        <p:txBody>
          <a:bodyPr/>
          <a:lstStyle/>
          <a:p>
            <a:r>
              <a:rPr lang="en-US" altLang="en-US" smtClean="0"/>
              <a:t>Representation Theorem</a:t>
            </a:r>
          </a:p>
        </p:txBody>
      </p:sp>
      <p:graphicFrame>
        <p:nvGraphicFramePr>
          <p:cNvPr id="125957" name="Object 3"/>
          <p:cNvGraphicFramePr>
            <a:graphicFrameLocks noChangeAspect="1"/>
          </p:cNvGraphicFramePr>
          <p:nvPr/>
        </p:nvGraphicFramePr>
        <p:xfrm>
          <a:off x="304800" y="1752600"/>
          <a:ext cx="8686800" cy="1317625"/>
        </p:xfrm>
        <a:graphic>
          <a:graphicData uri="http://schemas.openxmlformats.org/presentationml/2006/ole">
            <mc:AlternateContent xmlns:mc="http://schemas.openxmlformats.org/markup-compatibility/2006">
              <mc:Choice xmlns:v="urn:schemas-microsoft-com:vml" Requires="v">
                <p:oleObj spid="_x0000_s90122" name="Equation" r:id="rId4" imgW="3263900" imgH="495300" progId="Equation.3">
                  <p:embed/>
                </p:oleObj>
              </mc:Choice>
              <mc:Fallback>
                <p:oleObj name="Equation" r:id="rId4" imgW="3263900" imgH="4953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752600"/>
                        <a:ext cx="8686800" cy="13176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5958" name="Line 4"/>
          <p:cNvSpPr>
            <a:spLocks noChangeShapeType="1"/>
          </p:cNvSpPr>
          <p:nvPr/>
        </p:nvSpPr>
        <p:spPr bwMode="auto">
          <a:xfrm>
            <a:off x="304800" y="3276600"/>
            <a:ext cx="12954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25959" name="Text Box 5"/>
          <p:cNvSpPr txBox="1">
            <a:spLocks noChangeArrowheads="1"/>
          </p:cNvSpPr>
          <p:nvPr/>
        </p:nvSpPr>
        <p:spPr bwMode="auto">
          <a:xfrm>
            <a:off x="838200" y="3810000"/>
            <a:ext cx="4073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400" smtClean="0">
                <a:solidFill>
                  <a:srgbClr val="FF0000"/>
                </a:solidFill>
                <a:latin typeface="Times New Roman" pitchFamily="18" charset="0"/>
              </a:rPr>
              <a:t>Computed ground displacement</a:t>
            </a:r>
          </a:p>
        </p:txBody>
      </p:sp>
      <p:sp>
        <p:nvSpPr>
          <p:cNvPr id="125960" name="Line 6"/>
          <p:cNvSpPr>
            <a:spLocks noChangeShapeType="1"/>
          </p:cNvSpPr>
          <p:nvPr/>
        </p:nvSpPr>
        <p:spPr bwMode="auto">
          <a:xfrm>
            <a:off x="762000" y="3276600"/>
            <a:ext cx="0" cy="7620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2" name="Slide Number Placeholder 1"/>
          <p:cNvSpPr>
            <a:spLocks noGrp="1"/>
          </p:cNvSpPr>
          <p:nvPr>
            <p:ph type="sldNum" sz="quarter" idx="12"/>
          </p:nvPr>
        </p:nvSpPr>
        <p:spPr/>
        <p:txBody>
          <a:bodyPr/>
          <a:lstStyle/>
          <a:p>
            <a:pPr>
              <a:defRPr/>
            </a:pPr>
            <a:fld id="{5372C45E-2776-4C60-ABDE-4D04D7612712}" type="slidenum">
              <a:rPr lang="en-US" smtClean="0">
                <a:solidFill>
                  <a:srgbClr val="FFFFFF"/>
                </a:solidFill>
              </a:rPr>
              <a:pPr>
                <a:defRPr/>
              </a:pPr>
              <a:t>5</a:t>
            </a:fld>
            <a:endParaRPr lang="en-US">
              <a:solidFill>
                <a:srgbClr val="FFFFFF"/>
              </a:solidFill>
            </a:endParaRPr>
          </a:p>
        </p:txBody>
      </p:sp>
    </p:spTree>
    <p:extLst>
      <p:ext uri="{BB962C8B-B14F-4D97-AF65-F5344CB8AC3E}">
        <p14:creationId xmlns:p14="http://schemas.microsoft.com/office/powerpoint/2010/main" val="40320295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80" name="Rectangle 2"/>
          <p:cNvSpPr>
            <a:spLocks noGrp="1" noChangeArrowheads="1"/>
          </p:cNvSpPr>
          <p:nvPr>
            <p:ph type="title"/>
          </p:nvPr>
        </p:nvSpPr>
        <p:spPr>
          <a:xfrm>
            <a:off x="685800" y="304800"/>
            <a:ext cx="7772400" cy="1143000"/>
          </a:xfrm>
        </p:spPr>
        <p:txBody>
          <a:bodyPr/>
          <a:lstStyle/>
          <a:p>
            <a:r>
              <a:rPr lang="en-US" altLang="en-US" smtClean="0"/>
              <a:t>Representation Theorem</a:t>
            </a:r>
          </a:p>
        </p:txBody>
      </p:sp>
      <p:graphicFrame>
        <p:nvGraphicFramePr>
          <p:cNvPr id="126981" name="Object 3"/>
          <p:cNvGraphicFramePr>
            <a:graphicFrameLocks noChangeAspect="1"/>
          </p:cNvGraphicFramePr>
          <p:nvPr/>
        </p:nvGraphicFramePr>
        <p:xfrm>
          <a:off x="304800" y="1752600"/>
          <a:ext cx="8686800" cy="1317625"/>
        </p:xfrm>
        <a:graphic>
          <a:graphicData uri="http://schemas.openxmlformats.org/presentationml/2006/ole">
            <mc:AlternateContent xmlns:mc="http://schemas.openxmlformats.org/markup-compatibility/2006">
              <mc:Choice xmlns:v="urn:schemas-microsoft-com:vml" Requires="v">
                <p:oleObj spid="_x0000_s91146" name="Equation" r:id="rId4" imgW="3263900" imgH="495300" progId="Equation.3">
                  <p:embed/>
                </p:oleObj>
              </mc:Choice>
              <mc:Fallback>
                <p:oleObj name="Equation" r:id="rId4" imgW="3263900" imgH="4953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752600"/>
                        <a:ext cx="8686800" cy="13176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6982" name="Line 4"/>
          <p:cNvSpPr>
            <a:spLocks noChangeShapeType="1"/>
          </p:cNvSpPr>
          <p:nvPr/>
        </p:nvSpPr>
        <p:spPr bwMode="auto">
          <a:xfrm>
            <a:off x="3048000" y="3352800"/>
            <a:ext cx="14478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26983" name="Text Box 5"/>
          <p:cNvSpPr txBox="1">
            <a:spLocks noChangeArrowheads="1"/>
          </p:cNvSpPr>
          <p:nvPr/>
        </p:nvSpPr>
        <p:spPr bwMode="auto">
          <a:xfrm>
            <a:off x="4038600" y="4038600"/>
            <a:ext cx="3836988" cy="457200"/>
          </a:xfrm>
          <a:prstGeom prst="rect">
            <a:avLst/>
          </a:prstGeom>
          <a:noFill/>
          <a:ln>
            <a:noFill/>
          </a:ln>
          <a:effectLst/>
          <a:extLst>
            <a:ext uri="{909E8E84-426E-40DD-AFC4-6F175D3DCCD1}">
              <a14:hiddenFill xmlns:a14="http://schemas.microsoft.com/office/drawing/2010/main">
                <a:solidFill>
                  <a:srgbClr val="00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400" smtClean="0">
                <a:solidFill>
                  <a:srgbClr val="FF0000"/>
                </a:solidFill>
                <a:latin typeface="Times New Roman" pitchFamily="18" charset="0"/>
              </a:rPr>
              <a:t>Model for the slip on the fault</a:t>
            </a:r>
          </a:p>
        </p:txBody>
      </p:sp>
      <p:sp>
        <p:nvSpPr>
          <p:cNvPr id="126984" name="Line 6"/>
          <p:cNvSpPr>
            <a:spLocks noChangeShapeType="1"/>
          </p:cNvSpPr>
          <p:nvPr/>
        </p:nvSpPr>
        <p:spPr bwMode="auto">
          <a:xfrm>
            <a:off x="3657600" y="3352800"/>
            <a:ext cx="0" cy="9144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26985" name="Line 7"/>
          <p:cNvSpPr>
            <a:spLocks noChangeShapeType="1"/>
          </p:cNvSpPr>
          <p:nvPr/>
        </p:nvSpPr>
        <p:spPr bwMode="auto">
          <a:xfrm>
            <a:off x="3657600" y="4267200"/>
            <a:ext cx="3048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2" name="Slide Number Placeholder 1"/>
          <p:cNvSpPr>
            <a:spLocks noGrp="1"/>
          </p:cNvSpPr>
          <p:nvPr>
            <p:ph type="sldNum" sz="quarter" idx="12"/>
          </p:nvPr>
        </p:nvSpPr>
        <p:spPr/>
        <p:txBody>
          <a:bodyPr/>
          <a:lstStyle/>
          <a:p>
            <a:pPr>
              <a:defRPr/>
            </a:pPr>
            <a:fld id="{5372C45E-2776-4C60-ABDE-4D04D7612712}" type="slidenum">
              <a:rPr lang="en-US" smtClean="0">
                <a:solidFill>
                  <a:srgbClr val="FFFFFF"/>
                </a:solidFill>
              </a:rPr>
              <a:pPr>
                <a:defRPr/>
              </a:pPr>
              <a:t>6</a:t>
            </a:fld>
            <a:endParaRPr lang="en-US">
              <a:solidFill>
                <a:srgbClr val="FFFFFF"/>
              </a:solidFill>
            </a:endParaRPr>
          </a:p>
        </p:txBody>
      </p:sp>
    </p:spTree>
    <p:extLst>
      <p:ext uri="{BB962C8B-B14F-4D97-AF65-F5344CB8AC3E}">
        <p14:creationId xmlns:p14="http://schemas.microsoft.com/office/powerpoint/2010/main" val="576631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4" name="Rectangle 2"/>
          <p:cNvSpPr>
            <a:spLocks noGrp="1" noChangeArrowheads="1"/>
          </p:cNvSpPr>
          <p:nvPr>
            <p:ph type="title"/>
          </p:nvPr>
        </p:nvSpPr>
        <p:spPr>
          <a:xfrm>
            <a:off x="685800" y="304800"/>
            <a:ext cx="7772400" cy="1143000"/>
          </a:xfrm>
        </p:spPr>
        <p:txBody>
          <a:bodyPr/>
          <a:lstStyle/>
          <a:p>
            <a:r>
              <a:rPr lang="en-US" altLang="en-US" smtClean="0"/>
              <a:t>Representation Theorem</a:t>
            </a:r>
          </a:p>
        </p:txBody>
      </p:sp>
      <p:graphicFrame>
        <p:nvGraphicFramePr>
          <p:cNvPr id="128005" name="Object 3"/>
          <p:cNvGraphicFramePr>
            <a:graphicFrameLocks noChangeAspect="1"/>
          </p:cNvGraphicFramePr>
          <p:nvPr/>
        </p:nvGraphicFramePr>
        <p:xfrm>
          <a:off x="304800" y="1752600"/>
          <a:ext cx="8686800" cy="1317625"/>
        </p:xfrm>
        <a:graphic>
          <a:graphicData uri="http://schemas.openxmlformats.org/presentationml/2006/ole">
            <mc:AlternateContent xmlns:mc="http://schemas.openxmlformats.org/markup-compatibility/2006">
              <mc:Choice xmlns:v="urn:schemas-microsoft-com:vml" Requires="v">
                <p:oleObj spid="_x0000_s92170" name="Equation" r:id="rId4" imgW="3263900" imgH="495300" progId="Equation.3">
                  <p:embed/>
                </p:oleObj>
              </mc:Choice>
              <mc:Fallback>
                <p:oleObj name="Equation" r:id="rId4" imgW="3263900" imgH="4953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752600"/>
                        <a:ext cx="8686800" cy="13176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006" name="Line 4"/>
          <p:cNvSpPr>
            <a:spLocks noChangeShapeType="1"/>
          </p:cNvSpPr>
          <p:nvPr/>
        </p:nvSpPr>
        <p:spPr bwMode="auto">
          <a:xfrm flipH="1">
            <a:off x="5562600" y="3581400"/>
            <a:ext cx="28194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28007" name="Text Box 5"/>
          <p:cNvSpPr txBox="1">
            <a:spLocks noChangeArrowheads="1"/>
          </p:cNvSpPr>
          <p:nvPr/>
        </p:nvSpPr>
        <p:spPr bwMode="auto">
          <a:xfrm>
            <a:off x="4313238" y="4114800"/>
            <a:ext cx="2239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400" smtClean="0">
                <a:solidFill>
                  <a:srgbClr val="FF0000"/>
                </a:solidFill>
                <a:latin typeface="Times New Roman" pitchFamily="18" charset="0"/>
              </a:rPr>
              <a:t>Green’s function</a:t>
            </a:r>
          </a:p>
        </p:txBody>
      </p:sp>
      <p:sp>
        <p:nvSpPr>
          <p:cNvPr id="128008" name="Line 6"/>
          <p:cNvSpPr>
            <a:spLocks noChangeShapeType="1"/>
          </p:cNvSpPr>
          <p:nvPr/>
        </p:nvSpPr>
        <p:spPr bwMode="auto">
          <a:xfrm>
            <a:off x="6934200" y="3581400"/>
            <a:ext cx="0" cy="7620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28009" name="Line 7"/>
          <p:cNvSpPr>
            <a:spLocks noChangeShapeType="1"/>
          </p:cNvSpPr>
          <p:nvPr/>
        </p:nvSpPr>
        <p:spPr bwMode="auto">
          <a:xfrm flipH="1">
            <a:off x="6629400" y="4343400"/>
            <a:ext cx="3048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2" name="Slide Number Placeholder 1"/>
          <p:cNvSpPr>
            <a:spLocks noGrp="1"/>
          </p:cNvSpPr>
          <p:nvPr>
            <p:ph type="sldNum" sz="quarter" idx="12"/>
          </p:nvPr>
        </p:nvSpPr>
        <p:spPr/>
        <p:txBody>
          <a:bodyPr/>
          <a:lstStyle/>
          <a:p>
            <a:pPr>
              <a:defRPr/>
            </a:pPr>
            <a:fld id="{5372C45E-2776-4C60-ABDE-4D04D7612712}" type="slidenum">
              <a:rPr lang="en-US" smtClean="0">
                <a:solidFill>
                  <a:srgbClr val="FFFFFF"/>
                </a:solidFill>
              </a:rPr>
              <a:pPr>
                <a:defRPr/>
              </a:pPr>
              <a:t>7</a:t>
            </a:fld>
            <a:endParaRPr lang="en-US">
              <a:solidFill>
                <a:srgbClr val="FFFFFF"/>
              </a:solidFill>
            </a:endParaRPr>
          </a:p>
        </p:txBody>
      </p:sp>
    </p:spTree>
    <p:extLst>
      <p:ext uri="{BB962C8B-B14F-4D97-AF65-F5344CB8AC3E}">
        <p14:creationId xmlns:p14="http://schemas.microsoft.com/office/powerpoint/2010/main" val="3617081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8" name="Rectangle 2"/>
          <p:cNvSpPr>
            <a:spLocks noGrp="1" noChangeArrowheads="1"/>
          </p:cNvSpPr>
          <p:nvPr>
            <p:ph type="title"/>
          </p:nvPr>
        </p:nvSpPr>
        <p:spPr>
          <a:xfrm>
            <a:off x="685800" y="0"/>
            <a:ext cx="7772400" cy="1143000"/>
          </a:xfrm>
        </p:spPr>
        <p:txBody>
          <a:bodyPr/>
          <a:lstStyle/>
          <a:p>
            <a:r>
              <a:rPr lang="en-US" altLang="en-US" smtClean="0">
                <a:latin typeface="Arial" pitchFamily="34" charset="0"/>
              </a:rPr>
              <a:t>Types of simulations</a:t>
            </a:r>
          </a:p>
        </p:txBody>
      </p:sp>
      <p:sp>
        <p:nvSpPr>
          <p:cNvPr id="129029" name="Rectangle 3"/>
          <p:cNvSpPr>
            <a:spLocks noGrp="1" noChangeArrowheads="1"/>
          </p:cNvSpPr>
          <p:nvPr>
            <p:ph type="body" idx="1"/>
          </p:nvPr>
        </p:nvSpPr>
        <p:spPr>
          <a:xfrm>
            <a:off x="685800" y="1371600"/>
            <a:ext cx="7772400" cy="4114800"/>
          </a:xfrm>
        </p:spPr>
        <p:txBody>
          <a:bodyPr/>
          <a:lstStyle/>
          <a:p>
            <a:pPr>
              <a:lnSpc>
                <a:spcPct val="90000"/>
              </a:lnSpc>
            </a:pPr>
            <a:r>
              <a:rPr lang="en-US" altLang="en-US" sz="2400" smtClean="0">
                <a:latin typeface="Arial" pitchFamily="34" charset="0"/>
              </a:rPr>
              <a:t>Deterministic</a:t>
            </a:r>
          </a:p>
          <a:p>
            <a:pPr lvl="1">
              <a:lnSpc>
                <a:spcPct val="90000"/>
              </a:lnSpc>
            </a:pPr>
            <a:r>
              <a:rPr lang="en-US" altLang="en-US" sz="2000" smtClean="0">
                <a:latin typeface="Arial" pitchFamily="34" charset="0"/>
              </a:rPr>
              <a:t>Purely theoretical</a:t>
            </a:r>
          </a:p>
          <a:p>
            <a:pPr lvl="1">
              <a:lnSpc>
                <a:spcPct val="90000"/>
              </a:lnSpc>
            </a:pPr>
            <a:r>
              <a:rPr lang="en-US" altLang="en-US" sz="2000" smtClean="0">
                <a:latin typeface="Arial" pitchFamily="34" charset="0"/>
              </a:rPr>
              <a:t>Deterministic description of source</a:t>
            </a:r>
          </a:p>
          <a:p>
            <a:pPr lvl="1">
              <a:lnSpc>
                <a:spcPct val="90000"/>
              </a:lnSpc>
            </a:pPr>
            <a:r>
              <a:rPr lang="en-US" altLang="en-US" sz="2000" smtClean="0">
                <a:latin typeface="Arial" pitchFamily="34" charset="0"/>
              </a:rPr>
              <a:t>Wave propagation in layered media</a:t>
            </a:r>
          </a:p>
          <a:p>
            <a:pPr lvl="1">
              <a:lnSpc>
                <a:spcPct val="90000"/>
              </a:lnSpc>
            </a:pPr>
            <a:r>
              <a:rPr lang="en-US" altLang="en-US" sz="2000" smtClean="0">
                <a:latin typeface="Arial" pitchFamily="34" charset="0"/>
              </a:rPr>
              <a:t>Used for lower frequency motions</a:t>
            </a:r>
          </a:p>
          <a:p>
            <a:pPr>
              <a:lnSpc>
                <a:spcPct val="90000"/>
              </a:lnSpc>
            </a:pPr>
            <a:r>
              <a:rPr lang="en-US" altLang="en-US" sz="2400" smtClean="0">
                <a:latin typeface="Arial" pitchFamily="34" charset="0"/>
              </a:rPr>
              <a:t>Stochastic</a:t>
            </a:r>
          </a:p>
          <a:p>
            <a:pPr lvl="1">
              <a:lnSpc>
                <a:spcPct val="90000"/>
              </a:lnSpc>
            </a:pPr>
            <a:r>
              <a:rPr lang="en-US" altLang="en-US" sz="2000" smtClean="0">
                <a:latin typeface="Arial" pitchFamily="34" charset="0"/>
              </a:rPr>
              <a:t>Not purely theoretical</a:t>
            </a:r>
          </a:p>
          <a:p>
            <a:pPr lvl="1">
              <a:lnSpc>
                <a:spcPct val="90000"/>
              </a:lnSpc>
            </a:pPr>
            <a:r>
              <a:rPr lang="en-US" altLang="en-US" sz="2000" smtClean="0">
                <a:latin typeface="Arial" pitchFamily="34" charset="0"/>
              </a:rPr>
              <a:t>Random source properties</a:t>
            </a:r>
          </a:p>
          <a:p>
            <a:pPr lvl="1">
              <a:lnSpc>
                <a:spcPct val="90000"/>
              </a:lnSpc>
            </a:pPr>
            <a:r>
              <a:rPr lang="en-US" altLang="en-US" sz="2000" smtClean="0">
                <a:latin typeface="Arial" pitchFamily="34" charset="0"/>
              </a:rPr>
              <a:t>Capture wave propagation by simple functional forms</a:t>
            </a:r>
          </a:p>
          <a:p>
            <a:pPr lvl="1">
              <a:lnSpc>
                <a:spcPct val="90000"/>
              </a:lnSpc>
            </a:pPr>
            <a:r>
              <a:rPr lang="en-US" altLang="en-US" sz="2000" smtClean="0">
                <a:latin typeface="Arial" pitchFamily="34" charset="0"/>
              </a:rPr>
              <a:t>Can use deterministic calculations for some parts</a:t>
            </a:r>
          </a:p>
          <a:p>
            <a:pPr lvl="1">
              <a:lnSpc>
                <a:spcPct val="90000"/>
              </a:lnSpc>
            </a:pPr>
            <a:r>
              <a:rPr lang="en-US" altLang="en-US" sz="2000" smtClean="0">
                <a:latin typeface="Arial" pitchFamily="34" charset="0"/>
              </a:rPr>
              <a:t>Primarily for higher frequencies (of most engineering concern)</a:t>
            </a:r>
          </a:p>
          <a:p>
            <a:pPr lvl="1">
              <a:lnSpc>
                <a:spcPct val="90000"/>
              </a:lnSpc>
              <a:buFontTx/>
              <a:buNone/>
            </a:pPr>
            <a:endParaRPr lang="en-US" altLang="en-US" sz="2000" smtClean="0">
              <a:latin typeface="Arial" pitchFamily="34" charset="0"/>
            </a:endParaRPr>
          </a:p>
        </p:txBody>
      </p:sp>
    </p:spTree>
    <p:extLst>
      <p:ext uri="{BB962C8B-B14F-4D97-AF65-F5344CB8AC3E}">
        <p14:creationId xmlns:p14="http://schemas.microsoft.com/office/powerpoint/2010/main" val="14772635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2" name="Rectangle 2"/>
          <p:cNvSpPr>
            <a:spLocks noGrp="1" noChangeArrowheads="1"/>
          </p:cNvSpPr>
          <p:nvPr>
            <p:ph type="title"/>
          </p:nvPr>
        </p:nvSpPr>
        <p:spPr>
          <a:xfrm>
            <a:off x="685800" y="0"/>
            <a:ext cx="7772400" cy="1143000"/>
          </a:xfrm>
        </p:spPr>
        <p:txBody>
          <a:bodyPr/>
          <a:lstStyle/>
          <a:p>
            <a:r>
              <a:rPr lang="en-US" altLang="en-US" smtClean="0">
                <a:latin typeface="Arial" pitchFamily="34" charset="0"/>
              </a:rPr>
              <a:t>Types of simulations</a:t>
            </a:r>
          </a:p>
        </p:txBody>
      </p:sp>
      <p:sp>
        <p:nvSpPr>
          <p:cNvPr id="130053" name="Rectangle 3"/>
          <p:cNvSpPr>
            <a:spLocks noGrp="1" noChangeArrowheads="1"/>
          </p:cNvSpPr>
          <p:nvPr>
            <p:ph type="body" idx="1"/>
          </p:nvPr>
        </p:nvSpPr>
        <p:spPr>
          <a:xfrm>
            <a:off x="685800" y="1371600"/>
            <a:ext cx="7772400" cy="4114800"/>
          </a:xfrm>
        </p:spPr>
        <p:txBody>
          <a:bodyPr/>
          <a:lstStyle/>
          <a:p>
            <a:r>
              <a:rPr lang="en-US" altLang="en-US" sz="2800" smtClean="0">
                <a:latin typeface="Arial" pitchFamily="34" charset="0"/>
              </a:rPr>
              <a:t>Hybrid</a:t>
            </a:r>
          </a:p>
          <a:p>
            <a:pPr lvl="1"/>
            <a:r>
              <a:rPr lang="en-US" altLang="en-US" sz="2400" smtClean="0">
                <a:latin typeface="Arial" pitchFamily="34" charset="0"/>
              </a:rPr>
              <a:t>Meaning 1: Deterministic at low frequencies, stochastic at high frequencies</a:t>
            </a:r>
          </a:p>
          <a:p>
            <a:pPr lvl="1"/>
            <a:r>
              <a:rPr lang="en-US" altLang="en-US" sz="2400" smtClean="0">
                <a:latin typeface="Arial" pitchFamily="34" charset="0"/>
              </a:rPr>
              <a:t>Meaning 2: Combine empirical ground-motion prediction equations with stochastic simulations to account for differences in source and path properties (Campbell, ENA).  </a:t>
            </a:r>
          </a:p>
          <a:p>
            <a:pPr lvl="1"/>
            <a:r>
              <a:rPr lang="en-US" altLang="en-US" sz="2400" smtClean="0">
                <a:latin typeface="Arial" pitchFamily="34" charset="0"/>
              </a:rPr>
              <a:t>Meaning 3: Stochastic source, empirical Green’s function for path and site</a:t>
            </a:r>
          </a:p>
          <a:p>
            <a:endParaRPr lang="en-US" altLang="en-US" sz="2800" smtClean="0">
              <a:latin typeface="Arial" pitchFamily="34" charset="0"/>
            </a:endParaRPr>
          </a:p>
          <a:p>
            <a:pPr lvl="1"/>
            <a:endParaRPr lang="en-US" altLang="en-US" sz="2400" smtClean="0">
              <a:latin typeface="Helvetica" pitchFamily="34" charset="0"/>
            </a:endParaRPr>
          </a:p>
          <a:p>
            <a:pPr lvl="1">
              <a:buFontTx/>
              <a:buNone/>
            </a:pPr>
            <a:endParaRPr lang="en-US" altLang="en-US" sz="2400" smtClean="0">
              <a:latin typeface="Helvetica" pitchFamily="34" charset="0"/>
            </a:endParaRPr>
          </a:p>
        </p:txBody>
      </p:sp>
    </p:spTree>
    <p:extLst>
      <p:ext uri="{BB962C8B-B14F-4D97-AF65-F5344CB8AC3E}">
        <p14:creationId xmlns:p14="http://schemas.microsoft.com/office/powerpoint/2010/main" val="967457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6" name="Rectangle 2"/>
          <p:cNvSpPr>
            <a:spLocks noGrp="1" noChangeArrowheads="1"/>
          </p:cNvSpPr>
          <p:nvPr>
            <p:ph type="title"/>
          </p:nvPr>
        </p:nvSpPr>
        <p:spPr/>
        <p:txBody>
          <a:bodyPr/>
          <a:lstStyle/>
          <a:p>
            <a:r>
              <a:rPr lang="en-US" altLang="en-US" smtClean="0">
                <a:latin typeface="Arial" pitchFamily="34" charset="0"/>
              </a:rPr>
              <a:t>Stochastic simulations</a:t>
            </a:r>
          </a:p>
        </p:txBody>
      </p:sp>
      <p:sp>
        <p:nvSpPr>
          <p:cNvPr id="131077" name="Rectangle 3"/>
          <p:cNvSpPr>
            <a:spLocks noGrp="1" noChangeArrowheads="1"/>
          </p:cNvSpPr>
          <p:nvPr>
            <p:ph type="body" idx="1"/>
          </p:nvPr>
        </p:nvSpPr>
        <p:spPr/>
        <p:txBody>
          <a:bodyPr/>
          <a:lstStyle/>
          <a:p>
            <a:pPr>
              <a:lnSpc>
                <a:spcPct val="90000"/>
              </a:lnSpc>
            </a:pPr>
            <a:r>
              <a:rPr lang="en-US" altLang="en-US" sz="2400" smtClean="0">
                <a:latin typeface="Arial" pitchFamily="34" charset="0"/>
              </a:rPr>
              <a:t>Point source</a:t>
            </a:r>
          </a:p>
          <a:p>
            <a:pPr lvl="1">
              <a:lnSpc>
                <a:spcPct val="90000"/>
              </a:lnSpc>
            </a:pPr>
            <a:r>
              <a:rPr lang="en-US" altLang="en-US" sz="2000" smtClean="0">
                <a:latin typeface="Arial" pitchFamily="34" charset="0"/>
              </a:rPr>
              <a:t>With appropriate choice of source scaling, duration, geometrical spreading, and distance can capture some effects of finite source</a:t>
            </a:r>
          </a:p>
          <a:p>
            <a:pPr>
              <a:lnSpc>
                <a:spcPct val="90000"/>
              </a:lnSpc>
            </a:pPr>
            <a:r>
              <a:rPr lang="en-US" altLang="en-US" sz="2400" smtClean="0">
                <a:latin typeface="Arial" pitchFamily="34" charset="0"/>
              </a:rPr>
              <a:t>Finite source</a:t>
            </a:r>
          </a:p>
          <a:p>
            <a:pPr lvl="1">
              <a:lnSpc>
                <a:spcPct val="90000"/>
              </a:lnSpc>
            </a:pPr>
            <a:r>
              <a:rPr lang="en-US" altLang="en-US" sz="2000" smtClean="0">
                <a:latin typeface="Arial" pitchFamily="34" charset="0"/>
              </a:rPr>
              <a:t>Many models, no consensus on the best (blind prediction experiments show large variability)</a:t>
            </a:r>
          </a:p>
          <a:p>
            <a:pPr lvl="1">
              <a:lnSpc>
                <a:spcPct val="90000"/>
              </a:lnSpc>
            </a:pPr>
            <a:r>
              <a:rPr lang="en-US" altLang="en-US" sz="2000" smtClean="0">
                <a:latin typeface="Arial" pitchFamily="34" charset="0"/>
              </a:rPr>
              <a:t>Usually use point-source stochastic model</a:t>
            </a:r>
          </a:p>
          <a:p>
            <a:pPr lvl="1">
              <a:lnSpc>
                <a:spcPct val="90000"/>
              </a:lnSpc>
            </a:pPr>
            <a:r>
              <a:rPr lang="en-US" altLang="en-US" sz="2000" smtClean="0">
                <a:latin typeface="Arial" pitchFamily="34" charset="0"/>
              </a:rPr>
              <a:t>Can be theoretical (many types: deterministic and/or stochastic, and can also use empirical Green’s functions)</a:t>
            </a:r>
          </a:p>
          <a:p>
            <a:pPr lvl="1">
              <a:lnSpc>
                <a:spcPct val="90000"/>
              </a:lnSpc>
              <a:buFontTx/>
              <a:buNone/>
            </a:pPr>
            <a:r>
              <a:rPr lang="en-US" altLang="en-US" sz="2000" smtClean="0">
                <a:latin typeface="Arial" pitchFamily="34" charset="0"/>
              </a:rPr>
              <a:t> </a:t>
            </a:r>
          </a:p>
        </p:txBody>
      </p:sp>
    </p:spTree>
    <p:extLst>
      <p:ext uri="{BB962C8B-B14F-4D97-AF65-F5344CB8AC3E}">
        <p14:creationId xmlns:p14="http://schemas.microsoft.com/office/powerpoint/2010/main" val="3588443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100" name="Rectangle 1026"/>
          <p:cNvSpPr>
            <a:spLocks noGrp="1" noChangeArrowheads="1"/>
          </p:cNvSpPr>
          <p:nvPr>
            <p:ph type="title"/>
          </p:nvPr>
        </p:nvSpPr>
        <p:spPr>
          <a:xfrm>
            <a:off x="685800" y="228600"/>
            <a:ext cx="7772400" cy="1143000"/>
          </a:xfrm>
        </p:spPr>
        <p:txBody>
          <a:bodyPr/>
          <a:lstStyle/>
          <a:p>
            <a:r>
              <a:rPr lang="en-GB" altLang="en-US" smtClean="0">
                <a:latin typeface="Arial" pitchFamily="34" charset="0"/>
              </a:rPr>
              <a:t>The stochastic method</a:t>
            </a:r>
          </a:p>
        </p:txBody>
      </p:sp>
      <p:sp>
        <p:nvSpPr>
          <p:cNvPr id="132101" name="Rectangle 1027"/>
          <p:cNvSpPr>
            <a:spLocks noGrp="1" noChangeArrowheads="1"/>
          </p:cNvSpPr>
          <p:nvPr>
            <p:ph type="body" idx="1"/>
          </p:nvPr>
        </p:nvSpPr>
        <p:spPr>
          <a:xfrm>
            <a:off x="685800" y="1524000"/>
            <a:ext cx="7772400" cy="3352800"/>
          </a:xfrm>
        </p:spPr>
        <p:txBody>
          <a:bodyPr/>
          <a:lstStyle/>
          <a:p>
            <a:pPr>
              <a:lnSpc>
                <a:spcPct val="90000"/>
              </a:lnSpc>
              <a:buFontTx/>
              <a:buNone/>
            </a:pPr>
            <a:endParaRPr lang="en-GB" altLang="en-US" sz="2400" smtClean="0">
              <a:latin typeface="Arial" pitchFamily="34" charset="0"/>
            </a:endParaRPr>
          </a:p>
          <a:p>
            <a:pPr>
              <a:lnSpc>
                <a:spcPct val="90000"/>
              </a:lnSpc>
            </a:pPr>
            <a:r>
              <a:rPr lang="en-GB" altLang="en-US" sz="2400" smtClean="0">
                <a:latin typeface="Arial" pitchFamily="34" charset="0"/>
              </a:rPr>
              <a:t>Overview of the stochastic method</a:t>
            </a:r>
          </a:p>
          <a:p>
            <a:pPr lvl="1">
              <a:lnSpc>
                <a:spcPct val="90000"/>
              </a:lnSpc>
            </a:pPr>
            <a:r>
              <a:rPr lang="en-GB" altLang="en-US" sz="2000" smtClean="0">
                <a:latin typeface="Arial" pitchFamily="34" charset="0"/>
              </a:rPr>
              <a:t>Time-series simulations</a:t>
            </a:r>
          </a:p>
          <a:p>
            <a:pPr lvl="1">
              <a:lnSpc>
                <a:spcPct val="90000"/>
              </a:lnSpc>
            </a:pPr>
            <a:r>
              <a:rPr lang="en-GB" altLang="en-US" sz="2000" smtClean="0">
                <a:latin typeface="Arial" pitchFamily="34" charset="0"/>
              </a:rPr>
              <a:t>Random-vibration simulations</a:t>
            </a:r>
          </a:p>
          <a:p>
            <a:pPr>
              <a:lnSpc>
                <a:spcPct val="90000"/>
              </a:lnSpc>
            </a:pPr>
            <a:r>
              <a:rPr lang="en-GB" altLang="en-US" sz="2400" smtClean="0">
                <a:latin typeface="Arial" pitchFamily="34" charset="0"/>
              </a:rPr>
              <a:t>Target amplitude spectrum</a:t>
            </a:r>
          </a:p>
          <a:p>
            <a:pPr lvl="1">
              <a:lnSpc>
                <a:spcPct val="90000"/>
              </a:lnSpc>
            </a:pPr>
            <a:r>
              <a:rPr lang="en-GB" altLang="en-US" sz="2000" smtClean="0">
                <a:latin typeface="Arial" pitchFamily="34" charset="0"/>
              </a:rPr>
              <a:t>Source: M</a:t>
            </a:r>
            <a:r>
              <a:rPr lang="en-GB" altLang="en-US" sz="2000" baseline="-25000" smtClean="0">
                <a:latin typeface="Arial" pitchFamily="34" charset="0"/>
              </a:rPr>
              <a:t>0</a:t>
            </a:r>
            <a:r>
              <a:rPr lang="en-GB" altLang="en-US" sz="2000" smtClean="0">
                <a:latin typeface="Arial" pitchFamily="34" charset="0"/>
              </a:rPr>
              <a:t>, f</a:t>
            </a:r>
            <a:r>
              <a:rPr lang="en-GB" altLang="en-US" sz="2000" baseline="-25000" smtClean="0">
                <a:latin typeface="Arial" pitchFamily="34" charset="0"/>
              </a:rPr>
              <a:t>0</a:t>
            </a:r>
            <a:r>
              <a:rPr lang="en-GB" altLang="en-US" sz="2000" smtClean="0">
                <a:latin typeface="Arial" pitchFamily="34" charset="0"/>
              </a:rPr>
              <a:t>, Ds, source duration</a:t>
            </a:r>
          </a:p>
          <a:p>
            <a:pPr lvl="1">
              <a:lnSpc>
                <a:spcPct val="90000"/>
              </a:lnSpc>
            </a:pPr>
            <a:r>
              <a:rPr lang="en-GB" altLang="en-US" sz="2000" smtClean="0">
                <a:latin typeface="Arial" pitchFamily="34" charset="0"/>
              </a:rPr>
              <a:t>Path: Q(f), G(R), path duration</a:t>
            </a:r>
          </a:p>
          <a:p>
            <a:pPr lvl="1">
              <a:lnSpc>
                <a:spcPct val="90000"/>
              </a:lnSpc>
            </a:pPr>
            <a:r>
              <a:rPr lang="en-GB" altLang="en-US" sz="2000" smtClean="0">
                <a:latin typeface="Arial" pitchFamily="34" charset="0"/>
              </a:rPr>
              <a:t>Site: k, generic amplification</a:t>
            </a:r>
          </a:p>
          <a:p>
            <a:pPr>
              <a:lnSpc>
                <a:spcPct val="90000"/>
              </a:lnSpc>
            </a:pPr>
            <a:r>
              <a:rPr lang="en-GB" altLang="en-US" sz="2400" smtClean="0">
                <a:latin typeface="Arial" pitchFamily="34" charset="0"/>
              </a:rPr>
              <a:t>Some practical points</a:t>
            </a:r>
          </a:p>
          <a:p>
            <a:pPr>
              <a:lnSpc>
                <a:spcPct val="90000"/>
              </a:lnSpc>
              <a:buFontTx/>
              <a:buNone/>
            </a:pPr>
            <a:endParaRPr lang="en-GB" altLang="en-US" sz="2400" smtClean="0">
              <a:latin typeface="Arial" pitchFamily="34" charset="0"/>
            </a:endParaRPr>
          </a:p>
          <a:p>
            <a:pPr lvl="1">
              <a:lnSpc>
                <a:spcPct val="90000"/>
              </a:lnSpc>
              <a:buFontTx/>
              <a:buNone/>
            </a:pPr>
            <a:endParaRPr lang="en-GB" altLang="en-US" sz="2000" smtClean="0">
              <a:latin typeface="Arial" pitchFamily="34" charset="0"/>
            </a:endParaRPr>
          </a:p>
        </p:txBody>
      </p:sp>
    </p:spTree>
    <p:extLst>
      <p:ext uri="{BB962C8B-B14F-4D97-AF65-F5344CB8AC3E}">
        <p14:creationId xmlns:p14="http://schemas.microsoft.com/office/powerpoint/2010/main" val="39020815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2"/>
          <p:cNvSpPr>
            <a:spLocks noGrp="1" noChangeArrowheads="1"/>
          </p:cNvSpPr>
          <p:nvPr>
            <p:ph type="body" idx="1"/>
          </p:nvPr>
        </p:nvSpPr>
        <p:spPr>
          <a:xfrm>
            <a:off x="685800" y="1371600"/>
            <a:ext cx="7772400" cy="4114800"/>
          </a:xfrm>
        </p:spPr>
        <p:txBody>
          <a:bodyPr/>
          <a:lstStyle/>
          <a:p>
            <a:pPr>
              <a:lnSpc>
                <a:spcPct val="90000"/>
              </a:lnSpc>
              <a:spcBef>
                <a:spcPct val="50000"/>
              </a:spcBef>
            </a:pPr>
            <a:r>
              <a:rPr lang="en-GB" altLang="en-US" sz="2400" smtClean="0">
                <a:latin typeface="Arial" pitchFamily="34" charset="0"/>
              </a:rPr>
              <a:t>Deterministic modelling of high-frequency waves not possible (lack of Earth detail and computational limitations)</a:t>
            </a:r>
          </a:p>
          <a:p>
            <a:pPr>
              <a:lnSpc>
                <a:spcPct val="90000"/>
              </a:lnSpc>
              <a:spcBef>
                <a:spcPct val="50000"/>
              </a:spcBef>
            </a:pPr>
            <a:r>
              <a:rPr lang="en-GB" altLang="en-US" sz="2400" smtClean="0">
                <a:latin typeface="Arial" pitchFamily="34" charset="0"/>
              </a:rPr>
              <a:t>Treat high-frequency motions as filtered white noise (Hanks &amp; McGuire , 1981).</a:t>
            </a:r>
          </a:p>
          <a:p>
            <a:pPr>
              <a:lnSpc>
                <a:spcPct val="90000"/>
              </a:lnSpc>
              <a:spcBef>
                <a:spcPct val="50000"/>
              </a:spcBef>
            </a:pPr>
            <a:r>
              <a:rPr lang="fr-FR" altLang="en-US" sz="2400" smtClean="0">
                <a:latin typeface="Arial" pitchFamily="34" charset="0"/>
              </a:rPr>
              <a:t>combine </a:t>
            </a:r>
            <a:r>
              <a:rPr lang="fr-FR" altLang="en-US" sz="2400" smtClean="0">
                <a:solidFill>
                  <a:srgbClr val="FF0000"/>
                </a:solidFill>
                <a:latin typeface="Arial" pitchFamily="34" charset="0"/>
              </a:rPr>
              <a:t>deterministic target amplitude</a:t>
            </a:r>
            <a:r>
              <a:rPr lang="fr-FR" altLang="en-US" sz="2400" smtClean="0">
                <a:latin typeface="Arial" pitchFamily="34" charset="0"/>
              </a:rPr>
              <a:t> obtained from simple seismological model and </a:t>
            </a:r>
            <a:r>
              <a:rPr lang="fr-FR" altLang="en-US" sz="2400" smtClean="0">
                <a:solidFill>
                  <a:srgbClr val="FF0000"/>
                </a:solidFill>
                <a:latin typeface="Arial" pitchFamily="34" charset="0"/>
              </a:rPr>
              <a:t>quasi-random phase</a:t>
            </a:r>
            <a:r>
              <a:rPr lang="fr-FR" altLang="en-US" sz="2400" smtClean="0">
                <a:latin typeface="Arial" pitchFamily="34" charset="0"/>
              </a:rPr>
              <a:t> to obtain high-frequency motion. Try to capture the essence of the physics using simple functional forms for the seismological model</a:t>
            </a:r>
            <a:r>
              <a:rPr lang="fr-FR" altLang="en-US" sz="2400" b="1" smtClean="0">
                <a:latin typeface="Arial" pitchFamily="34" charset="0"/>
              </a:rPr>
              <a:t>.  </a:t>
            </a:r>
            <a:r>
              <a:rPr lang="fr-FR" altLang="en-US" sz="2400" b="1" smtClean="0">
                <a:solidFill>
                  <a:srgbClr val="FF0000"/>
                </a:solidFill>
                <a:latin typeface="Arial" pitchFamily="34" charset="0"/>
              </a:rPr>
              <a:t>Use empirical data when possible to determine the parameters</a:t>
            </a:r>
            <a:r>
              <a:rPr lang="fr-FR" altLang="en-US" sz="2400" smtClean="0">
                <a:solidFill>
                  <a:srgbClr val="FF0000"/>
                </a:solidFill>
                <a:latin typeface="Arial" pitchFamily="34" charset="0"/>
              </a:rPr>
              <a:t>.</a:t>
            </a:r>
          </a:p>
        </p:txBody>
      </p:sp>
      <p:sp>
        <p:nvSpPr>
          <p:cNvPr id="133125" name="Rectangle 3"/>
          <p:cNvSpPr>
            <a:spLocks noGrp="1" noChangeArrowheads="1"/>
          </p:cNvSpPr>
          <p:nvPr>
            <p:ph type="title"/>
          </p:nvPr>
        </p:nvSpPr>
        <p:spPr>
          <a:xfrm>
            <a:off x="685800" y="228600"/>
            <a:ext cx="7772400" cy="1143000"/>
          </a:xfrm>
          <a:noFill/>
        </p:spPr>
        <p:txBody>
          <a:bodyPr/>
          <a:lstStyle/>
          <a:p>
            <a:r>
              <a:rPr lang="fr-FR" altLang="en-US" sz="3200" smtClean="0">
                <a:solidFill>
                  <a:srgbClr val="1909E7"/>
                </a:solidFill>
                <a:latin typeface="Arial" pitchFamily="34" charset="0"/>
              </a:rPr>
              <a:t>Stochastic modelling of ground-motion: Point Source</a:t>
            </a:r>
          </a:p>
        </p:txBody>
      </p:sp>
      <p:sp>
        <p:nvSpPr>
          <p:cNvPr id="133126" name="Line 4"/>
          <p:cNvSpPr>
            <a:spLocks noChangeShapeType="1"/>
          </p:cNvSpPr>
          <p:nvPr/>
        </p:nvSpPr>
        <p:spPr bwMode="auto">
          <a:xfrm flipH="1">
            <a:off x="4038600" y="5638800"/>
            <a:ext cx="152400" cy="228600"/>
          </a:xfrm>
          <a:prstGeom prst="line">
            <a:avLst/>
          </a:prstGeom>
          <a:noFill/>
          <a:ln w="9525">
            <a:solidFill>
              <a:srgbClr val="FF9933"/>
            </a:solidFill>
            <a:round/>
            <a:headEnd/>
            <a:tailEnd/>
          </a:ln>
          <a:extLst>
            <a:ext uri="{909E8E84-426E-40DD-AFC4-6F175D3DCCD1}">
              <a14:hiddenFill xmlns:a14="http://schemas.microsoft.com/office/drawing/2010/main">
                <a:noFill/>
              </a14:hiddenFill>
            </a:ext>
          </a:extLst>
        </p:spPr>
        <p:txBody>
          <a:bodyPr/>
          <a:lstStyle/>
          <a:p>
            <a:endParaRPr lang="en-US" smtClean="0">
              <a:solidFill>
                <a:prstClr val="black"/>
              </a:solidFill>
            </a:endParaRPr>
          </a:p>
        </p:txBody>
      </p:sp>
      <p:sp>
        <p:nvSpPr>
          <p:cNvPr id="2" name="Slide Number Placeholder 1"/>
          <p:cNvSpPr>
            <a:spLocks noGrp="1"/>
          </p:cNvSpPr>
          <p:nvPr>
            <p:ph type="sldNum" sz="quarter" idx="12"/>
          </p:nvPr>
        </p:nvSpPr>
        <p:spPr/>
        <p:txBody>
          <a:bodyPr/>
          <a:lstStyle/>
          <a:p>
            <a:pPr>
              <a:defRPr/>
            </a:pPr>
            <a:fld id="{4976F1DC-2587-43AA-ADF5-F5CF463F63F7}" type="slidenum">
              <a:rPr lang="en-US" smtClean="0"/>
              <a:pPr>
                <a:defRPr/>
              </a:pPr>
              <a:t>12</a:t>
            </a:fld>
            <a:endParaRPr lang="en-US"/>
          </a:p>
        </p:txBody>
      </p:sp>
    </p:spTree>
    <p:extLst>
      <p:ext uri="{BB962C8B-B14F-4D97-AF65-F5344CB8AC3E}">
        <p14:creationId xmlns:p14="http://schemas.microsoft.com/office/powerpoint/2010/main" val="2421438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Text Box 3"/>
          <p:cNvSpPr txBox="1">
            <a:spLocks noChangeArrowheads="1"/>
          </p:cNvSpPr>
          <p:nvPr/>
        </p:nvSpPr>
        <p:spPr bwMode="auto">
          <a:xfrm>
            <a:off x="365125" y="620713"/>
            <a:ext cx="2741613" cy="365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endParaRPr lang="en-US" altLang="en-US" sz="1400" smtClean="0">
              <a:solidFill>
                <a:srgbClr val="FFFFFF"/>
              </a:solidFill>
            </a:endParaRPr>
          </a:p>
        </p:txBody>
      </p:sp>
      <p:sp>
        <p:nvSpPr>
          <p:cNvPr id="134150" name="Text Box 4"/>
          <p:cNvSpPr txBox="1">
            <a:spLocks noChangeArrowheads="1"/>
          </p:cNvSpPr>
          <p:nvPr/>
        </p:nvSpPr>
        <p:spPr bwMode="auto">
          <a:xfrm>
            <a:off x="593725" y="773113"/>
            <a:ext cx="3444875" cy="562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en-US" altLang="en-US" sz="2000" dirty="0" smtClean="0">
                <a:solidFill>
                  <a:srgbClr val="0000FF"/>
                </a:solidFill>
              </a:rPr>
              <a:t>Basis of stochastic method</a:t>
            </a:r>
          </a:p>
          <a:p>
            <a:pPr algn="ctr"/>
            <a:endParaRPr lang="en-US" altLang="en-US" dirty="0" smtClean="0">
              <a:solidFill>
                <a:srgbClr val="000000"/>
              </a:solidFill>
            </a:endParaRPr>
          </a:p>
          <a:p>
            <a:r>
              <a:rPr lang="en-US" altLang="en-US" sz="1800" dirty="0" smtClean="0">
                <a:solidFill>
                  <a:srgbClr val="000000"/>
                </a:solidFill>
              </a:rPr>
              <a:t>Radiated energy described by the spectra in the top graph is assumed to be distributed randomly over a duration given by the addition of the source duration and a distant-dependent duration that captures the effect of wave propagation and scattering of energy</a:t>
            </a:r>
          </a:p>
          <a:p>
            <a:endParaRPr lang="en-US" altLang="en-US" sz="1800" dirty="0" smtClean="0">
              <a:solidFill>
                <a:srgbClr val="000000"/>
              </a:solidFill>
            </a:endParaRPr>
          </a:p>
          <a:p>
            <a:r>
              <a:rPr lang="en-US" altLang="en-US" sz="1800" dirty="0" smtClean="0">
                <a:solidFill>
                  <a:srgbClr val="000000"/>
                </a:solidFill>
              </a:rPr>
              <a:t>These are the results of actual simulations; the only thing that changed in the input to the computer program was the moment magnitude (4, 6, and 8)</a:t>
            </a:r>
          </a:p>
          <a:p>
            <a:pPr>
              <a:buFontTx/>
              <a:buChar char="•"/>
            </a:pPr>
            <a:endParaRPr lang="en-US" altLang="en-US" dirty="0" smtClean="0">
              <a:solidFill>
                <a:srgbClr val="000000"/>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3400" y="0"/>
            <a:ext cx="4596032" cy="6858000"/>
          </a:xfrm>
          <a:prstGeom prst="rect">
            <a:avLst/>
          </a:prstGeom>
        </p:spPr>
      </p:pic>
      <p:sp>
        <p:nvSpPr>
          <p:cNvPr id="3" name="Slide Number Placeholder 2"/>
          <p:cNvSpPr>
            <a:spLocks noGrp="1"/>
          </p:cNvSpPr>
          <p:nvPr>
            <p:ph type="sldNum" sz="quarter" idx="12"/>
          </p:nvPr>
        </p:nvSpPr>
        <p:spPr/>
        <p:txBody>
          <a:bodyPr/>
          <a:lstStyle/>
          <a:p>
            <a:pPr>
              <a:defRPr/>
            </a:pPr>
            <a:fld id="{083AEDF8-2DC5-499C-B0EF-75706495F408}" type="slidenum">
              <a:rPr lang="en-US" smtClean="0"/>
              <a:pPr>
                <a:defRPr/>
              </a:pPr>
              <a:t>13</a:t>
            </a:fld>
            <a:endParaRPr lang="en-US"/>
          </a:p>
        </p:txBody>
      </p:sp>
    </p:spTree>
    <p:extLst>
      <p:ext uri="{BB962C8B-B14F-4D97-AF65-F5344CB8AC3E}">
        <p14:creationId xmlns:p14="http://schemas.microsoft.com/office/powerpoint/2010/main" val="1938268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2" name="Picture 2" descr="AS47WA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315913"/>
            <a:ext cx="7254875" cy="622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3" name="Text Box 3"/>
          <p:cNvSpPr txBox="1">
            <a:spLocks noChangeArrowheads="1"/>
          </p:cNvSpPr>
          <p:nvPr/>
        </p:nvSpPr>
        <p:spPr bwMode="auto">
          <a:xfrm>
            <a:off x="152400" y="1676400"/>
            <a:ext cx="14478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700" smtClean="0">
                <a:solidFill>
                  <a:srgbClr val="0000FF"/>
                </a:solidFill>
              </a:rPr>
              <a:t>Acceleration, velocity, oscillator response for two very different magnitudes, changing only the magnitude in the input file</a:t>
            </a:r>
          </a:p>
          <a:p>
            <a:endParaRPr lang="en-US" altLang="en-US" sz="1900" smtClean="0">
              <a:solidFill>
                <a:srgbClr val="0000FF"/>
              </a:solidFill>
              <a:latin typeface="Helvetica" pitchFamily="34" charset="0"/>
            </a:endParaRPr>
          </a:p>
          <a:p>
            <a:pPr>
              <a:buFontTx/>
              <a:buChar char="•"/>
            </a:pPr>
            <a:endParaRPr lang="en-US" altLang="en-US" sz="1900" smtClean="0">
              <a:solidFill>
                <a:srgbClr val="0000FF"/>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14</a:t>
            </a:fld>
            <a:endParaRPr lang="en-US">
              <a:solidFill>
                <a:srgbClr val="FFFFFF"/>
              </a:solidFill>
            </a:endParaRPr>
          </a:p>
        </p:txBody>
      </p:sp>
    </p:spTree>
    <p:extLst>
      <p:ext uri="{BB962C8B-B14F-4D97-AF65-F5344CB8AC3E}">
        <p14:creationId xmlns:p14="http://schemas.microsoft.com/office/powerpoint/2010/main" val="2659203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Rectangle 3"/>
          <p:cNvSpPr>
            <a:spLocks noGrp="1" noChangeArrowheads="1"/>
          </p:cNvSpPr>
          <p:nvPr>
            <p:ph type="body" idx="1"/>
          </p:nvPr>
        </p:nvSpPr>
        <p:spPr>
          <a:xfrm>
            <a:off x="533400" y="381000"/>
            <a:ext cx="8077200" cy="4419600"/>
          </a:xfrm>
        </p:spPr>
        <p:txBody>
          <a:bodyPr/>
          <a:lstStyle/>
          <a:p>
            <a:pPr>
              <a:lnSpc>
                <a:spcPct val="90000"/>
              </a:lnSpc>
            </a:pPr>
            <a:r>
              <a:rPr lang="fr-FR" altLang="en-US" sz="2400" smtClean="0">
                <a:latin typeface="Arial" pitchFamily="34" charset="0"/>
              </a:rPr>
              <a:t>Ground motion and response parameters can be obtained via two separate approaches:</a:t>
            </a:r>
          </a:p>
          <a:p>
            <a:pPr>
              <a:lnSpc>
                <a:spcPct val="90000"/>
              </a:lnSpc>
            </a:pPr>
            <a:endParaRPr lang="fr-FR" altLang="en-US" sz="2400" smtClean="0">
              <a:latin typeface="Arial" pitchFamily="34" charset="0"/>
            </a:endParaRPr>
          </a:p>
          <a:p>
            <a:pPr lvl="1">
              <a:lnSpc>
                <a:spcPct val="90000"/>
              </a:lnSpc>
            </a:pPr>
            <a:r>
              <a:rPr lang="fr-FR" altLang="en-US" sz="2400" smtClean="0">
                <a:latin typeface="Arial" pitchFamily="34" charset="0"/>
              </a:rPr>
              <a:t>Time-series simulation:</a:t>
            </a:r>
          </a:p>
          <a:p>
            <a:pPr lvl="2">
              <a:lnSpc>
                <a:spcPct val="90000"/>
              </a:lnSpc>
            </a:pPr>
            <a:r>
              <a:rPr lang="fr-FR" altLang="en-US" sz="2000" smtClean="0">
                <a:latin typeface="Arial" pitchFamily="34" charset="0"/>
              </a:rPr>
              <a:t>Superimpose a </a:t>
            </a:r>
            <a:r>
              <a:rPr lang="fr-FR" altLang="en-US" sz="2000" smtClean="0">
                <a:solidFill>
                  <a:srgbClr val="FF0000"/>
                </a:solidFill>
                <a:latin typeface="Arial" pitchFamily="34" charset="0"/>
              </a:rPr>
              <a:t>quasi-random phase spectrum</a:t>
            </a:r>
            <a:r>
              <a:rPr lang="fr-FR" altLang="en-US" sz="2000" smtClean="0">
                <a:latin typeface="Arial" pitchFamily="34" charset="0"/>
              </a:rPr>
              <a:t> on a deterministic amplitude spectrum and compute synthetic record</a:t>
            </a:r>
          </a:p>
          <a:p>
            <a:pPr lvl="2">
              <a:lnSpc>
                <a:spcPct val="90000"/>
              </a:lnSpc>
            </a:pPr>
            <a:r>
              <a:rPr lang="en-US" altLang="en-US" sz="2000" smtClean="0">
                <a:latin typeface="Arial" pitchFamily="34" charset="0"/>
              </a:rPr>
              <a:t>All measures of ground motion can be obtained</a:t>
            </a:r>
          </a:p>
          <a:p>
            <a:pPr lvl="2">
              <a:lnSpc>
                <a:spcPct val="90000"/>
              </a:lnSpc>
              <a:buFontTx/>
              <a:buNone/>
            </a:pPr>
            <a:endParaRPr lang="fr-FR" altLang="en-US" sz="2000" smtClean="0">
              <a:latin typeface="Arial" pitchFamily="34" charset="0"/>
            </a:endParaRPr>
          </a:p>
          <a:p>
            <a:pPr lvl="1">
              <a:lnSpc>
                <a:spcPct val="90000"/>
              </a:lnSpc>
            </a:pPr>
            <a:r>
              <a:rPr lang="fr-FR" altLang="en-US" sz="2400" smtClean="0">
                <a:latin typeface="Arial" pitchFamily="34" charset="0"/>
              </a:rPr>
              <a:t>Random vibration simulation:</a:t>
            </a:r>
          </a:p>
          <a:p>
            <a:pPr lvl="2">
              <a:lnSpc>
                <a:spcPct val="90000"/>
              </a:lnSpc>
            </a:pPr>
            <a:r>
              <a:rPr lang="fr-FR" altLang="en-US" sz="2000" smtClean="0">
                <a:solidFill>
                  <a:srgbClr val="FF0000"/>
                </a:solidFill>
                <a:latin typeface="Arial" pitchFamily="34" charset="0"/>
              </a:rPr>
              <a:t>Probability distribution of peaks</a:t>
            </a:r>
            <a:r>
              <a:rPr lang="fr-FR" altLang="en-US" sz="2000" smtClean="0">
                <a:latin typeface="Arial" pitchFamily="34" charset="0"/>
              </a:rPr>
              <a:t> is used to obtain peak parameters directly from the target spectrum</a:t>
            </a:r>
          </a:p>
          <a:p>
            <a:pPr lvl="2">
              <a:lnSpc>
                <a:spcPct val="90000"/>
              </a:lnSpc>
            </a:pPr>
            <a:r>
              <a:rPr lang="en-US" altLang="en-US" sz="2000" smtClean="0">
                <a:latin typeface="Arial" pitchFamily="34" charset="0"/>
              </a:rPr>
              <a:t>Very fast</a:t>
            </a:r>
          </a:p>
          <a:p>
            <a:pPr lvl="2">
              <a:lnSpc>
                <a:spcPct val="90000"/>
              </a:lnSpc>
            </a:pPr>
            <a:r>
              <a:rPr lang="en-US" altLang="en-US" sz="2000" smtClean="0">
                <a:latin typeface="Arial" pitchFamily="34" charset="0"/>
              </a:rPr>
              <a:t>Can be used in cases when very long time series, requiring very large Fourier transforms, are expected (large distances, large magnitudes)</a:t>
            </a:r>
          </a:p>
          <a:p>
            <a:pPr lvl="2">
              <a:lnSpc>
                <a:spcPct val="90000"/>
              </a:lnSpc>
            </a:pPr>
            <a:r>
              <a:rPr lang="en-US" altLang="en-US" sz="2000" smtClean="0">
                <a:latin typeface="Arial" pitchFamily="34" charset="0"/>
              </a:rPr>
              <a:t>Elastic response spectra, PGA, PGV, PGD, equivalent linear (SHAKE-like) soil response can be obtained</a:t>
            </a:r>
          </a:p>
          <a:p>
            <a:pPr lvl="2">
              <a:lnSpc>
                <a:spcPct val="90000"/>
              </a:lnSpc>
              <a:buFontTx/>
              <a:buNone/>
            </a:pPr>
            <a:endParaRPr lang="fr-FR" altLang="en-US" sz="2000" smtClean="0">
              <a:latin typeface="Arial" pitchFamily="34" charset="0"/>
            </a:endParaRPr>
          </a:p>
          <a:p>
            <a:pPr>
              <a:lnSpc>
                <a:spcPct val="90000"/>
              </a:lnSpc>
            </a:pPr>
            <a:endParaRPr lang="fr-FR" altLang="en-US" sz="2800" smtClean="0">
              <a:latin typeface="Arial" pitchFamily="34" charset="0"/>
            </a:endParaRPr>
          </a:p>
        </p:txBody>
      </p:sp>
      <p:sp>
        <p:nvSpPr>
          <p:cNvPr id="2" name="Slide Number Placeholder 1"/>
          <p:cNvSpPr>
            <a:spLocks noGrp="1"/>
          </p:cNvSpPr>
          <p:nvPr>
            <p:ph type="sldNum" sz="quarter" idx="12"/>
          </p:nvPr>
        </p:nvSpPr>
        <p:spPr/>
        <p:txBody>
          <a:bodyPr/>
          <a:lstStyle/>
          <a:p>
            <a:pPr>
              <a:defRPr/>
            </a:pPr>
            <a:fld id="{4976F1DC-2587-43AA-ADF5-F5CF463F63F7}" type="slidenum">
              <a:rPr lang="en-US" smtClean="0"/>
              <a:pPr>
                <a:defRPr/>
              </a:pPr>
              <a:t>15</a:t>
            </a:fld>
            <a:endParaRPr lang="en-US"/>
          </a:p>
        </p:txBody>
      </p:sp>
    </p:spTree>
    <p:extLst>
      <p:ext uri="{BB962C8B-B14F-4D97-AF65-F5344CB8AC3E}">
        <p14:creationId xmlns:p14="http://schemas.microsoft.com/office/powerpoint/2010/main" val="2137742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7220" name="Text Box 4"/>
          <p:cNvSpPr txBox="1">
            <a:spLocks noChangeArrowheads="1"/>
          </p:cNvSpPr>
          <p:nvPr/>
        </p:nvSpPr>
        <p:spPr bwMode="auto">
          <a:xfrm>
            <a:off x="654050" y="381000"/>
            <a:ext cx="7835900" cy="509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ts val="2800"/>
              </a:lnSpc>
              <a:spcAft>
                <a:spcPts val="600"/>
              </a:spcAft>
            </a:pPr>
            <a:r>
              <a:rPr lang="en-US" altLang="en-US" sz="2000" dirty="0" smtClean="0">
                <a:solidFill>
                  <a:srgbClr val="000000"/>
                </a:solidFill>
              </a:rPr>
              <a:t>“The Stochastic method has a long history of performing better than it should in terms of matching observed ground-motion characteristics.  It is a simple tool that combines a good deal of empiricism with a little seismology and yet has been as successful as more sophisticated methods in predicting ground-motion amplitudes over a broad range of magnitudes, distances, frequencies, and tectonic environments.  It has the considerable advantage of being simple and versatile and requiring little advance information on the slip distribution or details of the Earth structure.  For this reason, it is not only a good modeling tool for past earthquakes, but a valuable tool for predicting ground motion for future events with unknown slip distributions.”</a:t>
            </a:r>
          </a:p>
          <a:p>
            <a:endParaRPr lang="en-US" altLang="en-US" sz="2000" dirty="0" smtClean="0">
              <a:solidFill>
                <a:srgbClr val="000000"/>
              </a:solidFill>
            </a:endParaRPr>
          </a:p>
          <a:p>
            <a:r>
              <a:rPr lang="en-US" altLang="en-US" sz="2000" dirty="0" smtClean="0">
                <a:solidFill>
                  <a:srgbClr val="000000"/>
                </a:solidFill>
              </a:rPr>
              <a:t>--</a:t>
            </a:r>
            <a:r>
              <a:rPr lang="en-US" altLang="en-US" sz="2000" dirty="0" err="1" smtClean="0">
                <a:solidFill>
                  <a:srgbClr val="0000FF"/>
                </a:solidFill>
              </a:rPr>
              <a:t>Motazedian</a:t>
            </a:r>
            <a:r>
              <a:rPr lang="en-US" altLang="en-US" sz="2000" dirty="0" smtClean="0">
                <a:solidFill>
                  <a:srgbClr val="0000FF"/>
                </a:solidFill>
              </a:rPr>
              <a:t> and Atkinson (2005)</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16</a:t>
            </a:fld>
            <a:endParaRPr lang="en-US">
              <a:solidFill>
                <a:srgbClr val="FFFFFF"/>
              </a:solidFill>
            </a:endParaRPr>
          </a:p>
        </p:txBody>
      </p:sp>
    </p:spTree>
    <p:extLst>
      <p:ext uri="{BB962C8B-B14F-4D97-AF65-F5344CB8AC3E}">
        <p14:creationId xmlns:p14="http://schemas.microsoft.com/office/powerpoint/2010/main" val="3173594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8244" name="Rectangle 2"/>
          <p:cNvSpPr>
            <a:spLocks noGrp="1" noChangeArrowheads="1"/>
          </p:cNvSpPr>
          <p:nvPr>
            <p:ph type="ctrTitle"/>
          </p:nvPr>
        </p:nvSpPr>
        <p:spPr>
          <a:xfrm>
            <a:off x="685800" y="2286000"/>
            <a:ext cx="7772400" cy="1143000"/>
          </a:xfrm>
        </p:spPr>
        <p:txBody>
          <a:bodyPr/>
          <a:lstStyle/>
          <a:p>
            <a:r>
              <a:rPr lang="fr-FR" altLang="en-US" sz="5400" smtClean="0"/>
              <a:t>Time-domain simulation</a:t>
            </a:r>
          </a:p>
        </p:txBody>
      </p:sp>
      <p:sp>
        <p:nvSpPr>
          <p:cNvPr id="2" name="Slide Number Placeholder 1"/>
          <p:cNvSpPr>
            <a:spLocks noGrp="1"/>
          </p:cNvSpPr>
          <p:nvPr>
            <p:ph type="sldNum" sz="quarter" idx="12"/>
          </p:nvPr>
        </p:nvSpPr>
        <p:spPr/>
        <p:txBody>
          <a:bodyPr/>
          <a:lstStyle/>
          <a:p>
            <a:pPr>
              <a:defRPr/>
            </a:pPr>
            <a:fld id="{F3DE4486-3224-456F-9D61-462ABA924985}" type="slidenum">
              <a:rPr lang="en-US" smtClean="0">
                <a:solidFill>
                  <a:srgbClr val="FFFFFF"/>
                </a:solidFill>
              </a:rPr>
              <a:pPr>
                <a:defRPr/>
              </a:pPr>
              <a:t>17</a:t>
            </a:fld>
            <a:endParaRPr lang="en-US">
              <a:solidFill>
                <a:srgbClr val="FFFFFF"/>
              </a:solidFill>
            </a:endParaRPr>
          </a:p>
        </p:txBody>
      </p:sp>
    </p:spTree>
    <p:extLst>
      <p:ext uri="{BB962C8B-B14F-4D97-AF65-F5344CB8AC3E}">
        <p14:creationId xmlns:p14="http://schemas.microsoft.com/office/powerpoint/2010/main" val="4266418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8" name="Rectangle 2"/>
          <p:cNvSpPr>
            <a:spLocks noGrp="1" noChangeArrowheads="1"/>
          </p:cNvSpPr>
          <p:nvPr>
            <p:ph type="title"/>
          </p:nvPr>
        </p:nvSpPr>
        <p:spPr>
          <a:xfrm>
            <a:off x="381000" y="304800"/>
            <a:ext cx="8458200" cy="1143000"/>
          </a:xfrm>
        </p:spPr>
        <p:txBody>
          <a:bodyPr/>
          <a:lstStyle/>
          <a:p>
            <a:r>
              <a:rPr lang="en-GB" altLang="en-US" sz="3600" smtClean="0">
                <a:solidFill>
                  <a:srgbClr val="FF0000"/>
                </a:solidFill>
                <a:latin typeface="Arial" pitchFamily="34" charset="0"/>
              </a:rPr>
              <a:t>Step 1: Generation of random white noise</a:t>
            </a:r>
          </a:p>
        </p:txBody>
      </p:sp>
      <p:sp>
        <p:nvSpPr>
          <p:cNvPr id="139269" name="Rectangle 3"/>
          <p:cNvSpPr>
            <a:spLocks noGrp="1" noChangeArrowheads="1"/>
          </p:cNvSpPr>
          <p:nvPr>
            <p:ph type="body" sz="half" idx="1"/>
          </p:nvPr>
        </p:nvSpPr>
        <p:spPr>
          <a:xfrm>
            <a:off x="228600" y="1295400"/>
            <a:ext cx="4191000" cy="4876800"/>
          </a:xfrm>
        </p:spPr>
        <p:txBody>
          <a:bodyPr/>
          <a:lstStyle/>
          <a:p>
            <a:r>
              <a:rPr lang="en-GB" altLang="en-US" sz="2400" smtClean="0">
                <a:latin typeface="Arial" pitchFamily="34" charset="0"/>
              </a:rPr>
              <a:t>Aim: Signal with random phase characteristics</a:t>
            </a:r>
          </a:p>
          <a:p>
            <a:r>
              <a:rPr lang="en-GB" altLang="en-US" sz="2400" smtClean="0">
                <a:latin typeface="Arial" pitchFamily="34" charset="0"/>
              </a:rPr>
              <a:t>Probability distribution for amplitude</a:t>
            </a:r>
          </a:p>
          <a:p>
            <a:pPr lvl="1"/>
            <a:r>
              <a:rPr lang="en-GB" altLang="en-US" sz="2000" smtClean="0">
                <a:latin typeface="Arial" pitchFamily="34" charset="0"/>
              </a:rPr>
              <a:t>Gaussian (usual choice)</a:t>
            </a:r>
          </a:p>
          <a:p>
            <a:pPr lvl="1"/>
            <a:r>
              <a:rPr lang="en-GB" altLang="en-US" sz="2000" smtClean="0">
                <a:latin typeface="Arial" pitchFamily="34" charset="0"/>
              </a:rPr>
              <a:t>Uniform</a:t>
            </a:r>
          </a:p>
          <a:p>
            <a:pPr>
              <a:lnSpc>
                <a:spcPct val="120000"/>
              </a:lnSpc>
            </a:pPr>
            <a:r>
              <a:rPr lang="en-GB" altLang="en-US" sz="2400" smtClean="0">
                <a:latin typeface="Arial" pitchFamily="34" charset="0"/>
              </a:rPr>
              <a:t>Array size from</a:t>
            </a:r>
          </a:p>
          <a:p>
            <a:pPr lvl="1"/>
            <a:r>
              <a:rPr lang="en-GB" altLang="en-US" sz="2000" smtClean="0">
                <a:latin typeface="Arial" pitchFamily="34" charset="0"/>
              </a:rPr>
              <a:t>Target duration </a:t>
            </a:r>
          </a:p>
          <a:p>
            <a:pPr lvl="1"/>
            <a:endParaRPr lang="en-GB" altLang="en-US" sz="2000" smtClean="0">
              <a:latin typeface="Arial" pitchFamily="34" charset="0"/>
            </a:endParaRPr>
          </a:p>
          <a:p>
            <a:pPr lvl="1"/>
            <a:endParaRPr lang="en-GB" altLang="en-US" sz="2000" smtClean="0">
              <a:latin typeface="Arial" pitchFamily="34" charset="0"/>
            </a:endParaRPr>
          </a:p>
          <a:p>
            <a:pPr lvl="1"/>
            <a:r>
              <a:rPr lang="en-GB" altLang="en-US" sz="2000" smtClean="0">
                <a:latin typeface="Arial" pitchFamily="34" charset="0"/>
              </a:rPr>
              <a:t>Time step (explicit input parameter)</a:t>
            </a:r>
          </a:p>
          <a:p>
            <a:pPr lvl="1"/>
            <a:endParaRPr lang="en-GB" altLang="en-US" sz="2000" smtClean="0">
              <a:latin typeface="Arial" pitchFamily="34" charset="0"/>
            </a:endParaRPr>
          </a:p>
        </p:txBody>
      </p:sp>
      <p:pic>
        <p:nvPicPr>
          <p:cNvPr id="13927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676400"/>
            <a:ext cx="4097338"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9271" name="Object 5"/>
          <p:cNvGraphicFramePr>
            <a:graphicFrameLocks noChangeAspect="1"/>
          </p:cNvGraphicFramePr>
          <p:nvPr/>
        </p:nvGraphicFramePr>
        <p:xfrm>
          <a:off x="1066800" y="4572000"/>
          <a:ext cx="2895600" cy="614363"/>
        </p:xfrm>
        <a:graphic>
          <a:graphicData uri="http://schemas.openxmlformats.org/presentationml/2006/ole">
            <mc:AlternateContent xmlns:mc="http://schemas.openxmlformats.org/markup-compatibility/2006">
              <mc:Choice xmlns:v="urn:schemas-microsoft-com:vml" Requires="v">
                <p:oleObj spid="_x0000_s93194" name="Equation" r:id="rId5" imgW="1104900" imgH="241300" progId="Equation.3">
                  <p:embed/>
                </p:oleObj>
              </mc:Choice>
              <mc:Fallback>
                <p:oleObj name="Equation" r:id="rId5" imgW="1104900" imgH="2413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4572000"/>
                        <a:ext cx="2895600" cy="614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18</a:t>
            </a:fld>
            <a:endParaRPr lang="en-US">
              <a:solidFill>
                <a:srgbClr val="FFFFFF"/>
              </a:solidFill>
            </a:endParaRPr>
          </a:p>
        </p:txBody>
      </p:sp>
    </p:spTree>
    <p:extLst>
      <p:ext uri="{BB962C8B-B14F-4D97-AF65-F5344CB8AC3E}">
        <p14:creationId xmlns:p14="http://schemas.microsoft.com/office/powerpoint/2010/main" val="13464357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2" name="Rectangle 2"/>
          <p:cNvSpPr>
            <a:spLocks noGrp="1" noChangeArrowheads="1"/>
          </p:cNvSpPr>
          <p:nvPr>
            <p:ph type="title"/>
          </p:nvPr>
        </p:nvSpPr>
        <p:spPr>
          <a:xfrm>
            <a:off x="228600" y="304800"/>
            <a:ext cx="8458200" cy="1143000"/>
          </a:xfrm>
        </p:spPr>
        <p:txBody>
          <a:bodyPr/>
          <a:lstStyle/>
          <a:p>
            <a:r>
              <a:rPr lang="en-GB" altLang="en-US" sz="3200" smtClean="0">
                <a:solidFill>
                  <a:srgbClr val="FF0000"/>
                </a:solidFill>
                <a:latin typeface="Arial" pitchFamily="34" charset="0"/>
              </a:rPr>
              <a:t>Step 2: Windowing the noise</a:t>
            </a:r>
          </a:p>
        </p:txBody>
      </p:sp>
      <p:sp>
        <p:nvSpPr>
          <p:cNvPr id="140293" name="Rectangle 3"/>
          <p:cNvSpPr>
            <a:spLocks noGrp="1" noChangeArrowheads="1"/>
          </p:cNvSpPr>
          <p:nvPr>
            <p:ph type="body" sz="half" idx="1"/>
          </p:nvPr>
        </p:nvSpPr>
        <p:spPr>
          <a:xfrm>
            <a:off x="609600" y="1600200"/>
            <a:ext cx="4876800" cy="1143000"/>
          </a:xfrm>
        </p:spPr>
        <p:txBody>
          <a:bodyPr/>
          <a:lstStyle/>
          <a:p>
            <a:r>
              <a:rPr lang="en-GB" altLang="en-US" smtClean="0">
                <a:latin typeface="Arial" pitchFamily="34" charset="0"/>
              </a:rPr>
              <a:t>Aim: produce time-series that look realistic</a:t>
            </a:r>
          </a:p>
        </p:txBody>
      </p:sp>
      <p:pic>
        <p:nvPicPr>
          <p:cNvPr id="14029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1447800"/>
            <a:ext cx="28194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029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2819400"/>
            <a:ext cx="37338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0296" name="Text Box 6"/>
          <p:cNvSpPr txBox="1">
            <a:spLocks noChangeArrowheads="1"/>
          </p:cNvSpPr>
          <p:nvPr/>
        </p:nvSpPr>
        <p:spPr bwMode="auto">
          <a:xfrm>
            <a:off x="4419600" y="3124200"/>
            <a:ext cx="388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endParaRPr lang="en-GB" altLang="en-US" sz="2400" smtClean="0">
              <a:solidFill>
                <a:srgbClr val="800000"/>
              </a:solidFill>
              <a:latin typeface="Times New Roman" pitchFamily="18" charset="0"/>
            </a:endParaRPr>
          </a:p>
        </p:txBody>
      </p:sp>
      <p:sp>
        <p:nvSpPr>
          <p:cNvPr id="1285127" name="Rectangle 7"/>
          <p:cNvSpPr>
            <a:spLocks noChangeArrowheads="1"/>
          </p:cNvSpPr>
          <p:nvPr/>
        </p:nvSpPr>
        <p:spPr bwMode="auto">
          <a:xfrm>
            <a:off x="5257800" y="3886200"/>
            <a:ext cx="38862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1" hangingPunct="1">
              <a:spcBef>
                <a:spcPct val="20000"/>
              </a:spcBef>
              <a:buFontTx/>
              <a:buChar char="•"/>
              <a:defRPr/>
            </a:pPr>
            <a:r>
              <a:rPr lang="en-GB" sz="2800">
                <a:solidFill>
                  <a:srgbClr val="0000FF"/>
                </a:solidFill>
                <a:effectLst>
                  <a:outerShdw blurRad="38100" dist="38100" dir="2700000" algn="tl">
                    <a:srgbClr val="C0C0C0"/>
                  </a:outerShdw>
                </a:effectLst>
              </a:rPr>
              <a:t>Windowing function</a:t>
            </a:r>
          </a:p>
          <a:p>
            <a:pPr marL="742950" lvl="1" indent="-285750" eaLnBrk="1" hangingPunct="1">
              <a:spcBef>
                <a:spcPct val="20000"/>
              </a:spcBef>
              <a:buFontTx/>
              <a:buChar char="–"/>
              <a:defRPr/>
            </a:pPr>
            <a:r>
              <a:rPr lang="en-GB" sz="2400">
                <a:solidFill>
                  <a:srgbClr val="000000"/>
                </a:solidFill>
              </a:rPr>
              <a:t>Boxcar</a:t>
            </a:r>
          </a:p>
          <a:p>
            <a:pPr marL="742950" lvl="1" indent="-285750" eaLnBrk="1" hangingPunct="1">
              <a:spcBef>
                <a:spcPct val="20000"/>
              </a:spcBef>
              <a:buFontTx/>
              <a:buChar char="–"/>
              <a:defRPr/>
            </a:pPr>
            <a:r>
              <a:rPr lang="en-GB" sz="2400">
                <a:solidFill>
                  <a:srgbClr val="000000"/>
                </a:solidFill>
              </a:rPr>
              <a:t>Cosine-tapered boxcar</a:t>
            </a:r>
          </a:p>
          <a:p>
            <a:pPr marL="742950" lvl="1" indent="-285750" eaLnBrk="1" hangingPunct="1">
              <a:spcBef>
                <a:spcPct val="20000"/>
              </a:spcBef>
              <a:buFontTx/>
              <a:buChar char="–"/>
              <a:defRPr/>
            </a:pPr>
            <a:r>
              <a:rPr lang="en-GB" sz="2400">
                <a:solidFill>
                  <a:srgbClr val="000000"/>
                </a:solidFill>
              </a:rPr>
              <a:t>Saragoni &amp; Hart (exponential)</a:t>
            </a:r>
          </a:p>
          <a:p>
            <a:pPr marL="742950" lvl="1" indent="-285750" eaLnBrk="1" hangingPunct="1">
              <a:spcBef>
                <a:spcPct val="20000"/>
              </a:spcBef>
              <a:defRPr/>
            </a:pPr>
            <a:endParaRPr lang="en-GB" sz="2400">
              <a:solidFill>
                <a:srgbClr val="000000"/>
              </a:solidFill>
            </a:endParaRPr>
          </a:p>
        </p:txBody>
      </p:sp>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19</a:t>
            </a:fld>
            <a:endParaRPr lang="en-US">
              <a:solidFill>
                <a:srgbClr val="FFFFFF"/>
              </a:solidFill>
            </a:endParaRPr>
          </a:p>
        </p:txBody>
      </p:sp>
    </p:spTree>
    <p:extLst>
      <p:ext uri="{BB962C8B-B14F-4D97-AF65-F5344CB8AC3E}">
        <p14:creationId xmlns:p14="http://schemas.microsoft.com/office/powerpoint/2010/main" val="7626432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6" name="Rectangle 2"/>
          <p:cNvSpPr>
            <a:spLocks noGrp="1" noChangeArrowheads="1"/>
          </p:cNvSpPr>
          <p:nvPr>
            <p:ph type="title"/>
          </p:nvPr>
        </p:nvSpPr>
        <p:spPr>
          <a:xfrm>
            <a:off x="0" y="304800"/>
            <a:ext cx="9144000" cy="1143000"/>
          </a:xfrm>
        </p:spPr>
        <p:txBody>
          <a:bodyPr/>
          <a:lstStyle/>
          <a:p>
            <a:r>
              <a:rPr lang="en-GB" altLang="en-US" sz="3600" smtClean="0">
                <a:solidFill>
                  <a:srgbClr val="FF0000"/>
                </a:solidFill>
                <a:latin typeface="Arial" pitchFamily="34" charset="0"/>
              </a:rPr>
              <a:t>Step 3: Transformation to frequency-domain</a:t>
            </a:r>
          </a:p>
        </p:txBody>
      </p:sp>
      <p:sp>
        <p:nvSpPr>
          <p:cNvPr id="141317" name="Rectangle 3"/>
          <p:cNvSpPr>
            <a:spLocks noGrp="1" noChangeArrowheads="1"/>
          </p:cNvSpPr>
          <p:nvPr>
            <p:ph type="body" sz="half" idx="1"/>
          </p:nvPr>
        </p:nvSpPr>
        <p:spPr>
          <a:xfrm>
            <a:off x="685800" y="1447800"/>
            <a:ext cx="3810000" cy="533400"/>
          </a:xfrm>
        </p:spPr>
        <p:txBody>
          <a:bodyPr/>
          <a:lstStyle/>
          <a:p>
            <a:r>
              <a:rPr lang="en-GB" altLang="en-US" smtClean="0">
                <a:latin typeface="Arial" pitchFamily="34" charset="0"/>
              </a:rPr>
              <a:t>FFT algorithm</a:t>
            </a:r>
          </a:p>
          <a:p>
            <a:pPr>
              <a:buFontTx/>
              <a:buNone/>
            </a:pPr>
            <a:endParaRPr lang="en-GB" altLang="en-US" smtClean="0">
              <a:latin typeface="Arial" pitchFamily="34" charset="0"/>
            </a:endParaRPr>
          </a:p>
        </p:txBody>
      </p:sp>
      <p:pic>
        <p:nvPicPr>
          <p:cNvPr id="14131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2286000"/>
            <a:ext cx="50292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20</a:t>
            </a:fld>
            <a:endParaRPr lang="en-US">
              <a:solidFill>
                <a:srgbClr val="FFFFFF"/>
              </a:solidFill>
            </a:endParaRPr>
          </a:p>
        </p:txBody>
      </p:sp>
    </p:spTree>
    <p:extLst>
      <p:ext uri="{BB962C8B-B14F-4D97-AF65-F5344CB8AC3E}">
        <p14:creationId xmlns:p14="http://schemas.microsoft.com/office/powerpoint/2010/main" val="423162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40" name="Rectangle 2"/>
          <p:cNvSpPr>
            <a:spLocks noGrp="1" noChangeArrowheads="1"/>
          </p:cNvSpPr>
          <p:nvPr>
            <p:ph type="title"/>
          </p:nvPr>
        </p:nvSpPr>
        <p:spPr>
          <a:xfrm>
            <a:off x="533400" y="381000"/>
            <a:ext cx="8077200" cy="1143000"/>
          </a:xfrm>
        </p:spPr>
        <p:txBody>
          <a:bodyPr/>
          <a:lstStyle/>
          <a:p>
            <a:r>
              <a:rPr lang="en-GB" altLang="en-US" sz="3600" smtClean="0">
                <a:solidFill>
                  <a:srgbClr val="FF0000"/>
                </a:solidFill>
                <a:latin typeface="Arial" pitchFamily="34" charset="0"/>
              </a:rPr>
              <a:t>Step 4: Normalisation of noise spectrum</a:t>
            </a:r>
          </a:p>
        </p:txBody>
      </p:sp>
      <p:sp>
        <p:nvSpPr>
          <p:cNvPr id="142341" name="Rectangle 3"/>
          <p:cNvSpPr>
            <a:spLocks noGrp="1" noChangeArrowheads="1"/>
          </p:cNvSpPr>
          <p:nvPr>
            <p:ph type="body" sz="half" idx="1"/>
          </p:nvPr>
        </p:nvSpPr>
        <p:spPr>
          <a:xfrm>
            <a:off x="685800" y="1981200"/>
            <a:ext cx="4038600" cy="2270125"/>
          </a:xfrm>
        </p:spPr>
        <p:txBody>
          <a:bodyPr/>
          <a:lstStyle/>
          <a:p>
            <a:pPr>
              <a:lnSpc>
                <a:spcPct val="90000"/>
              </a:lnSpc>
            </a:pPr>
            <a:r>
              <a:rPr lang="en-GB" altLang="en-US" smtClean="0">
                <a:latin typeface="Arial" pitchFamily="34" charset="0"/>
              </a:rPr>
              <a:t>Divide by rms integral</a:t>
            </a:r>
          </a:p>
          <a:p>
            <a:pPr>
              <a:lnSpc>
                <a:spcPct val="90000"/>
              </a:lnSpc>
            </a:pPr>
            <a:endParaRPr lang="en-GB" altLang="en-US" smtClean="0">
              <a:latin typeface="Arial" pitchFamily="34" charset="0"/>
            </a:endParaRPr>
          </a:p>
          <a:p>
            <a:pPr>
              <a:lnSpc>
                <a:spcPct val="90000"/>
              </a:lnSpc>
            </a:pPr>
            <a:r>
              <a:rPr lang="en-GB" altLang="en-US" smtClean="0">
                <a:latin typeface="Arial" pitchFamily="34" charset="0"/>
              </a:rPr>
              <a:t>Aim of random noise generation = simulate random PHASE only</a:t>
            </a:r>
          </a:p>
        </p:txBody>
      </p:sp>
      <p:grpSp>
        <p:nvGrpSpPr>
          <p:cNvPr id="142342" name="Group 4"/>
          <p:cNvGrpSpPr>
            <a:grpSpLocks/>
          </p:cNvGrpSpPr>
          <p:nvPr/>
        </p:nvGrpSpPr>
        <p:grpSpPr bwMode="auto">
          <a:xfrm>
            <a:off x="5105400" y="1752600"/>
            <a:ext cx="3048000" cy="3048000"/>
            <a:chOff x="3216" y="1344"/>
            <a:chExt cx="1596" cy="1584"/>
          </a:xfrm>
        </p:grpSpPr>
        <p:pic>
          <p:nvPicPr>
            <p:cNvPr id="14234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6" y="1344"/>
              <a:ext cx="1596" cy="1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2346" name="Rectangle 6"/>
            <p:cNvSpPr>
              <a:spLocks noChangeArrowheads="1"/>
            </p:cNvSpPr>
            <p:nvPr/>
          </p:nvSpPr>
          <p:spPr bwMode="auto">
            <a:xfrm>
              <a:off x="3216" y="1728"/>
              <a:ext cx="48" cy="624"/>
            </a:xfrm>
            <a:prstGeom prst="rect">
              <a:avLst/>
            </a:prstGeom>
            <a:solidFill>
              <a:schemeClr val="fo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pSp>
      <p:sp>
        <p:nvSpPr>
          <p:cNvPr id="1289223" name="Rectangle 7"/>
          <p:cNvSpPr>
            <a:spLocks noChangeArrowheads="1"/>
          </p:cNvSpPr>
          <p:nvPr/>
        </p:nvSpPr>
        <p:spPr bwMode="auto">
          <a:xfrm>
            <a:off x="1066800" y="5181600"/>
            <a:ext cx="7848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GB" sz="2800">
                <a:solidFill>
                  <a:srgbClr val="0000FF"/>
                </a:solidFill>
                <a:effectLst>
                  <a:outerShdw blurRad="38100" dist="38100" dir="2700000" algn="tl">
                    <a:srgbClr val="C0C0C0"/>
                  </a:outerShdw>
                </a:effectLst>
              </a:rPr>
              <a:t>Normalisation required to keep energy content dictated by deterministic amplitude spectrum</a:t>
            </a:r>
          </a:p>
        </p:txBody>
      </p:sp>
      <p:sp>
        <p:nvSpPr>
          <p:cNvPr id="142344" name="AutoShape 8"/>
          <p:cNvSpPr>
            <a:spLocks noChangeArrowheads="1"/>
          </p:cNvSpPr>
          <p:nvPr/>
        </p:nvSpPr>
        <p:spPr bwMode="auto">
          <a:xfrm>
            <a:off x="2286000" y="4343400"/>
            <a:ext cx="533400" cy="381000"/>
          </a:xfrm>
          <a:prstGeom prst="downArrow">
            <a:avLst>
              <a:gd name="adj1" fmla="val 50000"/>
              <a:gd name="adj2" fmla="val 25000"/>
            </a:avLst>
          </a:prstGeom>
          <a:solidFill>
            <a:srgbClr val="FF00FF"/>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21</a:t>
            </a:fld>
            <a:endParaRPr lang="en-US">
              <a:solidFill>
                <a:srgbClr val="FFFFFF"/>
              </a:solidFill>
            </a:endParaRPr>
          </a:p>
        </p:txBody>
      </p:sp>
    </p:spTree>
    <p:extLst>
      <p:ext uri="{BB962C8B-B14F-4D97-AF65-F5344CB8AC3E}">
        <p14:creationId xmlns:p14="http://schemas.microsoft.com/office/powerpoint/2010/main" val="33298267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4" name="Rectangle 2"/>
          <p:cNvSpPr>
            <a:spLocks noGrp="1" noChangeArrowheads="1"/>
          </p:cNvSpPr>
          <p:nvPr>
            <p:ph type="title"/>
          </p:nvPr>
        </p:nvSpPr>
        <p:spPr>
          <a:xfrm>
            <a:off x="152400" y="533400"/>
            <a:ext cx="8763000" cy="1143000"/>
          </a:xfrm>
        </p:spPr>
        <p:txBody>
          <a:bodyPr/>
          <a:lstStyle/>
          <a:p>
            <a:r>
              <a:rPr lang="en-GB" altLang="en-US" sz="3200" smtClean="0">
                <a:solidFill>
                  <a:srgbClr val="FF0000"/>
                </a:solidFill>
                <a:latin typeface="Arial" pitchFamily="34" charset="0"/>
              </a:rPr>
              <a:t>Step 5: Multiply random noise spectrum by deterministic target amplitude spectrum</a:t>
            </a:r>
          </a:p>
        </p:txBody>
      </p:sp>
      <p:sp>
        <p:nvSpPr>
          <p:cNvPr id="143365" name="Rectangle 3"/>
          <p:cNvSpPr>
            <a:spLocks noChangeArrowheads="1"/>
          </p:cNvSpPr>
          <p:nvPr/>
        </p:nvSpPr>
        <p:spPr bwMode="auto">
          <a:xfrm>
            <a:off x="3252788" y="3262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sp>
        <p:nvSpPr>
          <p:cNvPr id="143366" name="Text Box 4"/>
          <p:cNvSpPr txBox="1">
            <a:spLocks noChangeArrowheads="1"/>
          </p:cNvSpPr>
          <p:nvPr/>
        </p:nvSpPr>
        <p:spPr bwMode="auto">
          <a:xfrm>
            <a:off x="6629400" y="2667000"/>
            <a:ext cx="25146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spcBef>
                <a:spcPct val="50000"/>
              </a:spcBef>
            </a:pPr>
            <a:r>
              <a:rPr lang="en-GB" altLang="en-US" sz="2000" smtClean="0">
                <a:solidFill>
                  <a:srgbClr val="0000FF"/>
                </a:solidFill>
              </a:rPr>
              <a:t>Normalised amplitude spectrum of noise with random phase characteristics</a:t>
            </a:r>
          </a:p>
        </p:txBody>
      </p:sp>
      <p:grpSp>
        <p:nvGrpSpPr>
          <p:cNvPr id="143367" name="Group 5"/>
          <p:cNvGrpSpPr>
            <a:grpSpLocks/>
          </p:cNvGrpSpPr>
          <p:nvPr/>
        </p:nvGrpSpPr>
        <p:grpSpPr bwMode="auto">
          <a:xfrm>
            <a:off x="1066800" y="1981200"/>
            <a:ext cx="5715000" cy="2667000"/>
            <a:chOff x="672" y="1248"/>
            <a:chExt cx="3600" cy="1680"/>
          </a:xfrm>
        </p:grpSpPr>
        <p:pic>
          <p:nvPicPr>
            <p:cNvPr id="14338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6" y="1248"/>
              <a:ext cx="2640" cy="1632"/>
            </a:xfrm>
            <a:prstGeom prst="rect">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86" name="AutoShape 7"/>
            <p:cNvSpPr>
              <a:spLocks noChangeArrowheads="1"/>
            </p:cNvSpPr>
            <p:nvPr/>
          </p:nvSpPr>
          <p:spPr bwMode="auto">
            <a:xfrm>
              <a:off x="3744" y="2160"/>
              <a:ext cx="528" cy="192"/>
            </a:xfrm>
            <a:prstGeom prst="leftArrow">
              <a:avLst>
                <a:gd name="adj1" fmla="val 40620"/>
                <a:gd name="adj2" fmla="val 45833"/>
              </a:avLst>
            </a:prstGeom>
            <a:solidFill>
              <a:srgbClr val="B2B2B2"/>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endParaRPr lang="en-GB" altLang="en-US" sz="2400" smtClean="0">
                <a:solidFill>
                  <a:srgbClr val="000000"/>
                </a:solidFill>
                <a:latin typeface="Times New Roman" pitchFamily="18" charset="0"/>
              </a:endParaRPr>
            </a:p>
          </p:txBody>
        </p:sp>
        <p:sp>
          <p:nvSpPr>
            <p:cNvPr id="143387" name="Line 8"/>
            <p:cNvSpPr>
              <a:spLocks noChangeShapeType="1"/>
            </p:cNvSpPr>
            <p:nvPr/>
          </p:nvSpPr>
          <p:spPr bwMode="auto">
            <a:xfrm flipV="1">
              <a:off x="1152" y="2064"/>
              <a:ext cx="1056"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43388" name="Line 9"/>
            <p:cNvSpPr>
              <a:spLocks noChangeShapeType="1"/>
            </p:cNvSpPr>
            <p:nvPr/>
          </p:nvSpPr>
          <p:spPr bwMode="auto">
            <a:xfrm flipH="1">
              <a:off x="672" y="2064"/>
              <a:ext cx="480" cy="8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grpSp>
      <p:grpSp>
        <p:nvGrpSpPr>
          <p:cNvPr id="143368" name="Group 10"/>
          <p:cNvGrpSpPr>
            <a:grpSpLocks/>
          </p:cNvGrpSpPr>
          <p:nvPr/>
        </p:nvGrpSpPr>
        <p:grpSpPr bwMode="auto">
          <a:xfrm>
            <a:off x="152400" y="4721225"/>
            <a:ext cx="8778875" cy="1463675"/>
            <a:chOff x="96" y="2974"/>
            <a:chExt cx="5530" cy="922"/>
          </a:xfrm>
        </p:grpSpPr>
        <p:grpSp>
          <p:nvGrpSpPr>
            <p:cNvPr id="143372" name="Group 11"/>
            <p:cNvGrpSpPr>
              <a:grpSpLocks/>
            </p:cNvGrpSpPr>
            <p:nvPr/>
          </p:nvGrpSpPr>
          <p:grpSpPr bwMode="auto">
            <a:xfrm>
              <a:off x="1488" y="3319"/>
              <a:ext cx="4138" cy="577"/>
              <a:chOff x="1536" y="2976"/>
              <a:chExt cx="4138" cy="807"/>
            </a:xfrm>
          </p:grpSpPr>
          <p:sp>
            <p:nvSpPr>
              <p:cNvPr id="143381" name="Text Box 12"/>
              <p:cNvSpPr txBox="1">
                <a:spLocks noChangeArrowheads="1"/>
              </p:cNvSpPr>
              <p:nvPr/>
            </p:nvSpPr>
            <p:spPr bwMode="auto">
              <a:xfrm>
                <a:off x="1536" y="3025"/>
                <a:ext cx="1008" cy="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spcBef>
                    <a:spcPct val="50000"/>
                  </a:spcBef>
                </a:pPr>
                <a:r>
                  <a:rPr lang="en-GB" altLang="en-US" sz="1800" smtClean="0">
                    <a:solidFill>
                      <a:srgbClr val="0000FF"/>
                    </a:solidFill>
                  </a:rPr>
                  <a:t>Earthquake</a:t>
                </a:r>
                <a:r>
                  <a:rPr lang="en-GB" altLang="en-US" sz="2000" smtClean="0">
                    <a:solidFill>
                      <a:srgbClr val="0000FF"/>
                    </a:solidFill>
                  </a:rPr>
                  <a:t> </a:t>
                </a:r>
                <a:r>
                  <a:rPr lang="en-GB" altLang="en-US" sz="1800" smtClean="0">
                    <a:solidFill>
                      <a:srgbClr val="0000FF"/>
                    </a:solidFill>
                  </a:rPr>
                  <a:t>source</a:t>
                </a:r>
              </a:p>
            </p:txBody>
          </p:sp>
          <p:sp>
            <p:nvSpPr>
              <p:cNvPr id="143382" name="Text Box 13"/>
              <p:cNvSpPr txBox="1">
                <a:spLocks noChangeArrowheads="1"/>
              </p:cNvSpPr>
              <p:nvPr/>
            </p:nvSpPr>
            <p:spPr bwMode="auto">
              <a:xfrm>
                <a:off x="2688" y="3025"/>
                <a:ext cx="1056" cy="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1800" smtClean="0">
                    <a:solidFill>
                      <a:srgbClr val="0000FF"/>
                    </a:solidFill>
                  </a:rPr>
                  <a:t>Propagation path</a:t>
                </a:r>
              </a:p>
              <a:p>
                <a:pPr algn="ctr" eaLnBrk="1" hangingPunct="1"/>
                <a:endParaRPr lang="en-GB" altLang="en-US" sz="1200" smtClean="0">
                  <a:solidFill>
                    <a:srgbClr val="0000FF"/>
                  </a:solidFill>
                </a:endParaRPr>
              </a:p>
            </p:txBody>
          </p:sp>
          <p:sp>
            <p:nvSpPr>
              <p:cNvPr id="143383" name="Text Box 14"/>
              <p:cNvSpPr txBox="1">
                <a:spLocks noChangeArrowheads="1"/>
              </p:cNvSpPr>
              <p:nvPr/>
            </p:nvSpPr>
            <p:spPr bwMode="auto">
              <a:xfrm>
                <a:off x="3888" y="3025"/>
                <a:ext cx="720" cy="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1800" smtClean="0">
                    <a:solidFill>
                      <a:srgbClr val="0000FF"/>
                    </a:solidFill>
                  </a:rPr>
                  <a:t>Site response</a:t>
                </a:r>
              </a:p>
              <a:p>
                <a:pPr eaLnBrk="1" hangingPunct="1"/>
                <a:endParaRPr lang="en-GB" altLang="en-US" sz="1200" smtClean="0">
                  <a:solidFill>
                    <a:srgbClr val="0000FF"/>
                  </a:solidFill>
                </a:endParaRPr>
              </a:p>
            </p:txBody>
          </p:sp>
          <p:sp>
            <p:nvSpPr>
              <p:cNvPr id="143384" name="Text Box 15"/>
              <p:cNvSpPr txBox="1">
                <a:spLocks noChangeArrowheads="1"/>
              </p:cNvSpPr>
              <p:nvPr/>
            </p:nvSpPr>
            <p:spPr bwMode="auto">
              <a:xfrm>
                <a:off x="4704" y="2976"/>
                <a:ext cx="970" cy="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1800" smtClean="0">
                    <a:solidFill>
                      <a:srgbClr val="0000FF"/>
                    </a:solidFill>
                  </a:rPr>
                  <a:t>Instrument or ground motion</a:t>
                </a:r>
              </a:p>
            </p:txBody>
          </p:sp>
        </p:grpSp>
        <p:sp>
          <p:nvSpPr>
            <p:cNvPr id="1291280" name="Text Box 16"/>
            <p:cNvSpPr txBox="1">
              <a:spLocks noChangeArrowheads="1"/>
            </p:cNvSpPr>
            <p:nvPr/>
          </p:nvSpPr>
          <p:spPr bwMode="auto">
            <a:xfrm>
              <a:off x="96" y="3285"/>
              <a:ext cx="1104" cy="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en-GB" sz="1400" b="1">
                  <a:solidFill>
                    <a:srgbClr val="0000FF"/>
                  </a:solidFill>
                  <a:effectLst>
                    <a:outerShdw blurRad="38100" dist="38100" dir="2700000" algn="tl">
                      <a:srgbClr val="C0C0C0"/>
                    </a:outerShdw>
                  </a:effectLst>
                </a:rPr>
                <a:t>TARGET</a:t>
              </a:r>
            </a:p>
            <a:p>
              <a:pPr algn="ctr" eaLnBrk="1" hangingPunct="1">
                <a:defRPr/>
              </a:pPr>
              <a:r>
                <a:rPr lang="en-GB" sz="1400" b="1">
                  <a:solidFill>
                    <a:srgbClr val="0000FF"/>
                  </a:solidFill>
                  <a:effectLst>
                    <a:outerShdw blurRad="38100" dist="38100" dir="2700000" algn="tl">
                      <a:srgbClr val="C0C0C0"/>
                    </a:outerShdw>
                  </a:effectLst>
                </a:rPr>
                <a:t>FOURIER</a:t>
              </a:r>
            </a:p>
            <a:p>
              <a:pPr algn="ctr" eaLnBrk="1" hangingPunct="1">
                <a:defRPr/>
              </a:pPr>
              <a:r>
                <a:rPr lang="en-GB" sz="1400" b="1">
                  <a:solidFill>
                    <a:srgbClr val="0000FF"/>
                  </a:solidFill>
                  <a:effectLst>
                    <a:outerShdw blurRad="38100" dist="38100" dir="2700000" algn="tl">
                      <a:srgbClr val="C0C0C0"/>
                    </a:outerShdw>
                  </a:effectLst>
                </a:rPr>
                <a:t>AMPLITUDE</a:t>
              </a:r>
            </a:p>
            <a:p>
              <a:pPr algn="ctr" eaLnBrk="1" hangingPunct="1">
                <a:defRPr/>
              </a:pPr>
              <a:r>
                <a:rPr lang="en-GB" sz="1400" b="1">
                  <a:solidFill>
                    <a:srgbClr val="0000FF"/>
                  </a:solidFill>
                  <a:effectLst>
                    <a:outerShdw blurRad="38100" dist="38100" dir="2700000" algn="tl">
                      <a:srgbClr val="C0C0C0"/>
                    </a:outerShdw>
                  </a:effectLst>
                </a:rPr>
                <a:t>SPECTRUM</a:t>
              </a:r>
              <a:endParaRPr lang="en-GB" sz="1800" b="1">
                <a:solidFill>
                  <a:srgbClr val="0000FF"/>
                </a:solidFill>
                <a:effectLst>
                  <a:outerShdw blurRad="38100" dist="38100" dir="2700000" algn="tl">
                    <a:srgbClr val="C0C0C0"/>
                  </a:outerShdw>
                </a:effectLst>
              </a:endParaRPr>
            </a:p>
          </p:txBody>
        </p:sp>
        <p:sp>
          <p:nvSpPr>
            <p:cNvPr id="1291281" name="Text Box 17"/>
            <p:cNvSpPr txBox="1">
              <a:spLocks noChangeArrowheads="1"/>
            </p:cNvSpPr>
            <p:nvPr/>
          </p:nvSpPr>
          <p:spPr bwMode="auto">
            <a:xfrm>
              <a:off x="1200" y="2974"/>
              <a:ext cx="26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GB" sz="3200" b="1">
                  <a:solidFill>
                    <a:srgbClr val="FF00FF"/>
                  </a:solidFill>
                  <a:effectLst>
                    <a:outerShdw blurRad="38100" dist="38100" dir="2700000" algn="tl">
                      <a:srgbClr val="C0C0C0"/>
                    </a:outerShdw>
                  </a:effectLst>
                </a:rPr>
                <a:t>=</a:t>
              </a:r>
            </a:p>
          </p:txBody>
        </p:sp>
        <p:sp>
          <p:nvSpPr>
            <p:cNvPr id="1291282" name="Text Box 18"/>
            <p:cNvSpPr txBox="1">
              <a:spLocks noChangeArrowheads="1"/>
            </p:cNvSpPr>
            <p:nvPr/>
          </p:nvSpPr>
          <p:spPr bwMode="auto">
            <a:xfrm>
              <a:off x="96" y="2975"/>
              <a:ext cx="104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GB" sz="2800" b="1">
                  <a:solidFill>
                    <a:srgbClr val="FF0000"/>
                  </a:solidFill>
                  <a:effectLst>
                    <a:outerShdw blurRad="38100" dist="38100" dir="2700000" algn="tl">
                      <a:srgbClr val="C0C0C0"/>
                    </a:outerShdw>
                  </a:effectLst>
                </a:rPr>
                <a:t>Y(M</a:t>
              </a:r>
              <a:r>
                <a:rPr lang="en-GB" sz="2800" b="1" baseline="-25000">
                  <a:solidFill>
                    <a:srgbClr val="FF0000"/>
                  </a:solidFill>
                  <a:effectLst>
                    <a:outerShdw blurRad="38100" dist="38100" dir="2700000" algn="tl">
                      <a:srgbClr val="C0C0C0"/>
                    </a:outerShdw>
                  </a:effectLst>
                </a:rPr>
                <a:t>0</a:t>
              </a:r>
              <a:r>
                <a:rPr lang="en-GB" sz="2800" b="1">
                  <a:solidFill>
                    <a:srgbClr val="FF0000"/>
                  </a:solidFill>
                  <a:effectLst>
                    <a:outerShdw blurRad="38100" dist="38100" dir="2700000" algn="tl">
                      <a:srgbClr val="C0C0C0"/>
                    </a:outerShdw>
                  </a:effectLst>
                </a:rPr>
                <a:t>,R,f)</a:t>
              </a:r>
            </a:p>
          </p:txBody>
        </p:sp>
        <p:grpSp>
          <p:nvGrpSpPr>
            <p:cNvPr id="143376" name="Group 19"/>
            <p:cNvGrpSpPr>
              <a:grpSpLocks/>
            </p:cNvGrpSpPr>
            <p:nvPr/>
          </p:nvGrpSpPr>
          <p:grpSpPr bwMode="auto">
            <a:xfrm>
              <a:off x="1584" y="2975"/>
              <a:ext cx="3763" cy="327"/>
              <a:chOff x="1584" y="2975"/>
              <a:chExt cx="3763" cy="327"/>
            </a:xfrm>
          </p:grpSpPr>
          <p:sp>
            <p:nvSpPr>
              <p:cNvPr id="1291286" name="Rectangle 22"/>
              <p:cNvSpPr>
                <a:spLocks noChangeArrowheads="1"/>
              </p:cNvSpPr>
              <p:nvPr/>
            </p:nvSpPr>
            <p:spPr bwMode="auto">
              <a:xfrm>
                <a:off x="1584" y="2975"/>
                <a:ext cx="8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spcBef>
                    <a:spcPct val="50000"/>
                  </a:spcBef>
                  <a:defRPr/>
                </a:pPr>
                <a:r>
                  <a:rPr lang="en-GB" sz="2800" b="1">
                    <a:solidFill>
                      <a:srgbClr val="FF0000"/>
                    </a:solidFill>
                    <a:effectLst>
                      <a:outerShdw blurRad="38100" dist="38100" dir="2700000" algn="tl">
                        <a:srgbClr val="C0C0C0"/>
                      </a:outerShdw>
                    </a:effectLst>
                  </a:rPr>
                  <a:t>E(M</a:t>
                </a:r>
                <a:r>
                  <a:rPr lang="en-GB" sz="2800" b="1" baseline="-25000">
                    <a:solidFill>
                      <a:srgbClr val="FF0000"/>
                    </a:solidFill>
                    <a:effectLst>
                      <a:outerShdw blurRad="38100" dist="38100" dir="2700000" algn="tl">
                        <a:srgbClr val="C0C0C0"/>
                      </a:outerShdw>
                    </a:effectLst>
                  </a:rPr>
                  <a:t>0</a:t>
                </a:r>
                <a:r>
                  <a:rPr lang="en-GB" sz="2800" b="1">
                    <a:solidFill>
                      <a:srgbClr val="FF0000"/>
                    </a:solidFill>
                    <a:effectLst>
                      <a:outerShdw blurRad="38100" dist="38100" dir="2700000" algn="tl">
                        <a:srgbClr val="C0C0C0"/>
                      </a:outerShdw>
                    </a:effectLst>
                  </a:rPr>
                  <a:t>,f)</a:t>
                </a:r>
              </a:p>
            </p:txBody>
          </p:sp>
          <p:sp>
            <p:nvSpPr>
              <p:cNvPr id="1291287" name="Rectangle 23"/>
              <p:cNvSpPr>
                <a:spLocks noChangeArrowheads="1"/>
              </p:cNvSpPr>
              <p:nvPr/>
            </p:nvSpPr>
            <p:spPr bwMode="auto">
              <a:xfrm>
                <a:off x="2880" y="2975"/>
                <a:ext cx="71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GB" sz="2800" b="1">
                    <a:solidFill>
                      <a:srgbClr val="FF0000"/>
                    </a:solidFill>
                    <a:effectLst>
                      <a:outerShdw blurRad="38100" dist="38100" dir="2700000" algn="tl">
                        <a:srgbClr val="C0C0C0"/>
                      </a:outerShdw>
                    </a:effectLst>
                  </a:rPr>
                  <a:t>P(R,f)</a:t>
                </a:r>
              </a:p>
            </p:txBody>
          </p:sp>
          <p:sp>
            <p:nvSpPr>
              <p:cNvPr id="1291288" name="Rectangle 24"/>
              <p:cNvSpPr>
                <a:spLocks noChangeArrowheads="1"/>
              </p:cNvSpPr>
              <p:nvPr/>
            </p:nvSpPr>
            <p:spPr bwMode="auto">
              <a:xfrm>
                <a:off x="3984" y="2975"/>
                <a:ext cx="5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GB" sz="2800" b="1">
                    <a:solidFill>
                      <a:srgbClr val="FF0000"/>
                    </a:solidFill>
                    <a:effectLst>
                      <a:outerShdw blurRad="38100" dist="38100" dir="2700000" algn="tl">
                        <a:srgbClr val="C0C0C0"/>
                      </a:outerShdw>
                    </a:effectLst>
                  </a:rPr>
                  <a:t>G(f)</a:t>
                </a:r>
              </a:p>
            </p:txBody>
          </p:sp>
          <p:sp>
            <p:nvSpPr>
              <p:cNvPr id="1291289" name="Rectangle 25"/>
              <p:cNvSpPr>
                <a:spLocks noChangeArrowheads="1"/>
              </p:cNvSpPr>
              <p:nvPr/>
            </p:nvSpPr>
            <p:spPr bwMode="auto">
              <a:xfrm>
                <a:off x="4944" y="2975"/>
                <a:ext cx="40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GB" sz="2800" b="1">
                    <a:solidFill>
                      <a:srgbClr val="FF0000"/>
                    </a:solidFill>
                    <a:effectLst>
                      <a:outerShdw blurRad="38100" dist="38100" dir="2700000" algn="tl">
                        <a:srgbClr val="C0C0C0"/>
                      </a:outerShdw>
                    </a:effectLst>
                  </a:rPr>
                  <a:t>I(f)</a:t>
                </a:r>
              </a:p>
            </p:txBody>
          </p:sp>
        </p:grpSp>
      </p:grpSp>
      <p:sp>
        <p:nvSpPr>
          <p:cNvPr id="2" name="TextBox 1"/>
          <p:cNvSpPr txBox="1"/>
          <p:nvPr/>
        </p:nvSpPr>
        <p:spPr>
          <a:xfrm>
            <a:off x="4030663" y="4810125"/>
            <a:ext cx="355600" cy="401638"/>
          </a:xfrm>
          <a:prstGeom prst="rect">
            <a:avLst/>
          </a:prstGeom>
          <a:noFill/>
        </p:spPr>
        <p:txBody>
          <a:bodyPr wrap="none">
            <a:spAutoFit/>
          </a:bodyPr>
          <a:lstStyle/>
          <a:p>
            <a:pPr>
              <a:defRPr/>
            </a:pPr>
            <a:r>
              <a:rPr lang="en-US" sz="2000" dirty="0">
                <a:solidFill>
                  <a:srgbClr val="FF0000"/>
                </a:solidFill>
                <a:effectLst>
                  <a:outerShdw blurRad="38100" dist="38100" dir="2700000" algn="tl">
                    <a:srgbClr val="000000">
                      <a:alpha val="43137"/>
                    </a:srgbClr>
                  </a:outerShdw>
                </a:effectLst>
              </a:rPr>
              <a:t>X</a:t>
            </a:r>
          </a:p>
        </p:txBody>
      </p:sp>
      <p:sp>
        <p:nvSpPr>
          <p:cNvPr id="31" name="TextBox 30"/>
          <p:cNvSpPr txBox="1"/>
          <p:nvPr/>
        </p:nvSpPr>
        <p:spPr>
          <a:xfrm>
            <a:off x="5765800" y="4814888"/>
            <a:ext cx="355600" cy="400050"/>
          </a:xfrm>
          <a:prstGeom prst="rect">
            <a:avLst/>
          </a:prstGeom>
          <a:noFill/>
        </p:spPr>
        <p:txBody>
          <a:bodyPr wrap="none">
            <a:spAutoFit/>
          </a:bodyPr>
          <a:lstStyle/>
          <a:p>
            <a:pPr>
              <a:defRPr/>
            </a:pPr>
            <a:r>
              <a:rPr lang="en-US" sz="2000" dirty="0">
                <a:solidFill>
                  <a:srgbClr val="FF0000"/>
                </a:solidFill>
                <a:effectLst>
                  <a:outerShdw blurRad="38100" dist="38100" dir="2700000" algn="tl">
                    <a:srgbClr val="000000">
                      <a:alpha val="43137"/>
                    </a:srgbClr>
                  </a:outerShdw>
                </a:effectLst>
              </a:rPr>
              <a:t>X</a:t>
            </a:r>
          </a:p>
        </p:txBody>
      </p:sp>
      <p:sp>
        <p:nvSpPr>
          <p:cNvPr id="32" name="TextBox 31"/>
          <p:cNvSpPr txBox="1"/>
          <p:nvPr/>
        </p:nvSpPr>
        <p:spPr>
          <a:xfrm>
            <a:off x="7239000" y="4781550"/>
            <a:ext cx="355600" cy="401638"/>
          </a:xfrm>
          <a:prstGeom prst="rect">
            <a:avLst/>
          </a:prstGeom>
          <a:noFill/>
        </p:spPr>
        <p:txBody>
          <a:bodyPr wrap="none">
            <a:spAutoFit/>
          </a:bodyPr>
          <a:lstStyle/>
          <a:p>
            <a:pPr>
              <a:defRPr/>
            </a:pPr>
            <a:r>
              <a:rPr lang="en-US" sz="2000" dirty="0">
                <a:solidFill>
                  <a:srgbClr val="FF0000"/>
                </a:solidFill>
                <a:effectLst>
                  <a:outerShdw blurRad="38100" dist="38100" dir="2700000" algn="tl">
                    <a:srgbClr val="000000">
                      <a:alpha val="43137"/>
                    </a:srgbClr>
                  </a:outerShdw>
                </a:effectLst>
              </a:rPr>
              <a:t>X</a:t>
            </a:r>
          </a:p>
        </p:txBody>
      </p:sp>
    </p:spTree>
    <p:extLst>
      <p:ext uri="{BB962C8B-B14F-4D97-AF65-F5344CB8AC3E}">
        <p14:creationId xmlns:p14="http://schemas.microsoft.com/office/powerpoint/2010/main" val="41005052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8" name="Rectangle 2"/>
          <p:cNvSpPr>
            <a:spLocks noGrp="1" noChangeArrowheads="1"/>
          </p:cNvSpPr>
          <p:nvPr>
            <p:ph type="title"/>
          </p:nvPr>
        </p:nvSpPr>
        <p:spPr/>
        <p:txBody>
          <a:bodyPr/>
          <a:lstStyle/>
          <a:p>
            <a:r>
              <a:rPr lang="en-GB" altLang="en-US" sz="3600" smtClean="0">
                <a:solidFill>
                  <a:srgbClr val="FF0000"/>
                </a:solidFill>
                <a:latin typeface="Arial" pitchFamily="34" charset="0"/>
              </a:rPr>
              <a:t>Step 6: Transformation back to time-domain</a:t>
            </a:r>
          </a:p>
        </p:txBody>
      </p:sp>
      <p:sp>
        <p:nvSpPr>
          <p:cNvPr id="144389" name="Rectangle 3"/>
          <p:cNvSpPr>
            <a:spLocks noGrp="1" noChangeArrowheads="1"/>
          </p:cNvSpPr>
          <p:nvPr>
            <p:ph type="body" sz="half" idx="1"/>
          </p:nvPr>
        </p:nvSpPr>
        <p:spPr>
          <a:xfrm>
            <a:off x="304800" y="1905000"/>
            <a:ext cx="4419600" cy="4191000"/>
          </a:xfrm>
        </p:spPr>
        <p:txBody>
          <a:bodyPr/>
          <a:lstStyle/>
          <a:p>
            <a:r>
              <a:rPr lang="en-GB" altLang="en-US" sz="2400" smtClean="0">
                <a:latin typeface="Arial" pitchFamily="34" charset="0"/>
              </a:rPr>
              <a:t>Numerical IFFT yields acceleration time series</a:t>
            </a:r>
          </a:p>
          <a:p>
            <a:r>
              <a:rPr lang="en-GB" altLang="en-US" sz="2400" smtClean="0">
                <a:latin typeface="Arial" pitchFamily="34" charset="0"/>
              </a:rPr>
              <a:t>Manipulation as with </a:t>
            </a:r>
            <a:br>
              <a:rPr lang="en-GB" altLang="en-US" sz="2400" smtClean="0">
                <a:latin typeface="Arial" pitchFamily="34" charset="0"/>
              </a:rPr>
            </a:br>
            <a:r>
              <a:rPr lang="en-GB" altLang="en-US" sz="2400" smtClean="0">
                <a:latin typeface="Arial" pitchFamily="34" charset="0"/>
              </a:rPr>
              <a:t>empirical record </a:t>
            </a:r>
          </a:p>
          <a:p>
            <a:r>
              <a:rPr lang="en-GB" altLang="en-US" sz="2400" smtClean="0">
                <a:latin typeface="Arial" pitchFamily="34" charset="0"/>
              </a:rPr>
              <a:t>1 run = 1 realisation 		      of random process</a:t>
            </a:r>
          </a:p>
          <a:p>
            <a:pPr lvl="1"/>
            <a:r>
              <a:rPr lang="en-GB" altLang="en-US" sz="2000" smtClean="0">
                <a:latin typeface="Arial" pitchFamily="34" charset="0"/>
              </a:rPr>
              <a:t>Single time-history not necessarily realistic</a:t>
            </a:r>
          </a:p>
          <a:p>
            <a:pPr lvl="1"/>
            <a:r>
              <a:rPr lang="en-GB" altLang="en-US" sz="2000" smtClean="0">
                <a:latin typeface="Arial" pitchFamily="34" charset="0"/>
              </a:rPr>
              <a:t>Values calculated =</a:t>
            </a:r>
            <a:br>
              <a:rPr lang="en-GB" altLang="en-US" sz="2000" smtClean="0">
                <a:latin typeface="Arial" pitchFamily="34" charset="0"/>
              </a:rPr>
            </a:br>
            <a:r>
              <a:rPr lang="en-GB" altLang="en-US" sz="2000" smtClean="0">
                <a:latin typeface="Arial" pitchFamily="34" charset="0"/>
              </a:rPr>
              <a:t>average over N simulations </a:t>
            </a:r>
            <a:br>
              <a:rPr lang="en-GB" altLang="en-US" sz="2000" smtClean="0">
                <a:latin typeface="Arial" pitchFamily="34" charset="0"/>
              </a:rPr>
            </a:br>
            <a:r>
              <a:rPr lang="en-GB" altLang="en-US" sz="2000" smtClean="0">
                <a:latin typeface="Arial" pitchFamily="34" charset="0"/>
              </a:rPr>
              <a:t>(N large enough to yield an accurate value of ground-motion intensity measure)</a:t>
            </a:r>
          </a:p>
        </p:txBody>
      </p:sp>
      <p:pic>
        <p:nvPicPr>
          <p:cNvPr id="14439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2286000"/>
            <a:ext cx="43434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23</a:t>
            </a:fld>
            <a:endParaRPr lang="en-US">
              <a:solidFill>
                <a:srgbClr val="FFFFFF"/>
              </a:solidFill>
            </a:endParaRPr>
          </a:p>
        </p:txBody>
      </p:sp>
    </p:spTree>
    <p:extLst>
      <p:ext uri="{BB962C8B-B14F-4D97-AF65-F5344CB8AC3E}">
        <p14:creationId xmlns:p14="http://schemas.microsoft.com/office/powerpoint/2010/main" val="75415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5412" name="Picture 2" descr="sim_mthd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77788"/>
            <a:ext cx="4564063" cy="678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3" name="Text Box 3"/>
          <p:cNvSpPr txBox="1">
            <a:spLocks noChangeArrowheads="1"/>
          </p:cNvSpPr>
          <p:nvPr/>
        </p:nvSpPr>
        <p:spPr bwMode="auto">
          <a:xfrm>
            <a:off x="304800" y="381000"/>
            <a:ext cx="39624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2100" smtClean="0">
                <a:solidFill>
                  <a:srgbClr val="0000FF"/>
                </a:solidFill>
              </a:rPr>
              <a:t>Steps in simulating time series</a:t>
            </a:r>
          </a:p>
          <a:p>
            <a:pPr>
              <a:buFontTx/>
              <a:buChar char="•"/>
            </a:pPr>
            <a:endParaRPr lang="en-US" altLang="en-US" sz="1900" smtClean="0">
              <a:solidFill>
                <a:srgbClr val="000000"/>
              </a:solidFill>
            </a:endParaRPr>
          </a:p>
          <a:p>
            <a:pPr>
              <a:buFontTx/>
              <a:buChar char="•"/>
            </a:pPr>
            <a:r>
              <a:rPr lang="en-US" altLang="en-US" sz="1900" smtClean="0">
                <a:solidFill>
                  <a:srgbClr val="000000"/>
                </a:solidFill>
              </a:rPr>
              <a:t> Generate Gaussian or uniformly distributed random white noise</a:t>
            </a:r>
          </a:p>
          <a:p>
            <a:endParaRPr lang="en-US" altLang="en-US" sz="1900" smtClean="0">
              <a:solidFill>
                <a:srgbClr val="000000"/>
              </a:solidFill>
            </a:endParaRPr>
          </a:p>
          <a:p>
            <a:pPr>
              <a:buFontTx/>
              <a:buChar char="•"/>
            </a:pPr>
            <a:r>
              <a:rPr lang="en-US" altLang="en-US" sz="1900" smtClean="0">
                <a:solidFill>
                  <a:srgbClr val="000000"/>
                </a:solidFill>
              </a:rPr>
              <a:t> Apply a shaping window in the time domain</a:t>
            </a:r>
          </a:p>
          <a:p>
            <a:pPr>
              <a:buFontTx/>
              <a:buChar char="•"/>
            </a:pPr>
            <a:endParaRPr lang="en-US" altLang="en-US" sz="1900" smtClean="0">
              <a:solidFill>
                <a:srgbClr val="000000"/>
              </a:solidFill>
            </a:endParaRPr>
          </a:p>
          <a:p>
            <a:pPr>
              <a:buFontTx/>
              <a:buChar char="•"/>
            </a:pPr>
            <a:r>
              <a:rPr lang="en-US" altLang="en-US" sz="1900" smtClean="0">
                <a:solidFill>
                  <a:srgbClr val="000000"/>
                </a:solidFill>
              </a:rPr>
              <a:t> Compute Fourier transform of the windowed time series</a:t>
            </a:r>
          </a:p>
          <a:p>
            <a:pPr>
              <a:buFontTx/>
              <a:buChar char="•"/>
            </a:pPr>
            <a:endParaRPr lang="en-US" altLang="en-US" sz="1900" smtClean="0">
              <a:solidFill>
                <a:srgbClr val="000000"/>
              </a:solidFill>
            </a:endParaRPr>
          </a:p>
          <a:p>
            <a:pPr>
              <a:buFontTx/>
              <a:buChar char="•"/>
            </a:pPr>
            <a:r>
              <a:rPr lang="en-US" altLang="en-US" sz="1900" smtClean="0">
                <a:solidFill>
                  <a:srgbClr val="000000"/>
                </a:solidFill>
              </a:rPr>
              <a:t> Normalize so that the average squared amplitude is unity</a:t>
            </a:r>
          </a:p>
          <a:p>
            <a:pPr>
              <a:buFontTx/>
              <a:buChar char="•"/>
            </a:pPr>
            <a:endParaRPr lang="en-US" altLang="en-US" sz="1900" smtClean="0">
              <a:solidFill>
                <a:srgbClr val="000000"/>
              </a:solidFill>
            </a:endParaRPr>
          </a:p>
          <a:p>
            <a:pPr>
              <a:buFontTx/>
              <a:buChar char="•"/>
            </a:pPr>
            <a:r>
              <a:rPr lang="en-US" altLang="en-US" sz="1900" smtClean="0">
                <a:solidFill>
                  <a:srgbClr val="000000"/>
                </a:solidFill>
              </a:rPr>
              <a:t> Multiply by the spectral amplitude and shape of the ground motion</a:t>
            </a:r>
          </a:p>
          <a:p>
            <a:pPr>
              <a:buFontTx/>
              <a:buChar char="•"/>
            </a:pPr>
            <a:endParaRPr lang="en-US" altLang="en-US" sz="1900" smtClean="0">
              <a:solidFill>
                <a:srgbClr val="000000"/>
              </a:solidFill>
            </a:endParaRPr>
          </a:p>
          <a:p>
            <a:pPr>
              <a:buFontTx/>
              <a:buChar char="•"/>
            </a:pPr>
            <a:r>
              <a:rPr lang="en-US" altLang="en-US" sz="1900" smtClean="0">
                <a:solidFill>
                  <a:srgbClr val="000000"/>
                </a:solidFill>
              </a:rPr>
              <a:t> Transform back to the time domain</a:t>
            </a:r>
          </a:p>
          <a:p>
            <a:endParaRPr lang="en-US" altLang="en-US" sz="1900" smtClean="0">
              <a:solidFill>
                <a:srgbClr val="000000"/>
              </a:solidFill>
            </a:endParaRPr>
          </a:p>
          <a:p>
            <a:endParaRPr lang="en-US" altLang="en-US" sz="1900" smtClean="0">
              <a:solidFill>
                <a:srgbClr val="000000"/>
              </a:solidFill>
              <a:latin typeface="Helvetica" pitchFamily="34" charset="0"/>
            </a:endParaRPr>
          </a:p>
          <a:p>
            <a:pPr>
              <a:buFontTx/>
              <a:buChar char="•"/>
            </a:pPr>
            <a:endParaRPr lang="en-US" altLang="en-US" sz="1900" smtClean="0">
              <a:solidFill>
                <a:srgbClr val="000000"/>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24</a:t>
            </a:fld>
            <a:endParaRPr lang="en-US">
              <a:solidFill>
                <a:srgbClr val="FFFFFF"/>
              </a:solidFill>
            </a:endParaRPr>
          </a:p>
        </p:txBody>
      </p:sp>
    </p:spTree>
    <p:extLst>
      <p:ext uri="{BB962C8B-B14F-4D97-AF65-F5344CB8AC3E}">
        <p14:creationId xmlns:p14="http://schemas.microsoft.com/office/powerpoint/2010/main" val="32029358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6436" name="Picture 2" descr="box_exp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0963" y="327025"/>
            <a:ext cx="6523037" cy="620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7" name="Text Box 3"/>
          <p:cNvSpPr txBox="1">
            <a:spLocks noChangeArrowheads="1"/>
          </p:cNvSpPr>
          <p:nvPr/>
        </p:nvSpPr>
        <p:spPr bwMode="auto">
          <a:xfrm>
            <a:off x="304800" y="1676400"/>
            <a:ext cx="2133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900" smtClean="0">
                <a:solidFill>
                  <a:srgbClr val="0000FF"/>
                </a:solidFill>
              </a:rPr>
              <a:t>Effect of shaping window on response spectra</a:t>
            </a:r>
          </a:p>
          <a:p>
            <a:endParaRPr lang="en-US" altLang="en-US" sz="1900" smtClean="0">
              <a:solidFill>
                <a:srgbClr val="0000FF"/>
              </a:solidFill>
              <a:latin typeface="Helvetica" pitchFamily="34" charset="0"/>
            </a:endParaRPr>
          </a:p>
          <a:p>
            <a:pPr>
              <a:buFontTx/>
              <a:buChar char="•"/>
            </a:pPr>
            <a:endParaRPr lang="en-US" altLang="en-US" sz="1900" smtClean="0">
              <a:solidFill>
                <a:srgbClr val="0000FF"/>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25</a:t>
            </a:fld>
            <a:endParaRPr lang="en-US">
              <a:solidFill>
                <a:srgbClr val="FFFFFF"/>
              </a:solidFill>
            </a:endParaRPr>
          </a:p>
        </p:txBody>
      </p:sp>
    </p:spTree>
    <p:extLst>
      <p:ext uri="{BB962C8B-B14F-4D97-AF65-F5344CB8AC3E}">
        <p14:creationId xmlns:p14="http://schemas.microsoft.com/office/powerpoint/2010/main" val="23817065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60" name="Picture 2" descr="tdfa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522288"/>
            <a:ext cx="6316663" cy="581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1" name="Text Box 3"/>
          <p:cNvSpPr txBox="1">
            <a:spLocks noChangeArrowheads="1"/>
          </p:cNvSpPr>
          <p:nvPr/>
        </p:nvSpPr>
        <p:spPr bwMode="auto">
          <a:xfrm>
            <a:off x="381000" y="1676400"/>
            <a:ext cx="2133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1700" b="1" smtClean="0">
                <a:solidFill>
                  <a:srgbClr val="FF0000"/>
                </a:solidFill>
              </a:rPr>
              <a:t>Warning</a:t>
            </a:r>
            <a:r>
              <a:rPr lang="en-US" altLang="en-US" sz="1700" smtClean="0">
                <a:solidFill>
                  <a:srgbClr val="000000"/>
                </a:solidFill>
              </a:rPr>
              <a:t>:  the spectrum of any one simulation may not closely match the specified spectrum.   Only the average of many simulations is guaranteed to match the specified spectrum</a:t>
            </a:r>
          </a:p>
          <a:p>
            <a:pPr eaLnBrk="1" hangingPunct="1"/>
            <a:endParaRPr lang="en-US" altLang="en-US" sz="1900" smtClean="0">
              <a:solidFill>
                <a:srgbClr val="000000"/>
              </a:solidFill>
              <a:latin typeface="Helvetica" pitchFamily="34" charset="0"/>
            </a:endParaRPr>
          </a:p>
          <a:p>
            <a:pPr eaLnBrk="1" hangingPunct="1">
              <a:buFontTx/>
              <a:buChar char="•"/>
            </a:pPr>
            <a:endParaRPr lang="en-US" altLang="en-US" sz="1900" smtClean="0">
              <a:solidFill>
                <a:srgbClr val="000000"/>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083AEDF8-2DC5-499C-B0EF-75706495F408}" type="slidenum">
              <a:rPr lang="en-US" smtClean="0"/>
              <a:pPr>
                <a:defRPr/>
              </a:pPr>
              <a:t>26</a:t>
            </a:fld>
            <a:endParaRPr lang="en-US"/>
          </a:p>
        </p:txBody>
      </p:sp>
    </p:spTree>
    <p:extLst>
      <p:ext uri="{BB962C8B-B14F-4D97-AF65-F5344CB8AC3E}">
        <p14:creationId xmlns:p14="http://schemas.microsoft.com/office/powerpoint/2010/main" val="10650950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484" name="Rectangle 1026"/>
          <p:cNvSpPr>
            <a:spLocks noGrp="1" noChangeArrowheads="1"/>
          </p:cNvSpPr>
          <p:nvPr>
            <p:ph type="ctrTitle"/>
          </p:nvPr>
        </p:nvSpPr>
        <p:spPr>
          <a:xfrm>
            <a:off x="533400" y="2438400"/>
            <a:ext cx="8153400" cy="1143000"/>
          </a:xfrm>
        </p:spPr>
        <p:txBody>
          <a:bodyPr/>
          <a:lstStyle/>
          <a:p>
            <a:r>
              <a:rPr lang="fr-FR" altLang="en-US" sz="6000" smtClean="0">
                <a:latin typeface="Arial" pitchFamily="34" charset="0"/>
              </a:rPr>
              <a:t>Random Vibration Simulation</a:t>
            </a:r>
          </a:p>
        </p:txBody>
      </p:sp>
      <p:sp>
        <p:nvSpPr>
          <p:cNvPr id="2" name="Slide Number Placeholder 1"/>
          <p:cNvSpPr>
            <a:spLocks noGrp="1"/>
          </p:cNvSpPr>
          <p:nvPr>
            <p:ph type="sldNum" sz="quarter" idx="12"/>
          </p:nvPr>
        </p:nvSpPr>
        <p:spPr/>
        <p:txBody>
          <a:bodyPr/>
          <a:lstStyle/>
          <a:p>
            <a:pPr>
              <a:defRPr/>
            </a:pPr>
            <a:fld id="{F3DE4486-3224-456F-9D61-462ABA924985}" type="slidenum">
              <a:rPr lang="en-US" smtClean="0">
                <a:solidFill>
                  <a:srgbClr val="FFFFFF"/>
                </a:solidFill>
              </a:rPr>
              <a:pPr>
                <a:defRPr/>
              </a:pPr>
              <a:t>27</a:t>
            </a:fld>
            <a:endParaRPr lang="en-US">
              <a:solidFill>
                <a:srgbClr val="FFFFFF"/>
              </a:solidFill>
            </a:endParaRPr>
          </a:p>
        </p:txBody>
      </p:sp>
    </p:spTree>
    <p:extLst>
      <p:ext uri="{BB962C8B-B14F-4D97-AF65-F5344CB8AC3E}">
        <p14:creationId xmlns:p14="http://schemas.microsoft.com/office/powerpoint/2010/main" val="2717901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9508" name="Rectangle 2"/>
          <p:cNvSpPr>
            <a:spLocks noGrp="1" noChangeArrowheads="1"/>
          </p:cNvSpPr>
          <p:nvPr>
            <p:ph type="title"/>
          </p:nvPr>
        </p:nvSpPr>
        <p:spPr>
          <a:xfrm>
            <a:off x="457200" y="609600"/>
            <a:ext cx="8305800" cy="838200"/>
          </a:xfrm>
        </p:spPr>
        <p:txBody>
          <a:bodyPr/>
          <a:lstStyle/>
          <a:p>
            <a:r>
              <a:rPr lang="fr-FR" altLang="en-US" sz="3600" smtClean="0">
                <a:latin typeface="Arial" pitchFamily="34" charset="0"/>
              </a:rPr>
              <a:t>Random Vibration Simulations - General</a:t>
            </a:r>
          </a:p>
        </p:txBody>
      </p:sp>
      <p:sp>
        <p:nvSpPr>
          <p:cNvPr id="149509" name="Rectangle 3"/>
          <p:cNvSpPr>
            <a:spLocks noGrp="1" noChangeArrowheads="1"/>
          </p:cNvSpPr>
          <p:nvPr>
            <p:ph type="body" idx="1"/>
          </p:nvPr>
        </p:nvSpPr>
        <p:spPr/>
        <p:txBody>
          <a:bodyPr/>
          <a:lstStyle/>
          <a:p>
            <a:r>
              <a:rPr lang="fr-FR" altLang="en-US" smtClean="0">
                <a:latin typeface="Arial" pitchFamily="34" charset="0"/>
              </a:rPr>
              <a:t>Aim: </a:t>
            </a:r>
          </a:p>
          <a:p>
            <a:pPr lvl="1">
              <a:buFontTx/>
              <a:buNone/>
            </a:pPr>
            <a:r>
              <a:rPr lang="fr-FR" altLang="en-US" smtClean="0">
                <a:latin typeface="Arial" pitchFamily="34" charset="0"/>
              </a:rPr>
              <a:t>	Improve efficiency by using Random Vibration Theory to model random phase </a:t>
            </a:r>
          </a:p>
          <a:p>
            <a:r>
              <a:rPr lang="fr-FR" altLang="en-US" smtClean="0">
                <a:latin typeface="Arial" pitchFamily="34" charset="0"/>
              </a:rPr>
              <a:t>Principle:</a:t>
            </a:r>
          </a:p>
          <a:p>
            <a:pPr lvl="1"/>
            <a:r>
              <a:rPr lang="fr-FR" altLang="en-US" smtClean="0">
                <a:latin typeface="Arial" pitchFamily="34" charset="0"/>
              </a:rPr>
              <a:t>no time-series generation</a:t>
            </a:r>
          </a:p>
          <a:p>
            <a:pPr lvl="1"/>
            <a:r>
              <a:rPr lang="fr-FR" altLang="en-US" smtClean="0">
                <a:solidFill>
                  <a:srgbClr val="FF0000"/>
                </a:solidFill>
                <a:latin typeface="Arial" pitchFamily="34" charset="0"/>
              </a:rPr>
              <a:t>peak measure</a:t>
            </a:r>
            <a:r>
              <a:rPr lang="fr-FR" altLang="en-US" smtClean="0">
                <a:latin typeface="Arial" pitchFamily="34" charset="0"/>
              </a:rPr>
              <a:t> of motion obtained directly from deterministic Fourier amplitude spectrum through </a:t>
            </a:r>
            <a:r>
              <a:rPr lang="fr-FR" altLang="en-US" smtClean="0">
                <a:solidFill>
                  <a:srgbClr val="FF0000"/>
                </a:solidFill>
                <a:latin typeface="Arial" pitchFamily="34" charset="0"/>
              </a:rPr>
              <a:t>rms estimate</a:t>
            </a:r>
          </a:p>
        </p:txBody>
      </p:sp>
    </p:spTree>
    <p:extLst>
      <p:ext uri="{BB962C8B-B14F-4D97-AF65-F5344CB8AC3E}">
        <p14:creationId xmlns:p14="http://schemas.microsoft.com/office/powerpoint/2010/main" val="25924499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Rectangle 7"/>
          <p:cNvSpPr>
            <a:spLocks noGrp="1" noChangeArrowheads="1"/>
          </p:cNvSpPr>
          <p:nvPr>
            <p:ph type="body" sz="half" idx="1"/>
          </p:nvPr>
        </p:nvSpPr>
        <p:spPr>
          <a:xfrm>
            <a:off x="533400" y="381000"/>
            <a:ext cx="8077200" cy="609600"/>
          </a:xfrm>
          <a:noFill/>
        </p:spPr>
        <p:txBody>
          <a:bodyPr/>
          <a:lstStyle/>
          <a:p>
            <a:pPr eaLnBrk="1" hangingPunct="1"/>
            <a:r>
              <a:rPr lang="en-US" altLang="en-US" sz="2800" smtClean="0">
                <a:latin typeface="Arial" pitchFamily="34" charset="0"/>
              </a:rPr>
              <a:t>y</a:t>
            </a:r>
            <a:r>
              <a:rPr lang="en-US" altLang="en-US" sz="2800" baseline="-25000" smtClean="0">
                <a:latin typeface="Arial" pitchFamily="34" charset="0"/>
              </a:rPr>
              <a:t>rms</a:t>
            </a:r>
            <a:r>
              <a:rPr lang="en-US" altLang="en-US" sz="2800" smtClean="0">
                <a:latin typeface="Arial" pitchFamily="34" charset="0"/>
              </a:rPr>
              <a:t> is easy to obtain from amplitude spectrum:</a:t>
            </a:r>
          </a:p>
        </p:txBody>
      </p:sp>
      <p:sp>
        <p:nvSpPr>
          <p:cNvPr id="150533" name="Rectangle 8"/>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en-US" altLang="en-US" sz="1800" smtClean="0">
              <a:solidFill>
                <a:srgbClr val="000000"/>
              </a:solidFill>
            </a:endParaRPr>
          </a:p>
        </p:txBody>
      </p:sp>
      <p:sp>
        <p:nvSpPr>
          <p:cNvPr id="150534" name="Rectangle 9"/>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en-US" altLang="en-US" sz="1800" smtClean="0">
              <a:solidFill>
                <a:srgbClr val="000000"/>
              </a:solidFill>
            </a:endParaRPr>
          </a:p>
        </p:txBody>
      </p:sp>
      <p:sp>
        <p:nvSpPr>
          <p:cNvPr id="150535" name="Rectangle 1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en-US" altLang="en-US" sz="1800" smtClean="0">
              <a:solidFill>
                <a:srgbClr val="000000"/>
              </a:solidFill>
            </a:endParaRPr>
          </a:p>
        </p:txBody>
      </p:sp>
      <p:sp>
        <p:nvSpPr>
          <p:cNvPr id="150536" name="Rectangle 11"/>
          <p:cNvSpPr>
            <a:spLocks noChangeArrowheads="1"/>
          </p:cNvSpPr>
          <p:nvPr/>
        </p:nvSpPr>
        <p:spPr bwMode="auto">
          <a:xfrm>
            <a:off x="0" y="3176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en-US" altLang="en-US" sz="1800" smtClean="0">
              <a:solidFill>
                <a:srgbClr val="000000"/>
              </a:solidFill>
            </a:endParaRPr>
          </a:p>
        </p:txBody>
      </p:sp>
      <p:grpSp>
        <p:nvGrpSpPr>
          <p:cNvPr id="150537" name="Group 12"/>
          <p:cNvGrpSpPr>
            <a:grpSpLocks/>
          </p:cNvGrpSpPr>
          <p:nvPr/>
        </p:nvGrpSpPr>
        <p:grpSpPr bwMode="auto">
          <a:xfrm>
            <a:off x="2095500" y="1066800"/>
            <a:ext cx="4953000" cy="3810000"/>
            <a:chOff x="864" y="1584"/>
            <a:chExt cx="3120" cy="1920"/>
          </a:xfrm>
        </p:grpSpPr>
        <p:sp>
          <p:nvSpPr>
            <p:cNvPr id="150541" name="Rectangle 13"/>
            <p:cNvSpPr>
              <a:spLocks noChangeArrowheads="1"/>
            </p:cNvSpPr>
            <p:nvPr/>
          </p:nvSpPr>
          <p:spPr bwMode="auto">
            <a:xfrm>
              <a:off x="864" y="1584"/>
              <a:ext cx="3120" cy="19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en-US" altLang="en-US" sz="1800" smtClean="0">
                <a:solidFill>
                  <a:srgbClr val="000000"/>
                </a:solidFill>
              </a:endParaRPr>
            </a:p>
          </p:txBody>
        </p:sp>
        <p:grpSp>
          <p:nvGrpSpPr>
            <p:cNvPr id="150542" name="Group 14"/>
            <p:cNvGrpSpPr>
              <a:grpSpLocks/>
            </p:cNvGrpSpPr>
            <p:nvPr/>
          </p:nvGrpSpPr>
          <p:grpSpPr bwMode="auto">
            <a:xfrm>
              <a:off x="1310" y="2467"/>
              <a:ext cx="2602" cy="326"/>
              <a:chOff x="1214" y="2227"/>
              <a:chExt cx="2602" cy="326"/>
            </a:xfrm>
          </p:grpSpPr>
          <p:sp>
            <p:nvSpPr>
              <p:cNvPr id="150553" name="Text Box 15"/>
              <p:cNvSpPr txBox="1">
                <a:spLocks noChangeArrowheads="1"/>
              </p:cNvSpPr>
              <p:nvPr/>
            </p:nvSpPr>
            <p:spPr bwMode="auto">
              <a:xfrm>
                <a:off x="1512" y="2227"/>
                <a:ext cx="2304"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US" altLang="en-US" sz="1800" smtClean="0">
                    <a:solidFill>
                      <a:srgbClr val="000000"/>
                    </a:solidFill>
                  </a:rPr>
                  <a:t>Is ground-motion time series (e.g., accel. or osc. response)</a:t>
                </a:r>
              </a:p>
            </p:txBody>
          </p:sp>
          <p:graphicFrame>
            <p:nvGraphicFramePr>
              <p:cNvPr id="150554" name="Object 6"/>
              <p:cNvGraphicFramePr>
                <a:graphicFrameLocks noChangeAspect="1"/>
              </p:cNvGraphicFramePr>
              <p:nvPr/>
            </p:nvGraphicFramePr>
            <p:xfrm>
              <a:off x="1214" y="2304"/>
              <a:ext cx="308" cy="221"/>
            </p:xfrm>
            <a:graphic>
              <a:graphicData uri="http://schemas.openxmlformats.org/presentationml/2006/ole">
                <mc:AlternateContent xmlns:mc="http://schemas.openxmlformats.org/markup-compatibility/2006">
                  <mc:Choice xmlns:v="urn:schemas-microsoft-com:vml" Requires="v">
                    <p:oleObj spid="_x0000_s94250" name="Equation" r:id="rId4" imgW="279279" imgH="203112" progId="Equation.3">
                      <p:embed/>
                    </p:oleObj>
                  </mc:Choice>
                  <mc:Fallback>
                    <p:oleObj name="Equation" r:id="rId4" imgW="279279" imgH="203112"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4" y="2304"/>
                            <a:ext cx="308" cy="2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50543" name="Object 2"/>
            <p:cNvGraphicFramePr>
              <a:graphicFrameLocks noChangeAspect="1"/>
            </p:cNvGraphicFramePr>
            <p:nvPr/>
          </p:nvGraphicFramePr>
          <p:xfrm>
            <a:off x="952" y="1694"/>
            <a:ext cx="2943" cy="522"/>
          </p:xfrm>
          <a:graphic>
            <a:graphicData uri="http://schemas.openxmlformats.org/presentationml/2006/ole">
              <mc:AlternateContent xmlns:mc="http://schemas.openxmlformats.org/markup-compatibility/2006">
                <mc:Choice xmlns:v="urn:schemas-microsoft-com:vml" Requires="v">
                  <p:oleObj spid="_x0000_s94251" name="Equation" r:id="rId6" imgW="2705100" imgH="482600" progId="Equation.DSMT4">
                    <p:embed/>
                  </p:oleObj>
                </mc:Choice>
                <mc:Fallback>
                  <p:oleObj name="Equation" r:id="rId6" imgW="2705100" imgH="482600" progId="Equation.DSMT4">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2" y="1694"/>
                          <a:ext cx="2943" cy="5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50544" name="Group 18"/>
            <p:cNvGrpSpPr>
              <a:grpSpLocks/>
            </p:cNvGrpSpPr>
            <p:nvPr/>
          </p:nvGrpSpPr>
          <p:grpSpPr bwMode="auto">
            <a:xfrm>
              <a:off x="1303" y="2212"/>
              <a:ext cx="2489" cy="276"/>
              <a:chOff x="1207" y="2529"/>
              <a:chExt cx="2489" cy="276"/>
            </a:xfrm>
          </p:grpSpPr>
          <p:graphicFrame>
            <p:nvGraphicFramePr>
              <p:cNvPr id="150551" name="Object 5"/>
              <p:cNvGraphicFramePr>
                <a:graphicFrameLocks noChangeAspect="1"/>
              </p:cNvGraphicFramePr>
              <p:nvPr/>
            </p:nvGraphicFramePr>
            <p:xfrm>
              <a:off x="1207" y="2529"/>
              <a:ext cx="321" cy="275"/>
            </p:xfrm>
            <a:graphic>
              <a:graphicData uri="http://schemas.openxmlformats.org/presentationml/2006/ole">
                <mc:AlternateContent xmlns:mc="http://schemas.openxmlformats.org/markup-compatibility/2006">
                  <mc:Choice xmlns:v="urn:schemas-microsoft-com:vml" Requires="v">
                    <p:oleObj spid="_x0000_s94252" name="Equation" r:id="rId8" imgW="266584" imgH="228501" progId="Equation.DSMT4">
                      <p:embed/>
                    </p:oleObj>
                  </mc:Choice>
                  <mc:Fallback>
                    <p:oleObj name="Equation" r:id="rId8" imgW="266584" imgH="228501" progId="Equation.DSMT4">
                      <p:embed/>
                      <p:pic>
                        <p:nvPicPr>
                          <p:cNvPr id="0"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07" y="2529"/>
                            <a:ext cx="321" cy="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0552" name="Text Box 20"/>
              <p:cNvSpPr txBox="1">
                <a:spLocks noChangeArrowheads="1"/>
              </p:cNvSpPr>
              <p:nvPr/>
            </p:nvSpPr>
            <p:spPr bwMode="auto">
              <a:xfrm>
                <a:off x="1536" y="2572"/>
                <a:ext cx="216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US" altLang="en-US" sz="1800" smtClean="0">
                    <a:solidFill>
                      <a:srgbClr val="000000"/>
                    </a:solidFill>
                  </a:rPr>
                  <a:t>is root-mean-square motion</a:t>
                </a:r>
              </a:p>
            </p:txBody>
          </p:sp>
        </p:grpSp>
        <p:grpSp>
          <p:nvGrpSpPr>
            <p:cNvPr id="150545" name="Group 21"/>
            <p:cNvGrpSpPr>
              <a:grpSpLocks/>
            </p:cNvGrpSpPr>
            <p:nvPr/>
          </p:nvGrpSpPr>
          <p:grpSpPr bwMode="auto">
            <a:xfrm>
              <a:off x="1251" y="2851"/>
              <a:ext cx="2373" cy="272"/>
              <a:chOff x="1251" y="2803"/>
              <a:chExt cx="2373" cy="272"/>
            </a:xfrm>
          </p:grpSpPr>
          <p:sp>
            <p:nvSpPr>
              <p:cNvPr id="150549" name="Text Box 22"/>
              <p:cNvSpPr txBox="1">
                <a:spLocks noChangeArrowheads="1"/>
              </p:cNvSpPr>
              <p:nvPr/>
            </p:nvSpPr>
            <p:spPr bwMode="auto">
              <a:xfrm>
                <a:off x="1656" y="2842"/>
                <a:ext cx="19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US" altLang="en-US" sz="1800" smtClean="0">
                    <a:solidFill>
                      <a:srgbClr val="000000"/>
                    </a:solidFill>
                  </a:rPr>
                  <a:t>is a duration measure</a:t>
                </a:r>
              </a:p>
            </p:txBody>
          </p:sp>
          <p:graphicFrame>
            <p:nvGraphicFramePr>
              <p:cNvPr id="150550" name="Object 4"/>
              <p:cNvGraphicFramePr>
                <a:graphicFrameLocks noChangeAspect="1"/>
              </p:cNvGraphicFramePr>
              <p:nvPr/>
            </p:nvGraphicFramePr>
            <p:xfrm>
              <a:off x="1251" y="2803"/>
              <a:ext cx="322" cy="249"/>
            </p:xfrm>
            <a:graphic>
              <a:graphicData uri="http://schemas.openxmlformats.org/presentationml/2006/ole">
                <mc:AlternateContent xmlns:mc="http://schemas.openxmlformats.org/markup-compatibility/2006">
                  <mc:Choice xmlns:v="urn:schemas-microsoft-com:vml" Requires="v">
                    <p:oleObj spid="_x0000_s94253" name="Equation" r:id="rId10" imgW="291973" imgH="228501" progId="Equation.DSMT4">
                      <p:embed/>
                    </p:oleObj>
                  </mc:Choice>
                  <mc:Fallback>
                    <p:oleObj name="Equation" r:id="rId10" imgW="291973" imgH="228501" progId="Equation.DSMT4">
                      <p:embed/>
                      <p:pic>
                        <p:nvPicPr>
                          <p:cNvPr id="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51" y="2803"/>
                            <a:ext cx="322" cy="2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50546" name="Group 24"/>
            <p:cNvGrpSpPr>
              <a:grpSpLocks/>
            </p:cNvGrpSpPr>
            <p:nvPr/>
          </p:nvGrpSpPr>
          <p:grpSpPr bwMode="auto">
            <a:xfrm>
              <a:off x="1176" y="3031"/>
              <a:ext cx="2664" cy="437"/>
              <a:chOff x="1176" y="2953"/>
              <a:chExt cx="2664" cy="437"/>
            </a:xfrm>
          </p:grpSpPr>
          <p:sp>
            <p:nvSpPr>
              <p:cNvPr id="150547" name="Text Box 25"/>
              <p:cNvSpPr txBox="1">
                <a:spLocks noChangeArrowheads="1"/>
              </p:cNvSpPr>
              <p:nvPr/>
            </p:nvSpPr>
            <p:spPr bwMode="auto">
              <a:xfrm>
                <a:off x="1632" y="3024"/>
                <a:ext cx="220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US" altLang="en-US" sz="1800" smtClean="0">
                    <a:solidFill>
                      <a:srgbClr val="000000"/>
                    </a:solidFill>
                  </a:rPr>
                  <a:t>is Fourier amplitude spectrum of ground motion</a:t>
                </a:r>
              </a:p>
            </p:txBody>
          </p:sp>
          <p:graphicFrame>
            <p:nvGraphicFramePr>
              <p:cNvPr id="150548" name="Object 3"/>
              <p:cNvGraphicFramePr>
                <a:graphicFrameLocks noChangeAspect="1"/>
              </p:cNvGraphicFramePr>
              <p:nvPr/>
            </p:nvGraphicFramePr>
            <p:xfrm>
              <a:off x="1176" y="2953"/>
              <a:ext cx="532" cy="304"/>
            </p:xfrm>
            <a:graphic>
              <a:graphicData uri="http://schemas.openxmlformats.org/presentationml/2006/ole">
                <mc:AlternateContent xmlns:mc="http://schemas.openxmlformats.org/markup-compatibility/2006">
                  <mc:Choice xmlns:v="urn:schemas-microsoft-com:vml" Requires="v">
                    <p:oleObj spid="_x0000_s94254" name="Equation" r:id="rId12" imgW="482391" imgH="279279" progId="Equation.DSMT4">
                      <p:embed/>
                    </p:oleObj>
                  </mc:Choice>
                  <mc:Fallback>
                    <p:oleObj name="Equation" r:id="rId12" imgW="482391" imgH="279279" progId="Equation.DSMT4">
                      <p:embed/>
                      <p:pic>
                        <p:nvPicPr>
                          <p:cNvPr id="0" name="Picture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76" y="2953"/>
                            <a:ext cx="532" cy="3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150538" name="Rectangle 27"/>
          <p:cNvSpPr>
            <a:spLocks noChangeArrowheads="1"/>
          </p:cNvSpPr>
          <p:nvPr/>
        </p:nvSpPr>
        <p:spPr bwMode="auto">
          <a:xfrm>
            <a:off x="533400" y="5029200"/>
            <a:ext cx="8077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20000"/>
              </a:spcBef>
              <a:buFontTx/>
              <a:buChar char="•"/>
            </a:pPr>
            <a:r>
              <a:rPr lang="en-US" altLang="en-US" sz="2000" smtClean="0">
                <a:solidFill>
                  <a:srgbClr val="000000"/>
                </a:solidFill>
              </a:rPr>
              <a:t>But need extreme value statistics to relate rms acceleration to peak time-domain ground-motion intensity measure (</a:t>
            </a:r>
            <a:r>
              <a:rPr lang="en-US" altLang="en-US" sz="2000" i="1" smtClean="0">
                <a:solidFill>
                  <a:srgbClr val="000000"/>
                </a:solidFill>
              </a:rPr>
              <a:t>y</a:t>
            </a:r>
            <a:r>
              <a:rPr lang="en-US" altLang="en-US" sz="2000" i="1" baseline="-25000" smtClean="0">
                <a:solidFill>
                  <a:srgbClr val="000000"/>
                </a:solidFill>
              </a:rPr>
              <a:t>max</a:t>
            </a:r>
            <a:r>
              <a:rPr lang="en-US" altLang="en-US" sz="2000" smtClean="0">
                <a:solidFill>
                  <a:srgbClr val="000000"/>
                </a:solidFill>
              </a:rPr>
              <a:t>)</a:t>
            </a:r>
          </a:p>
        </p:txBody>
      </p:sp>
      <p:sp>
        <p:nvSpPr>
          <p:cNvPr id="150539" name="TextBox 1"/>
          <p:cNvSpPr txBox="1">
            <a:spLocks noChangeArrowheads="1"/>
          </p:cNvSpPr>
          <p:nvPr/>
        </p:nvSpPr>
        <p:spPr bwMode="auto">
          <a:xfrm>
            <a:off x="7620000" y="1524000"/>
            <a:ext cx="1295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800" smtClean="0">
                <a:solidFill>
                  <a:srgbClr val="FF0000"/>
                </a:solidFill>
              </a:rPr>
              <a:t>Parseval's theorem</a:t>
            </a:r>
          </a:p>
        </p:txBody>
      </p:sp>
      <p:cxnSp>
        <p:nvCxnSpPr>
          <p:cNvPr id="6" name="Straight Arrow Connector 5"/>
          <p:cNvCxnSpPr/>
          <p:nvPr/>
        </p:nvCxnSpPr>
        <p:spPr>
          <a:xfrm flipH="1">
            <a:off x="6934200" y="1847850"/>
            <a:ext cx="5334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1717D720-BD6A-4C8A-922E-363E80B9CBC0}" type="slidenum">
              <a:rPr lang="en-US" smtClean="0"/>
              <a:pPr>
                <a:defRPr/>
              </a:pPr>
              <a:t>29</a:t>
            </a:fld>
            <a:endParaRPr lang="en-US"/>
          </a:p>
        </p:txBody>
      </p:sp>
    </p:spTree>
    <p:extLst>
      <p:ext uri="{BB962C8B-B14F-4D97-AF65-F5344CB8AC3E}">
        <p14:creationId xmlns:p14="http://schemas.microsoft.com/office/powerpoint/2010/main" val="19197965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1554" name="Object 1"/>
          <p:cNvGraphicFramePr>
            <a:graphicFrameLocks noChangeAspect="1"/>
          </p:cNvGraphicFramePr>
          <p:nvPr/>
        </p:nvGraphicFramePr>
        <p:xfrm>
          <a:off x="3454400" y="1905000"/>
          <a:ext cx="2235200" cy="863600"/>
        </p:xfrm>
        <a:graphic>
          <a:graphicData uri="http://schemas.openxmlformats.org/presentationml/2006/ole">
            <mc:AlternateContent xmlns:mc="http://schemas.openxmlformats.org/markup-compatibility/2006">
              <mc:Choice xmlns:v="urn:schemas-microsoft-com:vml" Requires="v">
                <p:oleObj spid="_x0000_s95258" name="Equation" r:id="rId3" imgW="1117600" imgH="431800" progId="Equation.DSMT4">
                  <p:embed/>
                </p:oleObj>
              </mc:Choice>
              <mc:Fallback>
                <p:oleObj name="Equation" r:id="rId3" imgW="1117600" imgH="431800" progId="Equation.DSMT4">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4400" y="1905000"/>
                        <a:ext cx="2235200"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1555" name="Object 2"/>
          <p:cNvGraphicFramePr>
            <a:graphicFrameLocks noChangeAspect="1"/>
          </p:cNvGraphicFramePr>
          <p:nvPr/>
        </p:nvGraphicFramePr>
        <p:xfrm>
          <a:off x="3835400" y="3733800"/>
          <a:ext cx="1473200" cy="457200"/>
        </p:xfrm>
        <a:graphic>
          <a:graphicData uri="http://schemas.openxmlformats.org/presentationml/2006/ole">
            <mc:AlternateContent xmlns:mc="http://schemas.openxmlformats.org/markup-compatibility/2006">
              <mc:Choice xmlns:v="urn:schemas-microsoft-com:vml" Requires="v">
                <p:oleObj spid="_x0000_s95259" name="Equation" r:id="rId5" imgW="736600" imgH="228600" progId="Equation.DSMT4">
                  <p:embed/>
                </p:oleObj>
              </mc:Choice>
              <mc:Fallback>
                <p:oleObj name="Equation" r:id="rId5" imgW="736600" imgH="228600" progId="Equation.DSMT4">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5400" y="3733800"/>
                        <a:ext cx="14732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1556" name="Object 3"/>
          <p:cNvGraphicFramePr>
            <a:graphicFrameLocks noChangeAspect="1"/>
          </p:cNvGraphicFramePr>
          <p:nvPr/>
        </p:nvGraphicFramePr>
        <p:xfrm>
          <a:off x="3505200" y="4572000"/>
          <a:ext cx="2413000" cy="787400"/>
        </p:xfrm>
        <a:graphic>
          <a:graphicData uri="http://schemas.openxmlformats.org/presentationml/2006/ole">
            <mc:AlternateContent xmlns:mc="http://schemas.openxmlformats.org/markup-compatibility/2006">
              <mc:Choice xmlns:v="urn:schemas-microsoft-com:vml" Requires="v">
                <p:oleObj spid="_x0000_s95260" name="Equation" r:id="rId7" imgW="1205977" imgH="393529" progId="Equation.DSMT4">
                  <p:embed/>
                </p:oleObj>
              </mc:Choice>
              <mc:Fallback>
                <p:oleObj name="Equation" r:id="rId7" imgW="1205977" imgH="393529" progId="Equation.DSMT4">
                  <p:embed/>
                  <p:pic>
                    <p:nvPicPr>
                      <p:cNvPr id="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4572000"/>
                        <a:ext cx="24130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1557" name="TextBox 4"/>
          <p:cNvSpPr txBox="1">
            <a:spLocks noChangeArrowheads="1"/>
          </p:cNvSpPr>
          <p:nvPr/>
        </p:nvSpPr>
        <p:spPr bwMode="auto">
          <a:xfrm>
            <a:off x="647700" y="381000"/>
            <a:ext cx="78486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400" b="1" smtClean="0">
                <a:solidFill>
                  <a:srgbClr val="000000"/>
                </a:solidFill>
              </a:rPr>
              <a:t>Peak parameters from random vibration theory:</a:t>
            </a:r>
          </a:p>
          <a:p>
            <a:pPr eaLnBrk="1" hangingPunct="1"/>
            <a:endParaRPr lang="en-US" altLang="en-US" sz="2400" b="1" smtClean="0">
              <a:solidFill>
                <a:srgbClr val="000000"/>
              </a:solidFill>
            </a:endParaRPr>
          </a:p>
          <a:p>
            <a:pPr eaLnBrk="1" hangingPunct="1"/>
            <a:r>
              <a:rPr lang="en-US" altLang="en-US" sz="2000" smtClean="0">
                <a:solidFill>
                  <a:srgbClr val="000000"/>
                </a:solidFill>
              </a:rPr>
              <a:t>For long duration (</a:t>
            </a:r>
            <a:r>
              <a:rPr lang="en-US" altLang="en-US" sz="2000" i="1" smtClean="0">
                <a:solidFill>
                  <a:srgbClr val="000000"/>
                </a:solidFill>
              </a:rPr>
              <a:t>D</a:t>
            </a:r>
            <a:r>
              <a:rPr lang="en-US" altLang="en-US" sz="2000" smtClean="0">
                <a:solidFill>
                  <a:srgbClr val="000000"/>
                </a:solidFill>
              </a:rPr>
              <a:t>) this equation gives the peak motion given the rms motion:</a:t>
            </a:r>
          </a:p>
        </p:txBody>
      </p:sp>
      <p:sp>
        <p:nvSpPr>
          <p:cNvPr id="151558" name="TextBox 5"/>
          <p:cNvSpPr txBox="1">
            <a:spLocks noChangeArrowheads="1"/>
          </p:cNvSpPr>
          <p:nvPr/>
        </p:nvSpPr>
        <p:spPr bwMode="auto">
          <a:xfrm>
            <a:off x="908050" y="3024188"/>
            <a:ext cx="884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000" smtClean="0">
                <a:solidFill>
                  <a:srgbClr val="000000"/>
                </a:solidFill>
              </a:rPr>
              <a:t>where</a:t>
            </a:r>
          </a:p>
        </p:txBody>
      </p:sp>
      <p:sp>
        <p:nvSpPr>
          <p:cNvPr id="151559" name="TextBox 6"/>
          <p:cNvSpPr txBox="1">
            <a:spLocks noChangeArrowheads="1"/>
          </p:cNvSpPr>
          <p:nvPr/>
        </p:nvSpPr>
        <p:spPr bwMode="auto">
          <a:xfrm>
            <a:off x="938213" y="5795963"/>
            <a:ext cx="7267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000" i="1" smtClean="0">
                <a:solidFill>
                  <a:srgbClr val="000000"/>
                </a:solidFill>
              </a:rPr>
              <a:t>m</a:t>
            </a:r>
            <a:r>
              <a:rPr lang="en-US" altLang="en-US" sz="2000" baseline="-25000" smtClean="0">
                <a:solidFill>
                  <a:srgbClr val="000000"/>
                </a:solidFill>
              </a:rPr>
              <a:t>0</a:t>
            </a:r>
            <a:r>
              <a:rPr lang="en-US" altLang="en-US" sz="2000" smtClean="0">
                <a:solidFill>
                  <a:srgbClr val="000000"/>
                </a:solidFill>
              </a:rPr>
              <a:t> and </a:t>
            </a:r>
            <a:r>
              <a:rPr lang="en-US" altLang="en-US" sz="2000" i="1" smtClean="0">
                <a:solidFill>
                  <a:srgbClr val="000000"/>
                </a:solidFill>
              </a:rPr>
              <a:t>m</a:t>
            </a:r>
            <a:r>
              <a:rPr lang="en-US" altLang="en-US" sz="2000" baseline="-25000" smtClean="0">
                <a:solidFill>
                  <a:srgbClr val="000000"/>
                </a:solidFill>
              </a:rPr>
              <a:t>2</a:t>
            </a:r>
            <a:r>
              <a:rPr lang="en-US" altLang="en-US" sz="2000" smtClean="0">
                <a:solidFill>
                  <a:srgbClr val="000000"/>
                </a:solidFill>
              </a:rPr>
              <a:t> are spectral moments, given by integrals over the Fourier spectra of the ground motion</a:t>
            </a:r>
          </a:p>
        </p:txBody>
      </p:sp>
      <p:sp>
        <p:nvSpPr>
          <p:cNvPr id="3" name="Slide Number Placeholder 2"/>
          <p:cNvSpPr>
            <a:spLocks noGrp="1"/>
          </p:cNvSpPr>
          <p:nvPr>
            <p:ph type="sldNum" sz="quarter" idx="12"/>
          </p:nvPr>
        </p:nvSpPr>
        <p:spPr/>
        <p:txBody>
          <a:bodyPr/>
          <a:lstStyle/>
          <a:p>
            <a:pPr>
              <a:defRPr/>
            </a:pPr>
            <a:fld id="{083AEDF8-2DC5-499C-B0EF-75706495F408}" type="slidenum">
              <a:rPr lang="en-US" smtClean="0"/>
              <a:pPr>
                <a:defRPr/>
              </a:pPr>
              <a:t>30</a:t>
            </a:fld>
            <a:endParaRPr lang="en-US"/>
          </a:p>
        </p:txBody>
      </p:sp>
    </p:spTree>
    <p:extLst>
      <p:ext uri="{BB962C8B-B14F-4D97-AF65-F5344CB8AC3E}">
        <p14:creationId xmlns:p14="http://schemas.microsoft.com/office/powerpoint/2010/main" val="23562851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2580" name="Rectangle 2"/>
          <p:cNvSpPr>
            <a:spLocks noGrp="1" noChangeArrowheads="1"/>
          </p:cNvSpPr>
          <p:nvPr>
            <p:ph type="title"/>
          </p:nvPr>
        </p:nvSpPr>
        <p:spPr>
          <a:xfrm>
            <a:off x="685800" y="609600"/>
            <a:ext cx="8001000" cy="838200"/>
          </a:xfrm>
        </p:spPr>
        <p:txBody>
          <a:bodyPr/>
          <a:lstStyle/>
          <a:p>
            <a:r>
              <a:rPr lang="fr-FR" altLang="en-US" sz="3200" smtClean="0"/>
              <a:t>Random Vibration Simulation – Possible Limitations</a:t>
            </a:r>
          </a:p>
        </p:txBody>
      </p:sp>
      <p:sp>
        <p:nvSpPr>
          <p:cNvPr id="152581" name="Rectangle 3"/>
          <p:cNvSpPr>
            <a:spLocks noGrp="1" noChangeArrowheads="1"/>
          </p:cNvSpPr>
          <p:nvPr>
            <p:ph type="body" sz="half" idx="1"/>
          </p:nvPr>
        </p:nvSpPr>
        <p:spPr>
          <a:xfrm>
            <a:off x="381000" y="1828800"/>
            <a:ext cx="7848600" cy="4800600"/>
          </a:xfrm>
        </p:spPr>
        <p:txBody>
          <a:bodyPr/>
          <a:lstStyle/>
          <a:p>
            <a:r>
              <a:rPr lang="fr-FR" altLang="en-US" sz="2400" smtClean="0"/>
              <a:t>Neither stationarity nor uncorrelated peaks assumption true for real earthquake signal</a:t>
            </a:r>
          </a:p>
          <a:p>
            <a:r>
              <a:rPr lang="fr-FR" altLang="en-US" sz="2400" smtClean="0"/>
              <a:t>Nevertheless, RV yields good results at greatly reduced computer time</a:t>
            </a:r>
          </a:p>
          <a:p>
            <a:r>
              <a:rPr lang="fr-FR" altLang="en-US" sz="2400" smtClean="0"/>
              <a:t>Problems essentially with</a:t>
            </a:r>
          </a:p>
          <a:p>
            <a:pPr lvl="1"/>
            <a:r>
              <a:rPr lang="fr-FR" altLang="en-US" sz="2000" smtClean="0"/>
              <a:t>Long-period response</a:t>
            </a:r>
          </a:p>
          <a:p>
            <a:pPr lvl="1"/>
            <a:r>
              <a:rPr lang="fr-FR" altLang="en-US" sz="2000" smtClean="0"/>
              <a:t>Lightly damped oscillators</a:t>
            </a:r>
          </a:p>
          <a:p>
            <a:pPr lvl="1"/>
            <a:r>
              <a:rPr lang="fr-FR" altLang="en-US" sz="2000" smtClean="0"/>
              <a:t>Corrections developed</a:t>
            </a:r>
          </a:p>
        </p:txBody>
      </p:sp>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31</a:t>
            </a:fld>
            <a:endParaRPr lang="en-US">
              <a:solidFill>
                <a:srgbClr val="FFFFFF"/>
              </a:solidFill>
            </a:endParaRPr>
          </a:p>
        </p:txBody>
      </p:sp>
    </p:spTree>
    <p:extLst>
      <p:ext uri="{BB962C8B-B14F-4D97-AF65-F5344CB8AC3E}">
        <p14:creationId xmlns:p14="http://schemas.microsoft.com/office/powerpoint/2010/main" val="5928353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04" name="Picture 2" descr="Rdtsm4m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433388"/>
            <a:ext cx="5810250" cy="59912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3605" name="Text Box 3"/>
          <p:cNvSpPr txBox="1">
            <a:spLocks noChangeArrowheads="1"/>
          </p:cNvSpPr>
          <p:nvPr/>
        </p:nvSpPr>
        <p:spPr bwMode="auto">
          <a:xfrm>
            <a:off x="381000" y="304800"/>
            <a:ext cx="2438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ct val="120000"/>
              </a:lnSpc>
            </a:pPr>
            <a:r>
              <a:rPr lang="en-US" altLang="en-US" smtClean="0">
                <a:solidFill>
                  <a:srgbClr val="0000FF"/>
                </a:solidFill>
              </a:rPr>
              <a:t>Special consideration needs to be given to choosing the proper duration T to be used in random vibration theory for computing the response spectra for small magnitudes and long oscillator periods.  In this case the oscillator response is short duration, with little ringing as in the response for a larger earthquake.  Several modifications to rvt have been published to deal with this. </a:t>
            </a:r>
          </a:p>
          <a:p>
            <a:pPr>
              <a:lnSpc>
                <a:spcPct val="120000"/>
              </a:lnSpc>
            </a:pPr>
            <a:endParaRPr lang="en-US" altLang="en-US" smtClean="0">
              <a:solidFill>
                <a:srgbClr val="0000FF"/>
              </a:solidFill>
              <a:latin typeface="Helvetica" pitchFamily="34" charset="0"/>
            </a:endParaRPr>
          </a:p>
          <a:p>
            <a:pPr>
              <a:lnSpc>
                <a:spcPct val="120000"/>
              </a:lnSpc>
              <a:buFontTx/>
              <a:buChar char="•"/>
            </a:pPr>
            <a:endParaRPr lang="en-US" altLang="en-US" sz="1900" smtClean="0">
              <a:solidFill>
                <a:srgbClr val="0000FF"/>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32</a:t>
            </a:fld>
            <a:endParaRPr lang="en-US">
              <a:solidFill>
                <a:srgbClr val="FFFFFF"/>
              </a:solidFill>
            </a:endParaRPr>
          </a:p>
        </p:txBody>
      </p:sp>
    </p:spTree>
    <p:extLst>
      <p:ext uri="{BB962C8B-B14F-4D97-AF65-F5344CB8AC3E}">
        <p14:creationId xmlns:p14="http://schemas.microsoft.com/office/powerpoint/2010/main" val="3767070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4628" name="Picture 2" descr="nsims_m4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6488" y="296863"/>
            <a:ext cx="6767512"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9" name="Text Box 3"/>
          <p:cNvSpPr txBox="1">
            <a:spLocks noChangeArrowheads="1"/>
          </p:cNvSpPr>
          <p:nvPr/>
        </p:nvSpPr>
        <p:spPr bwMode="auto">
          <a:xfrm>
            <a:off x="304800" y="1295400"/>
            <a:ext cx="19050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700" smtClean="0">
                <a:solidFill>
                  <a:srgbClr val="0000FF"/>
                </a:solidFill>
              </a:rPr>
              <a:t>Comparison of time domain and random vibration calculations, using two methods for dealing with nonstationary oscillator response.  </a:t>
            </a:r>
          </a:p>
          <a:p>
            <a:endParaRPr lang="en-US" altLang="en-US" sz="1700" smtClean="0">
              <a:solidFill>
                <a:srgbClr val="0000FF"/>
              </a:solidFill>
            </a:endParaRPr>
          </a:p>
          <a:p>
            <a:r>
              <a:rPr lang="en-US" altLang="en-US" sz="1700" smtClean="0">
                <a:solidFill>
                  <a:srgbClr val="0000FF"/>
                </a:solidFill>
              </a:rPr>
              <a:t>For </a:t>
            </a:r>
            <a:r>
              <a:rPr lang="en-US" altLang="en-US" sz="1700" b="1" smtClean="0">
                <a:solidFill>
                  <a:srgbClr val="0000FF"/>
                </a:solidFill>
              </a:rPr>
              <a:t>M</a:t>
            </a:r>
            <a:r>
              <a:rPr lang="en-US" altLang="en-US" sz="1700" smtClean="0">
                <a:solidFill>
                  <a:srgbClr val="0000FF"/>
                </a:solidFill>
              </a:rPr>
              <a:t> = 4, R = 10 km </a:t>
            </a:r>
          </a:p>
          <a:p>
            <a:endParaRPr lang="en-US" altLang="en-US" sz="1900" smtClean="0">
              <a:solidFill>
                <a:srgbClr val="0000FF"/>
              </a:solidFill>
              <a:latin typeface="Helvetica" pitchFamily="34" charset="0"/>
            </a:endParaRPr>
          </a:p>
          <a:p>
            <a:pPr>
              <a:buFontTx/>
              <a:buChar char="•"/>
            </a:pPr>
            <a:endParaRPr lang="en-US" altLang="en-US" sz="1900" smtClean="0">
              <a:solidFill>
                <a:srgbClr val="0000FF"/>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33</a:t>
            </a:fld>
            <a:endParaRPr lang="en-US">
              <a:solidFill>
                <a:srgbClr val="FFFFFF"/>
              </a:solidFill>
            </a:endParaRPr>
          </a:p>
        </p:txBody>
      </p:sp>
    </p:spTree>
    <p:extLst>
      <p:ext uri="{BB962C8B-B14F-4D97-AF65-F5344CB8AC3E}">
        <p14:creationId xmlns:p14="http://schemas.microsoft.com/office/powerpoint/2010/main" val="4482657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5652" name="Picture 2" descr="nsims_m7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296863"/>
            <a:ext cx="6767513"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3" name="Text Box 3"/>
          <p:cNvSpPr txBox="1">
            <a:spLocks noChangeArrowheads="1"/>
          </p:cNvSpPr>
          <p:nvPr/>
        </p:nvSpPr>
        <p:spPr bwMode="auto">
          <a:xfrm>
            <a:off x="228600" y="1219200"/>
            <a:ext cx="19050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700" smtClean="0">
                <a:solidFill>
                  <a:srgbClr val="0000FF"/>
                </a:solidFill>
              </a:rPr>
              <a:t>Comparison of time domain and random vibration calculations, using two methods for dealing with nonstationary oscillator response.  </a:t>
            </a:r>
          </a:p>
          <a:p>
            <a:endParaRPr lang="en-US" altLang="en-US" sz="1700" smtClean="0">
              <a:solidFill>
                <a:srgbClr val="0000FF"/>
              </a:solidFill>
            </a:endParaRPr>
          </a:p>
          <a:p>
            <a:r>
              <a:rPr lang="en-US" altLang="en-US" sz="1700" smtClean="0">
                <a:solidFill>
                  <a:srgbClr val="0000FF"/>
                </a:solidFill>
              </a:rPr>
              <a:t>For </a:t>
            </a:r>
            <a:r>
              <a:rPr lang="en-US" altLang="en-US" sz="1700" b="1" smtClean="0">
                <a:solidFill>
                  <a:srgbClr val="0000FF"/>
                </a:solidFill>
              </a:rPr>
              <a:t>M</a:t>
            </a:r>
            <a:r>
              <a:rPr lang="en-US" altLang="en-US" sz="1700" smtClean="0">
                <a:solidFill>
                  <a:srgbClr val="0000FF"/>
                </a:solidFill>
              </a:rPr>
              <a:t> = 7, R = 10 km </a:t>
            </a:r>
          </a:p>
          <a:p>
            <a:endParaRPr lang="en-US" altLang="en-US" sz="1900" smtClean="0">
              <a:solidFill>
                <a:srgbClr val="0000FF"/>
              </a:solidFill>
              <a:latin typeface="Helvetica" pitchFamily="34" charset="0"/>
            </a:endParaRPr>
          </a:p>
          <a:p>
            <a:pPr>
              <a:buFontTx/>
              <a:buChar char="•"/>
            </a:pPr>
            <a:endParaRPr lang="en-US" altLang="en-US" sz="1900" smtClean="0">
              <a:solidFill>
                <a:srgbClr val="0000FF"/>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34</a:t>
            </a:fld>
            <a:endParaRPr lang="en-US">
              <a:solidFill>
                <a:srgbClr val="FFFFFF"/>
              </a:solidFill>
            </a:endParaRPr>
          </a:p>
        </p:txBody>
      </p:sp>
    </p:spTree>
    <p:extLst>
      <p:ext uri="{BB962C8B-B14F-4D97-AF65-F5344CB8AC3E}">
        <p14:creationId xmlns:p14="http://schemas.microsoft.com/office/powerpoint/2010/main" val="3921627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14288"/>
            <a:ext cx="5572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57200" y="1066800"/>
            <a:ext cx="2438400" cy="4524375"/>
          </a:xfrm>
          <a:prstGeom prst="rect">
            <a:avLst/>
          </a:prstGeom>
          <a:noFill/>
        </p:spPr>
        <p:txBody>
          <a:bodyPr>
            <a:spAutoFit/>
          </a:bodyPr>
          <a:lstStyle/>
          <a:p>
            <a:pPr eaLnBrk="1" hangingPunct="1">
              <a:defRPr/>
            </a:pPr>
            <a:r>
              <a:rPr lang="en-US" sz="1800" dirty="0">
                <a:solidFill>
                  <a:prstClr val="black"/>
                </a:solidFill>
              </a:rPr>
              <a:t>Recent improvements on determining </a:t>
            </a:r>
            <a:r>
              <a:rPr lang="en-US" sz="1800" i="1" dirty="0" err="1">
                <a:solidFill>
                  <a:prstClr val="black"/>
                </a:solidFill>
              </a:rPr>
              <a:t>D</a:t>
            </a:r>
            <a:r>
              <a:rPr lang="en-US" sz="1800" i="1" baseline="-25000" dirty="0" err="1">
                <a:solidFill>
                  <a:prstClr val="black"/>
                </a:solidFill>
              </a:rPr>
              <a:t>rms</a:t>
            </a:r>
            <a:r>
              <a:rPr lang="en-US" sz="1800" dirty="0">
                <a:solidFill>
                  <a:prstClr val="black"/>
                </a:solidFill>
              </a:rPr>
              <a:t> (Boore and Thompson, 2012):</a:t>
            </a:r>
          </a:p>
          <a:p>
            <a:pPr eaLnBrk="1" hangingPunct="1">
              <a:defRPr/>
            </a:pPr>
            <a:endParaRPr lang="en-US" sz="1800" dirty="0">
              <a:solidFill>
                <a:prstClr val="black"/>
              </a:solidFill>
            </a:endParaRPr>
          </a:p>
          <a:p>
            <a:pPr eaLnBrk="1" hangingPunct="1">
              <a:defRPr/>
            </a:pPr>
            <a:r>
              <a:rPr lang="en-US" sz="1800" dirty="0">
                <a:solidFill>
                  <a:prstClr val="black"/>
                </a:solidFill>
              </a:rPr>
              <a:t>Contour plots of TD/RV ratios for an ENA SCF 250 bar model for 4 ways of determining </a:t>
            </a:r>
            <a:r>
              <a:rPr lang="en-US" sz="1800" i="1" dirty="0" err="1">
                <a:solidFill>
                  <a:prstClr val="black"/>
                </a:solidFill>
              </a:rPr>
              <a:t>D</a:t>
            </a:r>
            <a:r>
              <a:rPr lang="en-US" sz="1800" i="1" baseline="-25000" dirty="0" err="1">
                <a:solidFill>
                  <a:prstClr val="black"/>
                </a:solidFill>
              </a:rPr>
              <a:t>rms</a:t>
            </a:r>
            <a:r>
              <a:rPr lang="en-US" sz="1800" dirty="0">
                <a:solidFill>
                  <a:prstClr val="black"/>
                </a:solidFill>
              </a:rPr>
              <a:t>:</a:t>
            </a:r>
          </a:p>
          <a:p>
            <a:pPr eaLnBrk="1" hangingPunct="1">
              <a:defRPr/>
            </a:pPr>
            <a:endParaRPr lang="en-US" sz="1800" dirty="0">
              <a:solidFill>
                <a:prstClr val="black"/>
              </a:solidFill>
            </a:endParaRPr>
          </a:p>
          <a:p>
            <a:pPr marL="342900" indent="-342900" eaLnBrk="1" hangingPunct="1">
              <a:buFontTx/>
              <a:buAutoNum type="arabicPeriod"/>
              <a:defRPr/>
            </a:pPr>
            <a:r>
              <a:rPr lang="en-US" sz="1800" i="1" dirty="0" err="1">
                <a:solidFill>
                  <a:prstClr val="black"/>
                </a:solidFill>
              </a:rPr>
              <a:t>D</a:t>
            </a:r>
            <a:r>
              <a:rPr lang="en-US" sz="1800" i="1" baseline="-25000" dirty="0" err="1">
                <a:solidFill>
                  <a:prstClr val="black"/>
                </a:solidFill>
              </a:rPr>
              <a:t>rms</a:t>
            </a:r>
            <a:r>
              <a:rPr lang="en-US" sz="1800" i="1" dirty="0">
                <a:solidFill>
                  <a:prstClr val="black"/>
                </a:solidFill>
              </a:rPr>
              <a:t> = </a:t>
            </a:r>
            <a:r>
              <a:rPr lang="en-US" sz="1800" i="1" dirty="0" err="1">
                <a:solidFill>
                  <a:prstClr val="black"/>
                </a:solidFill>
              </a:rPr>
              <a:t>D</a:t>
            </a:r>
            <a:r>
              <a:rPr lang="en-US" sz="1800" i="1" baseline="-25000" dirty="0" err="1">
                <a:solidFill>
                  <a:prstClr val="black"/>
                </a:solidFill>
              </a:rPr>
              <a:t>ex</a:t>
            </a:r>
            <a:endParaRPr lang="en-US" sz="1800" i="1" baseline="-25000" dirty="0">
              <a:solidFill>
                <a:prstClr val="black"/>
              </a:solidFill>
            </a:endParaRPr>
          </a:p>
          <a:p>
            <a:pPr marL="342900" indent="-342900" eaLnBrk="1" hangingPunct="1">
              <a:buFontTx/>
              <a:buAutoNum type="arabicPeriod"/>
              <a:defRPr/>
            </a:pPr>
            <a:r>
              <a:rPr lang="en-US" sz="1800" dirty="0">
                <a:solidFill>
                  <a:prstClr val="black"/>
                </a:solidFill>
              </a:rPr>
              <a:t>BJ84</a:t>
            </a:r>
          </a:p>
          <a:p>
            <a:pPr marL="342900" indent="-342900" eaLnBrk="1" hangingPunct="1">
              <a:buFontTx/>
              <a:buAutoNum type="arabicPeriod"/>
              <a:defRPr/>
            </a:pPr>
            <a:r>
              <a:rPr lang="en-US" sz="1800" dirty="0">
                <a:solidFill>
                  <a:prstClr val="black"/>
                </a:solidFill>
              </a:rPr>
              <a:t>LP99</a:t>
            </a:r>
          </a:p>
          <a:p>
            <a:pPr marL="342900" indent="-342900" eaLnBrk="1" hangingPunct="1">
              <a:buFontTx/>
              <a:buAutoNum type="arabicPeriod"/>
              <a:defRPr/>
            </a:pPr>
            <a:r>
              <a:rPr lang="en-US" sz="1800" dirty="0">
                <a:solidFill>
                  <a:prstClr val="black"/>
                </a:solidFill>
              </a:rPr>
              <a:t>BT12</a:t>
            </a:r>
          </a:p>
          <a:p>
            <a:pPr eaLnBrk="1" hangingPunct="1">
              <a:defRPr/>
            </a:pPr>
            <a:endParaRPr lang="en-US" sz="1800" dirty="0">
              <a:solidFill>
                <a:prstClr val="black"/>
              </a:solidFill>
            </a:endParaRPr>
          </a:p>
        </p:txBody>
      </p:sp>
      <p:sp>
        <p:nvSpPr>
          <p:cNvPr id="3" name="Slide Number Placeholder 2"/>
          <p:cNvSpPr>
            <a:spLocks noGrp="1"/>
          </p:cNvSpPr>
          <p:nvPr>
            <p:ph type="sldNum" sz="quarter" idx="12"/>
          </p:nvPr>
        </p:nvSpPr>
        <p:spPr/>
        <p:txBody>
          <a:bodyPr/>
          <a:lstStyle/>
          <a:p>
            <a:pPr>
              <a:defRPr/>
            </a:pPr>
            <a:fld id="{083AEDF8-2DC5-499C-B0EF-75706495F408}" type="slidenum">
              <a:rPr lang="en-US" smtClean="0"/>
              <a:pPr>
                <a:defRPr/>
              </a:pPr>
              <a:t>35</a:t>
            </a:fld>
            <a:endParaRPr lang="en-US"/>
          </a:p>
        </p:txBody>
      </p:sp>
    </p:spTree>
    <p:extLst>
      <p:ext uri="{BB962C8B-B14F-4D97-AF65-F5344CB8AC3E}">
        <p14:creationId xmlns:p14="http://schemas.microsoft.com/office/powerpoint/2010/main" val="29667706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685800" y="228600"/>
            <a:ext cx="7772400" cy="1143000"/>
          </a:xfrm>
        </p:spPr>
        <p:txBody>
          <a:bodyPr/>
          <a:lstStyle/>
          <a:p>
            <a:r>
              <a:rPr lang="en-GB" altLang="en-US" sz="3600" smtClean="0"/>
              <a:t>Target amplitude spectrum</a:t>
            </a:r>
          </a:p>
        </p:txBody>
      </p:sp>
      <p:sp>
        <p:nvSpPr>
          <p:cNvPr id="157699" name="Rectangle 3"/>
          <p:cNvSpPr>
            <a:spLocks noGrp="1" noChangeArrowheads="1"/>
          </p:cNvSpPr>
          <p:nvPr>
            <p:ph type="body" idx="1"/>
          </p:nvPr>
        </p:nvSpPr>
        <p:spPr>
          <a:xfrm>
            <a:off x="0" y="1371600"/>
            <a:ext cx="9144000" cy="990600"/>
          </a:xfrm>
        </p:spPr>
        <p:txBody>
          <a:bodyPr/>
          <a:lstStyle/>
          <a:p>
            <a:pPr>
              <a:buFontTx/>
              <a:buNone/>
            </a:pPr>
            <a:r>
              <a:rPr lang="en-GB" altLang="en-US" sz="2800" smtClean="0"/>
              <a:t>	Deterministic function of source, path and site characteristics represented by separate multiplicative filters</a:t>
            </a:r>
          </a:p>
        </p:txBody>
      </p:sp>
      <p:sp>
        <p:nvSpPr>
          <p:cNvPr id="157700" name="Rectangle 4"/>
          <p:cNvSpPr>
            <a:spLocks noChangeArrowheads="1"/>
          </p:cNvSpPr>
          <p:nvPr/>
        </p:nvSpPr>
        <p:spPr bwMode="auto">
          <a:xfrm>
            <a:off x="3252788" y="3262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sp>
        <p:nvSpPr>
          <p:cNvPr id="157701" name="Rectangle 5"/>
          <p:cNvSpPr>
            <a:spLocks noChangeArrowheads="1"/>
          </p:cNvSpPr>
          <p:nvPr/>
        </p:nvSpPr>
        <p:spPr bwMode="auto">
          <a:xfrm>
            <a:off x="3252788" y="3262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pSp>
        <p:nvGrpSpPr>
          <p:cNvPr id="157702" name="Group 6"/>
          <p:cNvGrpSpPr>
            <a:grpSpLocks/>
          </p:cNvGrpSpPr>
          <p:nvPr/>
        </p:nvGrpSpPr>
        <p:grpSpPr bwMode="auto">
          <a:xfrm>
            <a:off x="325438" y="2605088"/>
            <a:ext cx="8626475" cy="2819400"/>
            <a:chOff x="230" y="2064"/>
            <a:chExt cx="5434" cy="1776"/>
          </a:xfrm>
        </p:grpSpPr>
        <p:grpSp>
          <p:nvGrpSpPr>
            <p:cNvPr id="157704" name="Group 7"/>
            <p:cNvGrpSpPr>
              <a:grpSpLocks/>
            </p:cNvGrpSpPr>
            <p:nvPr/>
          </p:nvGrpSpPr>
          <p:grpSpPr bwMode="auto">
            <a:xfrm>
              <a:off x="1728" y="3168"/>
              <a:ext cx="3936" cy="672"/>
              <a:chOff x="1824" y="2832"/>
              <a:chExt cx="3936" cy="672"/>
            </a:xfrm>
          </p:grpSpPr>
          <p:sp>
            <p:nvSpPr>
              <p:cNvPr id="157711" name="Text Box 8"/>
              <p:cNvSpPr txBox="1">
                <a:spLocks noChangeArrowheads="1"/>
              </p:cNvSpPr>
              <p:nvPr/>
            </p:nvSpPr>
            <p:spPr bwMode="auto">
              <a:xfrm>
                <a:off x="1824" y="2832"/>
                <a:ext cx="1128" cy="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spcBef>
                    <a:spcPct val="50000"/>
                  </a:spcBef>
                </a:pPr>
                <a:r>
                  <a:rPr lang="en-GB" altLang="en-US" sz="2400" smtClean="0">
                    <a:solidFill>
                      <a:srgbClr val="FF0000"/>
                    </a:solidFill>
                    <a:latin typeface="Times New Roman" pitchFamily="18" charset="0"/>
                  </a:rPr>
                  <a:t>Earthquake</a:t>
                </a:r>
                <a:r>
                  <a:rPr lang="en-GB" altLang="en-US" sz="2800" smtClean="0">
                    <a:solidFill>
                      <a:srgbClr val="FF0000"/>
                    </a:solidFill>
                    <a:latin typeface="Times New Roman" pitchFamily="18" charset="0"/>
                  </a:rPr>
                  <a:t> </a:t>
                </a:r>
                <a:r>
                  <a:rPr lang="en-GB" altLang="en-US" sz="2400" smtClean="0">
                    <a:solidFill>
                      <a:srgbClr val="FF0000"/>
                    </a:solidFill>
                    <a:latin typeface="Times New Roman" pitchFamily="18" charset="0"/>
                  </a:rPr>
                  <a:t>source</a:t>
                </a:r>
              </a:p>
            </p:txBody>
          </p:sp>
          <p:sp>
            <p:nvSpPr>
              <p:cNvPr id="157712" name="Text Box 9"/>
              <p:cNvSpPr txBox="1">
                <a:spLocks noChangeArrowheads="1"/>
              </p:cNvSpPr>
              <p:nvPr/>
            </p:nvSpPr>
            <p:spPr bwMode="auto">
              <a:xfrm>
                <a:off x="2976" y="2832"/>
                <a:ext cx="1182"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400" smtClean="0">
                    <a:solidFill>
                      <a:srgbClr val="FF0000"/>
                    </a:solidFill>
                    <a:latin typeface="Times New Roman" pitchFamily="18" charset="0"/>
                  </a:rPr>
                  <a:t>Propagation path</a:t>
                </a:r>
              </a:p>
              <a:p>
                <a:pPr algn="ctr" eaLnBrk="1" hangingPunct="1"/>
                <a:endParaRPr lang="en-GB" altLang="en-US" smtClean="0">
                  <a:solidFill>
                    <a:srgbClr val="FF0000"/>
                  </a:solidFill>
                  <a:latin typeface="Times New Roman" pitchFamily="18" charset="0"/>
                </a:endParaRPr>
              </a:p>
            </p:txBody>
          </p:sp>
          <p:sp>
            <p:nvSpPr>
              <p:cNvPr id="157713" name="Text Box 10"/>
              <p:cNvSpPr txBox="1">
                <a:spLocks noChangeArrowheads="1"/>
              </p:cNvSpPr>
              <p:nvPr/>
            </p:nvSpPr>
            <p:spPr bwMode="auto">
              <a:xfrm>
                <a:off x="4080" y="2832"/>
                <a:ext cx="80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400" smtClean="0">
                    <a:solidFill>
                      <a:srgbClr val="FF0000"/>
                    </a:solidFill>
                    <a:latin typeface="Times New Roman" pitchFamily="18" charset="0"/>
                  </a:rPr>
                  <a:t>Site response</a:t>
                </a:r>
                <a:endParaRPr lang="en-GB" altLang="en-US" smtClean="0">
                  <a:solidFill>
                    <a:srgbClr val="FF0000"/>
                  </a:solidFill>
                  <a:latin typeface="Times New Roman" pitchFamily="18" charset="0"/>
                </a:endParaRPr>
              </a:p>
            </p:txBody>
          </p:sp>
          <p:sp>
            <p:nvSpPr>
              <p:cNvPr id="157714" name="Text Box 11"/>
              <p:cNvSpPr txBox="1">
                <a:spLocks noChangeArrowheads="1"/>
              </p:cNvSpPr>
              <p:nvPr/>
            </p:nvSpPr>
            <p:spPr bwMode="auto">
              <a:xfrm>
                <a:off x="4914" y="2832"/>
                <a:ext cx="846"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000" smtClean="0">
                    <a:solidFill>
                      <a:srgbClr val="FF0000"/>
                    </a:solidFill>
                    <a:latin typeface="Times New Roman" pitchFamily="18" charset="0"/>
                  </a:rPr>
                  <a:t>Instrument or ground motion</a:t>
                </a:r>
              </a:p>
            </p:txBody>
          </p:sp>
        </p:grpSp>
        <p:sp>
          <p:nvSpPr>
            <p:cNvPr id="157705" name="Text Box 12"/>
            <p:cNvSpPr txBox="1">
              <a:spLocks noChangeArrowheads="1"/>
            </p:cNvSpPr>
            <p:nvPr/>
          </p:nvSpPr>
          <p:spPr bwMode="auto">
            <a:xfrm>
              <a:off x="230" y="2688"/>
              <a:ext cx="110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endParaRPr lang="en-GB" altLang="en-US" sz="3600" b="1" smtClean="0">
                <a:solidFill>
                  <a:srgbClr val="FF9933"/>
                </a:solidFill>
                <a:latin typeface="Times New Roman" pitchFamily="18" charset="0"/>
              </a:endParaRPr>
            </a:p>
          </p:txBody>
        </p:sp>
        <p:graphicFrame>
          <p:nvGraphicFramePr>
            <p:cNvPr id="157706" name="Object 13"/>
            <p:cNvGraphicFramePr>
              <a:graphicFrameLocks noChangeAspect="1"/>
            </p:cNvGraphicFramePr>
            <p:nvPr/>
          </p:nvGraphicFramePr>
          <p:xfrm>
            <a:off x="257" y="2064"/>
            <a:ext cx="5293" cy="500"/>
          </p:xfrm>
          <a:graphic>
            <a:graphicData uri="http://schemas.openxmlformats.org/presentationml/2006/ole">
              <mc:AlternateContent xmlns:mc="http://schemas.openxmlformats.org/markup-compatibility/2006">
                <mc:Choice xmlns:v="urn:schemas-microsoft-com:vml" Requires="v">
                  <p:oleObj spid="_x0000_s96266" name="Equation" r:id="rId4" imgW="2959100" imgH="228600" progId="Equation.DSMT4">
                    <p:embed/>
                  </p:oleObj>
                </mc:Choice>
                <mc:Fallback>
                  <p:oleObj name="Equation" r:id="rId4" imgW="2959100" imgH="2286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 y="2064"/>
                          <a:ext cx="5293" cy="5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7707" name="Line 14"/>
            <p:cNvSpPr>
              <a:spLocks noChangeShapeType="1"/>
            </p:cNvSpPr>
            <p:nvPr/>
          </p:nvSpPr>
          <p:spPr bwMode="auto">
            <a:xfrm flipH="1">
              <a:off x="2352" y="2640"/>
              <a:ext cx="0" cy="528"/>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57708" name="Line 15"/>
            <p:cNvSpPr>
              <a:spLocks noChangeShapeType="1"/>
            </p:cNvSpPr>
            <p:nvPr/>
          </p:nvSpPr>
          <p:spPr bwMode="auto">
            <a:xfrm flipH="1">
              <a:off x="3504" y="2640"/>
              <a:ext cx="0" cy="528"/>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57709" name="Line 16"/>
            <p:cNvSpPr>
              <a:spLocks noChangeShapeType="1"/>
            </p:cNvSpPr>
            <p:nvPr/>
          </p:nvSpPr>
          <p:spPr bwMode="auto">
            <a:xfrm flipH="1">
              <a:off x="4368" y="2640"/>
              <a:ext cx="0" cy="528"/>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57710" name="Line 17"/>
            <p:cNvSpPr>
              <a:spLocks noChangeShapeType="1"/>
            </p:cNvSpPr>
            <p:nvPr/>
          </p:nvSpPr>
          <p:spPr bwMode="auto">
            <a:xfrm flipH="1">
              <a:off x="5232" y="2640"/>
              <a:ext cx="0" cy="528"/>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grpSp>
      <p:sp>
        <p:nvSpPr>
          <p:cNvPr id="157703" name="Rectangle 3"/>
          <p:cNvSpPr txBox="1">
            <a:spLocks noChangeArrowheads="1"/>
          </p:cNvSpPr>
          <p:nvPr/>
        </p:nvSpPr>
        <p:spPr bwMode="auto">
          <a:xfrm>
            <a:off x="750888" y="5319713"/>
            <a:ext cx="7564437" cy="135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spcBef>
                <a:spcPct val="20000"/>
              </a:spcBef>
              <a:defRPr/>
            </a:pPr>
            <a:r>
              <a:rPr lang="en-US" sz="2000" b="1" dirty="0" smtClean="0">
                <a:solidFill>
                  <a:srgbClr val="AAAAFF">
                    <a:lumMod val="50000"/>
                  </a:srgbClr>
                </a:solidFill>
                <a:latin typeface="Times New Roman" pitchFamily="18" charset="0"/>
              </a:rPr>
              <a:t>THE KEY TO THE SUCCESS OF THE MODEL LIES IN BEING ABLE TO DEFINE FOURIER ACCELERATION SPECTRUM AS F(M, DIST)</a:t>
            </a:r>
            <a:endParaRPr lang="en-CA" sz="2000" b="1" dirty="0" smtClean="0">
              <a:solidFill>
                <a:srgbClr val="AAAAFF">
                  <a:lumMod val="50000"/>
                </a:srgbClr>
              </a:solidFill>
              <a:latin typeface="Times New Roman" pitchFamily="18" charset="0"/>
            </a:endParaRPr>
          </a:p>
        </p:txBody>
      </p:sp>
    </p:spTree>
    <p:extLst>
      <p:ext uri="{BB962C8B-B14F-4D97-AF65-F5344CB8AC3E}">
        <p14:creationId xmlns:p14="http://schemas.microsoft.com/office/powerpoint/2010/main" val="42158136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8724" name="Rectangle 2"/>
          <p:cNvSpPr>
            <a:spLocks noGrp="1" noChangeArrowheads="1"/>
          </p:cNvSpPr>
          <p:nvPr>
            <p:ph type="title"/>
          </p:nvPr>
        </p:nvSpPr>
        <p:spPr/>
        <p:txBody>
          <a:bodyPr/>
          <a:lstStyle/>
          <a:p>
            <a:r>
              <a:rPr lang="en-US" altLang="en-US" sz="3200" smtClean="0"/>
              <a:t>Parameters required to specify Fourier accn as f(M,dist)</a:t>
            </a:r>
            <a:endParaRPr lang="en-CA" altLang="en-US" sz="3200" smtClean="0"/>
          </a:p>
        </p:txBody>
      </p:sp>
      <p:sp>
        <p:nvSpPr>
          <p:cNvPr id="158725" name="Rectangle 3"/>
          <p:cNvSpPr>
            <a:spLocks noGrp="1" noChangeArrowheads="1"/>
          </p:cNvSpPr>
          <p:nvPr>
            <p:ph type="body" idx="1"/>
          </p:nvPr>
        </p:nvSpPr>
        <p:spPr/>
        <p:txBody>
          <a:bodyPr/>
          <a:lstStyle/>
          <a:p>
            <a:r>
              <a:rPr lang="en-US" altLang="en-US" smtClean="0"/>
              <a:t>Model of earthquake source spectrum</a:t>
            </a:r>
          </a:p>
          <a:p>
            <a:r>
              <a:rPr lang="en-US" altLang="en-US" smtClean="0"/>
              <a:t>Attenuation of spectrum with distance</a:t>
            </a:r>
          </a:p>
          <a:p>
            <a:r>
              <a:rPr lang="en-US" altLang="en-US" smtClean="0"/>
              <a:t>Duration of motion [=f(M, d)]</a:t>
            </a:r>
          </a:p>
          <a:p>
            <a:r>
              <a:rPr lang="en-US" altLang="en-US" smtClean="0"/>
              <a:t>Crustal constants (density, velocity)</a:t>
            </a:r>
          </a:p>
          <a:p>
            <a:r>
              <a:rPr lang="en-US" altLang="en-US" smtClean="0"/>
              <a:t>Near-surface attenuation (fmax or kappa)</a:t>
            </a:r>
            <a:endParaRPr lang="en-CA" altLang="en-US" smtClean="0"/>
          </a:p>
        </p:txBody>
      </p:sp>
    </p:spTree>
    <p:extLst>
      <p:ext uri="{BB962C8B-B14F-4D97-AF65-F5344CB8AC3E}">
        <p14:creationId xmlns:p14="http://schemas.microsoft.com/office/powerpoint/2010/main" val="32649419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9748" name="Rectangle 2"/>
          <p:cNvSpPr>
            <a:spLocks noGrp="1" noChangeArrowheads="1"/>
          </p:cNvSpPr>
          <p:nvPr>
            <p:ph type="title"/>
          </p:nvPr>
        </p:nvSpPr>
        <p:spPr>
          <a:xfrm>
            <a:off x="685800" y="228600"/>
            <a:ext cx="7772400" cy="1143000"/>
          </a:xfrm>
        </p:spPr>
        <p:txBody>
          <a:bodyPr/>
          <a:lstStyle/>
          <a:p>
            <a:r>
              <a:rPr lang="en-US" altLang="en-US" sz="3600" smtClean="0">
                <a:latin typeface="Arial" pitchFamily="34" charset="0"/>
              </a:rPr>
              <a:t>Stochastic method</a:t>
            </a:r>
          </a:p>
        </p:txBody>
      </p:sp>
      <p:sp>
        <p:nvSpPr>
          <p:cNvPr id="159749" name="Rectangle 3"/>
          <p:cNvSpPr>
            <a:spLocks noGrp="1" noChangeArrowheads="1"/>
          </p:cNvSpPr>
          <p:nvPr>
            <p:ph type="body" idx="1"/>
          </p:nvPr>
        </p:nvSpPr>
        <p:spPr/>
        <p:txBody>
          <a:bodyPr/>
          <a:lstStyle/>
          <a:p>
            <a:r>
              <a:rPr lang="en-US" altLang="en-US" smtClean="0">
                <a:latin typeface="Arial" pitchFamily="34" charset="0"/>
              </a:rPr>
              <a:t>To the extent possible the spectrum is given by seismological models</a:t>
            </a:r>
          </a:p>
          <a:p>
            <a:r>
              <a:rPr lang="en-US" altLang="en-US" smtClean="0">
                <a:latin typeface="Arial" pitchFamily="34" charset="0"/>
              </a:rPr>
              <a:t>Complex physics is encapsulated into simple functional forms</a:t>
            </a:r>
          </a:p>
          <a:p>
            <a:r>
              <a:rPr lang="en-US" altLang="en-US" smtClean="0">
                <a:latin typeface="Arial" pitchFamily="34" charset="0"/>
              </a:rPr>
              <a:t>Empirical findings can be easily incorporated</a:t>
            </a:r>
          </a:p>
        </p:txBody>
      </p:sp>
    </p:spTree>
    <p:extLst>
      <p:ext uri="{BB962C8B-B14F-4D97-AF65-F5344CB8AC3E}">
        <p14:creationId xmlns:p14="http://schemas.microsoft.com/office/powerpoint/2010/main" val="19422653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772" name="Rectangle 2"/>
          <p:cNvSpPr>
            <a:spLocks noGrp="1" noChangeArrowheads="1"/>
          </p:cNvSpPr>
          <p:nvPr>
            <p:ph type="ctrTitle"/>
          </p:nvPr>
        </p:nvSpPr>
        <p:spPr>
          <a:xfrm>
            <a:off x="685800" y="2286000"/>
            <a:ext cx="7772400" cy="1143000"/>
          </a:xfrm>
        </p:spPr>
        <p:txBody>
          <a:bodyPr/>
          <a:lstStyle/>
          <a:p>
            <a:r>
              <a:rPr lang="fr-FR" altLang="en-US" sz="6000" smtClean="0"/>
              <a:t> Source Function</a:t>
            </a:r>
          </a:p>
        </p:txBody>
      </p:sp>
      <p:sp>
        <p:nvSpPr>
          <p:cNvPr id="2" name="Slide Number Placeholder 1"/>
          <p:cNvSpPr>
            <a:spLocks noGrp="1"/>
          </p:cNvSpPr>
          <p:nvPr>
            <p:ph type="sldNum" sz="quarter" idx="12"/>
          </p:nvPr>
        </p:nvSpPr>
        <p:spPr/>
        <p:txBody>
          <a:bodyPr/>
          <a:lstStyle/>
          <a:p>
            <a:pPr>
              <a:defRPr/>
            </a:pPr>
            <a:fld id="{F3DE4486-3224-456F-9D61-462ABA924985}" type="slidenum">
              <a:rPr lang="en-US" smtClean="0">
                <a:solidFill>
                  <a:srgbClr val="FFFFFF"/>
                </a:solidFill>
              </a:rPr>
              <a:pPr>
                <a:defRPr/>
              </a:pPr>
              <a:t>39</a:t>
            </a:fld>
            <a:endParaRPr lang="en-US">
              <a:solidFill>
                <a:srgbClr val="FFFFFF"/>
              </a:solidFill>
            </a:endParaRPr>
          </a:p>
        </p:txBody>
      </p:sp>
    </p:spTree>
    <p:extLst>
      <p:ext uri="{BB962C8B-B14F-4D97-AF65-F5344CB8AC3E}">
        <p14:creationId xmlns:p14="http://schemas.microsoft.com/office/powerpoint/2010/main" val="5976441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796" name="Rectangle 2"/>
          <p:cNvSpPr>
            <a:spLocks noGrp="1" noChangeArrowheads="1"/>
          </p:cNvSpPr>
          <p:nvPr>
            <p:ph type="title"/>
          </p:nvPr>
        </p:nvSpPr>
        <p:spPr/>
        <p:txBody>
          <a:bodyPr/>
          <a:lstStyle/>
          <a:p>
            <a:r>
              <a:rPr lang="en-GB" altLang="en-US" smtClean="0"/>
              <a:t>Source function E(M</a:t>
            </a:r>
            <a:r>
              <a:rPr lang="en-GB" altLang="en-US" baseline="-25000" smtClean="0"/>
              <a:t>0</a:t>
            </a:r>
            <a:r>
              <a:rPr lang="en-GB" altLang="en-US" smtClean="0"/>
              <a:t>, f)</a:t>
            </a:r>
          </a:p>
        </p:txBody>
      </p:sp>
      <p:sp>
        <p:nvSpPr>
          <p:cNvPr id="161797" name="Rectangle 3"/>
          <p:cNvSpPr>
            <a:spLocks noChangeArrowheads="1"/>
          </p:cNvSpPr>
          <p:nvPr/>
        </p:nvSpPr>
        <p:spPr bwMode="auto">
          <a:xfrm>
            <a:off x="3729038"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sp>
        <p:nvSpPr>
          <p:cNvPr id="161798" name="Rectangle 4"/>
          <p:cNvSpPr>
            <a:spLocks noChangeArrowheads="1"/>
          </p:cNvSpPr>
          <p:nvPr/>
        </p:nvSpPr>
        <p:spPr bwMode="auto">
          <a:xfrm>
            <a:off x="762000" y="2057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aphicFrame>
        <p:nvGraphicFramePr>
          <p:cNvPr id="161799" name="Object 5"/>
          <p:cNvGraphicFramePr>
            <a:graphicFrameLocks noChangeAspect="1"/>
          </p:cNvGraphicFramePr>
          <p:nvPr/>
        </p:nvGraphicFramePr>
        <p:xfrm>
          <a:off x="304800" y="1752600"/>
          <a:ext cx="8534400" cy="868363"/>
        </p:xfrm>
        <a:graphic>
          <a:graphicData uri="http://schemas.openxmlformats.org/presentationml/2006/ole">
            <mc:AlternateContent xmlns:mc="http://schemas.openxmlformats.org/markup-compatibility/2006">
              <mc:Choice xmlns:v="urn:schemas-microsoft-com:vml" Requires="v">
                <p:oleObj spid="_x0000_s97290" r:id="rId4" imgW="1905000" imgH="228600" progId="">
                  <p:embed/>
                </p:oleObj>
              </mc:Choice>
              <mc:Fallback>
                <p:oleObj r:id="rId4" imgW="1905000" imgH="228600" progId="">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752600"/>
                        <a:ext cx="8534400" cy="868363"/>
                      </a:xfrm>
                      <a:prstGeom prst="rect">
                        <a:avLst/>
                      </a:prstGeom>
                      <a:solidFill>
                        <a:schemeClr val="tx1"/>
                      </a:solidFill>
                    </p:spPr>
                  </p:pic>
                </p:oleObj>
              </mc:Fallback>
            </mc:AlternateContent>
          </a:graphicData>
        </a:graphic>
      </p:graphicFrame>
      <p:sp>
        <p:nvSpPr>
          <p:cNvPr id="1000454" name="Text Box 6"/>
          <p:cNvSpPr txBox="1">
            <a:spLocks noChangeArrowheads="1"/>
          </p:cNvSpPr>
          <p:nvPr/>
        </p:nvSpPr>
        <p:spPr bwMode="auto">
          <a:xfrm>
            <a:off x="6477000" y="3276600"/>
            <a:ext cx="2667000" cy="240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en-GB" sz="2400" b="1">
                <a:solidFill>
                  <a:srgbClr val="0000FF"/>
                </a:solidFill>
                <a:effectLst>
                  <a:outerShdw blurRad="38100" dist="38100" dir="2700000" algn="tl">
                    <a:srgbClr val="C0C0C0"/>
                  </a:outerShdw>
                </a:effectLst>
                <a:latin typeface="Times New Roman" pitchFamily="18" charset="0"/>
              </a:rPr>
              <a:t>Source DISPLACEMENT</a:t>
            </a:r>
          </a:p>
          <a:p>
            <a:pPr algn="ctr" eaLnBrk="1" hangingPunct="1">
              <a:defRPr/>
            </a:pPr>
            <a:r>
              <a:rPr lang="en-GB" sz="2400" b="1">
                <a:solidFill>
                  <a:srgbClr val="0000FF"/>
                </a:solidFill>
                <a:effectLst>
                  <a:outerShdw blurRad="38100" dist="38100" dir="2700000" algn="tl">
                    <a:srgbClr val="C0C0C0"/>
                  </a:outerShdw>
                </a:effectLst>
                <a:latin typeface="Times New Roman" pitchFamily="18" charset="0"/>
              </a:rPr>
              <a:t>Spectrum</a:t>
            </a:r>
          </a:p>
          <a:p>
            <a:pPr eaLnBrk="1" hangingPunct="1">
              <a:defRPr/>
            </a:pPr>
            <a:endParaRPr lang="en-GB" sz="2000">
              <a:solidFill>
                <a:srgbClr val="0000FF"/>
              </a:solidFill>
              <a:latin typeface="Times New Roman" pitchFamily="18" charset="0"/>
            </a:endParaRPr>
          </a:p>
          <a:p>
            <a:pPr algn="ctr" eaLnBrk="1" hangingPunct="1">
              <a:defRPr/>
            </a:pPr>
            <a:r>
              <a:rPr lang="en-GB" sz="2000">
                <a:solidFill>
                  <a:srgbClr val="0000FF"/>
                </a:solidFill>
                <a:latin typeface="Times New Roman" pitchFamily="18" charset="0"/>
              </a:rPr>
              <a:t>Scaling of amplitude spectrum with earthquake size</a:t>
            </a:r>
          </a:p>
        </p:txBody>
      </p:sp>
      <p:sp>
        <p:nvSpPr>
          <p:cNvPr id="1000455" name="Text Box 7"/>
          <p:cNvSpPr txBox="1">
            <a:spLocks noChangeArrowheads="1"/>
          </p:cNvSpPr>
          <p:nvPr/>
        </p:nvSpPr>
        <p:spPr bwMode="auto">
          <a:xfrm>
            <a:off x="228600" y="3352800"/>
            <a:ext cx="3352800" cy="149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en-GB" sz="2400" b="1">
                <a:solidFill>
                  <a:srgbClr val="0000FF"/>
                </a:solidFill>
                <a:effectLst>
                  <a:outerShdw blurRad="38100" dist="38100" dir="2700000" algn="tl">
                    <a:srgbClr val="C0C0C0"/>
                  </a:outerShdw>
                </a:effectLst>
                <a:latin typeface="Times New Roman" pitchFamily="18" charset="0"/>
              </a:rPr>
              <a:t>Scaling constant</a:t>
            </a:r>
          </a:p>
          <a:p>
            <a:pPr eaLnBrk="1" hangingPunct="1">
              <a:defRPr/>
            </a:pPr>
            <a:endParaRPr lang="en-GB" sz="800" b="1">
              <a:solidFill>
                <a:srgbClr val="0000FF"/>
              </a:solidFill>
              <a:effectLst>
                <a:outerShdw blurRad="38100" dist="38100" dir="2700000" algn="tl">
                  <a:srgbClr val="C0C0C0"/>
                </a:outerShdw>
              </a:effectLst>
              <a:latin typeface="Times New Roman" pitchFamily="18" charset="0"/>
            </a:endParaRPr>
          </a:p>
          <a:p>
            <a:pPr eaLnBrk="1" hangingPunct="1">
              <a:buFontTx/>
              <a:buChar char="•"/>
              <a:defRPr/>
            </a:pPr>
            <a:r>
              <a:rPr lang="en-GB" sz="2000">
                <a:solidFill>
                  <a:srgbClr val="0000FF"/>
                </a:solidFill>
                <a:latin typeface="Times New Roman" pitchFamily="18" charset="0"/>
              </a:rPr>
              <a:t> near-source crustal properties</a:t>
            </a:r>
          </a:p>
          <a:p>
            <a:pPr eaLnBrk="1" hangingPunct="1">
              <a:buFontTx/>
              <a:buChar char="•"/>
              <a:defRPr/>
            </a:pPr>
            <a:r>
              <a:rPr lang="fr-FR" sz="2000">
                <a:solidFill>
                  <a:srgbClr val="0000FF"/>
                </a:solidFill>
                <a:latin typeface="Times New Roman" pitchFamily="18" charset="0"/>
              </a:rPr>
              <a:t> assumptions about </a:t>
            </a:r>
            <a:r>
              <a:rPr lang="en-GB" sz="2000">
                <a:solidFill>
                  <a:srgbClr val="0000FF"/>
                </a:solidFill>
                <a:latin typeface="Times New Roman" pitchFamily="18" charset="0"/>
              </a:rPr>
              <a:t>wave-type considered</a:t>
            </a:r>
            <a:r>
              <a:rPr lang="fr-FR" sz="2000">
                <a:solidFill>
                  <a:srgbClr val="0000FF"/>
                </a:solidFill>
                <a:latin typeface="Times New Roman" pitchFamily="18" charset="0"/>
              </a:rPr>
              <a:t> (e.g. SH)</a:t>
            </a:r>
            <a:endParaRPr lang="en-GB" sz="2000">
              <a:solidFill>
                <a:srgbClr val="0000FF"/>
              </a:solidFill>
              <a:latin typeface="Times New Roman" pitchFamily="18" charset="0"/>
            </a:endParaRPr>
          </a:p>
        </p:txBody>
      </p:sp>
      <p:sp>
        <p:nvSpPr>
          <p:cNvPr id="1000456" name="Rectangle 8"/>
          <p:cNvSpPr>
            <a:spLocks noChangeArrowheads="1"/>
          </p:cNvSpPr>
          <p:nvPr/>
        </p:nvSpPr>
        <p:spPr bwMode="auto">
          <a:xfrm>
            <a:off x="3962400" y="3429000"/>
            <a:ext cx="2362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GB" sz="2400" b="1">
                <a:solidFill>
                  <a:srgbClr val="0000FF"/>
                </a:solidFill>
                <a:effectLst>
                  <a:outerShdw blurRad="38100" dist="38100" dir="2700000" algn="tl">
                    <a:srgbClr val="C0C0C0"/>
                  </a:outerShdw>
                </a:effectLst>
                <a:latin typeface="Times New Roman" pitchFamily="18" charset="0"/>
              </a:rPr>
              <a:t>Seismic moment</a:t>
            </a:r>
          </a:p>
          <a:p>
            <a:pPr algn="ctr" eaLnBrk="1" hangingPunct="1">
              <a:spcBef>
                <a:spcPct val="50000"/>
              </a:spcBef>
              <a:defRPr/>
            </a:pPr>
            <a:r>
              <a:rPr lang="en-GB" sz="2000">
                <a:solidFill>
                  <a:srgbClr val="0000FF"/>
                </a:solidFill>
                <a:latin typeface="Times New Roman" pitchFamily="18" charset="0"/>
              </a:rPr>
              <a:t>Measure of earthquake size</a:t>
            </a:r>
          </a:p>
        </p:txBody>
      </p:sp>
      <p:sp>
        <p:nvSpPr>
          <p:cNvPr id="161803" name="Line 9"/>
          <p:cNvSpPr>
            <a:spLocks noChangeShapeType="1"/>
          </p:cNvSpPr>
          <p:nvPr/>
        </p:nvSpPr>
        <p:spPr bwMode="auto">
          <a:xfrm flipH="1">
            <a:off x="2667000" y="2743200"/>
            <a:ext cx="838200" cy="45720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61804" name="Line 10"/>
          <p:cNvSpPr>
            <a:spLocks noChangeShapeType="1"/>
          </p:cNvSpPr>
          <p:nvPr/>
        </p:nvSpPr>
        <p:spPr bwMode="auto">
          <a:xfrm flipH="1">
            <a:off x="5029200" y="2743200"/>
            <a:ext cx="0" cy="68580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61805" name="Line 11"/>
          <p:cNvSpPr>
            <a:spLocks noChangeShapeType="1"/>
          </p:cNvSpPr>
          <p:nvPr/>
        </p:nvSpPr>
        <p:spPr bwMode="auto">
          <a:xfrm>
            <a:off x="7086600" y="2743200"/>
            <a:ext cx="609600" cy="45720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Tree>
    <p:extLst>
      <p:ext uri="{BB962C8B-B14F-4D97-AF65-F5344CB8AC3E}">
        <p14:creationId xmlns:p14="http://schemas.microsoft.com/office/powerpoint/2010/main" val="22675628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2820" name="Rectangle 2"/>
          <p:cNvSpPr>
            <a:spLocks noGrp="1" noChangeArrowheads="1"/>
          </p:cNvSpPr>
          <p:nvPr>
            <p:ph type="title"/>
          </p:nvPr>
        </p:nvSpPr>
        <p:spPr>
          <a:xfrm>
            <a:off x="609600" y="838200"/>
            <a:ext cx="7772400" cy="838200"/>
          </a:xfrm>
        </p:spPr>
        <p:txBody>
          <a:bodyPr/>
          <a:lstStyle/>
          <a:p>
            <a:r>
              <a:rPr lang="en-GB" altLang="en-US" sz="3600" smtClean="0"/>
              <a:t>Scaling constant C (frequency independent)</a:t>
            </a:r>
          </a:p>
        </p:txBody>
      </p:sp>
      <p:sp>
        <p:nvSpPr>
          <p:cNvPr id="162821" name="Text Box 3"/>
          <p:cNvSpPr txBox="1">
            <a:spLocks noChangeArrowheads="1"/>
          </p:cNvSpPr>
          <p:nvPr/>
        </p:nvSpPr>
        <p:spPr bwMode="auto">
          <a:xfrm>
            <a:off x="3962400" y="2362200"/>
            <a:ext cx="4800600" cy="3341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lnSpc>
                <a:spcPct val="140000"/>
              </a:lnSpc>
              <a:buFontTx/>
              <a:buChar char="•"/>
            </a:pPr>
            <a:r>
              <a:rPr lang="en-GB" altLang="en-US" sz="2400" b="1" smtClean="0">
                <a:solidFill>
                  <a:srgbClr val="FF0000"/>
                </a:solidFill>
                <a:latin typeface="Times New Roman" pitchFamily="18" charset="0"/>
                <a:cs typeface="Times New Roman" pitchFamily="18" charset="0"/>
              </a:rPr>
              <a:t>β</a:t>
            </a:r>
            <a:r>
              <a:rPr lang="en-GB" altLang="en-US" sz="2400" b="1" baseline="-30000" smtClean="0">
                <a:solidFill>
                  <a:srgbClr val="FF0000"/>
                </a:solidFill>
                <a:latin typeface="Times New Roman" pitchFamily="18" charset="0"/>
                <a:cs typeface="Times New Roman" pitchFamily="18" charset="0"/>
              </a:rPr>
              <a:t>s</a:t>
            </a:r>
            <a:r>
              <a:rPr lang="en-GB" altLang="en-US" sz="2400" smtClean="0">
                <a:solidFill>
                  <a:srgbClr val="000000"/>
                </a:solidFill>
                <a:latin typeface="Times New Roman" pitchFamily="18" charset="0"/>
                <a:cs typeface="Times New Roman" pitchFamily="18" charset="0"/>
              </a:rPr>
              <a:t> = near-source shear-wave velocity</a:t>
            </a:r>
          </a:p>
          <a:p>
            <a:pPr eaLnBrk="1" hangingPunct="1">
              <a:lnSpc>
                <a:spcPct val="140000"/>
              </a:lnSpc>
              <a:buFontTx/>
              <a:buChar char="•"/>
            </a:pPr>
            <a:r>
              <a:rPr lang="en-GB" altLang="en-US" sz="2400" b="1" smtClean="0">
                <a:solidFill>
                  <a:srgbClr val="FF0000"/>
                </a:solidFill>
                <a:latin typeface="Times New Roman" pitchFamily="18" charset="0"/>
                <a:cs typeface="Times New Roman" pitchFamily="18" charset="0"/>
              </a:rPr>
              <a:t>ρ</a:t>
            </a:r>
            <a:r>
              <a:rPr lang="en-GB" altLang="en-US" sz="2400" b="1" baseline="-30000" smtClean="0">
                <a:solidFill>
                  <a:srgbClr val="FF0000"/>
                </a:solidFill>
                <a:latin typeface="Times New Roman" pitchFamily="18" charset="0"/>
                <a:cs typeface="Times New Roman" pitchFamily="18" charset="0"/>
              </a:rPr>
              <a:t>s</a:t>
            </a:r>
            <a:r>
              <a:rPr lang="en-GB" altLang="en-US" sz="2400" smtClean="0">
                <a:solidFill>
                  <a:srgbClr val="000000"/>
                </a:solidFill>
                <a:latin typeface="Times New Roman" pitchFamily="18" charset="0"/>
                <a:cs typeface="Times New Roman" pitchFamily="18" charset="0"/>
              </a:rPr>
              <a:t> = near-source crustal density </a:t>
            </a:r>
          </a:p>
          <a:p>
            <a:pPr eaLnBrk="1" hangingPunct="1">
              <a:lnSpc>
                <a:spcPct val="140000"/>
              </a:lnSpc>
              <a:buFontTx/>
              <a:buChar char="•"/>
            </a:pPr>
            <a:r>
              <a:rPr lang="en-GB" altLang="en-US" sz="2400" b="1" smtClean="0">
                <a:solidFill>
                  <a:srgbClr val="FF0000"/>
                </a:solidFill>
                <a:latin typeface="Times New Roman" pitchFamily="18" charset="0"/>
                <a:cs typeface="Times New Roman" pitchFamily="18" charset="0"/>
              </a:rPr>
              <a:t>V</a:t>
            </a:r>
            <a:r>
              <a:rPr lang="en-GB" altLang="en-US" sz="2400" smtClean="0">
                <a:solidFill>
                  <a:srgbClr val="000000"/>
                </a:solidFill>
                <a:latin typeface="Times New Roman" pitchFamily="18" charset="0"/>
                <a:cs typeface="Times New Roman" pitchFamily="18" charset="0"/>
              </a:rPr>
              <a:t> = partition factor </a:t>
            </a:r>
          </a:p>
          <a:p>
            <a:pPr eaLnBrk="1" hangingPunct="1">
              <a:lnSpc>
                <a:spcPct val="140000"/>
              </a:lnSpc>
              <a:buFontTx/>
              <a:buChar char="•"/>
            </a:pPr>
            <a:r>
              <a:rPr lang="en-GB" altLang="en-US" sz="2400" b="1" smtClean="0">
                <a:solidFill>
                  <a:srgbClr val="FF0000"/>
                </a:solidFill>
                <a:latin typeface="Times New Roman" pitchFamily="18" charset="0"/>
                <a:cs typeface="Times New Roman" pitchFamily="18" charset="0"/>
              </a:rPr>
              <a:t>(R</a:t>
            </a:r>
            <a:r>
              <a:rPr lang="en-GB" altLang="en-US" sz="2400" b="1" baseline="-30000" smtClean="0">
                <a:solidFill>
                  <a:srgbClr val="FF0000"/>
                </a:solidFill>
                <a:latin typeface="Times New Roman" pitchFamily="18" charset="0"/>
                <a:cs typeface="Times New Roman" pitchFamily="18" charset="0"/>
              </a:rPr>
              <a:t>θφ</a:t>
            </a:r>
            <a:r>
              <a:rPr lang="en-GB" altLang="en-US" sz="2400" b="1" smtClean="0">
                <a:solidFill>
                  <a:srgbClr val="FF0000"/>
                </a:solidFill>
                <a:latin typeface="Times New Roman" pitchFamily="18" charset="0"/>
                <a:cs typeface="Times New Roman" pitchFamily="18" charset="0"/>
              </a:rPr>
              <a:t>)</a:t>
            </a:r>
            <a:r>
              <a:rPr lang="en-GB" altLang="en-US" sz="2400" smtClean="0">
                <a:solidFill>
                  <a:srgbClr val="000000"/>
                </a:solidFill>
                <a:latin typeface="Times New Roman" pitchFamily="18" charset="0"/>
                <a:cs typeface="Times New Roman" pitchFamily="18" charset="0"/>
              </a:rPr>
              <a:t> = average radiation pattern</a:t>
            </a:r>
          </a:p>
          <a:p>
            <a:pPr eaLnBrk="1" hangingPunct="1">
              <a:lnSpc>
                <a:spcPct val="140000"/>
              </a:lnSpc>
              <a:buFontTx/>
              <a:buChar char="•"/>
            </a:pPr>
            <a:r>
              <a:rPr lang="en-GB" altLang="en-US" sz="2400" b="1" smtClean="0">
                <a:solidFill>
                  <a:srgbClr val="FF0000"/>
                </a:solidFill>
                <a:latin typeface="Times New Roman" pitchFamily="18" charset="0"/>
                <a:cs typeface="Times New Roman" pitchFamily="18" charset="0"/>
              </a:rPr>
              <a:t>F</a:t>
            </a:r>
            <a:r>
              <a:rPr lang="en-GB" altLang="en-US" sz="2400" smtClean="0">
                <a:solidFill>
                  <a:srgbClr val="000000"/>
                </a:solidFill>
                <a:latin typeface="Times New Roman" pitchFamily="18" charset="0"/>
                <a:cs typeface="Times New Roman" pitchFamily="18" charset="0"/>
              </a:rPr>
              <a:t> = free surface factor</a:t>
            </a:r>
          </a:p>
          <a:p>
            <a:pPr eaLnBrk="1" hangingPunct="1">
              <a:lnSpc>
                <a:spcPct val="140000"/>
              </a:lnSpc>
              <a:buFontTx/>
              <a:buChar char="•"/>
            </a:pPr>
            <a:r>
              <a:rPr lang="en-GB" altLang="en-US" sz="2400" b="1" smtClean="0">
                <a:solidFill>
                  <a:srgbClr val="FF0000"/>
                </a:solidFill>
                <a:latin typeface="Times New Roman" pitchFamily="18" charset="0"/>
                <a:cs typeface="Times New Roman" pitchFamily="18" charset="0"/>
              </a:rPr>
              <a:t>R</a:t>
            </a:r>
            <a:r>
              <a:rPr lang="en-GB" altLang="en-US" sz="2400" b="1" baseline="-30000" smtClean="0">
                <a:solidFill>
                  <a:srgbClr val="FF0000"/>
                </a:solidFill>
                <a:latin typeface="Times New Roman" pitchFamily="18" charset="0"/>
                <a:cs typeface="Times New Roman" pitchFamily="18" charset="0"/>
              </a:rPr>
              <a:t>0</a:t>
            </a:r>
            <a:r>
              <a:rPr lang="en-GB" altLang="en-US" sz="2400" smtClean="0">
                <a:solidFill>
                  <a:srgbClr val="000000"/>
                </a:solidFill>
                <a:latin typeface="Times New Roman" pitchFamily="18" charset="0"/>
                <a:cs typeface="Times New Roman" pitchFamily="18" charset="0"/>
              </a:rPr>
              <a:t> = reference distance (1 km).</a:t>
            </a:r>
          </a:p>
          <a:p>
            <a:pPr eaLnBrk="1" hangingPunct="1"/>
            <a:endParaRPr lang="en-GB" altLang="en-US" sz="1200" smtClean="0">
              <a:solidFill>
                <a:srgbClr val="000000"/>
              </a:solidFill>
              <a:latin typeface="Times New Roman" pitchFamily="18" charset="0"/>
            </a:endParaRPr>
          </a:p>
        </p:txBody>
      </p:sp>
      <p:graphicFrame>
        <p:nvGraphicFramePr>
          <p:cNvPr id="162822" name="Object 4"/>
          <p:cNvGraphicFramePr>
            <a:graphicFrameLocks noChangeAspect="1"/>
          </p:cNvGraphicFramePr>
          <p:nvPr/>
        </p:nvGraphicFramePr>
        <p:xfrm>
          <a:off x="838200" y="3048000"/>
          <a:ext cx="2590800" cy="1308100"/>
        </p:xfrm>
        <a:graphic>
          <a:graphicData uri="http://schemas.openxmlformats.org/presentationml/2006/ole">
            <mc:AlternateContent xmlns:mc="http://schemas.openxmlformats.org/markup-compatibility/2006">
              <mc:Choice xmlns:v="urn:schemas-microsoft-com:vml" Requires="v">
                <p:oleObj spid="_x0000_s98314" r:id="rId4" imgW="977476" imgH="495085" progId="">
                  <p:embed/>
                </p:oleObj>
              </mc:Choice>
              <mc:Fallback>
                <p:oleObj r:id="rId4" imgW="977476" imgH="495085" progId="">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048000"/>
                        <a:ext cx="2590800" cy="1308100"/>
                      </a:xfrm>
                      <a:prstGeom prst="rect">
                        <a:avLst/>
                      </a:prstGeom>
                      <a:solidFill>
                        <a:schemeClr val="tx1"/>
                      </a:solidFill>
                    </p:spPr>
                  </p:pic>
                </p:oleObj>
              </mc:Fallback>
            </mc:AlternateContent>
          </a:graphicData>
        </a:graphic>
      </p:graphicFrame>
    </p:spTree>
    <p:extLst>
      <p:ext uri="{BB962C8B-B14F-4D97-AF65-F5344CB8AC3E}">
        <p14:creationId xmlns:p14="http://schemas.microsoft.com/office/powerpoint/2010/main" val="32984456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44" name="Rectangle 2"/>
          <p:cNvSpPr>
            <a:spLocks noGrp="1" noChangeArrowheads="1"/>
          </p:cNvSpPr>
          <p:nvPr>
            <p:ph type="title"/>
          </p:nvPr>
        </p:nvSpPr>
        <p:spPr>
          <a:xfrm>
            <a:off x="685800" y="228600"/>
            <a:ext cx="7772400" cy="1143000"/>
          </a:xfrm>
        </p:spPr>
        <p:txBody>
          <a:bodyPr/>
          <a:lstStyle/>
          <a:p>
            <a:r>
              <a:rPr lang="fr-FR" altLang="en-US" sz="3600" smtClean="0"/>
              <a:t>Brune source model</a:t>
            </a:r>
          </a:p>
        </p:txBody>
      </p:sp>
      <p:sp>
        <p:nvSpPr>
          <p:cNvPr id="163845" name="Rectangle 3"/>
          <p:cNvSpPr>
            <a:spLocks noGrp="1" noChangeArrowheads="1"/>
          </p:cNvSpPr>
          <p:nvPr>
            <p:ph type="body" idx="1"/>
          </p:nvPr>
        </p:nvSpPr>
        <p:spPr>
          <a:xfrm>
            <a:off x="685800" y="1447800"/>
            <a:ext cx="8229600" cy="4419600"/>
          </a:xfrm>
        </p:spPr>
        <p:txBody>
          <a:bodyPr/>
          <a:lstStyle/>
          <a:p>
            <a:r>
              <a:rPr lang="en-GB" altLang="en-US" sz="2400" smtClean="0">
                <a:cs typeface="Times New Roman" pitchFamily="18" charset="0"/>
              </a:rPr>
              <a:t>Brune’s point-source model </a:t>
            </a:r>
          </a:p>
          <a:p>
            <a:pPr lvl="1"/>
            <a:r>
              <a:rPr lang="en-GB" altLang="en-US" sz="2000" smtClean="0">
                <a:cs typeface="Times New Roman" pitchFamily="18" charset="0"/>
              </a:rPr>
              <a:t>Good description of small, simple ruptures</a:t>
            </a:r>
            <a:r>
              <a:rPr lang="en-GB" altLang="en-US" sz="2000" i="1" smtClean="0">
                <a:cs typeface="Times New Roman" pitchFamily="18" charset="0"/>
              </a:rPr>
              <a:t> </a:t>
            </a:r>
          </a:p>
          <a:p>
            <a:pPr lvl="1"/>
            <a:r>
              <a:rPr lang="en-GB" altLang="en-US" sz="2000" i="1" smtClean="0">
                <a:cs typeface="Times New Roman" pitchFamily="18" charset="0"/>
              </a:rPr>
              <a:t>"surprisingly good approximation for many large events"</a:t>
            </a:r>
            <a:r>
              <a:rPr lang="en-GB" altLang="en-US" sz="2000" smtClean="0">
                <a:cs typeface="Times New Roman" pitchFamily="18" charset="0"/>
              </a:rPr>
              <a:t>.</a:t>
            </a:r>
            <a:r>
              <a:rPr lang="fr-FR" altLang="en-US" sz="2000" smtClean="0"/>
              <a:t> </a:t>
            </a:r>
            <a:r>
              <a:rPr lang="fr-FR" altLang="en-US" sz="1400" smtClean="0"/>
              <a:t>(Atkinson &amp; Beresnev 1997)</a:t>
            </a:r>
          </a:p>
          <a:p>
            <a:r>
              <a:rPr lang="fr-FR" altLang="en-US" sz="2400" smtClean="0"/>
              <a:t>Single-corner frequency model</a:t>
            </a:r>
          </a:p>
          <a:p>
            <a:endParaRPr lang="fr-FR" altLang="en-US" sz="2400" smtClean="0"/>
          </a:p>
          <a:p>
            <a:endParaRPr lang="fr-FR" altLang="en-US" sz="2400" smtClean="0"/>
          </a:p>
          <a:p>
            <a:endParaRPr lang="fr-FR" altLang="en-US" sz="2400" smtClean="0"/>
          </a:p>
          <a:p>
            <a:r>
              <a:rPr lang="fr-FR" altLang="en-US" sz="2400" smtClean="0"/>
              <a:t>High-frequency amplitude of acceleration scales as:</a:t>
            </a:r>
          </a:p>
        </p:txBody>
      </p:sp>
      <p:graphicFrame>
        <p:nvGraphicFramePr>
          <p:cNvPr id="163846" name="Object 4"/>
          <p:cNvGraphicFramePr>
            <a:graphicFrameLocks noChangeAspect="1"/>
          </p:cNvGraphicFramePr>
          <p:nvPr/>
        </p:nvGraphicFramePr>
        <p:xfrm>
          <a:off x="1676400" y="3276600"/>
          <a:ext cx="3124200" cy="990600"/>
        </p:xfrm>
        <a:graphic>
          <a:graphicData uri="http://schemas.openxmlformats.org/presentationml/2006/ole">
            <mc:AlternateContent xmlns:mc="http://schemas.openxmlformats.org/markup-compatibility/2006">
              <mc:Choice xmlns:v="urn:schemas-microsoft-com:vml" Requires="v">
                <p:oleObj spid="_x0000_s99346" r:id="rId4" imgW="1536700" imgH="647700" progId="">
                  <p:embed/>
                </p:oleObj>
              </mc:Choice>
              <mc:Fallback>
                <p:oleObj r:id="rId4" imgW="1536700" imgH="647700" progId="">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276600"/>
                        <a:ext cx="3124200" cy="990600"/>
                      </a:xfrm>
                      <a:prstGeom prst="rect">
                        <a:avLst/>
                      </a:prstGeom>
                      <a:solidFill>
                        <a:schemeClr val="tx1"/>
                      </a:solidFill>
                    </p:spPr>
                  </p:pic>
                </p:oleObj>
              </mc:Fallback>
            </mc:AlternateContent>
          </a:graphicData>
        </a:graphic>
      </p:graphicFrame>
      <p:sp>
        <p:nvSpPr>
          <p:cNvPr id="163847" name="Rectangle 5"/>
          <p:cNvSpPr>
            <a:spLocks noChangeArrowheads="1"/>
          </p:cNvSpPr>
          <p:nvPr/>
        </p:nvSpPr>
        <p:spPr bwMode="auto">
          <a:xfrm>
            <a:off x="4076700" y="3300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aphicFrame>
        <p:nvGraphicFramePr>
          <p:cNvPr id="163848" name="Object 6"/>
          <p:cNvGraphicFramePr>
            <a:graphicFrameLocks noChangeAspect="1"/>
          </p:cNvGraphicFramePr>
          <p:nvPr/>
        </p:nvGraphicFramePr>
        <p:xfrm>
          <a:off x="1752600" y="5334000"/>
          <a:ext cx="2819400" cy="579438"/>
        </p:xfrm>
        <a:graphic>
          <a:graphicData uri="http://schemas.openxmlformats.org/presentationml/2006/ole">
            <mc:AlternateContent xmlns:mc="http://schemas.openxmlformats.org/markup-compatibility/2006">
              <mc:Choice xmlns:v="urn:schemas-microsoft-com:vml" Requires="v">
                <p:oleObj spid="_x0000_s99347" r:id="rId6" imgW="990170" imgH="253890" progId="">
                  <p:embed/>
                </p:oleObj>
              </mc:Choice>
              <mc:Fallback>
                <p:oleObj r:id="rId6" imgW="990170" imgH="253890" progId="">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5334000"/>
                        <a:ext cx="2819400" cy="579438"/>
                      </a:xfrm>
                      <a:prstGeom prst="rect">
                        <a:avLst/>
                      </a:prstGeom>
                      <a:solidFill>
                        <a:schemeClr val="tx1"/>
                      </a:solidFill>
                    </p:spPr>
                  </p:pic>
                </p:oleObj>
              </mc:Fallback>
            </mc:AlternateContent>
          </a:graphicData>
        </a:graphic>
      </p:graphicFrame>
    </p:spTree>
    <p:extLst>
      <p:ext uri="{BB962C8B-B14F-4D97-AF65-F5344CB8AC3E}">
        <p14:creationId xmlns:p14="http://schemas.microsoft.com/office/powerpoint/2010/main" val="2195953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4868" name="Rectangle 2"/>
          <p:cNvSpPr>
            <a:spLocks noGrp="1" noChangeArrowheads="1"/>
          </p:cNvSpPr>
          <p:nvPr>
            <p:ph type="title"/>
          </p:nvPr>
        </p:nvSpPr>
        <p:spPr>
          <a:xfrm>
            <a:off x="0" y="609600"/>
            <a:ext cx="9144000" cy="838200"/>
          </a:xfrm>
        </p:spPr>
        <p:txBody>
          <a:bodyPr/>
          <a:lstStyle/>
          <a:p>
            <a:r>
              <a:rPr lang="fr-FR" altLang="en-US" sz="3600" smtClean="0"/>
              <a:t>Semi-empirical two-corner-frequency models</a:t>
            </a:r>
          </a:p>
        </p:txBody>
      </p:sp>
      <p:sp>
        <p:nvSpPr>
          <p:cNvPr id="164869" name="Rectangle 3"/>
          <p:cNvSpPr>
            <a:spLocks noGrp="1" noChangeArrowheads="1"/>
          </p:cNvSpPr>
          <p:nvPr>
            <p:ph type="body" idx="1"/>
          </p:nvPr>
        </p:nvSpPr>
        <p:spPr/>
        <p:txBody>
          <a:bodyPr/>
          <a:lstStyle/>
          <a:p>
            <a:r>
              <a:rPr lang="fr-FR" altLang="en-US" sz="2400" smtClean="0"/>
              <a:t>Aim: incorporate finite-source effects by refining the source scaling</a:t>
            </a:r>
          </a:p>
          <a:p>
            <a:r>
              <a:rPr lang="fr-FR" altLang="en-US" sz="2400" smtClean="0"/>
              <a:t>Example: AB95 &amp; AS00 models</a:t>
            </a:r>
          </a:p>
          <a:p>
            <a:endParaRPr lang="fr-FR" altLang="en-US" sz="2400" smtClean="0"/>
          </a:p>
          <a:p>
            <a:endParaRPr lang="fr-FR" altLang="en-US" sz="2400" smtClean="0"/>
          </a:p>
          <a:p>
            <a:endParaRPr lang="fr-FR" altLang="en-US" sz="2400" smtClean="0"/>
          </a:p>
          <a:p>
            <a:r>
              <a:rPr lang="fr-FR" altLang="en-US" sz="2400" smtClean="0"/>
              <a:t>Keep Brune's HF amplitude scaling</a:t>
            </a:r>
          </a:p>
        </p:txBody>
      </p:sp>
      <p:graphicFrame>
        <p:nvGraphicFramePr>
          <p:cNvPr id="164870" name="Object 4"/>
          <p:cNvGraphicFramePr>
            <a:graphicFrameLocks noChangeAspect="1"/>
          </p:cNvGraphicFramePr>
          <p:nvPr/>
        </p:nvGraphicFramePr>
        <p:xfrm>
          <a:off x="1143000" y="3429000"/>
          <a:ext cx="3733800" cy="1143000"/>
        </p:xfrm>
        <a:graphic>
          <a:graphicData uri="http://schemas.openxmlformats.org/presentationml/2006/ole">
            <mc:AlternateContent xmlns:mc="http://schemas.openxmlformats.org/markup-compatibility/2006">
              <mc:Choice xmlns:v="urn:schemas-microsoft-com:vml" Requires="v">
                <p:oleObj spid="_x0000_s100370" name="Equation" r:id="rId4" imgW="1459866" imgH="634725" progId="Equation.3">
                  <p:embed/>
                </p:oleObj>
              </mc:Choice>
              <mc:Fallback>
                <p:oleObj name="Equation" r:id="rId4" imgW="1459866" imgH="634725"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429000"/>
                        <a:ext cx="3733800" cy="1143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4871" name="Rectangle 5"/>
          <p:cNvSpPr>
            <a:spLocks noChangeArrowheads="1"/>
          </p:cNvSpPr>
          <p:nvPr/>
        </p:nvSpPr>
        <p:spPr bwMode="auto">
          <a:xfrm>
            <a:off x="5257800" y="3276600"/>
            <a:ext cx="344011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pitchFamily="34" charset="0"/>
              </a:defRPr>
            </a:lvl1pPr>
            <a:lvl2pPr>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lvl="1" eaLnBrk="1" hangingPunct="1">
              <a:spcBef>
                <a:spcPct val="20000"/>
              </a:spcBef>
            </a:pPr>
            <a:r>
              <a:rPr lang="fr-FR" altLang="en-US" sz="2000" smtClean="0">
                <a:solidFill>
                  <a:srgbClr val="FF0000"/>
                </a:solidFill>
                <a:latin typeface="Times New Roman" pitchFamily="18" charset="0"/>
              </a:rPr>
              <a:t>f</a:t>
            </a:r>
            <a:r>
              <a:rPr lang="fr-FR" altLang="en-US" sz="2000" baseline="-25000" smtClean="0">
                <a:solidFill>
                  <a:srgbClr val="FF0000"/>
                </a:solidFill>
                <a:latin typeface="Times New Roman" pitchFamily="18" charset="0"/>
              </a:rPr>
              <a:t>a</a:t>
            </a:r>
            <a:r>
              <a:rPr lang="fr-FR" altLang="en-US" sz="2000" smtClean="0">
                <a:solidFill>
                  <a:srgbClr val="FF0000"/>
                </a:solidFill>
                <a:latin typeface="Times New Roman" pitchFamily="18" charset="0"/>
              </a:rPr>
              <a:t>, f</a:t>
            </a:r>
            <a:r>
              <a:rPr lang="fr-FR" altLang="en-US" sz="2000" baseline="-25000" smtClean="0">
                <a:solidFill>
                  <a:srgbClr val="FF0000"/>
                </a:solidFill>
                <a:latin typeface="Times New Roman" pitchFamily="18" charset="0"/>
              </a:rPr>
              <a:t>b</a:t>
            </a:r>
            <a:r>
              <a:rPr lang="fr-FR" altLang="en-US" sz="2000" smtClean="0">
                <a:solidFill>
                  <a:srgbClr val="FF0000"/>
                </a:solidFill>
                <a:latin typeface="Times New Roman" pitchFamily="18" charset="0"/>
              </a:rPr>
              <a:t> and </a:t>
            </a:r>
            <a:r>
              <a:rPr lang="fr-FR" altLang="en-US" sz="2000" smtClean="0">
                <a:solidFill>
                  <a:srgbClr val="FF0000"/>
                </a:solidFill>
                <a:latin typeface="Helvetica" pitchFamily="34" charset="0"/>
              </a:rPr>
              <a:t>e</a:t>
            </a:r>
            <a:r>
              <a:rPr lang="fr-FR" altLang="en-US" sz="2000" smtClean="0">
                <a:solidFill>
                  <a:srgbClr val="FF0000"/>
                </a:solidFill>
                <a:latin typeface="Times New Roman" pitchFamily="18" charset="0"/>
              </a:rPr>
              <a:t> determined empirically (visual inspection &amp; best-fit)</a:t>
            </a:r>
          </a:p>
        </p:txBody>
      </p:sp>
      <p:graphicFrame>
        <p:nvGraphicFramePr>
          <p:cNvPr id="164872" name="Object 6"/>
          <p:cNvGraphicFramePr>
            <a:graphicFrameLocks noChangeAspect="1"/>
          </p:cNvGraphicFramePr>
          <p:nvPr/>
        </p:nvGraphicFramePr>
        <p:xfrm>
          <a:off x="1738313" y="5257800"/>
          <a:ext cx="2819400" cy="579438"/>
        </p:xfrm>
        <a:graphic>
          <a:graphicData uri="http://schemas.openxmlformats.org/presentationml/2006/ole">
            <mc:AlternateContent xmlns:mc="http://schemas.openxmlformats.org/markup-compatibility/2006">
              <mc:Choice xmlns:v="urn:schemas-microsoft-com:vml" Requires="v">
                <p:oleObj spid="_x0000_s100371" r:id="rId6" imgW="990170" imgH="253890" progId="Equation.3">
                  <p:embed/>
                </p:oleObj>
              </mc:Choice>
              <mc:Fallback>
                <p:oleObj r:id="rId6" imgW="990170" imgH="25389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8313" y="5257800"/>
                        <a:ext cx="2819400" cy="579438"/>
                      </a:xfrm>
                      <a:prstGeom prst="rect">
                        <a:avLst/>
                      </a:prstGeom>
                      <a:solidFill>
                        <a:schemeClr val="tx1"/>
                      </a:solidFill>
                    </p:spPr>
                  </p:pic>
                </p:oleObj>
              </mc:Fallback>
            </mc:AlternateContent>
          </a:graphicData>
        </a:graphic>
      </p:graphicFrame>
    </p:spTree>
    <p:extLst>
      <p:ext uri="{BB962C8B-B14F-4D97-AF65-F5344CB8AC3E}">
        <p14:creationId xmlns:p14="http://schemas.microsoft.com/office/powerpoint/2010/main" val="4159586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685800" y="0"/>
            <a:ext cx="7772400" cy="1143000"/>
          </a:xfrm>
        </p:spPr>
        <p:txBody>
          <a:bodyPr/>
          <a:lstStyle/>
          <a:p>
            <a:r>
              <a:rPr lang="en-GB" altLang="en-US" sz="3600" smtClean="0"/>
              <a:t>Stress parameter: definitions</a:t>
            </a:r>
          </a:p>
        </p:txBody>
      </p:sp>
      <p:sp>
        <p:nvSpPr>
          <p:cNvPr id="165891" name="Rectangle 3"/>
          <p:cNvSpPr>
            <a:spLocks noGrp="1" noChangeArrowheads="1"/>
          </p:cNvSpPr>
          <p:nvPr>
            <p:ph type="body" idx="1"/>
          </p:nvPr>
        </p:nvSpPr>
        <p:spPr>
          <a:xfrm>
            <a:off x="357188" y="1219200"/>
            <a:ext cx="8534400" cy="4572000"/>
          </a:xfrm>
        </p:spPr>
        <p:txBody>
          <a:bodyPr/>
          <a:lstStyle/>
          <a:p>
            <a:r>
              <a:rPr lang="en-GB" altLang="en-US" sz="2800" smtClean="0">
                <a:solidFill>
                  <a:srgbClr val="FF0000"/>
                </a:solidFill>
              </a:rPr>
              <a:t>"Stress drop"</a:t>
            </a:r>
            <a:r>
              <a:rPr lang="en-GB" altLang="en-US" sz="2800" smtClean="0"/>
              <a:t> should be reserved for </a:t>
            </a:r>
            <a:r>
              <a:rPr lang="en-GB" altLang="en-US" sz="2800" smtClean="0">
                <a:solidFill>
                  <a:srgbClr val="FF0000"/>
                </a:solidFill>
              </a:rPr>
              <a:t>static</a:t>
            </a:r>
            <a:r>
              <a:rPr lang="en-GB" altLang="en-US" sz="2800" smtClean="0"/>
              <a:t> measure of slip relative to fault dimensions</a:t>
            </a:r>
          </a:p>
          <a:p>
            <a:endParaRPr lang="en-GB" altLang="en-US" sz="2800" smtClean="0"/>
          </a:p>
          <a:p>
            <a:endParaRPr lang="en-GB" altLang="en-US" sz="2800" smtClean="0"/>
          </a:p>
          <a:p>
            <a:endParaRPr lang="en-GB" altLang="en-US" sz="2800" smtClean="0"/>
          </a:p>
          <a:p>
            <a:pPr>
              <a:lnSpc>
                <a:spcPct val="110000"/>
              </a:lnSpc>
            </a:pPr>
            <a:r>
              <a:rPr lang="en-GB" altLang="en-US" sz="2800" smtClean="0">
                <a:solidFill>
                  <a:srgbClr val="FF0000"/>
                </a:solidFill>
              </a:rPr>
              <a:t>"Brune stress drop"</a:t>
            </a:r>
            <a:r>
              <a:rPr lang="en-GB" altLang="en-US" sz="2800" smtClean="0"/>
              <a:t> = change in tectonic (static) stress due to the event</a:t>
            </a:r>
          </a:p>
          <a:p>
            <a:pPr>
              <a:lnSpc>
                <a:spcPct val="110000"/>
              </a:lnSpc>
            </a:pPr>
            <a:r>
              <a:rPr lang="en-GB" altLang="en-US" sz="2800" smtClean="0">
                <a:solidFill>
                  <a:srgbClr val="FF0000"/>
                </a:solidFill>
              </a:rPr>
              <a:t>"SMSIM stress parameter"</a:t>
            </a:r>
            <a:r>
              <a:rPr lang="en-GB" altLang="en-US" sz="2800" smtClean="0"/>
              <a:t> = </a:t>
            </a:r>
            <a:r>
              <a:rPr lang="en-GB" altLang="en-US" sz="2800" i="1" smtClean="0">
                <a:cs typeface="Times New Roman" pitchFamily="18" charset="0"/>
              </a:rPr>
              <a:t>“</a:t>
            </a:r>
            <a:r>
              <a:rPr lang="en-GB" altLang="en-US" sz="2800" i="1" smtClean="0"/>
              <a:t>parameter controlling strength of high-frequency radiation</a:t>
            </a:r>
            <a:r>
              <a:rPr lang="en-GB" altLang="en-US" sz="2800" i="1" smtClean="0">
                <a:cs typeface="Times New Roman" pitchFamily="18" charset="0"/>
              </a:rPr>
              <a:t>” </a:t>
            </a:r>
            <a:r>
              <a:rPr lang="en-GB" altLang="en-US" sz="2000" smtClean="0"/>
              <a:t>(Boore 1983)</a:t>
            </a:r>
            <a:endParaRPr lang="en-GB" altLang="en-US" sz="2800" smtClean="0"/>
          </a:p>
        </p:txBody>
      </p:sp>
      <p:sp>
        <p:nvSpPr>
          <p:cNvPr id="165892" name="Rectangle 4"/>
          <p:cNvSpPr>
            <a:spLocks noChangeArrowheads="1"/>
          </p:cNvSpPr>
          <p:nvPr/>
        </p:nvSpPr>
        <p:spPr bwMode="auto">
          <a:xfrm>
            <a:off x="4319588"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pSp>
        <p:nvGrpSpPr>
          <p:cNvPr id="165893" name="Group 5"/>
          <p:cNvGrpSpPr>
            <a:grpSpLocks/>
          </p:cNvGrpSpPr>
          <p:nvPr/>
        </p:nvGrpSpPr>
        <p:grpSpPr bwMode="auto">
          <a:xfrm>
            <a:off x="1143000" y="2667000"/>
            <a:ext cx="5943600" cy="928688"/>
            <a:chOff x="1056" y="2640"/>
            <a:chExt cx="3744" cy="451"/>
          </a:xfrm>
        </p:grpSpPr>
        <p:graphicFrame>
          <p:nvGraphicFramePr>
            <p:cNvPr id="165895" name="Object 6"/>
            <p:cNvGraphicFramePr>
              <a:graphicFrameLocks noChangeAspect="1"/>
            </p:cNvGraphicFramePr>
            <p:nvPr/>
          </p:nvGraphicFramePr>
          <p:xfrm>
            <a:off x="1056" y="2640"/>
            <a:ext cx="1167" cy="451"/>
          </p:xfrm>
          <a:graphic>
            <a:graphicData uri="http://schemas.openxmlformats.org/presentationml/2006/ole">
              <mc:AlternateContent xmlns:mc="http://schemas.openxmlformats.org/markup-compatibility/2006">
                <mc:Choice xmlns:v="urn:schemas-microsoft-com:vml" Requires="v">
                  <p:oleObj spid="_x0000_s101394" r:id="rId4" imgW="507780" imgH="393529" progId="">
                    <p:embed/>
                  </p:oleObj>
                </mc:Choice>
                <mc:Fallback>
                  <p:oleObj r:id="rId4" imgW="507780" imgH="393529" progId="">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 y="2640"/>
                          <a:ext cx="1167" cy="451"/>
                        </a:xfrm>
                        <a:prstGeom prst="rect">
                          <a:avLst/>
                        </a:prstGeom>
                        <a:solidFill>
                          <a:schemeClr val="tx1"/>
                        </a:solidFill>
                      </p:spPr>
                    </p:pic>
                  </p:oleObj>
                </mc:Fallback>
              </mc:AlternateContent>
            </a:graphicData>
          </a:graphic>
        </p:graphicFrame>
        <p:sp>
          <p:nvSpPr>
            <p:cNvPr id="165896" name="Text Box 7"/>
            <p:cNvSpPr txBox="1">
              <a:spLocks noChangeArrowheads="1"/>
            </p:cNvSpPr>
            <p:nvPr/>
          </p:nvSpPr>
          <p:spPr bwMode="auto">
            <a:xfrm>
              <a:off x="2592" y="2688"/>
              <a:ext cx="2208"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lnSpc>
                  <a:spcPct val="70000"/>
                </a:lnSpc>
                <a:spcBef>
                  <a:spcPct val="50000"/>
                </a:spcBef>
              </a:pPr>
              <a:r>
                <a:rPr lang="fr-FR" altLang="en-US" sz="1800" smtClean="0">
                  <a:solidFill>
                    <a:srgbClr val="FF0000"/>
                  </a:solidFill>
                  <a:latin typeface="Times New Roman" pitchFamily="18" charset="0"/>
                </a:rPr>
                <a:t>u</a:t>
              </a:r>
              <a:r>
                <a:rPr lang="fr-FR" altLang="en-US" sz="1800" smtClean="0">
                  <a:solidFill>
                    <a:srgbClr val="0000FF"/>
                  </a:solidFill>
                  <a:latin typeface="Times New Roman" pitchFamily="18" charset="0"/>
                </a:rPr>
                <a:t> = average slip</a:t>
              </a:r>
            </a:p>
            <a:p>
              <a:pPr eaLnBrk="1" hangingPunct="1">
                <a:lnSpc>
                  <a:spcPct val="70000"/>
                </a:lnSpc>
                <a:spcBef>
                  <a:spcPct val="50000"/>
                </a:spcBef>
              </a:pPr>
              <a:r>
                <a:rPr lang="fr-FR" altLang="en-US" sz="1800" smtClean="0">
                  <a:solidFill>
                    <a:srgbClr val="FF0000"/>
                  </a:solidFill>
                  <a:latin typeface="Times New Roman" pitchFamily="18" charset="0"/>
                </a:rPr>
                <a:t>r </a:t>
              </a:r>
              <a:r>
                <a:rPr lang="fr-FR" altLang="en-US" sz="1800" smtClean="0">
                  <a:solidFill>
                    <a:srgbClr val="0000FF"/>
                  </a:solidFill>
                  <a:latin typeface="Times New Roman" pitchFamily="18" charset="0"/>
                </a:rPr>
                <a:t>= characterisic fault dimension</a:t>
              </a:r>
            </a:p>
          </p:txBody>
        </p:sp>
      </p:grpSp>
      <p:graphicFrame>
        <p:nvGraphicFramePr>
          <p:cNvPr id="165894" name="Object 1"/>
          <p:cNvGraphicFramePr>
            <a:graphicFrameLocks noChangeAspect="1"/>
          </p:cNvGraphicFramePr>
          <p:nvPr/>
        </p:nvGraphicFramePr>
        <p:xfrm>
          <a:off x="2667000" y="5867400"/>
          <a:ext cx="2819400" cy="579438"/>
        </p:xfrm>
        <a:graphic>
          <a:graphicData uri="http://schemas.openxmlformats.org/presentationml/2006/ole">
            <mc:AlternateContent xmlns:mc="http://schemas.openxmlformats.org/markup-compatibility/2006">
              <mc:Choice xmlns:v="urn:schemas-microsoft-com:vml" Requires="v">
                <p:oleObj spid="_x0000_s101395" r:id="rId6" imgW="990170" imgH="253890" progId="Equation.3">
                  <p:embed/>
                </p:oleObj>
              </mc:Choice>
              <mc:Fallback>
                <p:oleObj r:id="rId6" imgW="990170" imgH="25389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5867400"/>
                        <a:ext cx="2819400" cy="579438"/>
                      </a:xfrm>
                      <a:prstGeom prst="rect">
                        <a:avLst/>
                      </a:prstGeom>
                      <a:solidFill>
                        <a:schemeClr val="tx1"/>
                      </a:solidFill>
                    </p:spPr>
                  </p:pic>
                </p:oleObj>
              </mc:Fallback>
            </mc:AlternateContent>
          </a:graphicData>
        </a:graphic>
      </p:graphicFrame>
    </p:spTree>
    <p:extLst>
      <p:ext uri="{BB962C8B-B14F-4D97-AF65-F5344CB8AC3E}">
        <p14:creationId xmlns:p14="http://schemas.microsoft.com/office/powerpoint/2010/main" val="10783215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Rectangle 2"/>
          <p:cNvSpPr>
            <a:spLocks noGrp="1" noChangeArrowheads="1"/>
          </p:cNvSpPr>
          <p:nvPr>
            <p:ph type="title"/>
          </p:nvPr>
        </p:nvSpPr>
        <p:spPr/>
        <p:txBody>
          <a:bodyPr/>
          <a:lstStyle/>
          <a:p>
            <a:r>
              <a:rPr lang="en-GB" altLang="en-US" sz="3600" smtClean="0"/>
              <a:t>Stress parameter - Values</a:t>
            </a:r>
          </a:p>
        </p:txBody>
      </p:sp>
      <p:sp>
        <p:nvSpPr>
          <p:cNvPr id="166917" name="Rectangle 4"/>
          <p:cNvSpPr>
            <a:spLocks noGrp="1" noChangeArrowheads="1"/>
          </p:cNvSpPr>
          <p:nvPr>
            <p:ph type="body" sz="half" idx="2"/>
          </p:nvPr>
        </p:nvSpPr>
        <p:spPr>
          <a:xfrm>
            <a:off x="2438400" y="1828800"/>
            <a:ext cx="4267200" cy="4419600"/>
          </a:xfrm>
        </p:spPr>
        <p:txBody>
          <a:bodyPr/>
          <a:lstStyle/>
          <a:p>
            <a:r>
              <a:rPr lang="en-GB" altLang="en-US" smtClean="0"/>
              <a:t>SMSIM stress parameter</a:t>
            </a:r>
          </a:p>
          <a:p>
            <a:pPr lvl="1"/>
            <a:r>
              <a:rPr lang="en-GB" altLang="en-US" smtClean="0"/>
              <a:t>California: 50 - 200 bar</a:t>
            </a:r>
          </a:p>
          <a:p>
            <a:pPr lvl="1"/>
            <a:r>
              <a:rPr lang="en-GB" altLang="en-US" smtClean="0"/>
              <a:t>ENA: 150 – 1000 bar</a:t>
            </a:r>
          </a:p>
          <a:p>
            <a:pPr lvl="2">
              <a:buFontTx/>
              <a:buNone/>
            </a:pPr>
            <a:r>
              <a:rPr lang="en-GB" altLang="en-US" smtClean="0"/>
              <a:t>(greater uncertainty)</a:t>
            </a:r>
          </a:p>
          <a:p>
            <a:pPr lvl="2">
              <a:buFontTx/>
              <a:buNone/>
            </a:pPr>
            <a:endParaRPr lang="en-GB" altLang="en-US" smtClean="0"/>
          </a:p>
          <a:p>
            <a:endParaRPr lang="en-GB" altLang="en-US" smtClean="0"/>
          </a:p>
          <a:p>
            <a:pPr>
              <a:buFontTx/>
              <a:buNone/>
            </a:pPr>
            <a:endParaRPr lang="fr-FR" altLang="en-US" smtClean="0"/>
          </a:p>
        </p:txBody>
      </p:sp>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45</a:t>
            </a:fld>
            <a:endParaRPr lang="en-US">
              <a:solidFill>
                <a:srgbClr val="FFFFFF"/>
              </a:solidFill>
            </a:endParaRPr>
          </a:p>
        </p:txBody>
      </p:sp>
    </p:spTree>
    <p:extLst>
      <p:ext uri="{BB962C8B-B14F-4D97-AF65-F5344CB8AC3E}">
        <p14:creationId xmlns:p14="http://schemas.microsoft.com/office/powerpoint/2010/main" val="1379891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7940" name="Picture 2" descr="FAS_XC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0050" y="585788"/>
            <a:ext cx="6203950" cy="5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1" name="Text Box 3"/>
          <p:cNvSpPr txBox="1">
            <a:spLocks noChangeArrowheads="1"/>
          </p:cNvSpPr>
          <p:nvPr/>
        </p:nvSpPr>
        <p:spPr bwMode="auto">
          <a:xfrm>
            <a:off x="381000" y="381000"/>
            <a:ext cx="2468563" cy="548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ct val="120000"/>
              </a:lnSpc>
            </a:pPr>
            <a:r>
              <a:rPr lang="en-US" altLang="en-US" smtClean="0">
                <a:solidFill>
                  <a:srgbClr val="0000FF"/>
                </a:solidFill>
              </a:rPr>
              <a:t>The spectra can be more complex in shape and dependence on source size.  These are some of the spectra proposed and used for simulating ground motions in eastern North America.    The stochastic method does not care which spectral model is used.   Providing the best model parameters is essential for reliable simulation results (garbage in, garbage out).</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46</a:t>
            </a:fld>
            <a:endParaRPr lang="en-US">
              <a:solidFill>
                <a:srgbClr val="FFFFFF"/>
              </a:solidFill>
            </a:endParaRPr>
          </a:p>
        </p:txBody>
      </p:sp>
    </p:spTree>
    <p:extLst>
      <p:ext uri="{BB962C8B-B14F-4D97-AF65-F5344CB8AC3E}">
        <p14:creationId xmlns:p14="http://schemas.microsoft.com/office/powerpoint/2010/main" val="266617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SPCTSCL_aki_fig2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8663" y="600075"/>
            <a:ext cx="5875337" cy="559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Text Box 3"/>
          <p:cNvSpPr txBox="1">
            <a:spLocks noChangeArrowheads="1"/>
          </p:cNvSpPr>
          <p:nvPr/>
        </p:nvSpPr>
        <p:spPr bwMode="auto">
          <a:xfrm>
            <a:off x="349250" y="76200"/>
            <a:ext cx="3048000" cy="712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spcBef>
                <a:spcPct val="50000"/>
              </a:spcBef>
            </a:pPr>
            <a:r>
              <a:rPr lang="en-US" altLang="en-US" sz="1800" smtClean="0">
                <a:solidFill>
                  <a:srgbClr val="0000FF"/>
                </a:solidFill>
              </a:rPr>
              <a:t>Source Scaling</a:t>
            </a:r>
            <a:r>
              <a:rPr lang="en-US" altLang="en-US" sz="1800" smtClean="0">
                <a:solidFill>
                  <a:srgbClr val="000000"/>
                </a:solidFill>
              </a:rPr>
              <a:t> </a:t>
            </a:r>
          </a:p>
          <a:p>
            <a:pPr>
              <a:spcBef>
                <a:spcPct val="50000"/>
              </a:spcBef>
              <a:buFontTx/>
              <a:buChar char="•"/>
            </a:pPr>
            <a:r>
              <a:rPr lang="en-US" altLang="en-US" smtClean="0">
                <a:solidFill>
                  <a:srgbClr val="000000"/>
                </a:solidFill>
              </a:rPr>
              <a:t>Low frequency</a:t>
            </a:r>
          </a:p>
          <a:p>
            <a:pPr lvl="1">
              <a:spcBef>
                <a:spcPct val="50000"/>
              </a:spcBef>
              <a:buFontTx/>
              <a:buChar char="•"/>
            </a:pPr>
            <a:r>
              <a:rPr lang="en-US" altLang="en-US" smtClean="0">
                <a:solidFill>
                  <a:srgbClr val="000000"/>
                </a:solidFill>
              </a:rPr>
              <a:t>A</a:t>
            </a:r>
            <a:r>
              <a:rPr lang="en-US" altLang="en-US" smtClean="0">
                <a:solidFill>
                  <a:srgbClr val="000000"/>
                </a:solidFill>
                <a:latin typeface="Times" pitchFamily="18" charset="0"/>
                <a:sym typeface="Times" pitchFamily="18" charset="0"/>
              </a:rPr>
              <a:t>≈</a:t>
            </a:r>
            <a:r>
              <a:rPr lang="en-US" altLang="en-US" smtClean="0">
                <a:solidFill>
                  <a:srgbClr val="000000"/>
                </a:solidFill>
                <a:sym typeface="Times" pitchFamily="18" charset="0"/>
              </a:rPr>
              <a:t> M</a:t>
            </a:r>
            <a:r>
              <a:rPr lang="en-US" altLang="en-US" baseline="-25000" smtClean="0">
                <a:solidFill>
                  <a:srgbClr val="000000"/>
                </a:solidFill>
                <a:sym typeface="Times" pitchFamily="18" charset="0"/>
              </a:rPr>
              <a:t>0</a:t>
            </a:r>
            <a:r>
              <a:rPr lang="en-US" altLang="en-US" smtClean="0">
                <a:solidFill>
                  <a:srgbClr val="000000"/>
                </a:solidFill>
                <a:sym typeface="Times" pitchFamily="18" charset="0"/>
              </a:rPr>
              <a:t>, but log M</a:t>
            </a:r>
            <a:r>
              <a:rPr lang="en-US" altLang="en-US" baseline="-25000" smtClean="0">
                <a:solidFill>
                  <a:srgbClr val="000000"/>
                </a:solidFill>
                <a:sym typeface="Times" pitchFamily="18" charset="0"/>
              </a:rPr>
              <a:t>0 </a:t>
            </a:r>
            <a:r>
              <a:rPr lang="en-US" altLang="en-US" sz="1200" smtClean="0">
                <a:solidFill>
                  <a:srgbClr val="000000"/>
                </a:solidFill>
                <a:latin typeface="Times New Roman" pitchFamily="18" charset="0"/>
                <a:sym typeface="Times" pitchFamily="18" charset="0"/>
              </a:rPr>
              <a:t>≈</a:t>
            </a:r>
            <a:r>
              <a:rPr lang="en-US" altLang="en-US" sz="1200" smtClean="0">
                <a:solidFill>
                  <a:srgbClr val="FFFFFF"/>
                </a:solidFill>
                <a:latin typeface="Times New Roman" pitchFamily="18" charset="0"/>
                <a:sym typeface="Times" pitchFamily="18" charset="0"/>
              </a:rPr>
              <a:t> </a:t>
            </a:r>
            <a:r>
              <a:rPr lang="en-US" altLang="en-US" smtClean="0">
                <a:solidFill>
                  <a:srgbClr val="000000"/>
                </a:solidFill>
                <a:sym typeface="Times" pitchFamily="18" charset="0"/>
              </a:rPr>
              <a:t>1.5</a:t>
            </a:r>
            <a:r>
              <a:rPr lang="en-US" altLang="en-US" b="1" smtClean="0">
                <a:solidFill>
                  <a:srgbClr val="000000"/>
                </a:solidFill>
                <a:sym typeface="Times" pitchFamily="18" charset="0"/>
              </a:rPr>
              <a:t>M</a:t>
            </a:r>
            <a:r>
              <a:rPr lang="en-US" altLang="en-US" smtClean="0">
                <a:solidFill>
                  <a:srgbClr val="000000"/>
                </a:solidFill>
                <a:sym typeface="Times" pitchFamily="18" charset="0"/>
              </a:rPr>
              <a:t>, so A </a:t>
            </a:r>
            <a:r>
              <a:rPr lang="en-US" altLang="en-US" sz="1200" smtClean="0">
                <a:solidFill>
                  <a:srgbClr val="000000"/>
                </a:solidFill>
                <a:latin typeface="Times New Roman" pitchFamily="18" charset="0"/>
                <a:sym typeface="Times" pitchFamily="18" charset="0"/>
              </a:rPr>
              <a:t>≈</a:t>
            </a:r>
            <a:r>
              <a:rPr lang="en-US" altLang="en-US" sz="1200" smtClean="0">
                <a:solidFill>
                  <a:srgbClr val="FFFFFF"/>
                </a:solidFill>
                <a:latin typeface="Times New Roman" pitchFamily="18" charset="0"/>
                <a:sym typeface="Times" pitchFamily="18" charset="0"/>
              </a:rPr>
              <a:t> </a:t>
            </a:r>
            <a:r>
              <a:rPr lang="en-US" altLang="en-US" smtClean="0">
                <a:solidFill>
                  <a:srgbClr val="000000"/>
                </a:solidFill>
                <a:sym typeface="Times" pitchFamily="18" charset="0"/>
              </a:rPr>
              <a:t>10</a:t>
            </a:r>
            <a:r>
              <a:rPr lang="en-US" altLang="en-US" baseline="30000" smtClean="0">
                <a:solidFill>
                  <a:srgbClr val="000000"/>
                </a:solidFill>
                <a:sym typeface="Times" pitchFamily="18" charset="0"/>
              </a:rPr>
              <a:t>1.5</a:t>
            </a:r>
            <a:r>
              <a:rPr lang="en-US" altLang="en-US" b="1" baseline="30000" smtClean="0">
                <a:solidFill>
                  <a:srgbClr val="000000"/>
                </a:solidFill>
                <a:sym typeface="Times" pitchFamily="18" charset="0"/>
              </a:rPr>
              <a:t>M</a:t>
            </a:r>
            <a:r>
              <a:rPr lang="en-US" altLang="en-US" smtClean="0">
                <a:solidFill>
                  <a:srgbClr val="000000"/>
                </a:solidFill>
                <a:sym typeface="Times" pitchFamily="18" charset="0"/>
              </a:rPr>
              <a:t>.   </a:t>
            </a:r>
            <a:r>
              <a:rPr lang="en-US" altLang="en-US" smtClean="0">
                <a:solidFill>
                  <a:srgbClr val="FF0000"/>
                </a:solidFill>
                <a:sym typeface="Times" pitchFamily="18" charset="0"/>
              </a:rPr>
              <a:t>This is a factor of 32 for a unit increase in </a:t>
            </a:r>
            <a:r>
              <a:rPr lang="en-US" altLang="en-US" b="1" smtClean="0">
                <a:solidFill>
                  <a:srgbClr val="FF0000"/>
                </a:solidFill>
                <a:sym typeface="Times" pitchFamily="18" charset="0"/>
              </a:rPr>
              <a:t>M</a:t>
            </a:r>
          </a:p>
          <a:p>
            <a:pPr>
              <a:spcBef>
                <a:spcPct val="50000"/>
              </a:spcBef>
              <a:buFontTx/>
              <a:buChar char="•"/>
            </a:pPr>
            <a:r>
              <a:rPr lang="en-US" altLang="en-US" smtClean="0">
                <a:solidFill>
                  <a:srgbClr val="000000"/>
                </a:solidFill>
              </a:rPr>
              <a:t>High frequency</a:t>
            </a:r>
          </a:p>
          <a:p>
            <a:pPr lvl="1">
              <a:spcBef>
                <a:spcPct val="50000"/>
              </a:spcBef>
              <a:buFontTx/>
              <a:buChar char="•"/>
            </a:pPr>
            <a:r>
              <a:rPr lang="en-US" altLang="en-US" smtClean="0">
                <a:solidFill>
                  <a:srgbClr val="000000"/>
                </a:solidFill>
              </a:rPr>
              <a:t>A </a:t>
            </a:r>
            <a:r>
              <a:rPr lang="en-US" altLang="en-US" sz="1200" smtClean="0">
                <a:solidFill>
                  <a:srgbClr val="000000"/>
                </a:solidFill>
                <a:latin typeface="Times New Roman" pitchFamily="18" charset="0"/>
                <a:sym typeface="Times" pitchFamily="18" charset="0"/>
              </a:rPr>
              <a:t>≈</a:t>
            </a:r>
            <a:r>
              <a:rPr lang="en-US" altLang="en-US" smtClean="0">
                <a:solidFill>
                  <a:srgbClr val="000000"/>
                </a:solidFill>
                <a:sym typeface="Times" pitchFamily="18" charset="0"/>
              </a:rPr>
              <a:t> M</a:t>
            </a:r>
            <a:r>
              <a:rPr lang="en-US" altLang="en-US" baseline="-25000" smtClean="0">
                <a:solidFill>
                  <a:srgbClr val="000000"/>
                </a:solidFill>
                <a:sym typeface="Times" pitchFamily="18" charset="0"/>
              </a:rPr>
              <a:t>0</a:t>
            </a:r>
            <a:r>
              <a:rPr lang="en-US" altLang="en-US" baseline="30000" smtClean="0">
                <a:solidFill>
                  <a:srgbClr val="000000"/>
                </a:solidFill>
                <a:sym typeface="Times" pitchFamily="18" charset="0"/>
              </a:rPr>
              <a:t>(1/3)</a:t>
            </a:r>
            <a:r>
              <a:rPr lang="en-US" altLang="en-US" smtClean="0">
                <a:solidFill>
                  <a:srgbClr val="000000"/>
                </a:solidFill>
                <a:sym typeface="Times" pitchFamily="18" charset="0"/>
              </a:rPr>
              <a:t>, but log M</a:t>
            </a:r>
            <a:r>
              <a:rPr lang="en-US" altLang="en-US" baseline="-25000" smtClean="0">
                <a:solidFill>
                  <a:srgbClr val="000000"/>
                </a:solidFill>
                <a:sym typeface="Times" pitchFamily="18" charset="0"/>
              </a:rPr>
              <a:t>0 </a:t>
            </a:r>
            <a:r>
              <a:rPr lang="en-US" altLang="en-US" sz="1200" smtClean="0">
                <a:solidFill>
                  <a:srgbClr val="000000"/>
                </a:solidFill>
                <a:latin typeface="Times New Roman" pitchFamily="18" charset="0"/>
                <a:sym typeface="Times" pitchFamily="18" charset="0"/>
              </a:rPr>
              <a:t>≈</a:t>
            </a:r>
            <a:r>
              <a:rPr lang="en-US" altLang="en-US" sz="1200" smtClean="0">
                <a:solidFill>
                  <a:srgbClr val="FFFFFF"/>
                </a:solidFill>
                <a:latin typeface="Times New Roman" pitchFamily="18" charset="0"/>
                <a:sym typeface="Times" pitchFamily="18" charset="0"/>
              </a:rPr>
              <a:t> </a:t>
            </a:r>
            <a:r>
              <a:rPr lang="en-US" altLang="en-US" smtClean="0">
                <a:solidFill>
                  <a:srgbClr val="000000"/>
                </a:solidFill>
                <a:sym typeface="Times" pitchFamily="18" charset="0"/>
              </a:rPr>
              <a:t>1.5</a:t>
            </a:r>
            <a:r>
              <a:rPr lang="en-US" altLang="en-US" b="1" smtClean="0">
                <a:solidFill>
                  <a:srgbClr val="000000"/>
                </a:solidFill>
                <a:sym typeface="Times" pitchFamily="18" charset="0"/>
              </a:rPr>
              <a:t>M</a:t>
            </a:r>
            <a:r>
              <a:rPr lang="en-US" altLang="en-US" smtClean="0">
                <a:solidFill>
                  <a:srgbClr val="000000"/>
                </a:solidFill>
                <a:sym typeface="Times" pitchFamily="18" charset="0"/>
              </a:rPr>
              <a:t>, so A </a:t>
            </a:r>
            <a:r>
              <a:rPr lang="en-US" altLang="en-US" sz="1200" smtClean="0">
                <a:solidFill>
                  <a:srgbClr val="000000"/>
                </a:solidFill>
                <a:latin typeface="Times New Roman" pitchFamily="18" charset="0"/>
                <a:sym typeface="Times" pitchFamily="18" charset="0"/>
              </a:rPr>
              <a:t>≈</a:t>
            </a:r>
            <a:r>
              <a:rPr lang="en-US" altLang="en-US" sz="1200" smtClean="0">
                <a:solidFill>
                  <a:srgbClr val="FFFFFF"/>
                </a:solidFill>
                <a:latin typeface="Times New Roman" pitchFamily="18" charset="0"/>
                <a:sym typeface="Times" pitchFamily="18" charset="0"/>
              </a:rPr>
              <a:t> </a:t>
            </a:r>
            <a:r>
              <a:rPr lang="en-US" altLang="en-US" smtClean="0">
                <a:solidFill>
                  <a:srgbClr val="000000"/>
                </a:solidFill>
                <a:sym typeface="Times" pitchFamily="18" charset="0"/>
              </a:rPr>
              <a:t>10</a:t>
            </a:r>
            <a:r>
              <a:rPr lang="en-US" altLang="en-US" baseline="30000" smtClean="0">
                <a:solidFill>
                  <a:srgbClr val="000000"/>
                </a:solidFill>
                <a:sym typeface="Times" pitchFamily="18" charset="0"/>
              </a:rPr>
              <a:t>0.5</a:t>
            </a:r>
            <a:r>
              <a:rPr lang="en-US" altLang="en-US" b="1" baseline="30000" smtClean="0">
                <a:solidFill>
                  <a:srgbClr val="000000"/>
                </a:solidFill>
                <a:sym typeface="Times" pitchFamily="18" charset="0"/>
              </a:rPr>
              <a:t>M</a:t>
            </a:r>
            <a:r>
              <a:rPr lang="en-US" altLang="en-US" smtClean="0">
                <a:solidFill>
                  <a:srgbClr val="000000"/>
                </a:solidFill>
                <a:sym typeface="Times" pitchFamily="18" charset="0"/>
              </a:rPr>
              <a:t>.   </a:t>
            </a:r>
            <a:r>
              <a:rPr lang="en-US" altLang="en-US" smtClean="0">
                <a:solidFill>
                  <a:srgbClr val="FF0000"/>
                </a:solidFill>
                <a:sym typeface="Times" pitchFamily="18" charset="0"/>
              </a:rPr>
              <a:t>This is a factor of 3 for a unit increase in </a:t>
            </a:r>
            <a:r>
              <a:rPr lang="en-US" altLang="en-US" b="1" smtClean="0">
                <a:solidFill>
                  <a:srgbClr val="FF0000"/>
                </a:solidFill>
                <a:sym typeface="Times" pitchFamily="18" charset="0"/>
              </a:rPr>
              <a:t>M</a:t>
            </a:r>
          </a:p>
          <a:p>
            <a:pPr>
              <a:spcBef>
                <a:spcPct val="50000"/>
              </a:spcBef>
              <a:buFontTx/>
              <a:buChar char="•"/>
            </a:pPr>
            <a:r>
              <a:rPr lang="en-US" altLang="en-US" b="1" smtClean="0">
                <a:solidFill>
                  <a:srgbClr val="FF0000"/>
                </a:solidFill>
                <a:sym typeface="Times" pitchFamily="18" charset="0"/>
              </a:rPr>
              <a:t>Ground motion at frequencies of engineering interest does not increase by 10x for each unit increase in M</a:t>
            </a:r>
          </a:p>
          <a:p>
            <a:pPr>
              <a:spcBef>
                <a:spcPct val="50000"/>
              </a:spcBef>
              <a:buFontTx/>
              <a:buChar char="•"/>
            </a:pPr>
            <a:r>
              <a:rPr lang="en-GB" altLang="en-US" sz="2400" smtClean="0">
                <a:solidFill>
                  <a:srgbClr val="FF0000"/>
                </a:solidFill>
              </a:rPr>
              <a:t> </a:t>
            </a:r>
            <a:r>
              <a:rPr lang="en-GB" altLang="en-US" b="1" smtClean="0">
                <a:solidFill>
                  <a:srgbClr val="FF0000"/>
                </a:solidFill>
              </a:rPr>
              <a:t>The key is to describe how the corner frequencies vary with M. Even for more complex sources, often try to relate the high-frequency spectral level to a single stress parameter </a:t>
            </a:r>
            <a:endParaRPr lang="en-GB" altLang="en-US" sz="1800" b="1" smtClean="0">
              <a:solidFill>
                <a:srgbClr val="FF0000"/>
              </a:solidFill>
            </a:endParaRPr>
          </a:p>
          <a:p>
            <a:pPr lvl="1">
              <a:spcBef>
                <a:spcPct val="50000"/>
              </a:spcBef>
              <a:buFontTx/>
              <a:buChar char="•"/>
            </a:pPr>
            <a:endParaRPr lang="en-US" altLang="en-US" sz="1800" b="1" smtClean="0">
              <a:solidFill>
                <a:srgbClr val="FF0000"/>
              </a:solidFill>
            </a:endParaRPr>
          </a:p>
        </p:txBody>
      </p:sp>
      <p:sp>
        <p:nvSpPr>
          <p:cNvPr id="3" name="Slide Number Placeholder 2"/>
          <p:cNvSpPr>
            <a:spLocks noGrp="1"/>
          </p:cNvSpPr>
          <p:nvPr>
            <p:ph type="sldNum" sz="quarter" idx="12"/>
          </p:nvPr>
        </p:nvSpPr>
        <p:spPr/>
        <p:txBody>
          <a:bodyPr/>
          <a:lstStyle/>
          <a:p>
            <a:pPr>
              <a:defRPr/>
            </a:pPr>
            <a:fld id="{DEC8DACE-DB2F-4709-ACC7-BBA63C6BE619}" type="slidenum">
              <a:rPr lang="en-US" smtClean="0"/>
              <a:pPr>
                <a:defRPr/>
              </a:pPr>
              <a:t>47</a:t>
            </a:fld>
            <a:endParaRPr lang="en-US"/>
          </a:p>
        </p:txBody>
      </p:sp>
    </p:spTree>
    <p:extLst>
      <p:ext uri="{BB962C8B-B14F-4D97-AF65-F5344CB8AC3E}">
        <p14:creationId xmlns:p14="http://schemas.microsoft.com/office/powerpoint/2010/main" val="35945410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9988" name="Rectangle 2"/>
          <p:cNvSpPr>
            <a:spLocks noGrp="1" noChangeArrowheads="1"/>
          </p:cNvSpPr>
          <p:nvPr>
            <p:ph type="title"/>
          </p:nvPr>
        </p:nvSpPr>
        <p:spPr>
          <a:xfrm>
            <a:off x="685800" y="228600"/>
            <a:ext cx="7772400" cy="1143000"/>
          </a:xfrm>
        </p:spPr>
        <p:txBody>
          <a:bodyPr/>
          <a:lstStyle/>
          <a:p>
            <a:r>
              <a:rPr lang="fr-FR" altLang="en-US" sz="3600" smtClean="0"/>
              <a:t>Source duration</a:t>
            </a:r>
          </a:p>
        </p:txBody>
      </p:sp>
      <p:sp>
        <p:nvSpPr>
          <p:cNvPr id="169989" name="Rectangle 3"/>
          <p:cNvSpPr>
            <a:spLocks noGrp="1" noChangeArrowheads="1"/>
          </p:cNvSpPr>
          <p:nvPr>
            <p:ph type="body" idx="1"/>
          </p:nvPr>
        </p:nvSpPr>
        <p:spPr>
          <a:xfrm>
            <a:off x="495300" y="1219200"/>
            <a:ext cx="8153400" cy="4419600"/>
          </a:xfrm>
        </p:spPr>
        <p:txBody>
          <a:bodyPr/>
          <a:lstStyle/>
          <a:p>
            <a:endParaRPr lang="fr-FR" altLang="en-US" smtClean="0"/>
          </a:p>
          <a:p>
            <a:r>
              <a:rPr lang="fr-FR" altLang="en-US" smtClean="0"/>
              <a:t>Determined from source scaling model via:</a:t>
            </a:r>
          </a:p>
          <a:p>
            <a:endParaRPr lang="fr-FR" altLang="en-US" smtClean="0"/>
          </a:p>
          <a:p>
            <a:endParaRPr lang="fr-FR" altLang="en-US" smtClean="0"/>
          </a:p>
          <a:p>
            <a:endParaRPr lang="fr-FR" altLang="en-US" smtClean="0"/>
          </a:p>
          <a:p>
            <a:pPr lvl="1"/>
            <a:r>
              <a:rPr lang="fr-FR" altLang="en-US" smtClean="0"/>
              <a:t>For single-corner model, f</a:t>
            </a:r>
            <a:r>
              <a:rPr lang="fr-FR" altLang="en-US" baseline="-25000" smtClean="0"/>
              <a:t>a</a:t>
            </a:r>
            <a:r>
              <a:rPr lang="fr-FR" altLang="en-US" smtClean="0"/>
              <a:t>= f</a:t>
            </a:r>
            <a:r>
              <a:rPr lang="fr-FR" altLang="en-US" baseline="-25000" smtClean="0"/>
              <a:t>b</a:t>
            </a:r>
            <a:r>
              <a:rPr lang="fr-FR" altLang="en-US" smtClean="0"/>
              <a:t> = f</a:t>
            </a:r>
            <a:r>
              <a:rPr lang="fr-FR" altLang="en-US" baseline="-25000" smtClean="0"/>
              <a:t>0</a:t>
            </a:r>
          </a:p>
          <a:p>
            <a:pPr lvl="1">
              <a:buFontTx/>
              <a:buNone/>
            </a:pPr>
            <a:endParaRPr lang="fr-FR" altLang="en-US" smtClean="0"/>
          </a:p>
          <a:p>
            <a:pPr lvl="1"/>
            <a:endParaRPr lang="fr-FR" altLang="en-US" smtClean="0"/>
          </a:p>
        </p:txBody>
      </p:sp>
      <p:graphicFrame>
        <p:nvGraphicFramePr>
          <p:cNvPr id="169990" name="Object 6"/>
          <p:cNvGraphicFramePr>
            <a:graphicFrameLocks noChangeAspect="1"/>
          </p:cNvGraphicFramePr>
          <p:nvPr/>
        </p:nvGraphicFramePr>
        <p:xfrm>
          <a:off x="2667000" y="2514600"/>
          <a:ext cx="3124200" cy="1092200"/>
        </p:xfrm>
        <a:graphic>
          <a:graphicData uri="http://schemas.openxmlformats.org/presentationml/2006/ole">
            <mc:AlternateContent xmlns:mc="http://schemas.openxmlformats.org/markup-compatibility/2006">
              <mc:Choice xmlns:v="urn:schemas-microsoft-com:vml" Requires="v">
                <p:oleObj spid="_x0000_s102410" name="Equation" r:id="rId4" imgW="1130300" imgH="457200" progId="Equation.3">
                  <p:embed/>
                </p:oleObj>
              </mc:Choice>
              <mc:Fallback>
                <p:oleObj name="Equation" r:id="rId4" imgW="1130300" imgH="4572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2514600"/>
                        <a:ext cx="3124200" cy="1092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408845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1012" name="Rectangle 2"/>
          <p:cNvSpPr>
            <a:spLocks noGrp="1" noChangeArrowheads="1"/>
          </p:cNvSpPr>
          <p:nvPr>
            <p:ph type="ctrTitle"/>
          </p:nvPr>
        </p:nvSpPr>
        <p:spPr>
          <a:xfrm>
            <a:off x="685800" y="2286000"/>
            <a:ext cx="7772400" cy="1143000"/>
          </a:xfrm>
        </p:spPr>
        <p:txBody>
          <a:bodyPr/>
          <a:lstStyle/>
          <a:p>
            <a:r>
              <a:rPr lang="fr-FR" altLang="en-US" smtClean="0"/>
              <a:t> Path Function</a:t>
            </a:r>
          </a:p>
        </p:txBody>
      </p:sp>
      <p:sp>
        <p:nvSpPr>
          <p:cNvPr id="2" name="Slide Number Placeholder 1"/>
          <p:cNvSpPr>
            <a:spLocks noGrp="1"/>
          </p:cNvSpPr>
          <p:nvPr>
            <p:ph type="sldNum" sz="quarter" idx="12"/>
          </p:nvPr>
        </p:nvSpPr>
        <p:spPr/>
        <p:txBody>
          <a:bodyPr/>
          <a:lstStyle/>
          <a:p>
            <a:pPr>
              <a:defRPr/>
            </a:pPr>
            <a:fld id="{F3DE4486-3224-456F-9D61-462ABA924985}" type="slidenum">
              <a:rPr lang="en-US" smtClean="0">
                <a:solidFill>
                  <a:srgbClr val="FFFFFF"/>
                </a:solidFill>
              </a:rPr>
              <a:pPr>
                <a:defRPr/>
              </a:pPr>
              <a:t>49</a:t>
            </a:fld>
            <a:endParaRPr lang="en-US">
              <a:solidFill>
                <a:srgbClr val="FFFFFF"/>
              </a:solidFill>
            </a:endParaRPr>
          </a:p>
        </p:txBody>
      </p:sp>
    </p:spTree>
    <p:extLst>
      <p:ext uri="{BB962C8B-B14F-4D97-AF65-F5344CB8AC3E}">
        <p14:creationId xmlns:p14="http://schemas.microsoft.com/office/powerpoint/2010/main" val="34617185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2036" name="Rectangle 2"/>
          <p:cNvSpPr>
            <a:spLocks noGrp="1" noChangeArrowheads="1"/>
          </p:cNvSpPr>
          <p:nvPr>
            <p:ph type="title"/>
          </p:nvPr>
        </p:nvSpPr>
        <p:spPr/>
        <p:txBody>
          <a:bodyPr/>
          <a:lstStyle/>
          <a:p>
            <a:r>
              <a:rPr lang="en-GB" altLang="en-US" sz="3600" smtClean="0"/>
              <a:t>Path function P(R, f)</a:t>
            </a:r>
          </a:p>
        </p:txBody>
      </p:sp>
      <p:sp>
        <p:nvSpPr>
          <p:cNvPr id="172037" name="Text Box 3"/>
          <p:cNvSpPr txBox="1">
            <a:spLocks noChangeArrowheads="1"/>
          </p:cNvSpPr>
          <p:nvPr/>
        </p:nvSpPr>
        <p:spPr bwMode="auto">
          <a:xfrm>
            <a:off x="1981200" y="2895600"/>
            <a:ext cx="342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GB" altLang="en-US" sz="2000" smtClean="0">
                <a:solidFill>
                  <a:srgbClr val="000000"/>
                </a:solidFill>
                <a:latin typeface="Times New Roman" pitchFamily="18" charset="0"/>
              </a:rPr>
              <a:t>Point-source =&gt; spherical wave </a:t>
            </a:r>
          </a:p>
        </p:txBody>
      </p:sp>
      <p:grpSp>
        <p:nvGrpSpPr>
          <p:cNvPr id="172038" name="Group 4"/>
          <p:cNvGrpSpPr>
            <a:grpSpLocks/>
          </p:cNvGrpSpPr>
          <p:nvPr/>
        </p:nvGrpSpPr>
        <p:grpSpPr bwMode="auto">
          <a:xfrm>
            <a:off x="838200" y="1752600"/>
            <a:ext cx="7543800" cy="822325"/>
            <a:chOff x="720" y="1440"/>
            <a:chExt cx="4752" cy="518"/>
          </a:xfrm>
        </p:grpSpPr>
        <p:sp>
          <p:nvSpPr>
            <p:cNvPr id="1013765" name="Text Box 5"/>
            <p:cNvSpPr txBox="1">
              <a:spLocks noChangeArrowheads="1"/>
            </p:cNvSpPr>
            <p:nvPr/>
          </p:nvSpPr>
          <p:spPr bwMode="auto">
            <a:xfrm>
              <a:off x="720" y="1536"/>
              <a:ext cx="720" cy="32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GB" sz="2800" b="1">
                  <a:solidFill>
                    <a:srgbClr val="000000"/>
                  </a:solidFill>
                  <a:effectLst>
                    <a:outerShdw blurRad="38100" dist="38100" dir="2700000" algn="tl">
                      <a:srgbClr val="C0C0C0"/>
                    </a:outerShdw>
                  </a:effectLst>
                  <a:latin typeface="Times New Roman" pitchFamily="18" charset="0"/>
                </a:rPr>
                <a:t>P(R,f)</a:t>
              </a:r>
            </a:p>
          </p:txBody>
        </p:sp>
        <p:sp>
          <p:nvSpPr>
            <p:cNvPr id="172049" name="Text Box 6"/>
            <p:cNvSpPr txBox="1">
              <a:spLocks noChangeArrowheads="1"/>
            </p:cNvSpPr>
            <p:nvPr/>
          </p:nvSpPr>
          <p:spPr bwMode="auto">
            <a:xfrm>
              <a:off x="1632" y="1536"/>
              <a:ext cx="26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GB" altLang="en-US" sz="3200" b="1" smtClean="0">
                  <a:solidFill>
                    <a:srgbClr val="000000"/>
                  </a:solidFill>
                  <a:latin typeface="Times New Roman" pitchFamily="18" charset="0"/>
                </a:rPr>
                <a:t>=</a:t>
              </a:r>
            </a:p>
          </p:txBody>
        </p:sp>
        <p:sp>
          <p:nvSpPr>
            <p:cNvPr id="172050" name="Text Box 7"/>
            <p:cNvSpPr txBox="1">
              <a:spLocks noChangeArrowheads="1"/>
            </p:cNvSpPr>
            <p:nvPr/>
          </p:nvSpPr>
          <p:spPr bwMode="auto">
            <a:xfrm>
              <a:off x="2016" y="1440"/>
              <a:ext cx="1198" cy="51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400" smtClean="0">
                  <a:solidFill>
                    <a:srgbClr val="000000"/>
                  </a:solidFill>
                  <a:latin typeface="Times New Roman" pitchFamily="18" charset="0"/>
                </a:rPr>
                <a:t>Geometrical</a:t>
              </a:r>
            </a:p>
            <a:p>
              <a:pPr algn="ctr" eaLnBrk="1" hangingPunct="1"/>
              <a:r>
                <a:rPr lang="en-GB" altLang="en-US" sz="2400" smtClean="0">
                  <a:solidFill>
                    <a:srgbClr val="000000"/>
                  </a:solidFill>
                  <a:latin typeface="Times New Roman" pitchFamily="18" charset="0"/>
                </a:rPr>
                <a:t>Spreading (R)</a:t>
              </a:r>
            </a:p>
          </p:txBody>
        </p:sp>
        <p:sp>
          <p:nvSpPr>
            <p:cNvPr id="172051" name="Text Box 8"/>
            <p:cNvSpPr txBox="1">
              <a:spLocks noChangeArrowheads="1"/>
            </p:cNvSpPr>
            <p:nvPr/>
          </p:nvSpPr>
          <p:spPr bwMode="auto">
            <a:xfrm>
              <a:off x="3840" y="1440"/>
              <a:ext cx="1632" cy="51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400" smtClean="0">
                  <a:solidFill>
                    <a:srgbClr val="000000"/>
                  </a:solidFill>
                  <a:latin typeface="Times New Roman" pitchFamily="18" charset="0"/>
                </a:rPr>
                <a:t>Anelastic Attenuation (R,f)</a:t>
              </a:r>
            </a:p>
          </p:txBody>
        </p:sp>
        <p:sp>
          <p:nvSpPr>
            <p:cNvPr id="172052" name="AutoShape 9"/>
            <p:cNvSpPr>
              <a:spLocks noChangeArrowheads="1"/>
            </p:cNvSpPr>
            <p:nvPr/>
          </p:nvSpPr>
          <p:spPr bwMode="auto">
            <a:xfrm>
              <a:off x="3552" y="1584"/>
              <a:ext cx="192" cy="148"/>
            </a:xfrm>
            <a:prstGeom prst="flowChartSummingJunction">
              <a:avLst/>
            </a:prstGeom>
            <a:noFill/>
            <a:ln w="2857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endParaRPr lang="en-US" altLang="en-US" sz="1400" smtClean="0">
                <a:solidFill>
                  <a:srgbClr val="000000"/>
                </a:solidFill>
              </a:endParaRPr>
            </a:p>
          </p:txBody>
        </p:sp>
      </p:grpSp>
      <p:grpSp>
        <p:nvGrpSpPr>
          <p:cNvPr id="172039" name="Group 10"/>
          <p:cNvGrpSpPr>
            <a:grpSpLocks/>
          </p:cNvGrpSpPr>
          <p:nvPr/>
        </p:nvGrpSpPr>
        <p:grpSpPr bwMode="auto">
          <a:xfrm>
            <a:off x="2819400" y="3276600"/>
            <a:ext cx="1447800" cy="1219200"/>
            <a:chOff x="1824" y="2448"/>
            <a:chExt cx="1056" cy="1344"/>
          </a:xfrm>
        </p:grpSpPr>
        <p:sp>
          <p:nvSpPr>
            <p:cNvPr id="172044" name="Oval 11"/>
            <p:cNvSpPr>
              <a:spLocks noChangeArrowheads="1"/>
            </p:cNvSpPr>
            <p:nvPr/>
          </p:nvSpPr>
          <p:spPr bwMode="auto">
            <a:xfrm>
              <a:off x="2064" y="3120"/>
              <a:ext cx="48" cy="48"/>
            </a:xfrm>
            <a:prstGeom prst="ellipse">
              <a:avLst/>
            </a:prstGeom>
            <a:solidFill>
              <a:schemeClr val="tx2"/>
            </a:soli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sp>
          <p:nvSpPr>
            <p:cNvPr id="172045" name="AutoShape 12"/>
            <p:cNvSpPr>
              <a:spLocks noChangeArrowheads="1"/>
            </p:cNvSpPr>
            <p:nvPr/>
          </p:nvSpPr>
          <p:spPr bwMode="auto">
            <a:xfrm rot="5400000">
              <a:off x="1776" y="2928"/>
              <a:ext cx="576" cy="48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900 w 21600"/>
                <a:gd name="T13" fmla="*/ 0 h 21600"/>
                <a:gd name="T14" fmla="*/ 20700 w 21600"/>
                <a:gd name="T15" fmla="*/ 6750 h 21600"/>
              </a:gdLst>
              <a:ahLst/>
              <a:cxnLst>
                <a:cxn ang="T8">
                  <a:pos x="T0" y="T1"/>
                </a:cxn>
                <a:cxn ang="T9">
                  <a:pos x="T2" y="T3"/>
                </a:cxn>
                <a:cxn ang="T10">
                  <a:pos x="T4" y="T5"/>
                </a:cxn>
                <a:cxn ang="T11">
                  <a:pos x="T6" y="T7"/>
                </a:cxn>
              </a:cxnLst>
              <a:rect l="T12" t="T13" r="T14" b="T15"/>
              <a:pathLst>
                <a:path w="21600" h="21600">
                  <a:moveTo>
                    <a:pt x="2699" y="4725"/>
                  </a:moveTo>
                  <a:cubicBezTo>
                    <a:pt x="4611" y="2175"/>
                    <a:pt x="7612" y="674"/>
                    <a:pt x="10800" y="675"/>
                  </a:cubicBezTo>
                  <a:cubicBezTo>
                    <a:pt x="13987" y="675"/>
                    <a:pt x="16988" y="2175"/>
                    <a:pt x="18900" y="4725"/>
                  </a:cubicBezTo>
                  <a:lnTo>
                    <a:pt x="19440" y="4320"/>
                  </a:lnTo>
                  <a:cubicBezTo>
                    <a:pt x="17400" y="1600"/>
                    <a:pt x="14199" y="-1"/>
                    <a:pt x="10799" y="0"/>
                  </a:cubicBezTo>
                  <a:cubicBezTo>
                    <a:pt x="7400" y="0"/>
                    <a:pt x="4199" y="1600"/>
                    <a:pt x="2159" y="4320"/>
                  </a:cubicBezTo>
                  <a:lnTo>
                    <a:pt x="2699" y="4725"/>
                  </a:lnTo>
                  <a:close/>
                </a:path>
              </a:pathLst>
            </a:custGeom>
            <a:solidFill>
              <a:schemeClr val="tx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mtClean="0">
                <a:solidFill>
                  <a:srgbClr val="FFFFFF"/>
                </a:solidFill>
              </a:endParaRPr>
            </a:p>
          </p:txBody>
        </p:sp>
        <p:sp>
          <p:nvSpPr>
            <p:cNvPr id="172046" name="AutoShape 13"/>
            <p:cNvSpPr>
              <a:spLocks noChangeArrowheads="1"/>
            </p:cNvSpPr>
            <p:nvPr/>
          </p:nvSpPr>
          <p:spPr bwMode="auto">
            <a:xfrm rot="5400000">
              <a:off x="1776" y="2832"/>
              <a:ext cx="912" cy="6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900 w 21600"/>
                <a:gd name="T13" fmla="*/ 0 h 21600"/>
                <a:gd name="T14" fmla="*/ 20700 w 21600"/>
                <a:gd name="T15" fmla="*/ 6750 h 21600"/>
              </a:gdLst>
              <a:ahLst/>
              <a:cxnLst>
                <a:cxn ang="T8">
                  <a:pos x="T0" y="T1"/>
                </a:cxn>
                <a:cxn ang="T9">
                  <a:pos x="T2" y="T3"/>
                </a:cxn>
                <a:cxn ang="T10">
                  <a:pos x="T4" y="T5"/>
                </a:cxn>
                <a:cxn ang="T11">
                  <a:pos x="T6" y="T7"/>
                </a:cxn>
              </a:cxnLst>
              <a:rect l="T12" t="T13" r="T14" b="T15"/>
              <a:pathLst>
                <a:path w="21600" h="21600">
                  <a:moveTo>
                    <a:pt x="2699" y="4725"/>
                  </a:moveTo>
                  <a:cubicBezTo>
                    <a:pt x="4611" y="2175"/>
                    <a:pt x="7612" y="674"/>
                    <a:pt x="10800" y="675"/>
                  </a:cubicBezTo>
                  <a:cubicBezTo>
                    <a:pt x="13987" y="675"/>
                    <a:pt x="16988" y="2175"/>
                    <a:pt x="18900" y="4725"/>
                  </a:cubicBezTo>
                  <a:lnTo>
                    <a:pt x="19440" y="4320"/>
                  </a:lnTo>
                  <a:cubicBezTo>
                    <a:pt x="17400" y="1600"/>
                    <a:pt x="14199" y="-1"/>
                    <a:pt x="10799" y="0"/>
                  </a:cubicBezTo>
                  <a:cubicBezTo>
                    <a:pt x="7400" y="0"/>
                    <a:pt x="4199" y="1600"/>
                    <a:pt x="2159" y="4320"/>
                  </a:cubicBezTo>
                  <a:lnTo>
                    <a:pt x="2699" y="4725"/>
                  </a:lnTo>
                  <a:close/>
                </a:path>
              </a:pathLst>
            </a:custGeom>
            <a:solidFill>
              <a:schemeClr val="tx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mtClean="0">
                <a:solidFill>
                  <a:srgbClr val="FFFFFF"/>
                </a:solidFill>
              </a:endParaRPr>
            </a:p>
          </p:txBody>
        </p:sp>
        <p:sp>
          <p:nvSpPr>
            <p:cNvPr id="172047" name="AutoShape 14"/>
            <p:cNvSpPr>
              <a:spLocks noChangeArrowheads="1"/>
            </p:cNvSpPr>
            <p:nvPr/>
          </p:nvSpPr>
          <p:spPr bwMode="auto">
            <a:xfrm rot="5400000">
              <a:off x="1776" y="2688"/>
              <a:ext cx="1344"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900 w 21600"/>
                <a:gd name="T13" fmla="*/ 0 h 21600"/>
                <a:gd name="T14" fmla="*/ 20700 w 21600"/>
                <a:gd name="T15" fmla="*/ 6725 h 21600"/>
              </a:gdLst>
              <a:ahLst/>
              <a:cxnLst>
                <a:cxn ang="T8">
                  <a:pos x="T0" y="T1"/>
                </a:cxn>
                <a:cxn ang="T9">
                  <a:pos x="T2" y="T3"/>
                </a:cxn>
                <a:cxn ang="T10">
                  <a:pos x="T4" y="T5"/>
                </a:cxn>
                <a:cxn ang="T11">
                  <a:pos x="T6" y="T7"/>
                </a:cxn>
              </a:cxnLst>
              <a:rect l="T12" t="T13" r="T14" b="T15"/>
              <a:pathLst>
                <a:path w="21600" h="21600">
                  <a:moveTo>
                    <a:pt x="2699" y="4725"/>
                  </a:moveTo>
                  <a:cubicBezTo>
                    <a:pt x="4611" y="2175"/>
                    <a:pt x="7612" y="674"/>
                    <a:pt x="10800" y="675"/>
                  </a:cubicBezTo>
                  <a:cubicBezTo>
                    <a:pt x="13987" y="675"/>
                    <a:pt x="16988" y="2175"/>
                    <a:pt x="18900" y="4725"/>
                  </a:cubicBezTo>
                  <a:lnTo>
                    <a:pt x="19440" y="4320"/>
                  </a:lnTo>
                  <a:cubicBezTo>
                    <a:pt x="17400" y="1600"/>
                    <a:pt x="14199" y="-1"/>
                    <a:pt x="10799" y="0"/>
                  </a:cubicBezTo>
                  <a:cubicBezTo>
                    <a:pt x="7400" y="0"/>
                    <a:pt x="4199" y="1600"/>
                    <a:pt x="2159" y="4320"/>
                  </a:cubicBezTo>
                  <a:lnTo>
                    <a:pt x="2699" y="4725"/>
                  </a:lnTo>
                  <a:close/>
                </a:path>
              </a:pathLst>
            </a:custGeom>
            <a:solidFill>
              <a:schemeClr val="tx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mtClean="0">
                <a:solidFill>
                  <a:srgbClr val="FFFFFF"/>
                </a:solidFill>
              </a:endParaRPr>
            </a:p>
          </p:txBody>
        </p:sp>
      </p:grpSp>
      <p:sp>
        <p:nvSpPr>
          <p:cNvPr id="172040" name="Text Box 15"/>
          <p:cNvSpPr txBox="1">
            <a:spLocks noChangeArrowheads="1"/>
          </p:cNvSpPr>
          <p:nvPr/>
        </p:nvSpPr>
        <p:spPr bwMode="auto">
          <a:xfrm>
            <a:off x="2362200" y="4648200"/>
            <a:ext cx="2667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400" smtClean="0">
                <a:solidFill>
                  <a:srgbClr val="FF0000"/>
                </a:solidFill>
                <a:latin typeface="Times New Roman" pitchFamily="18" charset="0"/>
              </a:rPr>
              <a:t>Loss of energy through spreading of the wavefront</a:t>
            </a:r>
          </a:p>
        </p:txBody>
      </p:sp>
      <p:sp>
        <p:nvSpPr>
          <p:cNvPr id="172041" name="Text Box 16"/>
          <p:cNvSpPr txBox="1">
            <a:spLocks noChangeArrowheads="1"/>
          </p:cNvSpPr>
          <p:nvPr/>
        </p:nvSpPr>
        <p:spPr bwMode="auto">
          <a:xfrm>
            <a:off x="5715000" y="4495800"/>
            <a:ext cx="3048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400" smtClean="0">
                <a:solidFill>
                  <a:srgbClr val="FF0000"/>
                </a:solidFill>
                <a:latin typeface="Times New Roman" pitchFamily="18" charset="0"/>
              </a:rPr>
              <a:t>Loss of energy through material damping &amp; wave scattering by heterogeneities</a:t>
            </a:r>
          </a:p>
        </p:txBody>
      </p:sp>
      <p:sp>
        <p:nvSpPr>
          <p:cNvPr id="172042" name="Text Box 17"/>
          <p:cNvSpPr txBox="1">
            <a:spLocks noChangeArrowheads="1"/>
          </p:cNvSpPr>
          <p:nvPr/>
        </p:nvSpPr>
        <p:spPr bwMode="auto">
          <a:xfrm>
            <a:off x="5715000" y="2895600"/>
            <a:ext cx="2971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en-GB" altLang="en-US" sz="2000" smtClean="0">
                <a:solidFill>
                  <a:srgbClr val="000000"/>
                </a:solidFill>
                <a:latin typeface="Times New Roman" pitchFamily="18" charset="0"/>
              </a:rPr>
              <a:t>Propagation medium is neither perfectly elastic nor perfectly homogeneous</a:t>
            </a:r>
          </a:p>
          <a:p>
            <a:pPr algn="ctr" eaLnBrk="1" hangingPunct="1"/>
            <a:endParaRPr lang="en-GB" altLang="en-US" sz="2000" smtClean="0">
              <a:solidFill>
                <a:srgbClr val="000000"/>
              </a:solidFill>
              <a:latin typeface="Times New Roman" pitchFamily="18" charset="0"/>
            </a:endParaRPr>
          </a:p>
        </p:txBody>
      </p:sp>
      <p:sp>
        <p:nvSpPr>
          <p:cNvPr id="172043" name="Line 18"/>
          <p:cNvSpPr>
            <a:spLocks noChangeShapeType="1"/>
          </p:cNvSpPr>
          <p:nvPr/>
        </p:nvSpPr>
        <p:spPr bwMode="auto">
          <a:xfrm>
            <a:off x="5486400" y="2743200"/>
            <a:ext cx="0" cy="33528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Tree>
    <p:extLst>
      <p:ext uri="{BB962C8B-B14F-4D97-AF65-F5344CB8AC3E}">
        <p14:creationId xmlns:p14="http://schemas.microsoft.com/office/powerpoint/2010/main" val="31098739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3060" name="Picture 2" descr="rssc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9188" y="747713"/>
            <a:ext cx="6754812"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1" name="Text Box 3"/>
          <p:cNvSpPr txBox="1">
            <a:spLocks noChangeArrowheads="1"/>
          </p:cNvSpPr>
          <p:nvPr/>
        </p:nvSpPr>
        <p:spPr bwMode="auto">
          <a:xfrm>
            <a:off x="304800" y="228600"/>
            <a:ext cx="19812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700" smtClean="0">
                <a:solidFill>
                  <a:srgbClr val="0000FF"/>
                </a:solidFill>
              </a:rPr>
              <a:t>Wave propagation produces changes of amplitude (not shown here) and increased duration with distance.  Not included in these simulations is the effect of scattering, which adds more increases in duration and smooths over some of the amplitude changes (as does combining propagation over various profiles with laterally changing velocity) </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51</a:t>
            </a:fld>
            <a:endParaRPr lang="en-US">
              <a:solidFill>
                <a:srgbClr val="FFFFFF"/>
              </a:solidFill>
            </a:endParaRPr>
          </a:p>
        </p:txBody>
      </p:sp>
    </p:spTree>
    <p:extLst>
      <p:ext uri="{BB962C8B-B14F-4D97-AF65-F5344CB8AC3E}">
        <p14:creationId xmlns:p14="http://schemas.microsoft.com/office/powerpoint/2010/main" val="3783749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084" name="Picture 2" descr="benz_s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511175"/>
            <a:ext cx="4364038" cy="583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5" name="Text Box 3"/>
          <p:cNvSpPr txBox="1">
            <a:spLocks noChangeArrowheads="1"/>
          </p:cNvSpPr>
          <p:nvPr/>
        </p:nvSpPr>
        <p:spPr bwMode="auto">
          <a:xfrm>
            <a:off x="457200" y="1676400"/>
            <a:ext cx="34290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ct val="120000"/>
              </a:lnSpc>
            </a:pPr>
            <a:r>
              <a:rPr lang="en-US" altLang="en-US" sz="1900" smtClean="0">
                <a:solidFill>
                  <a:srgbClr val="0000FF"/>
                </a:solidFill>
              </a:rPr>
              <a:t>The overall behavior of complex path-related effects can be captured by simple functions, leaving aleatory scatter.   In this case the observations can be fit with a simple geometrical spreading and a frequency-dependent Q operator</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52</a:t>
            </a:fld>
            <a:endParaRPr lang="en-US">
              <a:solidFill>
                <a:srgbClr val="FFFFFF"/>
              </a:solidFill>
            </a:endParaRPr>
          </a:p>
        </p:txBody>
      </p:sp>
    </p:spTree>
    <p:extLst>
      <p:ext uri="{BB962C8B-B14F-4D97-AF65-F5344CB8AC3E}">
        <p14:creationId xmlns:p14="http://schemas.microsoft.com/office/powerpoint/2010/main" val="2954371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5108" name="Text Box 2"/>
          <p:cNvSpPr txBox="1">
            <a:spLocks noChangeArrowheads="1"/>
          </p:cNvSpPr>
          <p:nvPr/>
        </p:nvSpPr>
        <p:spPr bwMode="auto">
          <a:xfrm>
            <a:off x="1143000" y="4876800"/>
            <a:ext cx="6858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900" smtClean="0">
                <a:solidFill>
                  <a:srgbClr val="0000FF"/>
                </a:solidFill>
              </a:rPr>
              <a:t>In eastern North America a more complicated geometrical spreading factor is needed (here combined with the Q operator)</a:t>
            </a:r>
          </a:p>
        </p:txBody>
      </p:sp>
      <p:pic>
        <p:nvPicPr>
          <p:cNvPr id="175109" name="Picture 3" descr="Fas01_16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688" y="228600"/>
            <a:ext cx="8047037"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53</a:t>
            </a:fld>
            <a:endParaRPr lang="en-US">
              <a:solidFill>
                <a:srgbClr val="FFFFFF"/>
              </a:solidFill>
            </a:endParaRPr>
          </a:p>
        </p:txBody>
      </p:sp>
    </p:spTree>
    <p:extLst>
      <p:ext uri="{BB962C8B-B14F-4D97-AF65-F5344CB8AC3E}">
        <p14:creationId xmlns:p14="http://schemas.microsoft.com/office/powerpoint/2010/main" val="17525233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6132" name="Rectangle 2"/>
          <p:cNvSpPr>
            <a:spLocks noGrp="1" noChangeArrowheads="1"/>
          </p:cNvSpPr>
          <p:nvPr>
            <p:ph type="title"/>
          </p:nvPr>
        </p:nvSpPr>
        <p:spPr/>
        <p:txBody>
          <a:bodyPr/>
          <a:lstStyle/>
          <a:p>
            <a:r>
              <a:rPr lang="en-GB" altLang="en-US" sz="3600" smtClean="0"/>
              <a:t>Geometrical Spreading Function</a:t>
            </a:r>
          </a:p>
        </p:txBody>
      </p:sp>
      <p:sp>
        <p:nvSpPr>
          <p:cNvPr id="176133" name="Text Box 3"/>
          <p:cNvSpPr>
            <a:spLocks noGrp="1" noChangeArrowheads="1"/>
          </p:cNvSpPr>
          <p:nvPr>
            <p:ph type="body" sz="half" idx="1"/>
          </p:nvPr>
        </p:nvSpPr>
        <p:spPr>
          <a:xfrm>
            <a:off x="228600" y="1676400"/>
            <a:ext cx="4648200" cy="4343400"/>
          </a:xfrm>
          <a:noFill/>
        </p:spPr>
        <p:txBody>
          <a:bodyPr/>
          <a:lstStyle/>
          <a:p>
            <a:pPr>
              <a:spcBef>
                <a:spcPct val="50000"/>
              </a:spcBef>
            </a:pPr>
            <a:r>
              <a:rPr lang="en-GB" altLang="en-US" sz="2000" b="1" smtClean="0"/>
              <a:t>Often 1/R decay (spherical wave), at least within a few tens of km</a:t>
            </a:r>
          </a:p>
          <a:p>
            <a:pPr>
              <a:spcBef>
                <a:spcPct val="50000"/>
              </a:spcBef>
            </a:pPr>
            <a:r>
              <a:rPr lang="en-GB" altLang="en-US" sz="2000" b="1" smtClean="0"/>
              <a:t>At greater distances, the decay is better characterised by 1/R</a:t>
            </a:r>
            <a:r>
              <a:rPr lang="en-GB" altLang="en-US" sz="2000" b="1" baseline="30000" smtClean="0">
                <a:latin typeface="Symbol" pitchFamily="18" charset="2"/>
              </a:rPr>
              <a:t>a </a:t>
            </a:r>
            <a:r>
              <a:rPr lang="en-GB" altLang="en-US" sz="2000" b="1" smtClean="0"/>
              <a:t>with </a:t>
            </a:r>
            <a:r>
              <a:rPr lang="en-GB" altLang="en-US" sz="2000" b="1" smtClean="0">
                <a:latin typeface="Symbol" pitchFamily="18" charset="2"/>
              </a:rPr>
              <a:t>a &lt;1</a:t>
            </a:r>
          </a:p>
          <a:p>
            <a:pPr>
              <a:spcBef>
                <a:spcPct val="50000"/>
              </a:spcBef>
            </a:pPr>
            <a:r>
              <a:rPr lang="en-GB" altLang="en-US" sz="2000" b="1" smtClean="0"/>
              <a:t>SMSIM allows n segment piecewise linear function in log (amplitude) – log (R) space</a:t>
            </a:r>
          </a:p>
          <a:p>
            <a:pPr>
              <a:spcBef>
                <a:spcPct val="50000"/>
              </a:spcBef>
            </a:pPr>
            <a:r>
              <a:rPr lang="en-GB" altLang="en-US" sz="2000" b="1" smtClean="0"/>
              <a:t>Magnitude-dependent slopes possible : allows to capture finite-source effect (Silva 2002)</a:t>
            </a:r>
          </a:p>
        </p:txBody>
      </p:sp>
      <p:sp>
        <p:nvSpPr>
          <p:cNvPr id="176134" name="Rectangle 5"/>
          <p:cNvSpPr>
            <a:spLocks noChangeArrowheads="1"/>
          </p:cNvSpPr>
          <p:nvPr/>
        </p:nvSpPr>
        <p:spPr bwMode="auto">
          <a:xfrm>
            <a:off x="5181600" y="5410200"/>
            <a:ext cx="3657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lnSpc>
                <a:spcPct val="90000"/>
              </a:lnSpc>
              <a:spcBef>
                <a:spcPct val="50000"/>
              </a:spcBef>
            </a:pPr>
            <a:r>
              <a:rPr lang="en-GB" altLang="en-US" sz="1400" b="1" smtClean="0">
                <a:solidFill>
                  <a:srgbClr val="0000FF"/>
                </a:solidFill>
                <a:latin typeface="Times New Roman" pitchFamily="18" charset="0"/>
              </a:rPr>
              <a:t>Example:  Boore &amp; Atkinson 1995 Eastern North America model</a:t>
            </a:r>
          </a:p>
        </p:txBody>
      </p:sp>
      <p:pic>
        <p:nvPicPr>
          <p:cNvPr id="176135" name="Picture 7" descr="GSPRDFIG"/>
          <p:cNvPicPr>
            <a:picLocks noGrp="1" noChangeAspect="1" noChangeArrowheads="1"/>
          </p:cNvPicPr>
          <p:nvPr>
            <p:ph type="body" sz="half" idx="2"/>
          </p:nvPr>
        </p:nvPicPr>
        <p:blipFill>
          <a:blip r:embed="rId3" cstate="print">
            <a:extLst>
              <a:ext uri="{28A0092B-C50C-407E-A947-70E740481C1C}">
                <a14:useLocalDpi xmlns:a14="http://schemas.microsoft.com/office/drawing/2010/main" val="0"/>
              </a:ext>
            </a:extLst>
          </a:blip>
          <a:srcRect/>
          <a:stretch>
            <a:fillRect/>
          </a:stretch>
        </p:blipFill>
        <p:spPr>
          <a:xfrm>
            <a:off x="4876800" y="1644650"/>
            <a:ext cx="3810000" cy="3568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54</a:t>
            </a:fld>
            <a:endParaRPr lang="en-US">
              <a:solidFill>
                <a:srgbClr val="FFFFFF"/>
              </a:solidFill>
            </a:endParaRPr>
          </a:p>
        </p:txBody>
      </p:sp>
    </p:spTree>
    <p:extLst>
      <p:ext uri="{BB962C8B-B14F-4D97-AF65-F5344CB8AC3E}">
        <p14:creationId xmlns:p14="http://schemas.microsoft.com/office/powerpoint/2010/main" val="17420852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7156" name="Rectangle 2"/>
          <p:cNvSpPr>
            <a:spLocks noGrp="1" noChangeArrowheads="1"/>
          </p:cNvSpPr>
          <p:nvPr>
            <p:ph type="title"/>
          </p:nvPr>
        </p:nvSpPr>
        <p:spPr/>
        <p:txBody>
          <a:bodyPr/>
          <a:lstStyle/>
          <a:p>
            <a:r>
              <a:rPr lang="en-GB" altLang="en-US" sz="3600" smtClean="0"/>
              <a:t>Path-dependent anelastic attenuation</a:t>
            </a:r>
          </a:p>
        </p:txBody>
      </p:sp>
      <p:sp>
        <p:nvSpPr>
          <p:cNvPr id="177157" name="Rectangle 3"/>
          <p:cNvSpPr>
            <a:spLocks noGrp="1" noChangeArrowheads="1"/>
          </p:cNvSpPr>
          <p:nvPr>
            <p:ph type="body" sz="half" idx="1"/>
          </p:nvPr>
        </p:nvSpPr>
        <p:spPr>
          <a:xfrm>
            <a:off x="990600" y="2406650"/>
            <a:ext cx="2743200" cy="638175"/>
          </a:xfrm>
        </p:spPr>
        <p:txBody>
          <a:bodyPr/>
          <a:lstStyle/>
          <a:p>
            <a:pPr>
              <a:buFontTx/>
              <a:buNone/>
            </a:pPr>
            <a:r>
              <a:rPr lang="en-GB" altLang="en-US" smtClean="0"/>
              <a:t>Form of filter:</a:t>
            </a:r>
          </a:p>
        </p:txBody>
      </p:sp>
      <p:sp>
        <p:nvSpPr>
          <p:cNvPr id="177158" name="Rectangle 4"/>
          <p:cNvSpPr>
            <a:spLocks noGrp="1" noChangeArrowheads="1"/>
          </p:cNvSpPr>
          <p:nvPr>
            <p:ph type="body" sz="half" idx="2"/>
          </p:nvPr>
        </p:nvSpPr>
        <p:spPr>
          <a:xfrm>
            <a:off x="457200" y="3505200"/>
            <a:ext cx="8077200" cy="2286000"/>
          </a:xfrm>
        </p:spPr>
        <p:txBody>
          <a:bodyPr/>
          <a:lstStyle/>
          <a:p>
            <a:pPr lvl="1">
              <a:lnSpc>
                <a:spcPct val="90000"/>
              </a:lnSpc>
            </a:pPr>
            <a:r>
              <a:rPr lang="en-GB" altLang="en-US" smtClean="0"/>
              <a:t>Q(f) = </a:t>
            </a:r>
            <a:r>
              <a:rPr lang="fr-FR" altLang="en-US" smtClean="0"/>
              <a:t>« </a:t>
            </a:r>
            <a:r>
              <a:rPr lang="en-GB" altLang="en-US" smtClean="0"/>
              <a:t>quality factor » of propagation medium in terms          		of (shear) wave transmission</a:t>
            </a:r>
          </a:p>
          <a:p>
            <a:pPr lvl="1">
              <a:lnSpc>
                <a:spcPct val="90000"/>
              </a:lnSpc>
            </a:pPr>
            <a:r>
              <a:rPr lang="en-GB" altLang="en-US" smtClean="0"/>
              <a:t>c</a:t>
            </a:r>
            <a:r>
              <a:rPr lang="en-GB" altLang="en-US" baseline="-25000" smtClean="0"/>
              <a:t>q</a:t>
            </a:r>
            <a:r>
              <a:rPr lang="en-GB" altLang="en-US" smtClean="0"/>
              <a:t>= velocity used to derive Q; often taken equal to </a:t>
            </a:r>
            <a:r>
              <a:rPr lang="en-GB" altLang="en-US" smtClean="0">
                <a:latin typeface="Symbol" pitchFamily="18" charset="2"/>
              </a:rPr>
              <a:t>b</a:t>
            </a:r>
            <a:r>
              <a:rPr lang="en-GB" altLang="en-US" smtClean="0"/>
              <a:t>s </a:t>
            </a:r>
          </a:p>
          <a:p>
            <a:pPr lvl="1">
              <a:lnSpc>
                <a:spcPct val="90000"/>
              </a:lnSpc>
              <a:buFontTx/>
              <a:buNone/>
            </a:pPr>
            <a:r>
              <a:rPr lang="en-GB" altLang="en-US" smtClean="0"/>
              <a:t>           (not strictly true – depends on source depth)</a:t>
            </a:r>
          </a:p>
          <a:p>
            <a:pPr lvl="1">
              <a:lnSpc>
                <a:spcPct val="90000"/>
              </a:lnSpc>
            </a:pPr>
            <a:r>
              <a:rPr lang="en-GB" altLang="en-US" smtClean="0"/>
              <a:t>N.B. Distance-independent term (kappa) removed since accounted for elsewhere</a:t>
            </a:r>
          </a:p>
        </p:txBody>
      </p:sp>
      <p:sp>
        <p:nvSpPr>
          <p:cNvPr id="177159" name="Rectangle 5"/>
          <p:cNvSpPr>
            <a:spLocks noChangeArrowheads="1"/>
          </p:cNvSpPr>
          <p:nvPr/>
        </p:nvSpPr>
        <p:spPr bwMode="auto">
          <a:xfrm>
            <a:off x="4138613" y="32051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aphicFrame>
        <p:nvGraphicFramePr>
          <p:cNvPr id="177160" name="Object 6"/>
          <p:cNvGraphicFramePr>
            <a:graphicFrameLocks noChangeAspect="1"/>
          </p:cNvGraphicFramePr>
          <p:nvPr/>
        </p:nvGraphicFramePr>
        <p:xfrm>
          <a:off x="3733800" y="2133600"/>
          <a:ext cx="2846388" cy="1136650"/>
        </p:xfrm>
        <a:graphic>
          <a:graphicData uri="http://schemas.openxmlformats.org/presentationml/2006/ole">
            <mc:AlternateContent xmlns:mc="http://schemas.openxmlformats.org/markup-compatibility/2006">
              <mc:Choice xmlns:v="urn:schemas-microsoft-com:vml" Requires="v">
                <p:oleObj spid="_x0000_s103434" name="Equation" r:id="rId4" imgW="799753" imgH="444307" progId="Equation.DSMT4">
                  <p:embed/>
                </p:oleObj>
              </mc:Choice>
              <mc:Fallback>
                <p:oleObj name="Equation" r:id="rId4" imgW="799753" imgH="444307"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2133600"/>
                        <a:ext cx="2846388" cy="1136650"/>
                      </a:xfrm>
                      <a:prstGeom prst="rect">
                        <a:avLst/>
                      </a:prstGeom>
                      <a:solidFill>
                        <a:schemeClr val="tx1"/>
                      </a:solidFill>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55</a:t>
            </a:fld>
            <a:endParaRPr lang="en-US">
              <a:solidFill>
                <a:srgbClr val="FFFFFF"/>
              </a:solidFill>
            </a:endParaRPr>
          </a:p>
        </p:txBody>
      </p:sp>
    </p:spTree>
    <p:extLst>
      <p:ext uri="{BB962C8B-B14F-4D97-AF65-F5344CB8AC3E}">
        <p14:creationId xmlns:p14="http://schemas.microsoft.com/office/powerpoint/2010/main" val="361968857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8180" name="Text Box 2"/>
          <p:cNvSpPr txBox="1">
            <a:spLocks noChangeArrowheads="1"/>
          </p:cNvSpPr>
          <p:nvPr/>
        </p:nvSpPr>
        <p:spPr bwMode="auto">
          <a:xfrm>
            <a:off x="1143000" y="5486400"/>
            <a:ext cx="6858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900" smtClean="0">
                <a:solidFill>
                  <a:srgbClr val="000000"/>
                </a:solidFill>
              </a:rPr>
              <a:t>Observed Q from around the world, indicating general dependence on frequency</a:t>
            </a:r>
          </a:p>
        </p:txBody>
      </p:sp>
      <p:pic>
        <p:nvPicPr>
          <p:cNvPr id="178181" name="Picture 3" descr="aki_q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363" y="228600"/>
            <a:ext cx="6897687" cy="510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56</a:t>
            </a:fld>
            <a:endParaRPr lang="en-US">
              <a:solidFill>
                <a:srgbClr val="FFFFFF"/>
              </a:solidFill>
            </a:endParaRPr>
          </a:p>
        </p:txBody>
      </p:sp>
    </p:spTree>
    <p:extLst>
      <p:ext uri="{BB962C8B-B14F-4D97-AF65-F5344CB8AC3E}">
        <p14:creationId xmlns:p14="http://schemas.microsoft.com/office/powerpoint/2010/main" val="50130937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4" name="Rectangle 2"/>
          <p:cNvSpPr>
            <a:spLocks noGrp="1" noChangeArrowheads="1"/>
          </p:cNvSpPr>
          <p:nvPr>
            <p:ph type="title"/>
          </p:nvPr>
        </p:nvSpPr>
        <p:spPr>
          <a:xfrm>
            <a:off x="685800" y="304800"/>
            <a:ext cx="7772400" cy="1143000"/>
          </a:xfrm>
        </p:spPr>
        <p:txBody>
          <a:bodyPr/>
          <a:lstStyle/>
          <a:p>
            <a:r>
              <a:rPr lang="en-GB" altLang="en-US" sz="3600" smtClean="0">
                <a:latin typeface="Arial" pitchFamily="34" charset="0"/>
              </a:rPr>
              <a:t>Wave-transmission quality factor Q(f)</a:t>
            </a:r>
          </a:p>
        </p:txBody>
      </p:sp>
      <p:sp>
        <p:nvSpPr>
          <p:cNvPr id="179205" name="Rectangle 3"/>
          <p:cNvSpPr>
            <a:spLocks noGrp="1" noChangeArrowheads="1"/>
          </p:cNvSpPr>
          <p:nvPr>
            <p:ph type="body" sz="half" idx="1"/>
          </p:nvPr>
        </p:nvSpPr>
        <p:spPr>
          <a:xfrm>
            <a:off x="304800" y="1752600"/>
            <a:ext cx="3886200" cy="4114800"/>
          </a:xfrm>
        </p:spPr>
        <p:txBody>
          <a:bodyPr/>
          <a:lstStyle/>
          <a:p>
            <a:r>
              <a:rPr lang="en-GB" altLang="en-US" sz="2000" smtClean="0">
                <a:latin typeface="Arial" pitchFamily="34" charset="0"/>
              </a:rPr>
              <a:t>Form usually assumed:</a:t>
            </a:r>
          </a:p>
          <a:p>
            <a:endParaRPr lang="en-GB" altLang="en-US" sz="2000" smtClean="0">
              <a:latin typeface="Arial" pitchFamily="34" charset="0"/>
            </a:endParaRPr>
          </a:p>
          <a:p>
            <a:endParaRPr lang="en-GB" altLang="en-US" sz="2000" smtClean="0">
              <a:latin typeface="Arial" pitchFamily="34" charset="0"/>
            </a:endParaRPr>
          </a:p>
          <a:p>
            <a:r>
              <a:rPr lang="en-GB" altLang="en-US" sz="2000" smtClean="0">
                <a:latin typeface="Arial" pitchFamily="34" charset="0"/>
              </a:rPr>
              <a:t>Study of published relations led Boore to assign 3-segment piecewise linear form (in log-log space)</a:t>
            </a:r>
          </a:p>
          <a:p>
            <a:endParaRPr lang="en-GB" altLang="en-US" sz="2000" smtClean="0">
              <a:latin typeface="Arial" pitchFamily="34" charset="0"/>
            </a:endParaRPr>
          </a:p>
          <a:p>
            <a:endParaRPr lang="en-GB" altLang="en-US" sz="2000" smtClean="0">
              <a:latin typeface="Arial" pitchFamily="34" charset="0"/>
            </a:endParaRPr>
          </a:p>
        </p:txBody>
      </p:sp>
      <p:graphicFrame>
        <p:nvGraphicFramePr>
          <p:cNvPr id="179206" name="Object 4"/>
          <p:cNvGraphicFramePr>
            <a:graphicFrameLocks noChangeAspect="1"/>
          </p:cNvGraphicFramePr>
          <p:nvPr/>
        </p:nvGraphicFramePr>
        <p:xfrm>
          <a:off x="838200" y="2209800"/>
          <a:ext cx="2667000" cy="658813"/>
        </p:xfrm>
        <a:graphic>
          <a:graphicData uri="http://schemas.openxmlformats.org/presentationml/2006/ole">
            <mc:AlternateContent xmlns:mc="http://schemas.openxmlformats.org/markup-compatibility/2006">
              <mc:Choice xmlns:v="urn:schemas-microsoft-com:vml" Requires="v">
                <p:oleObj spid="_x0000_s104458" name="Equation" r:id="rId4" imgW="1206500" imgH="279400" progId="Equation.DSMT4">
                  <p:embed/>
                </p:oleObj>
              </mc:Choice>
              <mc:Fallback>
                <p:oleObj name="Equation" r:id="rId4" imgW="1206500" imgH="2794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09800"/>
                        <a:ext cx="2667000" cy="658813"/>
                      </a:xfrm>
                      <a:prstGeom prst="rect">
                        <a:avLst/>
                      </a:prstGeom>
                      <a:solidFill>
                        <a:schemeClr val="tx1"/>
                      </a:solidFill>
                    </p:spPr>
                  </p:pic>
                </p:oleObj>
              </mc:Fallback>
            </mc:AlternateContent>
          </a:graphicData>
        </a:graphic>
      </p:graphicFrame>
      <p:pic>
        <p:nvPicPr>
          <p:cNvPr id="179207" name="Picture 7" descr="IQ_FIG_4ppt"/>
          <p:cNvPicPr>
            <a:picLocks noGrp="1" noChangeAspect="1" noChangeArrowheads="1"/>
          </p:cNvPicPr>
          <p:nvPr>
            <p:ph type="body" sz="half" idx="2"/>
          </p:nvPr>
        </p:nvPicPr>
        <p:blipFill>
          <a:blip r:embed="rId6" cstate="print">
            <a:extLst>
              <a:ext uri="{28A0092B-C50C-407E-A947-70E740481C1C}">
                <a14:useLocalDpi xmlns:a14="http://schemas.microsoft.com/office/drawing/2010/main" val="0"/>
              </a:ext>
            </a:extLst>
          </a:blip>
          <a:srcRect/>
          <a:stretch>
            <a:fillRect/>
          </a:stretch>
        </p:blipFill>
        <p:spPr>
          <a:xfrm>
            <a:off x="4114800" y="1828800"/>
            <a:ext cx="5029200" cy="37925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57</a:t>
            </a:fld>
            <a:endParaRPr lang="en-US">
              <a:solidFill>
                <a:srgbClr val="FFFFFF"/>
              </a:solidFill>
            </a:endParaRPr>
          </a:p>
        </p:txBody>
      </p:sp>
    </p:spTree>
    <p:extLst>
      <p:ext uri="{BB962C8B-B14F-4D97-AF65-F5344CB8AC3E}">
        <p14:creationId xmlns:p14="http://schemas.microsoft.com/office/powerpoint/2010/main" val="26805757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0228" name="Rectangle 2"/>
          <p:cNvSpPr>
            <a:spLocks noGrp="1" noChangeArrowheads="1"/>
          </p:cNvSpPr>
          <p:nvPr>
            <p:ph type="title"/>
          </p:nvPr>
        </p:nvSpPr>
        <p:spPr/>
        <p:txBody>
          <a:bodyPr/>
          <a:lstStyle/>
          <a:p>
            <a:r>
              <a:rPr lang="en-GB" altLang="en-US" sz="3600" smtClean="0"/>
              <a:t>Empirical determination of Q(f)</a:t>
            </a:r>
            <a:endParaRPr lang="fr-FR" altLang="en-US" sz="3600" smtClean="0"/>
          </a:p>
        </p:txBody>
      </p:sp>
      <p:sp>
        <p:nvSpPr>
          <p:cNvPr id="180229" name="Rectangle 3"/>
          <p:cNvSpPr>
            <a:spLocks noGrp="1" noChangeArrowheads="1"/>
          </p:cNvSpPr>
          <p:nvPr>
            <p:ph type="body" idx="1"/>
          </p:nvPr>
        </p:nvSpPr>
        <p:spPr>
          <a:xfrm>
            <a:off x="685800" y="1676400"/>
            <a:ext cx="7772400" cy="4114800"/>
          </a:xfrm>
        </p:spPr>
        <p:txBody>
          <a:bodyPr/>
          <a:lstStyle/>
          <a:p>
            <a:pPr>
              <a:lnSpc>
                <a:spcPct val="90000"/>
              </a:lnSpc>
            </a:pPr>
            <a:r>
              <a:rPr lang="fr-FR" altLang="en-US" sz="2800" smtClean="0"/>
              <a:t>Assuming simple functional forms for source function and geometrical spreading function (e.g. Brune model &amp; 1/R decay)</a:t>
            </a:r>
          </a:p>
          <a:p>
            <a:pPr lvl="1">
              <a:lnSpc>
                <a:spcPct val="90000"/>
              </a:lnSpc>
            </a:pPr>
            <a:r>
              <a:rPr lang="fr-FR" altLang="en-US" sz="2400" smtClean="0"/>
              <a:t>Source-cancelling (for constant Q)</a:t>
            </a:r>
          </a:p>
          <a:p>
            <a:pPr lvl="1">
              <a:lnSpc>
                <a:spcPct val="90000"/>
              </a:lnSpc>
            </a:pPr>
            <a:r>
              <a:rPr lang="fr-FR" altLang="en-US" sz="2400" smtClean="0"/>
              <a:t>Best fit for assumed functional form (Q=Q</a:t>
            </a:r>
            <a:r>
              <a:rPr lang="fr-FR" altLang="en-US" sz="2400" baseline="-25000" smtClean="0"/>
              <a:t>0</a:t>
            </a:r>
            <a:r>
              <a:rPr lang="fr-FR" altLang="en-US" sz="2400" smtClean="0"/>
              <a:t>f</a:t>
            </a:r>
            <a:r>
              <a:rPr lang="fr-FR" altLang="en-US" sz="2400" baseline="30000" smtClean="0"/>
              <a:t>n</a:t>
            </a:r>
            <a:r>
              <a:rPr lang="fr-FR" altLang="en-US" sz="2400" smtClean="0"/>
              <a:t>)</a:t>
            </a:r>
          </a:p>
          <a:p>
            <a:pPr>
              <a:lnSpc>
                <a:spcPct val="90000"/>
              </a:lnSpc>
            </a:pPr>
            <a:r>
              <a:rPr lang="fr-FR" altLang="en-US" sz="2800" smtClean="0"/>
              <a:t>Simultaneous inversion of source, path and site effects</a:t>
            </a:r>
          </a:p>
          <a:p>
            <a:pPr lvl="1">
              <a:lnSpc>
                <a:spcPct val="90000"/>
              </a:lnSpc>
            </a:pPr>
            <a:r>
              <a:rPr lang="fr-FR" altLang="en-US" sz="2400" smtClean="0"/>
              <a:t>One unconstrained dimension =&gt; additional assumption required (e.g. site amplification)</a:t>
            </a:r>
          </a:p>
          <a:p>
            <a:pPr>
              <a:lnSpc>
                <a:spcPct val="90000"/>
              </a:lnSpc>
            </a:pPr>
            <a:r>
              <a:rPr lang="fr-FR" altLang="en-US" sz="2800" smtClean="0"/>
              <a:t>Trade-off problems</a:t>
            </a:r>
          </a:p>
        </p:txBody>
      </p:sp>
    </p:spTree>
    <p:extLst>
      <p:ext uri="{BB962C8B-B14F-4D97-AF65-F5344CB8AC3E}">
        <p14:creationId xmlns:p14="http://schemas.microsoft.com/office/powerpoint/2010/main" val="41166381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2" name="Rectangle 2"/>
          <p:cNvSpPr>
            <a:spLocks noGrp="1" noChangeArrowheads="1"/>
          </p:cNvSpPr>
          <p:nvPr>
            <p:ph type="title"/>
          </p:nvPr>
        </p:nvSpPr>
        <p:spPr>
          <a:xfrm>
            <a:off x="685800" y="0"/>
            <a:ext cx="7772400" cy="1143000"/>
          </a:xfrm>
        </p:spPr>
        <p:txBody>
          <a:bodyPr/>
          <a:lstStyle/>
          <a:p>
            <a:r>
              <a:rPr lang="en-GB" altLang="en-US" sz="3600" smtClean="0">
                <a:latin typeface="Arial" pitchFamily="34" charset="0"/>
              </a:rPr>
              <a:t>Path duration</a:t>
            </a:r>
          </a:p>
        </p:txBody>
      </p:sp>
      <p:sp>
        <p:nvSpPr>
          <p:cNvPr id="181253" name="Rectangle 3"/>
          <p:cNvSpPr>
            <a:spLocks noGrp="1" noChangeArrowheads="1"/>
          </p:cNvSpPr>
          <p:nvPr>
            <p:ph type="body" idx="1"/>
          </p:nvPr>
        </p:nvSpPr>
        <p:spPr>
          <a:xfrm>
            <a:off x="228600" y="1477963"/>
            <a:ext cx="3657600" cy="3902075"/>
          </a:xfrm>
        </p:spPr>
        <p:txBody>
          <a:bodyPr/>
          <a:lstStyle/>
          <a:p>
            <a:pPr>
              <a:lnSpc>
                <a:spcPct val="110000"/>
              </a:lnSpc>
            </a:pPr>
            <a:r>
              <a:rPr lang="en-GB" altLang="en-US" sz="2000" smtClean="0">
                <a:latin typeface="Arial" pitchFamily="34" charset="0"/>
              </a:rPr>
              <a:t>Required for array size</a:t>
            </a:r>
          </a:p>
          <a:p>
            <a:pPr>
              <a:lnSpc>
                <a:spcPct val="110000"/>
              </a:lnSpc>
            </a:pPr>
            <a:r>
              <a:rPr lang="en-GB" altLang="en-US" sz="2000" smtClean="0">
                <a:latin typeface="Arial" pitchFamily="34" charset="0"/>
              </a:rPr>
              <a:t>Usually assumed linear with distance</a:t>
            </a:r>
          </a:p>
          <a:p>
            <a:pPr>
              <a:lnSpc>
                <a:spcPct val="110000"/>
              </a:lnSpc>
            </a:pPr>
            <a:r>
              <a:rPr lang="en-GB" altLang="en-US" sz="2000" smtClean="0">
                <a:latin typeface="Arial" pitchFamily="34" charset="0"/>
              </a:rPr>
              <a:t>SMSIM allows representation by a piecewise linear function</a:t>
            </a:r>
          </a:p>
          <a:p>
            <a:pPr>
              <a:lnSpc>
                <a:spcPct val="110000"/>
              </a:lnSpc>
            </a:pPr>
            <a:r>
              <a:rPr lang="en-GB" altLang="en-US" sz="2000" smtClean="0">
                <a:latin typeface="Arial" pitchFamily="34" charset="0"/>
              </a:rPr>
              <a:t>Regional characteristic, should be determined from empirical data</a:t>
            </a:r>
          </a:p>
          <a:p>
            <a:pPr>
              <a:lnSpc>
                <a:spcPct val="110000"/>
              </a:lnSpc>
            </a:pPr>
            <a:r>
              <a:rPr lang="en-GB" altLang="en-US" sz="2000" smtClean="0">
                <a:latin typeface="Arial" pitchFamily="34" charset="0"/>
              </a:rPr>
              <a:t>Example: AB95 for ENA</a:t>
            </a:r>
          </a:p>
        </p:txBody>
      </p:sp>
      <p:pic>
        <p:nvPicPr>
          <p:cNvPr id="181254" name="Picture 6" descr="DURN2_4ppt"/>
          <p:cNvPicPr>
            <a:picLocks noGrp="1" noChangeAspect="1" noChangeArrowheads="1"/>
          </p:cNvPicPr>
          <p:nvPr>
            <p:ph type="body" sz="half" idx="2"/>
          </p:nvPr>
        </p:nvPicPr>
        <p:blipFill>
          <a:blip r:embed="rId3" cstate="print">
            <a:extLst>
              <a:ext uri="{28A0092B-C50C-407E-A947-70E740481C1C}">
                <a14:useLocalDpi xmlns:a14="http://schemas.microsoft.com/office/drawing/2010/main" val="0"/>
              </a:ext>
            </a:extLst>
          </a:blip>
          <a:srcRect/>
          <a:stretch>
            <a:fillRect/>
          </a:stretch>
        </p:blipFill>
        <p:spPr>
          <a:xfrm>
            <a:off x="3886200" y="1371600"/>
            <a:ext cx="4876800"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59</a:t>
            </a:fld>
            <a:endParaRPr lang="en-US">
              <a:solidFill>
                <a:srgbClr val="FFFFFF"/>
              </a:solidFill>
            </a:endParaRPr>
          </a:p>
        </p:txBody>
      </p:sp>
    </p:spTree>
    <p:extLst>
      <p:ext uri="{BB962C8B-B14F-4D97-AF65-F5344CB8AC3E}">
        <p14:creationId xmlns:p14="http://schemas.microsoft.com/office/powerpoint/2010/main" val="5770933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2276" name="Rectangle 2"/>
          <p:cNvSpPr>
            <a:spLocks noGrp="1" noChangeArrowheads="1"/>
          </p:cNvSpPr>
          <p:nvPr>
            <p:ph type="ctrTitle"/>
          </p:nvPr>
        </p:nvSpPr>
        <p:spPr>
          <a:xfrm>
            <a:off x="685800" y="2286000"/>
            <a:ext cx="7772400" cy="1143000"/>
          </a:xfrm>
        </p:spPr>
        <p:txBody>
          <a:bodyPr/>
          <a:lstStyle/>
          <a:p>
            <a:r>
              <a:rPr lang="fr-FR" altLang="en-US" smtClean="0"/>
              <a:t> Site Response Function</a:t>
            </a:r>
          </a:p>
        </p:txBody>
      </p:sp>
      <p:sp>
        <p:nvSpPr>
          <p:cNvPr id="2" name="Slide Number Placeholder 1"/>
          <p:cNvSpPr>
            <a:spLocks noGrp="1"/>
          </p:cNvSpPr>
          <p:nvPr>
            <p:ph type="sldNum" sz="quarter" idx="12"/>
          </p:nvPr>
        </p:nvSpPr>
        <p:spPr/>
        <p:txBody>
          <a:bodyPr/>
          <a:lstStyle/>
          <a:p>
            <a:pPr>
              <a:defRPr/>
            </a:pPr>
            <a:fld id="{F3DE4486-3224-456F-9D61-462ABA924985}" type="slidenum">
              <a:rPr lang="en-US" smtClean="0">
                <a:solidFill>
                  <a:srgbClr val="FFFFFF"/>
                </a:solidFill>
              </a:rPr>
              <a:pPr>
                <a:defRPr/>
              </a:pPr>
              <a:t>60</a:t>
            </a:fld>
            <a:endParaRPr lang="en-US">
              <a:solidFill>
                <a:srgbClr val="FFFFFF"/>
              </a:solidFill>
            </a:endParaRPr>
          </a:p>
        </p:txBody>
      </p:sp>
    </p:spTree>
    <p:extLst>
      <p:ext uri="{BB962C8B-B14F-4D97-AF65-F5344CB8AC3E}">
        <p14:creationId xmlns:p14="http://schemas.microsoft.com/office/powerpoint/2010/main" val="7248548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3300" name="Rectangle 2"/>
          <p:cNvSpPr>
            <a:spLocks noGrp="1" noChangeArrowheads="1"/>
          </p:cNvSpPr>
          <p:nvPr>
            <p:ph type="title"/>
          </p:nvPr>
        </p:nvSpPr>
        <p:spPr/>
        <p:txBody>
          <a:bodyPr/>
          <a:lstStyle/>
          <a:p>
            <a:r>
              <a:rPr lang="en-GB" altLang="en-US" sz="3600" smtClean="0"/>
              <a:t>Site response</a:t>
            </a:r>
          </a:p>
        </p:txBody>
      </p:sp>
      <p:sp>
        <p:nvSpPr>
          <p:cNvPr id="183301" name="Rectangle 3"/>
          <p:cNvSpPr>
            <a:spLocks noGrp="1" noChangeArrowheads="1"/>
          </p:cNvSpPr>
          <p:nvPr>
            <p:ph type="body" idx="1"/>
          </p:nvPr>
        </p:nvSpPr>
        <p:spPr/>
        <p:txBody>
          <a:bodyPr/>
          <a:lstStyle/>
          <a:p>
            <a:r>
              <a:rPr lang="en-GB" altLang="en-US" smtClean="0"/>
              <a:t>Form of filter:</a:t>
            </a:r>
          </a:p>
        </p:txBody>
      </p:sp>
      <p:graphicFrame>
        <p:nvGraphicFramePr>
          <p:cNvPr id="183302" name="Object 4"/>
          <p:cNvGraphicFramePr>
            <a:graphicFrameLocks noChangeAspect="1"/>
          </p:cNvGraphicFramePr>
          <p:nvPr/>
        </p:nvGraphicFramePr>
        <p:xfrm>
          <a:off x="1201738" y="2514600"/>
          <a:ext cx="4052887" cy="635000"/>
        </p:xfrm>
        <a:graphic>
          <a:graphicData uri="http://schemas.openxmlformats.org/presentationml/2006/ole">
            <mc:AlternateContent xmlns:mc="http://schemas.openxmlformats.org/markup-compatibility/2006">
              <mc:Choice xmlns:v="urn:schemas-microsoft-com:vml" Requires="v">
                <p:oleObj spid="_x0000_s105482" name="Equation" r:id="rId4" imgW="1295400" imgH="203200" progId="Equation.DSMT4">
                  <p:embed/>
                </p:oleObj>
              </mc:Choice>
              <mc:Fallback>
                <p:oleObj name="Equation" r:id="rId4" imgW="1295400" imgH="2032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1738" y="2514600"/>
                        <a:ext cx="4052887" cy="635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3303" name="Text Box 5"/>
          <p:cNvSpPr txBox="1">
            <a:spLocks noChangeArrowheads="1"/>
          </p:cNvSpPr>
          <p:nvPr/>
        </p:nvSpPr>
        <p:spPr bwMode="auto">
          <a:xfrm>
            <a:off x="990600" y="4191000"/>
            <a:ext cx="27432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fr-FR" altLang="en-US" sz="2800" smtClean="0">
                <a:solidFill>
                  <a:srgbClr val="0000FF"/>
                </a:solidFill>
                <a:latin typeface="Times New Roman" pitchFamily="18" charset="0"/>
              </a:rPr>
              <a:t>Linear amplification for GENERIC site</a:t>
            </a:r>
          </a:p>
        </p:txBody>
      </p:sp>
      <p:sp>
        <p:nvSpPr>
          <p:cNvPr id="183304" name="Text Box 6"/>
          <p:cNvSpPr txBox="1">
            <a:spLocks noChangeArrowheads="1"/>
          </p:cNvSpPr>
          <p:nvPr/>
        </p:nvSpPr>
        <p:spPr bwMode="auto">
          <a:xfrm>
            <a:off x="4038600" y="4038600"/>
            <a:ext cx="45720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fr-FR" altLang="en-US" sz="2800" smtClean="0">
                <a:solidFill>
                  <a:srgbClr val="0000FF"/>
                </a:solidFill>
                <a:latin typeface="Times New Roman" pitchFamily="18" charset="0"/>
              </a:rPr>
              <a:t>Regional distance-independent attenuation (high frequency)</a:t>
            </a:r>
          </a:p>
          <a:p>
            <a:pPr eaLnBrk="1" hangingPunct="1"/>
            <a:endParaRPr lang="fr-FR" altLang="en-US" sz="1200" smtClean="0">
              <a:solidFill>
                <a:srgbClr val="0000FF"/>
              </a:solidFill>
              <a:latin typeface="Times New Roman" pitchFamily="18" charset="0"/>
            </a:endParaRPr>
          </a:p>
          <a:p>
            <a:pPr lvl="1" eaLnBrk="1" hangingPunct="1">
              <a:buFontTx/>
              <a:buChar char="•"/>
            </a:pPr>
            <a:r>
              <a:rPr lang="fr-FR" altLang="en-US" sz="2000" smtClean="0">
                <a:solidFill>
                  <a:srgbClr val="0000FF"/>
                </a:solidFill>
                <a:latin typeface="Times New Roman" pitchFamily="18" charset="0"/>
              </a:rPr>
              <a:t> Near-surface anelastic attenuation?</a:t>
            </a:r>
          </a:p>
          <a:p>
            <a:pPr lvl="1" eaLnBrk="1" hangingPunct="1">
              <a:buFontTx/>
              <a:buChar char="•"/>
            </a:pPr>
            <a:r>
              <a:rPr lang="fr-FR" altLang="en-US" sz="2000" smtClean="0">
                <a:solidFill>
                  <a:srgbClr val="0000FF"/>
                </a:solidFill>
                <a:latin typeface="Times New Roman" pitchFamily="18" charset="0"/>
              </a:rPr>
              <a:t> Source effect?</a:t>
            </a:r>
          </a:p>
          <a:p>
            <a:pPr lvl="1" eaLnBrk="1" hangingPunct="1">
              <a:buFontTx/>
              <a:buChar char="•"/>
            </a:pPr>
            <a:r>
              <a:rPr lang="fr-FR" altLang="en-US" sz="2000" smtClean="0">
                <a:solidFill>
                  <a:srgbClr val="0000FF"/>
                </a:solidFill>
                <a:latin typeface="Times New Roman" pitchFamily="18" charset="0"/>
              </a:rPr>
              <a:t> Combination?</a:t>
            </a:r>
          </a:p>
        </p:txBody>
      </p:sp>
      <p:sp>
        <p:nvSpPr>
          <p:cNvPr id="183305" name="Line 7"/>
          <p:cNvSpPr>
            <a:spLocks noChangeShapeType="1"/>
          </p:cNvSpPr>
          <p:nvPr/>
        </p:nvSpPr>
        <p:spPr bwMode="auto">
          <a:xfrm flipH="1">
            <a:off x="2514600" y="3276600"/>
            <a:ext cx="533400" cy="83820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
        <p:nvSpPr>
          <p:cNvPr id="183306" name="Line 8"/>
          <p:cNvSpPr>
            <a:spLocks noChangeShapeType="1"/>
          </p:cNvSpPr>
          <p:nvPr/>
        </p:nvSpPr>
        <p:spPr bwMode="auto">
          <a:xfrm>
            <a:off x="4648200" y="3276600"/>
            <a:ext cx="838200" cy="68580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solidFill>
                <a:srgbClr val="FFFFFF"/>
              </a:solidFill>
            </a:endParaRPr>
          </a:p>
        </p:txBody>
      </p:sp>
    </p:spTree>
    <p:extLst>
      <p:ext uri="{BB962C8B-B14F-4D97-AF65-F5344CB8AC3E}">
        <p14:creationId xmlns:p14="http://schemas.microsoft.com/office/powerpoint/2010/main" val="279811492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24" name="Rectangle 2"/>
          <p:cNvSpPr>
            <a:spLocks noGrp="1" noChangeArrowheads="1"/>
          </p:cNvSpPr>
          <p:nvPr>
            <p:ph type="title"/>
          </p:nvPr>
        </p:nvSpPr>
        <p:spPr/>
        <p:txBody>
          <a:bodyPr/>
          <a:lstStyle/>
          <a:p>
            <a:r>
              <a:rPr lang="fr-FR" altLang="en-US" sz="3600" smtClean="0"/>
              <a:t>Site amplification</a:t>
            </a:r>
          </a:p>
        </p:txBody>
      </p:sp>
      <p:sp>
        <p:nvSpPr>
          <p:cNvPr id="184325" name="Rectangle 3"/>
          <p:cNvSpPr>
            <a:spLocks noGrp="1" noChangeArrowheads="1"/>
          </p:cNvSpPr>
          <p:nvPr>
            <p:ph type="body" sz="half" idx="1"/>
          </p:nvPr>
        </p:nvSpPr>
        <p:spPr>
          <a:xfrm>
            <a:off x="304800" y="1752600"/>
            <a:ext cx="4648200" cy="4419600"/>
          </a:xfrm>
        </p:spPr>
        <p:txBody>
          <a:bodyPr/>
          <a:lstStyle/>
          <a:p>
            <a:pPr>
              <a:lnSpc>
                <a:spcPct val="80000"/>
              </a:lnSpc>
            </a:pPr>
            <a:r>
              <a:rPr lang="fr-FR" altLang="en-US" sz="2400" smtClean="0"/>
              <a:t>Attenuation function for GENERIC site</a:t>
            </a:r>
          </a:p>
          <a:p>
            <a:pPr>
              <a:lnSpc>
                <a:spcPct val="80000"/>
              </a:lnSpc>
            </a:pPr>
            <a:r>
              <a:rPr lang="fr-FR" altLang="en-US" sz="2400" smtClean="0"/>
              <a:t>Modelled as a piecewise linear function in log-log space</a:t>
            </a:r>
          </a:p>
          <a:p>
            <a:pPr>
              <a:lnSpc>
                <a:spcPct val="80000"/>
              </a:lnSpc>
            </a:pPr>
            <a:r>
              <a:rPr lang="fr-FR" altLang="en-US" sz="2400" smtClean="0"/>
              <a:t>Soil non-linearity effects not included</a:t>
            </a:r>
          </a:p>
          <a:p>
            <a:pPr>
              <a:lnSpc>
                <a:spcPct val="80000"/>
              </a:lnSpc>
            </a:pPr>
            <a:r>
              <a:rPr lang="fr-FR" altLang="en-US" sz="2400" smtClean="0"/>
              <a:t>Determined from </a:t>
            </a:r>
            <a:r>
              <a:rPr lang="fr-FR" altLang="en-US" sz="2400" b="1" smtClean="0">
                <a:solidFill>
                  <a:srgbClr val="FF0000"/>
                </a:solidFill>
              </a:rPr>
              <a:t>crustal velocity &amp; density profile</a:t>
            </a:r>
            <a:r>
              <a:rPr lang="fr-FR" altLang="en-US" sz="2400" smtClean="0"/>
              <a:t> via SITE_AMP</a:t>
            </a:r>
          </a:p>
          <a:p>
            <a:pPr lvl="1">
              <a:lnSpc>
                <a:spcPct val="80000"/>
              </a:lnSpc>
            </a:pPr>
            <a:r>
              <a:rPr lang="fr-FR" altLang="en-US" sz="2000" smtClean="0"/>
              <a:t> Square-root of impedance approximation</a:t>
            </a:r>
          </a:p>
          <a:p>
            <a:pPr lvl="1">
              <a:lnSpc>
                <a:spcPct val="80000"/>
              </a:lnSpc>
            </a:pPr>
            <a:r>
              <a:rPr lang="fr-FR" altLang="en-US" sz="2000" smtClean="0"/>
              <a:t>Quarter-wave-length approximation (f – dependent)</a:t>
            </a:r>
          </a:p>
        </p:txBody>
      </p:sp>
      <p:pic>
        <p:nvPicPr>
          <p:cNvPr id="18432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981200"/>
            <a:ext cx="3048000" cy="367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5DEA6280-0B31-4759-B82B-54A05781DFDF}" type="slidenum">
              <a:rPr lang="en-US" smtClean="0">
                <a:solidFill>
                  <a:srgbClr val="FFFFFF"/>
                </a:solidFill>
              </a:rPr>
              <a:pPr>
                <a:defRPr/>
              </a:pPr>
              <a:t>62</a:t>
            </a:fld>
            <a:endParaRPr lang="en-US">
              <a:solidFill>
                <a:srgbClr val="FFFFFF"/>
              </a:solidFill>
            </a:endParaRPr>
          </a:p>
        </p:txBody>
      </p:sp>
    </p:spTree>
    <p:extLst>
      <p:ext uri="{BB962C8B-B14F-4D97-AF65-F5344CB8AC3E}">
        <p14:creationId xmlns:p14="http://schemas.microsoft.com/office/powerpoint/2010/main" val="35521611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5348" name="Rectangle 2"/>
          <p:cNvSpPr>
            <a:spLocks noGrp="1" noChangeArrowheads="1"/>
          </p:cNvSpPr>
          <p:nvPr>
            <p:ph type="title"/>
          </p:nvPr>
        </p:nvSpPr>
        <p:spPr/>
        <p:txBody>
          <a:bodyPr/>
          <a:lstStyle/>
          <a:p>
            <a:r>
              <a:rPr lang="fr-FR" altLang="en-US" sz="3600" smtClean="0"/>
              <a:t>Site attenuation</a:t>
            </a:r>
          </a:p>
        </p:txBody>
      </p:sp>
      <p:sp>
        <p:nvSpPr>
          <p:cNvPr id="185349" name="Rectangle 3"/>
          <p:cNvSpPr>
            <a:spLocks noGrp="1" noChangeArrowheads="1"/>
          </p:cNvSpPr>
          <p:nvPr>
            <p:ph type="body" idx="1"/>
          </p:nvPr>
        </p:nvSpPr>
        <p:spPr>
          <a:xfrm>
            <a:off x="304800" y="1676400"/>
            <a:ext cx="8610600" cy="4419600"/>
          </a:xfrm>
        </p:spPr>
        <p:txBody>
          <a:bodyPr/>
          <a:lstStyle/>
          <a:p>
            <a:r>
              <a:rPr lang="fr-FR" altLang="en-US" sz="2800" smtClean="0"/>
              <a:t>Form of filter:</a:t>
            </a:r>
          </a:p>
          <a:p>
            <a:endParaRPr lang="fr-FR" altLang="en-US" sz="2800" smtClean="0"/>
          </a:p>
          <a:p>
            <a:endParaRPr lang="fr-FR" altLang="en-US" sz="2800" smtClean="0"/>
          </a:p>
          <a:p>
            <a:endParaRPr lang="fr-FR" altLang="en-US" sz="2800" smtClean="0"/>
          </a:p>
          <a:p>
            <a:r>
              <a:rPr lang="fr-FR" altLang="en-US" sz="2800" smtClean="0"/>
              <a:t>Reflects lack of consensus about representation</a:t>
            </a:r>
          </a:p>
          <a:p>
            <a:pPr lvl="1"/>
            <a:r>
              <a:rPr lang="fr-FR" altLang="en-US" sz="2400" smtClean="0"/>
              <a:t>f</a:t>
            </a:r>
            <a:r>
              <a:rPr lang="fr-FR" altLang="en-US" sz="2400" baseline="-25000" smtClean="0"/>
              <a:t>max</a:t>
            </a:r>
            <a:r>
              <a:rPr lang="fr-FR" altLang="en-US" sz="2400" smtClean="0"/>
              <a:t> (Hanks, 1982) : high-frequency cut-off</a:t>
            </a:r>
          </a:p>
          <a:p>
            <a:pPr lvl="1"/>
            <a:r>
              <a:rPr lang="fr-FR" altLang="en-US" sz="2400" smtClean="0"/>
              <a:t> </a:t>
            </a:r>
            <a:r>
              <a:rPr lang="fr-FR" altLang="en-US" sz="2400" smtClean="0">
                <a:latin typeface="Symbol" pitchFamily="18" charset="2"/>
              </a:rPr>
              <a:t>k</a:t>
            </a:r>
            <a:r>
              <a:rPr lang="fr-FR" altLang="en-US" sz="2400" baseline="-25000" smtClean="0">
                <a:latin typeface="Symbol" pitchFamily="18" charset="2"/>
              </a:rPr>
              <a:t>0</a:t>
            </a:r>
            <a:r>
              <a:rPr lang="fr-FR" altLang="en-US" sz="2400" smtClean="0"/>
              <a:t> (Anderson &amp; Hough, 1984) : high-frequency decay</a:t>
            </a:r>
          </a:p>
          <a:p>
            <a:pPr lvl="1"/>
            <a:r>
              <a:rPr lang="fr-FR" altLang="en-US" sz="2400" b="1" smtClean="0">
                <a:solidFill>
                  <a:srgbClr val="FF0000"/>
                </a:solidFill>
              </a:rPr>
              <a:t>Both factors seldom used together</a:t>
            </a:r>
          </a:p>
        </p:txBody>
      </p:sp>
      <p:sp>
        <p:nvSpPr>
          <p:cNvPr id="185350" name="Rectangle 4"/>
          <p:cNvSpPr>
            <a:spLocks noChangeArrowheads="1"/>
          </p:cNvSpPr>
          <p:nvPr/>
        </p:nvSpPr>
        <p:spPr bwMode="auto">
          <a:xfrm>
            <a:off x="3500438" y="3048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aphicFrame>
        <p:nvGraphicFramePr>
          <p:cNvPr id="185351" name="Object 5"/>
          <p:cNvGraphicFramePr>
            <a:graphicFrameLocks noChangeAspect="1"/>
          </p:cNvGraphicFramePr>
          <p:nvPr/>
        </p:nvGraphicFramePr>
        <p:xfrm>
          <a:off x="2362200" y="2514600"/>
          <a:ext cx="3962400" cy="1250950"/>
        </p:xfrm>
        <a:graphic>
          <a:graphicData uri="http://schemas.openxmlformats.org/presentationml/2006/ole">
            <mc:AlternateContent xmlns:mc="http://schemas.openxmlformats.org/markup-compatibility/2006">
              <mc:Choice xmlns:v="urn:schemas-microsoft-com:vml" Requires="v">
                <p:oleObj spid="_x0000_s106506" r:id="rId4" imgW="2146300" imgH="762000" progId="">
                  <p:embed/>
                </p:oleObj>
              </mc:Choice>
              <mc:Fallback>
                <p:oleObj r:id="rId4" imgW="2146300" imgH="762000" progId="">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514600"/>
                        <a:ext cx="3962400" cy="1250950"/>
                      </a:xfrm>
                      <a:prstGeom prst="rect">
                        <a:avLst/>
                      </a:prstGeom>
                      <a:solidFill>
                        <a:schemeClr val="tx1"/>
                      </a:solidFill>
                    </p:spPr>
                  </p:pic>
                </p:oleObj>
              </mc:Fallback>
            </mc:AlternateContent>
          </a:graphicData>
        </a:graphic>
      </p:graphicFrame>
    </p:spTree>
    <p:extLst>
      <p:ext uri="{BB962C8B-B14F-4D97-AF65-F5344CB8AC3E}">
        <p14:creationId xmlns:p14="http://schemas.microsoft.com/office/powerpoint/2010/main" val="32849163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6372" name="Rectangle 2"/>
          <p:cNvSpPr>
            <a:spLocks noGrp="1" noChangeArrowheads="1"/>
          </p:cNvSpPr>
          <p:nvPr>
            <p:ph type="title"/>
          </p:nvPr>
        </p:nvSpPr>
        <p:spPr>
          <a:xfrm>
            <a:off x="685800" y="0"/>
            <a:ext cx="7772400" cy="1143000"/>
          </a:xfrm>
        </p:spPr>
        <p:txBody>
          <a:bodyPr/>
          <a:lstStyle/>
          <a:p>
            <a:r>
              <a:rPr lang="fr-FR" altLang="en-US" sz="3600" smtClean="0"/>
              <a:t>Cut-off frequency f</a:t>
            </a:r>
            <a:r>
              <a:rPr lang="fr-FR" altLang="en-US" sz="3600" baseline="-25000" smtClean="0"/>
              <a:t>max</a:t>
            </a:r>
            <a:endParaRPr lang="fr-FR" altLang="en-US" sz="3600" smtClean="0"/>
          </a:p>
        </p:txBody>
      </p:sp>
      <p:sp>
        <p:nvSpPr>
          <p:cNvPr id="186373" name="Rectangle 3"/>
          <p:cNvSpPr>
            <a:spLocks noGrp="1" noChangeArrowheads="1"/>
          </p:cNvSpPr>
          <p:nvPr>
            <p:ph type="body" idx="1"/>
          </p:nvPr>
        </p:nvSpPr>
        <p:spPr>
          <a:xfrm>
            <a:off x="685800" y="1219200"/>
            <a:ext cx="7772400" cy="4419600"/>
          </a:xfrm>
        </p:spPr>
        <p:txBody>
          <a:bodyPr/>
          <a:lstStyle/>
          <a:p>
            <a:pPr>
              <a:lnSpc>
                <a:spcPct val="105000"/>
              </a:lnSpc>
            </a:pPr>
            <a:r>
              <a:rPr lang="fr-FR" altLang="en-US" sz="2400" smtClean="0"/>
              <a:t>Hanks (1982)</a:t>
            </a:r>
          </a:p>
          <a:p>
            <a:pPr lvl="1">
              <a:lnSpc>
                <a:spcPct val="105000"/>
              </a:lnSpc>
            </a:pPr>
            <a:r>
              <a:rPr lang="fr-FR" altLang="en-US" sz="2000" smtClean="0"/>
              <a:t>Observed empirical spectra exhibit cut-off in log-log space</a:t>
            </a:r>
          </a:p>
          <a:p>
            <a:pPr lvl="1">
              <a:lnSpc>
                <a:spcPct val="105000"/>
              </a:lnSpc>
            </a:pPr>
            <a:r>
              <a:rPr lang="fr-FR" altLang="en-US" sz="2000" smtClean="0"/>
              <a:t>Value of cut-off in narrow range of frequency</a:t>
            </a:r>
          </a:p>
          <a:p>
            <a:pPr lvl="1">
              <a:lnSpc>
                <a:spcPct val="105000"/>
              </a:lnSpc>
            </a:pPr>
            <a:r>
              <a:rPr lang="fr-FR" altLang="en-US" sz="2000" smtClean="0"/>
              <a:t>Attributed to site effect</a:t>
            </a:r>
          </a:p>
          <a:p>
            <a:pPr>
              <a:lnSpc>
                <a:spcPct val="105000"/>
              </a:lnSpc>
            </a:pPr>
            <a:r>
              <a:rPr lang="fr-FR" altLang="en-US" sz="2400" smtClean="0"/>
              <a:t>Other authors (e.g. Papageorgiou &amp; Aki 1983) consider f</a:t>
            </a:r>
            <a:r>
              <a:rPr lang="fr-FR" altLang="en-US" sz="2400" baseline="-25000" smtClean="0"/>
              <a:t>max</a:t>
            </a:r>
            <a:r>
              <a:rPr lang="fr-FR" altLang="en-US" sz="2400" smtClean="0"/>
              <a:t> to be a source effect</a:t>
            </a:r>
          </a:p>
          <a:p>
            <a:pPr>
              <a:lnSpc>
                <a:spcPct val="105000"/>
              </a:lnSpc>
            </a:pPr>
            <a:r>
              <a:rPr lang="fr-FR" altLang="en-US" sz="2400" smtClean="0"/>
              <a:t>Boore’s position: </a:t>
            </a:r>
          </a:p>
          <a:p>
            <a:pPr lvl="1">
              <a:lnSpc>
                <a:spcPct val="105000"/>
              </a:lnSpc>
            </a:pPr>
            <a:r>
              <a:rPr lang="fr-FR" altLang="en-US" sz="2000" smtClean="0"/>
              <a:t>Multiplicative nature of filter allows for both approaches</a:t>
            </a:r>
          </a:p>
          <a:p>
            <a:pPr lvl="1">
              <a:lnSpc>
                <a:spcPct val="105000"/>
              </a:lnSpc>
            </a:pPr>
            <a:r>
              <a:rPr lang="fr-FR" altLang="en-US" sz="2000" smtClean="0"/>
              <a:t>Classification as site effect = « book-keeping » matter</a:t>
            </a:r>
          </a:p>
          <a:p>
            <a:pPr lvl="1">
              <a:lnSpc>
                <a:spcPct val="105000"/>
              </a:lnSpc>
            </a:pPr>
            <a:r>
              <a:rPr lang="fr-FR" altLang="en-US" sz="2000" smtClean="0"/>
              <a:t>Often set to a high value (50 to 100 Hz) when preference is given to the kappa filter</a:t>
            </a:r>
          </a:p>
        </p:txBody>
      </p:sp>
    </p:spTree>
    <p:extLst>
      <p:ext uri="{BB962C8B-B14F-4D97-AF65-F5344CB8AC3E}">
        <p14:creationId xmlns:p14="http://schemas.microsoft.com/office/powerpoint/2010/main" val="5416949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6" name="Rectangle 2"/>
          <p:cNvSpPr>
            <a:spLocks noGrp="1" noChangeArrowheads="1"/>
          </p:cNvSpPr>
          <p:nvPr>
            <p:ph type="title"/>
          </p:nvPr>
        </p:nvSpPr>
        <p:spPr>
          <a:xfrm>
            <a:off x="685800" y="0"/>
            <a:ext cx="7772400" cy="1143000"/>
          </a:xfrm>
        </p:spPr>
        <p:txBody>
          <a:bodyPr/>
          <a:lstStyle/>
          <a:p>
            <a:r>
              <a:rPr lang="fr-FR" altLang="en-US" sz="3600" smtClean="0"/>
              <a:t>Kappa factor </a:t>
            </a:r>
            <a:r>
              <a:rPr lang="fr-FR" altLang="en-US" sz="3600" smtClean="0">
                <a:latin typeface="Symbol" pitchFamily="18" charset="2"/>
              </a:rPr>
              <a:t>k</a:t>
            </a:r>
            <a:r>
              <a:rPr lang="fr-FR" altLang="en-US" sz="3600" baseline="-25000" smtClean="0">
                <a:latin typeface="Symbol" pitchFamily="18" charset="2"/>
              </a:rPr>
              <a:t>0</a:t>
            </a:r>
            <a:endParaRPr lang="fr-FR" altLang="en-US" sz="3600" smtClean="0">
              <a:latin typeface="Symbol" pitchFamily="18" charset="2"/>
            </a:endParaRPr>
          </a:p>
        </p:txBody>
      </p:sp>
      <p:sp>
        <p:nvSpPr>
          <p:cNvPr id="187397" name="Rectangle 3"/>
          <p:cNvSpPr>
            <a:spLocks noGrp="1" noChangeArrowheads="1"/>
          </p:cNvSpPr>
          <p:nvPr>
            <p:ph type="body" idx="1"/>
          </p:nvPr>
        </p:nvSpPr>
        <p:spPr>
          <a:xfrm>
            <a:off x="685800" y="1371600"/>
            <a:ext cx="7772400" cy="4114800"/>
          </a:xfrm>
        </p:spPr>
        <p:txBody>
          <a:bodyPr/>
          <a:lstStyle/>
          <a:p>
            <a:pPr>
              <a:lnSpc>
                <a:spcPct val="90000"/>
              </a:lnSpc>
            </a:pPr>
            <a:r>
              <a:rPr lang="fr-FR" altLang="en-US" sz="2400" smtClean="0"/>
              <a:t>Anderson &amp; Hough (1984) </a:t>
            </a:r>
          </a:p>
          <a:p>
            <a:pPr lvl="1">
              <a:lnSpc>
                <a:spcPct val="90000"/>
              </a:lnSpc>
            </a:pPr>
            <a:r>
              <a:rPr lang="fr-FR" altLang="en-US" sz="2000" smtClean="0"/>
              <a:t>empirical spectra plotted in semi-log axes exhibit exponential HF decay</a:t>
            </a:r>
          </a:p>
          <a:p>
            <a:pPr lvl="1">
              <a:lnSpc>
                <a:spcPct val="90000"/>
              </a:lnSpc>
            </a:pPr>
            <a:r>
              <a:rPr lang="fr-FR" altLang="en-US" sz="2000" smtClean="0"/>
              <a:t>rate of this decay = </a:t>
            </a:r>
            <a:r>
              <a:rPr lang="fr-FR" altLang="en-US" sz="2000" smtClean="0">
                <a:latin typeface="Symbol" pitchFamily="18" charset="2"/>
              </a:rPr>
              <a:t>k (</a:t>
            </a:r>
            <a:r>
              <a:rPr lang="fr-FR" altLang="en-US" sz="2000" smtClean="0"/>
              <a:t>varies with distance)</a:t>
            </a:r>
            <a:endParaRPr lang="fr-FR" altLang="en-US" sz="2000" smtClean="0">
              <a:latin typeface="Symbol" pitchFamily="18" charset="2"/>
            </a:endParaRPr>
          </a:p>
          <a:p>
            <a:pPr>
              <a:lnSpc>
                <a:spcPct val="90000"/>
              </a:lnSpc>
            </a:pPr>
            <a:r>
              <a:rPr lang="fr-FR" altLang="en-US" sz="2400" smtClean="0"/>
              <a:t>Treatment in SMSIM</a:t>
            </a:r>
          </a:p>
          <a:p>
            <a:pPr lvl="1">
              <a:lnSpc>
                <a:spcPct val="90000"/>
              </a:lnSpc>
            </a:pPr>
            <a:r>
              <a:rPr lang="fr-FR" altLang="en-US" sz="2000" smtClean="0"/>
              <a:t>similar determination, but with records corrected for path effects and site amplification</a:t>
            </a:r>
          </a:p>
          <a:p>
            <a:pPr lvl="1">
              <a:lnSpc>
                <a:spcPct val="90000"/>
              </a:lnSpc>
            </a:pPr>
            <a:r>
              <a:rPr lang="fr-FR" altLang="en-US" sz="2000" smtClean="0"/>
              <a:t>parameter used = </a:t>
            </a:r>
            <a:r>
              <a:rPr lang="fr-FR" altLang="en-US" sz="2000" smtClean="0">
                <a:latin typeface="Symbol" pitchFamily="18" charset="2"/>
              </a:rPr>
              <a:t>k</a:t>
            </a:r>
            <a:r>
              <a:rPr lang="fr-FR" altLang="en-US" sz="2000" baseline="-25000" smtClean="0">
                <a:latin typeface="Symbol" pitchFamily="18" charset="2"/>
              </a:rPr>
              <a:t>0 </a:t>
            </a:r>
            <a:r>
              <a:rPr lang="fr-FR" altLang="en-US" sz="2000" smtClean="0"/>
              <a:t>= zero-distance intercept</a:t>
            </a:r>
          </a:p>
          <a:p>
            <a:pPr lvl="1">
              <a:lnSpc>
                <a:spcPct val="90000"/>
              </a:lnSpc>
            </a:pPr>
            <a:r>
              <a:rPr lang="fr-FR" altLang="en-US" sz="2000" smtClean="0"/>
              <a:t>allowed to vary with magnitude </a:t>
            </a:r>
          </a:p>
          <a:p>
            <a:pPr lvl="2">
              <a:lnSpc>
                <a:spcPct val="90000"/>
              </a:lnSpc>
            </a:pPr>
            <a:r>
              <a:rPr lang="fr-FR" altLang="en-US" sz="1800" smtClean="0"/>
              <a:t>source effect (at least partly)</a:t>
            </a:r>
          </a:p>
          <a:p>
            <a:pPr lvl="2">
              <a:lnSpc>
                <a:spcPct val="90000"/>
              </a:lnSpc>
            </a:pPr>
            <a:r>
              <a:rPr lang="fr-FR" altLang="en-US" sz="1800" smtClean="0"/>
              <a:t>trade-off with source strength (characteristic of regional surface geology)</a:t>
            </a:r>
          </a:p>
        </p:txBody>
      </p:sp>
    </p:spTree>
    <p:extLst>
      <p:ext uri="{BB962C8B-B14F-4D97-AF65-F5344CB8AC3E}">
        <p14:creationId xmlns:p14="http://schemas.microsoft.com/office/powerpoint/2010/main" val="3533941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8420" name="Picture 2" descr="A_K4PAPR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544513"/>
            <a:ext cx="6013450" cy="576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1" name="Text Box 3"/>
          <p:cNvSpPr txBox="1">
            <a:spLocks noChangeArrowheads="1"/>
          </p:cNvSpPr>
          <p:nvPr/>
        </p:nvSpPr>
        <p:spPr bwMode="auto">
          <a:xfrm>
            <a:off x="152400" y="1219200"/>
            <a:ext cx="23622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900" smtClean="0">
                <a:solidFill>
                  <a:srgbClr val="0000FF"/>
                </a:solidFill>
              </a:rPr>
              <a:t>Site response is represented by a table of frequencies and amplifications.   Shown here is the generic rock amplification for coastal California (</a:t>
            </a:r>
            <a:r>
              <a:rPr lang="en-US" altLang="en-US" sz="1900" smtClean="0">
                <a:solidFill>
                  <a:srgbClr val="0000FF"/>
                </a:solidFill>
                <a:latin typeface="Helvetica" pitchFamily="34" charset="0"/>
              </a:rPr>
              <a:t>k</a:t>
            </a:r>
            <a:r>
              <a:rPr lang="en-US" altLang="en-US" sz="1900" smtClean="0">
                <a:solidFill>
                  <a:srgbClr val="0000FF"/>
                </a:solidFill>
              </a:rPr>
              <a:t> = 0.04), combined with the </a:t>
            </a:r>
            <a:r>
              <a:rPr lang="en-US" altLang="en-US" sz="1900" smtClean="0">
                <a:solidFill>
                  <a:srgbClr val="0000FF"/>
                </a:solidFill>
                <a:latin typeface="Helvetica" pitchFamily="34" charset="0"/>
              </a:rPr>
              <a:t>k</a:t>
            </a:r>
            <a:r>
              <a:rPr lang="en-US" altLang="en-US" sz="1900" smtClean="0">
                <a:solidFill>
                  <a:srgbClr val="0000FF"/>
                </a:solidFill>
              </a:rPr>
              <a:t> diminution factor for various values of </a:t>
            </a:r>
            <a:r>
              <a:rPr lang="en-US" altLang="en-US" sz="1900" smtClean="0">
                <a:solidFill>
                  <a:srgbClr val="0000FF"/>
                </a:solidFill>
                <a:latin typeface="Helvetica" pitchFamily="34" charset="0"/>
              </a:rPr>
              <a:t>k</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66</a:t>
            </a:fld>
            <a:endParaRPr lang="en-US">
              <a:solidFill>
                <a:srgbClr val="FFFFFF"/>
              </a:solidFill>
            </a:endParaRPr>
          </a:p>
        </p:txBody>
      </p:sp>
    </p:spTree>
    <p:extLst>
      <p:ext uri="{BB962C8B-B14F-4D97-AF65-F5344CB8AC3E}">
        <p14:creationId xmlns:p14="http://schemas.microsoft.com/office/powerpoint/2010/main" val="274104626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9444" name="Picture 2" descr="AMPK_FAS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228600"/>
            <a:ext cx="66294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5" name="Text Box 3"/>
          <p:cNvSpPr txBox="1">
            <a:spLocks noChangeArrowheads="1"/>
          </p:cNvSpPr>
          <p:nvPr/>
        </p:nvSpPr>
        <p:spPr bwMode="auto">
          <a:xfrm>
            <a:off x="152400" y="1219200"/>
            <a:ext cx="19050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900" smtClean="0">
                <a:solidFill>
                  <a:srgbClr val="0000FF"/>
                </a:solidFill>
              </a:rPr>
              <a:t>Combined amplification and diminution filter for various average site classes</a:t>
            </a:r>
            <a:endParaRPr lang="en-US" altLang="en-US" sz="1900" smtClean="0">
              <a:solidFill>
                <a:srgbClr val="0000FF"/>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67</a:t>
            </a:fld>
            <a:endParaRPr lang="en-US">
              <a:solidFill>
                <a:srgbClr val="FFFFFF"/>
              </a:solidFill>
            </a:endParaRPr>
          </a:p>
        </p:txBody>
      </p:sp>
    </p:spTree>
    <p:extLst>
      <p:ext uri="{BB962C8B-B14F-4D97-AF65-F5344CB8AC3E}">
        <p14:creationId xmlns:p14="http://schemas.microsoft.com/office/powerpoint/2010/main" val="22292467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0468" name="Rectangle 2"/>
          <p:cNvSpPr>
            <a:spLocks noGrp="1" noChangeArrowheads="1"/>
          </p:cNvSpPr>
          <p:nvPr>
            <p:ph type="title"/>
          </p:nvPr>
        </p:nvSpPr>
        <p:spPr/>
        <p:txBody>
          <a:bodyPr/>
          <a:lstStyle/>
          <a:p>
            <a:r>
              <a:rPr lang="en-GB" altLang="en-US" sz="3600" smtClean="0"/>
              <a:t>Instrument/Ground motion filter</a:t>
            </a:r>
          </a:p>
        </p:txBody>
      </p:sp>
      <p:sp>
        <p:nvSpPr>
          <p:cNvPr id="190469" name="Rectangle 3"/>
          <p:cNvSpPr>
            <a:spLocks noGrp="1" noChangeArrowheads="1"/>
          </p:cNvSpPr>
          <p:nvPr>
            <p:ph type="body" idx="1"/>
          </p:nvPr>
        </p:nvSpPr>
        <p:spPr>
          <a:xfrm>
            <a:off x="685800" y="1981200"/>
            <a:ext cx="7772400" cy="709613"/>
          </a:xfrm>
        </p:spPr>
        <p:txBody>
          <a:bodyPr/>
          <a:lstStyle/>
          <a:p>
            <a:r>
              <a:rPr lang="en-GB" altLang="en-US" smtClean="0"/>
              <a:t>For ground-motion simulations:</a:t>
            </a:r>
          </a:p>
          <a:p>
            <a:pPr>
              <a:buFontTx/>
              <a:buNone/>
            </a:pPr>
            <a:endParaRPr lang="en-GB" altLang="en-US" smtClean="0"/>
          </a:p>
        </p:txBody>
      </p:sp>
      <p:sp>
        <p:nvSpPr>
          <p:cNvPr id="190470" name="Rectangle 4"/>
          <p:cNvSpPr>
            <a:spLocks noChangeArrowheads="1"/>
          </p:cNvSpPr>
          <p:nvPr/>
        </p:nvSpPr>
        <p:spPr bwMode="auto">
          <a:xfrm>
            <a:off x="762000" y="36576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20000"/>
              </a:spcBef>
              <a:buFontTx/>
              <a:buChar char="•"/>
            </a:pPr>
            <a:r>
              <a:rPr lang="en-GB" altLang="en-US" sz="3200" smtClean="0">
                <a:solidFill>
                  <a:srgbClr val="FFFFFF"/>
                </a:solidFill>
                <a:latin typeface="Times New Roman" pitchFamily="18" charset="0"/>
              </a:rPr>
              <a:t>For oscillator response:</a:t>
            </a:r>
          </a:p>
          <a:p>
            <a:pPr eaLnBrk="1" hangingPunct="1">
              <a:spcBef>
                <a:spcPct val="20000"/>
              </a:spcBef>
            </a:pPr>
            <a:endParaRPr lang="en-GB" altLang="en-US" sz="3200" smtClean="0">
              <a:solidFill>
                <a:srgbClr val="800000"/>
              </a:solidFill>
              <a:latin typeface="Times New Roman" pitchFamily="18" charset="0"/>
            </a:endParaRPr>
          </a:p>
        </p:txBody>
      </p:sp>
      <p:sp>
        <p:nvSpPr>
          <p:cNvPr id="190471" name="Rectangle 5"/>
          <p:cNvSpPr>
            <a:spLocks noChangeArrowheads="1"/>
          </p:cNvSpPr>
          <p:nvPr/>
        </p:nvSpPr>
        <p:spPr bwMode="auto">
          <a:xfrm>
            <a:off x="4081463"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aphicFrame>
        <p:nvGraphicFramePr>
          <p:cNvPr id="190472" name="Object 6"/>
          <p:cNvGraphicFramePr>
            <a:graphicFrameLocks noChangeAspect="1"/>
          </p:cNvGraphicFramePr>
          <p:nvPr/>
        </p:nvGraphicFramePr>
        <p:xfrm>
          <a:off x="1371600" y="2667000"/>
          <a:ext cx="2471738" cy="576263"/>
        </p:xfrm>
        <a:graphic>
          <a:graphicData uri="http://schemas.openxmlformats.org/presentationml/2006/ole">
            <mc:AlternateContent xmlns:mc="http://schemas.openxmlformats.org/markup-compatibility/2006">
              <mc:Choice xmlns:v="urn:schemas-microsoft-com:vml" Requires="v">
                <p:oleObj spid="_x0000_s107538" r:id="rId4" imgW="977900" imgH="228600" progId="Equation.3">
                  <p:embed/>
                </p:oleObj>
              </mc:Choice>
              <mc:Fallback>
                <p:oleObj r:id="rId4" imgW="977900" imgH="22860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667000"/>
                        <a:ext cx="2471738" cy="576263"/>
                      </a:xfrm>
                      <a:prstGeom prst="rect">
                        <a:avLst/>
                      </a:prstGeom>
                      <a:solidFill>
                        <a:schemeClr val="tx1"/>
                      </a:solidFill>
                    </p:spPr>
                  </p:pic>
                </p:oleObj>
              </mc:Fallback>
            </mc:AlternateContent>
          </a:graphicData>
        </a:graphic>
      </p:graphicFrame>
      <p:sp>
        <p:nvSpPr>
          <p:cNvPr id="190473" name="Text Box 7"/>
          <p:cNvSpPr txBox="1">
            <a:spLocks noChangeArrowheads="1"/>
          </p:cNvSpPr>
          <p:nvPr/>
        </p:nvSpPr>
        <p:spPr bwMode="auto">
          <a:xfrm>
            <a:off x="6019800" y="2438400"/>
            <a:ext cx="2590800" cy="103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GB" altLang="en-US" sz="2000" smtClean="0">
                <a:solidFill>
                  <a:srgbClr val="000000"/>
                </a:solidFill>
                <a:latin typeface="Times New Roman" pitchFamily="18" charset="0"/>
              </a:rPr>
              <a:t>n=0 displacement</a:t>
            </a:r>
          </a:p>
          <a:p>
            <a:pPr eaLnBrk="1" hangingPunct="1">
              <a:lnSpc>
                <a:spcPct val="50000"/>
              </a:lnSpc>
              <a:spcBef>
                <a:spcPct val="50000"/>
              </a:spcBef>
            </a:pPr>
            <a:r>
              <a:rPr lang="en-GB" altLang="en-US" sz="2000" smtClean="0">
                <a:solidFill>
                  <a:srgbClr val="000000"/>
                </a:solidFill>
                <a:latin typeface="Times New Roman" pitchFamily="18" charset="0"/>
              </a:rPr>
              <a:t>n=1 velocity</a:t>
            </a:r>
          </a:p>
          <a:p>
            <a:pPr eaLnBrk="1" hangingPunct="1">
              <a:lnSpc>
                <a:spcPct val="60000"/>
              </a:lnSpc>
              <a:spcBef>
                <a:spcPct val="50000"/>
              </a:spcBef>
            </a:pPr>
            <a:r>
              <a:rPr lang="en-GB" altLang="en-US" sz="2000" smtClean="0">
                <a:solidFill>
                  <a:srgbClr val="000000"/>
                </a:solidFill>
                <a:latin typeface="Times New Roman" pitchFamily="18" charset="0"/>
              </a:rPr>
              <a:t>n=1 acceleration</a:t>
            </a:r>
          </a:p>
        </p:txBody>
      </p:sp>
      <p:sp>
        <p:nvSpPr>
          <p:cNvPr id="190474" name="Rectangle 8"/>
          <p:cNvSpPr>
            <a:spLocks noChangeArrowheads="1"/>
          </p:cNvSpPr>
          <p:nvPr/>
        </p:nvSpPr>
        <p:spPr bwMode="auto">
          <a:xfrm>
            <a:off x="3752850" y="3200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en-US" altLang="en-US" smtClean="0">
              <a:solidFill>
                <a:srgbClr val="FFFFFF"/>
              </a:solidFill>
            </a:endParaRPr>
          </a:p>
        </p:txBody>
      </p:sp>
      <p:graphicFrame>
        <p:nvGraphicFramePr>
          <p:cNvPr id="190475" name="Object 9"/>
          <p:cNvGraphicFramePr>
            <a:graphicFrameLocks noChangeAspect="1"/>
          </p:cNvGraphicFramePr>
          <p:nvPr/>
        </p:nvGraphicFramePr>
        <p:xfrm>
          <a:off x="914400" y="4572000"/>
          <a:ext cx="4495800" cy="1190625"/>
        </p:xfrm>
        <a:graphic>
          <a:graphicData uri="http://schemas.openxmlformats.org/presentationml/2006/ole">
            <mc:AlternateContent xmlns:mc="http://schemas.openxmlformats.org/markup-compatibility/2006">
              <mc:Choice xmlns:v="urn:schemas-microsoft-com:vml" Requires="v">
                <p:oleObj spid="_x0000_s107539" r:id="rId6" imgW="1638300" imgH="457200" progId="">
                  <p:embed/>
                </p:oleObj>
              </mc:Choice>
              <mc:Fallback>
                <p:oleObj r:id="rId6" imgW="1638300" imgH="457200" progId="">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4572000"/>
                        <a:ext cx="4495800" cy="1190625"/>
                      </a:xfrm>
                      <a:prstGeom prst="rect">
                        <a:avLst/>
                      </a:prstGeom>
                      <a:solidFill>
                        <a:schemeClr val="tx1"/>
                      </a:solidFill>
                    </p:spPr>
                  </p:pic>
                </p:oleObj>
              </mc:Fallback>
            </mc:AlternateContent>
          </a:graphicData>
        </a:graphic>
      </p:graphicFrame>
      <p:sp>
        <p:nvSpPr>
          <p:cNvPr id="190476" name="Text Box 10"/>
          <p:cNvSpPr txBox="1">
            <a:spLocks noChangeArrowheads="1"/>
          </p:cNvSpPr>
          <p:nvPr/>
        </p:nvSpPr>
        <p:spPr bwMode="auto">
          <a:xfrm>
            <a:off x="5562600" y="4572000"/>
            <a:ext cx="358140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lnSpc>
                <a:spcPct val="120000"/>
              </a:lnSpc>
            </a:pPr>
            <a:r>
              <a:rPr lang="en-GB" altLang="en-US" sz="2000" b="1" smtClean="0">
                <a:solidFill>
                  <a:srgbClr val="000000"/>
                </a:solidFill>
                <a:latin typeface="Times New Roman" pitchFamily="18" charset="0"/>
                <a:cs typeface="Times New Roman" pitchFamily="18" charset="0"/>
              </a:rPr>
              <a:t>f</a:t>
            </a:r>
            <a:r>
              <a:rPr lang="en-GB" altLang="en-US" sz="2000" b="1" baseline="-30000" smtClean="0">
                <a:solidFill>
                  <a:srgbClr val="000000"/>
                </a:solidFill>
                <a:latin typeface="Times New Roman" pitchFamily="18" charset="0"/>
                <a:cs typeface="Times New Roman" pitchFamily="18" charset="0"/>
              </a:rPr>
              <a:t>r</a:t>
            </a:r>
            <a:r>
              <a:rPr lang="en-GB" altLang="en-US" sz="2000" smtClean="0">
                <a:solidFill>
                  <a:srgbClr val="000000"/>
                </a:solidFill>
                <a:latin typeface="Times New Roman" pitchFamily="18" charset="0"/>
                <a:cs typeface="Times New Roman" pitchFamily="18" charset="0"/>
              </a:rPr>
              <a:t> = undamped natural frequency</a:t>
            </a:r>
          </a:p>
          <a:p>
            <a:pPr eaLnBrk="1" hangingPunct="1">
              <a:lnSpc>
                <a:spcPct val="130000"/>
              </a:lnSpc>
            </a:pPr>
            <a:r>
              <a:rPr lang="en-GB" altLang="en-US" sz="2000" smtClean="0">
                <a:solidFill>
                  <a:srgbClr val="000000"/>
                </a:solidFill>
                <a:latin typeface="Times New Roman" pitchFamily="18" charset="0"/>
                <a:cs typeface="Times New Roman" pitchFamily="18" charset="0"/>
              </a:rPr>
              <a:t> </a:t>
            </a:r>
            <a:r>
              <a:rPr lang="en-GB" altLang="en-US" sz="2000" b="1" smtClean="0">
                <a:solidFill>
                  <a:srgbClr val="000000"/>
                </a:solidFill>
                <a:latin typeface="Times New Roman" pitchFamily="18" charset="0"/>
                <a:cs typeface="Times New Roman" pitchFamily="18" charset="0"/>
              </a:rPr>
              <a:t>ξ</a:t>
            </a:r>
            <a:r>
              <a:rPr lang="en-GB" altLang="en-US" sz="2000" smtClean="0">
                <a:solidFill>
                  <a:srgbClr val="000000"/>
                </a:solidFill>
                <a:latin typeface="Times New Roman" pitchFamily="18" charset="0"/>
                <a:cs typeface="Times New Roman" pitchFamily="18" charset="0"/>
              </a:rPr>
              <a:t> = damping </a:t>
            </a:r>
          </a:p>
          <a:p>
            <a:pPr eaLnBrk="1" hangingPunct="1">
              <a:lnSpc>
                <a:spcPct val="130000"/>
              </a:lnSpc>
            </a:pPr>
            <a:r>
              <a:rPr lang="en-GB" altLang="en-US" sz="2000" b="1" smtClean="0">
                <a:solidFill>
                  <a:srgbClr val="000000"/>
                </a:solidFill>
                <a:latin typeface="Times New Roman" pitchFamily="18" charset="0"/>
                <a:cs typeface="Times New Roman" pitchFamily="18" charset="0"/>
              </a:rPr>
              <a:t>V</a:t>
            </a:r>
            <a:r>
              <a:rPr lang="en-GB" altLang="en-US" sz="2000" smtClean="0">
                <a:solidFill>
                  <a:srgbClr val="000000"/>
                </a:solidFill>
                <a:latin typeface="Times New Roman" pitchFamily="18" charset="0"/>
                <a:cs typeface="Times New Roman" pitchFamily="18" charset="0"/>
              </a:rPr>
              <a:t> = gain</a:t>
            </a:r>
          </a:p>
          <a:p>
            <a:pPr eaLnBrk="1" hangingPunct="1">
              <a:lnSpc>
                <a:spcPct val="130000"/>
              </a:lnSpc>
            </a:pPr>
            <a:r>
              <a:rPr lang="en-GB" altLang="en-US" sz="2000" smtClean="0">
                <a:solidFill>
                  <a:srgbClr val="000000"/>
                </a:solidFill>
                <a:latin typeface="Times New Roman" pitchFamily="18" charset="0"/>
                <a:cs typeface="Times New Roman" pitchFamily="18" charset="0"/>
              </a:rPr>
              <a:t>    </a:t>
            </a:r>
            <a:r>
              <a:rPr lang="en-GB" altLang="en-US" sz="1800" smtClean="0">
                <a:solidFill>
                  <a:srgbClr val="000000"/>
                </a:solidFill>
                <a:latin typeface="Times New Roman" pitchFamily="18" charset="0"/>
                <a:cs typeface="Times New Roman" pitchFamily="18" charset="0"/>
              </a:rPr>
              <a:t>(for response spectra, V=1).</a:t>
            </a:r>
          </a:p>
        </p:txBody>
      </p:sp>
      <p:sp>
        <p:nvSpPr>
          <p:cNvPr id="190477" name="Text Box 11"/>
          <p:cNvSpPr txBox="1">
            <a:spLocks noChangeArrowheads="1"/>
          </p:cNvSpPr>
          <p:nvPr/>
        </p:nvSpPr>
        <p:spPr bwMode="auto">
          <a:xfrm>
            <a:off x="4572000" y="2819400"/>
            <a:ext cx="673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GB" altLang="en-US" sz="1800" smtClean="0">
                <a:solidFill>
                  <a:srgbClr val="000000"/>
                </a:solidFill>
                <a:latin typeface="Times New Roman" pitchFamily="18" charset="0"/>
              </a:rPr>
              <a:t>i² = 1</a:t>
            </a:r>
          </a:p>
        </p:txBody>
      </p:sp>
    </p:spTree>
    <p:extLst>
      <p:ext uri="{BB962C8B-B14F-4D97-AF65-F5344CB8AC3E}">
        <p14:creationId xmlns:p14="http://schemas.microsoft.com/office/powerpoint/2010/main" val="3344938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2" name="Rectangle 2"/>
          <p:cNvSpPr>
            <a:spLocks noGrp="1" noChangeArrowheads="1"/>
          </p:cNvSpPr>
          <p:nvPr>
            <p:ph type="ctrTitle"/>
          </p:nvPr>
        </p:nvSpPr>
        <p:spPr>
          <a:xfrm>
            <a:off x="685800" y="2286000"/>
            <a:ext cx="7772400" cy="1143000"/>
          </a:xfrm>
        </p:spPr>
        <p:txBody>
          <a:bodyPr/>
          <a:lstStyle/>
          <a:p>
            <a:r>
              <a:rPr lang="fr-FR" altLang="en-US" smtClean="0"/>
              <a:t>Summary of Parameters Needed for Stochastic Simulations</a:t>
            </a:r>
          </a:p>
        </p:txBody>
      </p:sp>
      <p:sp>
        <p:nvSpPr>
          <p:cNvPr id="2" name="Slide Number Placeholder 1"/>
          <p:cNvSpPr>
            <a:spLocks noGrp="1"/>
          </p:cNvSpPr>
          <p:nvPr>
            <p:ph type="sldNum" sz="quarter" idx="12"/>
          </p:nvPr>
        </p:nvSpPr>
        <p:spPr/>
        <p:txBody>
          <a:bodyPr/>
          <a:lstStyle/>
          <a:p>
            <a:pPr>
              <a:defRPr/>
            </a:pPr>
            <a:fld id="{F3DE4486-3224-456F-9D61-462ABA924985}" type="slidenum">
              <a:rPr lang="en-US" smtClean="0">
                <a:solidFill>
                  <a:srgbClr val="FFFFFF"/>
                </a:solidFill>
              </a:rPr>
              <a:pPr>
                <a:defRPr/>
              </a:pPr>
              <a:t>69</a:t>
            </a:fld>
            <a:endParaRPr lang="en-US">
              <a:solidFill>
                <a:srgbClr val="FFFFFF"/>
              </a:solidFill>
            </a:endParaRPr>
          </a:p>
        </p:txBody>
      </p:sp>
    </p:spTree>
    <p:extLst>
      <p:ext uri="{BB962C8B-B14F-4D97-AF65-F5344CB8AC3E}">
        <p14:creationId xmlns:p14="http://schemas.microsoft.com/office/powerpoint/2010/main" val="33235542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itle 1"/>
          <p:cNvSpPr>
            <a:spLocks noGrp="1"/>
          </p:cNvSpPr>
          <p:nvPr>
            <p:ph type="title"/>
          </p:nvPr>
        </p:nvSpPr>
        <p:spPr>
          <a:xfrm>
            <a:off x="457200" y="533400"/>
            <a:ext cx="8153400" cy="639763"/>
          </a:xfrm>
        </p:spPr>
        <p:txBody>
          <a:bodyPr/>
          <a:lstStyle/>
          <a:p>
            <a:r>
              <a:rPr lang="en-US" altLang="en-US" sz="3600" smtClean="0"/>
              <a:t>Parameters needed for Stochastic Simulations</a:t>
            </a:r>
          </a:p>
        </p:txBody>
      </p:sp>
      <p:sp>
        <p:nvSpPr>
          <p:cNvPr id="192515" name="Content Placeholder 2"/>
          <p:cNvSpPr>
            <a:spLocks noGrp="1"/>
          </p:cNvSpPr>
          <p:nvPr>
            <p:ph idx="1"/>
          </p:nvPr>
        </p:nvSpPr>
        <p:spPr/>
        <p:txBody>
          <a:bodyPr/>
          <a:lstStyle/>
          <a:p>
            <a:r>
              <a:rPr lang="en-US" altLang="en-US" i="1" smtClean="0"/>
              <a:t>Frequency-independent parameters</a:t>
            </a:r>
          </a:p>
          <a:p>
            <a:pPr lvl="1"/>
            <a:r>
              <a:rPr lang="en-US" altLang="en-US" smtClean="0"/>
              <a:t>Density near the source</a:t>
            </a:r>
          </a:p>
          <a:p>
            <a:pPr lvl="1"/>
            <a:r>
              <a:rPr lang="en-US" altLang="en-US" smtClean="0"/>
              <a:t>Shear-wave velocity near the source</a:t>
            </a:r>
          </a:p>
          <a:p>
            <a:pPr lvl="1"/>
            <a:r>
              <a:rPr lang="en-US" altLang="en-US" smtClean="0"/>
              <a:t>Average radiation pattern</a:t>
            </a:r>
          </a:p>
          <a:p>
            <a:pPr lvl="1"/>
            <a:r>
              <a:rPr lang="en-US" altLang="en-US" smtClean="0"/>
              <a:t>Partition factor of motion into two components (usually           )</a:t>
            </a:r>
          </a:p>
          <a:p>
            <a:pPr lvl="1"/>
            <a:r>
              <a:rPr lang="en-US" altLang="en-US" smtClean="0"/>
              <a:t>Free surface factor (usually 2)</a:t>
            </a:r>
          </a:p>
        </p:txBody>
      </p:sp>
      <p:graphicFrame>
        <p:nvGraphicFramePr>
          <p:cNvPr id="192516" name="Object 2"/>
          <p:cNvGraphicFramePr>
            <a:graphicFrameLocks noChangeAspect="1"/>
          </p:cNvGraphicFramePr>
          <p:nvPr/>
        </p:nvGraphicFramePr>
        <p:xfrm>
          <a:off x="2514600" y="4114800"/>
          <a:ext cx="762000" cy="517525"/>
        </p:xfrm>
        <a:graphic>
          <a:graphicData uri="http://schemas.openxmlformats.org/presentationml/2006/ole">
            <mc:AlternateContent xmlns:mc="http://schemas.openxmlformats.org/markup-compatibility/2006">
              <mc:Choice xmlns:v="urn:schemas-microsoft-com:vml" Requires="v">
                <p:oleObj spid="_x0000_s108554" name="Equation" r:id="rId3" imgW="355446" imgH="241195" progId="Equation.DSMT4">
                  <p:embed/>
                </p:oleObj>
              </mc:Choice>
              <mc:Fallback>
                <p:oleObj name="Equation" r:id="rId3" imgW="355446" imgH="241195" progId="Equation.DSMT4">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4114800"/>
                        <a:ext cx="762000" cy="517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pPr>
              <a:defRPr/>
            </a:pPr>
            <a:fld id="{4976F1DC-2587-43AA-ADF5-F5CF463F63F7}" type="slidenum">
              <a:rPr lang="en-US" smtClean="0"/>
              <a:pPr>
                <a:defRPr/>
              </a:pPr>
              <a:t>70</a:t>
            </a:fld>
            <a:endParaRPr lang="en-US"/>
          </a:p>
        </p:txBody>
      </p:sp>
    </p:spTree>
    <p:extLst>
      <p:ext uri="{BB962C8B-B14F-4D97-AF65-F5344CB8AC3E}">
        <p14:creationId xmlns:p14="http://schemas.microsoft.com/office/powerpoint/2010/main" val="24476717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p:nvPr>
        </p:nvSpPr>
        <p:spPr>
          <a:xfrm>
            <a:off x="457200" y="533400"/>
            <a:ext cx="8153400" cy="639763"/>
          </a:xfrm>
        </p:spPr>
        <p:txBody>
          <a:bodyPr/>
          <a:lstStyle/>
          <a:p>
            <a:r>
              <a:rPr lang="en-US" altLang="en-US" sz="3600" smtClean="0"/>
              <a:t>Parameters needed for Stochastic Simulations</a:t>
            </a:r>
          </a:p>
        </p:txBody>
      </p:sp>
      <p:sp>
        <p:nvSpPr>
          <p:cNvPr id="193539" name="Content Placeholder 2"/>
          <p:cNvSpPr>
            <a:spLocks noGrp="1"/>
          </p:cNvSpPr>
          <p:nvPr>
            <p:ph idx="1"/>
          </p:nvPr>
        </p:nvSpPr>
        <p:spPr/>
        <p:txBody>
          <a:bodyPr/>
          <a:lstStyle/>
          <a:p>
            <a:r>
              <a:rPr lang="en-US" altLang="en-US" i="1" smtClean="0"/>
              <a:t>Frequency-dependent parameters</a:t>
            </a:r>
          </a:p>
          <a:p>
            <a:pPr lvl="1"/>
            <a:r>
              <a:rPr lang="en-US" altLang="en-US" smtClean="0"/>
              <a:t>Source:</a:t>
            </a:r>
          </a:p>
          <a:p>
            <a:pPr lvl="2"/>
            <a:r>
              <a:rPr lang="en-US" altLang="en-US" smtClean="0"/>
              <a:t>Spectral shape (e.g., single corner frequency; two corner frequency)</a:t>
            </a:r>
          </a:p>
          <a:p>
            <a:pPr lvl="2"/>
            <a:r>
              <a:rPr lang="en-US" altLang="en-US" smtClean="0"/>
              <a:t>Scaling of shape with magnitude (controlled by the stress parameter </a:t>
            </a:r>
            <a:r>
              <a:rPr lang="el-GR" altLang="en-US" smtClean="0"/>
              <a:t>Δσ</a:t>
            </a:r>
            <a:r>
              <a:rPr lang="en-US" altLang="en-US" smtClean="0"/>
              <a:t> for single-corner-frequency models)</a:t>
            </a:r>
          </a:p>
          <a:p>
            <a:pPr lvl="1">
              <a:buFont typeface="Arial" pitchFamily="34" charset="0"/>
              <a:buNone/>
            </a:pPr>
            <a:endParaRPr lang="en-US" altLang="en-US" smtClean="0"/>
          </a:p>
        </p:txBody>
      </p:sp>
      <p:sp>
        <p:nvSpPr>
          <p:cNvPr id="3" name="Slide Number Placeholder 2"/>
          <p:cNvSpPr>
            <a:spLocks noGrp="1"/>
          </p:cNvSpPr>
          <p:nvPr>
            <p:ph type="sldNum" sz="quarter" idx="12"/>
          </p:nvPr>
        </p:nvSpPr>
        <p:spPr/>
        <p:txBody>
          <a:bodyPr/>
          <a:lstStyle/>
          <a:p>
            <a:pPr>
              <a:defRPr/>
            </a:pPr>
            <a:fld id="{4976F1DC-2587-43AA-ADF5-F5CF463F63F7}" type="slidenum">
              <a:rPr lang="en-US" smtClean="0"/>
              <a:pPr>
                <a:defRPr/>
              </a:pPr>
              <a:t>71</a:t>
            </a:fld>
            <a:endParaRPr lang="en-US"/>
          </a:p>
        </p:txBody>
      </p:sp>
    </p:spTree>
    <p:extLst>
      <p:ext uri="{BB962C8B-B14F-4D97-AF65-F5344CB8AC3E}">
        <p14:creationId xmlns:p14="http://schemas.microsoft.com/office/powerpoint/2010/main" val="4327376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p:cNvSpPr>
            <a:spLocks noGrp="1"/>
          </p:cNvSpPr>
          <p:nvPr>
            <p:ph type="title"/>
          </p:nvPr>
        </p:nvSpPr>
        <p:spPr>
          <a:xfrm>
            <a:off x="457200" y="533400"/>
            <a:ext cx="8153400" cy="639763"/>
          </a:xfrm>
        </p:spPr>
        <p:txBody>
          <a:bodyPr/>
          <a:lstStyle/>
          <a:p>
            <a:r>
              <a:rPr lang="en-US" altLang="en-US" sz="3600" smtClean="0"/>
              <a:t>Parameters needed for Stochastic Simulations</a:t>
            </a:r>
          </a:p>
        </p:txBody>
      </p:sp>
      <p:sp>
        <p:nvSpPr>
          <p:cNvPr id="194563" name="Content Placeholder 2"/>
          <p:cNvSpPr>
            <a:spLocks noGrp="1"/>
          </p:cNvSpPr>
          <p:nvPr>
            <p:ph idx="1"/>
          </p:nvPr>
        </p:nvSpPr>
        <p:spPr>
          <a:xfrm>
            <a:off x="-312738" y="1752600"/>
            <a:ext cx="7700963" cy="4525963"/>
          </a:xfrm>
        </p:spPr>
        <p:txBody>
          <a:bodyPr/>
          <a:lstStyle/>
          <a:p>
            <a:r>
              <a:rPr lang="en-US" altLang="en-US" sz="2200" i="1" smtClean="0"/>
              <a:t>Frequency-dependent parameters</a:t>
            </a:r>
          </a:p>
          <a:p>
            <a:pPr lvl="1"/>
            <a:r>
              <a:rPr lang="en-US" altLang="en-US" sz="2200" smtClean="0"/>
              <a:t>Path (and site):</a:t>
            </a:r>
          </a:p>
          <a:p>
            <a:pPr lvl="2"/>
            <a:r>
              <a:rPr lang="en-US" altLang="en-US" sz="2200" smtClean="0"/>
              <a:t>Geometrical spreading (multi-segments?)</a:t>
            </a:r>
          </a:p>
          <a:p>
            <a:pPr lvl="2"/>
            <a:r>
              <a:rPr lang="en-US" altLang="en-US" sz="2200" smtClean="0"/>
              <a:t>Q (frequency-dependent?  What shear-wave and geometrical spreading model used in Q determination?)</a:t>
            </a:r>
          </a:p>
          <a:p>
            <a:pPr lvl="2"/>
            <a:r>
              <a:rPr lang="en-US" altLang="en-US" sz="2200" smtClean="0"/>
              <a:t>Duration</a:t>
            </a:r>
          </a:p>
          <a:p>
            <a:pPr lvl="2"/>
            <a:r>
              <a:rPr lang="en-US" altLang="en-US" sz="2200" smtClean="0"/>
              <a:t>Crustal amplification (can include local site amplification)</a:t>
            </a:r>
          </a:p>
          <a:p>
            <a:pPr lvl="2"/>
            <a:r>
              <a:rPr lang="en-US" altLang="en-US" sz="2200" smtClean="0"/>
              <a:t>Site diminution (fmax?  </a:t>
            </a:r>
            <a:r>
              <a:rPr lang="el-GR" altLang="en-US" sz="2200" smtClean="0">
                <a:latin typeface="Times New Roman" pitchFamily="18" charset="0"/>
                <a:cs typeface="Times New Roman" pitchFamily="18" charset="0"/>
              </a:rPr>
              <a:t>κ</a:t>
            </a:r>
            <a:r>
              <a:rPr lang="en-US" altLang="en-US" sz="2200" baseline="-25000" smtClean="0"/>
              <a:t>0</a:t>
            </a:r>
            <a:r>
              <a:rPr lang="en-US" altLang="en-US" sz="2200" smtClean="0"/>
              <a:t>?)</a:t>
            </a:r>
          </a:p>
          <a:p>
            <a:pPr lvl="1">
              <a:buFont typeface="Arial" pitchFamily="34" charset="0"/>
              <a:buNone/>
            </a:pPr>
            <a:endParaRPr lang="en-US" altLang="en-US" sz="2200" smtClean="0"/>
          </a:p>
        </p:txBody>
      </p:sp>
      <p:sp>
        <p:nvSpPr>
          <p:cNvPr id="2" name="Right Brace 1"/>
          <p:cNvSpPr/>
          <p:nvPr/>
        </p:nvSpPr>
        <p:spPr>
          <a:xfrm>
            <a:off x="7388225" y="2628900"/>
            <a:ext cx="463550" cy="1169988"/>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sz="1800">
              <a:solidFill>
                <a:prstClr val="black"/>
              </a:solidFill>
            </a:endParaRPr>
          </a:p>
        </p:txBody>
      </p:sp>
      <p:sp>
        <p:nvSpPr>
          <p:cNvPr id="194565" name="TextBox 2"/>
          <p:cNvSpPr txBox="1">
            <a:spLocks noChangeArrowheads="1"/>
          </p:cNvSpPr>
          <p:nvPr/>
        </p:nvSpPr>
        <p:spPr bwMode="auto">
          <a:xfrm>
            <a:off x="7927975" y="3028950"/>
            <a:ext cx="1209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1800" smtClean="0">
                <a:solidFill>
                  <a:srgbClr val="000000"/>
                </a:solidFill>
              </a:rPr>
              <a:t>correlated</a:t>
            </a:r>
          </a:p>
        </p:txBody>
      </p:sp>
      <p:sp>
        <p:nvSpPr>
          <p:cNvPr id="4" name="Slide Number Placeholder 3"/>
          <p:cNvSpPr>
            <a:spLocks noGrp="1"/>
          </p:cNvSpPr>
          <p:nvPr>
            <p:ph type="sldNum" sz="quarter" idx="12"/>
          </p:nvPr>
        </p:nvSpPr>
        <p:spPr/>
        <p:txBody>
          <a:bodyPr/>
          <a:lstStyle/>
          <a:p>
            <a:pPr>
              <a:defRPr/>
            </a:pPr>
            <a:fld id="{4976F1DC-2587-43AA-ADF5-F5CF463F63F7}" type="slidenum">
              <a:rPr lang="en-US" smtClean="0"/>
              <a:pPr>
                <a:defRPr/>
              </a:pPr>
              <a:t>72</a:t>
            </a:fld>
            <a:endParaRPr lang="en-US"/>
          </a:p>
        </p:txBody>
      </p:sp>
    </p:spTree>
    <p:extLst>
      <p:ext uri="{BB962C8B-B14F-4D97-AF65-F5344CB8AC3E}">
        <p14:creationId xmlns:p14="http://schemas.microsoft.com/office/powerpoint/2010/main" val="187602553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itle 1"/>
          <p:cNvSpPr>
            <a:spLocks noGrp="1"/>
          </p:cNvSpPr>
          <p:nvPr>
            <p:ph type="title"/>
          </p:nvPr>
        </p:nvSpPr>
        <p:spPr>
          <a:xfrm>
            <a:off x="457200" y="533400"/>
            <a:ext cx="8153400" cy="639763"/>
          </a:xfrm>
        </p:spPr>
        <p:txBody>
          <a:bodyPr/>
          <a:lstStyle/>
          <a:p>
            <a:r>
              <a:rPr lang="en-US" altLang="en-US" sz="3600" smtClean="0"/>
              <a:t>Parameters needed for Stochastic Simulations</a:t>
            </a:r>
          </a:p>
        </p:txBody>
      </p:sp>
      <p:sp>
        <p:nvSpPr>
          <p:cNvPr id="195587" name="Content Placeholder 2"/>
          <p:cNvSpPr>
            <a:spLocks noGrp="1"/>
          </p:cNvSpPr>
          <p:nvPr>
            <p:ph idx="1"/>
          </p:nvPr>
        </p:nvSpPr>
        <p:spPr/>
        <p:txBody>
          <a:bodyPr/>
          <a:lstStyle/>
          <a:p>
            <a:r>
              <a:rPr lang="en-US" altLang="en-US" i="1" smtClean="0"/>
              <a:t>RV or TD parameters</a:t>
            </a:r>
          </a:p>
          <a:p>
            <a:pPr lvl="1"/>
            <a:r>
              <a:rPr lang="en-US" altLang="en-US" smtClean="0"/>
              <a:t>Low-cut filter</a:t>
            </a:r>
          </a:p>
          <a:p>
            <a:pPr lvl="1"/>
            <a:r>
              <a:rPr lang="en-US" altLang="en-US" smtClean="0"/>
              <a:t>RV</a:t>
            </a:r>
          </a:p>
          <a:p>
            <a:pPr lvl="2"/>
            <a:r>
              <a:rPr lang="en-US" altLang="en-US" smtClean="0"/>
              <a:t>Integration parameters</a:t>
            </a:r>
          </a:p>
          <a:p>
            <a:pPr lvl="2"/>
            <a:r>
              <a:rPr lang="en-US" altLang="en-US" smtClean="0"/>
              <a:t>Method for computing </a:t>
            </a:r>
            <a:r>
              <a:rPr lang="en-US" altLang="en-US" i="1" smtClean="0"/>
              <a:t>D</a:t>
            </a:r>
            <a:r>
              <a:rPr lang="en-US" altLang="en-US" i="1" baseline="-25000" smtClean="0"/>
              <a:t>rms</a:t>
            </a:r>
          </a:p>
          <a:p>
            <a:pPr lvl="2"/>
            <a:r>
              <a:rPr lang="en-US" altLang="en-US" smtClean="0"/>
              <a:t>Equation for</a:t>
            </a:r>
            <a:r>
              <a:rPr lang="en-US" altLang="en-US" i="1" smtClean="0"/>
              <a:t> y</a:t>
            </a:r>
            <a:r>
              <a:rPr lang="en-US" altLang="en-US" i="1" baseline="-25000" smtClean="0"/>
              <a:t>max</a:t>
            </a:r>
            <a:r>
              <a:rPr lang="en-US" altLang="en-US" i="1" smtClean="0"/>
              <a:t>/y</a:t>
            </a:r>
            <a:r>
              <a:rPr lang="en-US" altLang="en-US" i="1" baseline="-25000" smtClean="0"/>
              <a:t>rms</a:t>
            </a:r>
          </a:p>
          <a:p>
            <a:pPr lvl="1"/>
            <a:r>
              <a:rPr lang="en-US" altLang="en-US" smtClean="0"/>
              <a:t> TD</a:t>
            </a:r>
          </a:p>
          <a:p>
            <a:pPr lvl="2"/>
            <a:r>
              <a:rPr lang="en-US" altLang="en-US" smtClean="0"/>
              <a:t>Type of window (e.g., box, shaped?)</a:t>
            </a:r>
          </a:p>
          <a:p>
            <a:pPr lvl="2"/>
            <a:r>
              <a:rPr lang="en-US" altLang="en-US" smtClean="0"/>
              <a:t>dt, npts, nsims, etc.				</a:t>
            </a:r>
          </a:p>
          <a:p>
            <a:pPr lvl="1">
              <a:buFont typeface="Arial" pitchFamily="34" charset="0"/>
              <a:buNone/>
            </a:pPr>
            <a:endParaRPr lang="en-US" altLang="en-US" smtClean="0"/>
          </a:p>
        </p:txBody>
      </p:sp>
      <p:sp>
        <p:nvSpPr>
          <p:cNvPr id="3" name="Slide Number Placeholder 2"/>
          <p:cNvSpPr>
            <a:spLocks noGrp="1"/>
          </p:cNvSpPr>
          <p:nvPr>
            <p:ph type="sldNum" sz="quarter" idx="12"/>
          </p:nvPr>
        </p:nvSpPr>
        <p:spPr/>
        <p:txBody>
          <a:bodyPr/>
          <a:lstStyle/>
          <a:p>
            <a:pPr>
              <a:defRPr/>
            </a:pPr>
            <a:fld id="{4976F1DC-2587-43AA-ADF5-F5CF463F63F7}" type="slidenum">
              <a:rPr lang="en-US" smtClean="0"/>
              <a:pPr>
                <a:defRPr/>
              </a:pPr>
              <a:t>73</a:t>
            </a:fld>
            <a:endParaRPr lang="en-US"/>
          </a:p>
        </p:txBody>
      </p:sp>
    </p:spTree>
    <p:extLst>
      <p:ext uri="{BB962C8B-B14F-4D97-AF65-F5344CB8AC3E}">
        <p14:creationId xmlns:p14="http://schemas.microsoft.com/office/powerpoint/2010/main" val="15021580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2" name="Rectangle 2"/>
          <p:cNvSpPr>
            <a:spLocks noGrp="1" noChangeArrowheads="1"/>
          </p:cNvSpPr>
          <p:nvPr>
            <p:ph type="title"/>
          </p:nvPr>
        </p:nvSpPr>
        <p:spPr/>
        <p:txBody>
          <a:bodyPr/>
          <a:lstStyle/>
          <a:p>
            <a:pPr eaLnBrk="1" hangingPunct="1"/>
            <a:r>
              <a:rPr lang="en-GB" altLang="en-US" sz="3600" smtClean="0"/>
              <a:t>Parameters that might be obtained from </a:t>
            </a:r>
            <a:r>
              <a:rPr lang="fr-FR" altLang="en-US" sz="3600" smtClean="0"/>
              <a:t> empirical analysis of small earthquake data</a:t>
            </a:r>
            <a:endParaRPr lang="en-GB" altLang="en-US" sz="3600" smtClean="0"/>
          </a:p>
        </p:txBody>
      </p:sp>
      <p:sp>
        <p:nvSpPr>
          <p:cNvPr id="196613" name="Rectangle 3"/>
          <p:cNvSpPr>
            <a:spLocks noGrp="1" noChangeArrowheads="1"/>
          </p:cNvSpPr>
          <p:nvPr>
            <p:ph type="body" sz="half" idx="1"/>
          </p:nvPr>
        </p:nvSpPr>
        <p:spPr>
          <a:xfrm>
            <a:off x="2667000" y="1600200"/>
            <a:ext cx="3962400" cy="4038600"/>
          </a:xfrm>
        </p:spPr>
        <p:txBody>
          <a:bodyPr/>
          <a:lstStyle/>
          <a:p>
            <a:pPr eaLnBrk="1" hangingPunct="1"/>
            <a:r>
              <a:rPr lang="fr-FR" altLang="en-US" sz="2400" smtClean="0"/>
              <a:t>Focal depth distribution</a:t>
            </a:r>
          </a:p>
          <a:p>
            <a:pPr eaLnBrk="1" hangingPunct="1"/>
            <a:r>
              <a:rPr lang="fr-FR" altLang="en-US" sz="2400" smtClean="0"/>
              <a:t>Crustal structure</a:t>
            </a:r>
          </a:p>
          <a:p>
            <a:pPr lvl="1" eaLnBrk="1" hangingPunct="1"/>
            <a:r>
              <a:rPr lang="fr-FR" altLang="en-US" sz="2000" smtClean="0"/>
              <a:t>S-wave velocity profile</a:t>
            </a:r>
          </a:p>
          <a:p>
            <a:pPr lvl="1" eaLnBrk="1" hangingPunct="1"/>
            <a:r>
              <a:rPr lang="fr-FR" altLang="en-US" sz="2000" smtClean="0"/>
              <a:t>Density profile</a:t>
            </a:r>
          </a:p>
          <a:p>
            <a:pPr eaLnBrk="1" hangingPunct="1"/>
            <a:r>
              <a:rPr lang="fr-FR" altLang="en-US" sz="2400" smtClean="0"/>
              <a:t>Path Effects</a:t>
            </a:r>
          </a:p>
          <a:p>
            <a:pPr lvl="1" eaLnBrk="1" hangingPunct="1"/>
            <a:r>
              <a:rPr lang="fr-FR" altLang="en-US" sz="2000" smtClean="0"/>
              <a:t>Geometrical spreading</a:t>
            </a:r>
          </a:p>
          <a:p>
            <a:pPr lvl="1" eaLnBrk="1" hangingPunct="1"/>
            <a:r>
              <a:rPr lang="fr-FR" altLang="en-US" sz="2000" smtClean="0"/>
              <a:t>Q(f)</a:t>
            </a:r>
          </a:p>
          <a:p>
            <a:pPr lvl="1" eaLnBrk="1" hangingPunct="1"/>
            <a:r>
              <a:rPr lang="fr-FR" altLang="en-US" sz="2000" smtClean="0"/>
              <a:t>Duration</a:t>
            </a:r>
          </a:p>
          <a:p>
            <a:pPr lvl="1" eaLnBrk="1" hangingPunct="1"/>
            <a:r>
              <a:rPr lang="el-GR" altLang="en-US" sz="2000" smtClean="0">
                <a:latin typeface="Times New Roman" pitchFamily="18" charset="0"/>
                <a:cs typeface="Times New Roman" pitchFamily="18" charset="0"/>
              </a:rPr>
              <a:t>κ</a:t>
            </a:r>
            <a:r>
              <a:rPr lang="fr-FR" altLang="en-US" sz="2000" baseline="-25000" smtClean="0">
                <a:latin typeface="Times New Roman" pitchFamily="18" charset="0"/>
                <a:cs typeface="Times New Roman" pitchFamily="18" charset="0"/>
              </a:rPr>
              <a:t>0</a:t>
            </a:r>
          </a:p>
          <a:p>
            <a:pPr lvl="1" eaLnBrk="1" hangingPunct="1"/>
            <a:r>
              <a:rPr lang="fr-FR" altLang="en-US" sz="2000" smtClean="0">
                <a:latin typeface="Times New Roman" pitchFamily="18" charset="0"/>
                <a:cs typeface="Times New Roman" pitchFamily="18" charset="0"/>
              </a:rPr>
              <a:t>Site characteristics</a:t>
            </a:r>
            <a:endParaRPr lang="fr-FR" altLang="en-US" sz="2000" smtClean="0"/>
          </a:p>
          <a:p>
            <a:pPr lvl="1" eaLnBrk="1" hangingPunct="1">
              <a:buFont typeface="Arial" pitchFamily="34" charset="0"/>
              <a:buNone/>
            </a:pPr>
            <a:endParaRPr lang="en-GB" altLang="en-US" sz="2000" smtClean="0"/>
          </a:p>
        </p:txBody>
      </p:sp>
      <p:sp>
        <p:nvSpPr>
          <p:cNvPr id="196614" name="Content Placeholder 6"/>
          <p:cNvSpPr>
            <a:spLocks noGrp="1"/>
          </p:cNvSpPr>
          <p:nvPr>
            <p:ph sz="half" idx="2"/>
          </p:nvPr>
        </p:nvSpPr>
        <p:spPr>
          <a:xfrm>
            <a:off x="9144000" y="609600"/>
            <a:ext cx="4038600" cy="4525963"/>
          </a:xfrm>
        </p:spPr>
        <p:txBody>
          <a:bodyPr/>
          <a:lstStyle/>
          <a:p>
            <a:pPr>
              <a:buFont typeface="Arial" pitchFamily="34" charset="0"/>
              <a:buNone/>
            </a:pPr>
            <a:endParaRPr lang="en-US" altLang="en-US" smtClean="0"/>
          </a:p>
        </p:txBody>
      </p:sp>
      <p:sp>
        <p:nvSpPr>
          <p:cNvPr id="2" name="Slide Number Placeholder 1"/>
          <p:cNvSpPr>
            <a:spLocks noGrp="1"/>
          </p:cNvSpPr>
          <p:nvPr>
            <p:ph type="sldNum" sz="quarter" idx="12"/>
          </p:nvPr>
        </p:nvSpPr>
        <p:spPr/>
        <p:txBody>
          <a:bodyPr/>
          <a:lstStyle/>
          <a:p>
            <a:pPr>
              <a:defRPr/>
            </a:pPr>
            <a:fld id="{C5F315F7-9774-432F-95A8-B892516A1653}" type="slidenum">
              <a:rPr lang="en-US" smtClean="0"/>
              <a:pPr>
                <a:defRPr/>
              </a:pPr>
              <a:t>74</a:t>
            </a:fld>
            <a:endParaRPr lang="en-US"/>
          </a:p>
        </p:txBody>
      </p:sp>
    </p:spTree>
    <p:extLst>
      <p:ext uri="{BB962C8B-B14F-4D97-AF65-F5344CB8AC3E}">
        <p14:creationId xmlns:p14="http://schemas.microsoft.com/office/powerpoint/2010/main" val="31179428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6" name="Rectangle 2"/>
          <p:cNvSpPr>
            <a:spLocks noGrp="1" noChangeArrowheads="1"/>
          </p:cNvSpPr>
          <p:nvPr>
            <p:ph type="title"/>
          </p:nvPr>
        </p:nvSpPr>
        <p:spPr/>
        <p:txBody>
          <a:bodyPr/>
          <a:lstStyle/>
          <a:p>
            <a:pPr eaLnBrk="1" hangingPunct="1"/>
            <a:r>
              <a:rPr lang="en-GB" altLang="en-US" sz="3600" smtClean="0"/>
              <a:t>Parameters difficult to obtain from </a:t>
            </a:r>
            <a:r>
              <a:rPr lang="fr-FR" altLang="en-US" sz="3600" smtClean="0"/>
              <a:t> small earthquake data</a:t>
            </a:r>
            <a:endParaRPr lang="en-GB" altLang="en-US" sz="3600" smtClean="0"/>
          </a:p>
        </p:txBody>
      </p:sp>
      <p:sp>
        <p:nvSpPr>
          <p:cNvPr id="197637" name="Rectangle 3"/>
          <p:cNvSpPr>
            <a:spLocks noGrp="1" noChangeArrowheads="1"/>
          </p:cNvSpPr>
          <p:nvPr>
            <p:ph type="body" sz="half" idx="1"/>
          </p:nvPr>
        </p:nvSpPr>
        <p:spPr>
          <a:xfrm>
            <a:off x="2590800" y="2057400"/>
            <a:ext cx="3962400" cy="4038600"/>
          </a:xfrm>
        </p:spPr>
        <p:txBody>
          <a:bodyPr/>
          <a:lstStyle/>
          <a:p>
            <a:pPr eaLnBrk="1" hangingPunct="1"/>
            <a:r>
              <a:rPr lang="fr-FR" altLang="en-US" sz="2400" smtClean="0"/>
              <a:t>Source Spectral Shape</a:t>
            </a:r>
          </a:p>
          <a:p>
            <a:pPr eaLnBrk="1" hangingPunct="1"/>
            <a:r>
              <a:rPr lang="fr-FR" altLang="en-US" sz="2400" smtClean="0"/>
              <a:t>Scaling of Source Spectra (including determination of </a:t>
            </a:r>
            <a:r>
              <a:rPr lang="el-GR" altLang="en-US" sz="2400" smtClean="0"/>
              <a:t>Δσ</a:t>
            </a:r>
            <a:r>
              <a:rPr lang="en-US" altLang="en-US" sz="2400" smtClean="0"/>
              <a:t>) </a:t>
            </a:r>
            <a:r>
              <a:rPr lang="fr-FR" altLang="en-US" baseline="-25000" smtClean="0">
                <a:latin typeface="Times New Roman" pitchFamily="18" charset="0"/>
                <a:cs typeface="Times New Roman" pitchFamily="18" charset="0"/>
              </a:rPr>
              <a:t> </a:t>
            </a:r>
            <a:endParaRPr lang="fr-FR" altLang="en-US" sz="2400" smtClean="0"/>
          </a:p>
          <a:p>
            <a:pPr lvl="1" eaLnBrk="1" hangingPunct="1">
              <a:buFont typeface="Arial" pitchFamily="34" charset="0"/>
              <a:buNone/>
            </a:pPr>
            <a:endParaRPr lang="en-GB" altLang="en-US" sz="2000" smtClean="0"/>
          </a:p>
        </p:txBody>
      </p:sp>
      <p:sp>
        <p:nvSpPr>
          <p:cNvPr id="197638" name="Content Placeholder 6"/>
          <p:cNvSpPr>
            <a:spLocks noGrp="1"/>
          </p:cNvSpPr>
          <p:nvPr>
            <p:ph sz="half" idx="2"/>
          </p:nvPr>
        </p:nvSpPr>
        <p:spPr>
          <a:xfrm>
            <a:off x="9144000" y="609600"/>
            <a:ext cx="4038600" cy="4525963"/>
          </a:xfrm>
        </p:spPr>
        <p:txBody>
          <a:bodyPr/>
          <a:lstStyle/>
          <a:p>
            <a:pPr>
              <a:buFont typeface="Arial" pitchFamily="34" charset="0"/>
              <a:buNone/>
            </a:pPr>
            <a:endParaRPr lang="en-US" altLang="en-US" smtClean="0"/>
          </a:p>
        </p:txBody>
      </p:sp>
      <p:sp>
        <p:nvSpPr>
          <p:cNvPr id="2" name="Slide Number Placeholder 1"/>
          <p:cNvSpPr>
            <a:spLocks noGrp="1"/>
          </p:cNvSpPr>
          <p:nvPr>
            <p:ph type="sldNum" sz="quarter" idx="12"/>
          </p:nvPr>
        </p:nvSpPr>
        <p:spPr/>
        <p:txBody>
          <a:bodyPr/>
          <a:lstStyle/>
          <a:p>
            <a:pPr>
              <a:defRPr/>
            </a:pPr>
            <a:fld id="{C5F315F7-9774-432F-95A8-B892516A1653}" type="slidenum">
              <a:rPr lang="en-US" smtClean="0"/>
              <a:pPr>
                <a:defRPr/>
              </a:pPr>
              <a:t>75</a:t>
            </a:fld>
            <a:endParaRPr lang="en-US"/>
          </a:p>
        </p:txBody>
      </p:sp>
    </p:spTree>
    <p:extLst>
      <p:ext uri="{BB962C8B-B14F-4D97-AF65-F5344CB8AC3E}">
        <p14:creationId xmlns:p14="http://schemas.microsoft.com/office/powerpoint/2010/main" val="80526876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Rectangle 2"/>
          <p:cNvSpPr>
            <a:spLocks noGrp="1" noChangeArrowheads="1"/>
          </p:cNvSpPr>
          <p:nvPr>
            <p:ph type="title"/>
          </p:nvPr>
        </p:nvSpPr>
        <p:spPr/>
        <p:txBody>
          <a:bodyPr/>
          <a:lstStyle/>
          <a:p>
            <a:r>
              <a:rPr lang="fr-FR" altLang="en-US" sz="3600" smtClean="0"/>
              <a:t>Some points to consider</a:t>
            </a:r>
          </a:p>
        </p:txBody>
      </p:sp>
      <p:sp>
        <p:nvSpPr>
          <p:cNvPr id="198661" name="Rectangle 3"/>
          <p:cNvSpPr>
            <a:spLocks noGrp="1" noChangeArrowheads="1"/>
          </p:cNvSpPr>
          <p:nvPr>
            <p:ph type="body" idx="1"/>
          </p:nvPr>
        </p:nvSpPr>
        <p:spPr>
          <a:xfrm>
            <a:off x="685800" y="1676400"/>
            <a:ext cx="7924800" cy="4572000"/>
          </a:xfrm>
        </p:spPr>
        <p:txBody>
          <a:bodyPr/>
          <a:lstStyle/>
          <a:p>
            <a:pPr>
              <a:lnSpc>
                <a:spcPct val="90000"/>
              </a:lnSpc>
            </a:pPr>
            <a:r>
              <a:rPr lang="fr-FR" altLang="en-US" smtClean="0"/>
              <a:t>Uncertainty</a:t>
            </a:r>
          </a:p>
          <a:p>
            <a:pPr lvl="1">
              <a:lnSpc>
                <a:spcPct val="90000"/>
              </a:lnSpc>
              <a:buFontTx/>
              <a:buNone/>
            </a:pPr>
            <a:r>
              <a:rPr lang="fr-FR" altLang="en-US" smtClean="0"/>
              <a:t>	Specify </a:t>
            </a:r>
            <a:r>
              <a:rPr lang="fr-FR" altLang="en-US" smtClean="0">
                <a:solidFill>
                  <a:srgbClr val="FF0000"/>
                </a:solidFill>
              </a:rPr>
              <a:t>parametric uncertainty</a:t>
            </a:r>
            <a:r>
              <a:rPr lang="fr-FR" altLang="en-US" smtClean="0"/>
              <a:t> when giving an estimate from empirical data</a:t>
            </a:r>
          </a:p>
          <a:p>
            <a:pPr>
              <a:lnSpc>
                <a:spcPct val="90000"/>
              </a:lnSpc>
            </a:pPr>
            <a:r>
              <a:rPr lang="fr-FR" altLang="en-US" smtClean="0"/>
              <a:t>Trade-offs between parameters</a:t>
            </a:r>
          </a:p>
          <a:p>
            <a:pPr lvl="1">
              <a:lnSpc>
                <a:spcPct val="90000"/>
              </a:lnSpc>
            </a:pPr>
            <a:r>
              <a:rPr lang="fr-FR" altLang="en-US" smtClean="0"/>
              <a:t> </a:t>
            </a:r>
            <a:r>
              <a:rPr lang="fr-FR" altLang="en-US" smtClean="0">
                <a:latin typeface="Symbol" pitchFamily="18" charset="2"/>
              </a:rPr>
              <a:t>Ds</a:t>
            </a:r>
            <a:r>
              <a:rPr lang="fr-FR" altLang="en-US" smtClean="0"/>
              <a:t> and </a:t>
            </a:r>
            <a:r>
              <a:rPr lang="fr-FR" altLang="en-US" smtClean="0">
                <a:latin typeface="Symbol" pitchFamily="18" charset="2"/>
              </a:rPr>
              <a:t>k</a:t>
            </a:r>
            <a:r>
              <a:rPr lang="fr-FR" altLang="en-US" baseline="-25000" smtClean="0">
                <a:latin typeface="Symbol" pitchFamily="18" charset="2"/>
              </a:rPr>
              <a:t>0</a:t>
            </a:r>
            <a:r>
              <a:rPr lang="fr-FR" altLang="en-US" smtClean="0"/>
              <a:t> (or similar)</a:t>
            </a:r>
          </a:p>
          <a:p>
            <a:pPr lvl="1">
              <a:lnSpc>
                <a:spcPct val="90000"/>
              </a:lnSpc>
            </a:pPr>
            <a:r>
              <a:rPr lang="fr-FR" altLang="en-US" smtClean="0"/>
              <a:t>Geometrical spreading &amp; anelastic attenuation</a:t>
            </a:r>
          </a:p>
          <a:p>
            <a:pPr lvl="1">
              <a:lnSpc>
                <a:spcPct val="90000"/>
              </a:lnSpc>
            </a:pPr>
            <a:r>
              <a:rPr lang="fr-FR" altLang="en-US" smtClean="0"/>
              <a:t>Site amplification and </a:t>
            </a:r>
            <a:r>
              <a:rPr lang="fr-FR" altLang="en-US" smtClean="0">
                <a:latin typeface="Symbol" pitchFamily="18" charset="2"/>
              </a:rPr>
              <a:t>k</a:t>
            </a:r>
            <a:r>
              <a:rPr lang="fr-FR" altLang="en-US" baseline="-25000" smtClean="0">
                <a:latin typeface="Symbol" pitchFamily="18" charset="2"/>
              </a:rPr>
              <a:t>0</a:t>
            </a:r>
            <a:endParaRPr lang="fr-FR" altLang="en-US" baseline="-25000" smtClean="0"/>
          </a:p>
          <a:p>
            <a:pPr lvl="1">
              <a:lnSpc>
                <a:spcPct val="90000"/>
              </a:lnSpc>
              <a:buFontTx/>
              <a:buNone/>
            </a:pPr>
            <a:r>
              <a:rPr lang="fr-FR" altLang="en-US" smtClean="0"/>
              <a:t>	</a:t>
            </a:r>
            <a:r>
              <a:rPr lang="fr-FR" altLang="en-US" smtClean="0">
                <a:solidFill>
                  <a:srgbClr val="FF0000"/>
                </a:solidFill>
              </a:rPr>
              <a:t>always state assumptions</a:t>
            </a:r>
            <a:r>
              <a:rPr lang="fr-FR" altLang="en-US" smtClean="0"/>
              <a:t> </a:t>
            </a:r>
          </a:p>
          <a:p>
            <a:pPr>
              <a:lnSpc>
                <a:spcPct val="90000"/>
              </a:lnSpc>
            </a:pPr>
            <a:r>
              <a:rPr lang="fr-FR" altLang="en-US" smtClean="0"/>
              <a:t>Consistency more important than uniqueness</a:t>
            </a:r>
          </a:p>
        </p:txBody>
      </p:sp>
      <p:sp>
        <p:nvSpPr>
          <p:cNvPr id="2" name="Slide Number Placeholder 1"/>
          <p:cNvSpPr>
            <a:spLocks noGrp="1"/>
          </p:cNvSpPr>
          <p:nvPr>
            <p:ph type="sldNum" sz="quarter" idx="12"/>
          </p:nvPr>
        </p:nvSpPr>
        <p:spPr/>
        <p:txBody>
          <a:bodyPr/>
          <a:lstStyle/>
          <a:p>
            <a:pPr>
              <a:defRPr/>
            </a:pPr>
            <a:fld id="{4976F1DC-2587-43AA-ADF5-F5CF463F63F7}" type="slidenum">
              <a:rPr lang="en-US" smtClean="0"/>
              <a:pPr>
                <a:defRPr/>
              </a:pPr>
              <a:t>76</a:t>
            </a:fld>
            <a:endParaRPr lang="en-US"/>
          </a:p>
        </p:txBody>
      </p:sp>
    </p:spTree>
    <p:extLst>
      <p:ext uri="{BB962C8B-B14F-4D97-AF65-F5344CB8AC3E}">
        <p14:creationId xmlns:p14="http://schemas.microsoft.com/office/powerpoint/2010/main" val="29547493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itle 1"/>
          <p:cNvSpPr>
            <a:spLocks noGrp="1"/>
          </p:cNvSpPr>
          <p:nvPr>
            <p:ph type="title"/>
          </p:nvPr>
        </p:nvSpPr>
        <p:spPr/>
        <p:txBody>
          <a:bodyPr/>
          <a:lstStyle/>
          <a:p>
            <a:r>
              <a:rPr lang="en-US" altLang="en-US" sz="3600" smtClean="0"/>
              <a:t>Applicability of Point Source Simulations near Extended Ruptures</a:t>
            </a:r>
          </a:p>
        </p:txBody>
      </p:sp>
      <p:sp>
        <p:nvSpPr>
          <p:cNvPr id="199683" name="Content Placeholder 2"/>
          <p:cNvSpPr>
            <a:spLocks noGrp="1"/>
          </p:cNvSpPr>
          <p:nvPr>
            <p:ph idx="1"/>
          </p:nvPr>
        </p:nvSpPr>
        <p:spPr/>
        <p:txBody>
          <a:bodyPr/>
          <a:lstStyle/>
          <a:p>
            <a:r>
              <a:rPr lang="en-US" altLang="en-US" smtClean="0"/>
              <a:t>Modify the value of </a:t>
            </a:r>
            <a:r>
              <a:rPr lang="en-US" altLang="en-US" i="1" smtClean="0"/>
              <a:t>R</a:t>
            </a:r>
            <a:r>
              <a:rPr lang="en-US" altLang="en-US" i="1" baseline="-25000" smtClean="0"/>
              <a:t>rup</a:t>
            </a:r>
            <a:r>
              <a:rPr lang="en-US" altLang="en-US" smtClean="0"/>
              <a:t>  used in point source, to account for finite fault effects</a:t>
            </a:r>
          </a:p>
          <a:p>
            <a:pPr lvl="1"/>
            <a:r>
              <a:rPr lang="en-US" altLang="en-US" smtClean="0"/>
              <a:t>Use </a:t>
            </a:r>
            <a:r>
              <a:rPr lang="en-US" altLang="en-US" i="1" smtClean="0"/>
              <a:t>R</a:t>
            </a:r>
            <a:r>
              <a:rPr lang="en-US" altLang="en-US" i="1" baseline="-25000" smtClean="0"/>
              <a:t>eff</a:t>
            </a:r>
            <a:r>
              <a:rPr lang="en-US" altLang="en-US" smtClean="0"/>
              <a:t> (similar to </a:t>
            </a:r>
            <a:r>
              <a:rPr lang="en-US" altLang="en-US" i="1" smtClean="0"/>
              <a:t>R</a:t>
            </a:r>
            <a:r>
              <a:rPr lang="en-US" altLang="en-US" i="1" baseline="-25000" smtClean="0"/>
              <a:t>rms</a:t>
            </a:r>
            <a:r>
              <a:rPr lang="en-US" altLang="en-US" smtClean="0"/>
              <a:t>) for a particular source-station geometry)</a:t>
            </a:r>
          </a:p>
          <a:p>
            <a:pPr lvl="1"/>
            <a:r>
              <a:rPr lang="en-US" altLang="en-US" smtClean="0"/>
              <a:t>Use a more generic modification, based on finite-fault modeling (e.g., Atkinson and Silva, 2000; Toro, 2002)</a:t>
            </a:r>
          </a:p>
        </p:txBody>
      </p:sp>
      <p:sp>
        <p:nvSpPr>
          <p:cNvPr id="3" name="Slide Number Placeholder 2"/>
          <p:cNvSpPr>
            <a:spLocks noGrp="1"/>
          </p:cNvSpPr>
          <p:nvPr>
            <p:ph type="sldNum" sz="quarter" idx="12"/>
          </p:nvPr>
        </p:nvSpPr>
        <p:spPr/>
        <p:txBody>
          <a:bodyPr/>
          <a:lstStyle/>
          <a:p>
            <a:pPr>
              <a:defRPr/>
            </a:pPr>
            <a:fld id="{4976F1DC-2587-43AA-ADF5-F5CF463F63F7}" type="slidenum">
              <a:rPr lang="en-US" smtClean="0"/>
              <a:pPr>
                <a:defRPr/>
              </a:pPr>
              <a:t>77</a:t>
            </a:fld>
            <a:endParaRPr lang="en-US"/>
          </a:p>
        </p:txBody>
      </p:sp>
    </p:spTree>
    <p:extLst>
      <p:ext uri="{BB962C8B-B14F-4D97-AF65-F5344CB8AC3E}">
        <p14:creationId xmlns:p14="http://schemas.microsoft.com/office/powerpoint/2010/main" val="48099681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1" descr="m7_psv_smsim_exsim_r2.5_along_normal_color_add_smsim_cd.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609600"/>
            <a:ext cx="7096125"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7" name="TextBox 2"/>
          <p:cNvSpPr txBox="1">
            <a:spLocks noChangeArrowheads="1"/>
          </p:cNvSpPr>
          <p:nvPr/>
        </p:nvSpPr>
        <p:spPr bwMode="auto">
          <a:xfrm>
            <a:off x="609600" y="5410200"/>
            <a:ext cx="80772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000" b="1" i="1" smtClean="0">
                <a:solidFill>
                  <a:srgbClr val="000000"/>
                </a:solidFill>
              </a:rPr>
              <a:t>(note: No directivity---EXSIM results are an average of motions from 100 random hypocenters)</a:t>
            </a:r>
          </a:p>
          <a:p>
            <a:pPr eaLnBrk="1" hangingPunct="1"/>
            <a:endParaRPr lang="en-US" altLang="en-US" sz="1800" smtClean="0">
              <a:solidFill>
                <a:srgbClr val="000000"/>
              </a:solidFill>
            </a:endParaRPr>
          </a:p>
          <a:p>
            <a:pPr eaLnBrk="1" hangingPunct="1"/>
            <a:r>
              <a:rPr lang="en-US" altLang="en-US" sz="1800" smtClean="0">
                <a:solidFill>
                  <a:srgbClr val="000000"/>
                </a:solidFill>
              </a:rPr>
              <a:t>Modified from Boore (2010)</a:t>
            </a:r>
          </a:p>
        </p:txBody>
      </p:sp>
      <p:sp>
        <p:nvSpPr>
          <p:cNvPr id="200708" name="TextBox 3"/>
          <p:cNvSpPr txBox="1">
            <a:spLocks noChangeArrowheads="1"/>
          </p:cNvSpPr>
          <p:nvPr/>
        </p:nvSpPr>
        <p:spPr bwMode="auto">
          <a:xfrm>
            <a:off x="304800" y="1600200"/>
            <a:ext cx="1676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000" smtClean="0">
                <a:solidFill>
                  <a:srgbClr val="000000"/>
                </a:solidFill>
              </a:rPr>
              <a:t>Use a scenario-specific modification to </a:t>
            </a:r>
            <a:r>
              <a:rPr lang="en-US" altLang="en-US" sz="2000" i="1" smtClean="0">
                <a:solidFill>
                  <a:srgbClr val="000000"/>
                </a:solidFill>
              </a:rPr>
              <a:t>R</a:t>
            </a:r>
            <a:r>
              <a:rPr lang="en-US" altLang="en-US" sz="2000" i="1" baseline="-25000" smtClean="0">
                <a:solidFill>
                  <a:srgbClr val="000000"/>
                </a:solidFill>
              </a:rPr>
              <a:t>rup</a:t>
            </a:r>
          </a:p>
        </p:txBody>
      </p:sp>
      <p:sp>
        <p:nvSpPr>
          <p:cNvPr id="3" name="Slide Number Placeholder 2"/>
          <p:cNvSpPr>
            <a:spLocks noGrp="1"/>
          </p:cNvSpPr>
          <p:nvPr>
            <p:ph type="sldNum" sz="quarter" idx="12"/>
          </p:nvPr>
        </p:nvSpPr>
        <p:spPr/>
        <p:txBody>
          <a:bodyPr/>
          <a:lstStyle/>
          <a:p>
            <a:pPr>
              <a:defRPr/>
            </a:pPr>
            <a:fld id="{083AEDF8-2DC5-499C-B0EF-75706495F408}" type="slidenum">
              <a:rPr lang="en-US" smtClean="0"/>
              <a:pPr>
                <a:defRPr/>
              </a:pPr>
              <a:t>78</a:t>
            </a:fld>
            <a:endParaRPr lang="en-US"/>
          </a:p>
        </p:txBody>
      </p:sp>
    </p:spTree>
    <p:extLst>
      <p:ext uri="{BB962C8B-B14F-4D97-AF65-F5344CB8AC3E}">
        <p14:creationId xmlns:p14="http://schemas.microsoft.com/office/powerpoint/2010/main" val="329095781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1" descr="gspread_factor_vs_rrup.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6200" y="762000"/>
            <a:ext cx="4962525"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1" name="TextBox 2"/>
          <p:cNvSpPr txBox="1">
            <a:spLocks noChangeArrowheads="1"/>
          </p:cNvSpPr>
          <p:nvPr/>
        </p:nvSpPr>
        <p:spPr bwMode="auto">
          <a:xfrm>
            <a:off x="533400" y="1676400"/>
            <a:ext cx="3276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1800" smtClean="0">
                <a:solidFill>
                  <a:srgbClr val="000000"/>
                </a:solidFill>
              </a:rPr>
              <a:t>Using generic modifications to </a:t>
            </a:r>
            <a:r>
              <a:rPr lang="en-US" altLang="en-US" sz="1800" i="1" smtClean="0">
                <a:solidFill>
                  <a:srgbClr val="000000"/>
                </a:solidFill>
              </a:rPr>
              <a:t>R</a:t>
            </a:r>
            <a:r>
              <a:rPr lang="en-US" altLang="en-US" sz="1800" i="1" baseline="-25000" smtClean="0">
                <a:solidFill>
                  <a:srgbClr val="000000"/>
                </a:solidFill>
              </a:rPr>
              <a:t>rup</a:t>
            </a:r>
            <a:r>
              <a:rPr lang="en-US" altLang="en-US" sz="1800" smtClean="0">
                <a:solidFill>
                  <a:srgbClr val="000000"/>
                </a:solidFill>
              </a:rPr>
              <a:t>.  For the situation in the previous slide (</a:t>
            </a:r>
            <a:r>
              <a:rPr lang="en-US" altLang="en-US" sz="1800" b="1" smtClean="0">
                <a:solidFill>
                  <a:srgbClr val="000000"/>
                </a:solidFill>
              </a:rPr>
              <a:t>M</a:t>
            </a:r>
            <a:r>
              <a:rPr lang="en-US" altLang="en-US" sz="1800" smtClean="0">
                <a:solidFill>
                  <a:srgbClr val="000000"/>
                </a:solidFill>
              </a:rPr>
              <a:t> 7, </a:t>
            </a:r>
            <a:r>
              <a:rPr lang="en-US" altLang="en-US" sz="1800" i="1" smtClean="0">
                <a:solidFill>
                  <a:srgbClr val="000000"/>
                </a:solidFill>
              </a:rPr>
              <a:t>R</a:t>
            </a:r>
            <a:r>
              <a:rPr lang="en-US" altLang="en-US" sz="1800" i="1" baseline="-25000" smtClean="0">
                <a:solidFill>
                  <a:srgbClr val="000000"/>
                </a:solidFill>
              </a:rPr>
              <a:t>rup</a:t>
            </a:r>
            <a:r>
              <a:rPr lang="en-US" altLang="en-US" sz="1800" smtClean="0">
                <a:solidFill>
                  <a:srgbClr val="000000"/>
                </a:solidFill>
              </a:rPr>
              <a:t> = 2.5): </a:t>
            </a:r>
          </a:p>
          <a:p>
            <a:pPr eaLnBrk="1" hangingPunct="1"/>
            <a:endParaRPr lang="en-US" altLang="en-US" sz="1800" smtClean="0">
              <a:solidFill>
                <a:srgbClr val="000000"/>
              </a:solidFill>
            </a:endParaRPr>
          </a:p>
          <a:p>
            <a:pPr eaLnBrk="1" hangingPunct="1"/>
            <a:r>
              <a:rPr lang="en-US" altLang="en-US" sz="1800" i="1" smtClean="0">
                <a:solidFill>
                  <a:srgbClr val="000000"/>
                </a:solidFill>
              </a:rPr>
              <a:t>R</a:t>
            </a:r>
            <a:r>
              <a:rPr lang="en-US" altLang="en-US" sz="1800" i="1" baseline="-25000" smtClean="0">
                <a:solidFill>
                  <a:srgbClr val="000000"/>
                </a:solidFill>
              </a:rPr>
              <a:t>eff</a:t>
            </a:r>
            <a:r>
              <a:rPr lang="en-US" altLang="en-US" sz="1800" smtClean="0">
                <a:solidFill>
                  <a:srgbClr val="000000"/>
                </a:solidFill>
              </a:rPr>
              <a:t> = 10.3 km for AS00</a:t>
            </a:r>
          </a:p>
          <a:p>
            <a:pPr eaLnBrk="1" hangingPunct="1"/>
            <a:r>
              <a:rPr lang="en-US" altLang="en-US" sz="1800" i="1" smtClean="0">
                <a:solidFill>
                  <a:srgbClr val="000000"/>
                </a:solidFill>
              </a:rPr>
              <a:t>R</a:t>
            </a:r>
            <a:r>
              <a:rPr lang="en-US" altLang="en-US" sz="1800" i="1" baseline="-25000" smtClean="0">
                <a:solidFill>
                  <a:srgbClr val="000000"/>
                </a:solidFill>
              </a:rPr>
              <a:t>eff</a:t>
            </a:r>
            <a:r>
              <a:rPr lang="en-US" altLang="en-US" sz="1800" smtClean="0">
                <a:solidFill>
                  <a:srgbClr val="000000"/>
                </a:solidFill>
              </a:rPr>
              <a:t> = 8.4 km for T02</a:t>
            </a:r>
          </a:p>
          <a:p>
            <a:pPr eaLnBrk="1" hangingPunct="1"/>
            <a:endParaRPr lang="en-US" altLang="en-US" sz="1800" smtClean="0">
              <a:solidFill>
                <a:srgbClr val="000000"/>
              </a:solidFill>
            </a:endParaRPr>
          </a:p>
          <a:p>
            <a:pPr eaLnBrk="1" hangingPunct="1"/>
            <a:r>
              <a:rPr lang="en-US" altLang="en-US" sz="1800" smtClean="0">
                <a:solidFill>
                  <a:srgbClr val="000000"/>
                </a:solidFill>
              </a:rPr>
              <a:t>Compared to </a:t>
            </a:r>
            <a:r>
              <a:rPr lang="en-US" altLang="en-US" sz="1800" i="1" smtClean="0">
                <a:solidFill>
                  <a:srgbClr val="000000"/>
                </a:solidFill>
              </a:rPr>
              <a:t>R</a:t>
            </a:r>
            <a:r>
              <a:rPr lang="en-US" altLang="en-US" sz="1800" i="1" baseline="-25000" smtClean="0">
                <a:solidFill>
                  <a:srgbClr val="000000"/>
                </a:solidFill>
              </a:rPr>
              <a:t>eff</a:t>
            </a:r>
            <a:r>
              <a:rPr lang="en-US" altLang="en-US" sz="1800" smtClean="0">
                <a:solidFill>
                  <a:srgbClr val="000000"/>
                </a:solidFill>
              </a:rPr>
              <a:t> = 10.3 (off tip) and 6.7 (normal) in the previous slide</a:t>
            </a:r>
          </a:p>
        </p:txBody>
      </p:sp>
      <p:sp>
        <p:nvSpPr>
          <p:cNvPr id="3" name="Slide Number Placeholder 2"/>
          <p:cNvSpPr>
            <a:spLocks noGrp="1"/>
          </p:cNvSpPr>
          <p:nvPr>
            <p:ph type="sldNum" sz="quarter" idx="12"/>
          </p:nvPr>
        </p:nvSpPr>
        <p:spPr/>
        <p:txBody>
          <a:bodyPr/>
          <a:lstStyle/>
          <a:p>
            <a:pPr>
              <a:defRPr/>
            </a:pPr>
            <a:fld id="{083AEDF8-2DC5-499C-B0EF-75706495F408}" type="slidenum">
              <a:rPr lang="en-US" smtClean="0"/>
              <a:pPr>
                <a:defRPr/>
              </a:pPr>
              <a:t>79</a:t>
            </a:fld>
            <a:endParaRPr lang="en-US"/>
          </a:p>
        </p:txBody>
      </p:sp>
    </p:spTree>
    <p:extLst>
      <p:ext uri="{BB962C8B-B14F-4D97-AF65-F5344CB8AC3E}">
        <p14:creationId xmlns:p14="http://schemas.microsoft.com/office/powerpoint/2010/main" val="67170418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2756" name="Rectangle 2"/>
          <p:cNvSpPr>
            <a:spLocks noGrp="1" noChangeArrowheads="1"/>
          </p:cNvSpPr>
          <p:nvPr>
            <p:ph type="title"/>
          </p:nvPr>
        </p:nvSpPr>
        <p:spPr>
          <a:xfrm>
            <a:off x="685800" y="228600"/>
            <a:ext cx="7772400" cy="1143000"/>
          </a:xfrm>
        </p:spPr>
        <p:txBody>
          <a:bodyPr/>
          <a:lstStyle/>
          <a:p>
            <a:r>
              <a:rPr lang="en-US" altLang="en-US" sz="3600" smtClean="0">
                <a:latin typeface="Arial" pitchFamily="34" charset="0"/>
              </a:rPr>
              <a:t>A few applications</a:t>
            </a:r>
          </a:p>
        </p:txBody>
      </p:sp>
      <p:sp>
        <p:nvSpPr>
          <p:cNvPr id="202757" name="Rectangle 3"/>
          <p:cNvSpPr>
            <a:spLocks noGrp="1" noChangeArrowheads="1"/>
          </p:cNvSpPr>
          <p:nvPr>
            <p:ph type="body" idx="1"/>
          </p:nvPr>
        </p:nvSpPr>
        <p:spPr>
          <a:xfrm>
            <a:off x="685800" y="1371600"/>
            <a:ext cx="7772400" cy="4114800"/>
          </a:xfrm>
        </p:spPr>
        <p:txBody>
          <a:bodyPr/>
          <a:lstStyle/>
          <a:p>
            <a:r>
              <a:rPr lang="en-US" altLang="en-US" sz="2800" smtClean="0">
                <a:latin typeface="Arial" pitchFamily="34" charset="0"/>
              </a:rPr>
              <a:t>Scaling of ground motion with magnitude</a:t>
            </a:r>
          </a:p>
          <a:p>
            <a:r>
              <a:rPr lang="en-US" altLang="en-US" sz="2800" smtClean="0">
                <a:latin typeface="Arial" pitchFamily="34" charset="0"/>
              </a:rPr>
              <a:t>Simulating ground motions for a specific </a:t>
            </a:r>
            <a:r>
              <a:rPr lang="en-US" altLang="en-US" sz="2800" b="1" smtClean="0">
                <a:latin typeface="Arial" pitchFamily="34" charset="0"/>
              </a:rPr>
              <a:t>M</a:t>
            </a:r>
            <a:r>
              <a:rPr lang="en-US" altLang="en-US" sz="2800" smtClean="0">
                <a:latin typeface="Arial" pitchFamily="34" charset="0"/>
              </a:rPr>
              <a:t>, R</a:t>
            </a:r>
          </a:p>
          <a:p>
            <a:r>
              <a:rPr lang="en-US" altLang="en-US" sz="2800" smtClean="0">
                <a:latin typeface="Arial" pitchFamily="34" charset="0"/>
              </a:rPr>
              <a:t>Extrapolating observed ground motion to part of </a:t>
            </a:r>
            <a:r>
              <a:rPr lang="en-US" altLang="en-US" sz="2800" b="1" smtClean="0">
                <a:latin typeface="Arial" pitchFamily="34" charset="0"/>
              </a:rPr>
              <a:t>M</a:t>
            </a:r>
            <a:r>
              <a:rPr lang="en-US" altLang="en-US" sz="2800" smtClean="0">
                <a:latin typeface="Arial" pitchFamily="34" charset="0"/>
              </a:rPr>
              <a:t>, R space with no observations</a:t>
            </a:r>
          </a:p>
        </p:txBody>
      </p:sp>
    </p:spTree>
    <p:extLst>
      <p:ext uri="{BB962C8B-B14F-4D97-AF65-F5344CB8AC3E}">
        <p14:creationId xmlns:p14="http://schemas.microsoft.com/office/powerpoint/2010/main" val="314236583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3780" name="Rectangle 2"/>
          <p:cNvSpPr>
            <a:spLocks noGrp="1" noChangeArrowheads="1"/>
          </p:cNvSpPr>
          <p:nvPr>
            <p:ph type="title"/>
          </p:nvPr>
        </p:nvSpPr>
        <p:spPr>
          <a:xfrm>
            <a:off x="685800" y="0"/>
            <a:ext cx="7772400" cy="838200"/>
          </a:xfrm>
        </p:spPr>
        <p:txBody>
          <a:bodyPr/>
          <a:lstStyle/>
          <a:p>
            <a:r>
              <a:rPr lang="en-US" altLang="en-US" sz="2800" smtClean="0">
                <a:latin typeface="Arial" pitchFamily="34" charset="0"/>
              </a:rPr>
              <a:t>Other applications of the stochastic method</a:t>
            </a:r>
          </a:p>
        </p:txBody>
      </p:sp>
      <p:sp>
        <p:nvSpPr>
          <p:cNvPr id="203781" name="Rectangle 3"/>
          <p:cNvSpPr>
            <a:spLocks noGrp="1" noChangeArrowheads="1"/>
          </p:cNvSpPr>
          <p:nvPr>
            <p:ph type="body" idx="1"/>
          </p:nvPr>
        </p:nvSpPr>
        <p:spPr>
          <a:xfrm>
            <a:off x="685800" y="1371600"/>
            <a:ext cx="7772400" cy="4114800"/>
          </a:xfrm>
        </p:spPr>
        <p:txBody>
          <a:bodyPr/>
          <a:lstStyle/>
          <a:p>
            <a:pPr>
              <a:lnSpc>
                <a:spcPct val="90000"/>
              </a:lnSpc>
            </a:pPr>
            <a:r>
              <a:rPr lang="en-US" altLang="en-US" sz="2800" smtClean="0">
                <a:latin typeface="Arial" pitchFamily="34" charset="0"/>
              </a:rPr>
              <a:t>Generate motions for many M, R; use regression to fit ground-motion prediction equations (used in U.S. National Seismic Hazard Maps)</a:t>
            </a:r>
          </a:p>
          <a:p>
            <a:pPr>
              <a:lnSpc>
                <a:spcPct val="90000"/>
              </a:lnSpc>
            </a:pPr>
            <a:endParaRPr lang="en-US" altLang="en-US" sz="2800" smtClean="0">
              <a:latin typeface="Arial" pitchFamily="34" charset="0"/>
            </a:endParaRPr>
          </a:p>
          <a:p>
            <a:pPr>
              <a:lnSpc>
                <a:spcPct val="90000"/>
              </a:lnSpc>
            </a:pPr>
            <a:r>
              <a:rPr lang="en-US" altLang="en-US" sz="2800" smtClean="0">
                <a:latin typeface="Arial" pitchFamily="34" charset="0"/>
              </a:rPr>
              <a:t>Design-motion specification for critical structures</a:t>
            </a:r>
          </a:p>
          <a:p>
            <a:pPr>
              <a:lnSpc>
                <a:spcPct val="90000"/>
              </a:lnSpc>
            </a:pPr>
            <a:endParaRPr lang="en-US" altLang="en-US" sz="2800" smtClean="0">
              <a:latin typeface="Arial" pitchFamily="34" charset="0"/>
            </a:endParaRPr>
          </a:p>
          <a:p>
            <a:pPr>
              <a:lnSpc>
                <a:spcPct val="90000"/>
              </a:lnSpc>
            </a:pPr>
            <a:r>
              <a:rPr lang="en-US" altLang="en-US" sz="2800" smtClean="0">
                <a:latin typeface="Arial" pitchFamily="34" charset="0"/>
              </a:rPr>
              <a:t>Derive parameters such as </a:t>
            </a:r>
            <a:r>
              <a:rPr lang="en-US" altLang="en-US" sz="2800" smtClean="0">
                <a:latin typeface="Symbol" pitchFamily="18" charset="2"/>
              </a:rPr>
              <a:t>Ds</a:t>
            </a:r>
            <a:r>
              <a:rPr lang="en-US" altLang="en-US" sz="2800" smtClean="0">
                <a:latin typeface="Arial" pitchFamily="34" charset="0"/>
              </a:rPr>
              <a:t>,</a:t>
            </a:r>
            <a:r>
              <a:rPr lang="en-US" altLang="en-US" sz="2800" smtClean="0">
                <a:latin typeface="Symbol" pitchFamily="18" charset="2"/>
              </a:rPr>
              <a:t> k</a:t>
            </a:r>
            <a:r>
              <a:rPr lang="en-US" altLang="en-US" sz="2800" smtClean="0">
                <a:latin typeface="Arial" pitchFamily="34" charset="0"/>
              </a:rPr>
              <a:t>, from strong-motion data</a:t>
            </a:r>
          </a:p>
          <a:p>
            <a:pPr>
              <a:lnSpc>
                <a:spcPct val="90000"/>
              </a:lnSpc>
            </a:pPr>
            <a:endParaRPr lang="en-US" altLang="en-US" sz="2800" smtClean="0">
              <a:latin typeface="Arial" pitchFamily="34" charset="0"/>
            </a:endParaRPr>
          </a:p>
        </p:txBody>
      </p:sp>
    </p:spTree>
    <p:extLst>
      <p:ext uri="{BB962C8B-B14F-4D97-AF65-F5344CB8AC3E}">
        <p14:creationId xmlns:p14="http://schemas.microsoft.com/office/powerpoint/2010/main" val="184899800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04" name="Rectangle 2"/>
          <p:cNvSpPr>
            <a:spLocks noGrp="1" noChangeArrowheads="1"/>
          </p:cNvSpPr>
          <p:nvPr>
            <p:ph type="title"/>
          </p:nvPr>
        </p:nvSpPr>
        <p:spPr>
          <a:xfrm>
            <a:off x="685800" y="0"/>
            <a:ext cx="7772400" cy="838200"/>
          </a:xfrm>
        </p:spPr>
        <p:txBody>
          <a:bodyPr/>
          <a:lstStyle/>
          <a:p>
            <a:r>
              <a:rPr lang="en-US" altLang="en-US" sz="2800" smtClean="0">
                <a:latin typeface="Arial" pitchFamily="34" charset="0"/>
              </a:rPr>
              <a:t>Other applications of the stochastic method</a:t>
            </a:r>
          </a:p>
        </p:txBody>
      </p:sp>
      <p:sp>
        <p:nvSpPr>
          <p:cNvPr id="204805" name="Rectangle 3"/>
          <p:cNvSpPr>
            <a:spLocks noGrp="1" noChangeArrowheads="1"/>
          </p:cNvSpPr>
          <p:nvPr>
            <p:ph type="body" idx="1"/>
          </p:nvPr>
        </p:nvSpPr>
        <p:spPr>
          <a:xfrm>
            <a:off x="685800" y="1066800"/>
            <a:ext cx="7772400" cy="4114800"/>
          </a:xfrm>
        </p:spPr>
        <p:txBody>
          <a:bodyPr/>
          <a:lstStyle/>
          <a:p>
            <a:pPr>
              <a:lnSpc>
                <a:spcPct val="90000"/>
              </a:lnSpc>
            </a:pPr>
            <a:r>
              <a:rPr lang="en-US" altLang="en-US" sz="2800" smtClean="0">
                <a:latin typeface="Arial" pitchFamily="34" charset="0"/>
              </a:rPr>
              <a:t>Studies of sensitivity of ground motions to model parameters</a:t>
            </a:r>
          </a:p>
          <a:p>
            <a:pPr>
              <a:lnSpc>
                <a:spcPct val="90000"/>
              </a:lnSpc>
            </a:pPr>
            <a:endParaRPr lang="en-US" altLang="en-US" sz="2800" smtClean="0">
              <a:latin typeface="Arial" pitchFamily="34" charset="0"/>
            </a:endParaRPr>
          </a:p>
          <a:p>
            <a:pPr>
              <a:lnSpc>
                <a:spcPct val="90000"/>
              </a:lnSpc>
            </a:pPr>
            <a:r>
              <a:rPr lang="en-US" altLang="en-US" sz="2800" smtClean="0">
                <a:latin typeface="Arial" pitchFamily="34" charset="0"/>
              </a:rPr>
              <a:t>Relate time-domain and frequency-domain measures of ground motion</a:t>
            </a:r>
          </a:p>
          <a:p>
            <a:pPr>
              <a:lnSpc>
                <a:spcPct val="90000"/>
              </a:lnSpc>
            </a:pPr>
            <a:endParaRPr lang="en-US" altLang="en-US" sz="2800" smtClean="0">
              <a:latin typeface="Arial" pitchFamily="34" charset="0"/>
            </a:endParaRPr>
          </a:p>
          <a:p>
            <a:pPr>
              <a:lnSpc>
                <a:spcPct val="90000"/>
              </a:lnSpc>
            </a:pPr>
            <a:r>
              <a:rPr lang="en-US" altLang="en-US" sz="2800" smtClean="0">
                <a:latin typeface="Arial" pitchFamily="34" charset="0"/>
              </a:rPr>
              <a:t>Generate time series for use in nonlinear analysis of structures and site response</a:t>
            </a:r>
          </a:p>
          <a:p>
            <a:pPr>
              <a:lnSpc>
                <a:spcPct val="90000"/>
              </a:lnSpc>
            </a:pPr>
            <a:endParaRPr lang="en-US" altLang="en-US" sz="2800" smtClean="0">
              <a:latin typeface="Arial" pitchFamily="34" charset="0"/>
            </a:endParaRPr>
          </a:p>
          <a:p>
            <a:pPr>
              <a:lnSpc>
                <a:spcPct val="90000"/>
              </a:lnSpc>
            </a:pPr>
            <a:r>
              <a:rPr lang="en-US" altLang="en-US" sz="2800" smtClean="0">
                <a:latin typeface="Arial" pitchFamily="34" charset="0"/>
              </a:rPr>
              <a:t>Use to compute motions from subfaults in finite-fault simulations</a:t>
            </a:r>
          </a:p>
        </p:txBody>
      </p:sp>
    </p:spTree>
    <p:extLst>
      <p:ext uri="{BB962C8B-B14F-4D97-AF65-F5344CB8AC3E}">
        <p14:creationId xmlns:p14="http://schemas.microsoft.com/office/powerpoint/2010/main" val="22337493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828" name="Text Box 3"/>
          <p:cNvSpPr txBox="1">
            <a:spLocks noChangeArrowheads="1"/>
          </p:cNvSpPr>
          <p:nvPr/>
        </p:nvSpPr>
        <p:spPr bwMode="auto">
          <a:xfrm>
            <a:off x="228600" y="685800"/>
            <a:ext cx="21336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700" smtClean="0">
                <a:solidFill>
                  <a:srgbClr val="0000FF"/>
                </a:solidFill>
              </a:rPr>
              <a:t>Application: study magnitude scaling for a fixed distance</a:t>
            </a:r>
          </a:p>
          <a:p>
            <a:endParaRPr lang="en-US" altLang="en-US" sz="1700" smtClean="0">
              <a:solidFill>
                <a:srgbClr val="000000"/>
              </a:solidFill>
            </a:endParaRPr>
          </a:p>
          <a:p>
            <a:r>
              <a:rPr lang="en-US" altLang="en-US" sz="1700" smtClean="0">
                <a:solidFill>
                  <a:srgbClr val="000000"/>
                </a:solidFill>
              </a:rPr>
              <a:t>Note that response of long period oscillators is more sensitive to magnitude than short period oscillators, as expected from previous discussions.  Also note the nonlinear magnitude dependence for the longer period oscillators. </a:t>
            </a:r>
          </a:p>
          <a:p>
            <a:endParaRPr lang="en-US" altLang="en-US" sz="1900" smtClean="0">
              <a:solidFill>
                <a:srgbClr val="000000"/>
              </a:solidFill>
              <a:latin typeface="Helvetica" pitchFamily="34" charset="0"/>
            </a:endParaRPr>
          </a:p>
          <a:p>
            <a:endParaRPr lang="en-US" altLang="en-US" sz="1900" smtClean="0">
              <a:solidFill>
                <a:srgbClr val="000000"/>
              </a:solidFill>
              <a:latin typeface="Helvetica" pitchFamily="34" charset="0"/>
            </a:endParaRPr>
          </a:p>
          <a:p>
            <a:pPr>
              <a:buFontTx/>
              <a:buChar char="•"/>
            </a:pPr>
            <a:endParaRPr lang="en-US" altLang="en-US" sz="1900" smtClean="0">
              <a:solidFill>
                <a:srgbClr val="000000"/>
              </a:solidFill>
              <a:latin typeface="Helvetica" pitchFamily="34" charset="0"/>
            </a:endParaRPr>
          </a:p>
        </p:txBody>
      </p:sp>
      <p:pic>
        <p:nvPicPr>
          <p:cNvPr id="205829" name="Picture 4" descr="mag_scaling_t0p1_0p3_1p0_2p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457200"/>
            <a:ext cx="6248400" cy="553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83</a:t>
            </a:fld>
            <a:endParaRPr lang="en-US">
              <a:solidFill>
                <a:srgbClr val="FFFFFF"/>
              </a:solidFill>
            </a:endParaRPr>
          </a:p>
        </p:txBody>
      </p:sp>
    </p:spTree>
    <p:extLst>
      <p:ext uri="{BB962C8B-B14F-4D97-AF65-F5344CB8AC3E}">
        <p14:creationId xmlns:p14="http://schemas.microsoft.com/office/powerpoint/2010/main" val="13816633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6852" name="Text Box 2"/>
          <p:cNvSpPr txBox="1">
            <a:spLocks noChangeArrowheads="1"/>
          </p:cNvSpPr>
          <p:nvPr/>
        </p:nvSpPr>
        <p:spPr bwMode="auto">
          <a:xfrm>
            <a:off x="152400" y="457200"/>
            <a:ext cx="2438400" cy="557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r>
              <a:rPr lang="en-US" altLang="en-US" sz="2000" smtClean="0">
                <a:solidFill>
                  <a:srgbClr val="0000FF"/>
                </a:solidFill>
              </a:rPr>
              <a:t>Magnitude scaling</a:t>
            </a:r>
            <a:r>
              <a:rPr lang="en-US" altLang="en-US" sz="2000" smtClean="0">
                <a:solidFill>
                  <a:srgbClr val="000000"/>
                </a:solidFill>
              </a:rPr>
              <a:t> </a:t>
            </a:r>
          </a:p>
          <a:p>
            <a:pPr eaLnBrk="1" hangingPunct="1"/>
            <a:endParaRPr lang="en-US" altLang="en-US" sz="2000" smtClean="0">
              <a:solidFill>
                <a:srgbClr val="000000"/>
              </a:solidFill>
            </a:endParaRPr>
          </a:p>
          <a:p>
            <a:pPr eaLnBrk="1" hangingPunct="1"/>
            <a:r>
              <a:rPr lang="en-US" altLang="en-US" sz="2000" smtClean="0">
                <a:solidFill>
                  <a:srgbClr val="000000"/>
                </a:solidFill>
              </a:rPr>
              <a:t>Expected scaling for simplest self-similar model.  Does this imply a breakdown in self similarity?  The simulations were done for a fixed close distance, and more simulations are needed at other distances to be sure that a M-dependent depth term is not contributing.</a:t>
            </a:r>
          </a:p>
        </p:txBody>
      </p:sp>
      <p:pic>
        <p:nvPicPr>
          <p:cNvPr id="206853" name="Picture 3" descr="stage1_event_terms_all_per_nobs_gt_1_rle_80_surfslip_smsi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1613" y="0"/>
            <a:ext cx="5895975"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84</a:t>
            </a:fld>
            <a:endParaRPr lang="en-US">
              <a:solidFill>
                <a:srgbClr val="FFFFFF"/>
              </a:solidFill>
            </a:endParaRPr>
          </a:p>
        </p:txBody>
      </p:sp>
    </p:spTree>
    <p:extLst>
      <p:ext uri="{BB962C8B-B14F-4D97-AF65-F5344CB8AC3E}">
        <p14:creationId xmlns:p14="http://schemas.microsoft.com/office/powerpoint/2010/main" val="87815293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7876" name="Picture 2" descr="SEMS2AKI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533400"/>
            <a:ext cx="6234113" cy="578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7" name="Text Box 3"/>
          <p:cNvSpPr txBox="1">
            <a:spLocks noChangeArrowheads="1"/>
          </p:cNvSpPr>
          <p:nvPr/>
        </p:nvSpPr>
        <p:spPr bwMode="auto">
          <a:xfrm>
            <a:off x="228600" y="304800"/>
            <a:ext cx="21336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1700" smtClean="0">
                <a:solidFill>
                  <a:srgbClr val="0000FF"/>
                </a:solidFill>
              </a:rPr>
              <a:t>Applications: </a:t>
            </a:r>
          </a:p>
          <a:p>
            <a:endParaRPr lang="en-US" altLang="en-US" sz="1700" smtClean="0">
              <a:solidFill>
                <a:srgbClr val="0000FF"/>
              </a:solidFill>
            </a:endParaRPr>
          </a:p>
          <a:p>
            <a:pPr>
              <a:buFontTx/>
              <a:buAutoNum type="arabicParenR"/>
            </a:pPr>
            <a:r>
              <a:rPr lang="en-US" altLang="en-US" sz="1700" smtClean="0">
                <a:solidFill>
                  <a:srgbClr val="000000"/>
                </a:solidFill>
              </a:rPr>
              <a:t> extrapolating small earthquake motion to large earthquake motion (makes use of path and site effects in the small ‘quake recording) </a:t>
            </a:r>
          </a:p>
          <a:p>
            <a:pPr>
              <a:buFontTx/>
              <a:buAutoNum type="arabicParenR"/>
            </a:pPr>
            <a:endParaRPr lang="en-US" altLang="en-US" sz="1700" smtClean="0">
              <a:solidFill>
                <a:srgbClr val="000000"/>
              </a:solidFill>
            </a:endParaRPr>
          </a:p>
          <a:p>
            <a:pPr>
              <a:buFontTx/>
              <a:buAutoNum type="arabicParenR"/>
            </a:pPr>
            <a:r>
              <a:rPr lang="en-US" altLang="en-US" sz="1700" smtClean="0">
                <a:solidFill>
                  <a:srgbClr val="000000"/>
                </a:solidFill>
              </a:rPr>
              <a:t> predict response spectra for two magnitudes without use of the observed recording</a:t>
            </a:r>
          </a:p>
          <a:p>
            <a:endParaRPr lang="en-US" altLang="en-US" sz="1700" smtClean="0">
              <a:solidFill>
                <a:srgbClr val="000000"/>
              </a:solidFill>
            </a:endParaRPr>
          </a:p>
          <a:p>
            <a:r>
              <a:rPr lang="en-US" altLang="en-US" sz="1700" smtClean="0">
                <a:solidFill>
                  <a:srgbClr val="000000"/>
                </a:solidFill>
              </a:rPr>
              <a:t>Note comparison with empirical prediction equations and importance of basin waves (not in simulations)</a:t>
            </a:r>
            <a:endParaRPr lang="en-US" altLang="en-US" sz="1900" smtClean="0">
              <a:solidFill>
                <a:srgbClr val="000000"/>
              </a:solidFill>
              <a:latin typeface="Helvetica" pitchFamily="34" charset="0"/>
            </a:endParaRPr>
          </a:p>
          <a:p>
            <a:endParaRPr lang="en-US" altLang="en-US" sz="1900" smtClean="0">
              <a:solidFill>
                <a:srgbClr val="000000"/>
              </a:solidFill>
              <a:latin typeface="Helvetica" pitchFamily="34" charset="0"/>
            </a:endParaRPr>
          </a:p>
          <a:p>
            <a:pPr>
              <a:buFontTx/>
              <a:buChar char="•"/>
            </a:pPr>
            <a:endParaRPr lang="en-US" altLang="en-US" sz="1900" smtClean="0">
              <a:solidFill>
                <a:srgbClr val="000000"/>
              </a:solidFill>
              <a:latin typeface="Helvetica" pitchFamily="34" charset="0"/>
            </a:endParaRP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85</a:t>
            </a:fld>
            <a:endParaRPr lang="en-US">
              <a:solidFill>
                <a:srgbClr val="FFFFFF"/>
              </a:solidFill>
            </a:endParaRPr>
          </a:p>
        </p:txBody>
      </p:sp>
    </p:spTree>
    <p:extLst>
      <p:ext uri="{BB962C8B-B14F-4D97-AF65-F5344CB8AC3E}">
        <p14:creationId xmlns:p14="http://schemas.microsoft.com/office/powerpoint/2010/main" val="22493778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8900" name="Picture 2" descr="m_d_wna_ena_pg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07950"/>
            <a:ext cx="4351338"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01" name="Text Box 3"/>
          <p:cNvSpPr txBox="1">
            <a:spLocks noChangeArrowheads="1"/>
          </p:cNvSpPr>
          <p:nvPr/>
        </p:nvSpPr>
        <p:spPr bwMode="auto">
          <a:xfrm>
            <a:off x="5257800" y="685800"/>
            <a:ext cx="3200400" cy="1006475"/>
          </a:xfrm>
          <a:prstGeom prst="rect">
            <a:avLst/>
          </a:prstGeom>
          <a:solidFill>
            <a:srgbClr val="FFFF00"/>
          </a:solidFill>
          <a:ln>
            <a:noFill/>
          </a:ln>
          <a:effectLst/>
          <a:extLs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en-US" altLang="en-US" sz="2000" smtClean="0">
                <a:solidFill>
                  <a:srgbClr val="000000"/>
                </a:solidFill>
              </a:rPr>
              <a:t>Observed data adequate for regression except</a:t>
            </a:r>
          </a:p>
          <a:p>
            <a:r>
              <a:rPr lang="en-US" altLang="en-US" sz="2000" smtClean="0">
                <a:solidFill>
                  <a:srgbClr val="000000"/>
                </a:solidFill>
              </a:rPr>
              <a:t>close to large ‘quakes</a:t>
            </a:r>
            <a:r>
              <a:rPr lang="en-US" altLang="en-US" sz="2000" smtClean="0">
                <a:solidFill>
                  <a:srgbClr val="FFFFFF"/>
                </a:solidFill>
              </a:rPr>
              <a:t> </a:t>
            </a:r>
          </a:p>
        </p:txBody>
      </p:sp>
      <p:sp>
        <p:nvSpPr>
          <p:cNvPr id="209926" name="Text Box 4"/>
          <p:cNvSpPr txBox="1">
            <a:spLocks noChangeArrowheads="1"/>
          </p:cNvSpPr>
          <p:nvPr/>
        </p:nvSpPr>
        <p:spPr bwMode="auto">
          <a:xfrm>
            <a:off x="5257800" y="3581400"/>
            <a:ext cx="3200400" cy="2800350"/>
          </a:xfrm>
          <a:prstGeom prst="rect">
            <a:avLst/>
          </a:prstGeom>
          <a:solidFill>
            <a:srgbClr val="FFFF00"/>
          </a:solidFill>
          <a:ln>
            <a:noFill/>
          </a:ln>
          <a:effectLst/>
          <a:extLs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defRPr/>
            </a:pPr>
            <a:r>
              <a:rPr lang="en-US" sz="2000" dirty="0" smtClean="0">
                <a:solidFill>
                  <a:srgbClr val="000000"/>
                </a:solidFill>
              </a:rPr>
              <a:t>Observed data not adequate for regression, use simulated data</a:t>
            </a:r>
            <a:r>
              <a:rPr lang="en-US" sz="2000" dirty="0" smtClean="0">
                <a:solidFill>
                  <a:srgbClr val="FFFFFF"/>
                </a:solidFill>
              </a:rPr>
              <a:t> </a:t>
            </a:r>
          </a:p>
          <a:p>
            <a:pPr>
              <a:defRPr/>
            </a:pPr>
            <a:endParaRPr lang="en-US" sz="2000" dirty="0" smtClean="0">
              <a:solidFill>
                <a:srgbClr val="FFFFFF"/>
              </a:solidFill>
            </a:endParaRPr>
          </a:p>
          <a:p>
            <a:pPr>
              <a:defRPr/>
            </a:pPr>
            <a:r>
              <a:rPr lang="en-US" sz="2400" b="1" dirty="0" smtClean="0">
                <a:solidFill>
                  <a:srgbClr val="AAAAFF">
                    <a:lumMod val="50000"/>
                  </a:srgbClr>
                </a:solidFill>
              </a:rPr>
              <a:t>This is a major application of stochastic simulations</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86</a:t>
            </a:fld>
            <a:endParaRPr lang="en-US">
              <a:solidFill>
                <a:srgbClr val="FFFFFF"/>
              </a:solidFill>
            </a:endParaRPr>
          </a:p>
        </p:txBody>
      </p:sp>
    </p:spTree>
    <p:extLst>
      <p:ext uri="{BB962C8B-B14F-4D97-AF65-F5344CB8AC3E}">
        <p14:creationId xmlns:p14="http://schemas.microsoft.com/office/powerpoint/2010/main" val="22627078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9924" name="Rectangle 2"/>
          <p:cNvSpPr>
            <a:spLocks noGrp="1" noChangeArrowheads="1"/>
          </p:cNvSpPr>
          <p:nvPr>
            <p:ph type="title"/>
          </p:nvPr>
        </p:nvSpPr>
        <p:spPr>
          <a:xfrm>
            <a:off x="685800" y="-228600"/>
            <a:ext cx="7772400" cy="1143000"/>
          </a:xfrm>
        </p:spPr>
        <p:txBody>
          <a:bodyPr/>
          <a:lstStyle/>
          <a:p>
            <a:r>
              <a:rPr lang="en-US" altLang="en-US" sz="2400" smtClean="0">
                <a:latin typeface="Arial" pitchFamily="34" charset="0"/>
              </a:rPr>
              <a:t>Some observations about predicting ground motions</a:t>
            </a:r>
          </a:p>
        </p:txBody>
      </p:sp>
      <p:sp>
        <p:nvSpPr>
          <p:cNvPr id="209925" name="Rectangle 3"/>
          <p:cNvSpPr>
            <a:spLocks noGrp="1" noChangeArrowheads="1"/>
          </p:cNvSpPr>
          <p:nvPr>
            <p:ph type="body" idx="1"/>
          </p:nvPr>
        </p:nvSpPr>
        <p:spPr>
          <a:xfrm>
            <a:off x="685800" y="685800"/>
            <a:ext cx="7772400" cy="5029200"/>
          </a:xfrm>
        </p:spPr>
        <p:txBody>
          <a:bodyPr/>
          <a:lstStyle/>
          <a:p>
            <a:pPr>
              <a:lnSpc>
                <a:spcPct val="90000"/>
              </a:lnSpc>
            </a:pPr>
            <a:r>
              <a:rPr lang="en-US" altLang="en-US" sz="1800" smtClean="0">
                <a:latin typeface="Arial" pitchFamily="34" charset="0"/>
              </a:rPr>
              <a:t>Empirical analysis:</a:t>
            </a:r>
          </a:p>
          <a:p>
            <a:pPr lvl="1">
              <a:lnSpc>
                <a:spcPct val="90000"/>
              </a:lnSpc>
            </a:pPr>
            <a:r>
              <a:rPr lang="en-US" altLang="en-US" sz="1800" smtClean="0">
                <a:latin typeface="Arial" pitchFamily="34" charset="0"/>
              </a:rPr>
              <a:t>Adequate data in some places for M around 7</a:t>
            </a:r>
          </a:p>
          <a:p>
            <a:pPr lvl="1">
              <a:lnSpc>
                <a:spcPct val="90000"/>
              </a:lnSpc>
            </a:pPr>
            <a:r>
              <a:rPr lang="en-US" altLang="en-US" sz="1800" smtClean="0">
                <a:latin typeface="Arial" pitchFamily="34" charset="0"/>
              </a:rPr>
              <a:t>Lacking data at close distances to large earthquakes</a:t>
            </a:r>
          </a:p>
          <a:p>
            <a:pPr lvl="1">
              <a:lnSpc>
                <a:spcPct val="90000"/>
              </a:lnSpc>
            </a:pPr>
            <a:r>
              <a:rPr lang="en-US" altLang="en-US" sz="1800" smtClean="0">
                <a:latin typeface="Arial" pitchFamily="34" charset="0"/>
              </a:rPr>
              <a:t>Lacking data in most parts of the world</a:t>
            </a:r>
          </a:p>
          <a:p>
            <a:pPr lvl="1">
              <a:lnSpc>
                <a:spcPct val="90000"/>
              </a:lnSpc>
            </a:pPr>
            <a:r>
              <a:rPr lang="en-US" altLang="en-US" sz="1800" smtClean="0">
                <a:latin typeface="Arial" pitchFamily="34" charset="0"/>
              </a:rPr>
              <a:t>May be possible to “export” relations from data-rich areas to tectonically similar regions</a:t>
            </a:r>
          </a:p>
          <a:p>
            <a:pPr lvl="1">
              <a:lnSpc>
                <a:spcPct val="90000"/>
              </a:lnSpc>
            </a:pPr>
            <a:r>
              <a:rPr lang="en-US" altLang="en-US" sz="1800" smtClean="0">
                <a:latin typeface="Arial" pitchFamily="34" charset="0"/>
              </a:rPr>
              <a:t>Need more data to resolve effects such as nonlinear soil response, breakdown of similarity in scaling with magnitude, directivity, fault normal/fault parallel motions, style of faulting, etc.</a:t>
            </a:r>
          </a:p>
          <a:p>
            <a:pPr>
              <a:lnSpc>
                <a:spcPct val="90000"/>
              </a:lnSpc>
            </a:pPr>
            <a:r>
              <a:rPr lang="en-US" altLang="en-US" sz="1800" smtClean="0">
                <a:latin typeface="Arial" pitchFamily="34" charset="0"/>
              </a:rPr>
              <a:t>Stochastic method:</a:t>
            </a:r>
          </a:p>
          <a:p>
            <a:pPr lvl="1">
              <a:lnSpc>
                <a:spcPct val="90000"/>
              </a:lnSpc>
            </a:pPr>
            <a:r>
              <a:rPr lang="en-US" altLang="en-US" sz="1800" smtClean="0">
                <a:latin typeface="Arial" pitchFamily="34" charset="0"/>
              </a:rPr>
              <a:t>Very useful for many applications</a:t>
            </a:r>
          </a:p>
          <a:p>
            <a:pPr lvl="1">
              <a:lnSpc>
                <a:spcPct val="90000"/>
              </a:lnSpc>
            </a:pPr>
            <a:r>
              <a:rPr lang="en-US" altLang="en-US" sz="1800" smtClean="0">
                <a:latin typeface="Arial" pitchFamily="34" charset="0"/>
              </a:rPr>
              <a:t>Source specification for one region might be used for predictions in another region</a:t>
            </a:r>
          </a:p>
          <a:p>
            <a:pPr lvl="1">
              <a:lnSpc>
                <a:spcPct val="90000"/>
              </a:lnSpc>
            </a:pPr>
            <a:r>
              <a:rPr lang="en-US" altLang="en-US" sz="1800" smtClean="0">
                <a:latin typeface="Arial" pitchFamily="34" charset="0"/>
              </a:rPr>
              <a:t>Can use motions from more abundant smaller earthquakes to define path, site effects</a:t>
            </a:r>
          </a:p>
          <a:p>
            <a:pPr lvl="1">
              <a:lnSpc>
                <a:spcPct val="90000"/>
              </a:lnSpc>
            </a:pPr>
            <a:r>
              <a:rPr lang="en-US" altLang="en-US" sz="1800" smtClean="0">
                <a:latin typeface="Arial" pitchFamily="34" charset="0"/>
              </a:rPr>
              <a:t>Site effects, including nonlinear response, might be exportable from data-rich regions </a:t>
            </a:r>
          </a:p>
          <a:p>
            <a:pPr>
              <a:lnSpc>
                <a:spcPct val="90000"/>
              </a:lnSpc>
            </a:pPr>
            <a:r>
              <a:rPr lang="en-US" altLang="en-US" sz="1800" smtClean="0">
                <a:latin typeface="Arial" pitchFamily="34" charset="0"/>
              </a:rPr>
              <a:t>Hybrid method combining empirical and theoretical predictions can be very useful</a:t>
            </a:r>
          </a:p>
          <a:p>
            <a:pPr>
              <a:lnSpc>
                <a:spcPct val="90000"/>
              </a:lnSpc>
              <a:buFontTx/>
              <a:buNone/>
            </a:pPr>
            <a:endParaRPr lang="en-US" altLang="en-US" sz="1800" smtClean="0">
              <a:latin typeface="Arial" pitchFamily="34" charset="0"/>
            </a:endParaRPr>
          </a:p>
        </p:txBody>
      </p:sp>
    </p:spTree>
    <p:extLst>
      <p:ext uri="{BB962C8B-B14F-4D97-AF65-F5344CB8AC3E}">
        <p14:creationId xmlns:p14="http://schemas.microsoft.com/office/powerpoint/2010/main" val="114508353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948" name="Rectangle 2"/>
          <p:cNvSpPr>
            <a:spLocks noGrp="1" noChangeArrowheads="1"/>
          </p:cNvSpPr>
          <p:nvPr>
            <p:ph type="title"/>
          </p:nvPr>
        </p:nvSpPr>
        <p:spPr/>
        <p:txBody>
          <a:bodyPr/>
          <a:lstStyle/>
          <a:p>
            <a:r>
              <a:rPr lang="en-US" altLang="en-US" sz="3600" smtClean="0"/>
              <a:t>Some Limitations to Point-Source Model (“A kindergarten model”—A. Frankel)</a:t>
            </a:r>
          </a:p>
        </p:txBody>
      </p:sp>
      <p:sp>
        <p:nvSpPr>
          <p:cNvPr id="210949" name="Rectangle 3"/>
          <p:cNvSpPr>
            <a:spLocks noGrp="1" noChangeArrowheads="1"/>
          </p:cNvSpPr>
          <p:nvPr>
            <p:ph type="body" idx="1"/>
          </p:nvPr>
        </p:nvSpPr>
        <p:spPr/>
        <p:txBody>
          <a:bodyPr/>
          <a:lstStyle/>
          <a:p>
            <a:r>
              <a:rPr lang="en-US" altLang="en-US" smtClean="0"/>
              <a:t>Faults are not points</a:t>
            </a:r>
          </a:p>
          <a:p>
            <a:r>
              <a:rPr lang="en-US" altLang="en-US" smtClean="0"/>
              <a:t>No spatial coherence</a:t>
            </a:r>
          </a:p>
          <a:p>
            <a:r>
              <a:rPr lang="en-US" altLang="en-US" smtClean="0"/>
              <a:t>No correlation between components</a:t>
            </a:r>
          </a:p>
          <a:p>
            <a:r>
              <a:rPr lang="en-US" altLang="en-US" smtClean="0"/>
              <a:t>Inadequate period-to-period correlation</a:t>
            </a:r>
          </a:p>
          <a:p>
            <a:r>
              <a:rPr lang="en-US" altLang="en-US" smtClean="0"/>
              <a:t>Etc.</a:t>
            </a:r>
          </a:p>
        </p:txBody>
      </p:sp>
    </p:spTree>
    <p:extLst>
      <p:ext uri="{BB962C8B-B14F-4D97-AF65-F5344CB8AC3E}">
        <p14:creationId xmlns:p14="http://schemas.microsoft.com/office/powerpoint/2010/main" val="4019205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1972" name="Rectangle 2"/>
          <p:cNvSpPr>
            <a:spLocks noGrp="1" noChangeArrowheads="1"/>
          </p:cNvSpPr>
          <p:nvPr>
            <p:ph type="title"/>
          </p:nvPr>
        </p:nvSpPr>
        <p:spPr>
          <a:xfrm>
            <a:off x="685800" y="304800"/>
            <a:ext cx="7772400" cy="1143000"/>
          </a:xfrm>
        </p:spPr>
        <p:txBody>
          <a:bodyPr/>
          <a:lstStyle/>
          <a:p>
            <a:r>
              <a:rPr lang="en-US" altLang="en-US" sz="3600" smtClean="0"/>
              <a:t>Finite Faults</a:t>
            </a:r>
          </a:p>
        </p:txBody>
      </p:sp>
      <p:sp>
        <p:nvSpPr>
          <p:cNvPr id="211973" name="Rectangle 3"/>
          <p:cNvSpPr>
            <a:spLocks noGrp="1" noChangeArrowheads="1"/>
          </p:cNvSpPr>
          <p:nvPr>
            <p:ph type="body" idx="1"/>
          </p:nvPr>
        </p:nvSpPr>
        <p:spPr>
          <a:xfrm>
            <a:off x="685800" y="1371600"/>
            <a:ext cx="7772400" cy="4114800"/>
          </a:xfrm>
        </p:spPr>
        <p:txBody>
          <a:bodyPr/>
          <a:lstStyle/>
          <a:p>
            <a:pPr>
              <a:lnSpc>
                <a:spcPct val="80000"/>
              </a:lnSpc>
            </a:pPr>
            <a:r>
              <a:rPr lang="en-US" altLang="en-US" sz="2000" smtClean="0">
                <a:solidFill>
                  <a:schemeClr val="bg1"/>
                </a:solidFill>
              </a:rPr>
              <a:t>Stochastic</a:t>
            </a:r>
          </a:p>
          <a:p>
            <a:pPr lvl="1">
              <a:lnSpc>
                <a:spcPct val="80000"/>
              </a:lnSpc>
            </a:pPr>
            <a:r>
              <a:rPr lang="en-US" altLang="en-US" sz="1800" smtClean="0"/>
              <a:t>Silva</a:t>
            </a:r>
          </a:p>
          <a:p>
            <a:pPr lvl="1">
              <a:lnSpc>
                <a:spcPct val="80000"/>
              </a:lnSpc>
            </a:pPr>
            <a:r>
              <a:rPr lang="en-US" altLang="en-US" sz="1800" smtClean="0"/>
              <a:t>Zeng et al.</a:t>
            </a:r>
          </a:p>
          <a:p>
            <a:pPr lvl="1">
              <a:lnSpc>
                <a:spcPct val="80000"/>
              </a:lnSpc>
            </a:pPr>
            <a:r>
              <a:rPr lang="en-US" altLang="en-US" sz="1800" smtClean="0"/>
              <a:t>Papageorgiou &amp; Aki</a:t>
            </a:r>
          </a:p>
          <a:p>
            <a:pPr lvl="1">
              <a:lnSpc>
                <a:spcPct val="80000"/>
              </a:lnSpc>
            </a:pPr>
            <a:r>
              <a:rPr lang="en-US" altLang="en-US" sz="1800" smtClean="0"/>
              <a:t>Beresnev &amp; Atkinson (FINSIM)</a:t>
            </a:r>
          </a:p>
          <a:p>
            <a:pPr lvl="1">
              <a:lnSpc>
                <a:spcPct val="80000"/>
              </a:lnSpc>
            </a:pPr>
            <a:r>
              <a:rPr lang="en-US" altLang="en-US" sz="1800" smtClean="0"/>
              <a:t>Motazedian &amp; Atkinson (EXSIM)</a:t>
            </a:r>
          </a:p>
          <a:p>
            <a:pPr lvl="1">
              <a:lnSpc>
                <a:spcPct val="80000"/>
              </a:lnSpc>
            </a:pPr>
            <a:r>
              <a:rPr lang="en-US" altLang="en-US" sz="1800" smtClean="0"/>
              <a:t>Pacor, Cultrera, Mendez, &amp; Cocco (DSM)</a:t>
            </a:r>
          </a:p>
          <a:p>
            <a:pPr lvl="1">
              <a:lnSpc>
                <a:spcPct val="80000"/>
              </a:lnSpc>
            </a:pPr>
            <a:r>
              <a:rPr lang="en-US" altLang="en-US" sz="1800" smtClean="0"/>
              <a:t>Irikura et al.</a:t>
            </a:r>
          </a:p>
          <a:p>
            <a:pPr lvl="1">
              <a:lnSpc>
                <a:spcPct val="80000"/>
              </a:lnSpc>
            </a:pPr>
            <a:r>
              <a:rPr lang="en-US" altLang="en-US" sz="1800" smtClean="0"/>
              <a:t>Etc.</a:t>
            </a:r>
          </a:p>
          <a:p>
            <a:pPr lvl="1">
              <a:lnSpc>
                <a:spcPct val="80000"/>
              </a:lnSpc>
            </a:pPr>
            <a:endParaRPr lang="en-US" altLang="en-US" sz="1800" smtClean="0"/>
          </a:p>
          <a:p>
            <a:pPr>
              <a:lnSpc>
                <a:spcPct val="80000"/>
              </a:lnSpc>
            </a:pPr>
            <a:r>
              <a:rPr lang="en-US" altLang="en-US" sz="2000" smtClean="0">
                <a:solidFill>
                  <a:schemeClr val="bg1"/>
                </a:solidFill>
              </a:rPr>
              <a:t>Deterministic + Stochastic</a:t>
            </a:r>
          </a:p>
          <a:p>
            <a:pPr lvl="1">
              <a:lnSpc>
                <a:spcPct val="80000"/>
              </a:lnSpc>
            </a:pPr>
            <a:r>
              <a:rPr lang="en-US" altLang="en-US" sz="1800" smtClean="0"/>
              <a:t>Graves et al.</a:t>
            </a:r>
          </a:p>
          <a:p>
            <a:pPr lvl="1">
              <a:lnSpc>
                <a:spcPct val="80000"/>
              </a:lnSpc>
            </a:pPr>
            <a:r>
              <a:rPr lang="en-US" altLang="en-US" sz="1800" smtClean="0"/>
              <a:t>Frankel</a:t>
            </a:r>
          </a:p>
          <a:p>
            <a:pPr lvl="1">
              <a:lnSpc>
                <a:spcPct val="80000"/>
              </a:lnSpc>
            </a:pPr>
            <a:r>
              <a:rPr lang="en-US" altLang="en-US" sz="1800" smtClean="0"/>
              <a:t>Pacor et al. ? (simple Green’s function, does not include wave propagation effects)</a:t>
            </a:r>
          </a:p>
          <a:p>
            <a:pPr lvl="1">
              <a:lnSpc>
                <a:spcPct val="80000"/>
              </a:lnSpc>
            </a:pPr>
            <a:r>
              <a:rPr lang="en-US" altLang="en-US" sz="1800" smtClean="0"/>
              <a:t>Etc.</a:t>
            </a:r>
          </a:p>
        </p:txBody>
      </p:sp>
    </p:spTree>
    <p:extLst>
      <p:ext uri="{BB962C8B-B14F-4D97-AF65-F5344CB8AC3E}">
        <p14:creationId xmlns:p14="http://schemas.microsoft.com/office/powerpoint/2010/main" val="47745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2996" name="Rectangle 2"/>
          <p:cNvSpPr>
            <a:spLocks noGrp="1" noChangeArrowheads="1"/>
          </p:cNvSpPr>
          <p:nvPr>
            <p:ph type="title" idx="4294967295"/>
          </p:nvPr>
        </p:nvSpPr>
        <p:spPr>
          <a:xfrm>
            <a:off x="685800" y="609600"/>
            <a:ext cx="2895600" cy="5257800"/>
          </a:xfrm>
        </p:spPr>
        <p:txBody>
          <a:bodyPr/>
          <a:lstStyle/>
          <a:p>
            <a:r>
              <a:rPr lang="en-US" altLang="en-US" sz="2800" smtClean="0"/>
              <a:t>Extension of stochastic model to finite faults (Silva; Beresnev and Atkinson; Motazedian and Atkinson, Pacor et al.)</a:t>
            </a:r>
            <a:endParaRPr lang="en-CA" altLang="en-US" sz="2800" smtClean="0"/>
          </a:p>
        </p:txBody>
      </p:sp>
      <p:pic>
        <p:nvPicPr>
          <p:cNvPr id="212997" name="Picture 3" descr="~hpa0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1263" y="76200"/>
            <a:ext cx="5240337" cy="665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90</a:t>
            </a:fld>
            <a:endParaRPr lang="en-US">
              <a:solidFill>
                <a:srgbClr val="FFFFFF"/>
              </a:solidFill>
            </a:endParaRPr>
          </a:p>
        </p:txBody>
      </p:sp>
    </p:spTree>
    <p:extLst>
      <p:ext uri="{BB962C8B-B14F-4D97-AF65-F5344CB8AC3E}">
        <p14:creationId xmlns:p14="http://schemas.microsoft.com/office/powerpoint/2010/main" val="1830867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4020" name="Rectangle 2"/>
          <p:cNvSpPr>
            <a:spLocks noGrp="1" noChangeArrowheads="1"/>
          </p:cNvSpPr>
          <p:nvPr>
            <p:ph type="title"/>
          </p:nvPr>
        </p:nvSpPr>
        <p:spPr/>
        <p:txBody>
          <a:bodyPr/>
          <a:lstStyle/>
          <a:p>
            <a:r>
              <a:rPr lang="en-US" altLang="en-US" sz="3200" smtClean="0"/>
              <a:t>Parameters needed to apply stochastic </a:t>
            </a:r>
            <a:r>
              <a:rPr lang="en-US" altLang="en-US" sz="3200" smtClean="0">
                <a:solidFill>
                  <a:srgbClr val="FF0000"/>
                </a:solidFill>
              </a:rPr>
              <a:t>finite-fault</a:t>
            </a:r>
            <a:r>
              <a:rPr lang="en-US" altLang="en-US" sz="3200" smtClean="0"/>
              <a:t> model</a:t>
            </a:r>
            <a:endParaRPr lang="en-CA" altLang="en-US" sz="3200" smtClean="0"/>
          </a:p>
        </p:txBody>
      </p:sp>
      <p:sp>
        <p:nvSpPr>
          <p:cNvPr id="214021" name="Rectangle 3"/>
          <p:cNvSpPr>
            <a:spLocks noGrp="1" noChangeArrowheads="1"/>
          </p:cNvSpPr>
          <p:nvPr>
            <p:ph type="body" idx="1"/>
          </p:nvPr>
        </p:nvSpPr>
        <p:spPr/>
        <p:txBody>
          <a:bodyPr/>
          <a:lstStyle/>
          <a:p>
            <a:pPr>
              <a:lnSpc>
                <a:spcPct val="90000"/>
              </a:lnSpc>
            </a:pPr>
            <a:r>
              <a:rPr lang="en-US" altLang="en-US" sz="2800" smtClean="0"/>
              <a:t>All parameters needed for stochastic point source model</a:t>
            </a:r>
          </a:p>
          <a:p>
            <a:pPr>
              <a:lnSpc>
                <a:spcPct val="90000"/>
              </a:lnSpc>
            </a:pPr>
            <a:r>
              <a:rPr lang="en-US" altLang="en-US" sz="2800" smtClean="0"/>
              <a:t>Geometry of source (can assume fault plane based on empirical relations such as Wells and Coppersmith on fault length and width vs. M)</a:t>
            </a:r>
          </a:p>
          <a:p>
            <a:pPr>
              <a:lnSpc>
                <a:spcPct val="90000"/>
              </a:lnSpc>
            </a:pPr>
            <a:r>
              <a:rPr lang="en-US" altLang="en-US" sz="2800" smtClean="0"/>
              <a:t>Direction of rupture propagation (can assume random or bilateral)</a:t>
            </a:r>
          </a:p>
          <a:p>
            <a:pPr>
              <a:lnSpc>
                <a:spcPct val="90000"/>
              </a:lnSpc>
            </a:pPr>
            <a:r>
              <a:rPr lang="en-US" altLang="en-US" sz="2800" smtClean="0"/>
              <a:t>Slip distribution on fault (can assume random)</a:t>
            </a:r>
          </a:p>
          <a:p>
            <a:pPr>
              <a:lnSpc>
                <a:spcPct val="90000"/>
              </a:lnSpc>
            </a:pPr>
            <a:r>
              <a:rPr lang="en-US" altLang="en-US" sz="2800" smtClean="0"/>
              <a:t>Can also incorporate ‘self-healing’ slip behaviour</a:t>
            </a:r>
            <a:endParaRPr lang="en-CA" altLang="en-US" sz="2800" smtClean="0"/>
          </a:p>
        </p:txBody>
      </p:sp>
    </p:spTree>
    <p:extLst>
      <p:ext uri="{BB962C8B-B14F-4D97-AF65-F5344CB8AC3E}">
        <p14:creationId xmlns:p14="http://schemas.microsoft.com/office/powerpoint/2010/main" val="11534218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44" name="Rectangle 2"/>
          <p:cNvSpPr>
            <a:spLocks noGrp="1" noChangeArrowheads="1"/>
          </p:cNvSpPr>
          <p:nvPr>
            <p:ph type="title"/>
          </p:nvPr>
        </p:nvSpPr>
        <p:spPr>
          <a:xfrm>
            <a:off x="685800" y="228600"/>
            <a:ext cx="7772400" cy="1143000"/>
          </a:xfrm>
        </p:spPr>
        <p:txBody>
          <a:bodyPr/>
          <a:lstStyle/>
          <a:p>
            <a:r>
              <a:rPr lang="en-US" altLang="en-US" sz="3600" smtClean="0"/>
              <a:t>Summary</a:t>
            </a:r>
            <a:endParaRPr lang="en-CA" altLang="en-US" sz="3600" smtClean="0"/>
          </a:p>
        </p:txBody>
      </p:sp>
      <p:sp>
        <p:nvSpPr>
          <p:cNvPr id="215045" name="Rectangle 3"/>
          <p:cNvSpPr>
            <a:spLocks noGrp="1" noChangeArrowheads="1"/>
          </p:cNvSpPr>
          <p:nvPr>
            <p:ph type="body" idx="1"/>
          </p:nvPr>
        </p:nvSpPr>
        <p:spPr>
          <a:xfrm>
            <a:off x="685800" y="1257300"/>
            <a:ext cx="7772400" cy="4495800"/>
          </a:xfrm>
        </p:spPr>
        <p:txBody>
          <a:bodyPr/>
          <a:lstStyle/>
          <a:p>
            <a:pPr>
              <a:lnSpc>
                <a:spcPct val="90000"/>
              </a:lnSpc>
            </a:pPr>
            <a:r>
              <a:rPr lang="en-US" altLang="en-US" sz="2800" smtClean="0"/>
              <a:t>Stochastic models are a useful tool for interpreting ground motion records and developing ground motion relations</a:t>
            </a:r>
          </a:p>
          <a:p>
            <a:pPr>
              <a:lnSpc>
                <a:spcPct val="90000"/>
              </a:lnSpc>
            </a:pPr>
            <a:r>
              <a:rPr lang="en-US" altLang="en-US" sz="2800" smtClean="0"/>
              <a:t>Model parameters need careful validation</a:t>
            </a:r>
          </a:p>
          <a:p>
            <a:pPr>
              <a:lnSpc>
                <a:spcPct val="90000"/>
              </a:lnSpc>
            </a:pPr>
            <a:r>
              <a:rPr lang="en-US" altLang="en-US" sz="2800" smtClean="0"/>
              <a:t>Point-source models appropriate for small magnitudes, and work pretty well on average for large magnitudes IF an adjustment is made to the distance (and perhaps to the shape of the source spectrum</a:t>
            </a:r>
          </a:p>
          <a:p>
            <a:pPr>
              <a:lnSpc>
                <a:spcPct val="90000"/>
              </a:lnSpc>
            </a:pPr>
            <a:r>
              <a:rPr lang="en-US" altLang="en-US" sz="2800" smtClean="0"/>
              <a:t>Finite-fault models preferable for large earthquakes (M&gt;6) because they can model more realistic fault behaviour</a:t>
            </a:r>
            <a:endParaRPr lang="en-CA" altLang="en-US" sz="2800" smtClean="0"/>
          </a:p>
        </p:txBody>
      </p:sp>
    </p:spTree>
    <p:extLst>
      <p:ext uri="{BB962C8B-B14F-4D97-AF65-F5344CB8AC3E}">
        <p14:creationId xmlns:p14="http://schemas.microsoft.com/office/powerpoint/2010/main" val="42736814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dirty="0" smtClean="0"/>
              <a:t>M scaling-go over each input.  Don’t forget FFF, </a:t>
            </a:r>
            <a:r>
              <a:rPr lang="en-US" dirty="0" err="1" smtClean="0"/>
              <a:t>Rjb—Rrup</a:t>
            </a:r>
            <a:r>
              <a:rPr lang="en-US" dirty="0" smtClean="0"/>
              <a:t> calculation, discuss </a:t>
            </a:r>
            <a:r>
              <a:rPr lang="en-US" dirty="0" err="1" smtClean="0"/>
              <a:t>durpath</a:t>
            </a:r>
            <a:r>
              <a:rPr lang="en-US" dirty="0" smtClean="0"/>
              <a:t>, generalized </a:t>
            </a:r>
            <a:r>
              <a:rPr lang="en-US" smtClean="0"/>
              <a:t>source spectrum</a:t>
            </a:r>
            <a:endParaRPr lang="en-US" dirty="0" smtClean="0"/>
          </a:p>
          <a:p>
            <a:r>
              <a:rPr lang="en-US" dirty="0" smtClean="0"/>
              <a:t>Use figure from </a:t>
            </a:r>
            <a:r>
              <a:rPr lang="en-US" dirty="0" err="1" smtClean="0"/>
              <a:t>Erice</a:t>
            </a:r>
            <a:r>
              <a:rPr lang="en-US" dirty="0" smtClean="0"/>
              <a:t> paper showing </a:t>
            </a:r>
            <a:r>
              <a:rPr lang="en-US" dirty="0" err="1" smtClean="0"/>
              <a:t>reff</a:t>
            </a:r>
            <a:endParaRPr lang="en-US" dirty="0" smtClean="0"/>
          </a:p>
          <a:p>
            <a:r>
              <a:rPr lang="en-US" dirty="0" smtClean="0"/>
              <a:t>TD </a:t>
            </a:r>
            <a:r>
              <a:rPr lang="en-US" dirty="0" err="1" smtClean="0"/>
              <a:t>vs</a:t>
            </a:r>
            <a:r>
              <a:rPr lang="en-US" dirty="0" smtClean="0"/>
              <a:t> RVT computations</a:t>
            </a:r>
            <a:endParaRPr lang="en-US" dirty="0"/>
          </a:p>
        </p:txBody>
      </p:sp>
      <p:sp>
        <p:nvSpPr>
          <p:cNvPr id="6" name="Slide Number Placeholder 5"/>
          <p:cNvSpPr>
            <a:spLocks noGrp="1"/>
          </p:cNvSpPr>
          <p:nvPr>
            <p:ph type="sldNum" sz="quarter" idx="12"/>
          </p:nvPr>
        </p:nvSpPr>
        <p:spPr/>
        <p:txBody>
          <a:bodyPr/>
          <a:lstStyle/>
          <a:p>
            <a:pPr>
              <a:defRPr/>
            </a:pPr>
            <a:fld id="{85870101-B037-4DF5-A427-D02496095F62}" type="slidenum">
              <a:rPr lang="en-US" altLang="en-US" smtClean="0"/>
              <a:pPr>
                <a:defRPr/>
              </a:pPr>
              <a:t>93</a:t>
            </a:fld>
            <a:endParaRPr lang="en-US" altLang="en-US"/>
          </a:p>
        </p:txBody>
      </p:sp>
    </p:spTree>
    <p:extLst>
      <p:ext uri="{BB962C8B-B14F-4D97-AF65-F5344CB8AC3E}">
        <p14:creationId xmlns:p14="http://schemas.microsoft.com/office/powerpoint/2010/main" val="111218794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C0B578E-DA62-4245-8240-059EA9394CB0}" type="slidenum">
              <a:rPr lang="en-US" altLang="en-US" smtClean="0"/>
              <a:pPr>
                <a:defRPr/>
              </a:pPr>
              <a:t>94</a:t>
            </a:fld>
            <a:endParaRPr lang="en-US" alt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37" y="1328737"/>
            <a:ext cx="7096125" cy="4200525"/>
          </a:xfrm>
          <a:prstGeom prst="rect">
            <a:avLst/>
          </a:prstGeom>
        </p:spPr>
      </p:pic>
    </p:spTree>
    <p:extLst>
      <p:ext uri="{BB962C8B-B14F-4D97-AF65-F5344CB8AC3E}">
        <p14:creationId xmlns:p14="http://schemas.microsoft.com/office/powerpoint/2010/main" val="230217772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C0B578E-DA62-4245-8240-059EA9394CB0}" type="slidenum">
              <a:rPr lang="en-US" altLang="en-US" smtClean="0"/>
              <a:pPr>
                <a:defRPr/>
              </a:pPr>
              <a:t>95</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687" y="476250"/>
            <a:ext cx="8048625" cy="5905500"/>
          </a:xfrm>
          <a:prstGeom prst="rect">
            <a:avLst/>
          </a:prstGeom>
        </p:spPr>
      </p:pic>
    </p:spTree>
    <p:extLst>
      <p:ext uri="{BB962C8B-B14F-4D97-AF65-F5344CB8AC3E}">
        <p14:creationId xmlns:p14="http://schemas.microsoft.com/office/powerpoint/2010/main" val="360686877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C0B578E-DA62-4245-8240-059EA9394CB0}" type="slidenum">
              <a:rPr lang="en-US" altLang="en-US" smtClean="0"/>
              <a:pPr>
                <a:defRPr/>
              </a:pPr>
              <a:t>96</a:t>
            </a:fld>
            <a:endParaRPr lang="en-US" alt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328612"/>
            <a:ext cx="8153400" cy="6200775"/>
          </a:xfrm>
          <a:prstGeom prst="rect">
            <a:avLst/>
          </a:prstGeom>
        </p:spPr>
      </p:pic>
    </p:spTree>
    <p:extLst>
      <p:ext uri="{BB962C8B-B14F-4D97-AF65-F5344CB8AC3E}">
        <p14:creationId xmlns:p14="http://schemas.microsoft.com/office/powerpoint/2010/main" val="88867073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C0B578E-DA62-4245-8240-059EA9394CB0}" type="slidenum">
              <a:rPr lang="en-US" altLang="en-US" smtClean="0"/>
              <a:pPr>
                <a:defRPr/>
              </a:pPr>
              <a:t>97</a:t>
            </a:fld>
            <a:endParaRPr lang="en-US" alt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304800"/>
            <a:ext cx="8153400" cy="6248400"/>
          </a:xfrm>
          <a:prstGeom prst="rect">
            <a:avLst/>
          </a:prstGeom>
        </p:spPr>
      </p:pic>
    </p:spTree>
    <p:extLst>
      <p:ext uri="{BB962C8B-B14F-4D97-AF65-F5344CB8AC3E}">
        <p14:creationId xmlns:p14="http://schemas.microsoft.com/office/powerpoint/2010/main" val="318885889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2667000" cy="2819400"/>
          </a:xfrm>
        </p:spPr>
        <p:txBody>
          <a:bodyPr/>
          <a:lstStyle/>
          <a:p>
            <a:r>
              <a:rPr lang="en-US" sz="3200" dirty="0" smtClean="0"/>
              <a:t>Another Case Study—PSA </a:t>
            </a:r>
            <a:r>
              <a:rPr lang="en-US" sz="3200" dirty="0" err="1" smtClean="0"/>
              <a:t>vs</a:t>
            </a:r>
            <a:r>
              <a:rPr lang="en-US" sz="3200" dirty="0" smtClean="0"/>
              <a:t> R</a:t>
            </a:r>
            <a:endParaRPr lang="en-US" sz="3200" dirty="0"/>
          </a:p>
        </p:txBody>
      </p:sp>
      <p:sp>
        <p:nvSpPr>
          <p:cNvPr id="4" name="Slide Number Placeholder 3"/>
          <p:cNvSpPr>
            <a:spLocks noGrp="1"/>
          </p:cNvSpPr>
          <p:nvPr>
            <p:ph type="sldNum" sz="quarter" idx="12"/>
          </p:nvPr>
        </p:nvSpPr>
        <p:spPr/>
        <p:txBody>
          <a:bodyPr/>
          <a:lstStyle/>
          <a:p>
            <a:pPr>
              <a:defRPr/>
            </a:pPr>
            <a:fld id="{85870101-B037-4DF5-A427-D02496095F62}" type="slidenum">
              <a:rPr lang="en-US" altLang="en-US" smtClean="0"/>
              <a:pPr>
                <a:defRPr/>
              </a:pPr>
              <a:t>98</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152400"/>
            <a:ext cx="4431652" cy="6858000"/>
          </a:xfrm>
          <a:prstGeom prst="rect">
            <a:avLst/>
          </a:prstGeom>
        </p:spPr>
      </p:pic>
    </p:spTree>
    <p:extLst>
      <p:ext uri="{BB962C8B-B14F-4D97-AF65-F5344CB8AC3E}">
        <p14:creationId xmlns:p14="http://schemas.microsoft.com/office/powerpoint/2010/main" val="21801301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Text Box 4"/>
          <p:cNvSpPr txBox="1">
            <a:spLocks noChangeArrowheads="1"/>
          </p:cNvSpPr>
          <p:nvPr/>
        </p:nvSpPr>
        <p:spPr bwMode="auto">
          <a:xfrm>
            <a:off x="2006600" y="762000"/>
            <a:ext cx="51308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en-US" altLang="en-US" sz="3200" smtClean="0">
                <a:solidFill>
                  <a:srgbClr val="0000FF"/>
                </a:solidFill>
              </a:rPr>
              <a:t>The future (is here?): Numerical simulations, deterministic </a:t>
            </a:r>
            <a:r>
              <a:rPr lang="en-US" altLang="en-US" sz="3200" b="1" smtClean="0">
                <a:solidFill>
                  <a:srgbClr val="0000FF"/>
                </a:solidFill>
              </a:rPr>
              <a:t>plus stochastic</a:t>
            </a:r>
          </a:p>
        </p:txBody>
      </p:sp>
      <p:sp>
        <p:nvSpPr>
          <p:cNvPr id="216069" name="Rectangle 2"/>
          <p:cNvSpPr txBox="1">
            <a:spLocks noChangeArrowheads="1"/>
          </p:cNvSpPr>
          <p:nvPr/>
        </p:nvSpPr>
        <p:spPr bwMode="auto">
          <a:xfrm>
            <a:off x="700088" y="403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en-US" altLang="en-US" sz="3600" smtClean="0">
                <a:solidFill>
                  <a:srgbClr val="0000FF"/>
                </a:solidFill>
                <a:latin typeface="Times New Roman" pitchFamily="18" charset="0"/>
              </a:rPr>
              <a:t>Continue to Rob Grave’s PPT slides</a:t>
            </a:r>
          </a:p>
        </p:txBody>
      </p:sp>
      <p:sp>
        <p:nvSpPr>
          <p:cNvPr id="2" name="Slide Number Placeholder 1"/>
          <p:cNvSpPr>
            <a:spLocks noGrp="1"/>
          </p:cNvSpPr>
          <p:nvPr>
            <p:ph type="sldNum" sz="quarter" idx="12"/>
          </p:nvPr>
        </p:nvSpPr>
        <p:spPr/>
        <p:txBody>
          <a:bodyPr/>
          <a:lstStyle/>
          <a:p>
            <a:pPr>
              <a:defRPr/>
            </a:pPr>
            <a:fld id="{90DA5943-74BF-43AF-ADD8-BC33FB89D7A5}" type="slidenum">
              <a:rPr lang="en-US" smtClean="0">
                <a:solidFill>
                  <a:srgbClr val="FFFFFF"/>
                </a:solidFill>
              </a:rPr>
              <a:pPr>
                <a:defRPr/>
              </a:pPr>
              <a:t>99</a:t>
            </a:fld>
            <a:endParaRPr lang="en-US">
              <a:solidFill>
                <a:srgbClr val="FFFFFF"/>
              </a:solidFill>
            </a:endParaRPr>
          </a:p>
        </p:txBody>
      </p:sp>
    </p:spTree>
    <p:extLst>
      <p:ext uri="{BB962C8B-B14F-4D97-AF65-F5344CB8AC3E}">
        <p14:creationId xmlns:p14="http://schemas.microsoft.com/office/powerpoint/2010/main" val="653088966"/>
      </p:ext>
    </p:extLst>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0000FF"/>
      </a:dk2>
      <a:lt2>
        <a:srgbClr val="FFFF00"/>
      </a:lt2>
      <a:accent1>
        <a:srgbClr val="339933"/>
      </a:accent1>
      <a:accent2>
        <a:srgbClr val="800000"/>
      </a:accent2>
      <a:accent3>
        <a:srgbClr val="AAAAFF"/>
      </a:accent3>
      <a:accent4>
        <a:srgbClr val="DADADA"/>
      </a:accent4>
      <a:accent5>
        <a:srgbClr val="ADCAAD"/>
      </a:accent5>
      <a:accent6>
        <a:srgbClr val="730000"/>
      </a:accent6>
      <a:hlink>
        <a:srgbClr val="0033CC"/>
      </a:hlink>
      <a:folHlink>
        <a:srgbClr val="FFCC6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
      <a:dk1>
        <a:srgbClr val="000000"/>
      </a:dk1>
      <a:lt1>
        <a:srgbClr val="FFFFFF"/>
      </a:lt1>
      <a:dk2>
        <a:srgbClr val="0000FF"/>
      </a:dk2>
      <a:lt2>
        <a:srgbClr val="FFFF00"/>
      </a:lt2>
      <a:accent1>
        <a:srgbClr val="339933"/>
      </a:accent1>
      <a:accent2>
        <a:srgbClr val="800000"/>
      </a:accent2>
      <a:accent3>
        <a:srgbClr val="AAAAFF"/>
      </a:accent3>
      <a:accent4>
        <a:srgbClr val="DADADA"/>
      </a:accent4>
      <a:accent5>
        <a:srgbClr val="ADCAAD"/>
      </a:accent5>
      <a:accent6>
        <a:srgbClr val="730000"/>
      </a:accent6>
      <a:hlink>
        <a:srgbClr val="0033CC"/>
      </a:hlink>
      <a:folHlink>
        <a:srgbClr val="FFCC6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6973</TotalTime>
  <Words>3862</Words>
  <Application>Microsoft Office PowerPoint</Application>
  <PresentationFormat>On-screen Show (4:3)</PresentationFormat>
  <Paragraphs>684</Paragraphs>
  <Slides>99</Slides>
  <Notes>83</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2</vt:i4>
      </vt:variant>
      <vt:variant>
        <vt:lpstr>Slide Titles</vt:lpstr>
      </vt:variant>
      <vt:variant>
        <vt:i4>99</vt:i4>
      </vt:variant>
    </vt:vector>
  </HeadingPairs>
  <TitlesOfParts>
    <vt:vector size="112" baseType="lpstr">
      <vt:lpstr>Arial</vt:lpstr>
      <vt:lpstr>Rockwell Extra Bold</vt:lpstr>
      <vt:lpstr>Symbol</vt:lpstr>
      <vt:lpstr>Times New Roman</vt:lpstr>
      <vt:lpstr>Calibri</vt:lpstr>
      <vt:lpstr>Times</vt:lpstr>
      <vt:lpstr>Helvetica</vt:lpstr>
      <vt:lpstr>Blank Presentation</vt:lpstr>
      <vt:lpstr>1_Blank Presentation</vt:lpstr>
      <vt:lpstr>4_Office Theme</vt:lpstr>
      <vt:lpstr>Default Design</vt:lpstr>
      <vt:lpstr>Equation</vt:lpstr>
      <vt:lpstr>Microsoft Equation 3.0</vt:lpstr>
      <vt:lpstr>PowerPoint Presentation</vt:lpstr>
      <vt:lpstr>PowerPoint Presentation</vt:lpstr>
      <vt:lpstr>Ground-Motions for Regions Lacking Data from Earthquakes in Magnitude-Distance Region of Engineering Interest</vt:lpstr>
      <vt:lpstr>Simulation of ground motions</vt:lpstr>
      <vt:lpstr>Representation Theorem</vt:lpstr>
      <vt:lpstr>Representation Theorem</vt:lpstr>
      <vt:lpstr>Representation Theorem</vt:lpstr>
      <vt:lpstr>Types of simulations</vt:lpstr>
      <vt:lpstr>Types of simulations</vt:lpstr>
      <vt:lpstr>Stochastic simulations</vt:lpstr>
      <vt:lpstr>The stochastic method</vt:lpstr>
      <vt:lpstr>Stochastic modelling of ground-motion: Point Source</vt:lpstr>
      <vt:lpstr>PowerPoint Presentation</vt:lpstr>
      <vt:lpstr>PowerPoint Presentation</vt:lpstr>
      <vt:lpstr>PowerPoint Presentation</vt:lpstr>
      <vt:lpstr>PowerPoint Presentation</vt:lpstr>
      <vt:lpstr>Time-domain simulation</vt:lpstr>
      <vt:lpstr>Step 1: Generation of random white noise</vt:lpstr>
      <vt:lpstr>Step 2: Windowing the noise</vt:lpstr>
      <vt:lpstr>Step 3: Transformation to frequency-domain</vt:lpstr>
      <vt:lpstr>Step 4: Normalisation of noise spectrum</vt:lpstr>
      <vt:lpstr>Step 5: Multiply random noise spectrum by deterministic target amplitude spectrum</vt:lpstr>
      <vt:lpstr>Step 6: Transformation back to time-domain</vt:lpstr>
      <vt:lpstr>PowerPoint Presentation</vt:lpstr>
      <vt:lpstr>PowerPoint Presentation</vt:lpstr>
      <vt:lpstr>PowerPoint Presentation</vt:lpstr>
      <vt:lpstr>Random Vibration Simulation</vt:lpstr>
      <vt:lpstr>Random Vibration Simulations - General</vt:lpstr>
      <vt:lpstr>PowerPoint Presentation</vt:lpstr>
      <vt:lpstr>PowerPoint Presentation</vt:lpstr>
      <vt:lpstr>Random Vibration Simulation – Possible Limitations</vt:lpstr>
      <vt:lpstr>PowerPoint Presentation</vt:lpstr>
      <vt:lpstr>PowerPoint Presentation</vt:lpstr>
      <vt:lpstr>PowerPoint Presentation</vt:lpstr>
      <vt:lpstr>PowerPoint Presentation</vt:lpstr>
      <vt:lpstr>Target amplitude spectrum</vt:lpstr>
      <vt:lpstr>Parameters required to specify Fourier accn as f(M,dist)</vt:lpstr>
      <vt:lpstr>Stochastic method</vt:lpstr>
      <vt:lpstr> Source Function</vt:lpstr>
      <vt:lpstr>Source function E(M0, f)</vt:lpstr>
      <vt:lpstr>Scaling constant C (frequency independent)</vt:lpstr>
      <vt:lpstr>Brune source model</vt:lpstr>
      <vt:lpstr>Semi-empirical two-corner-frequency models</vt:lpstr>
      <vt:lpstr>Stress parameter: definitions</vt:lpstr>
      <vt:lpstr>Stress parameter - Values</vt:lpstr>
      <vt:lpstr>PowerPoint Presentation</vt:lpstr>
      <vt:lpstr>PowerPoint Presentation</vt:lpstr>
      <vt:lpstr>Source duration</vt:lpstr>
      <vt:lpstr> Path Function</vt:lpstr>
      <vt:lpstr>Path function P(R, f)</vt:lpstr>
      <vt:lpstr>PowerPoint Presentation</vt:lpstr>
      <vt:lpstr>PowerPoint Presentation</vt:lpstr>
      <vt:lpstr>PowerPoint Presentation</vt:lpstr>
      <vt:lpstr>Geometrical Spreading Function</vt:lpstr>
      <vt:lpstr>Path-dependent anelastic attenuation</vt:lpstr>
      <vt:lpstr>PowerPoint Presentation</vt:lpstr>
      <vt:lpstr>Wave-transmission quality factor Q(f)</vt:lpstr>
      <vt:lpstr>Empirical determination of Q(f)</vt:lpstr>
      <vt:lpstr>Path duration</vt:lpstr>
      <vt:lpstr> Site Response Function</vt:lpstr>
      <vt:lpstr>Site response</vt:lpstr>
      <vt:lpstr>Site amplification</vt:lpstr>
      <vt:lpstr>Site attenuation</vt:lpstr>
      <vt:lpstr>Cut-off frequency fmax</vt:lpstr>
      <vt:lpstr>Kappa factor k0</vt:lpstr>
      <vt:lpstr>PowerPoint Presentation</vt:lpstr>
      <vt:lpstr>PowerPoint Presentation</vt:lpstr>
      <vt:lpstr>Instrument/Ground motion filter</vt:lpstr>
      <vt:lpstr>Summary of Parameters Needed for Stochastic Simulations</vt:lpstr>
      <vt:lpstr>Parameters needed for Stochastic Simulations</vt:lpstr>
      <vt:lpstr>Parameters needed for Stochastic Simulations</vt:lpstr>
      <vt:lpstr>Parameters needed for Stochastic Simulations</vt:lpstr>
      <vt:lpstr>Parameters needed for Stochastic Simulations</vt:lpstr>
      <vt:lpstr>Parameters that might be obtained from  empirical analysis of small earthquake data</vt:lpstr>
      <vt:lpstr>Parameters difficult to obtain from  small earthquake data</vt:lpstr>
      <vt:lpstr>Some points to consider</vt:lpstr>
      <vt:lpstr>Applicability of Point Source Simulations near Extended Ruptures</vt:lpstr>
      <vt:lpstr>PowerPoint Presentation</vt:lpstr>
      <vt:lpstr>PowerPoint Presentation</vt:lpstr>
      <vt:lpstr>A few applications</vt:lpstr>
      <vt:lpstr>Other applications of the stochastic method</vt:lpstr>
      <vt:lpstr>Other applications of the stochastic method</vt:lpstr>
      <vt:lpstr>PowerPoint Presentation</vt:lpstr>
      <vt:lpstr>PowerPoint Presentation</vt:lpstr>
      <vt:lpstr>PowerPoint Presentation</vt:lpstr>
      <vt:lpstr>PowerPoint Presentation</vt:lpstr>
      <vt:lpstr>Some observations about predicting ground motions</vt:lpstr>
      <vt:lpstr>Some Limitations to Point-Source Model (“A kindergarten model”—A. Frankel)</vt:lpstr>
      <vt:lpstr>Finite Faults</vt:lpstr>
      <vt:lpstr>Extension of stochastic model to finite faults (Silva; Beresnev and Atkinson; Motazedian and Atkinson, Pacor et al.)</vt:lpstr>
      <vt:lpstr>Parameters needed to apply stochastic finite-fault model</vt:lpstr>
      <vt:lpstr>Summary</vt:lpstr>
      <vt:lpstr>Case Study</vt:lpstr>
      <vt:lpstr>PowerPoint Presentation</vt:lpstr>
      <vt:lpstr>PowerPoint Presentation</vt:lpstr>
      <vt:lpstr>PowerPoint Presentation</vt:lpstr>
      <vt:lpstr>PowerPoint Presentation</vt:lpstr>
      <vt:lpstr>Another Case Study—PSA vs R</vt:lpstr>
      <vt:lpstr>PowerPoint Presentation</vt:lpstr>
    </vt:vector>
  </TitlesOfParts>
  <Company>Department of Conservation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 and S-wave velocities, and sensor location depths (triangles) at Treasure Island.</dc:title>
  <dc:creator>vgraizer</dc:creator>
  <cp:lastModifiedBy>David Boore</cp:lastModifiedBy>
  <cp:revision>903</cp:revision>
  <cp:lastPrinted>2001-06-11T23:13:00Z</cp:lastPrinted>
  <dcterms:created xsi:type="dcterms:W3CDTF">2000-09-12T14:21:02Z</dcterms:created>
  <dcterms:modified xsi:type="dcterms:W3CDTF">2013-09-09T16:48:02Z</dcterms:modified>
</cp:coreProperties>
</file>