
<file path=[Content_Types].xml><?xml version="1.0" encoding="utf-8"?>
<Types xmlns="http://schemas.openxmlformats.org/package/2006/content-types">
  <Default Extension="png" ContentType="image/png"/>
  <Default Extension="mpeg" ContentType="video/mpe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fntdata" ContentType="application/x-fontdata"/>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82" r:id="rId2"/>
  </p:sldMasterIdLst>
  <p:notesMasterIdLst>
    <p:notesMasterId r:id="rId109"/>
  </p:notesMasterIdLst>
  <p:handoutMasterIdLst>
    <p:handoutMasterId r:id="rId110"/>
  </p:handoutMasterIdLst>
  <p:sldIdLst>
    <p:sldId id="663" r:id="rId3"/>
    <p:sldId id="922" r:id="rId4"/>
    <p:sldId id="923" r:id="rId5"/>
    <p:sldId id="924" r:id="rId6"/>
    <p:sldId id="925" r:id="rId7"/>
    <p:sldId id="926" r:id="rId8"/>
    <p:sldId id="927" r:id="rId9"/>
    <p:sldId id="928" r:id="rId10"/>
    <p:sldId id="929" r:id="rId11"/>
    <p:sldId id="930" r:id="rId12"/>
    <p:sldId id="931" r:id="rId13"/>
    <p:sldId id="934" r:id="rId14"/>
    <p:sldId id="974" r:id="rId15"/>
    <p:sldId id="935" r:id="rId16"/>
    <p:sldId id="936" r:id="rId17"/>
    <p:sldId id="937" r:id="rId18"/>
    <p:sldId id="938" r:id="rId19"/>
    <p:sldId id="939" r:id="rId20"/>
    <p:sldId id="867" r:id="rId21"/>
    <p:sldId id="868" r:id="rId22"/>
    <p:sldId id="869" r:id="rId23"/>
    <p:sldId id="940" r:id="rId24"/>
    <p:sldId id="941" r:id="rId25"/>
    <p:sldId id="942" r:id="rId26"/>
    <p:sldId id="870" r:id="rId27"/>
    <p:sldId id="871" r:id="rId28"/>
    <p:sldId id="944" r:id="rId29"/>
    <p:sldId id="872" r:id="rId30"/>
    <p:sldId id="945" r:id="rId31"/>
    <p:sldId id="874" r:id="rId32"/>
    <p:sldId id="875" r:id="rId33"/>
    <p:sldId id="877" r:id="rId34"/>
    <p:sldId id="876" r:id="rId35"/>
    <p:sldId id="878" r:id="rId36"/>
    <p:sldId id="946" r:id="rId37"/>
    <p:sldId id="966" r:id="rId38"/>
    <p:sldId id="947" r:id="rId39"/>
    <p:sldId id="948" r:id="rId40"/>
    <p:sldId id="880" r:id="rId41"/>
    <p:sldId id="949" r:id="rId42"/>
    <p:sldId id="950" r:id="rId43"/>
    <p:sldId id="951" r:id="rId44"/>
    <p:sldId id="952" r:id="rId45"/>
    <p:sldId id="881" r:id="rId46"/>
    <p:sldId id="882" r:id="rId47"/>
    <p:sldId id="883" r:id="rId48"/>
    <p:sldId id="884" r:id="rId49"/>
    <p:sldId id="885" r:id="rId50"/>
    <p:sldId id="886" r:id="rId51"/>
    <p:sldId id="953" r:id="rId52"/>
    <p:sldId id="954" r:id="rId53"/>
    <p:sldId id="955" r:id="rId54"/>
    <p:sldId id="887" r:id="rId55"/>
    <p:sldId id="888" r:id="rId56"/>
    <p:sldId id="889" r:id="rId57"/>
    <p:sldId id="890" r:id="rId58"/>
    <p:sldId id="891" r:id="rId59"/>
    <p:sldId id="892" r:id="rId60"/>
    <p:sldId id="893" r:id="rId61"/>
    <p:sldId id="894" r:id="rId62"/>
    <p:sldId id="895" r:id="rId63"/>
    <p:sldId id="896" r:id="rId64"/>
    <p:sldId id="897" r:id="rId65"/>
    <p:sldId id="957" r:id="rId66"/>
    <p:sldId id="956" r:id="rId67"/>
    <p:sldId id="958" r:id="rId68"/>
    <p:sldId id="898" r:id="rId69"/>
    <p:sldId id="899" r:id="rId70"/>
    <p:sldId id="900" r:id="rId71"/>
    <p:sldId id="901" r:id="rId72"/>
    <p:sldId id="904" r:id="rId73"/>
    <p:sldId id="905" r:id="rId74"/>
    <p:sldId id="906" r:id="rId75"/>
    <p:sldId id="977" r:id="rId76"/>
    <p:sldId id="969" r:id="rId77"/>
    <p:sldId id="975" r:id="rId78"/>
    <p:sldId id="976" r:id="rId79"/>
    <p:sldId id="971" r:id="rId80"/>
    <p:sldId id="978" r:id="rId81"/>
    <p:sldId id="907" r:id="rId82"/>
    <p:sldId id="908" r:id="rId83"/>
    <p:sldId id="909" r:id="rId84"/>
    <p:sldId id="910" r:id="rId85"/>
    <p:sldId id="911" r:id="rId86"/>
    <p:sldId id="912" r:id="rId87"/>
    <p:sldId id="964" r:id="rId88"/>
    <p:sldId id="967" r:id="rId89"/>
    <p:sldId id="913" r:id="rId90"/>
    <p:sldId id="959" r:id="rId91"/>
    <p:sldId id="960" r:id="rId92"/>
    <p:sldId id="961" r:id="rId93"/>
    <p:sldId id="914" r:id="rId94"/>
    <p:sldId id="915" r:id="rId95"/>
    <p:sldId id="962" r:id="rId96"/>
    <p:sldId id="916" r:id="rId97"/>
    <p:sldId id="917" r:id="rId98"/>
    <p:sldId id="918" r:id="rId99"/>
    <p:sldId id="919" r:id="rId100"/>
    <p:sldId id="920" r:id="rId101"/>
    <p:sldId id="921" r:id="rId102"/>
    <p:sldId id="576" r:id="rId103"/>
    <p:sldId id="577" r:id="rId104"/>
    <p:sldId id="578" r:id="rId105"/>
    <p:sldId id="579" r:id="rId106"/>
    <p:sldId id="343" r:id="rId107"/>
    <p:sldId id="719" r:id="rId108"/>
  </p:sldIdLst>
  <p:sldSz cx="9144000" cy="6858000" type="screen4x3"/>
  <p:notesSz cx="7102475" cy="9388475"/>
  <p:embeddedFontLst>
    <p:embeddedFont>
      <p:font typeface="Rockwell Extra Bold" panose="02060903040505020403" pitchFamily="18" charset="0"/>
      <p:bold r:id="rId111"/>
    </p:embeddedFont>
    <p:embeddedFont>
      <p:font typeface="Times" panose="02020603050405020304" pitchFamily="18" charset="0"/>
      <p:regular r:id="rId112"/>
      <p:bold r:id="rId113"/>
      <p:italic r:id="rId114"/>
      <p:boldItalic r:id="rId115"/>
    </p:embeddedFont>
    <p:embeddedFont>
      <p:font typeface="Calibri" panose="020F0502020204030204" pitchFamily="34" charset="0"/>
      <p:regular r:id="rId116"/>
      <p:bold r:id="rId117"/>
      <p:italic r:id="rId118"/>
      <p:boldItalic r:id="rId119"/>
    </p:embeddedFont>
    <p:embeddedFont>
      <p:font typeface="Helvetica" panose="020B0604020202020204" pitchFamily="34" charset="0"/>
      <p:regular r:id="rId120"/>
      <p:bold r:id="rId121"/>
      <p:italic r:id="rId122"/>
      <p:boldItalic r:id="rId123"/>
    </p:embeddedFont>
    <p:embeddedFont>
      <p:font typeface="ＭＳ Ｐゴシック" panose="020B0600070205080204" pitchFamily="34" charset="-128"/>
      <p:regular r:id="rId124"/>
    </p:embeddedFont>
  </p:embeddedFontLst>
  <p:defaultTextStyle>
    <a:defPPr>
      <a:defRPr lang="en-US"/>
    </a:defPPr>
    <a:lvl1pPr algn="l" rtl="0" fontAlgn="base">
      <a:spcBef>
        <a:spcPct val="0"/>
      </a:spcBef>
      <a:spcAft>
        <a:spcPct val="0"/>
      </a:spcAft>
      <a:defRPr sz="1600" kern="1200">
        <a:solidFill>
          <a:schemeClr val="bg1"/>
        </a:solidFill>
        <a:latin typeface="Times New Roman" pitchFamily="18" charset="0"/>
        <a:ea typeface="+mn-ea"/>
        <a:cs typeface="+mn-cs"/>
      </a:defRPr>
    </a:lvl1pPr>
    <a:lvl2pPr marL="457200" algn="l" rtl="0" fontAlgn="base">
      <a:spcBef>
        <a:spcPct val="0"/>
      </a:spcBef>
      <a:spcAft>
        <a:spcPct val="0"/>
      </a:spcAft>
      <a:defRPr sz="1600" kern="1200">
        <a:solidFill>
          <a:schemeClr val="bg1"/>
        </a:solidFill>
        <a:latin typeface="Times New Roman" pitchFamily="18" charset="0"/>
        <a:ea typeface="+mn-ea"/>
        <a:cs typeface="+mn-cs"/>
      </a:defRPr>
    </a:lvl2pPr>
    <a:lvl3pPr marL="914400" algn="l" rtl="0" fontAlgn="base">
      <a:spcBef>
        <a:spcPct val="0"/>
      </a:spcBef>
      <a:spcAft>
        <a:spcPct val="0"/>
      </a:spcAft>
      <a:defRPr sz="1600" kern="1200">
        <a:solidFill>
          <a:schemeClr val="bg1"/>
        </a:solidFill>
        <a:latin typeface="Times New Roman" pitchFamily="18" charset="0"/>
        <a:ea typeface="+mn-ea"/>
        <a:cs typeface="+mn-cs"/>
      </a:defRPr>
    </a:lvl3pPr>
    <a:lvl4pPr marL="1371600" algn="l" rtl="0" fontAlgn="base">
      <a:spcBef>
        <a:spcPct val="0"/>
      </a:spcBef>
      <a:spcAft>
        <a:spcPct val="0"/>
      </a:spcAft>
      <a:defRPr sz="1600" kern="1200">
        <a:solidFill>
          <a:schemeClr val="bg1"/>
        </a:solidFill>
        <a:latin typeface="Times New Roman" pitchFamily="18" charset="0"/>
        <a:ea typeface="+mn-ea"/>
        <a:cs typeface="+mn-cs"/>
      </a:defRPr>
    </a:lvl4pPr>
    <a:lvl5pPr marL="1828800" algn="l" rtl="0" fontAlgn="base">
      <a:spcBef>
        <a:spcPct val="0"/>
      </a:spcBef>
      <a:spcAft>
        <a:spcPct val="0"/>
      </a:spcAft>
      <a:defRPr sz="1600" kern="1200">
        <a:solidFill>
          <a:schemeClr val="bg1"/>
        </a:solidFill>
        <a:latin typeface="Times New Roman" pitchFamily="18" charset="0"/>
        <a:ea typeface="+mn-ea"/>
        <a:cs typeface="+mn-cs"/>
      </a:defRPr>
    </a:lvl5pPr>
    <a:lvl6pPr marL="2286000" algn="l" defTabSz="914400" rtl="0" eaLnBrk="1" latinLnBrk="0" hangingPunct="1">
      <a:defRPr sz="1600" kern="1200">
        <a:solidFill>
          <a:schemeClr val="bg1"/>
        </a:solidFill>
        <a:latin typeface="Times New Roman" pitchFamily="18" charset="0"/>
        <a:ea typeface="+mn-ea"/>
        <a:cs typeface="+mn-cs"/>
      </a:defRPr>
    </a:lvl6pPr>
    <a:lvl7pPr marL="2743200" algn="l" defTabSz="914400" rtl="0" eaLnBrk="1" latinLnBrk="0" hangingPunct="1">
      <a:defRPr sz="1600" kern="1200">
        <a:solidFill>
          <a:schemeClr val="bg1"/>
        </a:solidFill>
        <a:latin typeface="Times New Roman" pitchFamily="18" charset="0"/>
        <a:ea typeface="+mn-ea"/>
        <a:cs typeface="+mn-cs"/>
      </a:defRPr>
    </a:lvl7pPr>
    <a:lvl8pPr marL="3200400" algn="l" defTabSz="914400" rtl="0" eaLnBrk="1" latinLnBrk="0" hangingPunct="1">
      <a:defRPr sz="1600" kern="1200">
        <a:solidFill>
          <a:schemeClr val="bg1"/>
        </a:solidFill>
        <a:latin typeface="Times New Roman" pitchFamily="18" charset="0"/>
        <a:ea typeface="+mn-ea"/>
        <a:cs typeface="+mn-cs"/>
      </a:defRPr>
    </a:lvl8pPr>
    <a:lvl9pPr marL="3657600" algn="l" defTabSz="914400" rtl="0" eaLnBrk="1" latinLnBrk="0" hangingPunct="1">
      <a:defRPr sz="1600" kern="1200">
        <a:solidFill>
          <a:schemeClr val="bg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0000"/>
    <a:srgbClr val="FFFF00"/>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p:scale>
          <a:sx n="60" d="100"/>
          <a:sy n="60" d="100"/>
        </p:scale>
        <p:origin x="-1344" y="-28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1772"/>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font" Target="fonts/font7.fntdata"/><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font" Target="fonts/font2.fntdata"/><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font" Target="fonts/font13.fntdata"/><Relationship Id="rId128" Type="http://schemas.openxmlformats.org/officeDocument/2006/relationships/tableStyles" Target="tableStyle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13" Type="http://schemas.openxmlformats.org/officeDocument/2006/relationships/font" Target="fonts/font3.fntdata"/><Relationship Id="rId118" Type="http://schemas.openxmlformats.org/officeDocument/2006/relationships/font" Target="fonts/font8.fntdata"/><Relationship Id="rId126"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font" Target="fonts/font11.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slide" Target="slides/slide106.xml"/><Relationship Id="rId116" Type="http://schemas.openxmlformats.org/officeDocument/2006/relationships/font" Target="fonts/font6.fntdata"/><Relationship Id="rId124" Type="http://schemas.openxmlformats.org/officeDocument/2006/relationships/font" Target="fonts/font14.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font" Target="fonts/font4.fntdata"/><Relationship Id="rId119" Type="http://schemas.openxmlformats.org/officeDocument/2006/relationships/font" Target="fonts/font9.fntdata"/><Relationship Id="rId127" Type="http://schemas.openxmlformats.org/officeDocument/2006/relationships/theme" Target="theme/theme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font" Target="fonts/font12.fntdata"/><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notesMaster" Target="notesMasters/notesMaster1.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font" Target="fonts/font10.fntdata"/><Relationship Id="rId125"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handoutMaster" Target="handoutMasters/handoutMaster1.xml"/><Relationship Id="rId115" Type="http://schemas.openxmlformats.org/officeDocument/2006/relationships/font" Target="fonts/font5.fntdata"/><Relationship Id="rId61" Type="http://schemas.openxmlformats.org/officeDocument/2006/relationships/slide" Target="slides/slide59.xml"/><Relationship Id="rId82" Type="http://schemas.openxmlformats.org/officeDocument/2006/relationships/slide" Target="slides/slide8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5.png"/></Relationships>
</file>

<file path=ppt/drawings/_rels/vmlDrawing2.vml.rels><?xml version="1.0" encoding="UTF-8" standalone="yes"?>
<Relationships xmlns="http://schemas.openxmlformats.org/package/2006/relationships"><Relationship Id="rId2" Type="http://schemas.openxmlformats.org/officeDocument/2006/relationships/image" Target="../media/image31.wmf"/><Relationship Id="rId1" Type="http://schemas.openxmlformats.org/officeDocument/2006/relationships/image" Target="../media/image30.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6.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47.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54.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60.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68.wmf"/><Relationship Id="rId1" Type="http://schemas.openxmlformats.org/officeDocument/2006/relationships/image" Target="../media/image67.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80.wmf"/><Relationship Id="rId1" Type="http://schemas.openxmlformats.org/officeDocument/2006/relationships/image" Target="../media/image7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6258" name="Rectangle 2"/>
          <p:cNvSpPr>
            <a:spLocks noGrp="1" noChangeArrowheads="1"/>
          </p:cNvSpPr>
          <p:nvPr>
            <p:ph type="hdr" sz="quarter"/>
          </p:nvPr>
        </p:nvSpPr>
        <p:spPr bwMode="auto">
          <a:xfrm>
            <a:off x="0" y="0"/>
            <a:ext cx="3078163" cy="46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lvl1pPr defTabSz="942975">
              <a:defRPr sz="1200" smtClean="0">
                <a:solidFill>
                  <a:schemeClr val="tx1"/>
                </a:solidFill>
                <a:latin typeface="Arial" pitchFamily="34" charset="0"/>
              </a:defRPr>
            </a:lvl1pPr>
          </a:lstStyle>
          <a:p>
            <a:pPr>
              <a:defRPr/>
            </a:pPr>
            <a:endParaRPr lang="en-US" altLang="en-US"/>
          </a:p>
        </p:txBody>
      </p:sp>
      <p:sp>
        <p:nvSpPr>
          <p:cNvPr id="96259" name="Rectangle 3"/>
          <p:cNvSpPr>
            <a:spLocks noGrp="1" noChangeArrowheads="1"/>
          </p:cNvSpPr>
          <p:nvPr>
            <p:ph type="dt" sz="quarter" idx="1"/>
          </p:nvPr>
        </p:nvSpPr>
        <p:spPr bwMode="auto">
          <a:xfrm>
            <a:off x="4022725" y="0"/>
            <a:ext cx="3078163" cy="46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lvl1pPr algn="r" defTabSz="942975">
              <a:defRPr sz="1200" smtClean="0">
                <a:solidFill>
                  <a:schemeClr val="tx1"/>
                </a:solidFill>
                <a:latin typeface="Arial" pitchFamily="34" charset="0"/>
              </a:defRPr>
            </a:lvl1pPr>
          </a:lstStyle>
          <a:p>
            <a:pPr>
              <a:defRPr/>
            </a:pPr>
            <a:endParaRPr lang="en-US" altLang="en-US"/>
          </a:p>
        </p:txBody>
      </p:sp>
      <p:sp>
        <p:nvSpPr>
          <p:cNvPr id="96260" name="Rectangle 4"/>
          <p:cNvSpPr>
            <a:spLocks noGrp="1" noChangeArrowheads="1"/>
          </p:cNvSpPr>
          <p:nvPr>
            <p:ph type="ftr" sz="quarter" idx="2"/>
          </p:nvPr>
        </p:nvSpPr>
        <p:spPr bwMode="auto">
          <a:xfrm>
            <a:off x="0" y="8916988"/>
            <a:ext cx="3078163" cy="46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b" anchorCtr="0" compatLnSpc="1">
            <a:prstTxWarp prst="textNoShape">
              <a:avLst/>
            </a:prstTxWarp>
          </a:bodyPr>
          <a:lstStyle>
            <a:lvl1pPr defTabSz="942975">
              <a:defRPr sz="1200" smtClean="0">
                <a:solidFill>
                  <a:schemeClr val="tx1"/>
                </a:solidFill>
                <a:latin typeface="Arial" pitchFamily="34" charset="0"/>
              </a:defRPr>
            </a:lvl1pPr>
          </a:lstStyle>
          <a:p>
            <a:pPr>
              <a:defRPr/>
            </a:pPr>
            <a:endParaRPr lang="en-US" altLang="en-US"/>
          </a:p>
        </p:txBody>
      </p:sp>
      <p:sp>
        <p:nvSpPr>
          <p:cNvPr id="96261" name="Rectangle 5"/>
          <p:cNvSpPr>
            <a:spLocks noGrp="1" noChangeArrowheads="1"/>
          </p:cNvSpPr>
          <p:nvPr>
            <p:ph type="sldNum" sz="quarter" idx="3"/>
          </p:nvPr>
        </p:nvSpPr>
        <p:spPr bwMode="auto">
          <a:xfrm>
            <a:off x="4022725" y="8916988"/>
            <a:ext cx="3078163" cy="46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b" anchorCtr="0" compatLnSpc="1">
            <a:prstTxWarp prst="textNoShape">
              <a:avLst/>
            </a:prstTxWarp>
          </a:bodyPr>
          <a:lstStyle>
            <a:lvl1pPr algn="r" defTabSz="942975">
              <a:defRPr sz="1200" smtClean="0">
                <a:solidFill>
                  <a:schemeClr val="tx1"/>
                </a:solidFill>
                <a:latin typeface="Arial" pitchFamily="34" charset="0"/>
              </a:defRPr>
            </a:lvl1pPr>
          </a:lstStyle>
          <a:p>
            <a:pPr>
              <a:defRPr/>
            </a:pPr>
            <a:fld id="{802C5810-6090-49FF-A756-3FD2CD2D582B}" type="slidenum">
              <a:rPr lang="en-US" altLang="en-US"/>
              <a:pPr>
                <a:defRPr/>
              </a:pPr>
              <a:t>‹#›</a:t>
            </a:fld>
            <a:endParaRPr lang="en-US" altLang="en-US"/>
          </a:p>
        </p:txBody>
      </p:sp>
    </p:spTree>
    <p:extLst>
      <p:ext uri="{BB962C8B-B14F-4D97-AF65-F5344CB8AC3E}">
        <p14:creationId xmlns:p14="http://schemas.microsoft.com/office/powerpoint/2010/main" val="9172494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6674" name="Rectangle 2"/>
          <p:cNvSpPr>
            <a:spLocks noGrp="1" noChangeArrowheads="1"/>
          </p:cNvSpPr>
          <p:nvPr>
            <p:ph type="hdr" sz="quarter"/>
          </p:nvPr>
        </p:nvSpPr>
        <p:spPr bwMode="auto">
          <a:xfrm>
            <a:off x="0" y="0"/>
            <a:ext cx="3078163" cy="46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smtClean="0">
                <a:solidFill>
                  <a:schemeClr val="tx1"/>
                </a:solidFill>
                <a:latin typeface="Arial" pitchFamily="34" charset="0"/>
              </a:defRPr>
            </a:lvl1pPr>
          </a:lstStyle>
          <a:p>
            <a:pPr>
              <a:defRPr/>
            </a:pPr>
            <a:endParaRPr lang="en-US" altLang="en-US"/>
          </a:p>
        </p:txBody>
      </p:sp>
      <p:sp>
        <p:nvSpPr>
          <p:cNvPr id="156675" name="Rectangle 3"/>
          <p:cNvSpPr>
            <a:spLocks noGrp="1" noChangeArrowheads="1"/>
          </p:cNvSpPr>
          <p:nvPr>
            <p:ph type="dt" idx="1"/>
          </p:nvPr>
        </p:nvSpPr>
        <p:spPr bwMode="auto">
          <a:xfrm>
            <a:off x="4022725" y="0"/>
            <a:ext cx="3078163" cy="46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smtClean="0">
                <a:solidFill>
                  <a:schemeClr val="tx1"/>
                </a:solidFill>
                <a:latin typeface="Arial" pitchFamily="34" charset="0"/>
              </a:defRPr>
            </a:lvl1pPr>
          </a:lstStyle>
          <a:p>
            <a:pPr>
              <a:defRPr/>
            </a:pPr>
            <a:endParaRPr lang="en-US" altLang="en-US"/>
          </a:p>
        </p:txBody>
      </p:sp>
      <p:sp>
        <p:nvSpPr>
          <p:cNvPr id="99332" name="Rectangle 4"/>
          <p:cNvSpPr>
            <a:spLocks noGrp="1" noRot="1" noChangeAspect="1" noChangeArrowheads="1" noTextEdit="1"/>
          </p:cNvSpPr>
          <p:nvPr>
            <p:ph type="sldImg" idx="2"/>
          </p:nvPr>
        </p:nvSpPr>
        <p:spPr bwMode="auto">
          <a:xfrm>
            <a:off x="1204913" y="704850"/>
            <a:ext cx="4692650" cy="351948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56677" name="Rectangle 5"/>
          <p:cNvSpPr>
            <a:spLocks noGrp="1" noChangeArrowheads="1"/>
          </p:cNvSpPr>
          <p:nvPr>
            <p:ph type="body" sz="quarter" idx="3"/>
          </p:nvPr>
        </p:nvSpPr>
        <p:spPr bwMode="auto">
          <a:xfrm>
            <a:off x="709613" y="4459288"/>
            <a:ext cx="5683250" cy="4224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noProof="0" smtClean="0"/>
              <a:t>Click to edit Master text styles</a:t>
            </a:r>
          </a:p>
          <a:p>
            <a:pPr lvl="1"/>
            <a:r>
              <a:rPr lang="en-US" altLang="en-US" noProof="0" smtClean="0"/>
              <a:t>Second level</a:t>
            </a:r>
          </a:p>
          <a:p>
            <a:pPr lvl="2"/>
            <a:r>
              <a:rPr lang="en-US" altLang="en-US" noProof="0" smtClean="0"/>
              <a:t>Third level</a:t>
            </a:r>
          </a:p>
          <a:p>
            <a:pPr lvl="3"/>
            <a:r>
              <a:rPr lang="en-US" altLang="en-US" noProof="0" smtClean="0"/>
              <a:t>Fourth level</a:t>
            </a:r>
          </a:p>
          <a:p>
            <a:pPr lvl="4"/>
            <a:r>
              <a:rPr lang="en-US" altLang="en-US" noProof="0" smtClean="0"/>
              <a:t>Fifth level</a:t>
            </a:r>
          </a:p>
        </p:txBody>
      </p:sp>
      <p:sp>
        <p:nvSpPr>
          <p:cNvPr id="156678" name="Rectangle 6"/>
          <p:cNvSpPr>
            <a:spLocks noGrp="1" noChangeArrowheads="1"/>
          </p:cNvSpPr>
          <p:nvPr>
            <p:ph type="ftr" sz="quarter" idx="4"/>
          </p:nvPr>
        </p:nvSpPr>
        <p:spPr bwMode="auto">
          <a:xfrm>
            <a:off x="0" y="8916988"/>
            <a:ext cx="3078163" cy="46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smtClean="0">
                <a:solidFill>
                  <a:schemeClr val="tx1"/>
                </a:solidFill>
                <a:latin typeface="Arial" pitchFamily="34" charset="0"/>
              </a:defRPr>
            </a:lvl1pPr>
          </a:lstStyle>
          <a:p>
            <a:pPr>
              <a:defRPr/>
            </a:pPr>
            <a:endParaRPr lang="en-US" altLang="en-US"/>
          </a:p>
        </p:txBody>
      </p:sp>
      <p:sp>
        <p:nvSpPr>
          <p:cNvPr id="156679" name="Rectangle 7"/>
          <p:cNvSpPr>
            <a:spLocks noGrp="1" noChangeArrowheads="1"/>
          </p:cNvSpPr>
          <p:nvPr>
            <p:ph type="sldNum" sz="quarter" idx="5"/>
          </p:nvPr>
        </p:nvSpPr>
        <p:spPr bwMode="auto">
          <a:xfrm>
            <a:off x="4022725" y="8916988"/>
            <a:ext cx="3078163" cy="46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smtClean="0">
                <a:solidFill>
                  <a:schemeClr val="tx1"/>
                </a:solidFill>
                <a:latin typeface="Arial" pitchFamily="34" charset="0"/>
              </a:defRPr>
            </a:lvl1pPr>
          </a:lstStyle>
          <a:p>
            <a:pPr>
              <a:defRPr/>
            </a:pPr>
            <a:fld id="{92DA92BD-E8FF-46D7-B74E-B168328733BB}" type="slidenum">
              <a:rPr lang="en-US" altLang="en-US"/>
              <a:pPr>
                <a:defRPr/>
              </a:pPr>
              <a:t>‹#›</a:t>
            </a:fld>
            <a:endParaRPr lang="en-US" altLang="en-US"/>
          </a:p>
        </p:txBody>
      </p:sp>
    </p:spTree>
    <p:extLst>
      <p:ext uri="{BB962C8B-B14F-4D97-AF65-F5344CB8AC3E}">
        <p14:creationId xmlns:p14="http://schemas.microsoft.com/office/powerpoint/2010/main" val="24879418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fld id="{6FAAE438-6497-4C57-BDAA-166A5C39241D}" type="slidenum">
              <a:rPr lang="en-US" altLang="en-US" sz="1200">
                <a:solidFill>
                  <a:schemeClr val="tx1"/>
                </a:solidFill>
                <a:latin typeface="Arial" pitchFamily="34" charset="0"/>
              </a:rPr>
              <a:pPr eaLnBrk="1" hangingPunct="1"/>
              <a:t>1</a:t>
            </a:fld>
            <a:endParaRPr lang="en-US" altLang="en-US" sz="1200">
              <a:solidFill>
                <a:schemeClr val="tx1"/>
              </a:solidFill>
              <a:latin typeface="Arial" pitchFamily="34" charset="0"/>
            </a:endParaRPr>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fld id="{0D4D3F8E-FBD8-4C2F-BF9B-C18BF38863AE}" type="slidenum">
              <a:rPr lang="en-US" altLang="en-US" sz="1200">
                <a:solidFill>
                  <a:schemeClr val="tx1"/>
                </a:solidFill>
                <a:latin typeface="Arial" pitchFamily="34" charset="0"/>
              </a:rPr>
              <a:pPr eaLnBrk="1" hangingPunct="1"/>
              <a:t>2</a:t>
            </a:fld>
            <a:endParaRPr lang="en-US" altLang="en-US" sz="1200">
              <a:solidFill>
                <a:schemeClr val="tx1"/>
              </a:solidFill>
              <a:latin typeface="Arial" pitchFamily="34" charset="0"/>
            </a:endParaRPr>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fld id="{B90F1A4F-7CE1-4B6E-94EE-7FCF7603DAA4}" type="slidenum">
              <a:rPr lang="en-US" altLang="en-US" sz="1200">
                <a:solidFill>
                  <a:schemeClr val="tx1"/>
                </a:solidFill>
                <a:latin typeface="Arial" pitchFamily="34" charset="0"/>
              </a:rPr>
              <a:pPr eaLnBrk="1" hangingPunct="1"/>
              <a:t>3</a:t>
            </a:fld>
            <a:endParaRPr lang="en-US" altLang="en-US" sz="1200">
              <a:solidFill>
                <a:schemeClr val="tx1"/>
              </a:solidFill>
              <a:latin typeface="Arial" pitchFamily="34" charset="0"/>
            </a:endParaRPr>
          </a:p>
        </p:txBody>
      </p:sp>
      <p:sp>
        <p:nvSpPr>
          <p:cNvPr id="102403" name="Rectangle 2"/>
          <p:cNvSpPr>
            <a:spLocks noGrp="1" noRot="1" noChangeAspect="1" noChangeArrowheads="1" noTextEdit="1"/>
          </p:cNvSpPr>
          <p:nvPr>
            <p:ph type="sldImg"/>
          </p:nvPr>
        </p:nvSpPr>
        <p:spPr>
          <a:xfrm>
            <a:off x="1158875" y="693738"/>
            <a:ext cx="4732338" cy="3549650"/>
          </a:xfrm>
          <a:ln/>
        </p:spPr>
      </p:sp>
      <p:sp>
        <p:nvSpPr>
          <p:cNvPr id="102404" name="Rectangle 3"/>
          <p:cNvSpPr>
            <a:spLocks noGrp="1" noChangeArrowheads="1"/>
          </p:cNvSpPr>
          <p:nvPr>
            <p:ph type="body" idx="1"/>
          </p:nvPr>
        </p:nvSpPr>
        <p:spPr>
          <a:xfrm>
            <a:off x="930275" y="4475163"/>
            <a:ext cx="5191125" cy="4244975"/>
          </a:xfrm>
          <a:noFill/>
        </p:spPr>
        <p:txBody>
          <a:bodyPr/>
          <a:lstStyle/>
          <a:p>
            <a:pPr eaLnBrk="1" hangingPunct="1"/>
            <a:endParaRPr lang="en-U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fld id="{90A4D1F5-EE06-444B-B496-42DFA2CAD418}" type="slidenum">
              <a:rPr lang="en-US" altLang="en-US" sz="1200">
                <a:solidFill>
                  <a:schemeClr val="tx1"/>
                </a:solidFill>
                <a:latin typeface="Arial" pitchFamily="34" charset="0"/>
              </a:rPr>
              <a:pPr eaLnBrk="1" hangingPunct="1"/>
              <a:t>4</a:t>
            </a:fld>
            <a:endParaRPr lang="en-US" altLang="en-US" sz="1200">
              <a:solidFill>
                <a:schemeClr val="tx1"/>
              </a:solidFill>
              <a:latin typeface="Arial" pitchFamily="34" charset="0"/>
            </a:endParaRPr>
          </a:p>
        </p:txBody>
      </p:sp>
      <p:sp>
        <p:nvSpPr>
          <p:cNvPr id="103427" name="Rectangle 2"/>
          <p:cNvSpPr>
            <a:spLocks noGrp="1" noRot="1" noChangeAspect="1" noChangeArrowheads="1" noTextEdit="1"/>
          </p:cNvSpPr>
          <p:nvPr>
            <p:ph type="sldImg"/>
          </p:nvPr>
        </p:nvSpPr>
        <p:spPr>
          <a:xfrm>
            <a:off x="1158875" y="693738"/>
            <a:ext cx="4732338" cy="3549650"/>
          </a:xfrm>
          <a:ln/>
        </p:spPr>
      </p:sp>
      <p:sp>
        <p:nvSpPr>
          <p:cNvPr id="103428" name="Rectangle 3"/>
          <p:cNvSpPr>
            <a:spLocks noGrp="1" noChangeArrowheads="1"/>
          </p:cNvSpPr>
          <p:nvPr>
            <p:ph type="body" idx="1"/>
          </p:nvPr>
        </p:nvSpPr>
        <p:spPr>
          <a:xfrm>
            <a:off x="930275" y="4475163"/>
            <a:ext cx="5191125" cy="4244975"/>
          </a:xfrm>
          <a:noFill/>
        </p:spPr>
        <p:txBody>
          <a:bodyPr/>
          <a:lstStyle/>
          <a:p>
            <a:pPr eaLnBrk="1" hangingPunct="1"/>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Times New Roman" pitchFamily="18" charset="0"/>
              </a:defRPr>
            </a:lvl1pPr>
            <a:lvl2pPr marL="765610" indent="-294465" eaLnBrk="0" hangingPunct="0">
              <a:defRPr sz="2500">
                <a:solidFill>
                  <a:schemeClr val="tx1"/>
                </a:solidFill>
                <a:latin typeface="Times New Roman" pitchFamily="18" charset="0"/>
              </a:defRPr>
            </a:lvl2pPr>
            <a:lvl3pPr marL="1177862" indent="-235572" eaLnBrk="0" hangingPunct="0">
              <a:defRPr sz="2500">
                <a:solidFill>
                  <a:schemeClr val="tx1"/>
                </a:solidFill>
                <a:latin typeface="Times New Roman" pitchFamily="18" charset="0"/>
              </a:defRPr>
            </a:lvl3pPr>
            <a:lvl4pPr marL="1649006" indent="-235572" eaLnBrk="0" hangingPunct="0">
              <a:defRPr sz="2500">
                <a:solidFill>
                  <a:schemeClr val="tx1"/>
                </a:solidFill>
                <a:latin typeface="Times New Roman" pitchFamily="18" charset="0"/>
              </a:defRPr>
            </a:lvl4pPr>
            <a:lvl5pPr marL="2120151" indent="-235572" eaLnBrk="0" hangingPunct="0">
              <a:defRPr sz="2500">
                <a:solidFill>
                  <a:schemeClr val="tx1"/>
                </a:solidFill>
                <a:latin typeface="Times New Roman" pitchFamily="18" charset="0"/>
              </a:defRPr>
            </a:lvl5pPr>
            <a:lvl6pPr marL="2591295" indent="-235572" eaLnBrk="0" fontAlgn="base" hangingPunct="0">
              <a:spcBef>
                <a:spcPct val="0"/>
              </a:spcBef>
              <a:spcAft>
                <a:spcPct val="0"/>
              </a:spcAft>
              <a:defRPr sz="2500">
                <a:solidFill>
                  <a:schemeClr val="tx1"/>
                </a:solidFill>
                <a:latin typeface="Times New Roman" pitchFamily="18" charset="0"/>
              </a:defRPr>
            </a:lvl6pPr>
            <a:lvl7pPr marL="3062440" indent="-235572" eaLnBrk="0" fontAlgn="base" hangingPunct="0">
              <a:spcBef>
                <a:spcPct val="0"/>
              </a:spcBef>
              <a:spcAft>
                <a:spcPct val="0"/>
              </a:spcAft>
              <a:defRPr sz="2500">
                <a:solidFill>
                  <a:schemeClr val="tx1"/>
                </a:solidFill>
                <a:latin typeface="Times New Roman" pitchFamily="18" charset="0"/>
              </a:defRPr>
            </a:lvl7pPr>
            <a:lvl8pPr marL="3533585" indent="-235572" eaLnBrk="0" fontAlgn="base" hangingPunct="0">
              <a:spcBef>
                <a:spcPct val="0"/>
              </a:spcBef>
              <a:spcAft>
                <a:spcPct val="0"/>
              </a:spcAft>
              <a:defRPr sz="2500">
                <a:solidFill>
                  <a:schemeClr val="tx1"/>
                </a:solidFill>
                <a:latin typeface="Times New Roman" pitchFamily="18" charset="0"/>
              </a:defRPr>
            </a:lvl8pPr>
            <a:lvl9pPr marL="4004729" indent="-235572" eaLnBrk="0" fontAlgn="base" hangingPunct="0">
              <a:spcBef>
                <a:spcPct val="0"/>
              </a:spcBef>
              <a:spcAft>
                <a:spcPct val="0"/>
              </a:spcAft>
              <a:defRPr sz="2500">
                <a:solidFill>
                  <a:schemeClr val="tx1"/>
                </a:solidFill>
                <a:latin typeface="Times New Roman" pitchFamily="18" charset="0"/>
              </a:defRPr>
            </a:lvl9pPr>
          </a:lstStyle>
          <a:p>
            <a:pPr eaLnBrk="1" hangingPunct="1"/>
            <a:fld id="{4F562546-1232-4C93-BCB8-F6258CE05E56}" type="slidenum">
              <a:rPr lang="en-US" sz="1200" smtClean="0">
                <a:latin typeface="Arial" charset="0"/>
              </a:rPr>
              <a:pPr eaLnBrk="1" hangingPunct="1"/>
              <a:t>5</a:t>
            </a:fld>
            <a:endParaRPr lang="en-US" sz="1200" dirty="0" smtClean="0">
              <a:latin typeface="Arial" charset="0"/>
            </a:endParaRPr>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Times New Roman" pitchFamily="18" charset="0"/>
              </a:defRPr>
            </a:lvl1pPr>
            <a:lvl2pPr marL="765610" indent="-294465" eaLnBrk="0" hangingPunct="0">
              <a:defRPr sz="2500">
                <a:solidFill>
                  <a:schemeClr val="tx1"/>
                </a:solidFill>
                <a:latin typeface="Times New Roman" pitchFamily="18" charset="0"/>
              </a:defRPr>
            </a:lvl2pPr>
            <a:lvl3pPr marL="1177862" indent="-235572" eaLnBrk="0" hangingPunct="0">
              <a:defRPr sz="2500">
                <a:solidFill>
                  <a:schemeClr val="tx1"/>
                </a:solidFill>
                <a:latin typeface="Times New Roman" pitchFamily="18" charset="0"/>
              </a:defRPr>
            </a:lvl3pPr>
            <a:lvl4pPr marL="1649006" indent="-235572" eaLnBrk="0" hangingPunct="0">
              <a:defRPr sz="2500">
                <a:solidFill>
                  <a:schemeClr val="tx1"/>
                </a:solidFill>
                <a:latin typeface="Times New Roman" pitchFamily="18" charset="0"/>
              </a:defRPr>
            </a:lvl4pPr>
            <a:lvl5pPr marL="2120151" indent="-235572" eaLnBrk="0" hangingPunct="0">
              <a:defRPr sz="2500">
                <a:solidFill>
                  <a:schemeClr val="tx1"/>
                </a:solidFill>
                <a:latin typeface="Times New Roman" pitchFamily="18" charset="0"/>
              </a:defRPr>
            </a:lvl5pPr>
            <a:lvl6pPr marL="2591295" indent="-235572" eaLnBrk="0" fontAlgn="base" hangingPunct="0">
              <a:spcBef>
                <a:spcPct val="0"/>
              </a:spcBef>
              <a:spcAft>
                <a:spcPct val="0"/>
              </a:spcAft>
              <a:defRPr sz="2500">
                <a:solidFill>
                  <a:schemeClr val="tx1"/>
                </a:solidFill>
                <a:latin typeface="Times New Roman" pitchFamily="18" charset="0"/>
              </a:defRPr>
            </a:lvl6pPr>
            <a:lvl7pPr marL="3062440" indent="-235572" eaLnBrk="0" fontAlgn="base" hangingPunct="0">
              <a:spcBef>
                <a:spcPct val="0"/>
              </a:spcBef>
              <a:spcAft>
                <a:spcPct val="0"/>
              </a:spcAft>
              <a:defRPr sz="2500">
                <a:solidFill>
                  <a:schemeClr val="tx1"/>
                </a:solidFill>
                <a:latin typeface="Times New Roman" pitchFamily="18" charset="0"/>
              </a:defRPr>
            </a:lvl7pPr>
            <a:lvl8pPr marL="3533585" indent="-235572" eaLnBrk="0" fontAlgn="base" hangingPunct="0">
              <a:spcBef>
                <a:spcPct val="0"/>
              </a:spcBef>
              <a:spcAft>
                <a:spcPct val="0"/>
              </a:spcAft>
              <a:defRPr sz="2500">
                <a:solidFill>
                  <a:schemeClr val="tx1"/>
                </a:solidFill>
                <a:latin typeface="Times New Roman" pitchFamily="18" charset="0"/>
              </a:defRPr>
            </a:lvl8pPr>
            <a:lvl9pPr marL="4004729" indent="-235572" eaLnBrk="0" fontAlgn="base" hangingPunct="0">
              <a:spcBef>
                <a:spcPct val="0"/>
              </a:spcBef>
              <a:spcAft>
                <a:spcPct val="0"/>
              </a:spcAft>
              <a:defRPr sz="2500">
                <a:solidFill>
                  <a:schemeClr val="tx1"/>
                </a:solidFill>
                <a:latin typeface="Times New Roman" pitchFamily="18" charset="0"/>
              </a:defRPr>
            </a:lvl9pPr>
          </a:lstStyle>
          <a:p>
            <a:pPr eaLnBrk="1" hangingPunct="1"/>
            <a:fld id="{B008EB30-5174-491C-B659-C22B500DE607}" type="slidenum">
              <a:rPr lang="en-US" sz="1200" smtClean="0">
                <a:latin typeface="Arial" charset="0"/>
              </a:rPr>
              <a:pPr eaLnBrk="1" hangingPunct="1"/>
              <a:t>6</a:t>
            </a:fld>
            <a:endParaRPr lang="en-US" sz="1200" dirty="0" smtClean="0">
              <a:latin typeface="Arial" charset="0"/>
            </a:endParaRPr>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fld id="{6B911815-55AE-4E3A-8459-008F0B927FDA}" type="slidenum">
              <a:rPr lang="en-US" altLang="en-US" sz="1200">
                <a:solidFill>
                  <a:schemeClr val="tx1"/>
                </a:solidFill>
                <a:latin typeface="Arial" pitchFamily="34" charset="0"/>
              </a:rPr>
              <a:pPr eaLnBrk="1" hangingPunct="1"/>
              <a:t>8</a:t>
            </a:fld>
            <a:endParaRPr lang="en-US" altLang="en-US" sz="1200">
              <a:solidFill>
                <a:schemeClr val="tx1"/>
              </a:solidFill>
              <a:latin typeface="Arial" pitchFamily="34" charset="0"/>
            </a:endParaRPr>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fld id="{97B637E7-6D69-4314-BEAD-D607EC9B7180}" type="slidenum">
              <a:rPr lang="en-US" altLang="en-US" sz="1200">
                <a:solidFill>
                  <a:schemeClr val="tx1"/>
                </a:solidFill>
                <a:latin typeface="Arial" pitchFamily="34" charset="0"/>
              </a:rPr>
              <a:pPr eaLnBrk="1" hangingPunct="1"/>
              <a:t>9</a:t>
            </a:fld>
            <a:endParaRPr lang="en-US" altLang="en-US" sz="1200">
              <a:solidFill>
                <a:schemeClr val="tx1"/>
              </a:solidFill>
              <a:latin typeface="Arial" pitchFamily="34" charset="0"/>
            </a:endParaRPr>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xfrm>
            <a:off x="709613" y="4460875"/>
            <a:ext cx="5683250" cy="4224338"/>
          </a:xfrm>
          <a:noFill/>
        </p:spPr>
        <p:txBody>
          <a:bodyPr/>
          <a:lstStyle/>
          <a:p>
            <a:pPr eaLnBrk="1" hangingPunct="1"/>
            <a:endParaRPr lang="en-US"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864AC1-5C88-40D4-A980-50B770E43007}" type="slidenum">
              <a:rPr lang="en-US"/>
              <a:pPr/>
              <a:t>12</a:t>
            </a:fld>
            <a:endParaRPr lang="en-US"/>
          </a:p>
        </p:txBody>
      </p:sp>
      <p:sp>
        <p:nvSpPr>
          <p:cNvPr id="503810" name="Rectangle 2"/>
          <p:cNvSpPr>
            <a:spLocks noGrp="1" noRot="1" noChangeAspect="1" noChangeArrowheads="1" noTextEdit="1"/>
          </p:cNvSpPr>
          <p:nvPr>
            <p:ph type="sldImg"/>
          </p:nvPr>
        </p:nvSpPr>
        <p:spPr>
          <a:ln/>
        </p:spPr>
      </p:sp>
      <p:sp>
        <p:nvSpPr>
          <p:cNvPr id="5038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F96FC11-DCDF-4F44-A448-098CD3E06FAD}" type="slidenum">
              <a:rPr lang="en-US"/>
              <a:pPr/>
              <a:t>14</a:t>
            </a:fld>
            <a:endParaRPr lang="en-US"/>
          </a:p>
        </p:txBody>
      </p:sp>
      <p:sp>
        <p:nvSpPr>
          <p:cNvPr id="504834" name="Rectangle 2"/>
          <p:cNvSpPr>
            <a:spLocks noGrp="1" noRot="1" noChangeAspect="1" noChangeArrowheads="1" noTextEdit="1"/>
          </p:cNvSpPr>
          <p:nvPr>
            <p:ph type="sldImg"/>
          </p:nvPr>
        </p:nvSpPr>
        <p:spPr>
          <a:ln/>
        </p:spPr>
      </p:sp>
      <p:sp>
        <p:nvSpPr>
          <p:cNvPr id="5048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Next: site amp</a:t>
            </a:r>
            <a:r>
              <a:rPr lang="en-US" baseline="0" dirty="0" smtClean="0"/>
              <a:t> w BA w SM. Compare w </a:t>
            </a:r>
            <a:r>
              <a:rPr lang="en-US" baseline="0" dirty="0" err="1" smtClean="0"/>
              <a:t>iCB</a:t>
            </a:r>
            <a:r>
              <a:rPr lang="en-US" baseline="0" dirty="0" smtClean="0"/>
              <a:t> results.</a:t>
            </a:r>
          </a:p>
          <a:p>
            <a:r>
              <a:rPr lang="en-US" baseline="0" dirty="0" err="1" smtClean="0"/>
              <a:t>Resi</a:t>
            </a:r>
            <a:r>
              <a:rPr lang="en-US" baseline="0" dirty="0" smtClean="0"/>
              <a:t> v vs30.</a:t>
            </a:r>
            <a:endParaRPr lang="en-US" dirty="0" smtClean="0"/>
          </a:p>
          <a:p>
            <a:r>
              <a:rPr lang="en-US" dirty="0" smtClean="0"/>
              <a:t>Filter, </a:t>
            </a:r>
            <a:r>
              <a:rPr lang="en-US" dirty="0" err="1" smtClean="0"/>
              <a:t>gmx</a:t>
            </a:r>
            <a:r>
              <a:rPr lang="en-US" dirty="0" smtClean="0"/>
              <a:t> SM. </a:t>
            </a:r>
          </a:p>
          <a:p>
            <a:r>
              <a:rPr lang="en-US" dirty="0" smtClean="0"/>
              <a:t>Thursday,</a:t>
            </a:r>
            <a:r>
              <a:rPr lang="en-US" baseline="0" dirty="0" smtClean="0"/>
              <a:t> updates to ppt.</a:t>
            </a:r>
          </a:p>
          <a:p>
            <a:r>
              <a:rPr lang="en-US" baseline="0" dirty="0" smtClean="0"/>
              <a:t>Linear term in </a:t>
            </a:r>
            <a:r>
              <a:rPr lang="en-US" baseline="0" dirty="0" err="1" smtClean="0"/>
              <a:t>gmpe</a:t>
            </a:r>
            <a:r>
              <a:rPr lang="en-US" baseline="0" dirty="0" smtClean="0"/>
              <a:t> that data sets. C term set by data in regression. </a:t>
            </a:r>
            <a:r>
              <a:rPr lang="en-US" baseline="0" dirty="0" err="1" smtClean="0"/>
              <a:t>Nonlin</a:t>
            </a:r>
            <a:r>
              <a:rPr lang="en-US" baseline="0" dirty="0" smtClean="0"/>
              <a:t> taken out.</a:t>
            </a:r>
          </a:p>
          <a:p>
            <a:r>
              <a:rPr lang="en-US" baseline="0" dirty="0" smtClean="0"/>
              <a:t>BA c term not diff than </a:t>
            </a:r>
            <a:r>
              <a:rPr lang="en-US" baseline="0" dirty="0" err="1" smtClean="0"/>
              <a:t>gmpe</a:t>
            </a:r>
            <a:r>
              <a:rPr lang="en-US" baseline="0" dirty="0" smtClean="0"/>
              <a:t> work </a:t>
            </a:r>
            <a:r>
              <a:rPr lang="en-US" baseline="0" dirty="0" err="1" smtClean="0"/>
              <a:t>olmali</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0939A763-9984-4468-BD6E-3C0CC30A711B}" type="slidenum">
              <a:rPr lang="en-US" smtClean="0">
                <a:solidFill>
                  <a:prstClr val="black"/>
                </a:solidFill>
              </a:rPr>
              <a:pPr/>
              <a:t>16</a:t>
            </a:fld>
            <a:endParaRPr 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1B5118B-0268-455F-A5B0-EC311EFB35C1}" type="slidenum">
              <a:rPr lang="en-US">
                <a:solidFill>
                  <a:prstClr val="black"/>
                </a:solidFill>
              </a:rPr>
              <a:pPr/>
              <a:t>19</a:t>
            </a:fld>
            <a:endParaRPr lang="en-US">
              <a:solidFill>
                <a:prstClr val="black"/>
              </a:solidFill>
            </a:endParaRPr>
          </a:p>
        </p:txBody>
      </p:sp>
      <p:sp>
        <p:nvSpPr>
          <p:cNvPr id="509954" name="Rectangle 2"/>
          <p:cNvSpPr>
            <a:spLocks noGrp="1" noRot="1" noChangeAspect="1" noChangeArrowheads="1" noTextEdit="1"/>
          </p:cNvSpPr>
          <p:nvPr>
            <p:ph type="sldImg"/>
          </p:nvPr>
        </p:nvSpPr>
        <p:spPr>
          <a:ln/>
        </p:spPr>
      </p:sp>
      <p:sp>
        <p:nvSpPr>
          <p:cNvPr id="5099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D0F5986-DAE6-4F4B-BBEA-7C7FBC30A24D}" type="slidenum">
              <a:rPr lang="en-US">
                <a:solidFill>
                  <a:prstClr val="black"/>
                </a:solidFill>
              </a:rPr>
              <a:pPr/>
              <a:t>20</a:t>
            </a:fld>
            <a:endParaRPr lang="en-US">
              <a:solidFill>
                <a:prstClr val="black"/>
              </a:solidFill>
            </a:endParaRPr>
          </a:p>
        </p:txBody>
      </p:sp>
      <p:sp>
        <p:nvSpPr>
          <p:cNvPr id="510978" name="Rectangle 2"/>
          <p:cNvSpPr>
            <a:spLocks noGrp="1" noRot="1" noChangeAspect="1" noChangeArrowheads="1" noTextEdit="1"/>
          </p:cNvSpPr>
          <p:nvPr>
            <p:ph type="sldImg"/>
          </p:nvPr>
        </p:nvSpPr>
        <p:spPr>
          <a:ln/>
        </p:spPr>
      </p:sp>
      <p:sp>
        <p:nvSpPr>
          <p:cNvPr id="51097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DE6417B-E844-47B7-88A5-1835789D5C2B}" type="slidenum">
              <a:rPr lang="en-US">
                <a:solidFill>
                  <a:prstClr val="black"/>
                </a:solidFill>
              </a:rPr>
              <a:pPr/>
              <a:t>21</a:t>
            </a:fld>
            <a:endParaRPr lang="en-US">
              <a:solidFill>
                <a:prstClr val="black"/>
              </a:solidFill>
            </a:endParaRPr>
          </a:p>
        </p:txBody>
      </p:sp>
      <p:sp>
        <p:nvSpPr>
          <p:cNvPr id="508930" name="Rectangle 2"/>
          <p:cNvSpPr>
            <a:spLocks noGrp="1" noRot="1" noChangeAspect="1" noChangeArrowheads="1" noTextEdit="1"/>
          </p:cNvSpPr>
          <p:nvPr>
            <p:ph type="sldImg"/>
          </p:nvPr>
        </p:nvSpPr>
        <p:spPr>
          <a:ln/>
        </p:spPr>
      </p:sp>
      <p:sp>
        <p:nvSpPr>
          <p:cNvPr id="5089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51B8898-E981-4FC3-90A5-CCE5B000592F}" type="slidenum">
              <a:rPr lang="en-US">
                <a:solidFill>
                  <a:prstClr val="black"/>
                </a:solidFill>
              </a:rPr>
              <a:pPr/>
              <a:t>26</a:t>
            </a:fld>
            <a:endParaRPr lang="en-US">
              <a:solidFill>
                <a:prstClr val="black"/>
              </a:solidFill>
            </a:endParaRPr>
          </a:p>
        </p:txBody>
      </p:sp>
      <p:sp>
        <p:nvSpPr>
          <p:cNvPr id="505858" name="Rectangle 2"/>
          <p:cNvSpPr>
            <a:spLocks noGrp="1" noRot="1" noChangeAspect="1" noChangeArrowheads="1" noTextEdit="1"/>
          </p:cNvSpPr>
          <p:nvPr>
            <p:ph type="sldImg"/>
          </p:nvPr>
        </p:nvSpPr>
        <p:spPr>
          <a:ln/>
        </p:spPr>
      </p:sp>
      <p:sp>
        <p:nvSpPr>
          <p:cNvPr id="5058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fld id="{CF8A05A3-E8CB-43C3-AE88-8F5CFF2FD3CE}" type="slidenum">
              <a:rPr lang="en-US" altLang="en-US" sz="1200">
                <a:solidFill>
                  <a:schemeClr val="tx1"/>
                </a:solidFill>
                <a:latin typeface="Arial" pitchFamily="34" charset="0"/>
              </a:rPr>
              <a:pPr eaLnBrk="1" hangingPunct="1"/>
              <a:t>27</a:t>
            </a:fld>
            <a:endParaRPr lang="en-US" altLang="en-US" sz="1200">
              <a:solidFill>
                <a:schemeClr val="tx1"/>
              </a:solidFill>
              <a:latin typeface="Arial" pitchFamily="34" charset="0"/>
            </a:endParaRPr>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xfrm>
            <a:off x="709613" y="4460875"/>
            <a:ext cx="5683250" cy="4224338"/>
          </a:xfrm>
          <a:noFill/>
        </p:spPr>
        <p:txBody>
          <a:bodyPr/>
          <a:lstStyle/>
          <a:p>
            <a:pPr eaLnBrk="1" hangingPunct="1"/>
            <a:endParaRPr lang="en-US"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D397E8C-D455-43FD-83D4-E0AF0D980AF1}" type="slidenum">
              <a:rPr lang="en-US">
                <a:solidFill>
                  <a:prstClr val="black"/>
                </a:solidFill>
              </a:rPr>
              <a:pPr/>
              <a:t>28</a:t>
            </a:fld>
            <a:endParaRPr lang="en-US">
              <a:solidFill>
                <a:prstClr val="black"/>
              </a:solidFill>
            </a:endParaRPr>
          </a:p>
        </p:txBody>
      </p:sp>
      <p:sp>
        <p:nvSpPr>
          <p:cNvPr id="695298" name="Rectangle 2"/>
          <p:cNvSpPr>
            <a:spLocks noGrp="1" noRot="1" noChangeAspect="1" noChangeArrowheads="1" noTextEdit="1"/>
          </p:cNvSpPr>
          <p:nvPr>
            <p:ph type="sldImg"/>
          </p:nvPr>
        </p:nvSpPr>
        <p:spPr>
          <a:ln/>
        </p:spPr>
      </p:sp>
      <p:sp>
        <p:nvSpPr>
          <p:cNvPr id="695299" name="Rectangle 3"/>
          <p:cNvSpPr>
            <a:spLocks noGrp="1" noChangeArrowheads="1"/>
          </p:cNvSpPr>
          <p:nvPr>
            <p:ph type="body" idx="1"/>
          </p:nvPr>
        </p:nvSpPr>
        <p:spPr>
          <a:xfrm>
            <a:off x="709613" y="4460875"/>
            <a:ext cx="5683250" cy="4224338"/>
          </a:xfrm>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EDC94C7-9815-4990-AD51-12773DC3C143}" type="slidenum">
              <a:rPr lang="en-US"/>
              <a:pPr/>
              <a:t>29</a:t>
            </a:fld>
            <a:endParaRPr lang="en-US"/>
          </a:p>
        </p:txBody>
      </p:sp>
      <p:sp>
        <p:nvSpPr>
          <p:cNvPr id="506882" name="Rectangle 2"/>
          <p:cNvSpPr>
            <a:spLocks noGrp="1" noRot="1" noChangeAspect="1" noChangeArrowheads="1" noTextEdit="1"/>
          </p:cNvSpPr>
          <p:nvPr>
            <p:ph type="sldImg"/>
          </p:nvPr>
        </p:nvSpPr>
        <p:spPr>
          <a:ln/>
        </p:spPr>
      </p:sp>
      <p:sp>
        <p:nvSpPr>
          <p:cNvPr id="5068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BF7991C-E4BC-497D-A8C6-8C4F998A470C}" type="slidenum">
              <a:rPr lang="en-US">
                <a:solidFill>
                  <a:prstClr val="black"/>
                </a:solidFill>
              </a:rPr>
              <a:pPr/>
              <a:t>30</a:t>
            </a:fld>
            <a:endParaRPr lang="en-US">
              <a:solidFill>
                <a:prstClr val="black"/>
              </a:solidFill>
            </a:endParaRPr>
          </a:p>
        </p:txBody>
      </p:sp>
      <p:sp>
        <p:nvSpPr>
          <p:cNvPr id="507906" name="Rectangle 2"/>
          <p:cNvSpPr>
            <a:spLocks noGrp="1" noRot="1" noChangeAspect="1" noChangeArrowheads="1" noTextEdit="1"/>
          </p:cNvSpPr>
          <p:nvPr>
            <p:ph type="sldImg"/>
          </p:nvPr>
        </p:nvSpPr>
        <p:spPr>
          <a:ln/>
        </p:spPr>
      </p:sp>
      <p:sp>
        <p:nvSpPr>
          <p:cNvPr id="5079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B78AE12-F838-41A3-83FE-2E1AC7B67DE5}" type="slidenum">
              <a:rPr lang="en-US">
                <a:solidFill>
                  <a:prstClr val="black"/>
                </a:solidFill>
              </a:rPr>
              <a:pPr/>
              <a:t>33</a:t>
            </a:fld>
            <a:endParaRPr lang="en-US">
              <a:solidFill>
                <a:prstClr val="black"/>
              </a:solidFill>
            </a:endParaRPr>
          </a:p>
        </p:txBody>
      </p:sp>
      <p:sp>
        <p:nvSpPr>
          <p:cNvPr id="676866" name="Rectangle 2"/>
          <p:cNvSpPr>
            <a:spLocks noGrp="1" noRot="1" noChangeAspect="1" noChangeArrowheads="1" noTextEdit="1"/>
          </p:cNvSpPr>
          <p:nvPr>
            <p:ph type="sldImg"/>
          </p:nvPr>
        </p:nvSpPr>
        <p:spPr>
          <a:ln/>
        </p:spPr>
      </p:sp>
      <p:sp>
        <p:nvSpPr>
          <p:cNvPr id="6768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9259D28-3CF8-4B9A-B926-B1A481022C8F}" type="slidenum">
              <a:rPr lang="en-US">
                <a:solidFill>
                  <a:prstClr val="black"/>
                </a:solidFill>
              </a:rPr>
              <a:pPr/>
              <a:t>34</a:t>
            </a:fld>
            <a:endParaRPr lang="en-US">
              <a:solidFill>
                <a:prstClr val="black"/>
              </a:solidFill>
            </a:endParaRPr>
          </a:p>
        </p:txBody>
      </p:sp>
      <p:sp>
        <p:nvSpPr>
          <p:cNvPr id="699394" name="Rectangle 2"/>
          <p:cNvSpPr>
            <a:spLocks noGrp="1" noRot="1" noChangeAspect="1" noChangeArrowheads="1" noTextEdit="1"/>
          </p:cNvSpPr>
          <p:nvPr>
            <p:ph type="sldImg"/>
          </p:nvPr>
        </p:nvSpPr>
        <p:spPr>
          <a:ln/>
        </p:spPr>
      </p:sp>
      <p:sp>
        <p:nvSpPr>
          <p:cNvPr id="699395" name="Rectangle 3"/>
          <p:cNvSpPr>
            <a:spLocks noGrp="1" noChangeArrowheads="1"/>
          </p:cNvSpPr>
          <p:nvPr>
            <p:ph type="body" idx="1"/>
          </p:nvPr>
        </p:nvSpPr>
        <p:spPr>
          <a:xfrm>
            <a:off x="709613" y="4460875"/>
            <a:ext cx="5683250" cy="4224338"/>
          </a:xfrm>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p:spPr>
        <p:txBody>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fld id="{ED6D9F6E-356A-49C6-8EF6-943E49E905B3}" type="slidenum">
              <a:rPr lang="en-US" altLang="en-US" sz="1200">
                <a:solidFill>
                  <a:schemeClr val="tx1"/>
                </a:solidFill>
                <a:latin typeface="Arial" pitchFamily="34" charset="0"/>
              </a:rPr>
              <a:pPr eaLnBrk="1" hangingPunct="1"/>
              <a:t>35</a:t>
            </a:fld>
            <a:endParaRPr lang="en-US" altLang="en-US" sz="1200">
              <a:solidFill>
                <a:schemeClr val="tx1"/>
              </a:solidFill>
              <a:latin typeface="Arial" pitchFamily="34" charset="0"/>
            </a:endParaRPr>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xfrm>
            <a:off x="709613" y="4460875"/>
            <a:ext cx="5683250" cy="4224338"/>
          </a:xfrm>
          <a:noFill/>
        </p:spPr>
        <p:txBody>
          <a:bodyPr/>
          <a:lstStyle/>
          <a:p>
            <a:pPr eaLnBrk="1" hangingPunct="1"/>
            <a:endParaRPr lang="en-US" alt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53648" indent="-289865">
              <a:defRPr sz="1600">
                <a:solidFill>
                  <a:schemeClr val="tx1"/>
                </a:solidFill>
                <a:latin typeface="Arial" pitchFamily="34" charset="0"/>
              </a:defRPr>
            </a:lvl2pPr>
            <a:lvl3pPr marL="1159459" indent="-231892">
              <a:defRPr sz="1600">
                <a:solidFill>
                  <a:schemeClr val="tx1"/>
                </a:solidFill>
                <a:latin typeface="Arial" pitchFamily="34" charset="0"/>
              </a:defRPr>
            </a:lvl3pPr>
            <a:lvl4pPr marL="1623243" indent="-231892">
              <a:defRPr sz="1600">
                <a:solidFill>
                  <a:schemeClr val="tx1"/>
                </a:solidFill>
                <a:latin typeface="Arial" pitchFamily="34" charset="0"/>
              </a:defRPr>
            </a:lvl4pPr>
            <a:lvl5pPr marL="2087027" indent="-231892">
              <a:defRPr sz="1600">
                <a:solidFill>
                  <a:schemeClr val="tx1"/>
                </a:solidFill>
                <a:latin typeface="Arial" pitchFamily="34" charset="0"/>
              </a:defRPr>
            </a:lvl5pPr>
            <a:lvl6pPr marL="2550810" indent="-231892" eaLnBrk="0" fontAlgn="base" hangingPunct="0">
              <a:spcBef>
                <a:spcPct val="0"/>
              </a:spcBef>
              <a:spcAft>
                <a:spcPct val="0"/>
              </a:spcAft>
              <a:defRPr sz="1600">
                <a:solidFill>
                  <a:schemeClr val="tx1"/>
                </a:solidFill>
                <a:latin typeface="Arial" pitchFamily="34" charset="0"/>
              </a:defRPr>
            </a:lvl6pPr>
            <a:lvl7pPr marL="3014594" indent="-231892" eaLnBrk="0" fontAlgn="base" hangingPunct="0">
              <a:spcBef>
                <a:spcPct val="0"/>
              </a:spcBef>
              <a:spcAft>
                <a:spcPct val="0"/>
              </a:spcAft>
              <a:defRPr sz="1600">
                <a:solidFill>
                  <a:schemeClr val="tx1"/>
                </a:solidFill>
                <a:latin typeface="Arial" pitchFamily="34" charset="0"/>
              </a:defRPr>
            </a:lvl7pPr>
            <a:lvl8pPr marL="3478378" indent="-231892" eaLnBrk="0" fontAlgn="base" hangingPunct="0">
              <a:spcBef>
                <a:spcPct val="0"/>
              </a:spcBef>
              <a:spcAft>
                <a:spcPct val="0"/>
              </a:spcAft>
              <a:defRPr sz="1600">
                <a:solidFill>
                  <a:schemeClr val="tx1"/>
                </a:solidFill>
                <a:latin typeface="Arial" pitchFamily="34" charset="0"/>
              </a:defRPr>
            </a:lvl8pPr>
            <a:lvl9pPr marL="3942161" indent="-231892" eaLnBrk="0" fontAlgn="base" hangingPunct="0">
              <a:spcBef>
                <a:spcPct val="0"/>
              </a:spcBef>
              <a:spcAft>
                <a:spcPct val="0"/>
              </a:spcAft>
              <a:defRPr sz="1600">
                <a:solidFill>
                  <a:schemeClr val="tx1"/>
                </a:solidFill>
                <a:latin typeface="Arial" pitchFamily="34" charset="0"/>
              </a:defRPr>
            </a:lvl9pPr>
          </a:lstStyle>
          <a:p>
            <a:fld id="{F2BA1483-7D72-4968-9F90-7F3084B047CA}" type="slidenum">
              <a:rPr lang="en-US" altLang="en-US" sz="1200">
                <a:solidFill>
                  <a:prstClr val="black"/>
                </a:solidFill>
              </a:rPr>
              <a:pPr/>
              <a:t>36</a:t>
            </a:fld>
            <a:endParaRPr lang="en-US" altLang="en-US" sz="1200">
              <a:solidFill>
                <a:prstClr val="black"/>
              </a:solidFill>
            </a:endParaRPr>
          </a:p>
        </p:txBody>
      </p:sp>
      <p:sp>
        <p:nvSpPr>
          <p:cNvPr id="266243" name="Rectangle 2"/>
          <p:cNvSpPr>
            <a:spLocks noGrp="1" noRot="1" noChangeAspect="1" noChangeArrowheads="1" noTextEdit="1"/>
          </p:cNvSpPr>
          <p:nvPr>
            <p:ph type="sldImg"/>
          </p:nvPr>
        </p:nvSpPr>
        <p:spPr>
          <a:ln/>
        </p:spPr>
      </p:sp>
      <p:sp>
        <p:nvSpPr>
          <p:cNvPr id="266244"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fld id="{646F9680-3449-4C41-89E6-FA589033AF92}" type="slidenum">
              <a:rPr lang="en-US" altLang="en-US" sz="1200">
                <a:solidFill>
                  <a:schemeClr val="tx1"/>
                </a:solidFill>
                <a:latin typeface="Arial" pitchFamily="34" charset="0"/>
              </a:rPr>
              <a:pPr eaLnBrk="1" hangingPunct="1"/>
              <a:t>37</a:t>
            </a:fld>
            <a:endParaRPr lang="en-US" altLang="en-US" sz="1200">
              <a:solidFill>
                <a:schemeClr val="tx1"/>
              </a:solidFill>
              <a:latin typeface="Arial" pitchFamily="34" charset="0"/>
            </a:endParaRPr>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xfrm>
            <a:off x="709613" y="4460875"/>
            <a:ext cx="5683250" cy="4224338"/>
          </a:xfrm>
          <a:noFill/>
        </p:spPr>
        <p:txBody>
          <a:bodyPr/>
          <a:lstStyle/>
          <a:p>
            <a:pPr eaLnBrk="1" hangingPunct="1"/>
            <a:endParaRPr lang="en-US" alt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fld id="{67462230-9183-4403-BCD6-B42DABAC4645}" type="slidenum">
              <a:rPr lang="en-US" altLang="en-US" sz="1200">
                <a:solidFill>
                  <a:schemeClr val="tx1"/>
                </a:solidFill>
                <a:latin typeface="Arial" pitchFamily="34" charset="0"/>
              </a:rPr>
              <a:pPr eaLnBrk="1" hangingPunct="1"/>
              <a:t>38</a:t>
            </a:fld>
            <a:endParaRPr lang="en-US" altLang="en-US" sz="1200">
              <a:solidFill>
                <a:schemeClr val="tx1"/>
              </a:solidFill>
              <a:latin typeface="Arial" pitchFamily="34" charset="0"/>
            </a:endParaRPr>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xfrm>
            <a:off x="709613" y="4460875"/>
            <a:ext cx="5683250" cy="4224338"/>
          </a:xfrm>
          <a:noFill/>
        </p:spPr>
        <p:txBody>
          <a:bodyPr/>
          <a:lstStyle/>
          <a:p>
            <a:pPr eaLnBrk="1" hangingPunct="1"/>
            <a:endParaRPr lang="en-US" alt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673C22F-E2C0-487A-A31B-27B93FC4DADC}" type="slidenum">
              <a:rPr lang="en-US">
                <a:solidFill>
                  <a:prstClr val="black"/>
                </a:solidFill>
              </a:rPr>
              <a:pPr/>
              <a:t>39</a:t>
            </a:fld>
            <a:endParaRPr lang="en-US">
              <a:solidFill>
                <a:prstClr val="black"/>
              </a:solidFill>
            </a:endParaRPr>
          </a:p>
        </p:txBody>
      </p:sp>
      <p:sp>
        <p:nvSpPr>
          <p:cNvPr id="707586" name="Rectangle 2"/>
          <p:cNvSpPr>
            <a:spLocks noGrp="1" noRot="1" noChangeAspect="1" noChangeArrowheads="1" noTextEdit="1"/>
          </p:cNvSpPr>
          <p:nvPr>
            <p:ph type="sldImg"/>
          </p:nvPr>
        </p:nvSpPr>
        <p:spPr>
          <a:ln/>
        </p:spPr>
      </p:sp>
      <p:sp>
        <p:nvSpPr>
          <p:cNvPr id="707587" name="Rectangle 3"/>
          <p:cNvSpPr>
            <a:spLocks noGrp="1" noChangeArrowheads="1"/>
          </p:cNvSpPr>
          <p:nvPr>
            <p:ph type="body" idx="1"/>
          </p:nvPr>
        </p:nvSpPr>
        <p:spPr>
          <a:xfrm>
            <a:off x="709613" y="4460875"/>
            <a:ext cx="5683250" cy="4224338"/>
          </a:xfrm>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p:spPr>
        <p:txBody>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fld id="{D60F73B5-4B95-45F2-B083-96D5D0F885A5}" type="slidenum">
              <a:rPr lang="en-US" altLang="en-US" sz="1200">
                <a:solidFill>
                  <a:schemeClr val="tx1"/>
                </a:solidFill>
                <a:latin typeface="Arial" pitchFamily="34" charset="0"/>
              </a:rPr>
              <a:pPr eaLnBrk="1" hangingPunct="1"/>
              <a:t>40</a:t>
            </a:fld>
            <a:endParaRPr lang="en-US" altLang="en-US" sz="1200">
              <a:solidFill>
                <a:schemeClr val="tx1"/>
              </a:solidFill>
              <a:latin typeface="Arial" pitchFamily="34" charset="0"/>
            </a:endParaRPr>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xfrm>
            <a:off x="709613" y="4460875"/>
            <a:ext cx="5683250" cy="4224338"/>
          </a:xfrm>
          <a:noFill/>
        </p:spPr>
        <p:txBody>
          <a:bodyPr/>
          <a:lstStyle/>
          <a:p>
            <a:pPr eaLnBrk="1" hangingPunct="1"/>
            <a:endParaRPr lang="en-US" alt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p:spPr>
        <p:txBody>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fld id="{A5C51BFD-CFCC-4F94-A3CA-646C5F163B5F}" type="slidenum">
              <a:rPr lang="en-US" altLang="en-US" sz="1200">
                <a:solidFill>
                  <a:schemeClr val="tx1"/>
                </a:solidFill>
                <a:latin typeface="Arial" pitchFamily="34" charset="0"/>
              </a:rPr>
              <a:pPr eaLnBrk="1" hangingPunct="1"/>
              <a:t>41</a:t>
            </a:fld>
            <a:endParaRPr lang="en-US" altLang="en-US" sz="1200">
              <a:solidFill>
                <a:schemeClr val="tx1"/>
              </a:solidFill>
              <a:latin typeface="Arial" pitchFamily="34" charset="0"/>
            </a:endParaRPr>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xfrm>
            <a:off x="709613" y="4460875"/>
            <a:ext cx="5683250" cy="4224338"/>
          </a:xfrm>
          <a:noFill/>
        </p:spPr>
        <p:txBody>
          <a:bodyPr/>
          <a:lstStyle/>
          <a:p>
            <a:pPr eaLnBrk="1" hangingPunct="1"/>
            <a:endParaRPr lang="en-US" alt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p:spPr>
        <p:txBody>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fld id="{9ACD1C30-9DF4-44E2-9BAC-05E4DB68F855}" type="slidenum">
              <a:rPr lang="en-US" altLang="en-US" sz="1200">
                <a:solidFill>
                  <a:schemeClr val="tx1"/>
                </a:solidFill>
                <a:latin typeface="Arial" pitchFamily="34" charset="0"/>
              </a:rPr>
              <a:pPr eaLnBrk="1" hangingPunct="1"/>
              <a:t>42</a:t>
            </a:fld>
            <a:endParaRPr lang="en-US" altLang="en-US" sz="1200">
              <a:solidFill>
                <a:schemeClr val="tx1"/>
              </a:solidFill>
              <a:latin typeface="Arial" pitchFamily="34" charset="0"/>
            </a:endParaRPr>
          </a:p>
        </p:txBody>
      </p:sp>
      <p:sp>
        <p:nvSpPr>
          <p:cNvPr id="123907" name="Rectangle 2"/>
          <p:cNvSpPr>
            <a:spLocks noGrp="1" noRot="1" noChangeAspect="1" noChangeArrowheads="1" noTextEdit="1"/>
          </p:cNvSpPr>
          <p:nvPr>
            <p:ph type="sldImg"/>
          </p:nvPr>
        </p:nvSpPr>
        <p:spPr>
          <a:ln/>
        </p:spPr>
      </p:sp>
      <p:sp>
        <p:nvSpPr>
          <p:cNvPr id="123908" name="Rectangle 3"/>
          <p:cNvSpPr>
            <a:spLocks noGrp="1" noChangeArrowheads="1"/>
          </p:cNvSpPr>
          <p:nvPr>
            <p:ph type="body" idx="1"/>
          </p:nvPr>
        </p:nvSpPr>
        <p:spPr>
          <a:xfrm>
            <a:off x="709613" y="4460875"/>
            <a:ext cx="5683250" cy="4224338"/>
          </a:xfrm>
          <a:noFill/>
        </p:spPr>
        <p:txBody>
          <a:bodyPr/>
          <a:lstStyle/>
          <a:p>
            <a:pPr eaLnBrk="1" hangingPunct="1"/>
            <a:endParaRPr lang="en-US" alt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p:spPr>
        <p:txBody>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fld id="{1885B936-8776-4B64-85A3-A3CA90A6C450}" type="slidenum">
              <a:rPr lang="en-US" altLang="en-US" sz="1200">
                <a:solidFill>
                  <a:schemeClr val="tx1"/>
                </a:solidFill>
                <a:latin typeface="Arial" pitchFamily="34" charset="0"/>
              </a:rPr>
              <a:pPr eaLnBrk="1" hangingPunct="1"/>
              <a:t>43</a:t>
            </a:fld>
            <a:endParaRPr lang="en-US" altLang="en-US" sz="1200">
              <a:solidFill>
                <a:schemeClr val="tx1"/>
              </a:solidFill>
              <a:latin typeface="Arial" pitchFamily="34" charset="0"/>
            </a:endParaRPr>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xfrm>
            <a:off x="709613" y="4460875"/>
            <a:ext cx="5683250" cy="4224338"/>
          </a:xfrm>
          <a:noFill/>
        </p:spPr>
        <p:txBody>
          <a:bodyPr/>
          <a:lstStyle/>
          <a:p>
            <a:pPr eaLnBrk="1" hangingPunct="1"/>
            <a:endParaRPr lang="en-US" alt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F3AF37A-207C-4437-AD03-840185DF2FFD}" type="slidenum">
              <a:rPr lang="en-US">
                <a:solidFill>
                  <a:prstClr val="black"/>
                </a:solidFill>
              </a:rPr>
              <a:pPr/>
              <a:t>44</a:t>
            </a:fld>
            <a:endParaRPr lang="en-US">
              <a:solidFill>
                <a:prstClr val="black"/>
              </a:solidFill>
            </a:endParaRPr>
          </a:p>
        </p:txBody>
      </p:sp>
      <p:sp>
        <p:nvSpPr>
          <p:cNvPr id="717826" name="Rectangle 2"/>
          <p:cNvSpPr>
            <a:spLocks noGrp="1" noRot="1" noChangeAspect="1" noChangeArrowheads="1" noTextEdit="1"/>
          </p:cNvSpPr>
          <p:nvPr>
            <p:ph type="sldImg"/>
          </p:nvPr>
        </p:nvSpPr>
        <p:spPr>
          <a:ln/>
        </p:spPr>
      </p:sp>
      <p:sp>
        <p:nvSpPr>
          <p:cNvPr id="717827" name="Rectangle 3"/>
          <p:cNvSpPr>
            <a:spLocks noGrp="1" noChangeArrowheads="1"/>
          </p:cNvSpPr>
          <p:nvPr>
            <p:ph type="body" idx="1"/>
          </p:nvPr>
        </p:nvSpPr>
        <p:spPr>
          <a:xfrm>
            <a:off x="709613" y="4460875"/>
            <a:ext cx="5683250" cy="4224338"/>
          </a:xfrm>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3FA007-0A11-48B9-A106-12670170E49A}" type="slidenum">
              <a:rPr lang="en-US">
                <a:solidFill>
                  <a:prstClr val="black"/>
                </a:solidFill>
              </a:rPr>
              <a:pPr/>
              <a:t>45</a:t>
            </a:fld>
            <a:endParaRPr lang="en-US">
              <a:solidFill>
                <a:prstClr val="black"/>
              </a:solidFill>
            </a:endParaRPr>
          </a:p>
        </p:txBody>
      </p:sp>
      <p:sp>
        <p:nvSpPr>
          <p:cNvPr id="719874" name="Rectangle 2"/>
          <p:cNvSpPr>
            <a:spLocks noGrp="1" noRot="1" noChangeAspect="1" noChangeArrowheads="1" noTextEdit="1"/>
          </p:cNvSpPr>
          <p:nvPr>
            <p:ph type="sldImg"/>
          </p:nvPr>
        </p:nvSpPr>
        <p:spPr>
          <a:ln/>
        </p:spPr>
      </p:sp>
      <p:sp>
        <p:nvSpPr>
          <p:cNvPr id="719875" name="Rectangle 3"/>
          <p:cNvSpPr>
            <a:spLocks noGrp="1" noChangeArrowheads="1"/>
          </p:cNvSpPr>
          <p:nvPr>
            <p:ph type="body" idx="1"/>
          </p:nvPr>
        </p:nvSpPr>
        <p:spPr>
          <a:xfrm>
            <a:off x="709613" y="4460875"/>
            <a:ext cx="5683250" cy="4224338"/>
          </a:xfrm>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93D53E-BDFD-4120-82F6-BD31D8839286}" type="slidenum">
              <a:rPr lang="en-US">
                <a:solidFill>
                  <a:prstClr val="black"/>
                </a:solidFill>
              </a:rPr>
              <a:pPr/>
              <a:t>46</a:t>
            </a:fld>
            <a:endParaRPr lang="en-US">
              <a:solidFill>
                <a:prstClr val="black"/>
              </a:solidFill>
            </a:endParaRPr>
          </a:p>
        </p:txBody>
      </p:sp>
      <p:sp>
        <p:nvSpPr>
          <p:cNvPr id="1627138" name="Rectangle 2"/>
          <p:cNvSpPr>
            <a:spLocks noGrp="1" noRot="1" noChangeAspect="1" noChangeArrowheads="1" noTextEdit="1"/>
          </p:cNvSpPr>
          <p:nvPr>
            <p:ph type="sldImg"/>
          </p:nvPr>
        </p:nvSpPr>
        <p:spPr>
          <a:ln/>
        </p:spPr>
      </p:sp>
      <p:sp>
        <p:nvSpPr>
          <p:cNvPr id="16271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83CD52-F3FC-4870-9941-9A3189D8F2BF}" type="slidenum">
              <a:rPr lang="en-US">
                <a:solidFill>
                  <a:prstClr val="black"/>
                </a:solidFill>
              </a:rPr>
              <a:pPr/>
              <a:t>47</a:t>
            </a:fld>
            <a:endParaRPr lang="en-US">
              <a:solidFill>
                <a:prstClr val="black"/>
              </a:solidFill>
            </a:endParaRPr>
          </a:p>
        </p:txBody>
      </p:sp>
      <p:sp>
        <p:nvSpPr>
          <p:cNvPr id="1628162" name="Rectangle 2"/>
          <p:cNvSpPr>
            <a:spLocks noGrp="1" noRot="1" noChangeAspect="1" noChangeArrowheads="1" noTextEdit="1"/>
          </p:cNvSpPr>
          <p:nvPr>
            <p:ph type="sldImg"/>
          </p:nvPr>
        </p:nvSpPr>
        <p:spPr>
          <a:ln/>
        </p:spPr>
      </p:sp>
      <p:sp>
        <p:nvSpPr>
          <p:cNvPr id="16281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879650-3522-4D0E-B52B-AF6C30554444}" type="slidenum">
              <a:rPr lang="en-US">
                <a:solidFill>
                  <a:prstClr val="black"/>
                </a:solidFill>
              </a:rPr>
              <a:pPr/>
              <a:t>48</a:t>
            </a:fld>
            <a:endParaRPr lang="en-US">
              <a:solidFill>
                <a:prstClr val="black"/>
              </a:solidFill>
            </a:endParaRPr>
          </a:p>
        </p:txBody>
      </p:sp>
      <p:sp>
        <p:nvSpPr>
          <p:cNvPr id="721922" name="Rectangle 2"/>
          <p:cNvSpPr>
            <a:spLocks noGrp="1" noRot="1" noChangeAspect="1" noChangeArrowheads="1" noTextEdit="1"/>
          </p:cNvSpPr>
          <p:nvPr>
            <p:ph type="sldImg"/>
          </p:nvPr>
        </p:nvSpPr>
        <p:spPr>
          <a:ln/>
        </p:spPr>
      </p:sp>
      <p:sp>
        <p:nvSpPr>
          <p:cNvPr id="721923" name="Rectangle 3"/>
          <p:cNvSpPr>
            <a:spLocks noGrp="1" noChangeArrowheads="1"/>
          </p:cNvSpPr>
          <p:nvPr>
            <p:ph type="body" idx="1"/>
          </p:nvPr>
        </p:nvSpPr>
        <p:spPr>
          <a:xfrm>
            <a:off x="709613" y="4460875"/>
            <a:ext cx="5683250" cy="4224338"/>
          </a:xfrm>
        </p:spPr>
        <p:txBody>
          <a:bodyP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87FC71C-AB12-4198-B22F-A70AD1D53370}" type="slidenum">
              <a:rPr lang="en-US">
                <a:solidFill>
                  <a:prstClr val="black"/>
                </a:solidFill>
              </a:rPr>
              <a:pPr/>
              <a:t>49</a:t>
            </a:fld>
            <a:endParaRPr lang="en-US">
              <a:solidFill>
                <a:prstClr val="black"/>
              </a:solidFill>
            </a:endParaRPr>
          </a:p>
        </p:txBody>
      </p:sp>
      <p:sp>
        <p:nvSpPr>
          <p:cNvPr id="723970" name="Rectangle 2"/>
          <p:cNvSpPr>
            <a:spLocks noGrp="1" noRot="1" noChangeAspect="1" noChangeArrowheads="1" noTextEdit="1"/>
          </p:cNvSpPr>
          <p:nvPr>
            <p:ph type="sldImg"/>
          </p:nvPr>
        </p:nvSpPr>
        <p:spPr>
          <a:ln/>
        </p:spPr>
      </p:sp>
      <p:sp>
        <p:nvSpPr>
          <p:cNvPr id="723971" name="Rectangle 3"/>
          <p:cNvSpPr>
            <a:spLocks noGrp="1" noChangeArrowheads="1"/>
          </p:cNvSpPr>
          <p:nvPr>
            <p:ph type="body" idx="1"/>
          </p:nvPr>
        </p:nvSpPr>
        <p:spPr>
          <a:xfrm>
            <a:off x="709613" y="4460875"/>
            <a:ext cx="5683250" cy="4224338"/>
          </a:xfrm>
        </p:spPr>
        <p:txBody>
          <a:bodyPr/>
          <a:lstStyle/>
          <a:p>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p:spPr>
        <p:txBody>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fld id="{3C212CC0-3678-4635-907A-E1ECCD9A1688}" type="slidenum">
              <a:rPr lang="en-US" altLang="en-US" sz="1200">
                <a:solidFill>
                  <a:schemeClr val="tx1"/>
                </a:solidFill>
                <a:latin typeface="Arial" pitchFamily="34" charset="0"/>
              </a:rPr>
              <a:pPr eaLnBrk="1" hangingPunct="1"/>
              <a:t>50</a:t>
            </a:fld>
            <a:endParaRPr lang="en-US" altLang="en-US" sz="1200">
              <a:solidFill>
                <a:schemeClr val="tx1"/>
              </a:solidFill>
              <a:latin typeface="Arial" pitchFamily="34" charset="0"/>
            </a:endParaRPr>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xfrm>
            <a:off x="709613" y="4460875"/>
            <a:ext cx="5683250" cy="4224338"/>
          </a:xfrm>
          <a:noFill/>
        </p:spPr>
        <p:txBody>
          <a:bodyPr/>
          <a:lstStyle/>
          <a:p>
            <a:pPr eaLnBrk="1" hangingPunct="1"/>
            <a:endParaRPr lang="en-US" alt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p:spPr>
        <p:txBody>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fld id="{FD3153CB-0184-437A-A551-7C7C9EC521EE}" type="slidenum">
              <a:rPr lang="en-US" altLang="en-US" sz="1200">
                <a:solidFill>
                  <a:schemeClr val="tx1"/>
                </a:solidFill>
                <a:latin typeface="Arial" pitchFamily="34" charset="0"/>
              </a:rPr>
              <a:pPr eaLnBrk="1" hangingPunct="1"/>
              <a:t>51</a:t>
            </a:fld>
            <a:endParaRPr lang="en-US" altLang="en-US" sz="1200">
              <a:solidFill>
                <a:schemeClr val="tx1"/>
              </a:solidFill>
              <a:latin typeface="Arial" pitchFamily="34" charset="0"/>
            </a:endParaRPr>
          </a:p>
        </p:txBody>
      </p:sp>
      <p:sp>
        <p:nvSpPr>
          <p:cNvPr id="115715" name="Rectangle 2"/>
          <p:cNvSpPr>
            <a:spLocks noGrp="1" noRot="1" noChangeAspect="1" noChangeArrowheads="1" noTextEdit="1"/>
          </p:cNvSpPr>
          <p:nvPr>
            <p:ph type="sldImg"/>
          </p:nvPr>
        </p:nvSpPr>
        <p:spPr>
          <a:xfrm>
            <a:off x="1158875" y="693738"/>
            <a:ext cx="4732338" cy="3549650"/>
          </a:xfrm>
          <a:ln/>
        </p:spPr>
      </p:sp>
      <p:sp>
        <p:nvSpPr>
          <p:cNvPr id="115716" name="Rectangle 3"/>
          <p:cNvSpPr>
            <a:spLocks noGrp="1" noChangeArrowheads="1"/>
          </p:cNvSpPr>
          <p:nvPr>
            <p:ph type="body" idx="1"/>
          </p:nvPr>
        </p:nvSpPr>
        <p:spPr>
          <a:xfrm>
            <a:off x="930275" y="4475163"/>
            <a:ext cx="5191125" cy="4244975"/>
          </a:xfrm>
          <a:noFill/>
        </p:spPr>
        <p:txBody>
          <a:bodyPr/>
          <a:lstStyle/>
          <a:p>
            <a:pPr eaLnBrk="1" hangingPunct="1"/>
            <a:endParaRPr lang="en-US" alt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p:spPr>
        <p:txBody>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fld id="{7CFBD3C4-1AC2-4B79-8E53-EFD313F72197}" type="slidenum">
              <a:rPr lang="en-US" altLang="en-US" sz="1200">
                <a:solidFill>
                  <a:schemeClr val="tx1"/>
                </a:solidFill>
                <a:latin typeface="Arial" pitchFamily="34" charset="0"/>
              </a:rPr>
              <a:pPr eaLnBrk="1" hangingPunct="1"/>
              <a:t>52</a:t>
            </a:fld>
            <a:endParaRPr lang="en-US" altLang="en-US" sz="1200">
              <a:solidFill>
                <a:schemeClr val="tx1"/>
              </a:solidFill>
              <a:latin typeface="Arial" pitchFamily="34" charset="0"/>
            </a:endParaRPr>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xfrm>
            <a:off x="709613" y="4460875"/>
            <a:ext cx="5683250" cy="4224338"/>
          </a:xfrm>
          <a:noFill/>
        </p:spPr>
        <p:txBody>
          <a:bodyPr/>
          <a:lstStyle/>
          <a:p>
            <a:pPr eaLnBrk="1" hangingPunct="1"/>
            <a:endParaRPr lang="en-US" alt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1CE6CEE-C25A-4D7E-A959-E44FF0131EE8}" type="slidenum">
              <a:rPr lang="en-US">
                <a:solidFill>
                  <a:prstClr val="black"/>
                </a:solidFill>
              </a:rPr>
              <a:pPr/>
              <a:t>53</a:t>
            </a:fld>
            <a:endParaRPr lang="en-US">
              <a:solidFill>
                <a:prstClr val="black"/>
              </a:solidFill>
            </a:endParaRPr>
          </a:p>
        </p:txBody>
      </p:sp>
      <p:sp>
        <p:nvSpPr>
          <p:cNvPr id="730114" name="Rectangle 2"/>
          <p:cNvSpPr>
            <a:spLocks noGrp="1" noRot="1" noChangeAspect="1" noChangeArrowheads="1" noTextEdit="1"/>
          </p:cNvSpPr>
          <p:nvPr>
            <p:ph type="sldImg"/>
          </p:nvPr>
        </p:nvSpPr>
        <p:spPr>
          <a:ln/>
        </p:spPr>
      </p:sp>
      <p:sp>
        <p:nvSpPr>
          <p:cNvPr id="730115" name="Rectangle 3"/>
          <p:cNvSpPr>
            <a:spLocks noGrp="1" noChangeArrowheads="1"/>
          </p:cNvSpPr>
          <p:nvPr>
            <p:ph type="body" idx="1"/>
          </p:nvPr>
        </p:nvSpPr>
        <p:spPr>
          <a:xfrm>
            <a:off x="709613" y="4460875"/>
            <a:ext cx="5683250" cy="4224338"/>
          </a:xfrm>
        </p:spPr>
        <p:txBody>
          <a:bodyPr/>
          <a:lstStyle/>
          <a:p>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1E27653-2F7C-46F2-81CB-F7E7C1D4B68C}" type="slidenum">
              <a:rPr lang="en-US">
                <a:solidFill>
                  <a:prstClr val="black"/>
                </a:solidFill>
              </a:rPr>
              <a:pPr/>
              <a:t>54</a:t>
            </a:fld>
            <a:endParaRPr lang="en-US">
              <a:solidFill>
                <a:prstClr val="black"/>
              </a:solidFill>
            </a:endParaRPr>
          </a:p>
        </p:txBody>
      </p:sp>
      <p:sp>
        <p:nvSpPr>
          <p:cNvPr id="734210" name="Rectangle 2"/>
          <p:cNvSpPr>
            <a:spLocks noGrp="1" noRot="1" noChangeAspect="1" noChangeArrowheads="1" noTextEdit="1"/>
          </p:cNvSpPr>
          <p:nvPr>
            <p:ph type="sldImg"/>
          </p:nvPr>
        </p:nvSpPr>
        <p:spPr>
          <a:ln/>
        </p:spPr>
      </p:sp>
      <p:sp>
        <p:nvSpPr>
          <p:cNvPr id="734211" name="Rectangle 3"/>
          <p:cNvSpPr>
            <a:spLocks noGrp="1" noChangeArrowheads="1"/>
          </p:cNvSpPr>
          <p:nvPr>
            <p:ph type="body" idx="1"/>
          </p:nvPr>
        </p:nvSpPr>
        <p:spPr>
          <a:xfrm>
            <a:off x="709613" y="4460875"/>
            <a:ext cx="5683250" cy="4224338"/>
          </a:xfrm>
        </p:spPr>
        <p:txBody>
          <a:bodyPr/>
          <a:lstStyle/>
          <a:p>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B4ED90-9A18-4A3B-AE44-8855442BA29D}" type="slidenum">
              <a:rPr lang="en-US">
                <a:solidFill>
                  <a:prstClr val="black"/>
                </a:solidFill>
              </a:rPr>
              <a:pPr/>
              <a:t>55</a:t>
            </a:fld>
            <a:endParaRPr lang="en-US">
              <a:solidFill>
                <a:prstClr val="black"/>
              </a:solidFill>
            </a:endParaRPr>
          </a:p>
        </p:txBody>
      </p:sp>
      <p:sp>
        <p:nvSpPr>
          <p:cNvPr id="736258" name="Rectangle 2"/>
          <p:cNvSpPr>
            <a:spLocks noGrp="1" noRot="1" noChangeAspect="1" noChangeArrowheads="1" noTextEdit="1"/>
          </p:cNvSpPr>
          <p:nvPr>
            <p:ph type="sldImg"/>
          </p:nvPr>
        </p:nvSpPr>
        <p:spPr>
          <a:ln/>
        </p:spPr>
      </p:sp>
      <p:sp>
        <p:nvSpPr>
          <p:cNvPr id="736259" name="Rectangle 3"/>
          <p:cNvSpPr>
            <a:spLocks noGrp="1" noChangeArrowheads="1"/>
          </p:cNvSpPr>
          <p:nvPr>
            <p:ph type="body" idx="1"/>
          </p:nvPr>
        </p:nvSpPr>
        <p:spPr>
          <a:xfrm>
            <a:off x="709613" y="4460875"/>
            <a:ext cx="5683250" cy="4224338"/>
          </a:xfrm>
        </p:spPr>
        <p:txBody>
          <a:bodyPr/>
          <a:lstStyle/>
          <a:p>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D89763A-8776-4BB7-8A3A-C2DF6BEF6034}" type="slidenum">
              <a:rPr lang="en-US">
                <a:solidFill>
                  <a:prstClr val="black"/>
                </a:solidFill>
              </a:rPr>
              <a:pPr/>
              <a:t>56</a:t>
            </a:fld>
            <a:endParaRPr lang="en-US">
              <a:solidFill>
                <a:prstClr val="black"/>
              </a:solidFill>
            </a:endParaRPr>
          </a:p>
        </p:txBody>
      </p:sp>
      <p:sp>
        <p:nvSpPr>
          <p:cNvPr id="738306" name="Rectangle 2"/>
          <p:cNvSpPr>
            <a:spLocks noGrp="1" noRot="1" noChangeAspect="1" noChangeArrowheads="1" noTextEdit="1"/>
          </p:cNvSpPr>
          <p:nvPr>
            <p:ph type="sldImg"/>
          </p:nvPr>
        </p:nvSpPr>
        <p:spPr>
          <a:ln/>
        </p:spPr>
      </p:sp>
      <p:sp>
        <p:nvSpPr>
          <p:cNvPr id="738307" name="Rectangle 3"/>
          <p:cNvSpPr>
            <a:spLocks noGrp="1" noChangeArrowheads="1"/>
          </p:cNvSpPr>
          <p:nvPr>
            <p:ph type="body" idx="1"/>
          </p:nvPr>
        </p:nvSpPr>
        <p:spPr>
          <a:xfrm>
            <a:off x="709613" y="4460875"/>
            <a:ext cx="5683250" cy="4224338"/>
          </a:xfrm>
        </p:spPr>
        <p:txBody>
          <a:bodyPr/>
          <a:lstStyle/>
          <a:p>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B25C3E0-0F32-4007-AF4B-29B61F9BEB65}" type="slidenum">
              <a:rPr lang="en-US">
                <a:solidFill>
                  <a:prstClr val="black"/>
                </a:solidFill>
              </a:rPr>
              <a:pPr/>
              <a:t>57</a:t>
            </a:fld>
            <a:endParaRPr lang="en-US">
              <a:solidFill>
                <a:prstClr val="black"/>
              </a:solidFill>
            </a:endParaRPr>
          </a:p>
        </p:txBody>
      </p:sp>
      <p:sp>
        <p:nvSpPr>
          <p:cNvPr id="740354" name="Rectangle 2"/>
          <p:cNvSpPr>
            <a:spLocks noGrp="1" noRot="1" noChangeAspect="1" noChangeArrowheads="1" noTextEdit="1"/>
          </p:cNvSpPr>
          <p:nvPr>
            <p:ph type="sldImg"/>
          </p:nvPr>
        </p:nvSpPr>
        <p:spPr>
          <a:ln/>
        </p:spPr>
      </p:sp>
      <p:sp>
        <p:nvSpPr>
          <p:cNvPr id="740355" name="Rectangle 3"/>
          <p:cNvSpPr>
            <a:spLocks noGrp="1" noChangeArrowheads="1"/>
          </p:cNvSpPr>
          <p:nvPr>
            <p:ph type="body" idx="1"/>
          </p:nvPr>
        </p:nvSpPr>
        <p:spPr>
          <a:xfrm>
            <a:off x="709613" y="4460875"/>
            <a:ext cx="5683250" cy="4224338"/>
          </a:xfrm>
        </p:spPr>
        <p:txBody>
          <a:bodyPr/>
          <a:lstStyle/>
          <a:p>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676663-750B-415E-A659-6D3D3B5B589B}" type="slidenum">
              <a:rPr lang="en-US">
                <a:solidFill>
                  <a:prstClr val="black"/>
                </a:solidFill>
              </a:rPr>
              <a:pPr/>
              <a:t>58</a:t>
            </a:fld>
            <a:endParaRPr lang="en-US">
              <a:solidFill>
                <a:prstClr val="black"/>
              </a:solidFill>
            </a:endParaRPr>
          </a:p>
        </p:txBody>
      </p:sp>
      <p:sp>
        <p:nvSpPr>
          <p:cNvPr id="742402" name="Rectangle 2"/>
          <p:cNvSpPr>
            <a:spLocks noGrp="1" noRot="1" noChangeAspect="1" noChangeArrowheads="1" noTextEdit="1"/>
          </p:cNvSpPr>
          <p:nvPr>
            <p:ph type="sldImg"/>
          </p:nvPr>
        </p:nvSpPr>
        <p:spPr>
          <a:ln/>
        </p:spPr>
      </p:sp>
      <p:sp>
        <p:nvSpPr>
          <p:cNvPr id="742403" name="Rectangle 3"/>
          <p:cNvSpPr>
            <a:spLocks noGrp="1" noChangeArrowheads="1"/>
          </p:cNvSpPr>
          <p:nvPr>
            <p:ph type="body" idx="1"/>
          </p:nvPr>
        </p:nvSpPr>
        <p:spPr>
          <a:xfrm>
            <a:off x="709613" y="4460875"/>
            <a:ext cx="5683250" cy="4224338"/>
          </a:xfrm>
        </p:spPr>
        <p:txBody>
          <a:bodyPr/>
          <a:lstStyle/>
          <a:p>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362"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65610" indent="-294465">
              <a:defRPr>
                <a:solidFill>
                  <a:schemeClr val="tx1"/>
                </a:solidFill>
                <a:latin typeface="Calibri" pitchFamily="34" charset="0"/>
              </a:defRPr>
            </a:lvl2pPr>
            <a:lvl3pPr marL="1177862" indent="-235572">
              <a:defRPr>
                <a:solidFill>
                  <a:schemeClr val="tx1"/>
                </a:solidFill>
                <a:latin typeface="Calibri" pitchFamily="34" charset="0"/>
              </a:defRPr>
            </a:lvl3pPr>
            <a:lvl4pPr marL="1649006" indent="-235572">
              <a:defRPr>
                <a:solidFill>
                  <a:schemeClr val="tx1"/>
                </a:solidFill>
                <a:latin typeface="Calibri" pitchFamily="34" charset="0"/>
              </a:defRPr>
            </a:lvl4pPr>
            <a:lvl5pPr marL="2120151" indent="-235572">
              <a:defRPr>
                <a:solidFill>
                  <a:schemeClr val="tx1"/>
                </a:solidFill>
                <a:latin typeface="Calibri" pitchFamily="34" charset="0"/>
              </a:defRPr>
            </a:lvl5pPr>
            <a:lvl6pPr marL="2591295" indent="-235572" fontAlgn="base">
              <a:spcBef>
                <a:spcPct val="0"/>
              </a:spcBef>
              <a:spcAft>
                <a:spcPct val="0"/>
              </a:spcAft>
              <a:defRPr>
                <a:solidFill>
                  <a:schemeClr val="tx1"/>
                </a:solidFill>
                <a:latin typeface="Calibri" pitchFamily="34" charset="0"/>
              </a:defRPr>
            </a:lvl6pPr>
            <a:lvl7pPr marL="3062440" indent="-235572" fontAlgn="base">
              <a:spcBef>
                <a:spcPct val="0"/>
              </a:spcBef>
              <a:spcAft>
                <a:spcPct val="0"/>
              </a:spcAft>
              <a:defRPr>
                <a:solidFill>
                  <a:schemeClr val="tx1"/>
                </a:solidFill>
                <a:latin typeface="Calibri" pitchFamily="34" charset="0"/>
              </a:defRPr>
            </a:lvl7pPr>
            <a:lvl8pPr marL="3533585" indent="-235572" fontAlgn="base">
              <a:spcBef>
                <a:spcPct val="0"/>
              </a:spcBef>
              <a:spcAft>
                <a:spcPct val="0"/>
              </a:spcAft>
              <a:defRPr>
                <a:solidFill>
                  <a:schemeClr val="tx1"/>
                </a:solidFill>
                <a:latin typeface="Calibri" pitchFamily="34" charset="0"/>
              </a:defRPr>
            </a:lvl8pPr>
            <a:lvl9pPr marL="4004729" indent="-235572"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306C126F-D165-4BC3-8014-A9A9C5F0E108}" type="slidenum">
              <a:rPr lang="en-US" smtClean="0">
                <a:solidFill>
                  <a:prstClr val="black"/>
                </a:solidFill>
              </a:rPr>
              <a:pPr fontAlgn="base">
                <a:spcBef>
                  <a:spcPct val="0"/>
                </a:spcBef>
                <a:spcAft>
                  <a:spcPct val="0"/>
                </a:spcAft>
                <a:defRPr/>
              </a:pPr>
              <a:t>59</a:t>
            </a:fld>
            <a:endParaRPr lang="en-US" smtClean="0">
              <a:solidFill>
                <a:prstClr val="black"/>
              </a:solidFill>
            </a:endParaRPr>
          </a:p>
        </p:txBody>
      </p:sp>
      <p:sp>
        <p:nvSpPr>
          <p:cNvPr id="2150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6"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65610" indent="-294465">
              <a:defRPr>
                <a:solidFill>
                  <a:schemeClr val="tx1"/>
                </a:solidFill>
                <a:latin typeface="Calibri" pitchFamily="34" charset="0"/>
              </a:defRPr>
            </a:lvl2pPr>
            <a:lvl3pPr marL="1177862" indent="-235572">
              <a:defRPr>
                <a:solidFill>
                  <a:schemeClr val="tx1"/>
                </a:solidFill>
                <a:latin typeface="Calibri" pitchFamily="34" charset="0"/>
              </a:defRPr>
            </a:lvl3pPr>
            <a:lvl4pPr marL="1649006" indent="-235572">
              <a:defRPr>
                <a:solidFill>
                  <a:schemeClr val="tx1"/>
                </a:solidFill>
                <a:latin typeface="Calibri" pitchFamily="34" charset="0"/>
              </a:defRPr>
            </a:lvl4pPr>
            <a:lvl5pPr marL="2120151" indent="-235572">
              <a:defRPr>
                <a:solidFill>
                  <a:schemeClr val="tx1"/>
                </a:solidFill>
                <a:latin typeface="Calibri" pitchFamily="34" charset="0"/>
              </a:defRPr>
            </a:lvl5pPr>
            <a:lvl6pPr marL="2591295" indent="-235572" fontAlgn="base">
              <a:spcBef>
                <a:spcPct val="0"/>
              </a:spcBef>
              <a:spcAft>
                <a:spcPct val="0"/>
              </a:spcAft>
              <a:defRPr>
                <a:solidFill>
                  <a:schemeClr val="tx1"/>
                </a:solidFill>
                <a:latin typeface="Calibri" pitchFamily="34" charset="0"/>
              </a:defRPr>
            </a:lvl6pPr>
            <a:lvl7pPr marL="3062440" indent="-235572" fontAlgn="base">
              <a:spcBef>
                <a:spcPct val="0"/>
              </a:spcBef>
              <a:spcAft>
                <a:spcPct val="0"/>
              </a:spcAft>
              <a:defRPr>
                <a:solidFill>
                  <a:schemeClr val="tx1"/>
                </a:solidFill>
                <a:latin typeface="Calibri" pitchFamily="34" charset="0"/>
              </a:defRPr>
            </a:lvl7pPr>
            <a:lvl8pPr marL="3533585" indent="-235572" fontAlgn="base">
              <a:spcBef>
                <a:spcPct val="0"/>
              </a:spcBef>
              <a:spcAft>
                <a:spcPct val="0"/>
              </a:spcAft>
              <a:defRPr>
                <a:solidFill>
                  <a:schemeClr val="tx1"/>
                </a:solidFill>
                <a:latin typeface="Calibri" pitchFamily="34" charset="0"/>
              </a:defRPr>
            </a:lvl8pPr>
            <a:lvl9pPr marL="4004729" indent="-235572"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E519FAEF-96E5-4CF7-8227-7C0542D0A6A2}" type="slidenum">
              <a:rPr lang="en-US" smtClean="0">
                <a:solidFill>
                  <a:prstClr val="black"/>
                </a:solidFill>
              </a:rPr>
              <a:pPr fontAlgn="base">
                <a:spcBef>
                  <a:spcPct val="0"/>
                </a:spcBef>
                <a:spcAft>
                  <a:spcPct val="0"/>
                </a:spcAft>
                <a:defRPr/>
              </a:pPr>
              <a:t>60</a:t>
            </a:fld>
            <a:endParaRPr lang="en-US" smtClean="0">
              <a:solidFill>
                <a:prstClr val="black"/>
              </a:solidFill>
            </a:endParaRPr>
          </a:p>
        </p:txBody>
      </p:sp>
      <p:sp>
        <p:nvSpPr>
          <p:cNvPr id="21606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9410"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65610" indent="-294465">
              <a:defRPr>
                <a:solidFill>
                  <a:schemeClr val="tx1"/>
                </a:solidFill>
                <a:latin typeface="Calibri" pitchFamily="34" charset="0"/>
              </a:defRPr>
            </a:lvl2pPr>
            <a:lvl3pPr marL="1177862" indent="-235572">
              <a:defRPr>
                <a:solidFill>
                  <a:schemeClr val="tx1"/>
                </a:solidFill>
                <a:latin typeface="Calibri" pitchFamily="34" charset="0"/>
              </a:defRPr>
            </a:lvl3pPr>
            <a:lvl4pPr marL="1649006" indent="-235572">
              <a:defRPr>
                <a:solidFill>
                  <a:schemeClr val="tx1"/>
                </a:solidFill>
                <a:latin typeface="Calibri" pitchFamily="34" charset="0"/>
              </a:defRPr>
            </a:lvl4pPr>
            <a:lvl5pPr marL="2120151" indent="-235572">
              <a:defRPr>
                <a:solidFill>
                  <a:schemeClr val="tx1"/>
                </a:solidFill>
                <a:latin typeface="Calibri" pitchFamily="34" charset="0"/>
              </a:defRPr>
            </a:lvl5pPr>
            <a:lvl6pPr marL="2591295" indent="-235572" fontAlgn="base">
              <a:spcBef>
                <a:spcPct val="0"/>
              </a:spcBef>
              <a:spcAft>
                <a:spcPct val="0"/>
              </a:spcAft>
              <a:defRPr>
                <a:solidFill>
                  <a:schemeClr val="tx1"/>
                </a:solidFill>
                <a:latin typeface="Calibri" pitchFamily="34" charset="0"/>
              </a:defRPr>
            </a:lvl6pPr>
            <a:lvl7pPr marL="3062440" indent="-235572" fontAlgn="base">
              <a:spcBef>
                <a:spcPct val="0"/>
              </a:spcBef>
              <a:spcAft>
                <a:spcPct val="0"/>
              </a:spcAft>
              <a:defRPr>
                <a:solidFill>
                  <a:schemeClr val="tx1"/>
                </a:solidFill>
                <a:latin typeface="Calibri" pitchFamily="34" charset="0"/>
              </a:defRPr>
            </a:lvl7pPr>
            <a:lvl8pPr marL="3533585" indent="-235572" fontAlgn="base">
              <a:spcBef>
                <a:spcPct val="0"/>
              </a:spcBef>
              <a:spcAft>
                <a:spcPct val="0"/>
              </a:spcAft>
              <a:defRPr>
                <a:solidFill>
                  <a:schemeClr val="tx1"/>
                </a:solidFill>
                <a:latin typeface="Calibri" pitchFamily="34" charset="0"/>
              </a:defRPr>
            </a:lvl8pPr>
            <a:lvl9pPr marL="4004729" indent="-235572"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7F0F8237-67CD-4901-9AD5-F5913920B7C0}" type="slidenum">
              <a:rPr lang="en-US" smtClean="0">
                <a:solidFill>
                  <a:prstClr val="black"/>
                </a:solidFill>
              </a:rPr>
              <a:pPr fontAlgn="base">
                <a:spcBef>
                  <a:spcPct val="0"/>
                </a:spcBef>
                <a:spcAft>
                  <a:spcPct val="0"/>
                </a:spcAft>
                <a:defRPr/>
              </a:pPr>
              <a:t>62</a:t>
            </a:fld>
            <a:endParaRPr lang="en-US" smtClean="0">
              <a:solidFill>
                <a:prstClr val="black"/>
              </a:solidFill>
            </a:endParaRPr>
          </a:p>
        </p:txBody>
      </p:sp>
      <p:sp>
        <p:nvSpPr>
          <p:cNvPr id="2170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4"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65610" indent="-294465">
              <a:defRPr>
                <a:solidFill>
                  <a:schemeClr val="tx1"/>
                </a:solidFill>
                <a:latin typeface="Calibri" pitchFamily="34" charset="0"/>
              </a:defRPr>
            </a:lvl2pPr>
            <a:lvl3pPr marL="1177862" indent="-235572">
              <a:defRPr>
                <a:solidFill>
                  <a:schemeClr val="tx1"/>
                </a:solidFill>
                <a:latin typeface="Calibri" pitchFamily="34" charset="0"/>
              </a:defRPr>
            </a:lvl3pPr>
            <a:lvl4pPr marL="1649006" indent="-235572">
              <a:defRPr>
                <a:solidFill>
                  <a:schemeClr val="tx1"/>
                </a:solidFill>
                <a:latin typeface="Calibri" pitchFamily="34" charset="0"/>
              </a:defRPr>
            </a:lvl4pPr>
            <a:lvl5pPr marL="2120151" indent="-235572">
              <a:defRPr>
                <a:solidFill>
                  <a:schemeClr val="tx1"/>
                </a:solidFill>
                <a:latin typeface="Calibri" pitchFamily="34" charset="0"/>
              </a:defRPr>
            </a:lvl5pPr>
            <a:lvl6pPr marL="2591295" indent="-235572" fontAlgn="base">
              <a:spcBef>
                <a:spcPct val="0"/>
              </a:spcBef>
              <a:spcAft>
                <a:spcPct val="0"/>
              </a:spcAft>
              <a:defRPr>
                <a:solidFill>
                  <a:schemeClr val="tx1"/>
                </a:solidFill>
                <a:latin typeface="Calibri" pitchFamily="34" charset="0"/>
              </a:defRPr>
            </a:lvl6pPr>
            <a:lvl7pPr marL="3062440" indent="-235572" fontAlgn="base">
              <a:spcBef>
                <a:spcPct val="0"/>
              </a:spcBef>
              <a:spcAft>
                <a:spcPct val="0"/>
              </a:spcAft>
              <a:defRPr>
                <a:solidFill>
                  <a:schemeClr val="tx1"/>
                </a:solidFill>
                <a:latin typeface="Calibri" pitchFamily="34" charset="0"/>
              </a:defRPr>
            </a:lvl7pPr>
            <a:lvl8pPr marL="3533585" indent="-235572" fontAlgn="base">
              <a:spcBef>
                <a:spcPct val="0"/>
              </a:spcBef>
              <a:spcAft>
                <a:spcPct val="0"/>
              </a:spcAft>
              <a:defRPr>
                <a:solidFill>
                  <a:schemeClr val="tx1"/>
                </a:solidFill>
                <a:latin typeface="Calibri" pitchFamily="34" charset="0"/>
              </a:defRPr>
            </a:lvl8pPr>
            <a:lvl9pPr marL="4004729" indent="-235572"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A97DF930-9040-403F-968A-48B52569B7E6}" type="slidenum">
              <a:rPr lang="en-US" smtClean="0">
                <a:solidFill>
                  <a:prstClr val="black"/>
                </a:solidFill>
              </a:rPr>
              <a:pPr fontAlgn="base">
                <a:spcBef>
                  <a:spcPct val="0"/>
                </a:spcBef>
                <a:spcAft>
                  <a:spcPct val="0"/>
                </a:spcAft>
                <a:defRPr/>
              </a:pPr>
              <a:t>63</a:t>
            </a:fld>
            <a:endParaRPr lang="en-US" smtClean="0">
              <a:solidFill>
                <a:prstClr val="black"/>
              </a:solidFill>
            </a:endParaRPr>
          </a:p>
        </p:txBody>
      </p:sp>
      <p:sp>
        <p:nvSpPr>
          <p:cNvPr id="21811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p:spPr>
        <p:txBody>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fld id="{37B0B7CC-86C2-4543-8E55-4F3A620D4C61}" type="slidenum">
              <a:rPr lang="en-US" altLang="en-US" sz="1200">
                <a:solidFill>
                  <a:schemeClr val="tx1"/>
                </a:solidFill>
                <a:latin typeface="Arial" pitchFamily="34" charset="0"/>
              </a:rPr>
              <a:pPr eaLnBrk="1" hangingPunct="1"/>
              <a:t>64</a:t>
            </a:fld>
            <a:endParaRPr lang="en-US" altLang="en-US" sz="1200">
              <a:solidFill>
                <a:schemeClr val="tx1"/>
              </a:solidFill>
              <a:latin typeface="Arial" pitchFamily="34" charset="0"/>
            </a:endParaRPr>
          </a:p>
        </p:txBody>
      </p:sp>
      <p:sp>
        <p:nvSpPr>
          <p:cNvPr id="143363" name="Rectangle 2"/>
          <p:cNvSpPr>
            <a:spLocks noGrp="1" noRot="1" noChangeAspect="1" noChangeArrowheads="1" noTextEdit="1"/>
          </p:cNvSpPr>
          <p:nvPr>
            <p:ph type="sldImg"/>
          </p:nvPr>
        </p:nvSpPr>
        <p:spPr>
          <a:ln/>
        </p:spPr>
      </p:sp>
      <p:sp>
        <p:nvSpPr>
          <p:cNvPr id="143364" name="Rectangle 3"/>
          <p:cNvSpPr>
            <a:spLocks noGrp="1" noChangeArrowheads="1"/>
          </p:cNvSpPr>
          <p:nvPr>
            <p:ph type="body" idx="1"/>
          </p:nvPr>
        </p:nvSpPr>
        <p:spPr>
          <a:xfrm>
            <a:off x="709613" y="4460875"/>
            <a:ext cx="5683250" cy="4224338"/>
          </a:xfrm>
          <a:noFill/>
        </p:spPr>
        <p:txBody>
          <a:bodyPr/>
          <a:lstStyle/>
          <a:p>
            <a:pPr eaLnBrk="1" hangingPunct="1"/>
            <a:endParaRPr lang="en-US" altLang="en-US"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p:spPr>
        <p:txBody>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fld id="{1C262AFC-1BCF-438E-8C6D-00B596149B10}" type="slidenum">
              <a:rPr lang="en-US" altLang="en-US" sz="1200">
                <a:solidFill>
                  <a:schemeClr val="tx1"/>
                </a:solidFill>
                <a:latin typeface="Arial" pitchFamily="34" charset="0"/>
              </a:rPr>
              <a:pPr eaLnBrk="1" hangingPunct="1"/>
              <a:t>65</a:t>
            </a:fld>
            <a:endParaRPr lang="en-US" altLang="en-US" sz="1200">
              <a:solidFill>
                <a:schemeClr val="tx1"/>
              </a:solidFill>
              <a:latin typeface="Arial" pitchFamily="34" charset="0"/>
            </a:endParaRPr>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xfrm>
            <a:off x="709613" y="4460875"/>
            <a:ext cx="5683250" cy="4224338"/>
          </a:xfrm>
          <a:noFill/>
        </p:spPr>
        <p:txBody>
          <a:bodyPr/>
          <a:lstStyle/>
          <a:p>
            <a:pPr eaLnBrk="1" hangingPunct="1"/>
            <a:endParaRPr lang="en-US" altLang="en-US"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p:spPr>
        <p:txBody>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fld id="{A1F1EEB2-0E3B-4A0A-8069-2AB53B6E76D0}" type="slidenum">
              <a:rPr lang="en-US" altLang="en-US" sz="1200">
                <a:solidFill>
                  <a:schemeClr val="tx1"/>
                </a:solidFill>
                <a:latin typeface="Arial" pitchFamily="34" charset="0"/>
              </a:rPr>
              <a:pPr eaLnBrk="1" hangingPunct="1"/>
              <a:t>66</a:t>
            </a:fld>
            <a:endParaRPr lang="en-US" altLang="en-US" sz="1200">
              <a:solidFill>
                <a:schemeClr val="tx1"/>
              </a:solidFill>
              <a:latin typeface="Arial" pitchFamily="34" charset="0"/>
            </a:endParaRPr>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3470224-27A0-439F-9153-CA5FF22CF626}" type="slidenum">
              <a:rPr lang="en-US">
                <a:solidFill>
                  <a:prstClr val="black"/>
                </a:solidFill>
              </a:rPr>
              <a:pPr/>
              <a:t>67</a:t>
            </a:fld>
            <a:endParaRPr lang="en-US">
              <a:solidFill>
                <a:prstClr val="black"/>
              </a:solidFill>
            </a:endParaRPr>
          </a:p>
        </p:txBody>
      </p:sp>
      <p:sp>
        <p:nvSpPr>
          <p:cNvPr id="528386" name="Rectangle 2"/>
          <p:cNvSpPr>
            <a:spLocks noGrp="1" noRot="1" noChangeAspect="1" noChangeArrowheads="1" noTextEdit="1"/>
          </p:cNvSpPr>
          <p:nvPr>
            <p:ph type="sldImg"/>
          </p:nvPr>
        </p:nvSpPr>
        <p:spPr>
          <a:ln/>
        </p:spPr>
      </p:sp>
      <p:sp>
        <p:nvSpPr>
          <p:cNvPr id="5283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A619C16-9A87-4810-888C-F7B4909C9B1A}" type="slidenum">
              <a:rPr lang="en-US">
                <a:solidFill>
                  <a:prstClr val="black"/>
                </a:solidFill>
              </a:rPr>
              <a:pPr/>
              <a:t>68</a:t>
            </a:fld>
            <a:endParaRPr lang="en-US">
              <a:solidFill>
                <a:prstClr val="black"/>
              </a:solidFill>
            </a:endParaRPr>
          </a:p>
        </p:txBody>
      </p:sp>
      <p:sp>
        <p:nvSpPr>
          <p:cNvPr id="529410" name="Rectangle 2"/>
          <p:cNvSpPr>
            <a:spLocks noGrp="1" noRot="1" noChangeAspect="1" noChangeArrowheads="1" noTextEdit="1"/>
          </p:cNvSpPr>
          <p:nvPr>
            <p:ph type="sldImg"/>
          </p:nvPr>
        </p:nvSpPr>
        <p:spPr>
          <a:ln/>
        </p:spPr>
      </p:sp>
      <p:sp>
        <p:nvSpPr>
          <p:cNvPr id="5294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E5C9ACE-F963-48A9-AD43-1BF96C24E337}" type="slidenum">
              <a:rPr lang="en-US">
                <a:solidFill>
                  <a:prstClr val="black"/>
                </a:solidFill>
              </a:rPr>
              <a:pPr/>
              <a:t>69</a:t>
            </a:fld>
            <a:endParaRPr lang="en-US">
              <a:solidFill>
                <a:prstClr val="black"/>
              </a:solidFill>
            </a:endParaRPr>
          </a:p>
        </p:txBody>
      </p:sp>
      <p:sp>
        <p:nvSpPr>
          <p:cNvPr id="530434" name="Rectangle 2"/>
          <p:cNvSpPr>
            <a:spLocks noGrp="1" noRot="1" noChangeAspect="1" noChangeArrowheads="1" noTextEdit="1"/>
          </p:cNvSpPr>
          <p:nvPr>
            <p:ph type="sldImg"/>
          </p:nvPr>
        </p:nvSpPr>
        <p:spPr>
          <a:ln/>
        </p:spPr>
      </p:sp>
      <p:sp>
        <p:nvSpPr>
          <p:cNvPr id="5304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816DBA-F4C8-46AB-83F0-781208E9FC9F}" type="slidenum">
              <a:rPr lang="en-US">
                <a:solidFill>
                  <a:prstClr val="black"/>
                </a:solidFill>
              </a:rPr>
              <a:pPr/>
              <a:t>70</a:t>
            </a:fld>
            <a:endParaRPr lang="en-US">
              <a:solidFill>
                <a:prstClr val="black"/>
              </a:solidFill>
            </a:endParaRPr>
          </a:p>
        </p:txBody>
      </p:sp>
      <p:sp>
        <p:nvSpPr>
          <p:cNvPr id="531458" name="Rectangle 2"/>
          <p:cNvSpPr>
            <a:spLocks noGrp="1" noRot="1" noChangeAspect="1" noChangeArrowheads="1" noTextEdit="1"/>
          </p:cNvSpPr>
          <p:nvPr>
            <p:ph type="sldImg"/>
          </p:nvPr>
        </p:nvSpPr>
        <p:spPr>
          <a:ln/>
        </p:spPr>
      </p:sp>
      <p:sp>
        <p:nvSpPr>
          <p:cNvPr id="5314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EE5CF96-29C3-4221-876D-C82DC5880D14}" type="slidenum">
              <a:rPr lang="en-US">
                <a:solidFill>
                  <a:prstClr val="black"/>
                </a:solidFill>
              </a:rPr>
              <a:pPr/>
              <a:t>71</a:t>
            </a:fld>
            <a:endParaRPr lang="en-US">
              <a:solidFill>
                <a:prstClr val="black"/>
              </a:solidFill>
            </a:endParaRPr>
          </a:p>
        </p:txBody>
      </p:sp>
      <p:sp>
        <p:nvSpPr>
          <p:cNvPr id="683010" name="Rectangle 2"/>
          <p:cNvSpPr>
            <a:spLocks noGrp="1" noRot="1" noChangeAspect="1" noChangeArrowheads="1" noTextEdit="1"/>
          </p:cNvSpPr>
          <p:nvPr>
            <p:ph type="sldImg"/>
          </p:nvPr>
        </p:nvSpPr>
        <p:spPr>
          <a:xfrm>
            <a:off x="1158875" y="693738"/>
            <a:ext cx="4732338" cy="3549650"/>
          </a:xfrm>
          <a:ln/>
        </p:spPr>
      </p:sp>
      <p:sp>
        <p:nvSpPr>
          <p:cNvPr id="683011" name="Rectangle 3"/>
          <p:cNvSpPr>
            <a:spLocks noGrp="1" noChangeArrowheads="1"/>
          </p:cNvSpPr>
          <p:nvPr>
            <p:ph type="body" idx="1"/>
          </p:nvPr>
        </p:nvSpPr>
        <p:spPr>
          <a:xfrm>
            <a:off x="930276" y="4475164"/>
            <a:ext cx="5191125" cy="4244975"/>
          </a:xfrm>
        </p:spPr>
        <p:txBody>
          <a:bodyPr/>
          <a:lstStyle/>
          <a:p>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47DB1CD-D42C-41C5-9DB4-B9A6D27D2DBD}" type="slidenum">
              <a:rPr lang="en-US">
                <a:solidFill>
                  <a:prstClr val="black"/>
                </a:solidFill>
              </a:rPr>
              <a:pPr/>
              <a:t>72</a:t>
            </a:fld>
            <a:endParaRPr lang="en-US">
              <a:solidFill>
                <a:prstClr val="black"/>
              </a:solidFill>
            </a:endParaRPr>
          </a:p>
        </p:txBody>
      </p:sp>
      <p:sp>
        <p:nvSpPr>
          <p:cNvPr id="517122" name="Rectangle 2"/>
          <p:cNvSpPr>
            <a:spLocks noGrp="1" noRot="1" noChangeAspect="1" noChangeArrowheads="1" noTextEdit="1"/>
          </p:cNvSpPr>
          <p:nvPr>
            <p:ph type="sldImg"/>
          </p:nvPr>
        </p:nvSpPr>
        <p:spPr>
          <a:ln/>
        </p:spPr>
      </p:sp>
      <p:sp>
        <p:nvSpPr>
          <p:cNvPr id="5171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88831B2-022C-4AF8-B46F-F0BE6C298591}" type="slidenum">
              <a:rPr lang="en-US">
                <a:solidFill>
                  <a:prstClr val="black"/>
                </a:solidFill>
              </a:rPr>
              <a:pPr/>
              <a:t>73</a:t>
            </a:fld>
            <a:endParaRPr lang="en-US">
              <a:solidFill>
                <a:prstClr val="black"/>
              </a:solidFill>
            </a:endParaRPr>
          </a:p>
        </p:txBody>
      </p:sp>
      <p:sp>
        <p:nvSpPr>
          <p:cNvPr id="518146" name="Rectangle 2"/>
          <p:cNvSpPr>
            <a:spLocks noGrp="1" noRot="1" noChangeAspect="1" noChangeArrowheads="1" noTextEdit="1"/>
          </p:cNvSpPr>
          <p:nvPr>
            <p:ph type="sldImg"/>
          </p:nvPr>
        </p:nvSpPr>
        <p:spPr>
          <a:ln/>
        </p:spPr>
      </p:sp>
      <p:sp>
        <p:nvSpPr>
          <p:cNvPr id="5181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defRPr>
            </a:lvl1pPr>
            <a:lvl2pPr marL="753648" indent="-289865">
              <a:defRPr sz="2000">
                <a:solidFill>
                  <a:schemeClr val="tx1"/>
                </a:solidFill>
                <a:latin typeface="Arial" charset="0"/>
              </a:defRPr>
            </a:lvl2pPr>
            <a:lvl3pPr marL="1159459" indent="-231892">
              <a:defRPr sz="2000">
                <a:solidFill>
                  <a:schemeClr val="tx1"/>
                </a:solidFill>
                <a:latin typeface="Arial" charset="0"/>
              </a:defRPr>
            </a:lvl3pPr>
            <a:lvl4pPr marL="1623243" indent="-231892">
              <a:defRPr sz="2000">
                <a:solidFill>
                  <a:schemeClr val="tx1"/>
                </a:solidFill>
                <a:latin typeface="Arial" charset="0"/>
              </a:defRPr>
            </a:lvl4pPr>
            <a:lvl5pPr marL="2087027" indent="-231892">
              <a:defRPr sz="2000">
                <a:solidFill>
                  <a:schemeClr val="tx1"/>
                </a:solidFill>
                <a:latin typeface="Arial" charset="0"/>
              </a:defRPr>
            </a:lvl5pPr>
            <a:lvl6pPr marL="2550810" indent="-231892" algn="ctr" eaLnBrk="0" fontAlgn="base" hangingPunct="0">
              <a:spcBef>
                <a:spcPct val="0"/>
              </a:spcBef>
              <a:spcAft>
                <a:spcPct val="0"/>
              </a:spcAft>
              <a:defRPr sz="2000">
                <a:solidFill>
                  <a:schemeClr val="tx1"/>
                </a:solidFill>
                <a:latin typeface="Arial" charset="0"/>
              </a:defRPr>
            </a:lvl6pPr>
            <a:lvl7pPr marL="3014594" indent="-231892" algn="ctr" eaLnBrk="0" fontAlgn="base" hangingPunct="0">
              <a:spcBef>
                <a:spcPct val="0"/>
              </a:spcBef>
              <a:spcAft>
                <a:spcPct val="0"/>
              </a:spcAft>
              <a:defRPr sz="2000">
                <a:solidFill>
                  <a:schemeClr val="tx1"/>
                </a:solidFill>
                <a:latin typeface="Arial" charset="0"/>
              </a:defRPr>
            </a:lvl7pPr>
            <a:lvl8pPr marL="3478378" indent="-231892" algn="ctr" eaLnBrk="0" fontAlgn="base" hangingPunct="0">
              <a:spcBef>
                <a:spcPct val="0"/>
              </a:spcBef>
              <a:spcAft>
                <a:spcPct val="0"/>
              </a:spcAft>
              <a:defRPr sz="2000">
                <a:solidFill>
                  <a:schemeClr val="tx1"/>
                </a:solidFill>
                <a:latin typeface="Arial" charset="0"/>
              </a:defRPr>
            </a:lvl8pPr>
            <a:lvl9pPr marL="3942161" indent="-231892" algn="ctr" eaLnBrk="0" fontAlgn="base" hangingPunct="0">
              <a:spcBef>
                <a:spcPct val="0"/>
              </a:spcBef>
              <a:spcAft>
                <a:spcPct val="0"/>
              </a:spcAft>
              <a:defRPr sz="2000">
                <a:solidFill>
                  <a:schemeClr val="tx1"/>
                </a:solidFill>
                <a:latin typeface="Arial" charset="0"/>
              </a:defRPr>
            </a:lvl9pPr>
          </a:lstStyle>
          <a:p>
            <a:fld id="{227B8F25-6EFD-485D-90BC-CDC91DD95BEE}" type="slidenum">
              <a:rPr lang="en-US" altLang="en-US" sz="1200">
                <a:solidFill>
                  <a:prstClr val="black"/>
                </a:solidFill>
              </a:rPr>
              <a:pPr/>
              <a:t>74</a:t>
            </a:fld>
            <a:endParaRPr lang="en-US" altLang="en-US" sz="1200">
              <a:solidFill>
                <a:prstClr val="black"/>
              </a:solidFill>
            </a:endParaRPr>
          </a:p>
        </p:txBody>
      </p:sp>
      <p:sp>
        <p:nvSpPr>
          <p:cNvPr id="141315" name="Rectangle 2"/>
          <p:cNvSpPr>
            <a:spLocks noChangeArrowheads="1" noTextEdit="1"/>
          </p:cNvSpPr>
          <p:nvPr>
            <p:ph type="sldImg"/>
          </p:nvPr>
        </p:nvSpPr>
        <p:spPr>
          <a:ln/>
        </p:spPr>
      </p:sp>
      <p:sp>
        <p:nvSpPr>
          <p:cNvPr id="1413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defRPr>
            </a:lvl1pPr>
            <a:lvl2pPr marL="753648" indent="-289865">
              <a:defRPr sz="2000">
                <a:solidFill>
                  <a:schemeClr val="tx1"/>
                </a:solidFill>
                <a:latin typeface="Arial" charset="0"/>
              </a:defRPr>
            </a:lvl2pPr>
            <a:lvl3pPr marL="1159459" indent="-231892">
              <a:defRPr sz="2000">
                <a:solidFill>
                  <a:schemeClr val="tx1"/>
                </a:solidFill>
                <a:latin typeface="Arial" charset="0"/>
              </a:defRPr>
            </a:lvl3pPr>
            <a:lvl4pPr marL="1623243" indent="-231892">
              <a:defRPr sz="2000">
                <a:solidFill>
                  <a:schemeClr val="tx1"/>
                </a:solidFill>
                <a:latin typeface="Arial" charset="0"/>
              </a:defRPr>
            </a:lvl4pPr>
            <a:lvl5pPr marL="2087027" indent="-231892">
              <a:defRPr sz="2000">
                <a:solidFill>
                  <a:schemeClr val="tx1"/>
                </a:solidFill>
                <a:latin typeface="Arial" charset="0"/>
              </a:defRPr>
            </a:lvl5pPr>
            <a:lvl6pPr marL="2550810" indent="-231892" algn="ctr" eaLnBrk="0" fontAlgn="base" hangingPunct="0">
              <a:spcBef>
                <a:spcPct val="0"/>
              </a:spcBef>
              <a:spcAft>
                <a:spcPct val="0"/>
              </a:spcAft>
              <a:defRPr sz="2000">
                <a:solidFill>
                  <a:schemeClr val="tx1"/>
                </a:solidFill>
                <a:latin typeface="Arial" charset="0"/>
              </a:defRPr>
            </a:lvl6pPr>
            <a:lvl7pPr marL="3014594" indent="-231892" algn="ctr" eaLnBrk="0" fontAlgn="base" hangingPunct="0">
              <a:spcBef>
                <a:spcPct val="0"/>
              </a:spcBef>
              <a:spcAft>
                <a:spcPct val="0"/>
              </a:spcAft>
              <a:defRPr sz="2000">
                <a:solidFill>
                  <a:schemeClr val="tx1"/>
                </a:solidFill>
                <a:latin typeface="Arial" charset="0"/>
              </a:defRPr>
            </a:lvl7pPr>
            <a:lvl8pPr marL="3478378" indent="-231892" algn="ctr" eaLnBrk="0" fontAlgn="base" hangingPunct="0">
              <a:spcBef>
                <a:spcPct val="0"/>
              </a:spcBef>
              <a:spcAft>
                <a:spcPct val="0"/>
              </a:spcAft>
              <a:defRPr sz="2000">
                <a:solidFill>
                  <a:schemeClr val="tx1"/>
                </a:solidFill>
                <a:latin typeface="Arial" charset="0"/>
              </a:defRPr>
            </a:lvl8pPr>
            <a:lvl9pPr marL="3942161" indent="-231892" algn="ctr" eaLnBrk="0" fontAlgn="base" hangingPunct="0">
              <a:spcBef>
                <a:spcPct val="0"/>
              </a:spcBef>
              <a:spcAft>
                <a:spcPct val="0"/>
              </a:spcAft>
              <a:defRPr sz="2000">
                <a:solidFill>
                  <a:schemeClr val="tx1"/>
                </a:solidFill>
                <a:latin typeface="Arial" charset="0"/>
              </a:defRPr>
            </a:lvl9pPr>
          </a:lstStyle>
          <a:p>
            <a:fld id="{B21C832D-9F91-4674-811D-3DFF9B9B00F7}" type="slidenum">
              <a:rPr lang="en-US" altLang="en-US" sz="1200">
                <a:solidFill>
                  <a:prstClr val="black"/>
                </a:solidFill>
              </a:rPr>
              <a:pPr/>
              <a:t>78</a:t>
            </a:fld>
            <a:endParaRPr lang="en-US" altLang="en-US" sz="1200">
              <a:solidFill>
                <a:prstClr val="black"/>
              </a:solidFill>
            </a:endParaRPr>
          </a:p>
        </p:txBody>
      </p:sp>
      <p:sp>
        <p:nvSpPr>
          <p:cNvPr id="142339" name="Rectangle 2"/>
          <p:cNvSpPr>
            <a:spLocks noChangeArrowheads="1" noTextEdit="1"/>
          </p:cNvSpPr>
          <p:nvPr>
            <p:ph type="sldImg"/>
          </p:nvPr>
        </p:nvSpPr>
        <p:spPr>
          <a:ln/>
        </p:spPr>
      </p:sp>
      <p:sp>
        <p:nvSpPr>
          <p:cNvPr id="1423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defRPr>
            </a:lvl1pPr>
            <a:lvl2pPr marL="753648" indent="-289865">
              <a:defRPr sz="2000">
                <a:solidFill>
                  <a:schemeClr val="tx1"/>
                </a:solidFill>
                <a:latin typeface="Arial" charset="0"/>
              </a:defRPr>
            </a:lvl2pPr>
            <a:lvl3pPr marL="1159459" indent="-231892">
              <a:defRPr sz="2000">
                <a:solidFill>
                  <a:schemeClr val="tx1"/>
                </a:solidFill>
                <a:latin typeface="Arial" charset="0"/>
              </a:defRPr>
            </a:lvl3pPr>
            <a:lvl4pPr marL="1623243" indent="-231892">
              <a:defRPr sz="2000">
                <a:solidFill>
                  <a:schemeClr val="tx1"/>
                </a:solidFill>
                <a:latin typeface="Arial" charset="0"/>
              </a:defRPr>
            </a:lvl4pPr>
            <a:lvl5pPr marL="2087027" indent="-231892">
              <a:defRPr sz="2000">
                <a:solidFill>
                  <a:schemeClr val="tx1"/>
                </a:solidFill>
                <a:latin typeface="Arial" charset="0"/>
              </a:defRPr>
            </a:lvl5pPr>
            <a:lvl6pPr marL="2550810" indent="-231892" algn="ctr" eaLnBrk="0" fontAlgn="base" hangingPunct="0">
              <a:spcBef>
                <a:spcPct val="0"/>
              </a:spcBef>
              <a:spcAft>
                <a:spcPct val="0"/>
              </a:spcAft>
              <a:defRPr sz="2000">
                <a:solidFill>
                  <a:schemeClr val="tx1"/>
                </a:solidFill>
                <a:latin typeface="Arial" charset="0"/>
              </a:defRPr>
            </a:lvl6pPr>
            <a:lvl7pPr marL="3014594" indent="-231892" algn="ctr" eaLnBrk="0" fontAlgn="base" hangingPunct="0">
              <a:spcBef>
                <a:spcPct val="0"/>
              </a:spcBef>
              <a:spcAft>
                <a:spcPct val="0"/>
              </a:spcAft>
              <a:defRPr sz="2000">
                <a:solidFill>
                  <a:schemeClr val="tx1"/>
                </a:solidFill>
                <a:latin typeface="Arial" charset="0"/>
              </a:defRPr>
            </a:lvl7pPr>
            <a:lvl8pPr marL="3478378" indent="-231892" algn="ctr" eaLnBrk="0" fontAlgn="base" hangingPunct="0">
              <a:spcBef>
                <a:spcPct val="0"/>
              </a:spcBef>
              <a:spcAft>
                <a:spcPct val="0"/>
              </a:spcAft>
              <a:defRPr sz="2000">
                <a:solidFill>
                  <a:schemeClr val="tx1"/>
                </a:solidFill>
                <a:latin typeface="Arial" charset="0"/>
              </a:defRPr>
            </a:lvl8pPr>
            <a:lvl9pPr marL="3942161" indent="-231892" algn="ctr" eaLnBrk="0" fontAlgn="base" hangingPunct="0">
              <a:spcBef>
                <a:spcPct val="0"/>
              </a:spcBef>
              <a:spcAft>
                <a:spcPct val="0"/>
              </a:spcAft>
              <a:defRPr sz="2000">
                <a:solidFill>
                  <a:schemeClr val="tx1"/>
                </a:solidFill>
                <a:latin typeface="Arial" charset="0"/>
              </a:defRPr>
            </a:lvl9pPr>
          </a:lstStyle>
          <a:p>
            <a:fld id="{118386EE-706D-4727-8B13-A130AA98D78D}" type="slidenum">
              <a:rPr lang="en-US" altLang="en-US" sz="1200">
                <a:solidFill>
                  <a:prstClr val="black"/>
                </a:solidFill>
              </a:rPr>
              <a:pPr/>
              <a:t>79</a:t>
            </a:fld>
            <a:endParaRPr lang="en-US" altLang="en-US" sz="1200">
              <a:solidFill>
                <a:prstClr val="black"/>
              </a:solidFill>
            </a:endParaRPr>
          </a:p>
        </p:txBody>
      </p:sp>
      <p:sp>
        <p:nvSpPr>
          <p:cNvPr id="140291" name="Rectangle 3074"/>
          <p:cNvSpPr>
            <a:spLocks noChangeArrowheads="1" noTextEdit="1"/>
          </p:cNvSpPr>
          <p:nvPr>
            <p:ph type="sldImg"/>
          </p:nvPr>
        </p:nvSpPr>
        <p:spPr>
          <a:xfrm>
            <a:off x="2700555" y="469424"/>
            <a:ext cx="1780461" cy="1329499"/>
          </a:xfrm>
          <a:solidFill>
            <a:srgbClr val="FFFFFF"/>
          </a:solidFill>
          <a:ln/>
        </p:spPr>
      </p:sp>
      <p:sp>
        <p:nvSpPr>
          <p:cNvPr id="140292" name="Rectangle 3075"/>
          <p:cNvSpPr>
            <a:spLocks noChangeArrowheads="1"/>
          </p:cNvSpPr>
          <p:nvPr>
            <p:ph type="body" idx="1"/>
          </p:nvPr>
        </p:nvSpPr>
        <p:spPr>
          <a:xfrm>
            <a:off x="552057" y="1877695"/>
            <a:ext cx="6156554" cy="6962584"/>
          </a:xfrm>
          <a:solidFill>
            <a:srgbClr val="FFFFFF"/>
          </a:solidFill>
          <a:ln>
            <a:solidFill>
              <a:srgbClr val="000000"/>
            </a:solidFill>
            <a:miter lim="800000"/>
            <a:headEnd/>
            <a:tailEnd/>
          </a:ln>
        </p:spPr>
        <p:txBody>
          <a:bodyPr lIns="94223" tIns="47111" rIns="94223" bIns="47111"/>
          <a:lstStyle/>
          <a:p>
            <a:endParaRPr lang="en-US" altLang="en-US" sz="1800"/>
          </a:p>
          <a:p>
            <a:r>
              <a:rPr lang="en-US" altLang="en-US" sz="1800"/>
              <a:t>1994 was about the time the SCEC Phase III effort began</a:t>
            </a:r>
          </a:p>
          <a:p>
            <a:endParaRPr lang="en-US" altLang="en-US" sz="1800"/>
          </a:p>
          <a:p>
            <a:r>
              <a:rPr lang="en-US" altLang="en-US" sz="1800"/>
              <a:t>Also the year of the Northridge earthquake, which was part of the impetus for the phase III study.</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06A7319-4895-46B1-8C80-4C43BB75042C}" type="slidenum">
              <a:rPr lang="en-US">
                <a:solidFill>
                  <a:prstClr val="black"/>
                </a:solidFill>
              </a:rPr>
              <a:pPr/>
              <a:t>80</a:t>
            </a:fld>
            <a:endParaRPr lang="en-US">
              <a:solidFill>
                <a:prstClr val="black"/>
              </a:solidFill>
            </a:endParaRPr>
          </a:p>
        </p:txBody>
      </p:sp>
      <p:sp>
        <p:nvSpPr>
          <p:cNvPr id="519170" name="Rectangle 2"/>
          <p:cNvSpPr>
            <a:spLocks noGrp="1" noRot="1" noChangeAspect="1" noChangeArrowheads="1" noTextEdit="1"/>
          </p:cNvSpPr>
          <p:nvPr>
            <p:ph type="sldImg"/>
          </p:nvPr>
        </p:nvSpPr>
        <p:spPr>
          <a:ln/>
        </p:spPr>
      </p:sp>
      <p:sp>
        <p:nvSpPr>
          <p:cNvPr id="5191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E9CACAA-3A5C-40BB-9A2B-0F798F108238}" type="slidenum">
              <a:rPr lang="en-US">
                <a:solidFill>
                  <a:prstClr val="black"/>
                </a:solidFill>
              </a:rPr>
              <a:pPr/>
              <a:t>81</a:t>
            </a:fld>
            <a:endParaRPr lang="en-US">
              <a:solidFill>
                <a:prstClr val="black"/>
              </a:solidFill>
            </a:endParaRPr>
          </a:p>
        </p:txBody>
      </p:sp>
      <p:sp>
        <p:nvSpPr>
          <p:cNvPr id="520194" name="Rectangle 2"/>
          <p:cNvSpPr>
            <a:spLocks noGrp="1" noRot="1" noChangeAspect="1" noChangeArrowheads="1" noTextEdit="1"/>
          </p:cNvSpPr>
          <p:nvPr>
            <p:ph type="sldImg"/>
          </p:nvPr>
        </p:nvSpPr>
        <p:spPr>
          <a:ln/>
        </p:spPr>
      </p:sp>
      <p:sp>
        <p:nvSpPr>
          <p:cNvPr id="5201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23FABC7-554B-442E-AD00-0D3067786D98}" type="slidenum">
              <a:rPr lang="en-US">
                <a:solidFill>
                  <a:prstClr val="black"/>
                </a:solidFill>
              </a:rPr>
              <a:pPr/>
              <a:t>82</a:t>
            </a:fld>
            <a:endParaRPr lang="en-US">
              <a:solidFill>
                <a:prstClr val="black"/>
              </a:solidFill>
            </a:endParaRPr>
          </a:p>
        </p:txBody>
      </p:sp>
      <p:sp>
        <p:nvSpPr>
          <p:cNvPr id="521218" name="Rectangle 2"/>
          <p:cNvSpPr>
            <a:spLocks noGrp="1" noRot="1" noChangeAspect="1" noChangeArrowheads="1" noTextEdit="1"/>
          </p:cNvSpPr>
          <p:nvPr>
            <p:ph type="sldImg"/>
          </p:nvPr>
        </p:nvSpPr>
        <p:spPr>
          <a:ln/>
        </p:spPr>
      </p:sp>
      <p:sp>
        <p:nvSpPr>
          <p:cNvPr id="5212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41EFC6D-9757-4A74-AE96-62620C6D271F}" type="slidenum">
              <a:rPr lang="en-US">
                <a:solidFill>
                  <a:prstClr val="black"/>
                </a:solidFill>
              </a:rPr>
              <a:pPr/>
              <a:t>83</a:t>
            </a:fld>
            <a:endParaRPr lang="en-US">
              <a:solidFill>
                <a:prstClr val="black"/>
              </a:solidFill>
            </a:endParaRPr>
          </a:p>
        </p:txBody>
      </p:sp>
      <p:sp>
        <p:nvSpPr>
          <p:cNvPr id="522242" name="Rectangle 2"/>
          <p:cNvSpPr>
            <a:spLocks noGrp="1" noRot="1" noChangeAspect="1" noChangeArrowheads="1" noTextEdit="1"/>
          </p:cNvSpPr>
          <p:nvPr>
            <p:ph type="sldImg"/>
          </p:nvPr>
        </p:nvSpPr>
        <p:spPr>
          <a:ln/>
        </p:spPr>
      </p:sp>
      <p:sp>
        <p:nvSpPr>
          <p:cNvPr id="5222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96BBC0-7A4C-44A6-BE68-D72DA5D17363}" type="slidenum">
              <a:rPr lang="en-US">
                <a:solidFill>
                  <a:prstClr val="black"/>
                </a:solidFill>
              </a:rPr>
              <a:pPr/>
              <a:t>84</a:t>
            </a:fld>
            <a:endParaRPr lang="en-US">
              <a:solidFill>
                <a:prstClr val="black"/>
              </a:solidFill>
            </a:endParaRPr>
          </a:p>
        </p:txBody>
      </p:sp>
      <p:sp>
        <p:nvSpPr>
          <p:cNvPr id="526338" name="Rectangle 2"/>
          <p:cNvSpPr>
            <a:spLocks noGrp="1" noRot="1" noChangeAspect="1" noChangeArrowheads="1" noTextEdit="1"/>
          </p:cNvSpPr>
          <p:nvPr>
            <p:ph type="sldImg"/>
          </p:nvPr>
        </p:nvSpPr>
        <p:spPr>
          <a:ln/>
        </p:spPr>
      </p:sp>
      <p:sp>
        <p:nvSpPr>
          <p:cNvPr id="5263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5E30C93-D718-48A4-992F-E6DB6CD4E432}" type="slidenum">
              <a:rPr lang="en-US">
                <a:solidFill>
                  <a:prstClr val="black"/>
                </a:solidFill>
              </a:rPr>
              <a:pPr/>
              <a:t>85</a:t>
            </a:fld>
            <a:endParaRPr lang="en-US">
              <a:solidFill>
                <a:prstClr val="black"/>
              </a:solidFill>
            </a:endParaRPr>
          </a:p>
        </p:txBody>
      </p:sp>
      <p:sp>
        <p:nvSpPr>
          <p:cNvPr id="527362" name="Rectangle 2"/>
          <p:cNvSpPr>
            <a:spLocks noGrp="1" noRot="1" noChangeAspect="1" noChangeArrowheads="1" noTextEdit="1"/>
          </p:cNvSpPr>
          <p:nvPr>
            <p:ph type="sldImg"/>
          </p:nvPr>
        </p:nvSpPr>
        <p:spPr>
          <a:ln/>
        </p:spPr>
      </p:sp>
      <p:sp>
        <p:nvSpPr>
          <p:cNvPr id="5273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88F7F7D-359B-4F0C-A233-272F207B6413}" type="slidenum">
              <a:rPr lang="en-US">
                <a:solidFill>
                  <a:prstClr val="black"/>
                </a:solidFill>
              </a:rPr>
              <a:pPr/>
              <a:t>88</a:t>
            </a:fld>
            <a:endParaRPr lang="en-US">
              <a:solidFill>
                <a:prstClr val="black"/>
              </a:solidFill>
            </a:endParaRPr>
          </a:p>
        </p:txBody>
      </p:sp>
      <p:sp>
        <p:nvSpPr>
          <p:cNvPr id="532482" name="Rectangle 2"/>
          <p:cNvSpPr>
            <a:spLocks noGrp="1" noRot="1" noChangeAspect="1" noChangeArrowheads="1" noTextEdit="1"/>
          </p:cNvSpPr>
          <p:nvPr>
            <p:ph type="sldImg"/>
          </p:nvPr>
        </p:nvSpPr>
        <p:spPr>
          <a:ln/>
        </p:spPr>
      </p:sp>
      <p:sp>
        <p:nvSpPr>
          <p:cNvPr id="5324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p:spPr>
        <p:txBody>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fld id="{60D8242B-63C6-43E8-A1EA-F5A86C3753AD}" type="slidenum">
              <a:rPr lang="en-US" altLang="en-US" sz="1200">
                <a:solidFill>
                  <a:schemeClr val="tx1"/>
                </a:solidFill>
                <a:latin typeface="Arial" pitchFamily="34" charset="0"/>
              </a:rPr>
              <a:pPr eaLnBrk="1" hangingPunct="1"/>
              <a:t>89</a:t>
            </a:fld>
            <a:endParaRPr lang="en-US" altLang="en-US" sz="1200">
              <a:solidFill>
                <a:schemeClr val="tx1"/>
              </a:solidFill>
              <a:latin typeface="Arial" pitchFamily="34" charset="0"/>
            </a:endParaRPr>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p:spPr>
        <p:txBody>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fld id="{390CE3E2-AFD5-4DEB-AE91-CA70EA9A7F64}" type="slidenum">
              <a:rPr lang="en-US" altLang="en-US" sz="1200">
                <a:solidFill>
                  <a:schemeClr val="tx1"/>
                </a:solidFill>
                <a:latin typeface="Arial" pitchFamily="34" charset="0"/>
              </a:rPr>
              <a:pPr eaLnBrk="1" hangingPunct="1"/>
              <a:t>90</a:t>
            </a:fld>
            <a:endParaRPr lang="en-US" altLang="en-US" sz="1200">
              <a:solidFill>
                <a:schemeClr val="tx1"/>
              </a:solidFill>
              <a:latin typeface="Arial" pitchFamily="34" charset="0"/>
            </a:endParaRPr>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p:spPr>
        <p:txBody>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fld id="{3B88F158-652F-40E3-93B5-2ACAB834D069}" type="slidenum">
              <a:rPr lang="en-US" altLang="en-US" sz="1200">
                <a:solidFill>
                  <a:schemeClr val="tx1"/>
                </a:solidFill>
                <a:latin typeface="Arial" pitchFamily="34" charset="0"/>
              </a:rPr>
              <a:pPr eaLnBrk="1" hangingPunct="1"/>
              <a:t>91</a:t>
            </a:fld>
            <a:endParaRPr lang="en-US" altLang="en-US" sz="1200">
              <a:solidFill>
                <a:schemeClr val="tx1"/>
              </a:solidFill>
              <a:latin typeface="Arial" pitchFamily="34" charset="0"/>
            </a:endParaRPr>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1A66D5A-3A43-47E5-8F46-4E7ADCB4CFE3}" type="slidenum">
              <a:rPr lang="en-US">
                <a:solidFill>
                  <a:prstClr val="black"/>
                </a:solidFill>
              </a:rPr>
              <a:pPr/>
              <a:t>92</a:t>
            </a:fld>
            <a:endParaRPr lang="en-US">
              <a:solidFill>
                <a:prstClr val="black"/>
              </a:solidFill>
            </a:endParaRPr>
          </a:p>
        </p:txBody>
      </p:sp>
      <p:sp>
        <p:nvSpPr>
          <p:cNvPr id="536578" name="Rectangle 2"/>
          <p:cNvSpPr>
            <a:spLocks noGrp="1" noRot="1" noChangeAspect="1" noChangeArrowheads="1" noTextEdit="1"/>
          </p:cNvSpPr>
          <p:nvPr>
            <p:ph type="sldImg"/>
          </p:nvPr>
        </p:nvSpPr>
        <p:spPr>
          <a:ln/>
        </p:spPr>
      </p:sp>
      <p:sp>
        <p:nvSpPr>
          <p:cNvPr id="5365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F4EF997-E5BC-44C9-9E0D-8D91957946EA}" type="slidenum">
              <a:rPr lang="en-US">
                <a:solidFill>
                  <a:prstClr val="black"/>
                </a:solidFill>
              </a:rPr>
              <a:pPr/>
              <a:t>93</a:t>
            </a:fld>
            <a:endParaRPr lang="en-US">
              <a:solidFill>
                <a:prstClr val="black"/>
              </a:solidFill>
            </a:endParaRPr>
          </a:p>
        </p:txBody>
      </p:sp>
      <p:sp>
        <p:nvSpPr>
          <p:cNvPr id="537602" name="Rectangle 2"/>
          <p:cNvSpPr>
            <a:spLocks noGrp="1" noRot="1" noChangeAspect="1" noChangeArrowheads="1" noTextEdit="1"/>
          </p:cNvSpPr>
          <p:nvPr>
            <p:ph type="sldImg"/>
          </p:nvPr>
        </p:nvSpPr>
        <p:spPr>
          <a:ln/>
        </p:spPr>
      </p:sp>
      <p:sp>
        <p:nvSpPr>
          <p:cNvPr id="5376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p:spPr>
        <p:txBody>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fld id="{11172884-4310-4FC2-BB45-A7F3A8D5B8A3}" type="slidenum">
              <a:rPr lang="en-US" altLang="en-US" sz="1200">
                <a:solidFill>
                  <a:schemeClr val="tx1"/>
                </a:solidFill>
                <a:latin typeface="Arial" pitchFamily="34" charset="0"/>
              </a:rPr>
              <a:pPr eaLnBrk="1" hangingPunct="1"/>
              <a:t>94</a:t>
            </a:fld>
            <a:endParaRPr lang="en-US" altLang="en-US" sz="1200">
              <a:solidFill>
                <a:schemeClr val="tx1"/>
              </a:solidFill>
              <a:latin typeface="Arial" pitchFamily="34" charset="0"/>
            </a:endParaRPr>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9E70438-352E-4C66-B933-FBE882C4D930}" type="slidenum">
              <a:rPr lang="en-US">
                <a:solidFill>
                  <a:prstClr val="black"/>
                </a:solidFill>
              </a:rPr>
              <a:pPr/>
              <a:t>95</a:t>
            </a:fld>
            <a:endParaRPr lang="en-US">
              <a:solidFill>
                <a:prstClr val="black"/>
              </a:solidFill>
            </a:endParaRPr>
          </a:p>
        </p:txBody>
      </p:sp>
      <p:sp>
        <p:nvSpPr>
          <p:cNvPr id="539650" name="Rectangle 2"/>
          <p:cNvSpPr>
            <a:spLocks noGrp="1" noRot="1" noChangeAspect="1" noChangeArrowheads="1" noTextEdit="1"/>
          </p:cNvSpPr>
          <p:nvPr>
            <p:ph type="sldImg"/>
          </p:nvPr>
        </p:nvSpPr>
        <p:spPr>
          <a:ln/>
        </p:spPr>
      </p:sp>
      <p:sp>
        <p:nvSpPr>
          <p:cNvPr id="5396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3057B6D-59B0-4D9C-B4C6-2DD9CD2E5EFC}" type="slidenum">
              <a:rPr lang="en-US">
                <a:solidFill>
                  <a:prstClr val="black"/>
                </a:solidFill>
              </a:rPr>
              <a:pPr/>
              <a:t>96</a:t>
            </a:fld>
            <a:endParaRPr lang="en-US">
              <a:solidFill>
                <a:prstClr val="black"/>
              </a:solidFill>
            </a:endParaRPr>
          </a:p>
        </p:txBody>
      </p:sp>
      <p:sp>
        <p:nvSpPr>
          <p:cNvPr id="540674" name="Rectangle 2"/>
          <p:cNvSpPr>
            <a:spLocks noGrp="1" noRot="1" noChangeAspect="1" noChangeArrowheads="1" noTextEdit="1"/>
          </p:cNvSpPr>
          <p:nvPr>
            <p:ph type="sldImg"/>
          </p:nvPr>
        </p:nvSpPr>
        <p:spPr>
          <a:ln/>
        </p:spPr>
      </p:sp>
      <p:sp>
        <p:nvSpPr>
          <p:cNvPr id="5406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25D8FF-5448-4903-9DBD-D9EF8E076689}" type="slidenum">
              <a:rPr lang="en-US">
                <a:solidFill>
                  <a:prstClr val="black"/>
                </a:solidFill>
              </a:rPr>
              <a:pPr/>
              <a:t>97</a:t>
            </a:fld>
            <a:endParaRPr lang="en-US">
              <a:solidFill>
                <a:prstClr val="black"/>
              </a:solidFill>
            </a:endParaRPr>
          </a:p>
        </p:txBody>
      </p:sp>
      <p:sp>
        <p:nvSpPr>
          <p:cNvPr id="541698" name="Rectangle 2"/>
          <p:cNvSpPr>
            <a:spLocks noGrp="1" noRot="1" noChangeAspect="1" noChangeArrowheads="1" noTextEdit="1"/>
          </p:cNvSpPr>
          <p:nvPr>
            <p:ph type="sldImg"/>
          </p:nvPr>
        </p:nvSpPr>
        <p:spPr>
          <a:ln/>
        </p:spPr>
      </p:sp>
      <p:sp>
        <p:nvSpPr>
          <p:cNvPr id="5416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91369E4-A4D4-4005-A958-1536E48EE49E}" type="slidenum">
              <a:rPr lang="en-US">
                <a:solidFill>
                  <a:prstClr val="black"/>
                </a:solidFill>
              </a:rPr>
              <a:pPr/>
              <a:t>98</a:t>
            </a:fld>
            <a:endParaRPr lang="en-US">
              <a:solidFill>
                <a:prstClr val="black"/>
              </a:solidFill>
            </a:endParaRPr>
          </a:p>
        </p:txBody>
      </p:sp>
      <p:sp>
        <p:nvSpPr>
          <p:cNvPr id="542722" name="Rectangle 2"/>
          <p:cNvSpPr>
            <a:spLocks noGrp="1" noRot="1" noChangeAspect="1" noChangeArrowheads="1" noTextEdit="1"/>
          </p:cNvSpPr>
          <p:nvPr>
            <p:ph type="sldImg"/>
          </p:nvPr>
        </p:nvSpPr>
        <p:spPr>
          <a:ln/>
        </p:spPr>
      </p:sp>
      <p:sp>
        <p:nvSpPr>
          <p:cNvPr id="5427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7042B57-FAD5-4D86-83CE-22A8AC2239B6}" type="slidenum">
              <a:rPr lang="en-US">
                <a:solidFill>
                  <a:prstClr val="black"/>
                </a:solidFill>
              </a:rPr>
              <a:pPr/>
              <a:t>99</a:t>
            </a:fld>
            <a:endParaRPr lang="en-US">
              <a:solidFill>
                <a:prstClr val="black"/>
              </a:solidFill>
            </a:endParaRPr>
          </a:p>
        </p:txBody>
      </p:sp>
      <p:sp>
        <p:nvSpPr>
          <p:cNvPr id="543746" name="Rectangle 2"/>
          <p:cNvSpPr>
            <a:spLocks noGrp="1" noRot="1" noChangeAspect="1" noChangeArrowheads="1" noTextEdit="1"/>
          </p:cNvSpPr>
          <p:nvPr>
            <p:ph type="sldImg"/>
          </p:nvPr>
        </p:nvSpPr>
        <p:spPr>
          <a:ln/>
        </p:spPr>
      </p:sp>
      <p:sp>
        <p:nvSpPr>
          <p:cNvPr id="5437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BBF65D0-DAB3-49D9-A16B-78AE146D5E56}" type="slidenum">
              <a:rPr lang="en-US">
                <a:solidFill>
                  <a:prstClr val="black"/>
                </a:solidFill>
              </a:rPr>
              <a:pPr/>
              <a:t>100</a:t>
            </a:fld>
            <a:endParaRPr lang="en-US">
              <a:solidFill>
                <a:prstClr val="black"/>
              </a:solidFill>
            </a:endParaRPr>
          </a:p>
        </p:txBody>
      </p:sp>
      <p:sp>
        <p:nvSpPr>
          <p:cNvPr id="544770" name="Rectangle 2"/>
          <p:cNvSpPr>
            <a:spLocks noGrp="1" noRot="1" noChangeAspect="1" noChangeArrowheads="1" noTextEdit="1"/>
          </p:cNvSpPr>
          <p:nvPr>
            <p:ph type="sldImg"/>
          </p:nvPr>
        </p:nvSpPr>
        <p:spPr>
          <a:ln/>
        </p:spPr>
      </p:sp>
      <p:sp>
        <p:nvSpPr>
          <p:cNvPr id="5447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p:spPr>
        <p:txBody>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fld id="{0FDC7931-9473-4713-83BF-70F325554A4E}" type="slidenum">
              <a:rPr lang="en-US" altLang="en-US" sz="1200">
                <a:solidFill>
                  <a:schemeClr val="tx1"/>
                </a:solidFill>
                <a:latin typeface="Arial" pitchFamily="34" charset="0"/>
              </a:rPr>
              <a:pPr eaLnBrk="1" hangingPunct="1"/>
              <a:t>101</a:t>
            </a:fld>
            <a:endParaRPr lang="en-US" altLang="en-US" sz="1200">
              <a:solidFill>
                <a:schemeClr val="tx1"/>
              </a:solidFill>
              <a:latin typeface="Arial" pitchFamily="34" charset="0"/>
            </a:endParaRPr>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p:spPr>
        <p:txBody>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fld id="{9F108443-ECED-4B74-AAFF-A512F2754602}" type="slidenum">
              <a:rPr lang="en-US" altLang="en-US" sz="1200">
                <a:solidFill>
                  <a:schemeClr val="tx1"/>
                </a:solidFill>
                <a:latin typeface="Arial" pitchFamily="34" charset="0"/>
              </a:rPr>
              <a:pPr eaLnBrk="1" hangingPunct="1"/>
              <a:t>102</a:t>
            </a:fld>
            <a:endParaRPr lang="en-US" altLang="en-US" sz="1200">
              <a:solidFill>
                <a:schemeClr val="tx1"/>
              </a:solidFill>
              <a:latin typeface="Arial" pitchFamily="34" charset="0"/>
            </a:endParaRPr>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p:spPr>
        <p:txBody>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fld id="{CFA7B237-D48E-4B8B-9797-1074F093E3AF}" type="slidenum">
              <a:rPr lang="en-US" altLang="en-US" sz="1200">
                <a:solidFill>
                  <a:schemeClr val="tx1"/>
                </a:solidFill>
                <a:latin typeface="Arial" pitchFamily="34" charset="0"/>
              </a:rPr>
              <a:pPr eaLnBrk="1" hangingPunct="1"/>
              <a:t>103</a:t>
            </a:fld>
            <a:endParaRPr lang="en-US" altLang="en-US" sz="1200">
              <a:solidFill>
                <a:schemeClr val="tx1"/>
              </a:solidFill>
              <a:latin typeface="Arial" pitchFamily="34" charset="0"/>
            </a:endParaRPr>
          </a:p>
        </p:txBody>
      </p:sp>
      <p:sp>
        <p:nvSpPr>
          <p:cNvPr id="181251" name="Rectangle 2"/>
          <p:cNvSpPr>
            <a:spLocks noGrp="1" noRot="1" noChangeAspect="1" noChangeArrowheads="1" noTextEdit="1"/>
          </p:cNvSpPr>
          <p:nvPr>
            <p:ph type="sldImg"/>
          </p:nvPr>
        </p:nvSpPr>
        <p:spPr>
          <a:ln/>
        </p:spPr>
      </p:sp>
      <p:sp>
        <p:nvSpPr>
          <p:cNvPr id="18125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p:spPr>
        <p:txBody>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fld id="{75C17B82-FF62-42E5-AA5A-AB7F53A92C5C}" type="slidenum">
              <a:rPr lang="en-US" altLang="en-US" sz="1200">
                <a:solidFill>
                  <a:schemeClr val="tx1"/>
                </a:solidFill>
                <a:latin typeface="Arial" pitchFamily="34" charset="0"/>
              </a:rPr>
              <a:pPr eaLnBrk="1" hangingPunct="1"/>
              <a:t>104</a:t>
            </a:fld>
            <a:endParaRPr lang="en-US" altLang="en-US" sz="1200">
              <a:solidFill>
                <a:schemeClr val="tx1"/>
              </a:solidFill>
              <a:latin typeface="Arial" pitchFamily="34"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p:spPr>
        <p:txBody>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fld id="{38DD3458-6AF0-4059-8D21-1FFEB1F241FE}" type="slidenum">
              <a:rPr lang="en-US" altLang="en-US" sz="1200">
                <a:solidFill>
                  <a:schemeClr val="tx1"/>
                </a:solidFill>
                <a:latin typeface="Arial" pitchFamily="34" charset="0"/>
              </a:rPr>
              <a:pPr eaLnBrk="1" hangingPunct="1"/>
              <a:t>105</a:t>
            </a:fld>
            <a:endParaRPr lang="en-US" altLang="en-US" sz="1200">
              <a:solidFill>
                <a:schemeClr val="tx1"/>
              </a:solidFill>
              <a:latin typeface="Arial" pitchFamily="34" charset="0"/>
            </a:endParaRPr>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9259D28-3CF8-4B9A-B926-B1A481022C8F}" type="slidenum">
              <a:rPr lang="en-US"/>
              <a:pPr/>
              <a:t>106</a:t>
            </a:fld>
            <a:endParaRPr lang="en-US"/>
          </a:p>
        </p:txBody>
      </p:sp>
      <p:sp>
        <p:nvSpPr>
          <p:cNvPr id="699394" name="Rectangle 2"/>
          <p:cNvSpPr>
            <a:spLocks noGrp="1" noRot="1" noChangeAspect="1" noChangeArrowheads="1" noTextEdit="1"/>
          </p:cNvSpPr>
          <p:nvPr>
            <p:ph type="sldImg"/>
          </p:nvPr>
        </p:nvSpPr>
        <p:spPr>
          <a:ln/>
        </p:spPr>
      </p:sp>
      <p:sp>
        <p:nvSpPr>
          <p:cNvPr id="699395" name="Rectangle 3"/>
          <p:cNvSpPr>
            <a:spLocks noGrp="1" noChangeArrowheads="1"/>
          </p:cNvSpPr>
          <p:nvPr>
            <p:ph type="body" idx="1"/>
          </p:nvPr>
        </p:nvSpPr>
        <p:spPr>
          <a:xfrm>
            <a:off x="709613" y="4460875"/>
            <a:ext cx="5683250" cy="4224338"/>
          </a:xfrm>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smtClean="0"/>
            </a:lvl1pPr>
          </a:lstStyle>
          <a:p>
            <a:pPr>
              <a:defRPr/>
            </a:pPr>
            <a:endParaRPr lang="en-US" altLang="en-US"/>
          </a:p>
        </p:txBody>
      </p:sp>
      <p:sp>
        <p:nvSpPr>
          <p:cNvPr id="5" name="Footer Placeholder 4"/>
          <p:cNvSpPr>
            <a:spLocks noGrp="1"/>
          </p:cNvSpPr>
          <p:nvPr>
            <p:ph type="ftr" sz="quarter" idx="11"/>
          </p:nvPr>
        </p:nvSpPr>
        <p:spPr/>
        <p:txBody>
          <a:bodyPr/>
          <a:lstStyle>
            <a:lvl1pPr>
              <a:defRPr smtClean="0"/>
            </a:lvl1pPr>
          </a:lstStyle>
          <a:p>
            <a:pPr>
              <a:defRPr/>
            </a:pPr>
            <a:endParaRPr lang="en-US" altLang="en-US"/>
          </a:p>
        </p:txBody>
      </p:sp>
      <p:sp>
        <p:nvSpPr>
          <p:cNvPr id="6" name="Slide Number Placeholder 5"/>
          <p:cNvSpPr>
            <a:spLocks noGrp="1"/>
          </p:cNvSpPr>
          <p:nvPr>
            <p:ph type="sldNum" sz="quarter" idx="12"/>
          </p:nvPr>
        </p:nvSpPr>
        <p:spPr/>
        <p:txBody>
          <a:bodyPr/>
          <a:lstStyle>
            <a:lvl1pPr>
              <a:defRPr smtClean="0"/>
            </a:lvl1pPr>
          </a:lstStyle>
          <a:p>
            <a:pPr>
              <a:defRPr/>
            </a:pPr>
            <a:fld id="{3F717355-2C13-43DD-BF1B-52D1E3B0BCE1}" type="slidenum">
              <a:rPr lang="en-US" altLang="en-US"/>
              <a:pPr>
                <a:defRPr/>
              </a:pPr>
              <a:t>‹#›</a:t>
            </a:fld>
            <a:endParaRPr lang="en-US" altLang="en-US"/>
          </a:p>
        </p:txBody>
      </p:sp>
    </p:spTree>
    <p:extLst>
      <p:ext uri="{BB962C8B-B14F-4D97-AF65-F5344CB8AC3E}">
        <p14:creationId xmlns:p14="http://schemas.microsoft.com/office/powerpoint/2010/main" val="2752326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smtClean="0"/>
            </a:lvl1pPr>
          </a:lstStyle>
          <a:p>
            <a:pPr>
              <a:defRPr/>
            </a:pPr>
            <a:endParaRPr lang="en-US" altLang="en-US"/>
          </a:p>
        </p:txBody>
      </p:sp>
      <p:sp>
        <p:nvSpPr>
          <p:cNvPr id="5" name="Footer Placeholder 4"/>
          <p:cNvSpPr>
            <a:spLocks noGrp="1"/>
          </p:cNvSpPr>
          <p:nvPr>
            <p:ph type="ftr" sz="quarter" idx="11"/>
          </p:nvPr>
        </p:nvSpPr>
        <p:spPr/>
        <p:txBody>
          <a:bodyPr/>
          <a:lstStyle>
            <a:lvl1pPr>
              <a:defRPr smtClean="0"/>
            </a:lvl1pPr>
          </a:lstStyle>
          <a:p>
            <a:pPr>
              <a:defRPr/>
            </a:pPr>
            <a:endParaRPr lang="en-US" altLang="en-US"/>
          </a:p>
        </p:txBody>
      </p:sp>
      <p:sp>
        <p:nvSpPr>
          <p:cNvPr id="6" name="Slide Number Placeholder 5"/>
          <p:cNvSpPr>
            <a:spLocks noGrp="1"/>
          </p:cNvSpPr>
          <p:nvPr>
            <p:ph type="sldNum" sz="quarter" idx="12"/>
          </p:nvPr>
        </p:nvSpPr>
        <p:spPr/>
        <p:txBody>
          <a:bodyPr/>
          <a:lstStyle>
            <a:lvl1pPr>
              <a:defRPr smtClean="0"/>
            </a:lvl1pPr>
          </a:lstStyle>
          <a:p>
            <a:pPr>
              <a:defRPr/>
            </a:pPr>
            <a:fld id="{2CAF18D0-196B-4026-9A3F-DA1CFE736535}" type="slidenum">
              <a:rPr lang="en-US" altLang="en-US"/>
              <a:pPr>
                <a:defRPr/>
              </a:pPr>
              <a:t>‹#›</a:t>
            </a:fld>
            <a:endParaRPr lang="en-US" altLang="en-US"/>
          </a:p>
        </p:txBody>
      </p:sp>
    </p:spTree>
    <p:extLst>
      <p:ext uri="{BB962C8B-B14F-4D97-AF65-F5344CB8AC3E}">
        <p14:creationId xmlns:p14="http://schemas.microsoft.com/office/powerpoint/2010/main" val="36471959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smtClean="0"/>
            </a:lvl1pPr>
          </a:lstStyle>
          <a:p>
            <a:pPr>
              <a:defRPr/>
            </a:pPr>
            <a:endParaRPr lang="en-US" altLang="en-US"/>
          </a:p>
        </p:txBody>
      </p:sp>
      <p:sp>
        <p:nvSpPr>
          <p:cNvPr id="5" name="Footer Placeholder 4"/>
          <p:cNvSpPr>
            <a:spLocks noGrp="1"/>
          </p:cNvSpPr>
          <p:nvPr>
            <p:ph type="ftr" sz="quarter" idx="11"/>
          </p:nvPr>
        </p:nvSpPr>
        <p:spPr/>
        <p:txBody>
          <a:bodyPr/>
          <a:lstStyle>
            <a:lvl1pPr>
              <a:defRPr smtClean="0"/>
            </a:lvl1pPr>
          </a:lstStyle>
          <a:p>
            <a:pPr>
              <a:defRPr/>
            </a:pPr>
            <a:endParaRPr lang="en-US" altLang="en-US"/>
          </a:p>
        </p:txBody>
      </p:sp>
      <p:sp>
        <p:nvSpPr>
          <p:cNvPr id="6" name="Slide Number Placeholder 5"/>
          <p:cNvSpPr>
            <a:spLocks noGrp="1"/>
          </p:cNvSpPr>
          <p:nvPr>
            <p:ph type="sldNum" sz="quarter" idx="12"/>
          </p:nvPr>
        </p:nvSpPr>
        <p:spPr/>
        <p:txBody>
          <a:bodyPr/>
          <a:lstStyle>
            <a:lvl1pPr>
              <a:defRPr smtClean="0"/>
            </a:lvl1pPr>
          </a:lstStyle>
          <a:p>
            <a:pPr>
              <a:defRPr/>
            </a:pPr>
            <a:fld id="{315B5773-AF3A-415D-9FB6-D419E0FEA61E}" type="slidenum">
              <a:rPr lang="en-US" altLang="en-US"/>
              <a:pPr>
                <a:defRPr/>
              </a:pPr>
              <a:t>‹#›</a:t>
            </a:fld>
            <a:endParaRPr lang="en-US" altLang="en-US"/>
          </a:p>
        </p:txBody>
      </p:sp>
    </p:spTree>
    <p:extLst>
      <p:ext uri="{BB962C8B-B14F-4D97-AF65-F5344CB8AC3E}">
        <p14:creationId xmlns:p14="http://schemas.microsoft.com/office/powerpoint/2010/main" val="19862822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smtClean="0"/>
            </a:lvl1pPr>
          </a:lstStyle>
          <a:p>
            <a:pPr>
              <a:defRPr/>
            </a:pPr>
            <a:endParaRPr lang="en-US" altLang="en-US"/>
          </a:p>
        </p:txBody>
      </p:sp>
      <p:sp>
        <p:nvSpPr>
          <p:cNvPr id="6" name="Footer Placeholder 5"/>
          <p:cNvSpPr>
            <a:spLocks noGrp="1"/>
          </p:cNvSpPr>
          <p:nvPr>
            <p:ph type="ftr" sz="quarter" idx="11"/>
          </p:nvPr>
        </p:nvSpPr>
        <p:spPr/>
        <p:txBody>
          <a:bodyPr/>
          <a:lstStyle>
            <a:lvl1pPr>
              <a:defRPr smtClean="0"/>
            </a:lvl1pPr>
          </a:lstStyle>
          <a:p>
            <a:pPr>
              <a:defRPr/>
            </a:pPr>
            <a:endParaRPr lang="en-US" altLang="en-US"/>
          </a:p>
        </p:txBody>
      </p:sp>
      <p:sp>
        <p:nvSpPr>
          <p:cNvPr id="7" name="Slide Number Placeholder 6"/>
          <p:cNvSpPr>
            <a:spLocks noGrp="1"/>
          </p:cNvSpPr>
          <p:nvPr>
            <p:ph type="sldNum" sz="quarter" idx="12"/>
          </p:nvPr>
        </p:nvSpPr>
        <p:spPr/>
        <p:txBody>
          <a:bodyPr/>
          <a:lstStyle>
            <a:lvl1pPr>
              <a:defRPr smtClean="0"/>
            </a:lvl1pPr>
          </a:lstStyle>
          <a:p>
            <a:pPr>
              <a:defRPr/>
            </a:pPr>
            <a:fld id="{1D39B2F5-5CF6-468E-BE27-8EC2088485AF}" type="slidenum">
              <a:rPr lang="en-US" altLang="en-US"/>
              <a:pPr>
                <a:defRPr/>
              </a:pPr>
              <a:t>‹#›</a:t>
            </a:fld>
            <a:endParaRPr lang="en-US" altLang="en-US"/>
          </a:p>
        </p:txBody>
      </p:sp>
    </p:spTree>
    <p:extLst>
      <p:ext uri="{BB962C8B-B14F-4D97-AF65-F5344CB8AC3E}">
        <p14:creationId xmlns:p14="http://schemas.microsoft.com/office/powerpoint/2010/main" val="34935984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smtClean="0"/>
            </a:lvl1pPr>
          </a:lstStyle>
          <a:p>
            <a:pPr>
              <a:defRPr/>
            </a:pPr>
            <a:endParaRPr lang="en-US" altLang="en-US"/>
          </a:p>
        </p:txBody>
      </p:sp>
      <p:sp>
        <p:nvSpPr>
          <p:cNvPr id="8" name="Footer Placeholder 7"/>
          <p:cNvSpPr>
            <a:spLocks noGrp="1"/>
          </p:cNvSpPr>
          <p:nvPr>
            <p:ph type="ftr" sz="quarter" idx="11"/>
          </p:nvPr>
        </p:nvSpPr>
        <p:spPr/>
        <p:txBody>
          <a:bodyPr/>
          <a:lstStyle>
            <a:lvl1pPr>
              <a:defRPr smtClean="0"/>
            </a:lvl1pPr>
          </a:lstStyle>
          <a:p>
            <a:pPr>
              <a:defRPr/>
            </a:pPr>
            <a:endParaRPr lang="en-US" altLang="en-US"/>
          </a:p>
        </p:txBody>
      </p:sp>
      <p:sp>
        <p:nvSpPr>
          <p:cNvPr id="9" name="Slide Number Placeholder 8"/>
          <p:cNvSpPr>
            <a:spLocks noGrp="1"/>
          </p:cNvSpPr>
          <p:nvPr>
            <p:ph type="sldNum" sz="quarter" idx="12"/>
          </p:nvPr>
        </p:nvSpPr>
        <p:spPr/>
        <p:txBody>
          <a:bodyPr/>
          <a:lstStyle>
            <a:lvl1pPr>
              <a:defRPr smtClean="0"/>
            </a:lvl1pPr>
          </a:lstStyle>
          <a:p>
            <a:pPr>
              <a:defRPr/>
            </a:pPr>
            <a:fld id="{D2663B7A-ACD2-40BC-A79B-E5CF530FA983}" type="slidenum">
              <a:rPr lang="en-US" altLang="en-US"/>
              <a:pPr>
                <a:defRPr/>
              </a:pPr>
              <a:t>‹#›</a:t>
            </a:fld>
            <a:endParaRPr lang="en-US" altLang="en-US"/>
          </a:p>
        </p:txBody>
      </p:sp>
    </p:spTree>
    <p:extLst>
      <p:ext uri="{BB962C8B-B14F-4D97-AF65-F5344CB8AC3E}">
        <p14:creationId xmlns:p14="http://schemas.microsoft.com/office/powerpoint/2010/main" val="39320854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smtClean="0"/>
            </a:lvl1pPr>
          </a:lstStyle>
          <a:p>
            <a:pPr>
              <a:defRPr/>
            </a:pPr>
            <a:endParaRPr lang="en-US" altLang="en-US"/>
          </a:p>
        </p:txBody>
      </p:sp>
      <p:sp>
        <p:nvSpPr>
          <p:cNvPr id="4" name="Footer Placeholder 3"/>
          <p:cNvSpPr>
            <a:spLocks noGrp="1"/>
          </p:cNvSpPr>
          <p:nvPr>
            <p:ph type="ftr" sz="quarter" idx="11"/>
          </p:nvPr>
        </p:nvSpPr>
        <p:spPr/>
        <p:txBody>
          <a:bodyPr/>
          <a:lstStyle>
            <a:lvl1pPr>
              <a:defRPr smtClean="0"/>
            </a:lvl1pPr>
          </a:lstStyle>
          <a:p>
            <a:pPr>
              <a:defRPr/>
            </a:pPr>
            <a:endParaRPr lang="en-US" altLang="en-US"/>
          </a:p>
        </p:txBody>
      </p:sp>
      <p:sp>
        <p:nvSpPr>
          <p:cNvPr id="5" name="Slide Number Placeholder 4"/>
          <p:cNvSpPr>
            <a:spLocks noGrp="1"/>
          </p:cNvSpPr>
          <p:nvPr>
            <p:ph type="sldNum" sz="quarter" idx="12"/>
          </p:nvPr>
        </p:nvSpPr>
        <p:spPr/>
        <p:txBody>
          <a:bodyPr/>
          <a:lstStyle>
            <a:lvl1pPr>
              <a:defRPr smtClean="0"/>
            </a:lvl1pPr>
          </a:lstStyle>
          <a:p>
            <a:pPr>
              <a:defRPr/>
            </a:pPr>
            <a:fld id="{E7C55012-3E04-4F96-82BF-054B26E22EB8}" type="slidenum">
              <a:rPr lang="en-US" altLang="en-US"/>
              <a:pPr>
                <a:defRPr/>
              </a:pPr>
              <a:t>‹#›</a:t>
            </a:fld>
            <a:endParaRPr lang="en-US" altLang="en-US"/>
          </a:p>
        </p:txBody>
      </p:sp>
    </p:spTree>
    <p:extLst>
      <p:ext uri="{BB962C8B-B14F-4D97-AF65-F5344CB8AC3E}">
        <p14:creationId xmlns:p14="http://schemas.microsoft.com/office/powerpoint/2010/main" val="2531078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smtClean="0"/>
            </a:lvl1pPr>
          </a:lstStyle>
          <a:p>
            <a:pPr>
              <a:defRPr/>
            </a:pPr>
            <a:endParaRPr lang="en-US" altLang="en-US"/>
          </a:p>
        </p:txBody>
      </p:sp>
      <p:sp>
        <p:nvSpPr>
          <p:cNvPr id="3" name="Footer Placeholder 2"/>
          <p:cNvSpPr>
            <a:spLocks noGrp="1"/>
          </p:cNvSpPr>
          <p:nvPr>
            <p:ph type="ftr" sz="quarter" idx="11"/>
          </p:nvPr>
        </p:nvSpPr>
        <p:spPr/>
        <p:txBody>
          <a:bodyPr/>
          <a:lstStyle>
            <a:lvl1pPr>
              <a:defRPr smtClean="0"/>
            </a:lvl1pPr>
          </a:lstStyle>
          <a:p>
            <a:pPr>
              <a:defRPr/>
            </a:pPr>
            <a:endParaRPr lang="en-US" altLang="en-US"/>
          </a:p>
        </p:txBody>
      </p:sp>
      <p:sp>
        <p:nvSpPr>
          <p:cNvPr id="4" name="Slide Number Placeholder 3"/>
          <p:cNvSpPr>
            <a:spLocks noGrp="1"/>
          </p:cNvSpPr>
          <p:nvPr>
            <p:ph type="sldNum" sz="quarter" idx="12"/>
          </p:nvPr>
        </p:nvSpPr>
        <p:spPr/>
        <p:txBody>
          <a:bodyPr/>
          <a:lstStyle>
            <a:lvl1pPr>
              <a:defRPr smtClean="0"/>
            </a:lvl1pPr>
          </a:lstStyle>
          <a:p>
            <a:pPr>
              <a:defRPr/>
            </a:pPr>
            <a:fld id="{A23412EB-CD17-4D97-8673-C63F6D1A7DD9}" type="slidenum">
              <a:rPr lang="en-US" altLang="en-US"/>
              <a:pPr>
                <a:defRPr/>
              </a:pPr>
              <a:t>‹#›</a:t>
            </a:fld>
            <a:endParaRPr lang="en-US" altLang="en-US"/>
          </a:p>
        </p:txBody>
      </p:sp>
    </p:spTree>
    <p:extLst>
      <p:ext uri="{BB962C8B-B14F-4D97-AF65-F5344CB8AC3E}">
        <p14:creationId xmlns:p14="http://schemas.microsoft.com/office/powerpoint/2010/main" val="28793392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smtClean="0"/>
            </a:lvl1pPr>
          </a:lstStyle>
          <a:p>
            <a:pPr>
              <a:defRPr/>
            </a:pPr>
            <a:endParaRPr lang="en-US" altLang="en-US"/>
          </a:p>
        </p:txBody>
      </p:sp>
      <p:sp>
        <p:nvSpPr>
          <p:cNvPr id="6" name="Footer Placeholder 5"/>
          <p:cNvSpPr>
            <a:spLocks noGrp="1"/>
          </p:cNvSpPr>
          <p:nvPr>
            <p:ph type="ftr" sz="quarter" idx="11"/>
          </p:nvPr>
        </p:nvSpPr>
        <p:spPr/>
        <p:txBody>
          <a:bodyPr/>
          <a:lstStyle>
            <a:lvl1pPr>
              <a:defRPr smtClean="0"/>
            </a:lvl1pPr>
          </a:lstStyle>
          <a:p>
            <a:pPr>
              <a:defRPr/>
            </a:pPr>
            <a:endParaRPr lang="en-US" altLang="en-US"/>
          </a:p>
        </p:txBody>
      </p:sp>
      <p:sp>
        <p:nvSpPr>
          <p:cNvPr id="7" name="Slide Number Placeholder 6"/>
          <p:cNvSpPr>
            <a:spLocks noGrp="1"/>
          </p:cNvSpPr>
          <p:nvPr>
            <p:ph type="sldNum" sz="quarter" idx="12"/>
          </p:nvPr>
        </p:nvSpPr>
        <p:spPr/>
        <p:txBody>
          <a:bodyPr/>
          <a:lstStyle>
            <a:lvl1pPr>
              <a:defRPr smtClean="0"/>
            </a:lvl1pPr>
          </a:lstStyle>
          <a:p>
            <a:pPr>
              <a:defRPr/>
            </a:pPr>
            <a:fld id="{DC2CF0F3-A3E7-4217-BD94-F942992D720A}" type="slidenum">
              <a:rPr lang="en-US" altLang="en-US"/>
              <a:pPr>
                <a:defRPr/>
              </a:pPr>
              <a:t>‹#›</a:t>
            </a:fld>
            <a:endParaRPr lang="en-US" altLang="en-US"/>
          </a:p>
        </p:txBody>
      </p:sp>
    </p:spTree>
    <p:extLst>
      <p:ext uri="{BB962C8B-B14F-4D97-AF65-F5344CB8AC3E}">
        <p14:creationId xmlns:p14="http://schemas.microsoft.com/office/powerpoint/2010/main" val="3873469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smtClean="0"/>
            </a:lvl1pPr>
          </a:lstStyle>
          <a:p>
            <a:pPr>
              <a:defRPr/>
            </a:pPr>
            <a:endParaRPr lang="en-US" altLang="en-US"/>
          </a:p>
        </p:txBody>
      </p:sp>
      <p:sp>
        <p:nvSpPr>
          <p:cNvPr id="6" name="Footer Placeholder 5"/>
          <p:cNvSpPr>
            <a:spLocks noGrp="1"/>
          </p:cNvSpPr>
          <p:nvPr>
            <p:ph type="ftr" sz="quarter" idx="11"/>
          </p:nvPr>
        </p:nvSpPr>
        <p:spPr/>
        <p:txBody>
          <a:bodyPr/>
          <a:lstStyle>
            <a:lvl1pPr>
              <a:defRPr smtClean="0"/>
            </a:lvl1pPr>
          </a:lstStyle>
          <a:p>
            <a:pPr>
              <a:defRPr/>
            </a:pPr>
            <a:endParaRPr lang="en-US" altLang="en-US"/>
          </a:p>
        </p:txBody>
      </p:sp>
      <p:sp>
        <p:nvSpPr>
          <p:cNvPr id="7" name="Slide Number Placeholder 6"/>
          <p:cNvSpPr>
            <a:spLocks noGrp="1"/>
          </p:cNvSpPr>
          <p:nvPr>
            <p:ph type="sldNum" sz="quarter" idx="12"/>
          </p:nvPr>
        </p:nvSpPr>
        <p:spPr/>
        <p:txBody>
          <a:bodyPr/>
          <a:lstStyle>
            <a:lvl1pPr>
              <a:defRPr smtClean="0"/>
            </a:lvl1pPr>
          </a:lstStyle>
          <a:p>
            <a:pPr>
              <a:defRPr/>
            </a:pPr>
            <a:fld id="{035D136F-0678-4D80-A801-1E8749B0EC62}" type="slidenum">
              <a:rPr lang="en-US" altLang="en-US"/>
              <a:pPr>
                <a:defRPr/>
              </a:pPr>
              <a:t>‹#›</a:t>
            </a:fld>
            <a:endParaRPr lang="en-US" altLang="en-US"/>
          </a:p>
        </p:txBody>
      </p:sp>
    </p:spTree>
    <p:extLst>
      <p:ext uri="{BB962C8B-B14F-4D97-AF65-F5344CB8AC3E}">
        <p14:creationId xmlns:p14="http://schemas.microsoft.com/office/powerpoint/2010/main" val="12908573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smtClean="0"/>
            </a:lvl1pPr>
          </a:lstStyle>
          <a:p>
            <a:pPr>
              <a:defRPr/>
            </a:pPr>
            <a:endParaRPr lang="en-US" altLang="en-US"/>
          </a:p>
        </p:txBody>
      </p:sp>
      <p:sp>
        <p:nvSpPr>
          <p:cNvPr id="5" name="Footer Placeholder 4"/>
          <p:cNvSpPr>
            <a:spLocks noGrp="1"/>
          </p:cNvSpPr>
          <p:nvPr>
            <p:ph type="ftr" sz="quarter" idx="11"/>
          </p:nvPr>
        </p:nvSpPr>
        <p:spPr/>
        <p:txBody>
          <a:bodyPr/>
          <a:lstStyle>
            <a:lvl1pPr>
              <a:defRPr smtClean="0"/>
            </a:lvl1pPr>
          </a:lstStyle>
          <a:p>
            <a:pPr>
              <a:defRPr/>
            </a:pPr>
            <a:endParaRPr lang="en-US" altLang="en-US"/>
          </a:p>
        </p:txBody>
      </p:sp>
      <p:sp>
        <p:nvSpPr>
          <p:cNvPr id="6" name="Slide Number Placeholder 5"/>
          <p:cNvSpPr>
            <a:spLocks noGrp="1"/>
          </p:cNvSpPr>
          <p:nvPr>
            <p:ph type="sldNum" sz="quarter" idx="12"/>
          </p:nvPr>
        </p:nvSpPr>
        <p:spPr/>
        <p:txBody>
          <a:bodyPr/>
          <a:lstStyle>
            <a:lvl1pPr>
              <a:defRPr smtClean="0"/>
            </a:lvl1pPr>
          </a:lstStyle>
          <a:p>
            <a:pPr>
              <a:defRPr/>
            </a:pPr>
            <a:fld id="{649AB978-7EFA-41A3-89BE-5EFD2572C7DA}" type="slidenum">
              <a:rPr lang="en-US" altLang="en-US"/>
              <a:pPr>
                <a:defRPr/>
              </a:pPr>
              <a:t>‹#›</a:t>
            </a:fld>
            <a:endParaRPr lang="en-US" altLang="en-US"/>
          </a:p>
        </p:txBody>
      </p:sp>
    </p:spTree>
    <p:extLst>
      <p:ext uri="{BB962C8B-B14F-4D97-AF65-F5344CB8AC3E}">
        <p14:creationId xmlns:p14="http://schemas.microsoft.com/office/powerpoint/2010/main" val="14687424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smtClean="0"/>
            </a:lvl1pPr>
          </a:lstStyle>
          <a:p>
            <a:pPr>
              <a:defRPr/>
            </a:pPr>
            <a:endParaRPr lang="en-US" altLang="en-US"/>
          </a:p>
        </p:txBody>
      </p:sp>
      <p:sp>
        <p:nvSpPr>
          <p:cNvPr id="5" name="Footer Placeholder 4"/>
          <p:cNvSpPr>
            <a:spLocks noGrp="1"/>
          </p:cNvSpPr>
          <p:nvPr>
            <p:ph type="ftr" sz="quarter" idx="11"/>
          </p:nvPr>
        </p:nvSpPr>
        <p:spPr/>
        <p:txBody>
          <a:bodyPr/>
          <a:lstStyle>
            <a:lvl1pPr>
              <a:defRPr smtClean="0"/>
            </a:lvl1pPr>
          </a:lstStyle>
          <a:p>
            <a:pPr>
              <a:defRPr/>
            </a:pPr>
            <a:endParaRPr lang="en-US" altLang="en-US"/>
          </a:p>
        </p:txBody>
      </p:sp>
      <p:sp>
        <p:nvSpPr>
          <p:cNvPr id="6" name="Slide Number Placeholder 5"/>
          <p:cNvSpPr>
            <a:spLocks noGrp="1"/>
          </p:cNvSpPr>
          <p:nvPr>
            <p:ph type="sldNum" sz="quarter" idx="12"/>
          </p:nvPr>
        </p:nvSpPr>
        <p:spPr/>
        <p:txBody>
          <a:bodyPr/>
          <a:lstStyle>
            <a:lvl1pPr>
              <a:defRPr smtClean="0"/>
            </a:lvl1pPr>
          </a:lstStyle>
          <a:p>
            <a:pPr>
              <a:defRPr/>
            </a:pPr>
            <a:fld id="{4EA66440-A142-465A-8551-1A10ACB7337A}" type="slidenum">
              <a:rPr lang="en-US" altLang="en-US"/>
              <a:pPr>
                <a:defRPr/>
              </a:pPr>
              <a:t>‹#›</a:t>
            </a:fld>
            <a:endParaRPr lang="en-US" altLang="en-US"/>
          </a:p>
        </p:txBody>
      </p:sp>
    </p:spTree>
    <p:extLst>
      <p:ext uri="{BB962C8B-B14F-4D97-AF65-F5344CB8AC3E}">
        <p14:creationId xmlns:p14="http://schemas.microsoft.com/office/powerpoint/2010/main" val="36124867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p:txBody>
          <a:bodyPr/>
          <a:lstStyle>
            <a:lvl1pPr>
              <a:defRPr smtClean="0"/>
            </a:lvl1pPr>
          </a:lstStyle>
          <a:p>
            <a:pPr>
              <a:defRPr/>
            </a:pPr>
            <a:r>
              <a:rPr lang="en-US">
                <a:solidFill>
                  <a:srgbClr val="FFFFFF"/>
                </a:solidFill>
              </a:rPr>
              <a:t>USGS - DAVID BOORE</a:t>
            </a:r>
          </a:p>
        </p:txBody>
      </p:sp>
      <p:sp>
        <p:nvSpPr>
          <p:cNvPr id="6" name="Rectangle 6"/>
          <p:cNvSpPr>
            <a:spLocks noGrp="1" noChangeArrowheads="1"/>
          </p:cNvSpPr>
          <p:nvPr>
            <p:ph type="sldNum" sz="quarter" idx="12"/>
          </p:nvPr>
        </p:nvSpPr>
        <p:spPr/>
        <p:txBody>
          <a:bodyPr/>
          <a:lstStyle>
            <a:lvl1pPr>
              <a:defRPr/>
            </a:lvl1pPr>
          </a:lstStyle>
          <a:p>
            <a:pPr>
              <a:defRPr/>
            </a:pPr>
            <a:fld id="{70C28037-5677-492F-B2EF-1F8813650004}"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3604746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p:txBody>
          <a:bodyPr/>
          <a:lstStyle>
            <a:lvl1pPr>
              <a:defRPr smtClean="0"/>
            </a:lvl1pPr>
          </a:lstStyle>
          <a:p>
            <a:pPr>
              <a:defRPr/>
            </a:pPr>
            <a:r>
              <a:rPr lang="en-US">
                <a:solidFill>
                  <a:srgbClr val="FFFFFF"/>
                </a:solidFill>
              </a:rPr>
              <a:t>USGS - DAVID BOORE</a:t>
            </a:r>
          </a:p>
        </p:txBody>
      </p:sp>
      <p:sp>
        <p:nvSpPr>
          <p:cNvPr id="6" name="Rectangle 6"/>
          <p:cNvSpPr>
            <a:spLocks noGrp="1" noChangeArrowheads="1"/>
          </p:cNvSpPr>
          <p:nvPr>
            <p:ph type="sldNum" sz="quarter" idx="12"/>
          </p:nvPr>
        </p:nvSpPr>
        <p:spPr/>
        <p:txBody>
          <a:bodyPr/>
          <a:lstStyle>
            <a:lvl1pPr>
              <a:defRPr/>
            </a:lvl1pPr>
          </a:lstStyle>
          <a:p>
            <a:pPr>
              <a:defRPr/>
            </a:pPr>
            <a:fld id="{5D6CE369-8D7E-4870-ABE2-2B5DA5E6372F}"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1829231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p:txBody>
          <a:bodyPr/>
          <a:lstStyle>
            <a:lvl1pPr>
              <a:defRPr smtClean="0"/>
            </a:lvl1pPr>
          </a:lstStyle>
          <a:p>
            <a:pPr>
              <a:defRPr/>
            </a:pPr>
            <a:r>
              <a:rPr lang="en-US">
                <a:solidFill>
                  <a:srgbClr val="FFFFFF"/>
                </a:solidFill>
              </a:rPr>
              <a:t>USGS - DAVID BOORE</a:t>
            </a:r>
          </a:p>
        </p:txBody>
      </p:sp>
      <p:sp>
        <p:nvSpPr>
          <p:cNvPr id="6" name="Rectangle 6"/>
          <p:cNvSpPr>
            <a:spLocks noGrp="1" noChangeArrowheads="1"/>
          </p:cNvSpPr>
          <p:nvPr>
            <p:ph type="sldNum" sz="quarter" idx="12"/>
          </p:nvPr>
        </p:nvSpPr>
        <p:spPr/>
        <p:txBody>
          <a:bodyPr/>
          <a:lstStyle>
            <a:lvl1pPr>
              <a:defRPr/>
            </a:lvl1pPr>
          </a:lstStyle>
          <a:p>
            <a:pPr>
              <a:defRPr/>
            </a:pPr>
            <a:fld id="{08DB26B7-9200-47AD-A54F-33967DE675A7}"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2484495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p:txBody>
          <a:bodyPr/>
          <a:lstStyle>
            <a:lvl1pPr>
              <a:defRPr smtClean="0"/>
            </a:lvl1pPr>
          </a:lstStyle>
          <a:p>
            <a:pPr>
              <a:defRPr/>
            </a:pPr>
            <a:r>
              <a:rPr lang="en-US">
                <a:solidFill>
                  <a:srgbClr val="FFFFFF"/>
                </a:solidFill>
              </a:rPr>
              <a:t>USGS - DAVID BOORE</a:t>
            </a:r>
          </a:p>
        </p:txBody>
      </p:sp>
      <p:sp>
        <p:nvSpPr>
          <p:cNvPr id="7" name="Rectangle 6"/>
          <p:cNvSpPr>
            <a:spLocks noGrp="1" noChangeArrowheads="1"/>
          </p:cNvSpPr>
          <p:nvPr>
            <p:ph type="sldNum" sz="quarter" idx="12"/>
          </p:nvPr>
        </p:nvSpPr>
        <p:spPr/>
        <p:txBody>
          <a:bodyPr/>
          <a:lstStyle>
            <a:lvl1pPr>
              <a:defRPr/>
            </a:lvl1pPr>
          </a:lstStyle>
          <a:p>
            <a:pPr>
              <a:defRPr/>
            </a:pPr>
            <a:fld id="{1FAF418D-13BC-4665-94F1-3DA96A3F6B39}"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4713679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a:defRPr/>
            </a:lvl1pPr>
          </a:lstStyle>
          <a:p>
            <a:pPr>
              <a:defRPr/>
            </a:pPr>
            <a:endParaRPr lang="en-US">
              <a:solidFill>
                <a:srgbClr val="FFFFFF"/>
              </a:solidFill>
            </a:endParaRPr>
          </a:p>
        </p:txBody>
      </p:sp>
      <p:sp>
        <p:nvSpPr>
          <p:cNvPr id="8" name="Rectangle 5"/>
          <p:cNvSpPr>
            <a:spLocks noGrp="1" noChangeArrowheads="1"/>
          </p:cNvSpPr>
          <p:nvPr>
            <p:ph type="ftr" sz="quarter" idx="11"/>
          </p:nvPr>
        </p:nvSpPr>
        <p:spPr/>
        <p:txBody>
          <a:bodyPr/>
          <a:lstStyle>
            <a:lvl1pPr>
              <a:defRPr smtClean="0"/>
            </a:lvl1pPr>
          </a:lstStyle>
          <a:p>
            <a:pPr>
              <a:defRPr/>
            </a:pPr>
            <a:r>
              <a:rPr lang="en-US">
                <a:solidFill>
                  <a:srgbClr val="FFFFFF"/>
                </a:solidFill>
              </a:rPr>
              <a:t>USGS - DAVID BOORE</a:t>
            </a:r>
          </a:p>
        </p:txBody>
      </p:sp>
      <p:sp>
        <p:nvSpPr>
          <p:cNvPr id="9" name="Rectangle 6"/>
          <p:cNvSpPr>
            <a:spLocks noGrp="1" noChangeArrowheads="1"/>
          </p:cNvSpPr>
          <p:nvPr>
            <p:ph type="sldNum" sz="quarter" idx="12"/>
          </p:nvPr>
        </p:nvSpPr>
        <p:spPr/>
        <p:txBody>
          <a:bodyPr/>
          <a:lstStyle>
            <a:lvl1pPr>
              <a:defRPr/>
            </a:lvl1pPr>
          </a:lstStyle>
          <a:p>
            <a:pPr>
              <a:defRPr/>
            </a:pPr>
            <a:fld id="{77551E61-BBE8-4E34-B2CE-066E3EBB654E}"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6213346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lvl1pPr>
          </a:lstStyle>
          <a:p>
            <a:pPr>
              <a:defRPr/>
            </a:pPr>
            <a:endParaRPr lang="en-US">
              <a:solidFill>
                <a:srgbClr val="FFFFFF"/>
              </a:solidFill>
            </a:endParaRPr>
          </a:p>
        </p:txBody>
      </p:sp>
      <p:sp>
        <p:nvSpPr>
          <p:cNvPr id="4" name="Rectangle 5"/>
          <p:cNvSpPr>
            <a:spLocks noGrp="1" noChangeArrowheads="1"/>
          </p:cNvSpPr>
          <p:nvPr>
            <p:ph type="ftr" sz="quarter" idx="11"/>
          </p:nvPr>
        </p:nvSpPr>
        <p:spPr/>
        <p:txBody>
          <a:bodyPr/>
          <a:lstStyle>
            <a:lvl1pPr>
              <a:defRPr smtClean="0"/>
            </a:lvl1pPr>
          </a:lstStyle>
          <a:p>
            <a:pPr>
              <a:defRPr/>
            </a:pPr>
            <a:r>
              <a:rPr lang="en-US">
                <a:solidFill>
                  <a:srgbClr val="FFFFFF"/>
                </a:solidFill>
              </a:rPr>
              <a:t>USGS - DAVID BOORE</a:t>
            </a:r>
          </a:p>
        </p:txBody>
      </p:sp>
      <p:sp>
        <p:nvSpPr>
          <p:cNvPr id="5" name="Rectangle 6"/>
          <p:cNvSpPr>
            <a:spLocks noGrp="1" noChangeArrowheads="1"/>
          </p:cNvSpPr>
          <p:nvPr>
            <p:ph type="sldNum" sz="quarter" idx="12"/>
          </p:nvPr>
        </p:nvSpPr>
        <p:spPr/>
        <p:txBody>
          <a:bodyPr/>
          <a:lstStyle>
            <a:lvl1pPr>
              <a:defRPr/>
            </a:lvl1pPr>
          </a:lstStyle>
          <a:p>
            <a:pPr>
              <a:defRPr/>
            </a:pPr>
            <a:fld id="{CBD5AF93-4B53-4AAF-87A8-C3372E57975E}"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5622766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solidFill>
                <a:srgbClr val="FFFFFF"/>
              </a:solidFill>
            </a:endParaRPr>
          </a:p>
        </p:txBody>
      </p:sp>
      <p:sp>
        <p:nvSpPr>
          <p:cNvPr id="3" name="Rectangle 5"/>
          <p:cNvSpPr>
            <a:spLocks noGrp="1" noChangeArrowheads="1"/>
          </p:cNvSpPr>
          <p:nvPr>
            <p:ph type="ftr" sz="quarter" idx="11"/>
          </p:nvPr>
        </p:nvSpPr>
        <p:spPr/>
        <p:txBody>
          <a:bodyPr/>
          <a:lstStyle>
            <a:lvl1pPr>
              <a:defRPr smtClean="0"/>
            </a:lvl1pPr>
          </a:lstStyle>
          <a:p>
            <a:pPr>
              <a:defRPr/>
            </a:pPr>
            <a:r>
              <a:rPr lang="en-US">
                <a:solidFill>
                  <a:srgbClr val="FFFFFF"/>
                </a:solidFill>
              </a:rPr>
              <a:t>USGS - DAVID BOORE</a:t>
            </a:r>
          </a:p>
        </p:txBody>
      </p:sp>
      <p:sp>
        <p:nvSpPr>
          <p:cNvPr id="4" name="Rectangle 6"/>
          <p:cNvSpPr>
            <a:spLocks noGrp="1" noChangeArrowheads="1"/>
          </p:cNvSpPr>
          <p:nvPr>
            <p:ph type="sldNum" sz="quarter" idx="12"/>
          </p:nvPr>
        </p:nvSpPr>
        <p:spPr/>
        <p:txBody>
          <a:bodyPr/>
          <a:lstStyle>
            <a:lvl1pPr>
              <a:defRPr/>
            </a:lvl1pPr>
          </a:lstStyle>
          <a:p>
            <a:pPr>
              <a:defRPr/>
            </a:pPr>
            <a:fld id="{4C6DDAAD-67A8-4A03-B48E-42C1BD6D9879}"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8041326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p:txBody>
          <a:bodyPr/>
          <a:lstStyle>
            <a:lvl1pPr>
              <a:defRPr smtClean="0"/>
            </a:lvl1pPr>
          </a:lstStyle>
          <a:p>
            <a:pPr>
              <a:defRPr/>
            </a:pPr>
            <a:r>
              <a:rPr lang="en-US">
                <a:solidFill>
                  <a:srgbClr val="FFFFFF"/>
                </a:solidFill>
              </a:rPr>
              <a:t>USGS - DAVID BOORE</a:t>
            </a:r>
          </a:p>
        </p:txBody>
      </p:sp>
      <p:sp>
        <p:nvSpPr>
          <p:cNvPr id="7" name="Rectangle 6"/>
          <p:cNvSpPr>
            <a:spLocks noGrp="1" noChangeArrowheads="1"/>
          </p:cNvSpPr>
          <p:nvPr>
            <p:ph type="sldNum" sz="quarter" idx="12"/>
          </p:nvPr>
        </p:nvSpPr>
        <p:spPr/>
        <p:txBody>
          <a:bodyPr/>
          <a:lstStyle>
            <a:lvl1pPr>
              <a:defRPr/>
            </a:lvl1pPr>
          </a:lstStyle>
          <a:p>
            <a:pPr>
              <a:defRPr/>
            </a:pPr>
            <a:fld id="{6EBCA020-B8F0-4A26-9464-7639A0783C2B}"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7479597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p:txBody>
          <a:bodyPr/>
          <a:lstStyle>
            <a:lvl1pPr>
              <a:defRPr smtClean="0"/>
            </a:lvl1pPr>
          </a:lstStyle>
          <a:p>
            <a:pPr>
              <a:defRPr/>
            </a:pPr>
            <a:r>
              <a:rPr lang="en-US">
                <a:solidFill>
                  <a:srgbClr val="FFFFFF"/>
                </a:solidFill>
              </a:rPr>
              <a:t>USGS - DAVID BOORE</a:t>
            </a:r>
          </a:p>
        </p:txBody>
      </p:sp>
      <p:sp>
        <p:nvSpPr>
          <p:cNvPr id="7" name="Rectangle 6"/>
          <p:cNvSpPr>
            <a:spLocks noGrp="1" noChangeArrowheads="1"/>
          </p:cNvSpPr>
          <p:nvPr>
            <p:ph type="sldNum" sz="quarter" idx="12"/>
          </p:nvPr>
        </p:nvSpPr>
        <p:spPr/>
        <p:txBody>
          <a:bodyPr/>
          <a:lstStyle>
            <a:lvl1pPr>
              <a:defRPr/>
            </a:lvl1pPr>
          </a:lstStyle>
          <a:p>
            <a:pPr>
              <a:defRPr/>
            </a:pPr>
            <a:fld id="{D783FF1F-F2EB-4632-85E2-861BCD732A0A}"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42531440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p:txBody>
          <a:bodyPr/>
          <a:lstStyle>
            <a:lvl1pPr>
              <a:defRPr smtClean="0"/>
            </a:lvl1pPr>
          </a:lstStyle>
          <a:p>
            <a:pPr>
              <a:defRPr/>
            </a:pPr>
            <a:r>
              <a:rPr lang="en-US">
                <a:solidFill>
                  <a:srgbClr val="FFFFFF"/>
                </a:solidFill>
              </a:rPr>
              <a:t>USGS - DAVID BOORE</a:t>
            </a:r>
          </a:p>
        </p:txBody>
      </p:sp>
      <p:sp>
        <p:nvSpPr>
          <p:cNvPr id="6" name="Rectangle 6"/>
          <p:cNvSpPr>
            <a:spLocks noGrp="1" noChangeArrowheads="1"/>
          </p:cNvSpPr>
          <p:nvPr>
            <p:ph type="sldNum" sz="quarter" idx="12"/>
          </p:nvPr>
        </p:nvSpPr>
        <p:spPr/>
        <p:txBody>
          <a:bodyPr/>
          <a:lstStyle>
            <a:lvl1pPr>
              <a:defRPr/>
            </a:lvl1pPr>
          </a:lstStyle>
          <a:p>
            <a:pPr>
              <a:defRPr/>
            </a:pPr>
            <a:fld id="{C799E819-EC79-4DE0-8048-A32BBA30D737}"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4272498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p:txBody>
          <a:bodyPr/>
          <a:lstStyle>
            <a:lvl1pPr>
              <a:defRPr smtClean="0"/>
            </a:lvl1pPr>
          </a:lstStyle>
          <a:p>
            <a:pPr>
              <a:defRPr/>
            </a:pPr>
            <a:r>
              <a:rPr lang="en-US">
                <a:solidFill>
                  <a:srgbClr val="FFFFFF"/>
                </a:solidFill>
              </a:rPr>
              <a:t>USGS - DAVID BOORE</a:t>
            </a:r>
          </a:p>
        </p:txBody>
      </p:sp>
      <p:sp>
        <p:nvSpPr>
          <p:cNvPr id="6" name="Rectangle 6"/>
          <p:cNvSpPr>
            <a:spLocks noGrp="1" noChangeArrowheads="1"/>
          </p:cNvSpPr>
          <p:nvPr>
            <p:ph type="sldNum" sz="quarter" idx="12"/>
          </p:nvPr>
        </p:nvSpPr>
        <p:spPr/>
        <p:txBody>
          <a:bodyPr/>
          <a:lstStyle>
            <a:lvl1pPr>
              <a:defRPr/>
            </a:lvl1pPr>
          </a:lstStyle>
          <a:p>
            <a:pPr>
              <a:defRPr/>
            </a:pPr>
            <a:fld id="{8E518766-3A61-4265-9306-A416395D4A7B}"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5312094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smtClean="0">
                <a:solidFill>
                  <a:schemeClr val="tx1"/>
                </a:solidFill>
                <a:latin typeface="+mn-lt"/>
              </a:defRPr>
            </a:lvl1pPr>
          </a:lstStyle>
          <a:p>
            <a:pPr>
              <a:defRPr/>
            </a:pPr>
            <a:endParaRPr lang="en-US" alt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smtClean="0">
                <a:solidFill>
                  <a:schemeClr val="tx1"/>
                </a:solidFill>
                <a:latin typeface="+mn-lt"/>
              </a:defRPr>
            </a:lvl1pPr>
          </a:lstStyle>
          <a:p>
            <a:pPr>
              <a:defRPr/>
            </a:pPr>
            <a:endParaRPr lang="en-US" alt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smtClean="0">
                <a:solidFill>
                  <a:schemeClr val="tx1"/>
                </a:solidFill>
                <a:latin typeface="+mn-lt"/>
              </a:defRPr>
            </a:lvl1pPr>
          </a:lstStyle>
          <a:p>
            <a:pPr>
              <a:defRPr/>
            </a:pPr>
            <a:fld id="{3E8A36A2-1341-474B-AD51-B87C56ED4CEE}" type="slidenum">
              <a:rPr lang="en-US" altLang="en-US"/>
              <a:pPr>
                <a:defRPr/>
              </a:pPr>
              <a:t>‹#›</a:t>
            </a:fld>
            <a:endParaRPr lang="en-US" altLang="en-US"/>
          </a:p>
        </p:txBody>
      </p:sp>
      <p:pic>
        <p:nvPicPr>
          <p:cNvPr id="1031" name="Picture 7" descr="USGSid"/>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228600" y="6351588"/>
            <a:ext cx="1143000" cy="42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hf hdr="0" ftr="0" dt="0"/>
  <p:txStyles>
    <p:titleStyle>
      <a:lvl1pPr algn="ctr" rtl="0" eaLnBrk="0" fontAlgn="base" hangingPunct="0">
        <a:spcBef>
          <a:spcPct val="0"/>
        </a:spcBef>
        <a:spcAft>
          <a:spcPct val="0"/>
        </a:spcAft>
        <a:defRPr sz="3600">
          <a:solidFill>
            <a:schemeClr val="tx2"/>
          </a:solidFill>
          <a:latin typeface="+mj-lt"/>
          <a:ea typeface="+mj-ea"/>
          <a:cs typeface="+mj-cs"/>
        </a:defRPr>
      </a:lvl1pPr>
      <a:lvl2pPr algn="ctr" rtl="0" eaLnBrk="0" fontAlgn="base" hangingPunct="0">
        <a:spcBef>
          <a:spcPct val="0"/>
        </a:spcBef>
        <a:spcAft>
          <a:spcPct val="0"/>
        </a:spcAft>
        <a:defRPr sz="3600">
          <a:solidFill>
            <a:schemeClr val="tx2"/>
          </a:solidFill>
          <a:latin typeface="Arial" pitchFamily="34" charset="0"/>
        </a:defRPr>
      </a:lvl2pPr>
      <a:lvl3pPr algn="ctr" rtl="0" eaLnBrk="0" fontAlgn="base" hangingPunct="0">
        <a:spcBef>
          <a:spcPct val="0"/>
        </a:spcBef>
        <a:spcAft>
          <a:spcPct val="0"/>
        </a:spcAft>
        <a:defRPr sz="3600">
          <a:solidFill>
            <a:schemeClr val="tx2"/>
          </a:solidFill>
          <a:latin typeface="Arial" pitchFamily="34" charset="0"/>
        </a:defRPr>
      </a:lvl3pPr>
      <a:lvl4pPr algn="ctr" rtl="0" eaLnBrk="0" fontAlgn="base" hangingPunct="0">
        <a:spcBef>
          <a:spcPct val="0"/>
        </a:spcBef>
        <a:spcAft>
          <a:spcPct val="0"/>
        </a:spcAft>
        <a:defRPr sz="3600">
          <a:solidFill>
            <a:schemeClr val="tx2"/>
          </a:solidFill>
          <a:latin typeface="Arial" pitchFamily="34" charset="0"/>
        </a:defRPr>
      </a:lvl4pPr>
      <a:lvl5pPr algn="ctr" rtl="0" eaLnBrk="0" fontAlgn="base" hangingPunct="0">
        <a:spcBef>
          <a:spcPct val="0"/>
        </a:spcBef>
        <a:spcAft>
          <a:spcPct val="0"/>
        </a:spcAft>
        <a:defRPr sz="3600">
          <a:solidFill>
            <a:schemeClr val="tx2"/>
          </a:solidFill>
          <a:latin typeface="Arial" pitchFamily="34" charset="0"/>
        </a:defRPr>
      </a:lvl5pPr>
      <a:lvl6pPr marL="457200" algn="ctr" rtl="0" fontAlgn="base">
        <a:spcBef>
          <a:spcPct val="0"/>
        </a:spcBef>
        <a:spcAft>
          <a:spcPct val="0"/>
        </a:spcAft>
        <a:defRPr sz="3600">
          <a:solidFill>
            <a:schemeClr val="tx2"/>
          </a:solidFill>
          <a:latin typeface="Arial" pitchFamily="34" charset="0"/>
        </a:defRPr>
      </a:lvl6pPr>
      <a:lvl7pPr marL="914400" algn="ctr" rtl="0" fontAlgn="base">
        <a:spcBef>
          <a:spcPct val="0"/>
        </a:spcBef>
        <a:spcAft>
          <a:spcPct val="0"/>
        </a:spcAft>
        <a:defRPr sz="3600">
          <a:solidFill>
            <a:schemeClr val="tx2"/>
          </a:solidFill>
          <a:latin typeface="Arial" pitchFamily="34" charset="0"/>
        </a:defRPr>
      </a:lvl7pPr>
      <a:lvl8pPr marL="1371600" algn="ctr" rtl="0" fontAlgn="base">
        <a:spcBef>
          <a:spcPct val="0"/>
        </a:spcBef>
        <a:spcAft>
          <a:spcPct val="0"/>
        </a:spcAft>
        <a:defRPr sz="3600">
          <a:solidFill>
            <a:schemeClr val="tx2"/>
          </a:solidFill>
          <a:latin typeface="Arial" pitchFamily="34" charset="0"/>
        </a:defRPr>
      </a:lvl8pPr>
      <a:lvl9pPr marL="1828800" algn="ctr" rtl="0" fontAlgn="base">
        <a:spcBef>
          <a:spcPct val="0"/>
        </a:spcBef>
        <a:spcAft>
          <a:spcPct val="0"/>
        </a:spcAft>
        <a:defRPr sz="36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5123"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l">
              <a:defRPr sz="1400">
                <a:latin typeface="Times New Roman" pitchFamily="18" charset="0"/>
              </a:defRPr>
            </a:lvl1pPr>
          </a:lstStyle>
          <a:p>
            <a:pPr eaLnBrk="0" hangingPunct="0">
              <a:defRPr/>
            </a:pPr>
            <a:endParaRPr lang="en-US">
              <a:solidFill>
                <a:srgbClr val="FFFFFF"/>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400" smtClean="0">
                <a:latin typeface="Times New Roman" pitchFamily="18" charset="0"/>
              </a:defRPr>
            </a:lvl1pPr>
          </a:lstStyle>
          <a:p>
            <a:pPr algn="ctr" eaLnBrk="0" hangingPunct="0">
              <a:defRPr/>
            </a:pPr>
            <a:r>
              <a:rPr lang="en-US">
                <a:solidFill>
                  <a:srgbClr val="FFFFFF"/>
                </a:solidFill>
              </a:rPr>
              <a:t>USGS - DAVID BOORE</a:t>
            </a: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400">
                <a:latin typeface="Times New Roman" pitchFamily="18" charset="0"/>
              </a:defRPr>
            </a:lvl1pPr>
          </a:lstStyle>
          <a:p>
            <a:pPr eaLnBrk="0" hangingPunct="0">
              <a:defRPr/>
            </a:pPr>
            <a:fld id="{C30D915D-EEC0-4165-A527-5907EA877062}" type="slidenum">
              <a:rPr lang="en-US">
                <a:solidFill>
                  <a:srgbClr val="FFFFFF"/>
                </a:solidFill>
              </a:rPr>
              <a:pPr eaLnBrk="0" hangingPunct="0">
                <a:defRPr/>
              </a:pPr>
              <a:t>‹#›</a:t>
            </a:fld>
            <a:endParaRPr lang="en-US">
              <a:solidFill>
                <a:srgbClr val="FFFFFF"/>
              </a:solidFill>
            </a:endParaRPr>
          </a:p>
        </p:txBody>
      </p:sp>
      <p:pic>
        <p:nvPicPr>
          <p:cNvPr id="5127" name="Picture 7" descr="USGSid"/>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228600" y="6343650"/>
            <a:ext cx="990600"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1419663"/>
      </p:ext>
    </p:extLst>
  </p:cSld>
  <p:clrMap bg1="dk2" tx1="lt1" bg2="dk1" tx2="lt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hf hdr="0" dt="0"/>
  <p:txStyles>
    <p:titleStyle>
      <a:lvl1pPr algn="ctr" rtl="0" eaLnBrk="0" fontAlgn="base" hangingPunct="0">
        <a:spcBef>
          <a:spcPct val="0"/>
        </a:spcBef>
        <a:spcAft>
          <a:spcPct val="0"/>
        </a:spcAft>
        <a:defRPr sz="3200">
          <a:solidFill>
            <a:schemeClr val="bg1"/>
          </a:solidFill>
          <a:latin typeface="+mj-lt"/>
          <a:ea typeface="+mj-ea"/>
          <a:cs typeface="+mj-cs"/>
        </a:defRPr>
      </a:lvl1pPr>
      <a:lvl2pPr algn="ctr" rtl="0" eaLnBrk="0" fontAlgn="base" hangingPunct="0">
        <a:spcBef>
          <a:spcPct val="0"/>
        </a:spcBef>
        <a:spcAft>
          <a:spcPct val="0"/>
        </a:spcAft>
        <a:defRPr sz="3200">
          <a:solidFill>
            <a:schemeClr val="bg1"/>
          </a:solidFill>
          <a:latin typeface="Arial" pitchFamily="34" charset="0"/>
        </a:defRPr>
      </a:lvl2pPr>
      <a:lvl3pPr algn="ctr" rtl="0" eaLnBrk="0" fontAlgn="base" hangingPunct="0">
        <a:spcBef>
          <a:spcPct val="0"/>
        </a:spcBef>
        <a:spcAft>
          <a:spcPct val="0"/>
        </a:spcAft>
        <a:defRPr sz="3200">
          <a:solidFill>
            <a:schemeClr val="bg1"/>
          </a:solidFill>
          <a:latin typeface="Arial" pitchFamily="34" charset="0"/>
        </a:defRPr>
      </a:lvl3pPr>
      <a:lvl4pPr algn="ctr" rtl="0" eaLnBrk="0" fontAlgn="base" hangingPunct="0">
        <a:spcBef>
          <a:spcPct val="0"/>
        </a:spcBef>
        <a:spcAft>
          <a:spcPct val="0"/>
        </a:spcAft>
        <a:defRPr sz="3200">
          <a:solidFill>
            <a:schemeClr val="bg1"/>
          </a:solidFill>
          <a:latin typeface="Arial" pitchFamily="34" charset="0"/>
        </a:defRPr>
      </a:lvl4pPr>
      <a:lvl5pPr algn="ctr" rtl="0" eaLnBrk="0" fontAlgn="base" hangingPunct="0">
        <a:spcBef>
          <a:spcPct val="0"/>
        </a:spcBef>
        <a:spcAft>
          <a:spcPct val="0"/>
        </a:spcAft>
        <a:defRPr sz="3200">
          <a:solidFill>
            <a:schemeClr val="bg1"/>
          </a:solidFill>
          <a:latin typeface="Arial" pitchFamily="34" charset="0"/>
        </a:defRPr>
      </a:lvl5pPr>
      <a:lvl6pPr marL="457200" algn="ctr" rtl="0" eaLnBrk="0" fontAlgn="base" hangingPunct="0">
        <a:spcBef>
          <a:spcPct val="0"/>
        </a:spcBef>
        <a:spcAft>
          <a:spcPct val="0"/>
        </a:spcAft>
        <a:defRPr sz="3200">
          <a:solidFill>
            <a:schemeClr val="bg1"/>
          </a:solidFill>
          <a:latin typeface="Arial" pitchFamily="34" charset="0"/>
        </a:defRPr>
      </a:lvl6pPr>
      <a:lvl7pPr marL="914400" algn="ctr" rtl="0" eaLnBrk="0" fontAlgn="base" hangingPunct="0">
        <a:spcBef>
          <a:spcPct val="0"/>
        </a:spcBef>
        <a:spcAft>
          <a:spcPct val="0"/>
        </a:spcAft>
        <a:defRPr sz="3200">
          <a:solidFill>
            <a:schemeClr val="bg1"/>
          </a:solidFill>
          <a:latin typeface="Arial" pitchFamily="34" charset="0"/>
        </a:defRPr>
      </a:lvl7pPr>
      <a:lvl8pPr marL="1371600" algn="ctr" rtl="0" eaLnBrk="0" fontAlgn="base" hangingPunct="0">
        <a:spcBef>
          <a:spcPct val="0"/>
        </a:spcBef>
        <a:spcAft>
          <a:spcPct val="0"/>
        </a:spcAft>
        <a:defRPr sz="3200">
          <a:solidFill>
            <a:schemeClr val="bg1"/>
          </a:solidFill>
          <a:latin typeface="Arial" pitchFamily="34" charset="0"/>
        </a:defRPr>
      </a:lvl8pPr>
      <a:lvl9pPr marL="1828800" algn="ctr" rtl="0" eaLnBrk="0" fontAlgn="base" hangingPunct="0">
        <a:spcBef>
          <a:spcPct val="0"/>
        </a:spcBef>
        <a:spcAft>
          <a:spcPct val="0"/>
        </a:spcAft>
        <a:defRPr sz="3200">
          <a:solidFill>
            <a:schemeClr val="bg1"/>
          </a:solidFill>
          <a:latin typeface="Arial" pitchFamily="34" charset="0"/>
        </a:defRPr>
      </a:lvl9pPr>
    </p:titleStyle>
    <p:bodyStyle>
      <a:lvl1pPr marL="342900" indent="-342900" algn="l" rtl="0" eaLnBrk="0" fontAlgn="base" hangingPunct="0">
        <a:spcBef>
          <a:spcPct val="20000"/>
        </a:spcBef>
        <a:spcAft>
          <a:spcPct val="0"/>
        </a:spcAft>
        <a:buChar char="•"/>
        <a:defRPr sz="2400">
          <a:solidFill>
            <a:schemeClr val="bg2"/>
          </a:solidFill>
          <a:latin typeface="+mn-lt"/>
          <a:ea typeface="+mn-ea"/>
          <a:cs typeface="+mn-cs"/>
        </a:defRPr>
      </a:lvl1pPr>
      <a:lvl2pPr marL="742950" indent="-285750" algn="l" rtl="0" eaLnBrk="0" fontAlgn="base" hangingPunct="0">
        <a:spcBef>
          <a:spcPct val="20000"/>
        </a:spcBef>
        <a:spcAft>
          <a:spcPct val="0"/>
        </a:spcAft>
        <a:buChar char="–"/>
        <a:defRPr sz="2000">
          <a:solidFill>
            <a:schemeClr val="bg2"/>
          </a:solidFill>
          <a:latin typeface="Times New Roman" pitchFamily="18" charset="0"/>
        </a:defRPr>
      </a:lvl2pPr>
      <a:lvl3pPr marL="1143000" indent="-228600" algn="l" rtl="0" eaLnBrk="0" fontAlgn="base" hangingPunct="0">
        <a:spcBef>
          <a:spcPct val="20000"/>
        </a:spcBef>
        <a:spcAft>
          <a:spcPct val="0"/>
        </a:spcAft>
        <a:buChar char="•"/>
        <a:defRPr>
          <a:solidFill>
            <a:schemeClr val="bg2"/>
          </a:solidFill>
          <a:latin typeface="Times New Roman" pitchFamily="18" charset="0"/>
        </a:defRPr>
      </a:lvl3pPr>
      <a:lvl4pPr marL="1600200" indent="-228600" algn="l" rtl="0" eaLnBrk="0" fontAlgn="base" hangingPunct="0">
        <a:spcBef>
          <a:spcPct val="20000"/>
        </a:spcBef>
        <a:spcAft>
          <a:spcPct val="0"/>
        </a:spcAft>
        <a:buChar char="–"/>
        <a:defRPr sz="1600">
          <a:solidFill>
            <a:schemeClr val="bg2"/>
          </a:solidFill>
          <a:latin typeface="Times New Roman" pitchFamily="18" charset="0"/>
        </a:defRPr>
      </a:lvl4pPr>
      <a:lvl5pPr marL="2057400" indent="-228600" algn="l" rtl="0" eaLnBrk="0" fontAlgn="base" hangingPunct="0">
        <a:spcBef>
          <a:spcPct val="20000"/>
        </a:spcBef>
        <a:spcAft>
          <a:spcPct val="0"/>
        </a:spcAft>
        <a:buChar char="»"/>
        <a:defRPr sz="1600">
          <a:solidFill>
            <a:schemeClr val="bg2"/>
          </a:solidFill>
          <a:latin typeface="Times New Roman" pitchFamily="18" charset="0"/>
        </a:defRPr>
      </a:lvl5pPr>
      <a:lvl6pPr marL="2514600" indent="-228600" algn="l" rtl="0" eaLnBrk="0" fontAlgn="base" hangingPunct="0">
        <a:spcBef>
          <a:spcPct val="20000"/>
        </a:spcBef>
        <a:spcAft>
          <a:spcPct val="0"/>
        </a:spcAft>
        <a:buChar char="»"/>
        <a:defRPr sz="1600">
          <a:solidFill>
            <a:schemeClr val="bg2"/>
          </a:solidFill>
          <a:latin typeface="Times New Roman" pitchFamily="18" charset="0"/>
        </a:defRPr>
      </a:lvl6pPr>
      <a:lvl7pPr marL="2971800" indent="-228600" algn="l" rtl="0" eaLnBrk="0" fontAlgn="base" hangingPunct="0">
        <a:spcBef>
          <a:spcPct val="20000"/>
        </a:spcBef>
        <a:spcAft>
          <a:spcPct val="0"/>
        </a:spcAft>
        <a:buChar char="»"/>
        <a:defRPr sz="1600">
          <a:solidFill>
            <a:schemeClr val="bg2"/>
          </a:solidFill>
          <a:latin typeface="Times New Roman" pitchFamily="18" charset="0"/>
        </a:defRPr>
      </a:lvl7pPr>
      <a:lvl8pPr marL="3429000" indent="-228600" algn="l" rtl="0" eaLnBrk="0" fontAlgn="base" hangingPunct="0">
        <a:spcBef>
          <a:spcPct val="20000"/>
        </a:spcBef>
        <a:spcAft>
          <a:spcPct val="0"/>
        </a:spcAft>
        <a:buChar char="»"/>
        <a:defRPr sz="1600">
          <a:solidFill>
            <a:schemeClr val="bg2"/>
          </a:solidFill>
          <a:latin typeface="Times New Roman" pitchFamily="18" charset="0"/>
        </a:defRPr>
      </a:lvl8pPr>
      <a:lvl9pPr marL="3886200" indent="-228600" algn="l" rtl="0" eaLnBrk="0" fontAlgn="base" hangingPunct="0">
        <a:spcBef>
          <a:spcPct val="20000"/>
        </a:spcBef>
        <a:spcAft>
          <a:spcPct val="0"/>
        </a:spcAft>
        <a:buChar char="»"/>
        <a:defRPr sz="1600">
          <a:solidFill>
            <a:schemeClr val="bg2"/>
          </a:solidFill>
          <a:latin typeface="Times New Roman" pitchFamily="18"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eg"/><Relationship Id="rId1" Type="http://schemas.microsoft.com/office/2007/relationships/media" Target="../media/media1.mpe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video" Target="file:///C:\rose_13\lectures_00_04\02_waves_seismographs_eq_locations_db\TOTTORI_OBS.MPEG"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2.xml"/><Relationship Id="rId7" Type="http://schemas.openxmlformats.org/officeDocument/2006/relationships/oleObject" Target="../embeddings/oleObject2.bin"/><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25.png"/><Relationship Id="rId5" Type="http://schemas.openxmlformats.org/officeDocument/2006/relationships/oleObject" Target="../embeddings/oleObject1.bin"/><Relationship Id="rId4" Type="http://schemas.openxmlformats.org/officeDocument/2006/relationships/image" Target="../media/image26.jpeg"/></Relationships>
</file>

<file path=ppt/slides/_rels/slide3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9.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26.xml"/><Relationship Id="rId7" Type="http://schemas.openxmlformats.org/officeDocument/2006/relationships/image" Target="../media/image31.wmf"/><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oleObject4.bin"/><Relationship Id="rId5" Type="http://schemas.openxmlformats.org/officeDocument/2006/relationships/image" Target="../media/image30.wmf"/><Relationship Id="rId4" Type="http://schemas.openxmlformats.org/officeDocument/2006/relationships/oleObject" Target="../embeddings/oleObject3.bin"/></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32.wmf"/><Relationship Id="rId5" Type="http://schemas.openxmlformats.org/officeDocument/2006/relationships/oleObject" Target="../embeddings/oleObject5.bin"/><Relationship Id="rId4" Type="http://schemas.openxmlformats.org/officeDocument/2006/relationships/image" Target="../media/image33.png"/></Relationships>
</file>

<file path=ppt/slides/_rels/slide4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4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46.wmf"/><Relationship Id="rId4" Type="http://schemas.openxmlformats.org/officeDocument/2006/relationships/oleObject" Target="../embeddings/oleObject6.bin"/></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47.wmf"/><Relationship Id="rId5" Type="http://schemas.openxmlformats.org/officeDocument/2006/relationships/oleObject" Target="../embeddings/oleObject7.bin"/><Relationship Id="rId4" Type="http://schemas.openxmlformats.org/officeDocument/2006/relationships/image" Target="../media/image48.jpe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3.wmf"/><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oleObject" Target="../embeddings/oleObject8.bin"/><Relationship Id="rId7" Type="http://schemas.openxmlformats.org/officeDocument/2006/relationships/image" Target="../media/image57.png"/><Relationship Id="rId2" Type="http://schemas.openxmlformats.org/officeDocument/2006/relationships/slideLayout" Target="../slideLayouts/slideLayout1.xml"/><Relationship Id="rId1" Type="http://schemas.openxmlformats.org/officeDocument/2006/relationships/vmlDrawing" Target="../drawings/vmlDrawing6.v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wmf"/></Relationships>
</file>

<file path=ppt/slides/_rels/slide62.xml.rels><?xml version="1.0" encoding="UTF-8" standalone="yes"?>
<Relationships xmlns="http://schemas.openxmlformats.org/package/2006/relationships"><Relationship Id="rId3" Type="http://schemas.openxmlformats.org/officeDocument/2006/relationships/image" Target="../media/image58.wmf"/><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9.wmf"/><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7.xml"/><Relationship Id="rId1" Type="http://schemas.openxmlformats.org/officeDocument/2006/relationships/vmlDrawing" Target="../drawings/vmlDrawing7.vml"/><Relationship Id="rId5" Type="http://schemas.openxmlformats.org/officeDocument/2006/relationships/image" Target="../media/image60.wmf"/><Relationship Id="rId4" Type="http://schemas.openxmlformats.org/officeDocument/2006/relationships/oleObject" Target="../embeddings/oleObject9.bin"/></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2.wmf"/><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3.wmf"/><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4.wmf"/><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5.wmf"/><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18.xml"/><Relationship Id="rId1" Type="http://schemas.openxmlformats.org/officeDocument/2006/relationships/vmlDrawing" Target="../drawings/vmlDrawing8.vml"/><Relationship Id="rId6" Type="http://schemas.openxmlformats.org/officeDocument/2006/relationships/image" Target="../media/image68.wmf"/><Relationship Id="rId5" Type="http://schemas.openxmlformats.org/officeDocument/2006/relationships/oleObject" Target="../embeddings/oleObject11.bin"/><Relationship Id="rId4" Type="http://schemas.openxmlformats.org/officeDocument/2006/relationships/image" Target="../media/image67.wmf"/></Relationships>
</file>

<file path=ppt/slides/_rels/slide76.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3" Type="http://schemas.openxmlformats.org/officeDocument/2006/relationships/image" Target="../media/image70.wmf"/><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3" Type="http://schemas.openxmlformats.org/officeDocument/2006/relationships/image" Target="../media/image71.wmf"/><Relationship Id="rId2" Type="http://schemas.openxmlformats.org/officeDocument/2006/relationships/notesSlide" Target="../notesSlides/notesSlide62.xml"/><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3.wmf"/><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6.wmf"/><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1.png"/><Relationship Id="rId7" Type="http://schemas.openxmlformats.org/officeDocument/2006/relationships/image" Target="../media/image80.wmf"/><Relationship Id="rId2" Type="http://schemas.openxmlformats.org/officeDocument/2006/relationships/slideLayout" Target="../slideLayouts/slideLayout7.xml"/><Relationship Id="rId1" Type="http://schemas.openxmlformats.org/officeDocument/2006/relationships/vmlDrawing" Target="../drawings/vmlDrawing9.vml"/><Relationship Id="rId6" Type="http://schemas.openxmlformats.org/officeDocument/2006/relationships/oleObject" Target="../embeddings/oleObject13.bin"/><Relationship Id="rId5" Type="http://schemas.openxmlformats.org/officeDocument/2006/relationships/image" Target="../media/image79.wmf"/><Relationship Id="rId4" Type="http://schemas.openxmlformats.org/officeDocument/2006/relationships/oleObject" Target="../embeddings/oleObject12.bin"/></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1.xml"/><Relationship Id="rId1" Type="http://schemas.openxmlformats.org/officeDocument/2006/relationships/slideLayout" Target="../slideLayouts/slideLayout7.xml"/><Relationship Id="rId4" Type="http://schemas.openxmlformats.org/officeDocument/2006/relationships/image" Target="../media/image84.jpeg"/></Relationships>
</file>

<file path=ppt/slides/_rels/slide9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2.xml"/><Relationship Id="rId1" Type="http://schemas.openxmlformats.org/officeDocument/2006/relationships/slideLayout" Target="../slideLayouts/slideLayout7.xml"/><Relationship Id="rId4" Type="http://schemas.openxmlformats.org/officeDocument/2006/relationships/image" Target="../media/image84.jpeg"/></Relationships>
</file>

<file path=ppt/slides/_rels/slide9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6.wmf"/><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9.wmf"/><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2.wmf"/><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3.wmf"/><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Text Box 2"/>
          <p:cNvSpPr txBox="1">
            <a:spLocks noChangeArrowheads="1"/>
          </p:cNvSpPr>
          <p:nvPr/>
        </p:nvSpPr>
        <p:spPr bwMode="auto">
          <a:xfrm>
            <a:off x="1066800" y="1219200"/>
            <a:ext cx="69342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algn="ctr" eaLnBrk="1" hangingPunct="1">
              <a:spcBef>
                <a:spcPct val="50000"/>
              </a:spcBef>
            </a:pPr>
            <a:r>
              <a:rPr lang="en-GB" altLang="en-US" sz="3200" b="1">
                <a:solidFill>
                  <a:schemeClr val="tx1"/>
                </a:solidFill>
                <a:latin typeface="Rockwell Extra Bold" pitchFamily="18" charset="0"/>
              </a:rPr>
              <a:t>FUNDAMENTALS of ENGINEERING SEISMOLOGY</a:t>
            </a:r>
          </a:p>
        </p:txBody>
      </p:sp>
      <p:sp>
        <p:nvSpPr>
          <p:cNvPr id="13315" name="Rectangle 3"/>
          <p:cNvSpPr>
            <a:spLocks noChangeArrowheads="1"/>
          </p:cNvSpPr>
          <p:nvPr/>
        </p:nvSpPr>
        <p:spPr bwMode="auto">
          <a:xfrm>
            <a:off x="1066800" y="914400"/>
            <a:ext cx="7086600" cy="1676400"/>
          </a:xfrm>
          <a:prstGeom prst="rect">
            <a:avLst/>
          </a:prstGeom>
          <a:noFill/>
          <a:ln w="571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endParaRPr lang="en-US" altLang="en-US"/>
          </a:p>
        </p:txBody>
      </p:sp>
      <p:sp>
        <p:nvSpPr>
          <p:cNvPr id="13316" name="Text Box 4"/>
          <p:cNvSpPr txBox="1">
            <a:spLocks noChangeArrowheads="1"/>
          </p:cNvSpPr>
          <p:nvPr/>
        </p:nvSpPr>
        <p:spPr bwMode="auto">
          <a:xfrm>
            <a:off x="1104900" y="3048000"/>
            <a:ext cx="6934200" cy="19208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lvl="2" algn="ctr" eaLnBrk="1" hangingPunct="1"/>
            <a:r>
              <a:rPr lang="en-GB" altLang="en-US" sz="4000" b="1">
                <a:solidFill>
                  <a:schemeClr val="tx1"/>
                </a:solidFill>
              </a:rPr>
              <a:t>SOURCE, PATH, AND SITE EFFECTS FROM OBSERVATIONS</a:t>
            </a:r>
          </a:p>
        </p:txBody>
      </p:sp>
      <p:sp>
        <p:nvSpPr>
          <p:cNvPr id="5" name="Slide Number Placeholder 4"/>
          <p:cNvSpPr>
            <a:spLocks noGrp="1"/>
          </p:cNvSpPr>
          <p:nvPr>
            <p:ph type="sldNum" sz="quarter" idx="12"/>
          </p:nvPr>
        </p:nvSpPr>
        <p:spPr/>
        <p:txBody>
          <a:bodyPr/>
          <a:lstStyle/>
          <a:p>
            <a:pPr>
              <a:defRPr/>
            </a:pPr>
            <a:fld id="{A23412EB-CD17-4D97-8673-C63F6D1A7DD9}" type="slidenum">
              <a:rPr lang="en-US" altLang="en-US" smtClean="0"/>
              <a:pPr>
                <a:defRPr/>
              </a:pPr>
              <a:t>1</a:t>
            </a:fld>
            <a:endParaRPr lang="en-US" alt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4" name="Rectangle 2"/>
          <p:cNvSpPr>
            <a:spLocks noGrp="1" noChangeArrowheads="1"/>
          </p:cNvSpPr>
          <p:nvPr>
            <p:ph type="title"/>
          </p:nvPr>
        </p:nvSpPr>
        <p:spPr>
          <a:xfrm>
            <a:off x="685800" y="228600"/>
            <a:ext cx="7772400" cy="1143000"/>
          </a:xfrm>
          <a:extLst>
            <a:ext uri="{909E8E84-426E-40DD-AFC4-6F175D3DCCD1}">
              <a14:hiddenFill xmlns:a14="http://schemas.microsoft.com/office/drawing/2010/main">
                <a:solidFill>
                  <a:schemeClr val="bg1"/>
                </a:solidFill>
              </a14:hiddenFill>
            </a:ext>
          </a:extLst>
        </p:spPr>
        <p:txBody>
          <a:bodyPr/>
          <a:lstStyle/>
          <a:p>
            <a:pPr eaLnBrk="1" hangingPunct="1">
              <a:defRPr/>
            </a:pPr>
            <a:r>
              <a:rPr lang="en-US" altLang="en-US" smtClean="0">
                <a:solidFill>
                  <a:srgbClr val="0000FF"/>
                </a:solidFill>
                <a:effectLst>
                  <a:outerShdw blurRad="38100" dist="38100" dir="2700000" algn="tl">
                    <a:srgbClr val="C0C0C0"/>
                  </a:outerShdw>
                </a:effectLst>
              </a:rPr>
              <a:t>Overview of lecture</a:t>
            </a:r>
          </a:p>
        </p:txBody>
      </p:sp>
      <p:sp>
        <p:nvSpPr>
          <p:cNvPr id="14339" name="Rectangle 3"/>
          <p:cNvSpPr>
            <a:spLocks noGrp="1" noChangeArrowheads="1"/>
          </p:cNvSpPr>
          <p:nvPr>
            <p:ph type="body" idx="1"/>
          </p:nvPr>
        </p:nvSpPr>
        <p:spPr>
          <a:xfrm>
            <a:off x="685800" y="1371600"/>
            <a:ext cx="7772400" cy="4114800"/>
          </a:xfrm>
          <a:extLst>
            <a:ext uri="{909E8E84-426E-40DD-AFC4-6F175D3DCCD1}">
              <a14:hiddenFill xmlns:a14="http://schemas.microsoft.com/office/drawing/2010/main">
                <a:solidFill>
                  <a:schemeClr val="bg1"/>
                </a:solidFill>
              </a14:hiddenFill>
            </a:ext>
          </a:extLst>
        </p:spPr>
        <p:txBody>
          <a:bodyPr/>
          <a:lstStyle/>
          <a:p>
            <a:pPr eaLnBrk="1" hangingPunct="1">
              <a:lnSpc>
                <a:spcPct val="80000"/>
              </a:lnSpc>
              <a:buFontTx/>
              <a:buNone/>
            </a:pPr>
            <a:endParaRPr lang="en-US" altLang="en-US" dirty="0" smtClean="0"/>
          </a:p>
          <a:p>
            <a:pPr eaLnBrk="1" hangingPunct="1">
              <a:lnSpc>
                <a:spcPct val="80000"/>
              </a:lnSpc>
            </a:pPr>
            <a:r>
              <a:rPr lang="en-US" altLang="en-US" dirty="0" smtClean="0"/>
              <a:t>Properties of Data from Observations</a:t>
            </a:r>
          </a:p>
          <a:p>
            <a:pPr lvl="1" eaLnBrk="1" hangingPunct="1">
              <a:lnSpc>
                <a:spcPct val="80000"/>
              </a:lnSpc>
            </a:pPr>
            <a:r>
              <a:rPr lang="en-US" altLang="en-US" dirty="0" smtClean="0"/>
              <a:t>Data distribution in M-D space</a:t>
            </a:r>
          </a:p>
          <a:p>
            <a:pPr lvl="1" eaLnBrk="1" hangingPunct="1">
              <a:lnSpc>
                <a:spcPct val="80000"/>
              </a:lnSpc>
            </a:pPr>
            <a:r>
              <a:rPr lang="en-US" altLang="en-US" dirty="0" smtClean="0"/>
              <a:t>Path dependence of ground motion</a:t>
            </a:r>
          </a:p>
          <a:p>
            <a:pPr lvl="1" eaLnBrk="1" hangingPunct="1">
              <a:lnSpc>
                <a:spcPct val="80000"/>
              </a:lnSpc>
            </a:pPr>
            <a:r>
              <a:rPr lang="en-US" altLang="en-US" dirty="0" smtClean="0"/>
              <a:t>Magnitude dependence of ground motion</a:t>
            </a:r>
          </a:p>
          <a:p>
            <a:pPr lvl="1" eaLnBrk="1" hangingPunct="1">
              <a:lnSpc>
                <a:spcPct val="80000"/>
              </a:lnSpc>
            </a:pPr>
            <a:r>
              <a:rPr lang="en-US" altLang="en-US" dirty="0" smtClean="0"/>
              <a:t>Site dependence of ground motion</a:t>
            </a:r>
          </a:p>
          <a:p>
            <a:pPr lvl="1" eaLnBrk="1" hangingPunct="1">
              <a:lnSpc>
                <a:spcPct val="80000"/>
              </a:lnSpc>
            </a:pPr>
            <a:endParaRPr lang="en-US" altLang="en-US" dirty="0" smtClean="0"/>
          </a:p>
          <a:p>
            <a:pPr lvl="1" eaLnBrk="1" hangingPunct="1">
              <a:lnSpc>
                <a:spcPct val="80000"/>
              </a:lnSpc>
            </a:pPr>
            <a:endParaRPr lang="en-US" altLang="en-US" dirty="0" smtClean="0"/>
          </a:p>
          <a:p>
            <a:pPr eaLnBrk="1" hangingPunct="1">
              <a:lnSpc>
                <a:spcPct val="80000"/>
              </a:lnSpc>
            </a:pPr>
            <a:r>
              <a:rPr lang="en-US" altLang="en-US" dirty="0" smtClean="0"/>
              <a:t>Acknowledgment: a number of slides are from G. </a:t>
            </a:r>
            <a:r>
              <a:rPr lang="en-US" altLang="en-US" dirty="0" err="1" smtClean="0"/>
              <a:t>Cultrera</a:t>
            </a:r>
            <a:r>
              <a:rPr lang="en-US" altLang="en-US" dirty="0" smtClean="0"/>
              <a:t> and A. </a:t>
            </a:r>
            <a:r>
              <a:rPr lang="en-US" altLang="en-US" dirty="0" err="1" smtClean="0"/>
              <a:t>Herrero</a:t>
            </a:r>
            <a:endParaRPr lang="en-US" altLang="en-US" dirty="0" smtClean="0"/>
          </a:p>
          <a:p>
            <a:pPr lvl="2" eaLnBrk="1" hangingPunct="1">
              <a:lnSpc>
                <a:spcPct val="80000"/>
              </a:lnSpc>
              <a:buFontTx/>
              <a:buNone/>
            </a:pPr>
            <a:endParaRPr lang="en-US" altLang="en-US" dirty="0" smtClean="0"/>
          </a:p>
          <a:p>
            <a:pPr lvl="2" eaLnBrk="1" hangingPunct="1">
              <a:lnSpc>
                <a:spcPct val="80000"/>
              </a:lnSpc>
              <a:buFontTx/>
              <a:buNone/>
            </a:pPr>
            <a:endParaRPr lang="en-US" altLang="en-US" dirty="0" smtClean="0"/>
          </a:p>
          <a:p>
            <a:pPr lvl="1" eaLnBrk="1" hangingPunct="1">
              <a:lnSpc>
                <a:spcPct val="80000"/>
              </a:lnSpc>
            </a:pPr>
            <a:endParaRPr lang="en-US" altLang="en-US" dirty="0" smtClean="0"/>
          </a:p>
          <a:p>
            <a:pPr eaLnBrk="1" hangingPunct="1">
              <a:lnSpc>
                <a:spcPct val="80000"/>
              </a:lnSpc>
              <a:buFontTx/>
              <a:buNone/>
            </a:pPr>
            <a:endParaRPr lang="en-US" altLang="en-US" dirty="0" smtClean="0"/>
          </a:p>
          <a:p>
            <a:pPr eaLnBrk="1" hangingPunct="1">
              <a:lnSpc>
                <a:spcPct val="80000"/>
              </a:lnSpc>
              <a:buFontTx/>
              <a:buNone/>
            </a:pPr>
            <a:r>
              <a:rPr lang="en-US" altLang="en-US" dirty="0" smtClean="0"/>
              <a:t> </a:t>
            </a:r>
          </a:p>
        </p:txBody>
      </p:sp>
      <p:sp>
        <p:nvSpPr>
          <p:cNvPr id="4" name="Slide Number Placeholder 3"/>
          <p:cNvSpPr>
            <a:spLocks noGrp="1"/>
          </p:cNvSpPr>
          <p:nvPr>
            <p:ph type="sldNum" sz="quarter" idx="12"/>
          </p:nvPr>
        </p:nvSpPr>
        <p:spPr/>
        <p:txBody>
          <a:bodyPr/>
          <a:lstStyle/>
          <a:p>
            <a:pPr>
              <a:defRPr/>
            </a:pPr>
            <a:fld id="{2CAF18D0-196B-4026-9A3F-DA1CFE736535}" type="slidenum">
              <a:rPr lang="en-US" altLang="en-US" smtClean="0"/>
              <a:pPr>
                <a:defRPr/>
              </a:pPr>
              <a:t>2</a:t>
            </a:fld>
            <a:endParaRPr lang="en-US" alt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18"/>
          <p:cNvPicPr>
            <a:picLocks noChangeAspect="1" noChangeArrowheads="1"/>
          </p:cNvPicPr>
          <p:nvPr/>
        </p:nvPicPr>
        <p:blipFill>
          <a:blip r:embed="rId3" cstate="print">
            <a:lum bright="12000"/>
            <a:extLst>
              <a:ext uri="{28A0092B-C50C-407E-A947-70E740481C1C}">
                <a14:useLocalDpi xmlns:a14="http://schemas.microsoft.com/office/drawing/2010/main" val="0"/>
              </a:ext>
            </a:extLst>
          </a:blip>
          <a:srcRect r="20833"/>
          <a:stretch>
            <a:fillRect/>
          </a:stretch>
        </p:blipFill>
        <p:spPr bwMode="auto">
          <a:xfrm>
            <a:off x="914400" y="1752600"/>
            <a:ext cx="7239000" cy="4519613"/>
          </a:xfrm>
          <a:prstGeom prst="rect">
            <a:avLst/>
          </a:prstGeom>
          <a:noFill/>
          <a:ln w="1905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15363" name="Text Box 3"/>
          <p:cNvSpPr txBox="1">
            <a:spLocks noChangeArrowheads="1"/>
          </p:cNvSpPr>
          <p:nvPr/>
        </p:nvSpPr>
        <p:spPr bwMode="auto">
          <a:xfrm>
            <a:off x="533400" y="228600"/>
            <a:ext cx="8305800" cy="1373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algn="ctr" eaLnBrk="1" hangingPunct="1">
              <a:spcBef>
                <a:spcPct val="50000"/>
              </a:spcBef>
            </a:pPr>
            <a:r>
              <a:rPr lang="en-GB" altLang="en-US" sz="2800" b="1">
                <a:solidFill>
                  <a:srgbClr val="0000FF"/>
                </a:solidFill>
              </a:rPr>
              <a:t>The release of the accumulated elastic strain energy by the sudden rupture of the fault is the cause of the earthquake shaking</a:t>
            </a:r>
          </a:p>
        </p:txBody>
      </p:sp>
      <p:sp>
        <p:nvSpPr>
          <p:cNvPr id="4" name="Slide Number Placeholder 3"/>
          <p:cNvSpPr>
            <a:spLocks noGrp="1"/>
          </p:cNvSpPr>
          <p:nvPr>
            <p:ph type="sldNum" sz="quarter" idx="12"/>
          </p:nvPr>
        </p:nvSpPr>
        <p:spPr/>
        <p:txBody>
          <a:bodyPr/>
          <a:lstStyle/>
          <a:p>
            <a:pPr>
              <a:defRPr/>
            </a:pPr>
            <a:fld id="{A23412EB-CD17-4D97-8673-C63F6D1A7DD9}" type="slidenum">
              <a:rPr lang="en-US" altLang="en-US" smtClean="0"/>
              <a:pPr>
                <a:defRPr/>
              </a:pPr>
              <a:t>3</a:t>
            </a:fld>
            <a:endParaRPr lang="en-US" alt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5363" y="414338"/>
            <a:ext cx="7151687" cy="602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Text Box 3"/>
          <p:cNvSpPr txBox="1">
            <a:spLocks noChangeArrowheads="1"/>
          </p:cNvSpPr>
          <p:nvPr/>
        </p:nvSpPr>
        <p:spPr bwMode="auto">
          <a:xfrm>
            <a:off x="2971800" y="381000"/>
            <a:ext cx="39751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r>
              <a:rPr lang="en-US" altLang="en-US" sz="2400">
                <a:solidFill>
                  <a:srgbClr val="FFFF00"/>
                </a:solidFill>
                <a:latin typeface="Times" pitchFamily="18" charset="0"/>
              </a:rPr>
              <a:t>Ground Motion Deconvolution</a:t>
            </a:r>
          </a:p>
        </p:txBody>
      </p:sp>
      <p:sp>
        <p:nvSpPr>
          <p:cNvPr id="16388" name="Text Box 4"/>
          <p:cNvSpPr txBox="1">
            <a:spLocks noChangeArrowheads="1"/>
          </p:cNvSpPr>
          <p:nvPr/>
        </p:nvSpPr>
        <p:spPr bwMode="auto">
          <a:xfrm>
            <a:off x="6858000" y="5943600"/>
            <a:ext cx="7461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r>
              <a:rPr lang="en-US" altLang="en-US" sz="1400">
                <a:solidFill>
                  <a:schemeClr val="tx1"/>
                </a:solidFill>
                <a:latin typeface="Arial" pitchFamily="34" charset="0"/>
              </a:rPr>
              <a:t>(Steidl)</a:t>
            </a:r>
          </a:p>
        </p:txBody>
      </p:sp>
      <p:sp>
        <p:nvSpPr>
          <p:cNvPr id="5" name="Slide Number Placeholder 4"/>
          <p:cNvSpPr>
            <a:spLocks noGrp="1"/>
          </p:cNvSpPr>
          <p:nvPr>
            <p:ph type="sldNum" sz="quarter" idx="12"/>
          </p:nvPr>
        </p:nvSpPr>
        <p:spPr/>
        <p:txBody>
          <a:bodyPr/>
          <a:lstStyle/>
          <a:p>
            <a:pPr>
              <a:defRPr/>
            </a:pPr>
            <a:fld id="{3F717355-2C13-43DD-BF1B-52D1E3B0BCE1}" type="slidenum">
              <a:rPr lang="en-US" altLang="en-US" smtClean="0"/>
              <a:pPr>
                <a:defRPr/>
              </a:pPr>
              <a:t>4</a:t>
            </a:fld>
            <a:endParaRPr lang="en-US" alt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p:cNvSpPr>
            <a:spLocks noGrp="1" noChangeArrowheads="1"/>
          </p:cNvSpPr>
          <p:nvPr>
            <p:ph type="body" idx="1"/>
          </p:nvPr>
        </p:nvSpPr>
        <p:spPr>
          <a:xfrm>
            <a:off x="450826" y="1981200"/>
            <a:ext cx="8229600" cy="4525963"/>
          </a:xfrm>
          <a:extLst>
            <a:ext uri="{909E8E84-426E-40DD-AFC4-6F175D3DCCD1}">
              <a14:hiddenFill xmlns:a14="http://schemas.microsoft.com/office/drawing/2010/main">
                <a:solidFill>
                  <a:schemeClr val="bg1"/>
                </a:solidFill>
              </a14:hiddenFill>
            </a:ext>
          </a:extLst>
        </p:spPr>
        <p:txBody>
          <a:bodyPr>
            <a:normAutofit/>
          </a:bodyPr>
          <a:lstStyle/>
          <a:p>
            <a:pPr eaLnBrk="1" hangingPunct="1">
              <a:spcAft>
                <a:spcPct val="20000"/>
              </a:spcAft>
              <a:defRPr/>
            </a:pPr>
            <a:r>
              <a:rPr lang="en-US" dirty="0" smtClean="0"/>
              <a:t>Seismic shaking in range of resonant frequencies of structures</a:t>
            </a:r>
          </a:p>
          <a:p>
            <a:pPr eaLnBrk="1" hangingPunct="1">
              <a:spcAft>
                <a:spcPct val="20000"/>
              </a:spcAft>
              <a:defRPr/>
            </a:pPr>
            <a:r>
              <a:rPr lang="en-US" dirty="0" smtClean="0"/>
              <a:t>Shaking often strongest on horizontal component:</a:t>
            </a:r>
          </a:p>
          <a:p>
            <a:pPr lvl="1" eaLnBrk="1" hangingPunct="1">
              <a:spcAft>
                <a:spcPct val="20000"/>
              </a:spcAft>
              <a:defRPr/>
            </a:pPr>
            <a:r>
              <a:rPr lang="en-US" dirty="0" smtClean="0"/>
              <a:t>Earthquakes radiate larger S waves than P waves</a:t>
            </a:r>
          </a:p>
          <a:p>
            <a:pPr lvl="1" eaLnBrk="1" hangingPunct="1">
              <a:spcAft>
                <a:spcPct val="20000"/>
              </a:spcAft>
              <a:defRPr/>
            </a:pPr>
            <a:r>
              <a:rPr lang="en-US" dirty="0" smtClean="0"/>
              <a:t>Decreasing seismic velocities near Earth’s surface produce refraction of the incoming waves toward the vertical, so that the ground motion for S waves is primarily in the horizontal direction</a:t>
            </a:r>
          </a:p>
          <a:p>
            <a:pPr eaLnBrk="1" hangingPunct="1">
              <a:spcAft>
                <a:spcPct val="20000"/>
              </a:spcAft>
              <a:defRPr/>
            </a:pPr>
            <a:r>
              <a:rPr lang="en-US" dirty="0" smtClean="0"/>
              <a:t>Buildings generally are weakest for horizontal shaking</a:t>
            </a:r>
          </a:p>
        </p:txBody>
      </p:sp>
      <p:sp>
        <p:nvSpPr>
          <p:cNvPr id="4" name="TextBox 3"/>
          <p:cNvSpPr txBox="1"/>
          <p:nvPr/>
        </p:nvSpPr>
        <p:spPr>
          <a:xfrm>
            <a:off x="450826" y="685800"/>
            <a:ext cx="7626373" cy="1077218"/>
          </a:xfrm>
          <a:prstGeom prst="rect">
            <a:avLst/>
          </a:prstGeom>
          <a:noFill/>
        </p:spPr>
        <p:txBody>
          <a:bodyPr wrap="square" rtlCol="0">
            <a:spAutoFit/>
          </a:bodyPr>
          <a:lstStyle/>
          <a:p>
            <a:r>
              <a:rPr lang="en-US" sz="3200" b="1" dirty="0" smtClean="0">
                <a:solidFill>
                  <a:srgbClr val="FF0000"/>
                </a:solidFill>
              </a:rPr>
              <a:t>Horizontal S and surface waves are most important for engineering seismology:</a:t>
            </a:r>
            <a:endParaRPr lang="en-US" sz="3200" b="1" dirty="0">
              <a:solidFill>
                <a:srgbClr val="FF0000"/>
              </a:solidFill>
            </a:endParaRPr>
          </a:p>
        </p:txBody>
      </p:sp>
      <p:sp>
        <p:nvSpPr>
          <p:cNvPr id="5" name="Slide Number Placeholder 4"/>
          <p:cNvSpPr>
            <a:spLocks noGrp="1"/>
          </p:cNvSpPr>
          <p:nvPr>
            <p:ph type="sldNum" sz="quarter" idx="12"/>
          </p:nvPr>
        </p:nvSpPr>
        <p:spPr/>
        <p:txBody>
          <a:bodyPr/>
          <a:lstStyle/>
          <a:p>
            <a:fld id="{BBCB9141-CCD2-43AD-BFAD-9ECDC92A0BC2}" type="slidenum">
              <a:rPr lang="en-US" smtClean="0"/>
              <a:pPr/>
              <a:t>5</a:t>
            </a:fld>
            <a:endParaRPr lang="en-US"/>
          </a:p>
        </p:txBody>
      </p:sp>
    </p:spTree>
    <p:extLst>
      <p:ext uri="{BB962C8B-B14F-4D97-AF65-F5344CB8AC3E}">
        <p14:creationId xmlns:p14="http://schemas.microsoft.com/office/powerpoint/2010/main" val="524434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1554" name="Rectangle 2"/>
          <p:cNvSpPr>
            <a:spLocks noGrp="1" noChangeArrowheads="1"/>
          </p:cNvSpPr>
          <p:nvPr>
            <p:ph type="title"/>
          </p:nvPr>
        </p:nvSpPr>
        <p:spPr/>
        <p:txBody>
          <a:bodyPr/>
          <a:lstStyle/>
          <a:p>
            <a:pPr eaLnBrk="1" hangingPunct="1">
              <a:defRPr/>
            </a:pPr>
            <a:r>
              <a:rPr lang="en-US" sz="3200" smtClean="0">
                <a:solidFill>
                  <a:srgbClr val="0000FF"/>
                </a:solidFill>
                <a:effectLst>
                  <a:outerShdw blurRad="38100" dist="38100" dir="2700000" algn="tl">
                    <a:srgbClr val="C0C0C0"/>
                  </a:outerShdw>
                </a:effectLst>
              </a:rPr>
              <a:t>Frequencies of ground-motion for engineering purposes</a:t>
            </a:r>
          </a:p>
        </p:txBody>
      </p:sp>
      <p:sp>
        <p:nvSpPr>
          <p:cNvPr id="5123" name="Rectangle 3"/>
          <p:cNvSpPr>
            <a:spLocks noGrp="1" noChangeArrowheads="1"/>
          </p:cNvSpPr>
          <p:nvPr>
            <p:ph type="body" idx="1"/>
          </p:nvPr>
        </p:nvSpPr>
        <p:spPr>
          <a:xfrm>
            <a:off x="990600" y="1165225"/>
            <a:ext cx="6629400" cy="4525963"/>
          </a:xfrm>
        </p:spPr>
        <p:txBody>
          <a:bodyPr>
            <a:normAutofit/>
          </a:bodyPr>
          <a:lstStyle/>
          <a:p>
            <a:pPr eaLnBrk="1" hangingPunct="1"/>
            <a:endParaRPr lang="en-US" dirty="0" smtClean="0"/>
          </a:p>
          <a:p>
            <a:pPr eaLnBrk="1" hangingPunct="1"/>
            <a:r>
              <a:rPr lang="en-US" dirty="0" smtClean="0"/>
              <a:t>10 Hz --- 10 sec (usually less than about 3 sec)</a:t>
            </a:r>
          </a:p>
          <a:p>
            <a:pPr eaLnBrk="1" hangingPunct="1"/>
            <a:r>
              <a:rPr lang="en-US" dirty="0" smtClean="0"/>
              <a:t>Resonant period of typical N story structure </a:t>
            </a:r>
            <a:r>
              <a:rPr lang="en-US" dirty="0" smtClean="0">
                <a:cs typeface="Arial" charset="0"/>
              </a:rPr>
              <a:t>~ N/10 sec</a:t>
            </a:r>
          </a:p>
          <a:p>
            <a:pPr lvl="1"/>
            <a:r>
              <a:rPr lang="en-US" dirty="0" smtClean="0">
                <a:solidFill>
                  <a:srgbClr val="FF0000"/>
                </a:solidFill>
                <a:cs typeface="Arial" charset="0"/>
              </a:rPr>
              <a:t>What is the resonant period of the building in which we are located?</a:t>
            </a:r>
          </a:p>
          <a:p>
            <a:pPr eaLnBrk="1" hangingPunct="1"/>
            <a:r>
              <a:rPr lang="en-US" dirty="0" smtClean="0">
                <a:cs typeface="Arial" charset="0"/>
              </a:rPr>
              <a:t>Corner periods for M 5, 6, and 7 ~ 1, 3, and 9 sec</a:t>
            </a:r>
          </a:p>
          <a:p>
            <a:pPr eaLnBrk="1" hangingPunct="1">
              <a:buFontTx/>
              <a:buNone/>
            </a:pPr>
            <a:endParaRPr lang="en-US" dirty="0" smtClean="0"/>
          </a:p>
        </p:txBody>
      </p:sp>
      <p:sp>
        <p:nvSpPr>
          <p:cNvPr id="4" name="Slide Number Placeholder 3"/>
          <p:cNvSpPr>
            <a:spLocks noGrp="1"/>
          </p:cNvSpPr>
          <p:nvPr>
            <p:ph type="sldNum" sz="quarter" idx="12"/>
          </p:nvPr>
        </p:nvSpPr>
        <p:spPr/>
        <p:txBody>
          <a:bodyPr/>
          <a:lstStyle/>
          <a:p>
            <a:fld id="{BBCB9141-CCD2-43AD-BFAD-9ECDC92A0BC2}" type="slidenum">
              <a:rPr lang="en-US" smtClean="0"/>
              <a:pPr/>
              <a:t>6</a:t>
            </a:fld>
            <a:endParaRPr lang="en-US"/>
          </a:p>
        </p:txBody>
      </p:sp>
    </p:spTree>
    <p:extLst>
      <p:ext uri="{BB962C8B-B14F-4D97-AF65-F5344CB8AC3E}">
        <p14:creationId xmlns:p14="http://schemas.microsoft.com/office/powerpoint/2010/main" val="15182326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794" y="1120346"/>
            <a:ext cx="8380412" cy="3596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fld id="{BBCB9141-CCD2-43AD-BFAD-9ECDC92A0BC2}" type="slidenum">
              <a:rPr lang="en-US" smtClean="0"/>
              <a:pPr/>
              <a:t>7</a:t>
            </a:fld>
            <a:endParaRPr lang="en-US"/>
          </a:p>
        </p:txBody>
      </p:sp>
    </p:spTree>
    <p:extLst>
      <p:ext uri="{BB962C8B-B14F-4D97-AF65-F5344CB8AC3E}">
        <p14:creationId xmlns:p14="http://schemas.microsoft.com/office/powerpoint/2010/main" val="41998328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4"/>
          <p:cNvSpPr>
            <a:spLocks noGrp="1" noChangeArrowheads="1"/>
          </p:cNvSpPr>
          <p:nvPr>
            <p:ph type="ctrTitle"/>
          </p:nvPr>
        </p:nvSpPr>
        <p:spPr/>
        <p:txBody>
          <a:bodyPr/>
          <a:lstStyle/>
          <a:p>
            <a:pPr eaLnBrk="1" hangingPunct="1"/>
            <a:r>
              <a:rPr lang="en-US" altLang="en-US" smtClean="0">
                <a:solidFill>
                  <a:srgbClr val="0000FF"/>
                </a:solidFill>
              </a:rPr>
              <a:t>Reminder: Play Chuettsu and Tottori movies (again)</a:t>
            </a:r>
          </a:p>
        </p:txBody>
      </p:sp>
      <p:sp>
        <p:nvSpPr>
          <p:cNvPr id="3" name="Slide Number Placeholder 2"/>
          <p:cNvSpPr>
            <a:spLocks noGrp="1"/>
          </p:cNvSpPr>
          <p:nvPr>
            <p:ph type="sldNum" sz="quarter" idx="12"/>
          </p:nvPr>
        </p:nvSpPr>
        <p:spPr/>
        <p:txBody>
          <a:bodyPr/>
          <a:lstStyle/>
          <a:p>
            <a:pPr>
              <a:defRPr/>
            </a:pPr>
            <a:fld id="{3F717355-2C13-43DD-BF1B-52D1E3B0BCE1}" type="slidenum">
              <a:rPr lang="en-US" altLang="en-US" smtClean="0"/>
              <a:pPr>
                <a:defRPr/>
              </a:pPr>
              <a:t>8</a:t>
            </a:fld>
            <a:endParaRPr lang="en-US" alt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t="25203" r="2919" b="3577"/>
          <a:stretch>
            <a:fillRect/>
          </a:stretch>
        </p:blipFill>
        <p:spPr bwMode="auto">
          <a:xfrm>
            <a:off x="3938588" y="998538"/>
            <a:ext cx="5000625" cy="5629275"/>
          </a:xfrm>
          <a:prstGeom prst="rect">
            <a:avLst/>
          </a:prstGeom>
          <a:noFill/>
          <a:ln w="38100">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435" name="Text Box 3"/>
          <p:cNvSpPr txBox="1">
            <a:spLocks noChangeArrowheads="1"/>
          </p:cNvSpPr>
          <p:nvPr/>
        </p:nvSpPr>
        <p:spPr bwMode="auto">
          <a:xfrm>
            <a:off x="161925" y="6308725"/>
            <a:ext cx="2882900" cy="3048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a:spcBef>
                <a:spcPct val="50000"/>
              </a:spcBef>
            </a:pPr>
            <a:r>
              <a:rPr lang="en-US" altLang="en-US" sz="1400" b="1">
                <a:solidFill>
                  <a:srgbClr val="DDDDDD"/>
                </a:solidFill>
                <a:latin typeface="Arial" pitchFamily="34" charset="0"/>
              </a:rPr>
              <a:t>http://www.k-net.bosai.go.jp</a:t>
            </a:r>
          </a:p>
        </p:txBody>
      </p:sp>
      <p:sp>
        <p:nvSpPr>
          <p:cNvPr id="18436" name="Text Box 4"/>
          <p:cNvSpPr txBox="1">
            <a:spLocks noChangeArrowheads="1"/>
          </p:cNvSpPr>
          <p:nvPr/>
        </p:nvSpPr>
        <p:spPr bwMode="auto">
          <a:xfrm>
            <a:off x="206375" y="1493838"/>
            <a:ext cx="3262313" cy="3802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198438" indent="-198438"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a:spcBef>
                <a:spcPct val="50000"/>
              </a:spcBef>
              <a:buFontTx/>
              <a:buChar char="•"/>
            </a:pPr>
            <a:r>
              <a:rPr lang="en-US" altLang="en-US" sz="1800" b="1">
                <a:solidFill>
                  <a:schemeClr val="tx1"/>
                </a:solidFill>
                <a:latin typeface="Arial" pitchFamily="34" charset="0"/>
              </a:rPr>
              <a:t>1000 digital instruments installed after the Kobe earthquake of 1995</a:t>
            </a:r>
          </a:p>
          <a:p>
            <a:pPr>
              <a:spcBef>
                <a:spcPct val="50000"/>
              </a:spcBef>
              <a:buFontTx/>
              <a:buChar char="•"/>
            </a:pPr>
            <a:r>
              <a:rPr lang="en-US" altLang="en-US" sz="1800" b="1">
                <a:solidFill>
                  <a:schemeClr val="tx1"/>
                </a:solidFill>
                <a:latin typeface="Arial" pitchFamily="34" charset="0"/>
              </a:rPr>
              <a:t>free field stations with an average spacing of 25 km</a:t>
            </a:r>
          </a:p>
          <a:p>
            <a:pPr>
              <a:spcBef>
                <a:spcPct val="50000"/>
              </a:spcBef>
              <a:buFontTx/>
              <a:buChar char="•"/>
            </a:pPr>
            <a:r>
              <a:rPr lang="en-US" altLang="en-US" sz="1800" b="1">
                <a:solidFill>
                  <a:schemeClr val="tx1"/>
                </a:solidFill>
                <a:latin typeface="Arial" pitchFamily="34" charset="0"/>
              </a:rPr>
              <a:t>velocity profile of each station up to 20 m by downhole measurement</a:t>
            </a:r>
          </a:p>
          <a:p>
            <a:pPr>
              <a:spcBef>
                <a:spcPct val="50000"/>
              </a:spcBef>
              <a:buFontTx/>
              <a:buChar char="•"/>
            </a:pPr>
            <a:r>
              <a:rPr lang="en-US" altLang="en-US" sz="1800" b="1">
                <a:solidFill>
                  <a:schemeClr val="tx1"/>
                </a:solidFill>
                <a:latin typeface="Arial" pitchFamily="34" charset="0"/>
              </a:rPr>
              <a:t>data are transmitted to the Control Center and released on Internet in 3-4 hours after the event</a:t>
            </a:r>
          </a:p>
        </p:txBody>
      </p:sp>
      <p:sp>
        <p:nvSpPr>
          <p:cNvPr id="18437" name="Rectangle 5"/>
          <p:cNvSpPr>
            <a:spLocks noChangeArrowheads="1"/>
          </p:cNvSpPr>
          <p:nvPr/>
        </p:nvSpPr>
        <p:spPr bwMode="auto">
          <a:xfrm>
            <a:off x="0" y="0"/>
            <a:ext cx="9144000" cy="81915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r>
              <a:rPr lang="en-US" altLang="en-US" sz="1800" b="1">
                <a:latin typeface="Arial" pitchFamily="34" charset="0"/>
              </a:rPr>
              <a:t>INSTRUMENTATION</a:t>
            </a:r>
          </a:p>
          <a:p>
            <a:pPr eaLnBrk="1" hangingPunct="1"/>
            <a:r>
              <a:rPr lang="en-US" altLang="en-US" sz="2800" b="1">
                <a:latin typeface="Arial" pitchFamily="34" charset="0"/>
              </a:rPr>
              <a:t>Kyoshin Net: Japanese strong motion network</a:t>
            </a:r>
          </a:p>
        </p:txBody>
      </p:sp>
      <p:sp>
        <p:nvSpPr>
          <p:cNvPr id="6" name="Slide Number Placeholder 5"/>
          <p:cNvSpPr>
            <a:spLocks noGrp="1"/>
          </p:cNvSpPr>
          <p:nvPr>
            <p:ph type="sldNum" sz="quarter" idx="12"/>
          </p:nvPr>
        </p:nvSpPr>
        <p:spPr/>
        <p:txBody>
          <a:bodyPr/>
          <a:lstStyle/>
          <a:p>
            <a:pPr>
              <a:defRPr/>
            </a:pPr>
            <a:fld id="{A23412EB-CD17-4D97-8673-C63F6D1A7DD9}" type="slidenum">
              <a:rPr lang="en-US" altLang="en-US" smtClean="0"/>
              <a:pPr>
                <a:defRPr/>
              </a:pPr>
              <a:t>9</a:t>
            </a:fld>
            <a:endParaRPr lang="en-US" alt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huetsu_obs_Japan.mpeg">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cstate="print"/>
          <a:stretch>
            <a:fillRect/>
          </a:stretch>
        </p:blipFill>
        <p:spPr>
          <a:xfrm>
            <a:off x="1524000" y="381000"/>
            <a:ext cx="6096000" cy="5541818"/>
          </a:xfrm>
          <a:prstGeom prst="rect">
            <a:avLst/>
          </a:prstGeom>
        </p:spPr>
      </p:pic>
      <p:sp>
        <p:nvSpPr>
          <p:cNvPr id="3" name="Slide Number Placeholder 2"/>
          <p:cNvSpPr>
            <a:spLocks noGrp="1"/>
          </p:cNvSpPr>
          <p:nvPr>
            <p:ph type="sldNum" sz="quarter" idx="12"/>
          </p:nvPr>
        </p:nvSpPr>
        <p:spPr/>
        <p:txBody>
          <a:bodyPr/>
          <a:lstStyle/>
          <a:p>
            <a:fld id="{BBCB9141-CCD2-43AD-BFAD-9ECDC92A0BC2}" type="slidenum">
              <a:rPr lang="en-US" smtClean="0"/>
              <a:pPr/>
              <a:t>10</a:t>
            </a:fld>
            <a:endParaRPr lang="en-US"/>
          </a:p>
        </p:txBody>
      </p:sp>
      <p:sp>
        <p:nvSpPr>
          <p:cNvPr id="4" name="TextBox 3"/>
          <p:cNvSpPr txBox="1"/>
          <p:nvPr/>
        </p:nvSpPr>
        <p:spPr>
          <a:xfrm>
            <a:off x="533400" y="304800"/>
            <a:ext cx="1143000" cy="400110"/>
          </a:xfrm>
          <a:prstGeom prst="rect">
            <a:avLst/>
          </a:prstGeom>
          <a:solidFill>
            <a:schemeClr val="accent5"/>
          </a:solidFill>
        </p:spPr>
        <p:txBody>
          <a:bodyPr wrap="square" rtlCol="0">
            <a:spAutoFit/>
          </a:bodyPr>
          <a:lstStyle/>
          <a:p>
            <a:r>
              <a:rPr lang="en-US" sz="2000" dirty="0" smtClean="0">
                <a:solidFill>
                  <a:schemeClr val="tx1"/>
                </a:solidFill>
              </a:rPr>
              <a:t>Chuetsu</a:t>
            </a:r>
            <a:endParaRPr lang="en-US" sz="2000" dirty="0">
              <a:solidFill>
                <a:schemeClr val="tx1"/>
              </a:solidFill>
            </a:endParaRPr>
          </a:p>
        </p:txBody>
      </p:sp>
    </p:spTree>
    <p:extLst>
      <p:ext uri="{BB962C8B-B14F-4D97-AF65-F5344CB8AC3E}">
        <p14:creationId xmlns:p14="http://schemas.microsoft.com/office/powerpoint/2010/main" val="273759199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A23412EB-CD17-4D97-8673-C63F6D1A7DD9}" type="slidenum">
              <a:rPr lang="en-US" altLang="en-US" smtClean="0"/>
              <a:pPr>
                <a:defRPr/>
              </a:pPr>
              <a:t>11</a:t>
            </a:fld>
            <a:endParaRPr lang="en-US" altLang="en-US"/>
          </a:p>
        </p:txBody>
      </p:sp>
      <p:sp>
        <p:nvSpPr>
          <p:cNvPr id="3" name="TextBox 2"/>
          <p:cNvSpPr txBox="1"/>
          <p:nvPr/>
        </p:nvSpPr>
        <p:spPr>
          <a:xfrm>
            <a:off x="533400" y="304800"/>
            <a:ext cx="1143000" cy="400110"/>
          </a:xfrm>
          <a:prstGeom prst="rect">
            <a:avLst/>
          </a:prstGeom>
          <a:solidFill>
            <a:schemeClr val="accent5"/>
          </a:solidFill>
        </p:spPr>
        <p:txBody>
          <a:bodyPr wrap="square" rtlCol="0">
            <a:spAutoFit/>
          </a:bodyPr>
          <a:lstStyle/>
          <a:p>
            <a:r>
              <a:rPr lang="en-US" sz="2000" dirty="0" smtClean="0">
                <a:solidFill>
                  <a:schemeClr val="tx1"/>
                </a:solidFill>
              </a:rPr>
              <a:t>Tottori</a:t>
            </a:r>
            <a:endParaRPr lang="en-US" sz="2000" dirty="0">
              <a:solidFill>
                <a:schemeClr val="tx1"/>
              </a:solidFill>
            </a:endParaRPr>
          </a:p>
        </p:txBody>
      </p:sp>
      <p:pic>
        <p:nvPicPr>
          <p:cNvPr id="4" name="TOTTORI_OBS.MPEG">
            <a:hlinkClick r:id="" action="ppaction://media"/>
          </p:cNvPr>
          <p:cNvPicPr>
            <a:picLocks noRot="1" noChangeAspect="1"/>
          </p:cNvPicPr>
          <p:nvPr>
            <a:videoFile r:link="rId1"/>
          </p:nvPr>
        </p:nvPicPr>
        <p:blipFill>
          <a:blip r:embed="rId3" cstate="print"/>
          <a:stretch>
            <a:fillRect/>
          </a:stretch>
        </p:blipFill>
        <p:spPr>
          <a:xfrm>
            <a:off x="2286000" y="1905000"/>
            <a:ext cx="4572000" cy="30480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
          <p:cNvSpPr>
            <a:spLocks noGrp="1" noChangeArrowheads="1"/>
          </p:cNvSpPr>
          <p:nvPr>
            <p:ph type="title"/>
          </p:nvPr>
        </p:nvSpPr>
        <p:spPr/>
        <p:txBody>
          <a:bodyPr/>
          <a:lstStyle/>
          <a:p>
            <a:r>
              <a:rPr lang="en-US">
                <a:solidFill>
                  <a:srgbClr val="0000FF"/>
                </a:solidFill>
                <a:effectLst>
                  <a:outerShdw blurRad="38100" dist="38100" dir="2700000" algn="tl">
                    <a:srgbClr val="C0C0C0"/>
                  </a:outerShdw>
                </a:effectLst>
              </a:rPr>
              <a:t>Characteristics</a:t>
            </a:r>
            <a:r>
              <a:rPr lang="en-US">
                <a:solidFill>
                  <a:srgbClr val="0000FF"/>
                </a:solidFill>
              </a:rPr>
              <a:t> of Data</a:t>
            </a:r>
          </a:p>
        </p:txBody>
      </p:sp>
      <p:sp>
        <p:nvSpPr>
          <p:cNvPr id="234499" name="Rectangle 3"/>
          <p:cNvSpPr>
            <a:spLocks noGrp="1" noChangeArrowheads="1"/>
          </p:cNvSpPr>
          <p:nvPr>
            <p:ph type="body" idx="1"/>
          </p:nvPr>
        </p:nvSpPr>
        <p:spPr/>
        <p:txBody>
          <a:bodyPr/>
          <a:lstStyle/>
          <a:p>
            <a:r>
              <a:rPr lang="en-US"/>
              <a:t>Magnitude-distance distribution depends on region</a:t>
            </a:r>
          </a:p>
          <a:p>
            <a:r>
              <a:rPr lang="en-US"/>
              <a:t>Change of amplitude with distance for fixed magnitude</a:t>
            </a:r>
          </a:p>
          <a:p>
            <a:r>
              <a:rPr lang="en-US"/>
              <a:t>Change of amplitude with magnitude after removing distance dependence</a:t>
            </a:r>
          </a:p>
          <a:p>
            <a:r>
              <a:rPr lang="en-US"/>
              <a:t>Site dependence</a:t>
            </a:r>
          </a:p>
          <a:p>
            <a:r>
              <a:rPr lang="en-US"/>
              <a:t>Scatter</a:t>
            </a:r>
          </a:p>
        </p:txBody>
      </p:sp>
      <p:sp>
        <p:nvSpPr>
          <p:cNvPr id="4" name="Slide Number Placeholder 3"/>
          <p:cNvSpPr>
            <a:spLocks noGrp="1"/>
          </p:cNvSpPr>
          <p:nvPr>
            <p:ph type="sldNum" sz="quarter" idx="12"/>
          </p:nvPr>
        </p:nvSpPr>
        <p:spPr/>
        <p:txBody>
          <a:bodyPr/>
          <a:lstStyle/>
          <a:p>
            <a:fld id="{BBCB9141-CCD2-43AD-BFAD-9ECDC92A0BC2}" type="slidenum">
              <a:rPr lang="en-US" smtClean="0"/>
              <a:pPr/>
              <a:t>12</a:t>
            </a:fld>
            <a:endParaRPr lang="en-US"/>
          </a:p>
        </p:txBody>
      </p:sp>
    </p:spTree>
    <p:extLst>
      <p:ext uri="{BB962C8B-B14F-4D97-AF65-F5344CB8AC3E}">
        <p14:creationId xmlns:p14="http://schemas.microsoft.com/office/powerpoint/2010/main" val="331121660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077200" cy="563562"/>
          </a:xfrm>
        </p:spPr>
        <p:txBody>
          <a:bodyPr/>
          <a:lstStyle/>
          <a:p>
            <a:r>
              <a:rPr lang="en-US" sz="3200" dirty="0" smtClean="0"/>
              <a:t>Distance Measures</a:t>
            </a:r>
            <a:endParaRPr lang="en-US" sz="3200" dirty="0"/>
          </a:p>
        </p:txBody>
      </p:sp>
      <p:sp>
        <p:nvSpPr>
          <p:cNvPr id="4" name="Slide Number Placeholder 3"/>
          <p:cNvSpPr>
            <a:spLocks noGrp="1"/>
          </p:cNvSpPr>
          <p:nvPr>
            <p:ph type="sldNum" sz="quarter" idx="12"/>
          </p:nvPr>
        </p:nvSpPr>
        <p:spPr/>
        <p:txBody>
          <a:bodyPr/>
          <a:lstStyle/>
          <a:p>
            <a:pPr>
              <a:defRPr/>
            </a:pPr>
            <a:fld id="{2CAF18D0-196B-4026-9A3F-DA1CFE736535}" type="slidenum">
              <a:rPr lang="en-US" altLang="en-US" smtClean="0"/>
              <a:pPr>
                <a:defRPr/>
              </a:pPr>
              <a:t>13</a:t>
            </a:fld>
            <a:endParaRPr lang="en-US" alt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4819" y="1066800"/>
            <a:ext cx="6591300" cy="5267325"/>
          </a:xfrm>
          <a:prstGeom prst="rect">
            <a:avLst/>
          </a:prstGeom>
        </p:spPr>
      </p:pic>
    </p:spTree>
    <p:extLst>
      <p:ext uri="{BB962C8B-B14F-4D97-AF65-F5344CB8AC3E}">
        <p14:creationId xmlns:p14="http://schemas.microsoft.com/office/powerpoint/2010/main" val="34367890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Text Box 2"/>
          <p:cNvSpPr txBox="1">
            <a:spLocks noChangeArrowheads="1"/>
          </p:cNvSpPr>
          <p:nvPr/>
        </p:nvSpPr>
        <p:spPr bwMode="auto">
          <a:xfrm>
            <a:off x="5257800" y="685800"/>
            <a:ext cx="3200400" cy="2225675"/>
          </a:xfrm>
          <a:prstGeom prst="rect">
            <a:avLst/>
          </a:prstGeom>
          <a:solidFill>
            <a:schemeClr val="bg1"/>
          </a:solidFill>
          <a:ln>
            <a:noFill/>
          </a:ln>
          <a:effectLst/>
          <a:extLs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sz="2000">
                <a:solidFill>
                  <a:srgbClr val="CC3300"/>
                </a:solidFill>
                <a:latin typeface="Arial" pitchFamily="34" charset="0"/>
              </a:rPr>
              <a:t>Observed data adequate for regression except</a:t>
            </a:r>
          </a:p>
          <a:p>
            <a:pPr eaLnBrk="0" hangingPunct="0"/>
            <a:r>
              <a:rPr lang="en-US" sz="2000">
                <a:solidFill>
                  <a:srgbClr val="CC3300"/>
                </a:solidFill>
                <a:latin typeface="Arial" pitchFamily="34" charset="0"/>
              </a:rPr>
              <a:t>close to large ‘quakes</a:t>
            </a:r>
          </a:p>
          <a:p>
            <a:pPr eaLnBrk="0" hangingPunct="0"/>
            <a:r>
              <a:rPr lang="en-US" sz="2000">
                <a:solidFill>
                  <a:srgbClr val="CC3300"/>
                </a:solidFill>
                <a:latin typeface="Arial" pitchFamily="34" charset="0"/>
              </a:rPr>
              <a:t>(the recently developed NGA database contains such records, primarily from Taiwan and Turkey)</a:t>
            </a:r>
            <a:r>
              <a:rPr lang="en-US" sz="2000">
                <a:solidFill>
                  <a:schemeClr val="tx1"/>
                </a:solidFill>
                <a:latin typeface="Arial" pitchFamily="34" charset="0"/>
              </a:rPr>
              <a:t> </a:t>
            </a:r>
          </a:p>
        </p:txBody>
      </p:sp>
      <p:sp>
        <p:nvSpPr>
          <p:cNvPr id="235523" name="Text Box 3"/>
          <p:cNvSpPr txBox="1">
            <a:spLocks noChangeArrowheads="1"/>
          </p:cNvSpPr>
          <p:nvPr/>
        </p:nvSpPr>
        <p:spPr bwMode="auto">
          <a:xfrm>
            <a:off x="5257800" y="4191000"/>
            <a:ext cx="3200400" cy="1006475"/>
          </a:xfrm>
          <a:prstGeom prst="rect">
            <a:avLst/>
          </a:prstGeom>
          <a:solidFill>
            <a:srgbClr val="FFFFFF"/>
          </a:solidFill>
          <a:ln>
            <a:noFill/>
          </a:ln>
          <a:effectLst/>
          <a:extLs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sz="2000" dirty="0">
                <a:solidFill>
                  <a:srgbClr val="CC3300"/>
                </a:solidFill>
                <a:latin typeface="Arial" pitchFamily="34" charset="0"/>
              </a:rPr>
              <a:t>Observed data not adequate for regression, use simulated data</a:t>
            </a:r>
            <a:r>
              <a:rPr lang="en-US" sz="2000" dirty="0">
                <a:solidFill>
                  <a:schemeClr val="tx1"/>
                </a:solidFill>
                <a:latin typeface="Arial" pitchFamily="34" charset="0"/>
              </a:rPr>
              <a:t> </a:t>
            </a:r>
          </a:p>
        </p:txBody>
      </p:sp>
      <p:pic>
        <p:nvPicPr>
          <p:cNvPr id="235524" name="Picture 4" descr="m_d_wna_ena_pg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0"/>
            <a:ext cx="4321175" cy="6765925"/>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BBCB9141-CCD2-43AD-BFAD-9ECDC92A0BC2}" type="slidenum">
              <a:rPr lang="en-US" smtClean="0"/>
              <a:pPr/>
              <a:t>14</a:t>
            </a:fld>
            <a:endParaRPr lang="en-US"/>
          </a:p>
        </p:txBody>
      </p:sp>
    </p:spTree>
    <p:extLst>
      <p:ext uri="{BB962C8B-B14F-4D97-AF65-F5344CB8AC3E}">
        <p14:creationId xmlns:p14="http://schemas.microsoft.com/office/powerpoint/2010/main" val="14735240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A23412EB-CD17-4D97-8673-C63F6D1A7DD9}" type="slidenum">
              <a:rPr lang="en-US" altLang="en-US" smtClean="0"/>
              <a:pPr>
                <a:defRPr/>
              </a:pPr>
              <a:t>15</a:t>
            </a:fld>
            <a:endParaRPr lang="en-US" altLang="en-US"/>
          </a:p>
        </p:txBody>
      </p:sp>
      <p:pic>
        <p:nvPicPr>
          <p:cNvPr id="3" name="Picture 2" descr="m_d_peer_ba08_bssa13_all_r_tosc_1.0_10.0.by_fault_type.lump_event_classes.png"/>
          <p:cNvPicPr>
            <a:picLocks noChangeAspect="1"/>
          </p:cNvPicPr>
          <p:nvPr/>
        </p:nvPicPr>
        <p:blipFill>
          <a:blip r:embed="rId2" cstate="print"/>
          <a:stretch>
            <a:fillRect/>
          </a:stretch>
        </p:blipFill>
        <p:spPr>
          <a:xfrm>
            <a:off x="1209675" y="1304925"/>
            <a:ext cx="6724650" cy="4248150"/>
          </a:xfrm>
          <a:prstGeom prst="rect">
            <a:avLst/>
          </a:prstGeom>
        </p:spPr>
      </p:pic>
      <p:sp>
        <p:nvSpPr>
          <p:cNvPr id="4" name="Text Box 3"/>
          <p:cNvSpPr txBox="1">
            <a:spLocks noChangeArrowheads="1"/>
          </p:cNvSpPr>
          <p:nvPr/>
        </p:nvSpPr>
        <p:spPr bwMode="auto">
          <a:xfrm>
            <a:off x="1981200" y="228600"/>
            <a:ext cx="3200400" cy="1015663"/>
          </a:xfrm>
          <a:prstGeom prst="rect">
            <a:avLst/>
          </a:prstGeom>
          <a:solidFill>
            <a:srgbClr val="FFFFFF"/>
          </a:solidFill>
          <a:ln>
            <a:noFill/>
          </a:ln>
          <a:effectLst/>
          <a:extLs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sz="2000" dirty="0" smtClean="0">
                <a:solidFill>
                  <a:srgbClr val="CC3300"/>
                </a:solidFill>
                <a:latin typeface="Arial" pitchFamily="34" charset="0"/>
              </a:rPr>
              <a:t>Updated M-R plots, using data from the PEER NGA-West2 2013 </a:t>
            </a:r>
            <a:r>
              <a:rPr lang="en-US" sz="2000" dirty="0" err="1" smtClean="0">
                <a:solidFill>
                  <a:srgbClr val="CC3300"/>
                </a:solidFill>
                <a:latin typeface="Arial" pitchFamily="34" charset="0"/>
              </a:rPr>
              <a:t>flatfile</a:t>
            </a:r>
            <a:endParaRPr lang="en-US" sz="2000" dirty="0">
              <a:solidFill>
                <a:schemeClr val="tx1"/>
              </a:solidFill>
              <a:latin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153400" cy="487362"/>
          </a:xfrm>
        </p:spPr>
        <p:txBody>
          <a:bodyPr>
            <a:noAutofit/>
          </a:bodyPr>
          <a:lstStyle/>
          <a:p>
            <a:pPr algn="l"/>
            <a:r>
              <a:rPr lang="en-US" sz="2000" dirty="0" smtClean="0"/>
              <a:t>NGA-West2 PSAs (adjusted to Vs30=760 m/s) vs. R</a:t>
            </a:r>
            <a:r>
              <a:rPr lang="en-US" sz="2000" baseline="-25000" dirty="0" smtClean="0"/>
              <a:t>RUP</a:t>
            </a:r>
            <a:endParaRPr lang="en-US" sz="2000" baseline="-25000" dirty="0"/>
          </a:p>
        </p:txBody>
      </p:sp>
      <p:sp>
        <p:nvSpPr>
          <p:cNvPr id="5" name="Slide Number Placeholder 4"/>
          <p:cNvSpPr>
            <a:spLocks noGrp="1"/>
          </p:cNvSpPr>
          <p:nvPr>
            <p:ph type="sldNum" sz="quarter" idx="12"/>
          </p:nvPr>
        </p:nvSpPr>
        <p:spPr/>
        <p:txBody>
          <a:bodyPr/>
          <a:lstStyle/>
          <a:p>
            <a:fld id="{BBCB9141-CCD2-43AD-BFAD-9ECDC92A0BC2}" type="slidenum">
              <a:rPr lang="en-US" smtClean="0">
                <a:solidFill>
                  <a:prstClr val="black">
                    <a:tint val="75000"/>
                  </a:prstClr>
                </a:solidFill>
              </a:rPr>
              <a:pPr/>
              <a:t>16</a:t>
            </a:fld>
            <a:endParaRPr lang="en-US">
              <a:solidFill>
                <a:prstClr val="black">
                  <a:tint val="75000"/>
                </a:prstClr>
              </a:solidFill>
            </a:endParaRPr>
          </a:p>
        </p:txBody>
      </p:sp>
      <p:pic>
        <p:nvPicPr>
          <p:cNvPr id="8" name="Content Placeholder 7" descr="psa_vs_rcd.14mar13.m_3-4_4-5_5-6_6-7_7-8_vs_760_mech_1(ss)_t_0.2_1.0_3.0_6.0.png"/>
          <p:cNvPicPr>
            <a:picLocks noGrp="1" noChangeAspect="1"/>
          </p:cNvPicPr>
          <p:nvPr>
            <p:ph idx="1"/>
          </p:nvPr>
        </p:nvPicPr>
        <p:blipFill>
          <a:blip r:embed="rId3" cstate="print"/>
          <a:stretch>
            <a:fillRect/>
          </a:stretch>
        </p:blipFill>
        <p:spPr>
          <a:xfrm>
            <a:off x="990600" y="914400"/>
            <a:ext cx="7145633" cy="5079878"/>
          </a:xfrm>
        </p:spPr>
      </p:pic>
    </p:spTree>
    <p:extLst>
      <p:ext uri="{BB962C8B-B14F-4D97-AF65-F5344CB8AC3E}">
        <p14:creationId xmlns:p14="http://schemas.microsoft.com/office/powerpoint/2010/main" val="276383468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What do the data tell us about magnitude and path scaling?</a:t>
            </a:r>
            <a:endParaRPr lang="en-US" sz="2800" dirty="0"/>
          </a:p>
        </p:txBody>
      </p:sp>
      <p:sp>
        <p:nvSpPr>
          <p:cNvPr id="3" name="Content Placeholder 2"/>
          <p:cNvSpPr>
            <a:spLocks noGrp="1"/>
          </p:cNvSpPr>
          <p:nvPr>
            <p:ph idx="1"/>
          </p:nvPr>
        </p:nvSpPr>
        <p:spPr>
          <a:xfrm>
            <a:off x="457200" y="1828800"/>
            <a:ext cx="8229600" cy="4525963"/>
          </a:xfrm>
        </p:spPr>
        <p:txBody>
          <a:bodyPr/>
          <a:lstStyle/>
          <a:p>
            <a:pPr lvl="0">
              <a:spcAft>
                <a:spcPts val="1200"/>
              </a:spcAft>
            </a:pPr>
            <a:r>
              <a:rPr lang="en-US" sz="1800" dirty="0" smtClean="0"/>
              <a:t>There is significant scatter in the data. The scatter is larger for small earthquakes and generally increases with distance (at least to distances of about 200 km). In spite of the scatter, however, there are systematic distance and magnitude trends in the data, as discussed in the next items.</a:t>
            </a:r>
          </a:p>
          <a:p>
            <a:pPr lvl="0">
              <a:spcAft>
                <a:spcPts val="1200"/>
              </a:spcAft>
            </a:pPr>
            <a:r>
              <a:rPr lang="en-US" sz="1800" dirty="0" smtClean="0"/>
              <a:t>For a single magnitude and for all periods the motions tend to saturate for large earthquakes, that is, they approach a constant value, as the distance from the fault rupture to the observation point decreases.  This can only be concluded definitively for large magnitudes, for which the rupture approaches the ground surface and therefore the distance measure used in in the figure can approach 0.0.  Smaller earthquakes do not reach the surface, and therefore surface observations cannot be used to infer whether or not the motions near the rupture surfaces of small earthquakes saturate.</a:t>
            </a:r>
          </a:p>
          <a:p>
            <a:pPr lvl="0">
              <a:spcAft>
                <a:spcPts val="1200"/>
              </a:spcAft>
              <a:buNone/>
            </a:pPr>
            <a:endParaRPr lang="en-US" sz="1800" dirty="0"/>
          </a:p>
        </p:txBody>
      </p:sp>
      <p:sp>
        <p:nvSpPr>
          <p:cNvPr id="4" name="Slide Number Placeholder 3"/>
          <p:cNvSpPr>
            <a:spLocks noGrp="1"/>
          </p:cNvSpPr>
          <p:nvPr>
            <p:ph type="sldNum" sz="quarter" idx="12"/>
          </p:nvPr>
        </p:nvSpPr>
        <p:spPr/>
        <p:txBody>
          <a:bodyPr/>
          <a:lstStyle/>
          <a:p>
            <a:pPr>
              <a:defRPr/>
            </a:pPr>
            <a:fld id="{2CAF18D0-196B-4026-9A3F-DA1CFE736535}" type="slidenum">
              <a:rPr lang="en-US" altLang="en-US" smtClean="0"/>
              <a:pPr>
                <a:defRPr/>
              </a:pPr>
              <a:t>17</a:t>
            </a:fld>
            <a:endParaRPr lang="en-US" alt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What do the data tell us about magnitude and path scaling?</a:t>
            </a:r>
            <a:endParaRPr lang="en-US" sz="2800" dirty="0"/>
          </a:p>
        </p:txBody>
      </p:sp>
      <p:sp>
        <p:nvSpPr>
          <p:cNvPr id="3" name="Content Placeholder 2"/>
          <p:cNvSpPr>
            <a:spLocks noGrp="1"/>
          </p:cNvSpPr>
          <p:nvPr>
            <p:ph idx="1"/>
          </p:nvPr>
        </p:nvSpPr>
        <p:spPr>
          <a:xfrm>
            <a:off x="381000" y="1752600"/>
            <a:ext cx="8229600" cy="4525963"/>
          </a:xfrm>
        </p:spPr>
        <p:txBody>
          <a:bodyPr/>
          <a:lstStyle/>
          <a:p>
            <a:pPr lvl="0">
              <a:spcAft>
                <a:spcPts val="1200"/>
              </a:spcAft>
            </a:pPr>
            <a:r>
              <a:rPr lang="en-US" sz="1800" dirty="0" smtClean="0"/>
              <a:t>At any fixed distance the ground motion increases with magnitude in a nonlinear fashion, with a tendency to saturate for large magnitudes, particularly for shorter period motions. The overall magnitude scaling increases with increasing period, but it is smaller at short distances than at longer distances. For short periods and close distances there appears to be almost complete saturation for the motions from large earthquakes.</a:t>
            </a:r>
          </a:p>
          <a:p>
            <a:pPr>
              <a:spcAft>
                <a:spcPts val="1200"/>
              </a:spcAft>
            </a:pPr>
            <a:r>
              <a:rPr lang="en-US" sz="1800" dirty="0" smtClean="0"/>
              <a:t>For a given period and magnitude the median ground motions decay with distance; this decay shows curvature at greater distances on the log-log plot used in the figure. This decay can be parameterized as exp(-</a:t>
            </a:r>
            <a:r>
              <a:rPr lang="el-GR" sz="1800" dirty="0" smtClean="0"/>
              <a:t>α</a:t>
            </a:r>
            <a:r>
              <a:rPr lang="en-US" sz="1800" dirty="0" smtClean="0"/>
              <a:t>R</a:t>
            </a:r>
            <a:r>
              <a:rPr lang="en-US" sz="1800" baseline="-25000" dirty="0" smtClean="0"/>
              <a:t>RUP</a:t>
            </a:r>
            <a:r>
              <a:rPr lang="en-US" sz="1800" dirty="0" smtClean="0"/>
              <a:t>)/R</a:t>
            </a:r>
            <a:r>
              <a:rPr lang="en-US" sz="1800" baseline="-25000" dirty="0" smtClean="0"/>
              <a:t>RUP</a:t>
            </a:r>
            <a:r>
              <a:rPr lang="el-GR" sz="1800" baseline="30000" dirty="0" smtClean="0"/>
              <a:t>β</a:t>
            </a:r>
            <a:r>
              <a:rPr lang="en-US" sz="1800" dirty="0" smtClean="0"/>
              <a:t>, where the terms in the numerator and denominator are similar to the decay from a point source due to </a:t>
            </a:r>
            <a:r>
              <a:rPr lang="en-US" sz="1800" dirty="0" err="1" smtClean="0"/>
              <a:t>anelastic</a:t>
            </a:r>
            <a:r>
              <a:rPr lang="en-US" sz="1800" dirty="0" smtClean="0"/>
              <a:t> attenuation and geometrical spreading, respectively.  In log-log plots, the </a:t>
            </a:r>
            <a:r>
              <a:rPr lang="en-US" sz="1800" dirty="0" err="1" smtClean="0"/>
              <a:t>anelastic</a:t>
            </a:r>
            <a:r>
              <a:rPr lang="en-US" sz="1800" dirty="0" smtClean="0"/>
              <a:t> attenuation produces the curvature at greater distances, and the geometrical spreading produces the linear decay at closer distances.  Careful inspection of the figure shows that the apparent geometrical spreading decreases as magnitude increases.</a:t>
            </a:r>
            <a:endParaRPr lang="en-US" sz="1800" dirty="0"/>
          </a:p>
        </p:txBody>
      </p:sp>
      <p:sp>
        <p:nvSpPr>
          <p:cNvPr id="4" name="Slide Number Placeholder 3"/>
          <p:cNvSpPr>
            <a:spLocks noGrp="1"/>
          </p:cNvSpPr>
          <p:nvPr>
            <p:ph type="sldNum" sz="quarter" idx="12"/>
          </p:nvPr>
        </p:nvSpPr>
        <p:spPr/>
        <p:txBody>
          <a:bodyPr/>
          <a:lstStyle/>
          <a:p>
            <a:pPr>
              <a:defRPr/>
            </a:pPr>
            <a:fld id="{2CAF18D0-196B-4026-9A3F-DA1CFE736535}" type="slidenum">
              <a:rPr lang="en-US" altLang="en-US" smtClean="0"/>
              <a:pPr>
                <a:defRPr/>
              </a:pPr>
              <a:t>18</a:t>
            </a:fld>
            <a:endParaRPr lang="en-US" alt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3762" name="Picture 2" descr="rs_t0p1_t2p0_chi_chi_lp89_nr9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2325" y="1416050"/>
            <a:ext cx="7499350" cy="4024313"/>
          </a:xfrm>
          <a:prstGeom prst="rect">
            <a:avLst/>
          </a:prstGeom>
          <a:noFill/>
          <a:extLst>
            <a:ext uri="{909E8E84-426E-40DD-AFC4-6F175D3DCCD1}">
              <a14:hiddenFill xmlns:a14="http://schemas.microsoft.com/office/drawing/2010/main">
                <a:solidFill>
                  <a:srgbClr val="FFFFFF"/>
                </a:solidFill>
              </a14:hiddenFill>
            </a:ext>
          </a:extLst>
        </p:spPr>
      </p:pic>
      <p:sp>
        <p:nvSpPr>
          <p:cNvPr id="373763" name="Text Box 3"/>
          <p:cNvSpPr txBox="1">
            <a:spLocks noChangeArrowheads="1"/>
          </p:cNvSpPr>
          <p:nvPr/>
        </p:nvSpPr>
        <p:spPr bwMode="auto">
          <a:xfrm>
            <a:off x="1260475" y="5562600"/>
            <a:ext cx="6621463"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auto">
              <a:spcBef>
                <a:spcPts val="0"/>
              </a:spcBef>
              <a:spcAft>
                <a:spcPts val="0"/>
              </a:spcAft>
            </a:pPr>
            <a:r>
              <a:rPr lang="en-US" sz="2800" dirty="0">
                <a:solidFill>
                  <a:srgbClr val="0000FF"/>
                </a:solidFill>
                <a:latin typeface="Arial" pitchFamily="34" charset="0"/>
              </a:rPr>
              <a:t>Chi-Chi data are low at short periods</a:t>
            </a:r>
          </a:p>
          <a:p>
            <a:pPr fontAlgn="auto">
              <a:spcBef>
                <a:spcPts val="0"/>
              </a:spcBef>
              <a:spcAft>
                <a:spcPts val="0"/>
              </a:spcAft>
            </a:pPr>
            <a:r>
              <a:rPr lang="en-US" sz="2800" dirty="0">
                <a:solidFill>
                  <a:srgbClr val="0000FF"/>
                </a:solidFill>
                <a:latin typeface="Arial" pitchFamily="34" charset="0"/>
              </a:rPr>
              <a:t>(</a:t>
            </a:r>
            <a:r>
              <a:rPr lang="en-US" sz="2800" dirty="0">
                <a:solidFill>
                  <a:srgbClr val="FF0000"/>
                </a:solidFill>
                <a:latin typeface="Arial" pitchFamily="34" charset="0"/>
              </a:rPr>
              <a:t>note also scatter, distance dependence</a:t>
            </a:r>
            <a:r>
              <a:rPr lang="en-US" sz="2800" dirty="0">
                <a:solidFill>
                  <a:srgbClr val="0000FF"/>
                </a:solidFill>
                <a:latin typeface="Arial" pitchFamily="34" charset="0"/>
              </a:rPr>
              <a:t>)</a:t>
            </a:r>
          </a:p>
        </p:txBody>
      </p:sp>
      <p:sp>
        <p:nvSpPr>
          <p:cNvPr id="373764" name="Text Box 4"/>
          <p:cNvSpPr txBox="1">
            <a:spLocks noChangeArrowheads="1"/>
          </p:cNvSpPr>
          <p:nvPr/>
        </p:nvSpPr>
        <p:spPr bwMode="auto">
          <a:xfrm>
            <a:off x="838200" y="228600"/>
            <a:ext cx="77533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auto">
              <a:spcBef>
                <a:spcPts val="0"/>
              </a:spcBef>
              <a:spcAft>
                <a:spcPts val="0"/>
              </a:spcAft>
            </a:pPr>
            <a:r>
              <a:rPr lang="en-US" sz="2800">
                <a:solidFill>
                  <a:srgbClr val="0000FF"/>
                </a:solidFill>
                <a:latin typeface="Arial" pitchFamily="34" charset="0"/>
              </a:rPr>
              <a:t>Illustrating distance and magnitude dependence</a:t>
            </a:r>
          </a:p>
        </p:txBody>
      </p:sp>
      <p:sp>
        <p:nvSpPr>
          <p:cNvPr id="5" name="Slide Number Placeholder 4"/>
          <p:cNvSpPr>
            <a:spLocks noGrp="1"/>
          </p:cNvSpPr>
          <p:nvPr>
            <p:ph type="sldNum" sz="quarter" idx="12"/>
          </p:nvPr>
        </p:nvSpPr>
        <p:spPr/>
        <p:txBody>
          <a:bodyPr/>
          <a:lstStyle/>
          <a:p>
            <a:fld id="{BBCB9141-CCD2-43AD-BFAD-9ECDC92A0BC2}" type="slidenum">
              <a:rPr lang="en-US" smtClean="0">
                <a:solidFill>
                  <a:prstClr val="black">
                    <a:tint val="75000"/>
                  </a:prstClr>
                </a:solidFill>
              </a:rPr>
              <a:pPr/>
              <a:t>19</a:t>
            </a:fld>
            <a:endParaRPr lang="en-US">
              <a:solidFill>
                <a:prstClr val="black">
                  <a:tint val="75000"/>
                </a:prstClr>
              </a:solidFill>
            </a:endParaRPr>
          </a:p>
        </p:txBody>
      </p:sp>
    </p:spTree>
    <p:extLst>
      <p:ext uri="{BB962C8B-B14F-4D97-AF65-F5344CB8AC3E}">
        <p14:creationId xmlns:p14="http://schemas.microsoft.com/office/powerpoint/2010/main" val="361118255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4786" name="Picture 2" descr="rs_t0p1_t2p0_large_ss_nr9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2325" y="1428750"/>
            <a:ext cx="7499350" cy="4024313"/>
          </a:xfrm>
          <a:prstGeom prst="rect">
            <a:avLst/>
          </a:prstGeom>
          <a:noFill/>
          <a:extLst>
            <a:ext uri="{909E8E84-426E-40DD-AFC4-6F175D3DCCD1}">
              <a14:hiddenFill xmlns:a14="http://schemas.microsoft.com/office/drawing/2010/main">
                <a:solidFill>
                  <a:srgbClr val="FFFFFF"/>
                </a:solidFill>
              </a14:hiddenFill>
            </a:ext>
          </a:extLst>
        </p:spPr>
      </p:pic>
      <p:sp>
        <p:nvSpPr>
          <p:cNvPr id="374787" name="Text Box 3"/>
          <p:cNvSpPr txBox="1">
            <a:spLocks noChangeArrowheads="1"/>
          </p:cNvSpPr>
          <p:nvPr/>
        </p:nvSpPr>
        <p:spPr bwMode="auto">
          <a:xfrm>
            <a:off x="422275" y="5638800"/>
            <a:ext cx="87217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auto">
              <a:spcBef>
                <a:spcPts val="0"/>
              </a:spcBef>
              <a:spcAft>
                <a:spcPts val="0"/>
              </a:spcAft>
            </a:pPr>
            <a:r>
              <a:rPr lang="en-US" sz="2800">
                <a:solidFill>
                  <a:srgbClr val="0000FF"/>
                </a:solidFill>
                <a:latin typeface="Arial" pitchFamily="34" charset="0"/>
              </a:rPr>
              <a:t>And so are Denali and Kocaeli (or is Northridge high?)</a:t>
            </a:r>
          </a:p>
        </p:txBody>
      </p:sp>
      <p:sp>
        <p:nvSpPr>
          <p:cNvPr id="4" name="Slide Number Placeholder 3"/>
          <p:cNvSpPr>
            <a:spLocks noGrp="1"/>
          </p:cNvSpPr>
          <p:nvPr>
            <p:ph type="sldNum" sz="quarter" idx="12"/>
          </p:nvPr>
        </p:nvSpPr>
        <p:spPr/>
        <p:txBody>
          <a:bodyPr/>
          <a:lstStyle/>
          <a:p>
            <a:fld id="{BBCB9141-CCD2-43AD-BFAD-9ECDC92A0BC2}" type="slidenum">
              <a:rPr lang="en-US" smtClean="0">
                <a:solidFill>
                  <a:prstClr val="black">
                    <a:tint val="75000"/>
                  </a:prstClr>
                </a:solidFill>
              </a:rPr>
              <a:pPr/>
              <a:t>20</a:t>
            </a:fld>
            <a:endParaRPr lang="en-US">
              <a:solidFill>
                <a:prstClr val="black">
                  <a:tint val="75000"/>
                </a:prstClr>
              </a:solidFill>
            </a:endParaRPr>
          </a:p>
        </p:txBody>
      </p:sp>
    </p:spTree>
    <p:extLst>
      <p:ext uri="{BB962C8B-B14F-4D97-AF65-F5344CB8AC3E}">
        <p14:creationId xmlns:p14="http://schemas.microsoft.com/office/powerpoint/2010/main" val="110528147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Rectangle 2"/>
          <p:cNvSpPr>
            <a:spLocks noGrp="1" noChangeArrowheads="1"/>
          </p:cNvSpPr>
          <p:nvPr>
            <p:ph type="title"/>
          </p:nvPr>
        </p:nvSpPr>
        <p:spPr/>
        <p:txBody>
          <a:bodyPr/>
          <a:lstStyle/>
          <a:p>
            <a:r>
              <a:rPr lang="en-US">
                <a:solidFill>
                  <a:srgbClr val="0000FF"/>
                </a:solidFill>
                <a:effectLst>
                  <a:outerShdw blurRad="38100" dist="38100" dir="2700000" algn="tl">
                    <a:srgbClr val="C0C0C0"/>
                  </a:outerShdw>
                </a:effectLst>
              </a:rPr>
              <a:t>Scaling with magnitude</a:t>
            </a:r>
          </a:p>
        </p:txBody>
      </p:sp>
      <p:sp>
        <p:nvSpPr>
          <p:cNvPr id="3" name="Slide Number Placeholder 2"/>
          <p:cNvSpPr>
            <a:spLocks noGrp="1"/>
          </p:cNvSpPr>
          <p:nvPr>
            <p:ph type="sldNum" sz="quarter" idx="12"/>
          </p:nvPr>
        </p:nvSpPr>
        <p:spPr/>
        <p:txBody>
          <a:bodyPr/>
          <a:lstStyle/>
          <a:p>
            <a:fld id="{BBCB9141-CCD2-43AD-BFAD-9ECDC92A0BC2}" type="slidenum">
              <a:rPr lang="en-US" smtClean="0">
                <a:solidFill>
                  <a:prstClr val="black">
                    <a:tint val="75000"/>
                  </a:prstClr>
                </a:solidFill>
              </a:rPr>
              <a:pPr/>
              <a:t>21</a:t>
            </a:fld>
            <a:endParaRPr lang="en-US">
              <a:solidFill>
                <a:prstClr val="black">
                  <a:tint val="75000"/>
                </a:prstClr>
              </a:solidFill>
            </a:endParaRPr>
          </a:p>
        </p:txBody>
      </p:sp>
    </p:spTree>
    <p:extLst>
      <p:ext uri="{BB962C8B-B14F-4D97-AF65-F5344CB8AC3E}">
        <p14:creationId xmlns:p14="http://schemas.microsoft.com/office/powerpoint/2010/main" val="81692018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A23412EB-CD17-4D97-8673-C63F6D1A7DD9}" type="slidenum">
              <a:rPr lang="en-US" altLang="en-US" smtClean="0"/>
              <a:pPr>
                <a:defRPr/>
              </a:pPr>
              <a:t>22</a:t>
            </a:fld>
            <a:endParaRPr lang="en-US" altLang="en-US"/>
          </a:p>
        </p:txBody>
      </p:sp>
      <p:pic>
        <p:nvPicPr>
          <p:cNvPr id="4" name="Picture 3" descr="psa(0.2)_vs_m.NGA_Flatfile_only_RotD50_d050_LgM_SMM_03142013.SS.rjb_1-4_50-100.png"/>
          <p:cNvPicPr>
            <a:picLocks noChangeAspect="1"/>
          </p:cNvPicPr>
          <p:nvPr/>
        </p:nvPicPr>
        <p:blipFill>
          <a:blip r:embed="rId2" cstate="print"/>
          <a:stretch>
            <a:fillRect/>
          </a:stretch>
        </p:blipFill>
        <p:spPr>
          <a:xfrm>
            <a:off x="547687" y="757237"/>
            <a:ext cx="8048625" cy="5343525"/>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A23412EB-CD17-4D97-8673-C63F6D1A7DD9}" type="slidenum">
              <a:rPr lang="en-US" altLang="en-US" smtClean="0"/>
              <a:pPr>
                <a:defRPr/>
              </a:pPr>
              <a:t>23</a:t>
            </a:fld>
            <a:endParaRPr lang="en-US" altLang="en-US"/>
          </a:p>
        </p:txBody>
      </p:sp>
      <p:pic>
        <p:nvPicPr>
          <p:cNvPr id="3" name="Picture 2" descr="psa(1.0)_vs_m.NGA_Flatfile_only_RotD50_d050_LgM_SMM_03142013.SS.rjb_1-4_50-100.png"/>
          <p:cNvPicPr>
            <a:picLocks noChangeAspect="1"/>
          </p:cNvPicPr>
          <p:nvPr/>
        </p:nvPicPr>
        <p:blipFill>
          <a:blip r:embed="rId2" cstate="print"/>
          <a:stretch>
            <a:fillRect/>
          </a:stretch>
        </p:blipFill>
        <p:spPr>
          <a:xfrm>
            <a:off x="495300" y="614362"/>
            <a:ext cx="8153400" cy="5629275"/>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A23412EB-CD17-4D97-8673-C63F6D1A7DD9}" type="slidenum">
              <a:rPr lang="en-US" altLang="en-US" smtClean="0"/>
              <a:pPr>
                <a:defRPr/>
              </a:pPr>
              <a:t>24</a:t>
            </a:fld>
            <a:endParaRPr lang="en-US" altLang="en-US"/>
          </a:p>
        </p:txBody>
      </p:sp>
      <p:pic>
        <p:nvPicPr>
          <p:cNvPr id="3" name="Picture 2" descr="psa(4.0)_vs_m.NGA_Flatfile_only_RotD50_d050_LgM_SMM_03142013.SS.rjb_1-4_50-100.png"/>
          <p:cNvPicPr>
            <a:picLocks noChangeAspect="1"/>
          </p:cNvPicPr>
          <p:nvPr/>
        </p:nvPicPr>
        <p:blipFill>
          <a:blip r:embed="rId2" cstate="print"/>
          <a:stretch>
            <a:fillRect/>
          </a:stretch>
        </p:blipFill>
        <p:spPr>
          <a:xfrm>
            <a:off x="495300" y="614362"/>
            <a:ext cx="8153400" cy="5629275"/>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05001" y="184150"/>
            <a:ext cx="7362348" cy="5546726"/>
          </a:xfrm>
          <a:prstGeom prst="rect">
            <a:avLst/>
          </a:prstGeom>
        </p:spPr>
      </p:pic>
      <p:sp>
        <p:nvSpPr>
          <p:cNvPr id="4" name="Text Box 3"/>
          <p:cNvSpPr txBox="1">
            <a:spLocks noChangeArrowheads="1"/>
          </p:cNvSpPr>
          <p:nvPr/>
        </p:nvSpPr>
        <p:spPr bwMode="auto">
          <a:xfrm>
            <a:off x="152400" y="609600"/>
            <a:ext cx="1752601" cy="3539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fontAlgn="auto">
              <a:spcBef>
                <a:spcPts val="0"/>
              </a:spcBef>
              <a:spcAft>
                <a:spcPts val="0"/>
              </a:spcAft>
            </a:pPr>
            <a:r>
              <a:rPr lang="en-US" dirty="0">
                <a:solidFill>
                  <a:srgbClr val="0000FF"/>
                </a:solidFill>
                <a:latin typeface="Arial" pitchFamily="34" charset="0"/>
              </a:rPr>
              <a:t>Magnitude scaling</a:t>
            </a:r>
            <a:r>
              <a:rPr lang="en-US" dirty="0">
                <a:solidFill>
                  <a:prstClr val="black"/>
                </a:solidFill>
                <a:latin typeface="Arial" pitchFamily="34" charset="0"/>
              </a:rPr>
              <a:t> </a:t>
            </a:r>
          </a:p>
          <a:p>
            <a:pPr fontAlgn="auto">
              <a:spcBef>
                <a:spcPts val="0"/>
              </a:spcBef>
              <a:spcAft>
                <a:spcPts val="0"/>
              </a:spcAft>
            </a:pPr>
            <a:endParaRPr lang="en-US" dirty="0">
              <a:solidFill>
                <a:prstClr val="black"/>
              </a:solidFill>
              <a:latin typeface="Arial" pitchFamily="34" charset="0"/>
            </a:endParaRPr>
          </a:p>
          <a:p>
            <a:pPr fontAlgn="auto">
              <a:spcBef>
                <a:spcPts val="0"/>
              </a:spcBef>
              <a:spcAft>
                <a:spcPts val="0"/>
              </a:spcAft>
            </a:pPr>
            <a:r>
              <a:rPr lang="en-US" dirty="0">
                <a:solidFill>
                  <a:prstClr val="black"/>
                </a:solidFill>
                <a:latin typeface="Arial" pitchFamily="34" charset="0"/>
              </a:rPr>
              <a:t>Note that each symbol represents the average of the strong-motion recordings for a single earthquake, correcting for the distance dependence</a:t>
            </a:r>
            <a:r>
              <a:rPr lang="en-US" dirty="0" smtClean="0">
                <a:solidFill>
                  <a:prstClr val="black"/>
                </a:solidFill>
                <a:latin typeface="Arial" pitchFamily="34" charset="0"/>
              </a:rPr>
              <a:t>.</a:t>
            </a:r>
            <a:endParaRPr lang="en-US" dirty="0">
              <a:solidFill>
                <a:prstClr val="black"/>
              </a:solidFill>
              <a:latin typeface="Arial" pitchFamily="34" charset="0"/>
            </a:endParaRPr>
          </a:p>
        </p:txBody>
      </p:sp>
      <p:sp>
        <p:nvSpPr>
          <p:cNvPr id="5" name="Slide Number Placeholder 4"/>
          <p:cNvSpPr>
            <a:spLocks noGrp="1"/>
          </p:cNvSpPr>
          <p:nvPr>
            <p:ph type="sldNum" sz="quarter" idx="12"/>
          </p:nvPr>
        </p:nvSpPr>
        <p:spPr/>
        <p:txBody>
          <a:bodyPr/>
          <a:lstStyle/>
          <a:p>
            <a:fld id="{BBCB9141-CCD2-43AD-BFAD-9ECDC92A0BC2}" type="slidenum">
              <a:rPr lang="en-US" smtClean="0">
                <a:solidFill>
                  <a:prstClr val="black">
                    <a:tint val="75000"/>
                  </a:prstClr>
                </a:solidFill>
              </a:rPr>
              <a:pPr/>
              <a:t>25</a:t>
            </a:fld>
            <a:endParaRPr lang="en-US">
              <a:solidFill>
                <a:prstClr val="black">
                  <a:tint val="75000"/>
                </a:prstClr>
              </a:solidFill>
            </a:endParaRPr>
          </a:p>
        </p:txBody>
      </p:sp>
    </p:spTree>
    <p:extLst>
      <p:ext uri="{BB962C8B-B14F-4D97-AF65-F5344CB8AC3E}">
        <p14:creationId xmlns:p14="http://schemas.microsoft.com/office/powerpoint/2010/main" val="110321744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2"/>
          <p:cNvSpPr>
            <a:spLocks noGrp="1" noChangeArrowheads="1"/>
          </p:cNvSpPr>
          <p:nvPr>
            <p:ph type="title"/>
          </p:nvPr>
        </p:nvSpPr>
        <p:spPr>
          <a:xfrm>
            <a:off x="685800" y="0"/>
            <a:ext cx="7772400" cy="1524000"/>
          </a:xfrm>
        </p:spPr>
        <p:txBody>
          <a:bodyPr/>
          <a:lstStyle/>
          <a:p>
            <a:r>
              <a:rPr lang="en-US" dirty="0">
                <a:solidFill>
                  <a:srgbClr val="0000FF"/>
                </a:solidFill>
              </a:rPr>
              <a:t>Path effects</a:t>
            </a:r>
          </a:p>
        </p:txBody>
      </p:sp>
      <p:sp>
        <p:nvSpPr>
          <p:cNvPr id="301059" name="Rectangle 3"/>
          <p:cNvSpPr>
            <a:spLocks noGrp="1" noChangeArrowheads="1"/>
          </p:cNvSpPr>
          <p:nvPr>
            <p:ph type="body" idx="1"/>
          </p:nvPr>
        </p:nvSpPr>
        <p:spPr>
          <a:xfrm>
            <a:off x="685800" y="1524000"/>
            <a:ext cx="7772400" cy="4114800"/>
          </a:xfrm>
        </p:spPr>
        <p:txBody>
          <a:bodyPr>
            <a:normAutofit/>
          </a:bodyPr>
          <a:lstStyle/>
          <a:p>
            <a:pPr>
              <a:lnSpc>
                <a:spcPct val="90000"/>
              </a:lnSpc>
            </a:pPr>
            <a:r>
              <a:rPr lang="en-US"/>
              <a:t>Wave types</a:t>
            </a:r>
          </a:p>
          <a:p>
            <a:pPr lvl="1">
              <a:lnSpc>
                <a:spcPct val="90000"/>
              </a:lnSpc>
            </a:pPr>
            <a:r>
              <a:rPr lang="en-US"/>
              <a:t>Body (P, S)</a:t>
            </a:r>
          </a:p>
          <a:p>
            <a:pPr lvl="1">
              <a:lnSpc>
                <a:spcPct val="90000"/>
              </a:lnSpc>
            </a:pPr>
            <a:r>
              <a:rPr lang="en-US"/>
              <a:t>Surface (Love, Rayleigh)</a:t>
            </a:r>
          </a:p>
          <a:p>
            <a:pPr>
              <a:lnSpc>
                <a:spcPct val="90000"/>
              </a:lnSpc>
            </a:pPr>
            <a:r>
              <a:rPr lang="en-US"/>
              <a:t>Amplitude changes due to wave propagation</a:t>
            </a:r>
          </a:p>
          <a:p>
            <a:pPr lvl="1">
              <a:lnSpc>
                <a:spcPct val="90000"/>
              </a:lnSpc>
            </a:pPr>
            <a:r>
              <a:rPr lang="en-US"/>
              <a:t>Geometrical spreading (1/r in uniform media, more rapid decay for velocity increasing with depth)</a:t>
            </a:r>
          </a:p>
          <a:p>
            <a:pPr lvl="1">
              <a:lnSpc>
                <a:spcPct val="90000"/>
              </a:lnSpc>
            </a:pPr>
            <a:r>
              <a:rPr lang="en-US"/>
              <a:t>Critical angle reflections</a:t>
            </a:r>
          </a:p>
          <a:p>
            <a:pPr lvl="1">
              <a:lnSpc>
                <a:spcPct val="90000"/>
              </a:lnSpc>
            </a:pPr>
            <a:r>
              <a:rPr lang="en-US"/>
              <a:t>Waveguide effects</a:t>
            </a:r>
          </a:p>
          <a:p>
            <a:pPr>
              <a:lnSpc>
                <a:spcPct val="90000"/>
              </a:lnSpc>
            </a:pPr>
            <a:r>
              <a:rPr lang="en-US"/>
              <a:t>Amplitude changes due to intrinsic attenuation (conversion to heat) and scattering attenuation</a:t>
            </a:r>
          </a:p>
        </p:txBody>
      </p:sp>
      <p:sp>
        <p:nvSpPr>
          <p:cNvPr id="4" name="Slide Number Placeholder 3"/>
          <p:cNvSpPr>
            <a:spLocks noGrp="1"/>
          </p:cNvSpPr>
          <p:nvPr>
            <p:ph type="sldNum" sz="quarter" idx="12"/>
          </p:nvPr>
        </p:nvSpPr>
        <p:spPr/>
        <p:txBody>
          <a:bodyPr/>
          <a:lstStyle/>
          <a:p>
            <a:fld id="{BBCB9141-CCD2-43AD-BFAD-9ECDC92A0BC2}" type="slidenum">
              <a:rPr lang="en-US" smtClean="0">
                <a:solidFill>
                  <a:prstClr val="black">
                    <a:tint val="75000"/>
                  </a:prstClr>
                </a:solidFill>
              </a:rPr>
              <a:pPr/>
              <a:t>26</a:t>
            </a:fld>
            <a:endParaRPr lang="en-US">
              <a:solidFill>
                <a:prstClr val="black">
                  <a:tint val="75000"/>
                </a:prstClr>
              </a:solidFill>
            </a:endParaRPr>
          </a:p>
        </p:txBody>
      </p:sp>
    </p:spTree>
    <p:extLst>
      <p:ext uri="{BB962C8B-B14F-4D97-AF65-F5344CB8AC3E}">
        <p14:creationId xmlns:p14="http://schemas.microsoft.com/office/powerpoint/2010/main" val="28008405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ChangeArrowheads="1"/>
          </p:cNvSpPr>
          <p:nvPr/>
        </p:nvSpPr>
        <p:spPr bwMode="auto">
          <a:xfrm>
            <a:off x="0" y="0"/>
            <a:ext cx="9144000" cy="81915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r>
              <a:rPr lang="it-IT" altLang="en-US" sz="1800" b="1">
                <a:latin typeface="Arial" pitchFamily="34" charset="0"/>
              </a:rPr>
              <a:t>FAR SOURCE</a:t>
            </a:r>
          </a:p>
          <a:p>
            <a:pPr eaLnBrk="1" hangingPunct="1"/>
            <a:r>
              <a:rPr lang="it-IT" altLang="en-US" sz="2800" b="1">
                <a:latin typeface="Arial" pitchFamily="34" charset="0"/>
              </a:rPr>
              <a:t>far field, reflection and refraction</a:t>
            </a:r>
          </a:p>
        </p:txBody>
      </p:sp>
      <p:pic>
        <p:nvPicPr>
          <p:cNvPr id="2253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2425" y="1268413"/>
            <a:ext cx="4567238" cy="5391150"/>
          </a:xfrm>
          <a:prstGeom prst="rect">
            <a:avLst/>
          </a:prstGeom>
          <a:noFill/>
          <a:ln w="38100">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532" name="Text Box 4"/>
          <p:cNvSpPr txBox="1">
            <a:spLocks noChangeArrowheads="1"/>
          </p:cNvSpPr>
          <p:nvPr/>
        </p:nvSpPr>
        <p:spPr bwMode="auto">
          <a:xfrm>
            <a:off x="5486400" y="3657600"/>
            <a:ext cx="3435350" cy="2530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a:spcBef>
                <a:spcPts val="500"/>
              </a:spcBef>
              <a:spcAft>
                <a:spcPts val="500"/>
              </a:spcAft>
            </a:pPr>
            <a:r>
              <a:rPr lang="en-US" altLang="en-US" sz="2000" b="1">
                <a:solidFill>
                  <a:schemeClr val="tx1"/>
                </a:solidFill>
                <a:latin typeface="Arial" pitchFamily="34" charset="0"/>
              </a:rPr>
              <a:t>Reflection and refraction of a longitudinal (P) wave in an earthquake after it hits a boundary between two types of rock.   Note conversion from P to S (angles determined by Snell’s law)</a:t>
            </a:r>
            <a:endParaRPr lang="en-US" altLang="en-US" sz="2000">
              <a:solidFill>
                <a:schemeClr val="tx1"/>
              </a:solidFill>
              <a:latin typeface="Arial" pitchFamily="34" charset="0"/>
            </a:endParaRPr>
          </a:p>
        </p:txBody>
      </p:sp>
      <p:sp>
        <p:nvSpPr>
          <p:cNvPr id="22533" name="Text Box 5"/>
          <p:cNvSpPr txBox="1">
            <a:spLocks noChangeArrowheads="1"/>
          </p:cNvSpPr>
          <p:nvPr/>
        </p:nvSpPr>
        <p:spPr bwMode="auto">
          <a:xfrm>
            <a:off x="5486400" y="1143000"/>
            <a:ext cx="3352800"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a:spcBef>
                <a:spcPts val="500"/>
              </a:spcBef>
              <a:spcAft>
                <a:spcPts val="500"/>
              </a:spcAft>
            </a:pPr>
            <a:r>
              <a:rPr lang="en-US" altLang="en-US" sz="2000" b="1">
                <a:solidFill>
                  <a:schemeClr val="tx1"/>
                </a:solidFill>
                <a:latin typeface="Arial" pitchFamily="34" charset="0"/>
              </a:rPr>
              <a:t>Picture of the paths of seismic P or S waves being reflected and refracted in rock structures of the Earth's crust.</a:t>
            </a:r>
            <a:r>
              <a:rPr lang="en-US" altLang="en-US" sz="1400" b="1">
                <a:solidFill>
                  <a:schemeClr val="tx1"/>
                </a:solidFill>
                <a:latin typeface="Arial" pitchFamily="34" charset="0"/>
              </a:rPr>
              <a:t> </a:t>
            </a:r>
          </a:p>
        </p:txBody>
      </p:sp>
      <p:sp>
        <p:nvSpPr>
          <p:cNvPr id="6" name="Slide Number Placeholder 5"/>
          <p:cNvSpPr>
            <a:spLocks noGrp="1"/>
          </p:cNvSpPr>
          <p:nvPr>
            <p:ph type="sldNum" sz="quarter" idx="12"/>
          </p:nvPr>
        </p:nvSpPr>
        <p:spPr/>
        <p:txBody>
          <a:bodyPr/>
          <a:lstStyle/>
          <a:p>
            <a:pPr>
              <a:defRPr/>
            </a:pPr>
            <a:fld id="{A23412EB-CD17-4D97-8673-C63F6D1A7DD9}" type="slidenum">
              <a:rPr lang="en-US" altLang="en-US" smtClean="0"/>
              <a:pPr>
                <a:defRPr/>
              </a:pPr>
              <a:t>27</a:t>
            </a:fld>
            <a:endParaRPr lang="en-US" alt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4274" name="Rectangle 2"/>
          <p:cNvSpPr>
            <a:spLocks noChangeArrowheads="1"/>
          </p:cNvSpPr>
          <p:nvPr/>
        </p:nvSpPr>
        <p:spPr bwMode="auto">
          <a:xfrm>
            <a:off x="0" y="0"/>
            <a:ext cx="9144000" cy="81915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r>
              <a:rPr lang="it-IT" sz="1800" b="1">
                <a:solidFill>
                  <a:prstClr val="black"/>
                </a:solidFill>
                <a:latin typeface="Arial" pitchFamily="34" charset="0"/>
              </a:rPr>
              <a:t>FAR SOURCE</a:t>
            </a:r>
          </a:p>
          <a:p>
            <a:pPr fontAlgn="auto">
              <a:spcBef>
                <a:spcPts val="0"/>
              </a:spcBef>
              <a:spcAft>
                <a:spcPts val="0"/>
              </a:spcAft>
            </a:pPr>
            <a:r>
              <a:rPr lang="it-IT" sz="2800" b="1">
                <a:solidFill>
                  <a:prstClr val="black"/>
                </a:solidFill>
                <a:latin typeface="Arial" pitchFamily="34" charset="0"/>
              </a:rPr>
              <a:t>Main crustal phases</a:t>
            </a:r>
          </a:p>
        </p:txBody>
      </p:sp>
      <p:pic>
        <p:nvPicPr>
          <p:cNvPr id="69427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 y="2057400"/>
            <a:ext cx="8239125" cy="3940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fld id="{BBCB9141-CCD2-43AD-BFAD-9ECDC92A0BC2}" type="slidenum">
              <a:rPr lang="en-US" smtClean="0">
                <a:solidFill>
                  <a:prstClr val="black">
                    <a:tint val="75000"/>
                  </a:prstClr>
                </a:solidFill>
              </a:rPr>
              <a:pPr/>
              <a:t>28</a:t>
            </a:fld>
            <a:endParaRPr lang="en-US">
              <a:solidFill>
                <a:prstClr val="black">
                  <a:tint val="75000"/>
                </a:prstClr>
              </a:solidFill>
            </a:endParaRPr>
          </a:p>
        </p:txBody>
      </p:sp>
    </p:spTree>
    <p:extLst>
      <p:ext uri="{BB962C8B-B14F-4D97-AF65-F5344CB8AC3E}">
        <p14:creationId xmlns:p14="http://schemas.microsoft.com/office/powerpoint/2010/main" val="266269707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2"/>
          <p:cNvSpPr>
            <a:spLocks noGrp="1" noChangeArrowheads="1"/>
          </p:cNvSpPr>
          <p:nvPr>
            <p:ph type="title"/>
          </p:nvPr>
        </p:nvSpPr>
        <p:spPr/>
        <p:txBody>
          <a:bodyPr>
            <a:normAutofit fontScale="90000"/>
          </a:bodyPr>
          <a:lstStyle/>
          <a:p>
            <a:r>
              <a:rPr lang="en-US">
                <a:solidFill>
                  <a:srgbClr val="0000FF"/>
                </a:solidFill>
              </a:rPr>
              <a:t>How does the motion depend on distance?</a:t>
            </a:r>
          </a:p>
        </p:txBody>
      </p:sp>
      <p:sp>
        <p:nvSpPr>
          <p:cNvPr id="302083" name="Rectangle 3"/>
          <p:cNvSpPr>
            <a:spLocks noGrp="1" noChangeArrowheads="1"/>
          </p:cNvSpPr>
          <p:nvPr>
            <p:ph type="body" idx="1"/>
          </p:nvPr>
        </p:nvSpPr>
        <p:spPr/>
        <p:txBody>
          <a:bodyPr/>
          <a:lstStyle/>
          <a:p>
            <a:pPr>
              <a:lnSpc>
                <a:spcPct val="90000"/>
              </a:lnSpc>
            </a:pPr>
            <a:r>
              <a:rPr lang="en-US"/>
              <a:t>Generally, it will decrease (attenuate) with distance</a:t>
            </a:r>
          </a:p>
          <a:p>
            <a:pPr>
              <a:lnSpc>
                <a:spcPct val="90000"/>
              </a:lnSpc>
            </a:pPr>
            <a:r>
              <a:rPr lang="en-US"/>
              <a:t>But wave propagation in a layered earth predicts more complicated behavior (e.g., increase at some distances due to critical angle reflections (“Moho-bounce”)</a:t>
            </a:r>
          </a:p>
          <a:p>
            <a:pPr>
              <a:lnSpc>
                <a:spcPct val="90000"/>
              </a:lnSpc>
            </a:pPr>
            <a:r>
              <a:rPr lang="en-US"/>
              <a:t>Equations assume average over various crustal structures </a:t>
            </a:r>
          </a:p>
        </p:txBody>
      </p:sp>
      <p:sp>
        <p:nvSpPr>
          <p:cNvPr id="4" name="Slide Number Placeholder 3"/>
          <p:cNvSpPr>
            <a:spLocks noGrp="1"/>
          </p:cNvSpPr>
          <p:nvPr>
            <p:ph type="sldNum" sz="quarter" idx="12"/>
          </p:nvPr>
        </p:nvSpPr>
        <p:spPr/>
        <p:txBody>
          <a:bodyPr/>
          <a:lstStyle/>
          <a:p>
            <a:fld id="{BBCB9141-CCD2-43AD-BFAD-9ECDC92A0BC2}" type="slidenum">
              <a:rPr lang="en-US" smtClean="0"/>
              <a:pPr/>
              <a:t>29</a:t>
            </a:fld>
            <a:endParaRPr lang="en-US"/>
          </a:p>
        </p:txBody>
      </p:sp>
    </p:spTree>
    <p:extLst>
      <p:ext uri="{BB962C8B-B14F-4D97-AF65-F5344CB8AC3E}">
        <p14:creationId xmlns:p14="http://schemas.microsoft.com/office/powerpoint/2010/main" val="29623813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3106" name="Picture 2" descr="shakemapPG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81200" y="1371600"/>
            <a:ext cx="5181600" cy="5149850"/>
          </a:xfrm>
          <a:prstGeom prst="rect">
            <a:avLst/>
          </a:prstGeom>
          <a:noFill/>
          <a:extLst>
            <a:ext uri="{909E8E84-426E-40DD-AFC4-6F175D3DCCD1}">
              <a14:hiddenFill xmlns:a14="http://schemas.microsoft.com/office/drawing/2010/main">
                <a:solidFill>
                  <a:srgbClr val="FFFFFF"/>
                </a:solidFill>
              </a14:hiddenFill>
            </a:ext>
          </a:extLst>
        </p:spPr>
      </p:pic>
      <p:sp>
        <p:nvSpPr>
          <p:cNvPr id="303107" name="Text Box 3"/>
          <p:cNvSpPr txBox="1">
            <a:spLocks noChangeArrowheads="1"/>
          </p:cNvSpPr>
          <p:nvPr/>
        </p:nvSpPr>
        <p:spPr bwMode="auto">
          <a:xfrm>
            <a:off x="457200" y="533400"/>
            <a:ext cx="82296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fontAlgn="auto" hangingPunct="0">
              <a:spcBef>
                <a:spcPts val="0"/>
              </a:spcBef>
              <a:spcAft>
                <a:spcPts val="0"/>
              </a:spcAft>
            </a:pPr>
            <a:r>
              <a:rPr lang="en-US" sz="1800" b="1">
                <a:solidFill>
                  <a:srgbClr val="0000FF"/>
                </a:solidFill>
                <a:latin typeface="Arial" pitchFamily="34" charset="0"/>
              </a:rPr>
              <a:t>More distant data show limitations of function fit to closer data (but ground motions at greater distances are of little engineering interest)</a:t>
            </a:r>
          </a:p>
        </p:txBody>
      </p:sp>
      <p:sp>
        <p:nvSpPr>
          <p:cNvPr id="303108" name="Text Box 4"/>
          <p:cNvSpPr txBox="1">
            <a:spLocks noChangeArrowheads="1"/>
          </p:cNvSpPr>
          <p:nvPr/>
        </p:nvSpPr>
        <p:spPr bwMode="auto">
          <a:xfrm>
            <a:off x="7299325" y="5926138"/>
            <a:ext cx="108585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auto">
              <a:spcBef>
                <a:spcPts val="0"/>
              </a:spcBef>
              <a:spcAft>
                <a:spcPts val="0"/>
              </a:spcAft>
            </a:pPr>
            <a:r>
              <a:rPr lang="en-US" sz="1000">
                <a:solidFill>
                  <a:prstClr val="black"/>
                </a:solidFill>
                <a:latin typeface="Arial" pitchFamily="34" charset="0"/>
              </a:rPr>
              <a:t>From V. Graizer</a:t>
            </a:r>
          </a:p>
        </p:txBody>
      </p:sp>
      <p:sp>
        <p:nvSpPr>
          <p:cNvPr id="5" name="Slide Number Placeholder 4"/>
          <p:cNvSpPr>
            <a:spLocks noGrp="1"/>
          </p:cNvSpPr>
          <p:nvPr>
            <p:ph type="sldNum" sz="quarter" idx="12"/>
          </p:nvPr>
        </p:nvSpPr>
        <p:spPr/>
        <p:txBody>
          <a:bodyPr/>
          <a:lstStyle/>
          <a:p>
            <a:fld id="{BBCB9141-CCD2-43AD-BFAD-9ECDC92A0BC2}" type="slidenum">
              <a:rPr lang="en-US" smtClean="0">
                <a:solidFill>
                  <a:prstClr val="black">
                    <a:tint val="75000"/>
                  </a:prstClr>
                </a:solidFill>
              </a:rPr>
              <a:pPr/>
              <a:t>30</a:t>
            </a:fld>
            <a:endParaRPr lang="en-US">
              <a:solidFill>
                <a:prstClr val="black">
                  <a:tint val="75000"/>
                </a:prstClr>
              </a:solidFill>
            </a:endParaRPr>
          </a:p>
        </p:txBody>
      </p:sp>
    </p:spTree>
    <p:extLst>
      <p:ext uri="{BB962C8B-B14F-4D97-AF65-F5344CB8AC3E}">
        <p14:creationId xmlns:p14="http://schemas.microsoft.com/office/powerpoint/2010/main" val="100440348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0" y="4763"/>
            <a:ext cx="7620000" cy="684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fld id="{BBCB9141-CCD2-43AD-BFAD-9ECDC92A0BC2}" type="slidenum">
              <a:rPr lang="en-US" smtClean="0">
                <a:solidFill>
                  <a:prstClr val="black">
                    <a:tint val="75000"/>
                  </a:prstClr>
                </a:solidFill>
              </a:rPr>
              <a:pPr/>
              <a:t>31</a:t>
            </a:fld>
            <a:endParaRPr lang="en-US">
              <a:solidFill>
                <a:prstClr val="black">
                  <a:tint val="75000"/>
                </a:prstClr>
              </a:solidFill>
            </a:endParaRPr>
          </a:p>
        </p:txBody>
      </p:sp>
    </p:spTree>
    <p:extLst>
      <p:ext uri="{BB962C8B-B14F-4D97-AF65-F5344CB8AC3E}">
        <p14:creationId xmlns:p14="http://schemas.microsoft.com/office/powerpoint/2010/main" val="30037004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0" y="366713"/>
            <a:ext cx="7620000" cy="6124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fld id="{BBCB9141-CCD2-43AD-BFAD-9ECDC92A0BC2}" type="slidenum">
              <a:rPr lang="en-US" smtClean="0">
                <a:solidFill>
                  <a:prstClr val="black">
                    <a:tint val="75000"/>
                  </a:prstClr>
                </a:solidFill>
              </a:rPr>
              <a:pPr/>
              <a:t>32</a:t>
            </a:fld>
            <a:endParaRPr lang="en-US">
              <a:solidFill>
                <a:prstClr val="black">
                  <a:tint val="75000"/>
                </a:prstClr>
              </a:solidFill>
            </a:endParaRPr>
          </a:p>
        </p:txBody>
      </p:sp>
    </p:spTree>
    <p:extLst>
      <p:ext uri="{BB962C8B-B14F-4D97-AF65-F5344CB8AC3E}">
        <p14:creationId xmlns:p14="http://schemas.microsoft.com/office/powerpoint/2010/main" val="169292724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44" name="Picture 4" descr="fas_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14488" y="614363"/>
            <a:ext cx="5915025" cy="5629275"/>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BBCB9141-CCD2-43AD-BFAD-9ECDC92A0BC2}" type="slidenum">
              <a:rPr lang="en-US" smtClean="0">
                <a:solidFill>
                  <a:prstClr val="black">
                    <a:tint val="75000"/>
                  </a:prstClr>
                </a:solidFill>
              </a:rPr>
              <a:pPr/>
              <a:t>33</a:t>
            </a:fld>
            <a:endParaRPr lang="en-US">
              <a:solidFill>
                <a:prstClr val="black">
                  <a:tint val="75000"/>
                </a:prstClr>
              </a:solidFill>
            </a:endParaRPr>
          </a:p>
        </p:txBody>
      </p:sp>
    </p:spTree>
    <p:extLst>
      <p:ext uri="{BB962C8B-B14F-4D97-AF65-F5344CB8AC3E}">
        <p14:creationId xmlns:p14="http://schemas.microsoft.com/office/powerpoint/2010/main" val="294614236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8370" name="Text Box 2"/>
          <p:cNvSpPr txBox="1">
            <a:spLocks noChangeArrowheads="1"/>
          </p:cNvSpPr>
          <p:nvPr/>
        </p:nvSpPr>
        <p:spPr bwMode="auto">
          <a:xfrm>
            <a:off x="423863" y="1322388"/>
            <a:ext cx="8294687" cy="4211637"/>
          </a:xfrm>
          <a:prstGeom prst="rect">
            <a:avLst/>
          </a:prstGeom>
          <a:noFill/>
          <a:ln>
            <a:noFill/>
          </a:ln>
          <a:effectLst/>
          <a:extLst/>
        </p:spPr>
        <p:txBody>
          <a:bodyPr>
            <a:spAutoFit/>
          </a:bodyPr>
          <a:lstStyle/>
          <a:p>
            <a:pPr algn="ctr" eaLnBrk="0" fontAlgn="auto" hangingPunct="0">
              <a:spcBef>
                <a:spcPts val="0"/>
              </a:spcBef>
              <a:spcAft>
                <a:spcPts val="0"/>
              </a:spcAft>
            </a:pPr>
            <a:r>
              <a:rPr lang="en-US" sz="1800" b="1" dirty="0">
                <a:solidFill>
                  <a:prstClr val="black"/>
                </a:solidFill>
                <a:latin typeface="Helvetica"/>
              </a:rPr>
              <a:t>REFLECTION AND TRANSMISSION OF SEISMIC WAVES AT DISCRETE INTERFACES REDUCE THEIR AMPLITUDES.</a:t>
            </a:r>
          </a:p>
          <a:p>
            <a:pPr algn="ctr" eaLnBrk="0" fontAlgn="auto" hangingPunct="0">
              <a:spcBef>
                <a:spcPts val="0"/>
              </a:spcBef>
              <a:spcAft>
                <a:spcPts val="0"/>
              </a:spcAft>
            </a:pPr>
            <a:endParaRPr lang="en-US" sz="1800" b="1" dirty="0">
              <a:solidFill>
                <a:prstClr val="black"/>
              </a:solidFill>
              <a:latin typeface="Helvetica"/>
            </a:endParaRPr>
          </a:p>
          <a:p>
            <a:pPr algn="ctr" eaLnBrk="0" fontAlgn="auto" hangingPunct="0">
              <a:spcBef>
                <a:spcPts val="0"/>
              </a:spcBef>
              <a:spcAft>
                <a:spcPts val="0"/>
              </a:spcAft>
            </a:pPr>
            <a:r>
              <a:rPr lang="en-US" sz="1800" b="1" dirty="0">
                <a:solidFill>
                  <a:prstClr val="black"/>
                </a:solidFill>
                <a:latin typeface="Helvetica"/>
              </a:rPr>
              <a:t>FOUR OTHER PROCESSES ALSO REDUCE WAVE AMPLITUDES: </a:t>
            </a:r>
          </a:p>
          <a:p>
            <a:pPr algn="ctr" eaLnBrk="0" fontAlgn="auto" hangingPunct="0">
              <a:spcBef>
                <a:spcPts val="0"/>
              </a:spcBef>
              <a:spcAft>
                <a:spcPts val="0"/>
              </a:spcAft>
            </a:pPr>
            <a:endParaRPr lang="en-US" sz="1800" b="1" dirty="0">
              <a:solidFill>
                <a:prstClr val="black"/>
              </a:solidFill>
              <a:latin typeface="Helvetica"/>
            </a:endParaRPr>
          </a:p>
          <a:p>
            <a:pPr algn="ctr" eaLnBrk="0" fontAlgn="auto" hangingPunct="0">
              <a:spcBef>
                <a:spcPts val="0"/>
              </a:spcBef>
              <a:spcAft>
                <a:spcPts val="0"/>
              </a:spcAft>
            </a:pPr>
            <a:r>
              <a:rPr lang="en-US" sz="1800" b="1" dirty="0">
                <a:solidFill>
                  <a:prstClr val="black"/>
                </a:solidFill>
                <a:latin typeface="Helvetica"/>
              </a:rPr>
              <a:t>- GEOMETRICAL SPREADING</a:t>
            </a:r>
          </a:p>
          <a:p>
            <a:pPr algn="ctr" eaLnBrk="0" fontAlgn="auto" hangingPunct="0">
              <a:spcBef>
                <a:spcPts val="0"/>
              </a:spcBef>
              <a:spcAft>
                <a:spcPts val="0"/>
              </a:spcAft>
              <a:buFontTx/>
              <a:buChar char="-"/>
            </a:pPr>
            <a:r>
              <a:rPr lang="en-US" sz="1800" b="1" dirty="0">
                <a:solidFill>
                  <a:prstClr val="black"/>
                </a:solidFill>
                <a:latin typeface="Helvetica"/>
              </a:rPr>
              <a:t> SCATTERING </a:t>
            </a:r>
          </a:p>
          <a:p>
            <a:pPr algn="ctr" eaLnBrk="0" fontAlgn="auto" hangingPunct="0">
              <a:spcBef>
                <a:spcPts val="0"/>
              </a:spcBef>
              <a:spcAft>
                <a:spcPts val="0"/>
              </a:spcAft>
              <a:buFontTx/>
              <a:buChar char="-"/>
            </a:pPr>
            <a:r>
              <a:rPr lang="en-US" sz="1800" b="1" dirty="0">
                <a:solidFill>
                  <a:prstClr val="black"/>
                </a:solidFill>
                <a:latin typeface="Helvetica"/>
              </a:rPr>
              <a:t> MULTIPATHING </a:t>
            </a:r>
          </a:p>
          <a:p>
            <a:pPr algn="ctr" eaLnBrk="0" fontAlgn="auto" hangingPunct="0">
              <a:spcBef>
                <a:spcPts val="0"/>
              </a:spcBef>
              <a:spcAft>
                <a:spcPts val="0"/>
              </a:spcAft>
              <a:buFontTx/>
              <a:buChar char="-"/>
            </a:pPr>
            <a:r>
              <a:rPr lang="en-US" sz="1800" b="1" dirty="0">
                <a:solidFill>
                  <a:prstClr val="black"/>
                </a:solidFill>
                <a:latin typeface="Helvetica"/>
              </a:rPr>
              <a:t>ANELASTICITY </a:t>
            </a:r>
          </a:p>
          <a:p>
            <a:pPr algn="ctr" eaLnBrk="0" fontAlgn="auto" hangingPunct="0">
              <a:spcBef>
                <a:spcPts val="0"/>
              </a:spcBef>
              <a:spcAft>
                <a:spcPts val="0"/>
              </a:spcAft>
              <a:buFontTx/>
              <a:buChar char="-"/>
            </a:pPr>
            <a:endParaRPr lang="en-US" sz="1800" b="1" dirty="0">
              <a:solidFill>
                <a:prstClr val="black"/>
              </a:solidFill>
              <a:latin typeface="Helvetica"/>
            </a:endParaRPr>
          </a:p>
          <a:p>
            <a:pPr algn="ctr" eaLnBrk="0" fontAlgn="auto" hangingPunct="0">
              <a:spcBef>
                <a:spcPts val="0"/>
              </a:spcBef>
              <a:spcAft>
                <a:spcPts val="0"/>
              </a:spcAft>
            </a:pPr>
            <a:r>
              <a:rPr lang="en-US" sz="1800" b="1" dirty="0">
                <a:solidFill>
                  <a:prstClr val="black"/>
                </a:solidFill>
                <a:latin typeface="Helvetica"/>
              </a:rPr>
              <a:t>THE FIRST THREE ARE ELASTIC PROCESSES, IN WHICH </a:t>
            </a:r>
          </a:p>
          <a:p>
            <a:pPr algn="ctr" eaLnBrk="0" fontAlgn="auto" hangingPunct="0">
              <a:spcBef>
                <a:spcPts val="0"/>
              </a:spcBef>
              <a:spcAft>
                <a:spcPts val="0"/>
              </a:spcAft>
            </a:pPr>
            <a:r>
              <a:rPr lang="en-US" sz="1800" b="1" dirty="0">
                <a:solidFill>
                  <a:prstClr val="black"/>
                </a:solidFill>
                <a:latin typeface="Helvetica"/>
              </a:rPr>
              <a:t>THE ENERGY IN THE PROPAGATING WAVE FIELD IS CONSERVED. </a:t>
            </a:r>
          </a:p>
          <a:p>
            <a:pPr algn="ctr" eaLnBrk="0" fontAlgn="auto" hangingPunct="0">
              <a:spcBef>
                <a:spcPts val="0"/>
              </a:spcBef>
              <a:spcAft>
                <a:spcPts val="0"/>
              </a:spcAft>
            </a:pPr>
            <a:endParaRPr lang="en-US" sz="1800" b="1" dirty="0">
              <a:solidFill>
                <a:prstClr val="black"/>
              </a:solidFill>
              <a:latin typeface="Helvetica"/>
            </a:endParaRPr>
          </a:p>
          <a:p>
            <a:pPr algn="ctr" eaLnBrk="0" fontAlgn="auto" hangingPunct="0">
              <a:spcBef>
                <a:spcPts val="0"/>
              </a:spcBef>
              <a:spcAft>
                <a:spcPts val="0"/>
              </a:spcAft>
            </a:pPr>
            <a:r>
              <a:rPr lang="en-US" sz="1800" b="1" dirty="0">
                <a:solidFill>
                  <a:prstClr val="black"/>
                </a:solidFill>
                <a:latin typeface="Helvetica"/>
              </a:rPr>
              <a:t>IN CONTRAST, ANELASTICITY, SOMETIMES CALLED INTRINSIC ATTENUATION, INVOLVES CONVERSION OF SEISMIC ENERGY TO HEAT.</a:t>
            </a:r>
          </a:p>
        </p:txBody>
      </p:sp>
      <p:sp>
        <p:nvSpPr>
          <p:cNvPr id="698371" name="Rectangle 3"/>
          <p:cNvSpPr>
            <a:spLocks noChangeArrowheads="1"/>
          </p:cNvSpPr>
          <p:nvPr/>
        </p:nvSpPr>
        <p:spPr bwMode="auto">
          <a:xfrm>
            <a:off x="0" y="0"/>
            <a:ext cx="9144000" cy="819150"/>
          </a:xfrm>
          <a:prstGeom prst="rect">
            <a:avLst/>
          </a:prstGeom>
          <a:noFill/>
          <a:ln>
            <a:noFill/>
          </a:ln>
          <a:effectLst/>
          <a:extLst/>
        </p:spPr>
        <p:txBody>
          <a:bodyPr wrap="none" anchor="ctr"/>
          <a:lstStyle/>
          <a:p>
            <a:pPr fontAlgn="auto">
              <a:spcBef>
                <a:spcPts val="0"/>
              </a:spcBef>
              <a:spcAft>
                <a:spcPts val="0"/>
              </a:spcAft>
            </a:pPr>
            <a:r>
              <a:rPr lang="it-IT" sz="1800" b="1" dirty="0">
                <a:solidFill>
                  <a:prstClr val="black"/>
                </a:solidFill>
                <a:latin typeface="Arial" pitchFamily="34" charset="0"/>
              </a:rPr>
              <a:t>ATTENUATION</a:t>
            </a:r>
          </a:p>
          <a:p>
            <a:pPr fontAlgn="auto">
              <a:spcBef>
                <a:spcPts val="0"/>
              </a:spcBef>
              <a:spcAft>
                <a:spcPts val="0"/>
              </a:spcAft>
            </a:pPr>
            <a:r>
              <a:rPr lang="it-IT" sz="2800" b="1" dirty="0">
                <a:solidFill>
                  <a:prstClr val="black"/>
                </a:solidFill>
                <a:latin typeface="Arial" pitchFamily="34" charset="0"/>
              </a:rPr>
              <a:t>Definition</a:t>
            </a:r>
          </a:p>
        </p:txBody>
      </p:sp>
    </p:spTree>
    <p:extLst>
      <p:ext uri="{BB962C8B-B14F-4D97-AF65-F5344CB8AC3E}">
        <p14:creationId xmlns:p14="http://schemas.microsoft.com/office/powerpoint/2010/main" val="363938283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10200" y="1573213"/>
            <a:ext cx="3175000" cy="2312987"/>
          </a:xfrm>
          <a:prstGeom prst="rect">
            <a:avLst/>
          </a:prstGeom>
          <a:noFill/>
          <a:ln w="38100">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30723" name="Text Box 3"/>
          <p:cNvSpPr txBox="1">
            <a:spLocks noChangeArrowheads="1"/>
          </p:cNvSpPr>
          <p:nvPr/>
        </p:nvSpPr>
        <p:spPr bwMode="auto">
          <a:xfrm>
            <a:off x="685800" y="4310063"/>
            <a:ext cx="4953000" cy="17399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r>
              <a:rPr lang="en-US" altLang="en-US" sz="1800" b="1">
                <a:solidFill>
                  <a:schemeClr val="tx1"/>
                </a:solidFill>
                <a:latin typeface="Times" pitchFamily="18" charset="0"/>
              </a:rPr>
              <a:t>2)</a:t>
            </a:r>
            <a:r>
              <a:rPr lang="en-US" altLang="en-US" sz="1800" b="1">
                <a:solidFill>
                  <a:srgbClr val="FF0000"/>
                </a:solidFill>
                <a:latin typeface="Times" pitchFamily="18" charset="0"/>
              </a:rPr>
              <a:t> Scattering</a:t>
            </a:r>
            <a:r>
              <a:rPr lang="en-US" altLang="en-US" sz="1800" b="1">
                <a:solidFill>
                  <a:schemeClr val="tx1"/>
                </a:solidFill>
                <a:latin typeface="Times" pitchFamily="18" charset="0"/>
              </a:rPr>
              <a:t>: light dims as it is scattered by air molecules, dust, and water in the air. Scattering results when objects acting as Huygens' sources scatter energy in all directions. This effect is dramatic on a foggy night because scattered light causes a halo around the lamp.</a:t>
            </a:r>
          </a:p>
        </p:txBody>
      </p:sp>
      <p:sp>
        <p:nvSpPr>
          <p:cNvPr id="30724" name="Text Box 4"/>
          <p:cNvSpPr txBox="1">
            <a:spLocks noChangeArrowheads="1"/>
          </p:cNvSpPr>
          <p:nvPr/>
        </p:nvSpPr>
        <p:spPr bwMode="auto">
          <a:xfrm>
            <a:off x="533400" y="1841500"/>
            <a:ext cx="4572000" cy="17399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r>
              <a:rPr lang="en-US" altLang="en-US" sz="1800" b="1">
                <a:solidFill>
                  <a:schemeClr val="tx1"/>
                </a:solidFill>
                <a:latin typeface="Times" pitchFamily="18" charset="0"/>
              </a:rPr>
              <a:t>1) </a:t>
            </a:r>
            <a:r>
              <a:rPr lang="en-US" altLang="en-US" sz="1800" b="1">
                <a:solidFill>
                  <a:srgbClr val="FF0000"/>
                </a:solidFill>
                <a:latin typeface="Times" pitchFamily="18" charset="0"/>
              </a:rPr>
              <a:t>Geometric spreading</a:t>
            </a:r>
            <a:r>
              <a:rPr lang="en-US" altLang="en-US" sz="1800" b="1">
                <a:solidFill>
                  <a:schemeClr val="tx1"/>
                </a:solidFill>
                <a:latin typeface="Times" pitchFamily="18" charset="0"/>
              </a:rPr>
              <a:t>: light moves outward from lamp in expanding spherical wave fronts. By conservation of energy, the energy in a unit area of the growing wave front decreases as </a:t>
            </a:r>
            <a:r>
              <a:rPr lang="en-US" altLang="en-US" sz="1800" b="1" i="1">
                <a:solidFill>
                  <a:schemeClr val="tx1"/>
                </a:solidFill>
                <a:latin typeface="Times" pitchFamily="18" charset="0"/>
              </a:rPr>
              <a:t>r</a:t>
            </a:r>
            <a:r>
              <a:rPr lang="en-US" altLang="en-US" sz="1800" b="1" i="1" baseline="30000">
                <a:solidFill>
                  <a:schemeClr val="tx1"/>
                </a:solidFill>
                <a:latin typeface="Times" pitchFamily="18" charset="0"/>
              </a:rPr>
              <a:t>-2</a:t>
            </a:r>
            <a:r>
              <a:rPr lang="en-US" altLang="en-US" sz="1800" b="1">
                <a:solidFill>
                  <a:schemeClr val="tx1"/>
                </a:solidFill>
                <a:latin typeface="Times" pitchFamily="18" charset="0"/>
              </a:rPr>
              <a:t>, where </a:t>
            </a:r>
            <a:r>
              <a:rPr lang="en-US" altLang="en-US" sz="1800" b="1" i="1">
                <a:solidFill>
                  <a:schemeClr val="tx1"/>
                </a:solidFill>
                <a:latin typeface="Times" pitchFamily="18" charset="0"/>
              </a:rPr>
              <a:t>r </a:t>
            </a:r>
            <a:r>
              <a:rPr lang="en-US" altLang="en-US" sz="1800" b="1">
                <a:solidFill>
                  <a:schemeClr val="tx1"/>
                </a:solidFill>
                <a:latin typeface="Times" pitchFamily="18" charset="0"/>
              </a:rPr>
              <a:t>is the radius of the sphere or distance from the lamp.</a:t>
            </a:r>
            <a:endParaRPr lang="en-US" altLang="en-US" sz="2400" b="1">
              <a:solidFill>
                <a:schemeClr val="tx1"/>
              </a:solidFill>
              <a:latin typeface="Times" pitchFamily="18" charset="0"/>
            </a:endParaRPr>
          </a:p>
        </p:txBody>
      </p:sp>
      <p:graphicFrame>
        <p:nvGraphicFramePr>
          <p:cNvPr id="30725" name="Object 5"/>
          <p:cNvGraphicFramePr>
            <a:graphicFrameLocks noChangeAspect="1"/>
          </p:cNvGraphicFramePr>
          <p:nvPr/>
        </p:nvGraphicFramePr>
        <p:xfrm>
          <a:off x="6151563" y="4100513"/>
          <a:ext cx="706437" cy="2376487"/>
        </p:xfrm>
        <a:graphic>
          <a:graphicData uri="http://schemas.openxmlformats.org/presentationml/2006/ole">
            <mc:AlternateContent xmlns:mc="http://schemas.openxmlformats.org/markup-compatibility/2006">
              <mc:Choice xmlns:v="urn:schemas-microsoft-com:vml" Requires="v">
                <p:oleObj spid="_x0000_s535574" name="Photo Editor Photo" r:id="rId5" imgW="4715533" imgH="6447619" progId="">
                  <p:embed/>
                </p:oleObj>
              </mc:Choice>
              <mc:Fallback>
                <p:oleObj name="Photo Editor Photo" r:id="rId5" imgW="4715533" imgH="6447619" progId="">
                  <p:embed/>
                  <p:pic>
                    <p:nvPicPr>
                      <p:cNvPr id="0" name="Picture 2"/>
                      <p:cNvPicPr>
                        <a:picLocks noChangeAspect="1" noChangeArrowheads="1"/>
                      </p:cNvPicPr>
                      <p:nvPr/>
                    </p:nvPicPr>
                    <p:blipFill>
                      <a:blip r:embed="rId6">
                        <a:extLst>
                          <a:ext uri="{28A0092B-C50C-407E-A947-70E740481C1C}">
                            <a14:useLocalDpi xmlns:a14="http://schemas.microsoft.com/office/drawing/2010/main" val="0"/>
                          </a:ext>
                        </a:extLst>
                      </a:blip>
                      <a:srcRect r="59494"/>
                      <a:stretch>
                        <a:fillRect/>
                      </a:stretch>
                    </p:blipFill>
                    <p:spPr bwMode="auto">
                      <a:xfrm>
                        <a:off x="6151563" y="4100513"/>
                        <a:ext cx="706437" cy="23764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30726" name="Object 6"/>
          <p:cNvGraphicFramePr>
            <a:graphicFrameLocks noChangeAspect="1"/>
          </p:cNvGraphicFramePr>
          <p:nvPr/>
        </p:nvGraphicFramePr>
        <p:xfrm>
          <a:off x="7200900" y="4100513"/>
          <a:ext cx="854075" cy="2376487"/>
        </p:xfrm>
        <a:graphic>
          <a:graphicData uri="http://schemas.openxmlformats.org/presentationml/2006/ole">
            <mc:AlternateContent xmlns:mc="http://schemas.openxmlformats.org/markup-compatibility/2006">
              <mc:Choice xmlns:v="urn:schemas-microsoft-com:vml" Requires="v">
                <p:oleObj spid="_x0000_s535575" name="Photo Editor Photo" r:id="rId7" imgW="4715533" imgH="6447619" progId="">
                  <p:embed/>
                </p:oleObj>
              </mc:Choice>
              <mc:Fallback>
                <p:oleObj name="Photo Editor Photo" r:id="rId7" imgW="4715533" imgH="6447619" progId="">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l="50633"/>
                      <a:stretch>
                        <a:fillRect/>
                      </a:stretch>
                    </p:blipFill>
                    <p:spPr bwMode="auto">
                      <a:xfrm>
                        <a:off x="7200900" y="4100513"/>
                        <a:ext cx="854075" cy="23764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30727" name="AutoShape 7"/>
          <p:cNvSpPr>
            <a:spLocks noChangeAspect="1" noChangeArrowheads="1"/>
          </p:cNvSpPr>
          <p:nvPr/>
        </p:nvSpPr>
        <p:spPr bwMode="auto">
          <a:xfrm>
            <a:off x="6977063" y="4953000"/>
            <a:ext cx="109537" cy="109538"/>
          </a:xfrm>
          <a:prstGeom prst="octagon">
            <a:avLst>
              <a:gd name="adj" fmla="val 29287"/>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endParaRPr lang="en-US" altLang="en-US"/>
          </a:p>
        </p:txBody>
      </p:sp>
      <p:sp>
        <p:nvSpPr>
          <p:cNvPr id="30728" name="AutoShape 8"/>
          <p:cNvSpPr>
            <a:spLocks noChangeAspect="1" noChangeArrowheads="1"/>
          </p:cNvSpPr>
          <p:nvPr/>
        </p:nvSpPr>
        <p:spPr bwMode="auto">
          <a:xfrm>
            <a:off x="6977063" y="5529263"/>
            <a:ext cx="109537" cy="109537"/>
          </a:xfrm>
          <a:prstGeom prst="octagon">
            <a:avLst>
              <a:gd name="adj" fmla="val 29287"/>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endParaRPr lang="en-US" altLang="en-US"/>
          </a:p>
        </p:txBody>
      </p:sp>
      <p:sp>
        <p:nvSpPr>
          <p:cNvPr id="30729" name="Rectangle 9"/>
          <p:cNvSpPr>
            <a:spLocks noChangeArrowheads="1"/>
          </p:cNvSpPr>
          <p:nvPr/>
        </p:nvSpPr>
        <p:spPr bwMode="auto">
          <a:xfrm>
            <a:off x="0" y="0"/>
            <a:ext cx="9144000" cy="81915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r>
              <a:rPr lang="it-IT" altLang="en-US" sz="1800" b="1">
                <a:latin typeface="Arial" pitchFamily="34" charset="0"/>
              </a:rPr>
              <a:t>ATTENUATION</a:t>
            </a:r>
          </a:p>
          <a:p>
            <a:pPr eaLnBrk="1" hangingPunct="1"/>
            <a:r>
              <a:rPr lang="it-IT" altLang="en-US" sz="2800" b="1">
                <a:latin typeface="Arial" pitchFamily="34" charset="0"/>
              </a:rPr>
              <a:t>Analogous behaviors for light</a:t>
            </a:r>
          </a:p>
        </p:txBody>
      </p:sp>
      <p:sp>
        <p:nvSpPr>
          <p:cNvPr id="10" name="Slide Number Placeholder 9"/>
          <p:cNvSpPr>
            <a:spLocks noGrp="1"/>
          </p:cNvSpPr>
          <p:nvPr>
            <p:ph type="sldNum" sz="quarter" idx="12"/>
          </p:nvPr>
        </p:nvSpPr>
        <p:spPr/>
        <p:txBody>
          <a:bodyPr/>
          <a:lstStyle/>
          <a:p>
            <a:pPr>
              <a:defRPr/>
            </a:pPr>
            <a:fld id="{3F717355-2C13-43DD-BF1B-52D1E3B0BCE1}" type="slidenum">
              <a:rPr lang="en-US" altLang="en-US" smtClean="0"/>
              <a:pPr>
                <a:defRPr/>
              </a:pPr>
              <a:t>35</a:t>
            </a:fld>
            <a:endParaRPr lang="en-US" alt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60" name="Picture 2" descr="rssc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0" y="1371600"/>
            <a:ext cx="6754812" cy="536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3061" name="Text Box 3"/>
          <p:cNvSpPr txBox="1">
            <a:spLocks noChangeArrowheads="1"/>
          </p:cNvSpPr>
          <p:nvPr/>
        </p:nvSpPr>
        <p:spPr bwMode="auto">
          <a:xfrm>
            <a:off x="304800" y="228600"/>
            <a:ext cx="1981200" cy="586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r>
              <a:rPr lang="en-US" altLang="en-US" sz="1700" smtClean="0">
                <a:solidFill>
                  <a:srgbClr val="0000FF"/>
                </a:solidFill>
              </a:rPr>
              <a:t>Wave propagation produces changes of amplitude (not shown here) and increased duration with distance.  Not included in these simulations is the effect of scattering, which adds more increases in duration and smooths over some of the amplitude changes (as does combining propagation over various profiles with laterally changing velocity) </a:t>
            </a:r>
          </a:p>
        </p:txBody>
      </p:sp>
      <p:sp>
        <p:nvSpPr>
          <p:cNvPr id="2" name="Slide Number Placeholder 1"/>
          <p:cNvSpPr>
            <a:spLocks noGrp="1"/>
          </p:cNvSpPr>
          <p:nvPr>
            <p:ph type="sldNum" sz="quarter" idx="12"/>
          </p:nvPr>
        </p:nvSpPr>
        <p:spPr/>
        <p:txBody>
          <a:bodyPr/>
          <a:lstStyle/>
          <a:p>
            <a:pPr>
              <a:defRPr/>
            </a:pPr>
            <a:fld id="{90DA5943-74BF-43AF-ADD8-BC33FB89D7A5}" type="slidenum">
              <a:rPr lang="en-US" smtClean="0">
                <a:solidFill>
                  <a:srgbClr val="FFFFFF"/>
                </a:solidFill>
              </a:rPr>
              <a:pPr>
                <a:defRPr/>
              </a:pPr>
              <a:t>36</a:t>
            </a:fld>
            <a:endParaRPr lang="en-US">
              <a:solidFill>
                <a:srgbClr val="FFFFFF"/>
              </a:solidFill>
            </a:endParaRPr>
          </a:p>
        </p:txBody>
      </p:sp>
      <p:sp>
        <p:nvSpPr>
          <p:cNvPr id="3" name="TextBox 2"/>
          <p:cNvSpPr txBox="1"/>
          <p:nvPr/>
        </p:nvSpPr>
        <p:spPr>
          <a:xfrm>
            <a:off x="3429000" y="457200"/>
            <a:ext cx="4876800" cy="584775"/>
          </a:xfrm>
          <a:prstGeom prst="rect">
            <a:avLst/>
          </a:prstGeom>
          <a:noFill/>
        </p:spPr>
        <p:txBody>
          <a:bodyPr wrap="square" rtlCol="0">
            <a:spAutoFit/>
          </a:bodyPr>
          <a:lstStyle/>
          <a:p>
            <a:r>
              <a:rPr lang="en-US" dirty="0" smtClean="0">
                <a:solidFill>
                  <a:schemeClr val="tx1"/>
                </a:solidFill>
              </a:rPr>
              <a:t>Amplitude of each trace </a:t>
            </a:r>
            <a:r>
              <a:rPr lang="en-US" dirty="0" err="1" smtClean="0">
                <a:solidFill>
                  <a:schemeClr val="tx1"/>
                </a:solidFill>
              </a:rPr>
              <a:t>normalzed</a:t>
            </a:r>
            <a:r>
              <a:rPr lang="en-US" dirty="0" smtClean="0">
                <a:solidFill>
                  <a:schemeClr val="tx1"/>
                </a:solidFill>
              </a:rPr>
              <a:t> independently—cannot see geometrical spreading effects</a:t>
            </a:r>
            <a:endParaRPr lang="en-US" dirty="0">
              <a:solidFill>
                <a:schemeClr val="tx1"/>
              </a:solidFill>
            </a:endParaRPr>
          </a:p>
        </p:txBody>
      </p:sp>
    </p:spTree>
    <p:extLst>
      <p:ext uri="{BB962C8B-B14F-4D97-AF65-F5344CB8AC3E}">
        <p14:creationId xmlns:p14="http://schemas.microsoft.com/office/powerpoint/2010/main" val="381189604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206375" y="1449388"/>
            <a:ext cx="5410200" cy="256381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r>
              <a:rPr lang="en-US" altLang="en-US" sz="1800" b="1">
                <a:solidFill>
                  <a:schemeClr val="tx1"/>
                </a:solidFill>
                <a:latin typeface="Times" pitchFamily="18" charset="0"/>
              </a:rPr>
              <a:t>3) Light is focused or defocused by changes in the refractive properties of the air. This process causes mirages, where light is refracted differently by hot air just above the ground. </a:t>
            </a:r>
          </a:p>
          <a:p>
            <a:r>
              <a:rPr lang="en-US" altLang="en-US" sz="1800" b="1">
                <a:solidFill>
                  <a:schemeClr val="tx1"/>
                </a:solidFill>
                <a:latin typeface="Times" pitchFamily="18" charset="0"/>
              </a:rPr>
              <a:t>Similarly the distorted appearance of the setting sun results from seeing different parts of it through different levels of the  atmosphere which refract light differently because of the vertical density gradient.</a:t>
            </a:r>
          </a:p>
          <a:p>
            <a:r>
              <a:rPr lang="en-US" altLang="en-US" sz="1800" b="1">
                <a:solidFill>
                  <a:schemeClr val="tx1"/>
                </a:solidFill>
                <a:latin typeface="Times" pitchFamily="18" charset="0"/>
              </a:rPr>
              <a:t>This effect is termed </a:t>
            </a:r>
            <a:r>
              <a:rPr lang="en-US" altLang="en-US" sz="1800" b="1">
                <a:solidFill>
                  <a:srgbClr val="FF0000"/>
                </a:solidFill>
                <a:latin typeface="Times" pitchFamily="18" charset="0"/>
              </a:rPr>
              <a:t>multipathing</a:t>
            </a:r>
            <a:r>
              <a:rPr lang="en-US" altLang="en-US" sz="1800" b="1" i="1">
                <a:solidFill>
                  <a:schemeClr val="tx1"/>
                </a:solidFill>
                <a:latin typeface="Times" pitchFamily="18" charset="0"/>
              </a:rPr>
              <a:t> </a:t>
            </a:r>
            <a:r>
              <a:rPr lang="en-US" altLang="en-US" sz="1800" b="1">
                <a:solidFill>
                  <a:schemeClr val="tx1"/>
                </a:solidFill>
                <a:latin typeface="Times" pitchFamily="18" charset="0"/>
              </a:rPr>
              <a:t> in seismology. </a:t>
            </a:r>
          </a:p>
        </p:txBody>
      </p:sp>
      <p:pic>
        <p:nvPicPr>
          <p:cNvPr id="3174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97538" y="1584325"/>
            <a:ext cx="3052762" cy="171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l="29437"/>
          <a:stretch>
            <a:fillRect/>
          </a:stretch>
        </p:blipFill>
        <p:spPr bwMode="auto">
          <a:xfrm>
            <a:off x="5697538" y="3608388"/>
            <a:ext cx="3276600" cy="159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9" name="Text Box 5"/>
          <p:cNvSpPr txBox="1">
            <a:spLocks noChangeArrowheads="1"/>
          </p:cNvSpPr>
          <p:nvPr/>
        </p:nvSpPr>
        <p:spPr bwMode="auto">
          <a:xfrm>
            <a:off x="381000" y="5715000"/>
            <a:ext cx="8534400" cy="91598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r>
              <a:rPr lang="en-US" altLang="en-US" sz="1800" b="1">
                <a:solidFill>
                  <a:schemeClr val="tx1"/>
                </a:solidFill>
                <a:latin typeface="Times" pitchFamily="18" charset="0"/>
              </a:rPr>
              <a:t>4) Some light energy is absorbed by the air and converted to heat.  This process differs from the other three in that light energy is actually lost, not just moved onto a different path. It is called in seismology </a:t>
            </a:r>
            <a:r>
              <a:rPr lang="en-US" altLang="en-US" sz="1800" b="1">
                <a:solidFill>
                  <a:srgbClr val="FF0000"/>
                </a:solidFill>
                <a:latin typeface="Times" pitchFamily="18" charset="0"/>
              </a:rPr>
              <a:t>attenuation</a:t>
            </a:r>
            <a:r>
              <a:rPr lang="en-US" altLang="en-US" sz="1800" b="1">
                <a:solidFill>
                  <a:schemeClr val="tx1"/>
                </a:solidFill>
                <a:latin typeface="Times" pitchFamily="18" charset="0"/>
              </a:rPr>
              <a:t>.</a:t>
            </a:r>
          </a:p>
        </p:txBody>
      </p:sp>
      <p:sp>
        <p:nvSpPr>
          <p:cNvPr id="31750" name="Rectangle 6"/>
          <p:cNvSpPr>
            <a:spLocks noChangeArrowheads="1"/>
          </p:cNvSpPr>
          <p:nvPr/>
        </p:nvSpPr>
        <p:spPr bwMode="auto">
          <a:xfrm>
            <a:off x="0" y="0"/>
            <a:ext cx="9144000" cy="81915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r>
              <a:rPr lang="it-IT" altLang="en-US" sz="1800" b="1">
                <a:latin typeface="Arial" pitchFamily="34" charset="0"/>
              </a:rPr>
              <a:t>ATTENUATION</a:t>
            </a:r>
          </a:p>
          <a:p>
            <a:pPr eaLnBrk="1" hangingPunct="1"/>
            <a:r>
              <a:rPr lang="it-IT" altLang="en-US" sz="2800" b="1">
                <a:latin typeface="Arial" pitchFamily="34" charset="0"/>
              </a:rPr>
              <a:t>Analogous behaviors for light</a:t>
            </a:r>
          </a:p>
        </p:txBody>
      </p:sp>
      <p:sp>
        <p:nvSpPr>
          <p:cNvPr id="7" name="Slide Number Placeholder 6"/>
          <p:cNvSpPr>
            <a:spLocks noGrp="1"/>
          </p:cNvSpPr>
          <p:nvPr>
            <p:ph type="sldNum" sz="quarter" idx="12"/>
          </p:nvPr>
        </p:nvSpPr>
        <p:spPr/>
        <p:txBody>
          <a:bodyPr/>
          <a:lstStyle/>
          <a:p>
            <a:pPr>
              <a:defRPr/>
            </a:pPr>
            <a:fld id="{3F717355-2C13-43DD-BF1B-52D1E3B0BCE1}" type="slidenum">
              <a:rPr lang="en-US" altLang="en-US" smtClean="0"/>
              <a:pPr>
                <a:defRPr/>
              </a:pPr>
              <a:t>37</a:t>
            </a:fld>
            <a:endParaRPr lang="en-US" alt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2"/>
          <p:cNvSpPr txBox="1">
            <a:spLocks noChangeArrowheads="1"/>
          </p:cNvSpPr>
          <p:nvPr/>
        </p:nvSpPr>
        <p:spPr bwMode="auto">
          <a:xfrm>
            <a:off x="381000" y="609600"/>
            <a:ext cx="8229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a:spcBef>
                <a:spcPct val="50000"/>
              </a:spcBef>
            </a:pPr>
            <a:endParaRPr lang="en-US" altLang="en-US" sz="2400">
              <a:solidFill>
                <a:schemeClr val="tx1"/>
              </a:solidFill>
              <a:latin typeface="Helvetica" pitchFamily="34" charset="0"/>
            </a:endParaRPr>
          </a:p>
        </p:txBody>
      </p:sp>
      <p:sp>
        <p:nvSpPr>
          <p:cNvPr id="32771" name="Text Box 3"/>
          <p:cNvSpPr txBox="1">
            <a:spLocks noChangeArrowheads="1"/>
          </p:cNvSpPr>
          <p:nvPr/>
        </p:nvSpPr>
        <p:spPr bwMode="auto">
          <a:xfrm>
            <a:off x="250825" y="1223963"/>
            <a:ext cx="8610600" cy="50355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algn="ctr"/>
            <a:r>
              <a:rPr lang="en-US" altLang="en-US" sz="1800" b="1">
                <a:solidFill>
                  <a:schemeClr val="tx1"/>
                </a:solidFill>
                <a:latin typeface="Times" pitchFamily="18" charset="0"/>
              </a:rPr>
              <a:t>ALL FOUR PROCESSES ARE IMPORTANT FOR SEISMIC WAVES.</a:t>
            </a:r>
          </a:p>
          <a:p>
            <a:pPr algn="ctr"/>
            <a:endParaRPr lang="en-US" altLang="en-US" sz="1800" b="1">
              <a:solidFill>
                <a:schemeClr val="tx1"/>
              </a:solidFill>
              <a:latin typeface="Times" pitchFamily="18" charset="0"/>
            </a:endParaRPr>
          </a:p>
          <a:p>
            <a:pPr algn="ctr"/>
            <a:r>
              <a:rPr lang="en-US" altLang="en-US" sz="1800" b="1">
                <a:solidFill>
                  <a:schemeClr val="tx1"/>
                </a:solidFill>
                <a:latin typeface="Times" pitchFamily="18" charset="0"/>
              </a:rPr>
              <a:t> The first three  are described by elastic wave theory, and can increase or decrease an arrival's amplitude by shifting energy within the wave field.</a:t>
            </a:r>
          </a:p>
          <a:p>
            <a:pPr algn="ctr"/>
            <a:endParaRPr lang="en-US" altLang="en-US" sz="1800" b="1">
              <a:solidFill>
                <a:schemeClr val="tx1"/>
              </a:solidFill>
              <a:latin typeface="Times" pitchFamily="18" charset="0"/>
            </a:endParaRPr>
          </a:p>
          <a:p>
            <a:pPr algn="ctr"/>
            <a:r>
              <a:rPr lang="en-US" altLang="en-US" sz="1800" b="1">
                <a:solidFill>
                  <a:schemeClr val="tx1"/>
                </a:solidFill>
                <a:latin typeface="Times" pitchFamily="18" charset="0"/>
              </a:rPr>
              <a:t>In contrast, anelasticity only reduces wave amplitudes  because energy is lost from the elastic waves. </a:t>
            </a:r>
          </a:p>
          <a:p>
            <a:pPr algn="ctr"/>
            <a:endParaRPr lang="en-US" altLang="en-US" sz="1800" b="1">
              <a:solidFill>
                <a:schemeClr val="tx1"/>
              </a:solidFill>
              <a:latin typeface="Times" pitchFamily="18" charset="0"/>
            </a:endParaRPr>
          </a:p>
          <a:p>
            <a:pPr algn="ctr"/>
            <a:r>
              <a:rPr lang="en-US" altLang="en-US" sz="1800" b="1">
                <a:solidFill>
                  <a:schemeClr val="tx1"/>
                </a:solidFill>
                <a:latin typeface="Times" pitchFamily="18" charset="0"/>
              </a:rPr>
              <a:t>So much of seismology is built upon the  approximation that the earth responds elastically during seismic  propagation that it is easy to forget that the earth is not </a:t>
            </a:r>
          </a:p>
          <a:p>
            <a:pPr algn="ctr"/>
            <a:r>
              <a:rPr lang="en-US" altLang="en-US" sz="1800" b="1">
                <a:solidFill>
                  <a:schemeClr val="tx1"/>
                </a:solidFill>
                <a:latin typeface="Times" pitchFamily="18" charset="0"/>
              </a:rPr>
              <a:t>perfectly elastic. </a:t>
            </a:r>
          </a:p>
          <a:p>
            <a:pPr algn="ctr"/>
            <a:endParaRPr lang="en-US" altLang="en-US" sz="1800" b="1">
              <a:solidFill>
                <a:schemeClr val="tx1"/>
              </a:solidFill>
              <a:latin typeface="Times" pitchFamily="18" charset="0"/>
            </a:endParaRPr>
          </a:p>
          <a:p>
            <a:pPr algn="ctr"/>
            <a:r>
              <a:rPr lang="en-US" altLang="en-US" sz="1800" b="1">
                <a:solidFill>
                  <a:schemeClr val="tx1"/>
                </a:solidFill>
                <a:latin typeface="Times" pitchFamily="18" charset="0"/>
              </a:rPr>
              <a:t>However, without anelasticity seismic waves from  every earthquake that ever occurred would still be reverberating  until the accumulating reverberations shattered the earth. </a:t>
            </a:r>
          </a:p>
          <a:p>
            <a:pPr algn="ctr"/>
            <a:endParaRPr lang="en-US" altLang="en-US" sz="1800" b="1">
              <a:solidFill>
                <a:schemeClr val="tx1"/>
              </a:solidFill>
              <a:latin typeface="Times" pitchFamily="18" charset="0"/>
            </a:endParaRPr>
          </a:p>
          <a:p>
            <a:pPr algn="ctr"/>
            <a:r>
              <a:rPr lang="en-US" altLang="en-US" sz="1800" b="1">
                <a:solidFill>
                  <a:schemeClr val="tx1"/>
                </a:solidFill>
                <a:latin typeface="Times" pitchFamily="18" charset="0"/>
              </a:rPr>
              <a:t>Elasticity is a good approximation for the earth's response to seismic waves, but there are many important implications and applications of anelasticity.</a:t>
            </a:r>
            <a:endParaRPr lang="en-US" altLang="en-US" sz="2400" b="1">
              <a:solidFill>
                <a:schemeClr val="tx1"/>
              </a:solidFill>
              <a:latin typeface="Times" pitchFamily="18" charset="0"/>
            </a:endParaRPr>
          </a:p>
        </p:txBody>
      </p:sp>
      <p:sp>
        <p:nvSpPr>
          <p:cNvPr id="32772" name="Rectangle 4"/>
          <p:cNvSpPr>
            <a:spLocks noChangeArrowheads="1"/>
          </p:cNvSpPr>
          <p:nvPr/>
        </p:nvSpPr>
        <p:spPr bwMode="auto">
          <a:xfrm>
            <a:off x="0" y="0"/>
            <a:ext cx="9144000" cy="81915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r>
              <a:rPr lang="it-IT" altLang="en-US" sz="1800" b="1">
                <a:latin typeface="Arial" pitchFamily="34" charset="0"/>
              </a:rPr>
              <a:t>ATTENUATION</a:t>
            </a:r>
          </a:p>
          <a:p>
            <a:pPr eaLnBrk="1" hangingPunct="1"/>
            <a:r>
              <a:rPr lang="it-IT" altLang="en-US" sz="2800" b="1">
                <a:latin typeface="Arial" pitchFamily="34" charset="0"/>
              </a:rPr>
              <a:t>Definition</a:t>
            </a:r>
          </a:p>
        </p:txBody>
      </p:sp>
      <p:sp>
        <p:nvSpPr>
          <p:cNvPr id="5" name="Slide Number Placeholder 4"/>
          <p:cNvSpPr>
            <a:spLocks noGrp="1"/>
          </p:cNvSpPr>
          <p:nvPr>
            <p:ph type="sldNum" sz="quarter" idx="12"/>
          </p:nvPr>
        </p:nvSpPr>
        <p:spPr/>
        <p:txBody>
          <a:bodyPr/>
          <a:lstStyle/>
          <a:p>
            <a:pPr>
              <a:defRPr/>
            </a:pPr>
            <a:fld id="{3F717355-2C13-43DD-BF1B-52D1E3B0BCE1}" type="slidenum">
              <a:rPr lang="en-US" altLang="en-US" smtClean="0"/>
              <a:pPr>
                <a:defRPr/>
              </a:pPr>
              <a:t>38</a:t>
            </a:fld>
            <a:endParaRPr lang="en-US" alt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62" name="Text Box 2"/>
          <p:cNvSpPr txBox="1">
            <a:spLocks noChangeArrowheads="1"/>
          </p:cNvSpPr>
          <p:nvPr/>
        </p:nvSpPr>
        <p:spPr bwMode="auto">
          <a:xfrm>
            <a:off x="228600" y="990600"/>
            <a:ext cx="8686800" cy="173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fontAlgn="auto" hangingPunct="0">
              <a:spcBef>
                <a:spcPts val="0"/>
              </a:spcBef>
              <a:spcAft>
                <a:spcPts val="0"/>
              </a:spcAft>
            </a:pPr>
            <a:r>
              <a:rPr lang="en-US" sz="1800" b="1">
                <a:solidFill>
                  <a:prstClr val="black"/>
                </a:solidFill>
                <a:latin typeface="Times" pitchFamily="18" charset="0"/>
              </a:rPr>
              <a:t>For body waves, consider a spherical wavefront moving away from a deep earthquake. Energy is conserved on the expanding spherical wavefront whose area is 4 π r </a:t>
            </a:r>
            <a:r>
              <a:rPr lang="en-US" sz="1800" b="1" baseline="30000">
                <a:solidFill>
                  <a:prstClr val="black"/>
                </a:solidFill>
                <a:latin typeface="Times" pitchFamily="18" charset="0"/>
              </a:rPr>
              <a:t>2</a:t>
            </a:r>
            <a:r>
              <a:rPr lang="en-US" sz="1800" b="1">
                <a:solidFill>
                  <a:prstClr val="black"/>
                </a:solidFill>
                <a:latin typeface="Times" pitchFamily="18" charset="0"/>
              </a:rPr>
              <a:t>, where r is the radius of the wavefront. </a:t>
            </a:r>
          </a:p>
          <a:p>
            <a:pPr algn="ctr" eaLnBrk="0" fontAlgn="auto" hangingPunct="0">
              <a:spcBef>
                <a:spcPts val="0"/>
              </a:spcBef>
              <a:spcAft>
                <a:spcPts val="0"/>
              </a:spcAft>
            </a:pPr>
            <a:endParaRPr lang="en-US" sz="1800" b="1">
              <a:solidFill>
                <a:prstClr val="black"/>
              </a:solidFill>
              <a:latin typeface="Times" pitchFamily="18" charset="0"/>
            </a:endParaRPr>
          </a:p>
          <a:p>
            <a:pPr algn="ctr" eaLnBrk="0" fontAlgn="auto" hangingPunct="0">
              <a:spcBef>
                <a:spcPts val="0"/>
              </a:spcBef>
              <a:spcAft>
                <a:spcPts val="0"/>
              </a:spcAft>
            </a:pPr>
            <a:r>
              <a:rPr lang="en-US" sz="1800" b="1">
                <a:solidFill>
                  <a:prstClr val="black"/>
                </a:solidFill>
                <a:latin typeface="Times" pitchFamily="18" charset="0"/>
              </a:rPr>
              <a:t>Thus the energy per unit wave front decays as 1 / r</a:t>
            </a:r>
            <a:r>
              <a:rPr lang="en-US" sz="1800" b="1" baseline="30000">
                <a:solidFill>
                  <a:prstClr val="black"/>
                </a:solidFill>
                <a:latin typeface="Times" pitchFamily="18" charset="0"/>
              </a:rPr>
              <a:t>2</a:t>
            </a:r>
            <a:r>
              <a:rPr lang="en-US" sz="1800" b="1">
                <a:solidFill>
                  <a:prstClr val="black"/>
                </a:solidFill>
                <a:latin typeface="Times" pitchFamily="18" charset="0"/>
              </a:rPr>
              <a:t>, and the amplitude decreases as 1 / r </a:t>
            </a:r>
          </a:p>
        </p:txBody>
      </p:sp>
      <p:sp>
        <p:nvSpPr>
          <p:cNvPr id="706563" name="Rectangle 3"/>
          <p:cNvSpPr>
            <a:spLocks noChangeArrowheads="1"/>
          </p:cNvSpPr>
          <p:nvPr/>
        </p:nvSpPr>
        <p:spPr bwMode="auto">
          <a:xfrm>
            <a:off x="0" y="0"/>
            <a:ext cx="9163050" cy="819150"/>
          </a:xfrm>
          <a:prstGeom prst="rect">
            <a:avLst/>
          </a:prstGeom>
          <a:noFill/>
          <a:ln>
            <a:noFill/>
          </a:ln>
          <a:effectLst/>
          <a:extLst/>
        </p:spPr>
        <p:txBody>
          <a:bodyPr wrap="none" anchor="ctr"/>
          <a:lstStyle/>
          <a:p>
            <a:pPr fontAlgn="auto">
              <a:spcBef>
                <a:spcPts val="0"/>
              </a:spcBef>
              <a:spcAft>
                <a:spcPts val="0"/>
              </a:spcAft>
            </a:pPr>
            <a:r>
              <a:rPr lang="it-IT" sz="1800" b="1">
                <a:solidFill>
                  <a:prstClr val="black"/>
                </a:solidFill>
                <a:latin typeface="Arial" pitchFamily="34" charset="0"/>
              </a:rPr>
              <a:t>GEOMETRICAL SPREADING</a:t>
            </a:r>
          </a:p>
          <a:p>
            <a:pPr fontAlgn="auto">
              <a:spcBef>
                <a:spcPts val="0"/>
              </a:spcBef>
              <a:spcAft>
                <a:spcPts val="0"/>
              </a:spcAft>
            </a:pPr>
            <a:r>
              <a:rPr lang="it-IT" sz="2800" b="1">
                <a:solidFill>
                  <a:prstClr val="black"/>
                </a:solidFill>
                <a:latin typeface="Arial" pitchFamily="34" charset="0"/>
              </a:rPr>
              <a:t>Body waves</a:t>
            </a:r>
          </a:p>
        </p:txBody>
      </p:sp>
      <p:sp>
        <p:nvSpPr>
          <p:cNvPr id="706564" name="Oval 4"/>
          <p:cNvSpPr>
            <a:spLocks noChangeArrowheads="1"/>
          </p:cNvSpPr>
          <p:nvPr/>
        </p:nvSpPr>
        <p:spPr bwMode="auto">
          <a:xfrm>
            <a:off x="1781175" y="3771900"/>
            <a:ext cx="1655763" cy="1606550"/>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en-US" sz="1800">
              <a:solidFill>
                <a:prstClr val="black"/>
              </a:solidFill>
              <a:latin typeface="Calibri"/>
            </a:endParaRPr>
          </a:p>
        </p:txBody>
      </p:sp>
      <p:sp>
        <p:nvSpPr>
          <p:cNvPr id="706565" name="Oval 5"/>
          <p:cNvSpPr>
            <a:spLocks noChangeArrowheads="1"/>
          </p:cNvSpPr>
          <p:nvPr/>
        </p:nvSpPr>
        <p:spPr bwMode="auto">
          <a:xfrm>
            <a:off x="1285875" y="3287713"/>
            <a:ext cx="2647950" cy="2571750"/>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en-US" sz="1800">
              <a:solidFill>
                <a:prstClr val="black"/>
              </a:solidFill>
              <a:latin typeface="Calibri"/>
            </a:endParaRPr>
          </a:p>
        </p:txBody>
      </p:sp>
      <p:sp>
        <p:nvSpPr>
          <p:cNvPr id="706566" name="Line 6"/>
          <p:cNvSpPr>
            <a:spLocks noChangeShapeType="1"/>
          </p:cNvSpPr>
          <p:nvPr/>
        </p:nvSpPr>
        <p:spPr bwMode="auto">
          <a:xfrm>
            <a:off x="2609850" y="4637088"/>
            <a:ext cx="205263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auto">
              <a:spcBef>
                <a:spcPts val="0"/>
              </a:spcBef>
              <a:spcAft>
                <a:spcPts val="0"/>
              </a:spcAft>
            </a:pPr>
            <a:endParaRPr lang="en-US" sz="1800">
              <a:solidFill>
                <a:prstClr val="black"/>
              </a:solidFill>
              <a:latin typeface="Calibri"/>
            </a:endParaRPr>
          </a:p>
        </p:txBody>
      </p:sp>
      <p:sp>
        <p:nvSpPr>
          <p:cNvPr id="706567" name="Line 7"/>
          <p:cNvSpPr>
            <a:spLocks noChangeShapeType="1"/>
          </p:cNvSpPr>
          <p:nvPr/>
        </p:nvSpPr>
        <p:spPr bwMode="auto">
          <a:xfrm flipV="1">
            <a:off x="2609850" y="3159125"/>
            <a:ext cx="1590675" cy="147796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auto">
              <a:spcBef>
                <a:spcPts val="0"/>
              </a:spcBef>
              <a:spcAft>
                <a:spcPts val="0"/>
              </a:spcAft>
            </a:pPr>
            <a:endParaRPr lang="en-US" sz="1800">
              <a:solidFill>
                <a:prstClr val="black"/>
              </a:solidFill>
              <a:latin typeface="Calibri"/>
            </a:endParaRPr>
          </a:p>
        </p:txBody>
      </p:sp>
      <p:sp>
        <p:nvSpPr>
          <p:cNvPr id="706568" name="Arc 8"/>
          <p:cNvSpPr>
            <a:spLocks/>
          </p:cNvSpPr>
          <p:nvPr/>
        </p:nvSpPr>
        <p:spPr bwMode="auto">
          <a:xfrm>
            <a:off x="2532063" y="3697288"/>
            <a:ext cx="1389062" cy="1008062"/>
          </a:xfrm>
          <a:custGeom>
            <a:avLst/>
            <a:gdLst>
              <a:gd name="G0" fmla="+- 0 0 0"/>
              <a:gd name="G1" fmla="+- 13778 0 0"/>
              <a:gd name="G2" fmla="+- 21600 0 0"/>
              <a:gd name="T0" fmla="*/ 16635 w 21571"/>
              <a:gd name="T1" fmla="*/ 0 h 13778"/>
              <a:gd name="T2" fmla="*/ 21571 w 21571"/>
              <a:gd name="T3" fmla="*/ 12657 h 13778"/>
              <a:gd name="T4" fmla="*/ 0 w 21571"/>
              <a:gd name="T5" fmla="*/ 13778 h 13778"/>
            </a:gdLst>
            <a:ahLst/>
            <a:cxnLst>
              <a:cxn ang="0">
                <a:pos x="T0" y="T1"/>
              </a:cxn>
              <a:cxn ang="0">
                <a:pos x="T2" y="T3"/>
              </a:cxn>
              <a:cxn ang="0">
                <a:pos x="T4" y="T5"/>
              </a:cxn>
            </a:cxnLst>
            <a:rect l="0" t="0" r="r" b="b"/>
            <a:pathLst>
              <a:path w="21571" h="13778" fill="none" extrusionOk="0">
                <a:moveTo>
                  <a:pt x="16635" y="-1"/>
                </a:moveTo>
                <a:cubicBezTo>
                  <a:pt x="19598" y="3578"/>
                  <a:pt x="21329" y="8016"/>
                  <a:pt x="21570" y="12657"/>
                </a:cubicBezTo>
              </a:path>
              <a:path w="21571" h="13778" stroke="0" extrusionOk="0">
                <a:moveTo>
                  <a:pt x="16635" y="-1"/>
                </a:moveTo>
                <a:cubicBezTo>
                  <a:pt x="19598" y="3578"/>
                  <a:pt x="21329" y="8016"/>
                  <a:pt x="21570" y="12657"/>
                </a:cubicBezTo>
                <a:lnTo>
                  <a:pt x="0" y="13778"/>
                </a:lnTo>
                <a:close/>
              </a:path>
            </a:pathLst>
          </a:custGeom>
          <a:noFill/>
          <a:ln w="76200">
            <a:solidFill>
              <a:srgbClr val="CC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en-US" sz="1800">
              <a:solidFill>
                <a:prstClr val="black"/>
              </a:solidFill>
              <a:latin typeface="Calibri"/>
            </a:endParaRPr>
          </a:p>
        </p:txBody>
      </p:sp>
      <p:sp>
        <p:nvSpPr>
          <p:cNvPr id="706569" name="Arc 9"/>
          <p:cNvSpPr>
            <a:spLocks/>
          </p:cNvSpPr>
          <p:nvPr/>
        </p:nvSpPr>
        <p:spPr bwMode="auto">
          <a:xfrm>
            <a:off x="2616200" y="4083050"/>
            <a:ext cx="819150" cy="560388"/>
          </a:xfrm>
          <a:custGeom>
            <a:avLst/>
            <a:gdLst>
              <a:gd name="G0" fmla="+- 0 0 0"/>
              <a:gd name="G1" fmla="+- 14193 0 0"/>
              <a:gd name="G2" fmla="+- 21600 0 0"/>
              <a:gd name="T0" fmla="*/ 16282 w 21590"/>
              <a:gd name="T1" fmla="*/ 0 h 14193"/>
              <a:gd name="T2" fmla="*/ 21590 w 21590"/>
              <a:gd name="T3" fmla="*/ 13535 h 14193"/>
              <a:gd name="T4" fmla="*/ 0 w 21590"/>
              <a:gd name="T5" fmla="*/ 14193 h 14193"/>
            </a:gdLst>
            <a:ahLst/>
            <a:cxnLst>
              <a:cxn ang="0">
                <a:pos x="T0" y="T1"/>
              </a:cxn>
              <a:cxn ang="0">
                <a:pos x="T2" y="T3"/>
              </a:cxn>
              <a:cxn ang="0">
                <a:pos x="T4" y="T5"/>
              </a:cxn>
            </a:cxnLst>
            <a:rect l="0" t="0" r="r" b="b"/>
            <a:pathLst>
              <a:path w="21590" h="14193" fill="none" extrusionOk="0">
                <a:moveTo>
                  <a:pt x="16282" y="-1"/>
                </a:moveTo>
                <a:cubicBezTo>
                  <a:pt x="19562" y="3762"/>
                  <a:pt x="21437" y="8545"/>
                  <a:pt x="21589" y="13535"/>
                </a:cubicBezTo>
              </a:path>
              <a:path w="21590" h="14193" stroke="0" extrusionOk="0">
                <a:moveTo>
                  <a:pt x="16282" y="-1"/>
                </a:moveTo>
                <a:cubicBezTo>
                  <a:pt x="19562" y="3762"/>
                  <a:pt x="21437" y="8545"/>
                  <a:pt x="21589" y="13535"/>
                </a:cubicBezTo>
                <a:lnTo>
                  <a:pt x="0" y="14193"/>
                </a:lnTo>
                <a:close/>
              </a:path>
            </a:pathLst>
          </a:custGeom>
          <a:noFill/>
          <a:ln w="76200">
            <a:solidFill>
              <a:srgbClr val="CC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en-US" sz="1800">
              <a:solidFill>
                <a:prstClr val="black"/>
              </a:solidFill>
              <a:latin typeface="Calibri"/>
            </a:endParaRPr>
          </a:p>
        </p:txBody>
      </p:sp>
      <p:sp>
        <p:nvSpPr>
          <p:cNvPr id="706570" name="Text Box 10"/>
          <p:cNvSpPr txBox="1">
            <a:spLocks noChangeArrowheads="1"/>
          </p:cNvSpPr>
          <p:nvPr/>
        </p:nvSpPr>
        <p:spPr bwMode="auto">
          <a:xfrm>
            <a:off x="5559425" y="3340100"/>
            <a:ext cx="2622550" cy="2014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auto">
              <a:spcBef>
                <a:spcPts val="0"/>
              </a:spcBef>
              <a:spcAft>
                <a:spcPts val="0"/>
              </a:spcAft>
            </a:pPr>
            <a:r>
              <a:rPr lang="it-IT" sz="1800">
                <a:solidFill>
                  <a:srgbClr val="CC0000"/>
                </a:solidFill>
                <a:latin typeface="Arial" pitchFamily="34" charset="0"/>
              </a:rPr>
              <a:t>Energy</a:t>
            </a:r>
            <a:r>
              <a:rPr lang="it-IT" sz="1800">
                <a:solidFill>
                  <a:prstClr val="black"/>
                </a:solidFill>
                <a:latin typeface="Arial" pitchFamily="34" charset="0"/>
              </a:rPr>
              <a:t> proportionnal to</a:t>
            </a:r>
          </a:p>
          <a:p>
            <a:pPr fontAlgn="auto">
              <a:spcBef>
                <a:spcPts val="0"/>
              </a:spcBef>
              <a:spcAft>
                <a:spcPts val="0"/>
              </a:spcAft>
            </a:pPr>
            <a:endParaRPr lang="it-IT" sz="1800">
              <a:solidFill>
                <a:prstClr val="black"/>
              </a:solidFill>
              <a:latin typeface="Arial" pitchFamily="34" charset="0"/>
            </a:endParaRPr>
          </a:p>
          <a:p>
            <a:pPr fontAlgn="auto">
              <a:spcBef>
                <a:spcPts val="0"/>
              </a:spcBef>
              <a:spcAft>
                <a:spcPts val="0"/>
              </a:spcAft>
            </a:pPr>
            <a:r>
              <a:rPr lang="it-IT" sz="1800">
                <a:solidFill>
                  <a:prstClr val="black"/>
                </a:solidFill>
                <a:latin typeface="Arial" pitchFamily="34" charset="0"/>
              </a:rPr>
              <a:t>Planar wave:  </a:t>
            </a:r>
            <a:r>
              <a:rPr lang="it-IT" sz="1800" b="1">
                <a:solidFill>
                  <a:prstClr val="black"/>
                </a:solidFill>
                <a:latin typeface="Arial" pitchFamily="34" charset="0"/>
              </a:rPr>
              <a:t>Constant</a:t>
            </a:r>
          </a:p>
          <a:p>
            <a:pPr fontAlgn="auto">
              <a:spcBef>
                <a:spcPts val="0"/>
              </a:spcBef>
              <a:spcAft>
                <a:spcPts val="0"/>
              </a:spcAft>
            </a:pPr>
            <a:endParaRPr lang="it-IT" sz="1800">
              <a:solidFill>
                <a:prstClr val="black"/>
              </a:solidFill>
              <a:latin typeface="Arial" pitchFamily="34" charset="0"/>
            </a:endParaRPr>
          </a:p>
          <a:p>
            <a:pPr fontAlgn="auto">
              <a:spcBef>
                <a:spcPts val="0"/>
              </a:spcBef>
              <a:spcAft>
                <a:spcPts val="0"/>
              </a:spcAft>
            </a:pPr>
            <a:r>
              <a:rPr lang="it-IT" sz="1800">
                <a:solidFill>
                  <a:prstClr val="black"/>
                </a:solidFill>
                <a:latin typeface="Arial" pitchFamily="34" charset="0"/>
              </a:rPr>
              <a:t>Cylindrical wave :</a:t>
            </a:r>
          </a:p>
          <a:p>
            <a:pPr fontAlgn="auto">
              <a:spcBef>
                <a:spcPts val="0"/>
              </a:spcBef>
              <a:spcAft>
                <a:spcPts val="0"/>
              </a:spcAft>
            </a:pPr>
            <a:endParaRPr lang="it-IT" sz="1800">
              <a:solidFill>
                <a:prstClr val="black"/>
              </a:solidFill>
              <a:latin typeface="Arial" pitchFamily="34" charset="0"/>
            </a:endParaRPr>
          </a:p>
          <a:p>
            <a:pPr fontAlgn="auto">
              <a:spcBef>
                <a:spcPts val="0"/>
              </a:spcBef>
              <a:spcAft>
                <a:spcPts val="0"/>
              </a:spcAft>
            </a:pPr>
            <a:r>
              <a:rPr lang="it-IT" sz="1800">
                <a:solidFill>
                  <a:prstClr val="black"/>
                </a:solidFill>
                <a:latin typeface="Arial" pitchFamily="34" charset="0"/>
              </a:rPr>
              <a:t>Spherical wave: </a:t>
            </a:r>
          </a:p>
        </p:txBody>
      </p:sp>
      <p:graphicFrame>
        <p:nvGraphicFramePr>
          <p:cNvPr id="706571" name="Object 11"/>
          <p:cNvGraphicFramePr>
            <a:graphicFrameLocks noChangeAspect="1"/>
          </p:cNvGraphicFramePr>
          <p:nvPr/>
        </p:nvGraphicFramePr>
        <p:xfrm>
          <a:off x="7407275" y="4959350"/>
          <a:ext cx="331788" cy="382588"/>
        </p:xfrm>
        <a:graphic>
          <a:graphicData uri="http://schemas.openxmlformats.org/presentationml/2006/ole">
            <mc:AlternateContent xmlns:mc="http://schemas.openxmlformats.org/markup-compatibility/2006">
              <mc:Choice xmlns:v="urn:schemas-microsoft-com:vml" Requires="v">
                <p:oleObj spid="_x0000_s315414" name="Equation" r:id="rId4" imgW="164957" imgH="190335" progId="Equation.3">
                  <p:embed/>
                </p:oleObj>
              </mc:Choice>
              <mc:Fallback>
                <p:oleObj name="Equation" r:id="rId4" imgW="164957" imgH="190335"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07275" y="4959350"/>
                        <a:ext cx="331788" cy="3825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06572" name="Object 12"/>
          <p:cNvGraphicFramePr>
            <a:graphicFrameLocks noChangeAspect="1"/>
          </p:cNvGraphicFramePr>
          <p:nvPr/>
        </p:nvGraphicFramePr>
        <p:xfrm>
          <a:off x="7632700" y="4508500"/>
          <a:ext cx="228600" cy="255588"/>
        </p:xfrm>
        <a:graphic>
          <a:graphicData uri="http://schemas.openxmlformats.org/presentationml/2006/ole">
            <mc:AlternateContent xmlns:mc="http://schemas.openxmlformats.org/markup-compatibility/2006">
              <mc:Choice xmlns:v="urn:schemas-microsoft-com:vml" Requires="v">
                <p:oleObj spid="_x0000_s315415" name="Equation" r:id="rId6" imgW="114102" imgH="126780" progId="Equation.3">
                  <p:embed/>
                </p:oleObj>
              </mc:Choice>
              <mc:Fallback>
                <p:oleObj name="Equation" r:id="rId6" imgW="114102" imgH="126780" progId="Equation.3">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32700" y="4508500"/>
                        <a:ext cx="228600" cy="2555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 name="Slide Number Placeholder 12"/>
          <p:cNvSpPr>
            <a:spLocks noGrp="1"/>
          </p:cNvSpPr>
          <p:nvPr>
            <p:ph type="sldNum" sz="quarter" idx="12"/>
          </p:nvPr>
        </p:nvSpPr>
        <p:spPr/>
        <p:txBody>
          <a:bodyPr/>
          <a:lstStyle/>
          <a:p>
            <a:fld id="{BBCB9141-CCD2-43AD-BFAD-9ECDC92A0BC2}" type="slidenum">
              <a:rPr lang="en-US" smtClean="0">
                <a:solidFill>
                  <a:prstClr val="black">
                    <a:tint val="75000"/>
                  </a:prstClr>
                </a:solidFill>
              </a:rPr>
              <a:pPr/>
              <a:t>39</a:t>
            </a:fld>
            <a:endParaRPr lang="en-US">
              <a:solidFill>
                <a:prstClr val="black">
                  <a:tint val="75000"/>
                </a:prstClr>
              </a:solidFill>
            </a:endParaRPr>
          </a:p>
        </p:txBody>
      </p:sp>
    </p:spTree>
    <p:extLst>
      <p:ext uri="{BB962C8B-B14F-4D97-AF65-F5344CB8AC3E}">
        <p14:creationId xmlns:p14="http://schemas.microsoft.com/office/powerpoint/2010/main" val="420589191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ChangeArrowheads="1"/>
          </p:cNvSpPr>
          <p:nvPr/>
        </p:nvSpPr>
        <p:spPr bwMode="auto">
          <a:xfrm>
            <a:off x="0" y="0"/>
            <a:ext cx="9144000" cy="81915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r>
              <a:rPr lang="it-IT" altLang="en-US" sz="1800" b="1">
                <a:latin typeface="Arial" pitchFamily="34" charset="0"/>
              </a:rPr>
              <a:t>GEOMETRICAL SPREADING</a:t>
            </a:r>
          </a:p>
          <a:p>
            <a:pPr eaLnBrk="1" hangingPunct="1"/>
            <a:r>
              <a:rPr lang="it-IT" altLang="en-US" sz="2800" b="1">
                <a:latin typeface="Arial" pitchFamily="34" charset="0"/>
              </a:rPr>
              <a:t>Surface waves</a:t>
            </a:r>
          </a:p>
        </p:txBody>
      </p:sp>
      <p:pic>
        <p:nvPicPr>
          <p:cNvPr id="34819"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46238" y="1808163"/>
            <a:ext cx="5905500" cy="308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4820" name="Text Box 4"/>
          <p:cNvSpPr txBox="1">
            <a:spLocks noChangeArrowheads="1"/>
          </p:cNvSpPr>
          <p:nvPr/>
        </p:nvSpPr>
        <p:spPr bwMode="auto">
          <a:xfrm>
            <a:off x="1870075" y="5591175"/>
            <a:ext cx="25717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r>
              <a:rPr lang="it-IT" altLang="en-US" sz="1800">
                <a:solidFill>
                  <a:schemeClr val="tx1"/>
                </a:solidFill>
                <a:latin typeface="Arial" pitchFamily="34" charset="0"/>
              </a:rPr>
              <a:t>Conical waves decay in</a:t>
            </a:r>
          </a:p>
        </p:txBody>
      </p:sp>
      <p:graphicFrame>
        <p:nvGraphicFramePr>
          <p:cNvPr id="34821" name="Object 5"/>
          <p:cNvGraphicFramePr>
            <a:graphicFrameLocks noChangeAspect="1"/>
          </p:cNvGraphicFramePr>
          <p:nvPr/>
        </p:nvGraphicFramePr>
        <p:xfrm>
          <a:off x="4662488" y="5499100"/>
          <a:ext cx="457200" cy="431800"/>
        </p:xfrm>
        <a:graphic>
          <a:graphicData uri="http://schemas.openxmlformats.org/presentationml/2006/ole">
            <mc:AlternateContent xmlns:mc="http://schemas.openxmlformats.org/markup-compatibility/2006">
              <mc:Choice xmlns:v="urn:schemas-microsoft-com:vml" Requires="v">
                <p:oleObj spid="_x0000_s536588" name="Equation" r:id="rId5" imgW="228501" imgH="215806" progId="Equation.3">
                  <p:embed/>
                </p:oleObj>
              </mc:Choice>
              <mc:Fallback>
                <p:oleObj name="Equation" r:id="rId5" imgW="228501" imgH="215806" progId="Equation.3">
                  <p:embed/>
                  <p:pic>
                    <p:nvPicPr>
                      <p:cNvPr id="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62488" y="5499100"/>
                        <a:ext cx="457200" cy="431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Slide Number Placeholder 5"/>
          <p:cNvSpPr>
            <a:spLocks noGrp="1"/>
          </p:cNvSpPr>
          <p:nvPr>
            <p:ph type="sldNum" sz="quarter" idx="12"/>
          </p:nvPr>
        </p:nvSpPr>
        <p:spPr/>
        <p:txBody>
          <a:bodyPr/>
          <a:lstStyle/>
          <a:p>
            <a:pPr>
              <a:defRPr/>
            </a:pPr>
            <a:fld id="{A23412EB-CD17-4D97-8673-C63F6D1A7DD9}" type="slidenum">
              <a:rPr lang="en-US" altLang="en-US" smtClean="0"/>
              <a:pPr>
                <a:defRPr/>
              </a:pPr>
              <a:t>40</a:t>
            </a:fld>
            <a:endParaRPr lang="en-US" alt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7a copy"/>
          <p:cNvPicPr>
            <a:picLocks noChangeAspect="1" noChangeArrowheads="1"/>
          </p:cNvPicPr>
          <p:nvPr/>
        </p:nvPicPr>
        <p:blipFill>
          <a:blip r:embed="rId3" cstate="print">
            <a:extLst>
              <a:ext uri="{28A0092B-C50C-407E-A947-70E740481C1C}">
                <a14:useLocalDpi xmlns:a14="http://schemas.microsoft.com/office/drawing/2010/main" val="0"/>
              </a:ext>
            </a:extLst>
          </a:blip>
          <a:srcRect t="2916" b="4515"/>
          <a:stretch>
            <a:fillRect/>
          </a:stretch>
        </p:blipFill>
        <p:spPr bwMode="auto">
          <a:xfrm>
            <a:off x="152400" y="2422525"/>
            <a:ext cx="45720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3" name="Picture 3" descr="3_7_0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29200" y="1889125"/>
            <a:ext cx="3652838"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4" name="Text Box 4"/>
          <p:cNvSpPr txBox="1">
            <a:spLocks noChangeArrowheads="1"/>
          </p:cNvSpPr>
          <p:nvPr/>
        </p:nvSpPr>
        <p:spPr bwMode="auto">
          <a:xfrm>
            <a:off x="304800" y="5851525"/>
            <a:ext cx="8686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algn="ctr"/>
            <a:r>
              <a:rPr lang="en-US" altLang="en-US" sz="2400" b="1">
                <a:solidFill>
                  <a:schemeClr val="tx1"/>
                </a:solidFill>
                <a:latin typeface="Times" pitchFamily="18" charset="0"/>
              </a:rPr>
              <a:t>Expect minimum at </a:t>
            </a:r>
            <a:r>
              <a:rPr lang="en-US" altLang="en-US" sz="2400" b="1">
                <a:solidFill>
                  <a:schemeClr val="tx1"/>
                </a:solidFill>
                <a:latin typeface="Times" pitchFamily="18" charset="0"/>
                <a:sym typeface="Symbol" pitchFamily="18" charset="2"/>
              </a:rPr>
              <a:t>=</a:t>
            </a:r>
            <a:r>
              <a:rPr lang="en-US" altLang="en-US" sz="2400" b="1">
                <a:solidFill>
                  <a:schemeClr val="tx1"/>
                </a:solidFill>
                <a:latin typeface="Times" pitchFamily="18" charset="0"/>
              </a:rPr>
              <a:t>90º, and maxima at 0º and 180º </a:t>
            </a:r>
          </a:p>
        </p:txBody>
      </p:sp>
      <p:sp>
        <p:nvSpPr>
          <p:cNvPr id="35845" name="Rectangle 5"/>
          <p:cNvSpPr>
            <a:spLocks noChangeArrowheads="1"/>
          </p:cNvSpPr>
          <p:nvPr/>
        </p:nvSpPr>
        <p:spPr bwMode="auto">
          <a:xfrm>
            <a:off x="0" y="0"/>
            <a:ext cx="9144000" cy="81915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r>
              <a:rPr lang="it-IT" altLang="en-US" sz="1800" b="1">
                <a:latin typeface="Arial" pitchFamily="34" charset="0"/>
              </a:rPr>
              <a:t>GEOMETRICAL SPREADING</a:t>
            </a:r>
          </a:p>
          <a:p>
            <a:pPr eaLnBrk="1" hangingPunct="1"/>
            <a:r>
              <a:rPr lang="it-IT" altLang="en-US" sz="2800" b="1">
                <a:latin typeface="Arial" pitchFamily="34" charset="0"/>
              </a:rPr>
              <a:t>Surface waves</a:t>
            </a:r>
          </a:p>
        </p:txBody>
      </p:sp>
      <p:sp>
        <p:nvSpPr>
          <p:cNvPr id="6" name="Slide Number Placeholder 5"/>
          <p:cNvSpPr>
            <a:spLocks noGrp="1"/>
          </p:cNvSpPr>
          <p:nvPr>
            <p:ph type="sldNum" sz="quarter" idx="12"/>
          </p:nvPr>
        </p:nvSpPr>
        <p:spPr/>
        <p:txBody>
          <a:bodyPr/>
          <a:lstStyle/>
          <a:p>
            <a:pPr>
              <a:defRPr/>
            </a:pPr>
            <a:fld id="{A23412EB-CD17-4D97-8673-C63F6D1A7DD9}" type="slidenum">
              <a:rPr lang="en-US" altLang="en-US" smtClean="0"/>
              <a:pPr>
                <a:defRPr/>
              </a:pPr>
              <a:t>41</a:t>
            </a:fld>
            <a:endParaRPr lang="en-US" alt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46550" y="954088"/>
            <a:ext cx="4692650" cy="575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7" name="Text Box 3"/>
          <p:cNvSpPr txBox="1">
            <a:spLocks noChangeArrowheads="1"/>
          </p:cNvSpPr>
          <p:nvPr/>
        </p:nvSpPr>
        <p:spPr bwMode="auto">
          <a:xfrm>
            <a:off x="250825" y="1584325"/>
            <a:ext cx="3048000" cy="3560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algn="ctr"/>
            <a:r>
              <a:rPr lang="en-US" altLang="en-US" sz="2400" b="1">
                <a:solidFill>
                  <a:schemeClr val="tx1"/>
                </a:solidFill>
                <a:latin typeface="Times" pitchFamily="18" charset="0"/>
              </a:rPr>
              <a:t>From geometric spreading alone, expect minimum at </a:t>
            </a:r>
            <a:r>
              <a:rPr lang="en-US" altLang="en-US" sz="2400" b="1">
                <a:solidFill>
                  <a:schemeClr val="tx1"/>
                </a:solidFill>
                <a:latin typeface="Times" pitchFamily="18" charset="0"/>
                <a:sym typeface="Symbol" pitchFamily="18" charset="2"/>
              </a:rPr>
              <a:t>=</a:t>
            </a:r>
            <a:r>
              <a:rPr lang="en-US" altLang="en-US" sz="2400" b="1">
                <a:solidFill>
                  <a:schemeClr val="tx1"/>
                </a:solidFill>
                <a:latin typeface="Times" pitchFamily="18" charset="0"/>
              </a:rPr>
              <a:t>90º, and maxima at 0º and 180º </a:t>
            </a:r>
          </a:p>
          <a:p>
            <a:pPr algn="ctr"/>
            <a:endParaRPr lang="en-US" altLang="en-US" sz="2400" b="1">
              <a:solidFill>
                <a:schemeClr val="tx1"/>
              </a:solidFill>
              <a:latin typeface="Times" pitchFamily="18" charset="0"/>
            </a:endParaRPr>
          </a:p>
          <a:p>
            <a:pPr algn="ctr"/>
            <a:r>
              <a:rPr lang="en-US" altLang="en-US" sz="2400" b="1">
                <a:solidFill>
                  <a:schemeClr val="tx1"/>
                </a:solidFill>
                <a:latin typeface="Times" pitchFamily="18" charset="0"/>
              </a:rPr>
              <a:t>Also have effects of anelasticity</a:t>
            </a:r>
          </a:p>
          <a:p>
            <a:pPr>
              <a:spcBef>
                <a:spcPct val="50000"/>
              </a:spcBef>
            </a:pPr>
            <a:endParaRPr lang="en-US" altLang="en-US" sz="2400" b="1">
              <a:solidFill>
                <a:schemeClr val="tx1"/>
              </a:solidFill>
              <a:latin typeface="Times" pitchFamily="18" charset="0"/>
            </a:endParaRPr>
          </a:p>
        </p:txBody>
      </p:sp>
      <p:sp>
        <p:nvSpPr>
          <p:cNvPr id="36868" name="Rectangle 4"/>
          <p:cNvSpPr>
            <a:spLocks noChangeArrowheads="1"/>
          </p:cNvSpPr>
          <p:nvPr/>
        </p:nvSpPr>
        <p:spPr bwMode="auto">
          <a:xfrm>
            <a:off x="0" y="0"/>
            <a:ext cx="9144000" cy="81915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r>
              <a:rPr lang="it-IT" altLang="en-US" sz="1800" b="1">
                <a:latin typeface="Arial" pitchFamily="34" charset="0"/>
              </a:rPr>
              <a:t>GEOMETRICAL SPREADING</a:t>
            </a:r>
          </a:p>
          <a:p>
            <a:pPr eaLnBrk="1" hangingPunct="1"/>
            <a:r>
              <a:rPr lang="it-IT" altLang="en-US" sz="2800" b="1">
                <a:latin typeface="Arial" pitchFamily="34" charset="0"/>
              </a:rPr>
              <a:t>Surface waves</a:t>
            </a:r>
          </a:p>
        </p:txBody>
      </p:sp>
      <p:sp>
        <p:nvSpPr>
          <p:cNvPr id="5" name="Slide Number Placeholder 4"/>
          <p:cNvSpPr>
            <a:spLocks noGrp="1"/>
          </p:cNvSpPr>
          <p:nvPr>
            <p:ph type="sldNum" sz="quarter" idx="12"/>
          </p:nvPr>
        </p:nvSpPr>
        <p:spPr/>
        <p:txBody>
          <a:bodyPr/>
          <a:lstStyle/>
          <a:p>
            <a:pPr>
              <a:defRPr/>
            </a:pPr>
            <a:fld id="{3F717355-2C13-43DD-BF1B-52D1E3B0BCE1}" type="slidenum">
              <a:rPr lang="en-US" altLang="en-US" smtClean="0"/>
              <a:pPr>
                <a:defRPr/>
              </a:pPr>
              <a:t>42</a:t>
            </a:fld>
            <a:endParaRPr lang="en-US" alt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3_7_0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 y="3124200"/>
            <a:ext cx="7848600" cy="327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1" name="Text Box 3"/>
          <p:cNvSpPr txBox="1">
            <a:spLocks noChangeArrowheads="1"/>
          </p:cNvSpPr>
          <p:nvPr/>
        </p:nvSpPr>
        <p:spPr bwMode="auto">
          <a:xfrm>
            <a:off x="0" y="819150"/>
            <a:ext cx="8763000" cy="2014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algn="ctr"/>
            <a:r>
              <a:rPr lang="en-US" altLang="en-US" sz="1800" b="1">
                <a:solidFill>
                  <a:schemeClr val="tx1"/>
                </a:solidFill>
                <a:latin typeface="Times" pitchFamily="18" charset="0"/>
              </a:rPr>
              <a:t>Seismic waves are focused and defocused by lateral variations in velocity. </a:t>
            </a:r>
          </a:p>
          <a:p>
            <a:pPr algn="ctr"/>
            <a:endParaRPr lang="en-US" altLang="en-US" sz="1800" b="1">
              <a:solidFill>
                <a:schemeClr val="tx1"/>
              </a:solidFill>
              <a:latin typeface="Times" pitchFamily="18" charset="0"/>
            </a:endParaRPr>
          </a:p>
          <a:p>
            <a:pPr algn="ctr"/>
            <a:r>
              <a:rPr lang="en-US" altLang="en-US" sz="1800" b="1">
                <a:solidFill>
                  <a:schemeClr val="tx1"/>
                </a:solidFill>
                <a:latin typeface="Times" pitchFamily="18" charset="0"/>
              </a:rPr>
              <a:t>Although physically this process is the same as the effects of vertical variations, it is often distinguished by the term multipathing.</a:t>
            </a:r>
          </a:p>
          <a:p>
            <a:pPr algn="ctr"/>
            <a:endParaRPr lang="en-US" altLang="en-US" sz="1800" b="1">
              <a:solidFill>
                <a:schemeClr val="tx1"/>
              </a:solidFill>
              <a:latin typeface="Times" pitchFamily="18" charset="0"/>
            </a:endParaRPr>
          </a:p>
          <a:p>
            <a:pPr algn="ctr"/>
            <a:r>
              <a:rPr lang="en-US" altLang="en-US" sz="1800" b="1">
                <a:solidFill>
                  <a:schemeClr val="tx1"/>
                </a:solidFill>
                <a:latin typeface="Times" pitchFamily="18" charset="0"/>
              </a:rPr>
              <a:t>The distinction reflects our view of the earth as an essentially layered planet with secondary lateral variations.</a:t>
            </a:r>
          </a:p>
        </p:txBody>
      </p:sp>
      <p:sp>
        <p:nvSpPr>
          <p:cNvPr id="37892" name="Rectangle 4"/>
          <p:cNvSpPr>
            <a:spLocks noChangeArrowheads="1"/>
          </p:cNvSpPr>
          <p:nvPr/>
        </p:nvSpPr>
        <p:spPr bwMode="auto">
          <a:xfrm>
            <a:off x="0" y="0"/>
            <a:ext cx="9144000" cy="81915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r>
              <a:rPr lang="it-IT" altLang="en-US" sz="1800" b="1">
                <a:latin typeface="Arial" pitchFamily="34" charset="0"/>
              </a:rPr>
              <a:t>ATTENUATION</a:t>
            </a:r>
          </a:p>
          <a:p>
            <a:pPr eaLnBrk="1" hangingPunct="1"/>
            <a:r>
              <a:rPr lang="it-IT" altLang="en-US" sz="2800" b="1">
                <a:latin typeface="Arial" pitchFamily="34" charset="0"/>
              </a:rPr>
              <a:t>Multipathing</a:t>
            </a:r>
          </a:p>
        </p:txBody>
      </p:sp>
      <p:sp>
        <p:nvSpPr>
          <p:cNvPr id="5" name="Slide Number Placeholder 4"/>
          <p:cNvSpPr>
            <a:spLocks noGrp="1"/>
          </p:cNvSpPr>
          <p:nvPr>
            <p:ph type="sldNum" sz="quarter" idx="12"/>
          </p:nvPr>
        </p:nvSpPr>
        <p:spPr/>
        <p:txBody>
          <a:bodyPr/>
          <a:lstStyle/>
          <a:p>
            <a:pPr>
              <a:defRPr/>
            </a:pPr>
            <a:fld id="{A23412EB-CD17-4D97-8673-C63F6D1A7DD9}" type="slidenum">
              <a:rPr lang="en-US" altLang="en-US" smtClean="0"/>
              <a:pPr>
                <a:defRPr/>
              </a:pPr>
              <a:t>43</a:t>
            </a:fld>
            <a:endParaRPr lang="en-US" alt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02" name="Picture 2" descr="3_7_0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1063" y="865188"/>
            <a:ext cx="7129462" cy="5894387"/>
          </a:xfrm>
          <a:prstGeom prst="rect">
            <a:avLst/>
          </a:prstGeom>
          <a:noFill/>
          <a:extLst>
            <a:ext uri="{909E8E84-426E-40DD-AFC4-6F175D3DCCD1}">
              <a14:hiddenFill xmlns:a14="http://schemas.microsoft.com/office/drawing/2010/main">
                <a:solidFill>
                  <a:srgbClr val="FFFFFF"/>
                </a:solidFill>
              </a14:hiddenFill>
            </a:ext>
          </a:extLst>
        </p:spPr>
      </p:pic>
      <p:sp>
        <p:nvSpPr>
          <p:cNvPr id="716803" name="Rectangle 3"/>
          <p:cNvSpPr>
            <a:spLocks noChangeArrowheads="1"/>
          </p:cNvSpPr>
          <p:nvPr/>
        </p:nvSpPr>
        <p:spPr bwMode="auto">
          <a:xfrm>
            <a:off x="0" y="0"/>
            <a:ext cx="9144000" cy="819150"/>
          </a:xfrm>
          <a:prstGeom prst="rect">
            <a:avLst/>
          </a:prstGeom>
          <a:noFill/>
          <a:ln>
            <a:noFill/>
          </a:ln>
          <a:effectLst/>
          <a:extLst/>
        </p:spPr>
        <p:txBody>
          <a:bodyPr wrap="none" anchor="ctr"/>
          <a:lstStyle/>
          <a:p>
            <a:pPr fontAlgn="auto">
              <a:spcBef>
                <a:spcPts val="0"/>
              </a:spcBef>
              <a:spcAft>
                <a:spcPts val="0"/>
              </a:spcAft>
            </a:pPr>
            <a:r>
              <a:rPr lang="it-IT" sz="1800" b="1">
                <a:solidFill>
                  <a:prstClr val="black"/>
                </a:solidFill>
                <a:latin typeface="Arial" pitchFamily="34" charset="0"/>
              </a:rPr>
              <a:t>MULTIPATHING</a:t>
            </a:r>
          </a:p>
          <a:p>
            <a:pPr fontAlgn="auto">
              <a:spcBef>
                <a:spcPts val="0"/>
              </a:spcBef>
              <a:spcAft>
                <a:spcPts val="0"/>
              </a:spcAft>
            </a:pPr>
            <a:r>
              <a:rPr lang="it-IT" sz="2800" b="1">
                <a:solidFill>
                  <a:prstClr val="black"/>
                </a:solidFill>
                <a:latin typeface="Arial" pitchFamily="34" charset="0"/>
              </a:rPr>
              <a:t>Focusing and defocusing</a:t>
            </a:r>
          </a:p>
        </p:txBody>
      </p:sp>
      <p:sp>
        <p:nvSpPr>
          <p:cNvPr id="4" name="Slide Number Placeholder 3"/>
          <p:cNvSpPr>
            <a:spLocks noGrp="1"/>
          </p:cNvSpPr>
          <p:nvPr>
            <p:ph type="sldNum" sz="quarter" idx="12"/>
          </p:nvPr>
        </p:nvSpPr>
        <p:spPr/>
        <p:txBody>
          <a:bodyPr/>
          <a:lstStyle/>
          <a:p>
            <a:fld id="{BBCB9141-CCD2-43AD-BFAD-9ECDC92A0BC2}" type="slidenum">
              <a:rPr lang="en-US" smtClean="0">
                <a:solidFill>
                  <a:prstClr val="black">
                    <a:tint val="75000"/>
                  </a:prstClr>
                </a:solidFill>
              </a:rPr>
              <a:pPr/>
              <a:t>44</a:t>
            </a:fld>
            <a:endParaRPr lang="en-US">
              <a:solidFill>
                <a:prstClr val="black">
                  <a:tint val="75000"/>
                </a:prstClr>
              </a:solidFill>
            </a:endParaRPr>
          </a:p>
        </p:txBody>
      </p:sp>
    </p:spTree>
    <p:extLst>
      <p:ext uri="{BB962C8B-B14F-4D97-AF65-F5344CB8AC3E}">
        <p14:creationId xmlns:p14="http://schemas.microsoft.com/office/powerpoint/2010/main" val="24667757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8850" name="Picture 2" descr="2_8_0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32025" y="1111250"/>
            <a:ext cx="6610350" cy="5513388"/>
          </a:xfrm>
          <a:prstGeom prst="rect">
            <a:avLst/>
          </a:prstGeom>
          <a:noFill/>
          <a:extLst>
            <a:ext uri="{909E8E84-426E-40DD-AFC4-6F175D3DCCD1}">
              <a14:hiddenFill xmlns:a14="http://schemas.microsoft.com/office/drawing/2010/main">
                <a:solidFill>
                  <a:srgbClr val="FFFFFF"/>
                </a:solidFill>
              </a14:hiddenFill>
            </a:ext>
          </a:extLst>
        </p:spPr>
      </p:pic>
      <p:sp>
        <p:nvSpPr>
          <p:cNvPr id="718851" name="Text Box 3"/>
          <p:cNvSpPr txBox="1">
            <a:spLocks noChangeArrowheads="1"/>
          </p:cNvSpPr>
          <p:nvPr/>
        </p:nvSpPr>
        <p:spPr bwMode="auto">
          <a:xfrm>
            <a:off x="152400" y="1358900"/>
            <a:ext cx="1828800" cy="5175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fontAlgn="auto" hangingPunct="0">
              <a:spcBef>
                <a:spcPct val="50000"/>
              </a:spcBef>
              <a:spcAft>
                <a:spcPts val="0"/>
              </a:spcAft>
            </a:pPr>
            <a:r>
              <a:rPr lang="en-US" sz="1800" b="1">
                <a:solidFill>
                  <a:prstClr val="black"/>
                </a:solidFill>
                <a:latin typeface="Times" pitchFamily="18" charset="0"/>
              </a:rPr>
              <a:t>TRACE RAY PATHS USING SNELL’S LAW</a:t>
            </a:r>
          </a:p>
          <a:p>
            <a:pPr eaLnBrk="0" fontAlgn="auto" hangingPunct="0">
              <a:spcBef>
                <a:spcPct val="50000"/>
              </a:spcBef>
              <a:spcAft>
                <a:spcPts val="0"/>
              </a:spcAft>
            </a:pPr>
            <a:r>
              <a:rPr lang="en-US" sz="1800" b="1">
                <a:solidFill>
                  <a:prstClr val="black"/>
                </a:solidFill>
                <a:latin typeface="Times" pitchFamily="18" charset="0"/>
              </a:rPr>
              <a:t>RAYS BEND AS WATER DEPTH CHANGES</a:t>
            </a:r>
          </a:p>
          <a:p>
            <a:pPr eaLnBrk="0" fontAlgn="auto" hangingPunct="0">
              <a:spcBef>
                <a:spcPct val="50000"/>
              </a:spcBef>
              <a:spcAft>
                <a:spcPts val="0"/>
              </a:spcAft>
            </a:pPr>
            <a:r>
              <a:rPr lang="en-US" sz="1800" b="1">
                <a:solidFill>
                  <a:prstClr val="black"/>
                </a:solidFill>
                <a:latin typeface="Times" pitchFamily="18" charset="0"/>
              </a:rPr>
              <a:t>FIND WHEN WAVES ARRIVE AT DIFFERENT PLACES</a:t>
            </a:r>
          </a:p>
          <a:p>
            <a:pPr eaLnBrk="0" fontAlgn="auto" hangingPunct="0">
              <a:spcBef>
                <a:spcPct val="50000"/>
              </a:spcBef>
              <a:spcAft>
                <a:spcPts val="0"/>
              </a:spcAft>
            </a:pPr>
            <a:r>
              <a:rPr lang="en-US" sz="1800" b="1">
                <a:solidFill>
                  <a:prstClr val="black"/>
                </a:solidFill>
                <a:latin typeface="Times" pitchFamily="18" charset="0"/>
              </a:rPr>
              <a:t>DENSITY OF WAVES SHOWS FOCUSING &amp; DEFOCUSING</a:t>
            </a:r>
          </a:p>
        </p:txBody>
      </p:sp>
      <p:sp>
        <p:nvSpPr>
          <p:cNvPr id="718852" name="Rectangle 4"/>
          <p:cNvSpPr>
            <a:spLocks noChangeArrowheads="1"/>
          </p:cNvSpPr>
          <p:nvPr/>
        </p:nvSpPr>
        <p:spPr bwMode="auto">
          <a:xfrm>
            <a:off x="0" y="0"/>
            <a:ext cx="9144000" cy="819150"/>
          </a:xfrm>
          <a:prstGeom prst="rect">
            <a:avLst/>
          </a:prstGeom>
          <a:noFill/>
          <a:ln>
            <a:noFill/>
          </a:ln>
          <a:effectLst/>
          <a:extLst/>
        </p:spPr>
        <p:txBody>
          <a:bodyPr wrap="none" anchor="ctr"/>
          <a:lstStyle/>
          <a:p>
            <a:pPr fontAlgn="auto">
              <a:spcBef>
                <a:spcPts val="0"/>
              </a:spcBef>
              <a:spcAft>
                <a:spcPts val="0"/>
              </a:spcAft>
            </a:pPr>
            <a:r>
              <a:rPr lang="it-IT" sz="1800" b="1">
                <a:solidFill>
                  <a:prstClr val="black"/>
                </a:solidFill>
                <a:latin typeface="Arial" pitchFamily="34" charset="0"/>
              </a:rPr>
              <a:t>MULTIPATHING</a:t>
            </a:r>
          </a:p>
          <a:p>
            <a:pPr fontAlgn="auto">
              <a:spcBef>
                <a:spcPts val="0"/>
              </a:spcBef>
              <a:spcAft>
                <a:spcPts val="0"/>
              </a:spcAft>
            </a:pPr>
            <a:r>
              <a:rPr lang="it-IT" sz="2800" b="1">
                <a:solidFill>
                  <a:prstClr val="black"/>
                </a:solidFill>
                <a:latin typeface="Arial" pitchFamily="34" charset="0"/>
              </a:rPr>
              <a:t>Focusing and defocusing</a:t>
            </a:r>
          </a:p>
        </p:txBody>
      </p:sp>
      <p:sp>
        <p:nvSpPr>
          <p:cNvPr id="5" name="Slide Number Placeholder 4"/>
          <p:cNvSpPr>
            <a:spLocks noGrp="1"/>
          </p:cNvSpPr>
          <p:nvPr>
            <p:ph type="sldNum" sz="quarter" idx="12"/>
          </p:nvPr>
        </p:nvSpPr>
        <p:spPr/>
        <p:txBody>
          <a:bodyPr/>
          <a:lstStyle/>
          <a:p>
            <a:fld id="{BBCB9141-CCD2-43AD-BFAD-9ECDC92A0BC2}" type="slidenum">
              <a:rPr lang="en-US" smtClean="0">
                <a:solidFill>
                  <a:prstClr val="black">
                    <a:tint val="75000"/>
                  </a:prstClr>
                </a:solidFill>
              </a:rPr>
              <a:pPr/>
              <a:t>45</a:t>
            </a:fld>
            <a:endParaRPr lang="en-US">
              <a:solidFill>
                <a:prstClr val="black">
                  <a:tint val="75000"/>
                </a:prstClr>
              </a:solidFill>
            </a:endParaRPr>
          </a:p>
        </p:txBody>
      </p:sp>
    </p:spTree>
    <p:extLst>
      <p:ext uri="{BB962C8B-B14F-4D97-AF65-F5344CB8AC3E}">
        <p14:creationId xmlns:p14="http://schemas.microsoft.com/office/powerpoint/2010/main" val="344478828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813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77938" y="220663"/>
            <a:ext cx="6613525" cy="4859337"/>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BBCB9141-CCD2-43AD-BFAD-9ECDC92A0BC2}" type="slidenum">
              <a:rPr lang="en-US" smtClean="0">
                <a:solidFill>
                  <a:prstClr val="black">
                    <a:tint val="75000"/>
                  </a:prstClr>
                </a:solidFill>
              </a:rPr>
              <a:pPr/>
              <a:t>46</a:t>
            </a:fld>
            <a:endParaRPr lang="en-US">
              <a:solidFill>
                <a:prstClr val="black">
                  <a:tint val="75000"/>
                </a:prstClr>
              </a:solidFill>
            </a:endParaRPr>
          </a:p>
        </p:txBody>
      </p:sp>
    </p:spTree>
    <p:extLst>
      <p:ext uri="{BB962C8B-B14F-4D97-AF65-F5344CB8AC3E}">
        <p14:creationId xmlns:p14="http://schemas.microsoft.com/office/powerpoint/2010/main" val="3632021887"/>
      </p:ext>
    </p:extLst>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0418" name="Picture 2" descr="ray-profil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 y="-298450"/>
            <a:ext cx="9755188" cy="7456488"/>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BBCB9141-CCD2-43AD-BFAD-9ECDC92A0BC2}" type="slidenum">
              <a:rPr lang="en-US" smtClean="0">
                <a:solidFill>
                  <a:prstClr val="black">
                    <a:tint val="75000"/>
                  </a:prstClr>
                </a:solidFill>
              </a:rPr>
              <a:pPr/>
              <a:t>47</a:t>
            </a:fld>
            <a:endParaRPr lang="en-US">
              <a:solidFill>
                <a:prstClr val="black">
                  <a:tint val="75000"/>
                </a:prstClr>
              </a:solidFill>
            </a:endParaRPr>
          </a:p>
        </p:txBody>
      </p:sp>
    </p:spTree>
    <p:extLst>
      <p:ext uri="{BB962C8B-B14F-4D97-AF65-F5344CB8AC3E}">
        <p14:creationId xmlns:p14="http://schemas.microsoft.com/office/powerpoint/2010/main" val="132107011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0898" name="Picture 2" descr="3_7_0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6250" y="904875"/>
            <a:ext cx="8278813" cy="3829050"/>
          </a:xfrm>
          <a:prstGeom prst="rect">
            <a:avLst/>
          </a:prstGeom>
          <a:noFill/>
          <a:extLst>
            <a:ext uri="{909E8E84-426E-40DD-AFC4-6F175D3DCCD1}">
              <a14:hiddenFill xmlns:a14="http://schemas.microsoft.com/office/drawing/2010/main">
                <a:solidFill>
                  <a:srgbClr val="FFFFFF"/>
                </a:solidFill>
              </a14:hiddenFill>
            </a:ext>
          </a:extLst>
        </p:spPr>
      </p:pic>
      <p:sp>
        <p:nvSpPr>
          <p:cNvPr id="720899" name="Text Box 3"/>
          <p:cNvSpPr txBox="1">
            <a:spLocks noChangeArrowheads="1"/>
          </p:cNvSpPr>
          <p:nvPr/>
        </p:nvSpPr>
        <p:spPr bwMode="auto">
          <a:xfrm>
            <a:off x="161925" y="4868863"/>
            <a:ext cx="8775700" cy="173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fontAlgn="auto" hangingPunct="0">
              <a:spcBef>
                <a:spcPts val="0"/>
              </a:spcBef>
              <a:spcAft>
                <a:spcPts val="0"/>
              </a:spcAft>
            </a:pPr>
            <a:r>
              <a:rPr lang="en-US" sz="1800" b="1">
                <a:solidFill>
                  <a:prstClr val="black"/>
                </a:solidFill>
                <a:latin typeface="Times" pitchFamily="18" charset="0"/>
              </a:rPr>
              <a:t>The unscattered wave travels the shortest distance and gives the  initial arrival.  Scattered energy lost from this arrival arrives later &amp; could have been scattered from an infinite number of locations that yield the observed travel time.  In a constant-velocity medium, the locus of  possible scatterers is an ellipsoid with the  source and receiver as foci. Larger ellipsoids define the possible scatterers for energy that arrives later. </a:t>
            </a:r>
          </a:p>
        </p:txBody>
      </p:sp>
      <p:sp>
        <p:nvSpPr>
          <p:cNvPr id="720900" name="Rectangle 4"/>
          <p:cNvSpPr>
            <a:spLocks noChangeArrowheads="1"/>
          </p:cNvSpPr>
          <p:nvPr/>
        </p:nvSpPr>
        <p:spPr bwMode="auto">
          <a:xfrm>
            <a:off x="0" y="0"/>
            <a:ext cx="9144000" cy="819150"/>
          </a:xfrm>
          <a:prstGeom prst="rect">
            <a:avLst/>
          </a:prstGeom>
          <a:noFill/>
          <a:ln>
            <a:noFill/>
          </a:ln>
          <a:effectLst/>
          <a:extLst/>
        </p:spPr>
        <p:txBody>
          <a:bodyPr wrap="none" anchor="ctr"/>
          <a:lstStyle/>
          <a:p>
            <a:pPr fontAlgn="auto">
              <a:spcBef>
                <a:spcPts val="0"/>
              </a:spcBef>
              <a:spcAft>
                <a:spcPts val="0"/>
              </a:spcAft>
            </a:pPr>
            <a:r>
              <a:rPr lang="it-IT" sz="1800" b="1">
                <a:solidFill>
                  <a:prstClr val="black"/>
                </a:solidFill>
                <a:latin typeface="Arial" pitchFamily="34" charset="0"/>
              </a:rPr>
              <a:t>SCATTERING</a:t>
            </a:r>
          </a:p>
          <a:p>
            <a:pPr fontAlgn="auto">
              <a:spcBef>
                <a:spcPts val="0"/>
              </a:spcBef>
              <a:spcAft>
                <a:spcPts val="0"/>
              </a:spcAft>
            </a:pPr>
            <a:r>
              <a:rPr lang="it-IT" sz="2800" b="1">
                <a:solidFill>
                  <a:prstClr val="black"/>
                </a:solidFill>
                <a:latin typeface="Arial" pitchFamily="34" charset="0"/>
              </a:rPr>
              <a:t>Seismic waves</a:t>
            </a:r>
          </a:p>
        </p:txBody>
      </p:sp>
      <p:sp>
        <p:nvSpPr>
          <p:cNvPr id="5" name="Slide Number Placeholder 4"/>
          <p:cNvSpPr>
            <a:spLocks noGrp="1"/>
          </p:cNvSpPr>
          <p:nvPr>
            <p:ph type="sldNum" sz="quarter" idx="12"/>
          </p:nvPr>
        </p:nvSpPr>
        <p:spPr/>
        <p:txBody>
          <a:bodyPr/>
          <a:lstStyle/>
          <a:p>
            <a:fld id="{BBCB9141-CCD2-43AD-BFAD-9ECDC92A0BC2}" type="slidenum">
              <a:rPr lang="en-US" smtClean="0">
                <a:solidFill>
                  <a:prstClr val="black">
                    <a:tint val="75000"/>
                  </a:prstClr>
                </a:solidFill>
              </a:rPr>
              <a:pPr/>
              <a:t>48</a:t>
            </a:fld>
            <a:endParaRPr lang="en-US">
              <a:solidFill>
                <a:prstClr val="black">
                  <a:tint val="75000"/>
                </a:prstClr>
              </a:solidFill>
            </a:endParaRPr>
          </a:p>
        </p:txBody>
      </p:sp>
    </p:spTree>
    <p:extLst>
      <p:ext uri="{BB962C8B-B14F-4D97-AF65-F5344CB8AC3E}">
        <p14:creationId xmlns:p14="http://schemas.microsoft.com/office/powerpoint/2010/main" val="232688927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2946" name="Picture 2" descr="3_7_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85988" y="998538"/>
            <a:ext cx="4805362" cy="5657850"/>
          </a:xfrm>
          <a:prstGeom prst="rect">
            <a:avLst/>
          </a:prstGeom>
          <a:noFill/>
          <a:extLst>
            <a:ext uri="{909E8E84-426E-40DD-AFC4-6F175D3DCCD1}">
              <a14:hiddenFill xmlns:a14="http://schemas.microsoft.com/office/drawing/2010/main">
                <a:solidFill>
                  <a:srgbClr val="FFFFFF"/>
                </a:solidFill>
              </a14:hiddenFill>
            </a:ext>
          </a:extLst>
        </p:spPr>
      </p:pic>
      <p:sp>
        <p:nvSpPr>
          <p:cNvPr id="722947" name="Rectangle 3"/>
          <p:cNvSpPr>
            <a:spLocks noChangeArrowheads="1"/>
          </p:cNvSpPr>
          <p:nvPr/>
        </p:nvSpPr>
        <p:spPr bwMode="auto">
          <a:xfrm>
            <a:off x="0" y="0"/>
            <a:ext cx="9144000" cy="819150"/>
          </a:xfrm>
          <a:prstGeom prst="rect">
            <a:avLst/>
          </a:prstGeom>
          <a:noFill/>
          <a:ln>
            <a:noFill/>
          </a:ln>
          <a:effectLst/>
          <a:extLst/>
        </p:spPr>
        <p:txBody>
          <a:bodyPr wrap="none" anchor="ctr"/>
          <a:lstStyle/>
          <a:p>
            <a:pPr fontAlgn="auto">
              <a:spcBef>
                <a:spcPts val="0"/>
              </a:spcBef>
              <a:spcAft>
                <a:spcPts val="0"/>
              </a:spcAft>
            </a:pPr>
            <a:r>
              <a:rPr lang="it-IT" sz="1800" b="1">
                <a:solidFill>
                  <a:prstClr val="black"/>
                </a:solidFill>
                <a:latin typeface="Arial" pitchFamily="34" charset="0"/>
              </a:rPr>
              <a:t>SCATTERING</a:t>
            </a:r>
          </a:p>
          <a:p>
            <a:pPr fontAlgn="auto">
              <a:spcBef>
                <a:spcPts val="0"/>
              </a:spcBef>
              <a:spcAft>
                <a:spcPts val="0"/>
              </a:spcAft>
            </a:pPr>
            <a:r>
              <a:rPr lang="it-IT" sz="2800" b="1">
                <a:solidFill>
                  <a:prstClr val="black"/>
                </a:solidFill>
                <a:latin typeface="Arial" pitchFamily="34" charset="0"/>
              </a:rPr>
              <a:t>Earth versus Moon</a:t>
            </a:r>
          </a:p>
        </p:txBody>
      </p:sp>
      <p:sp>
        <p:nvSpPr>
          <p:cNvPr id="4" name="Slide Number Placeholder 3"/>
          <p:cNvSpPr>
            <a:spLocks noGrp="1"/>
          </p:cNvSpPr>
          <p:nvPr>
            <p:ph type="sldNum" sz="quarter" idx="12"/>
          </p:nvPr>
        </p:nvSpPr>
        <p:spPr/>
        <p:txBody>
          <a:bodyPr/>
          <a:lstStyle/>
          <a:p>
            <a:fld id="{BBCB9141-CCD2-43AD-BFAD-9ECDC92A0BC2}" type="slidenum">
              <a:rPr lang="en-US" smtClean="0">
                <a:solidFill>
                  <a:prstClr val="black">
                    <a:tint val="75000"/>
                  </a:prstClr>
                </a:solidFill>
              </a:rPr>
              <a:pPr/>
              <a:t>49</a:t>
            </a:fld>
            <a:endParaRPr lang="en-US">
              <a:solidFill>
                <a:prstClr val="black">
                  <a:tint val="75000"/>
                </a:prstClr>
              </a:solidFill>
            </a:endParaRPr>
          </a:p>
        </p:txBody>
      </p:sp>
    </p:spTree>
    <p:extLst>
      <p:ext uri="{BB962C8B-B14F-4D97-AF65-F5344CB8AC3E}">
        <p14:creationId xmlns:p14="http://schemas.microsoft.com/office/powerpoint/2010/main" val="371651435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3_7_0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67300" y="1057275"/>
            <a:ext cx="3986213" cy="502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1" name="Text Box 3"/>
          <p:cNvSpPr txBox="1">
            <a:spLocks noChangeArrowheads="1"/>
          </p:cNvSpPr>
          <p:nvPr/>
        </p:nvSpPr>
        <p:spPr bwMode="auto">
          <a:xfrm>
            <a:off x="385763" y="6264275"/>
            <a:ext cx="81756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spcBef>
                <a:spcPct val="50000"/>
              </a:spcBef>
            </a:pPr>
            <a:r>
              <a:rPr lang="en-US" altLang="en-US" sz="1800">
                <a:solidFill>
                  <a:schemeClr val="tx1"/>
                </a:solidFill>
                <a:latin typeface="Arial" pitchFamily="34" charset="0"/>
              </a:rPr>
              <a:t>a = size of heterogeneity; L = distance wave travels; </a:t>
            </a:r>
            <a:r>
              <a:rPr lang="en-US" altLang="en-US" sz="1800">
                <a:solidFill>
                  <a:schemeClr val="tx1"/>
                </a:solidFill>
                <a:latin typeface="Arial" pitchFamily="34" charset="0"/>
                <a:sym typeface="Symbol" pitchFamily="18" charset="2"/>
              </a:rPr>
              <a:t> </a:t>
            </a:r>
            <a:r>
              <a:rPr lang="en-US" altLang="en-US" sz="1800">
                <a:solidFill>
                  <a:schemeClr val="tx1"/>
                </a:solidFill>
                <a:latin typeface="Arial" pitchFamily="34" charset="0"/>
              </a:rPr>
              <a:t>= wavelength</a:t>
            </a:r>
          </a:p>
        </p:txBody>
      </p:sp>
      <p:sp>
        <p:nvSpPr>
          <p:cNvPr id="43012" name="Text Box 4"/>
          <p:cNvSpPr txBox="1">
            <a:spLocks noChangeArrowheads="1"/>
          </p:cNvSpPr>
          <p:nvPr/>
        </p:nvSpPr>
        <p:spPr bwMode="auto">
          <a:xfrm>
            <a:off x="152400" y="1042988"/>
            <a:ext cx="4724400"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r>
              <a:rPr lang="en-US" altLang="en-US" sz="1800" b="1" dirty="0">
                <a:solidFill>
                  <a:schemeClr val="tx1"/>
                </a:solidFill>
                <a:latin typeface="Times" pitchFamily="18" charset="0"/>
              </a:rPr>
              <a:t>When the heterogeneity is large compared to the wavelength, we regard the wave as following a distinct ray path </a:t>
            </a:r>
            <a:r>
              <a:rPr lang="en-US" altLang="en-US" sz="1800" b="1" dirty="0" smtClean="0">
                <a:solidFill>
                  <a:schemeClr val="tx1"/>
                </a:solidFill>
                <a:latin typeface="Times" pitchFamily="18" charset="0"/>
              </a:rPr>
              <a:t>possibly distorted </a:t>
            </a:r>
            <a:r>
              <a:rPr lang="en-US" altLang="en-US" sz="1800" b="1" dirty="0">
                <a:solidFill>
                  <a:schemeClr val="tx1"/>
                </a:solidFill>
                <a:latin typeface="Times" pitchFamily="18" charset="0"/>
              </a:rPr>
              <a:t>by </a:t>
            </a:r>
            <a:r>
              <a:rPr lang="en-US" altLang="en-US" sz="1800" b="1" dirty="0" err="1">
                <a:solidFill>
                  <a:schemeClr val="tx1"/>
                </a:solidFill>
                <a:latin typeface="Times" pitchFamily="18" charset="0"/>
              </a:rPr>
              <a:t>multipathing</a:t>
            </a:r>
            <a:r>
              <a:rPr lang="en-US" altLang="en-US" sz="1800" b="1" dirty="0">
                <a:solidFill>
                  <a:schemeClr val="tx1"/>
                </a:solidFill>
                <a:latin typeface="Times" pitchFamily="18" charset="0"/>
              </a:rPr>
              <a:t>. </a:t>
            </a:r>
          </a:p>
          <a:p>
            <a:endParaRPr lang="en-US" altLang="en-US" sz="1800" b="1" dirty="0">
              <a:solidFill>
                <a:schemeClr val="tx1"/>
              </a:solidFill>
              <a:latin typeface="Times" pitchFamily="18" charset="0"/>
            </a:endParaRPr>
          </a:p>
          <a:p>
            <a:r>
              <a:rPr lang="en-US" altLang="en-US" sz="1800" b="1" dirty="0">
                <a:solidFill>
                  <a:schemeClr val="tx1"/>
                </a:solidFill>
                <a:latin typeface="Times" pitchFamily="18" charset="0"/>
              </a:rPr>
              <a:t>When velocity heterogeneities are close in size to the wavelength, we think of scattered energy rather than distinct ray paths. </a:t>
            </a:r>
          </a:p>
          <a:p>
            <a:endParaRPr lang="en-US" altLang="en-US" sz="1800" b="1" dirty="0">
              <a:solidFill>
                <a:schemeClr val="tx1"/>
              </a:solidFill>
              <a:latin typeface="Times" pitchFamily="18" charset="0"/>
            </a:endParaRPr>
          </a:p>
          <a:p>
            <a:r>
              <a:rPr lang="en-US" altLang="en-US" sz="1800" b="1" dirty="0">
                <a:solidFill>
                  <a:schemeClr val="tx1"/>
                </a:solidFill>
                <a:latin typeface="Times" pitchFamily="18" charset="0"/>
              </a:rPr>
              <a:t>When heterogeneities are   &lt;&lt;  than the wavelength, they simply change the medium's overall properties. The further the wave travels in the heterogeneous region, the more useful the scattering description becomes. Hence for longer distances, the wavelength range viewed as scattering increases.</a:t>
            </a:r>
          </a:p>
        </p:txBody>
      </p:sp>
      <p:sp>
        <p:nvSpPr>
          <p:cNvPr id="43013" name="Rectangle 5"/>
          <p:cNvSpPr>
            <a:spLocks noChangeArrowheads="1"/>
          </p:cNvSpPr>
          <p:nvPr/>
        </p:nvSpPr>
        <p:spPr bwMode="auto">
          <a:xfrm>
            <a:off x="0" y="0"/>
            <a:ext cx="9144000" cy="81915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r>
              <a:rPr lang="it-IT" altLang="en-US" sz="1800" b="1">
                <a:latin typeface="Arial" pitchFamily="34" charset="0"/>
              </a:rPr>
              <a:t>ATTENUATION</a:t>
            </a:r>
          </a:p>
          <a:p>
            <a:pPr eaLnBrk="1" hangingPunct="1"/>
            <a:r>
              <a:rPr lang="it-IT" altLang="en-US" sz="2800" b="1">
                <a:latin typeface="Arial" pitchFamily="34" charset="0"/>
              </a:rPr>
              <a:t>Multipathing or scattering ?</a:t>
            </a:r>
          </a:p>
        </p:txBody>
      </p:sp>
      <p:sp>
        <p:nvSpPr>
          <p:cNvPr id="6" name="Slide Number Placeholder 5"/>
          <p:cNvSpPr>
            <a:spLocks noGrp="1"/>
          </p:cNvSpPr>
          <p:nvPr>
            <p:ph type="sldNum" sz="quarter" idx="12"/>
          </p:nvPr>
        </p:nvSpPr>
        <p:spPr/>
        <p:txBody>
          <a:bodyPr/>
          <a:lstStyle/>
          <a:p>
            <a:pPr>
              <a:defRPr/>
            </a:pPr>
            <a:fld id="{A23412EB-CD17-4D97-8673-C63F6D1A7DD9}" type="slidenum">
              <a:rPr lang="en-US" altLang="en-US" smtClean="0"/>
              <a:pPr>
                <a:defRPr/>
              </a:pPr>
              <a:t>50</a:t>
            </a:fld>
            <a:endParaRPr lang="en-US" altLang="en-US"/>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lec_09_rec_proc_source_path_equations_Page_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700" y="15875"/>
            <a:ext cx="9117013" cy="682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p:cNvSpPr>
            <a:spLocks noGrp="1"/>
          </p:cNvSpPr>
          <p:nvPr>
            <p:ph type="sldNum" sz="quarter" idx="12"/>
          </p:nvPr>
        </p:nvSpPr>
        <p:spPr/>
        <p:txBody>
          <a:bodyPr/>
          <a:lstStyle/>
          <a:p>
            <a:pPr>
              <a:defRPr/>
            </a:pPr>
            <a:fld id="{A23412EB-CD17-4D97-8673-C63F6D1A7DD9}" type="slidenum">
              <a:rPr lang="en-US" altLang="en-US" smtClean="0"/>
              <a:pPr>
                <a:defRPr/>
              </a:pPr>
              <a:t>51</a:t>
            </a:fld>
            <a:endParaRPr lang="en-US" altLang="en-US"/>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ChangeArrowheads="1"/>
          </p:cNvSpPr>
          <p:nvPr/>
        </p:nvSpPr>
        <p:spPr bwMode="auto">
          <a:xfrm rot="2791522">
            <a:off x="4597401" y="2520950"/>
            <a:ext cx="527050" cy="358775"/>
          </a:xfrm>
          <a:prstGeom prst="rect">
            <a:avLst/>
          </a:prstGeom>
          <a:solidFill>
            <a:schemeClr val="accent2"/>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endParaRPr lang="en-US" altLang="en-US"/>
          </a:p>
        </p:txBody>
      </p:sp>
      <p:sp>
        <p:nvSpPr>
          <p:cNvPr id="44035" name="Line 3"/>
          <p:cNvSpPr>
            <a:spLocks noChangeShapeType="1"/>
          </p:cNvSpPr>
          <p:nvPr/>
        </p:nvSpPr>
        <p:spPr bwMode="auto">
          <a:xfrm>
            <a:off x="3195638" y="3967163"/>
            <a:ext cx="2590800" cy="0"/>
          </a:xfrm>
          <a:prstGeom prst="line">
            <a:avLst/>
          </a:prstGeom>
          <a:noFill/>
          <a:ln w="571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36" name="Freeform 4"/>
          <p:cNvSpPr>
            <a:spLocks/>
          </p:cNvSpPr>
          <p:nvPr/>
        </p:nvSpPr>
        <p:spPr bwMode="auto">
          <a:xfrm>
            <a:off x="4300538" y="2797175"/>
            <a:ext cx="425450" cy="1193800"/>
          </a:xfrm>
          <a:custGeom>
            <a:avLst/>
            <a:gdLst>
              <a:gd name="T0" fmla="*/ 33338 w 268"/>
              <a:gd name="T1" fmla="*/ 1193800 h 752"/>
              <a:gd name="T2" fmla="*/ 65088 w 268"/>
              <a:gd name="T3" fmla="*/ 404813 h 752"/>
              <a:gd name="T4" fmla="*/ 425450 w 268"/>
              <a:gd name="T5" fmla="*/ 0 h 752"/>
              <a:gd name="T6" fmla="*/ 0 60000 65536"/>
              <a:gd name="T7" fmla="*/ 0 60000 65536"/>
              <a:gd name="T8" fmla="*/ 0 60000 65536"/>
            </a:gdLst>
            <a:ahLst/>
            <a:cxnLst>
              <a:cxn ang="T6">
                <a:pos x="T0" y="T1"/>
              </a:cxn>
              <a:cxn ang="T7">
                <a:pos x="T2" y="T3"/>
              </a:cxn>
              <a:cxn ang="T8">
                <a:pos x="T4" y="T5"/>
              </a:cxn>
            </a:cxnLst>
            <a:rect l="0" t="0" r="r" b="b"/>
            <a:pathLst>
              <a:path w="268" h="752">
                <a:moveTo>
                  <a:pt x="21" y="752"/>
                </a:moveTo>
                <a:cubicBezTo>
                  <a:pt x="23" y="669"/>
                  <a:pt x="0" y="380"/>
                  <a:pt x="41" y="255"/>
                </a:cubicBezTo>
                <a:cubicBezTo>
                  <a:pt x="82" y="130"/>
                  <a:pt x="230" y="42"/>
                  <a:pt x="268" y="0"/>
                </a:cubicBez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4037" name="Arc 5"/>
          <p:cNvSpPr>
            <a:spLocks/>
          </p:cNvSpPr>
          <p:nvPr/>
        </p:nvSpPr>
        <p:spPr bwMode="auto">
          <a:xfrm rot="2499427" flipH="1">
            <a:off x="3921125" y="2033588"/>
            <a:ext cx="625475" cy="674687"/>
          </a:xfrm>
          <a:custGeom>
            <a:avLst/>
            <a:gdLst>
              <a:gd name="T0" fmla="*/ 0 w 21459"/>
              <a:gd name="T1" fmla="*/ 0 h 21600"/>
              <a:gd name="T2" fmla="*/ 625475 w 21459"/>
              <a:gd name="T3" fmla="*/ 597598 h 21600"/>
              <a:gd name="T4" fmla="*/ 0 w 21459"/>
              <a:gd name="T5" fmla="*/ 674687 h 21600"/>
              <a:gd name="T6" fmla="*/ 0 60000 65536"/>
              <a:gd name="T7" fmla="*/ 0 60000 65536"/>
              <a:gd name="T8" fmla="*/ 0 60000 65536"/>
            </a:gdLst>
            <a:ahLst/>
            <a:cxnLst>
              <a:cxn ang="T6">
                <a:pos x="T0" y="T1"/>
              </a:cxn>
              <a:cxn ang="T7">
                <a:pos x="T2" y="T3"/>
              </a:cxn>
              <a:cxn ang="T8">
                <a:pos x="T4" y="T5"/>
              </a:cxn>
            </a:cxnLst>
            <a:rect l="0" t="0" r="r" b="b"/>
            <a:pathLst>
              <a:path w="21459" h="21600" fill="none" extrusionOk="0">
                <a:moveTo>
                  <a:pt x="-1" y="0"/>
                </a:moveTo>
                <a:cubicBezTo>
                  <a:pt x="10974" y="0"/>
                  <a:pt x="20204" y="8229"/>
                  <a:pt x="21458" y="19132"/>
                </a:cubicBezTo>
              </a:path>
              <a:path w="21459" h="21600" stroke="0" extrusionOk="0">
                <a:moveTo>
                  <a:pt x="-1" y="0"/>
                </a:moveTo>
                <a:cubicBezTo>
                  <a:pt x="10974" y="0"/>
                  <a:pt x="20204" y="8229"/>
                  <a:pt x="21458" y="19132"/>
                </a:cubicBezTo>
                <a:lnTo>
                  <a:pt x="0" y="21600"/>
                </a:lnTo>
                <a:lnTo>
                  <a:pt x="-1" y="0"/>
                </a:lnTo>
                <a:close/>
              </a:path>
            </a:pathLst>
          </a:custGeom>
          <a:noFill/>
          <a:ln w="38100">
            <a:solidFill>
              <a:srgbClr val="CC0000"/>
            </a:solidFill>
            <a:prstDash val="sysDot"/>
            <a:round/>
            <a:headEnd type="triangl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38" name="Rectangle 6"/>
          <p:cNvSpPr>
            <a:spLocks noChangeArrowheads="1"/>
          </p:cNvSpPr>
          <p:nvPr/>
        </p:nvSpPr>
        <p:spPr bwMode="auto">
          <a:xfrm>
            <a:off x="0" y="0"/>
            <a:ext cx="9144000" cy="81915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r>
              <a:rPr lang="it-IT" altLang="en-US" sz="1800" b="1">
                <a:latin typeface="Arial" pitchFamily="34" charset="0"/>
              </a:rPr>
              <a:t>ANELASTICITY</a:t>
            </a:r>
          </a:p>
          <a:p>
            <a:pPr eaLnBrk="1" hangingPunct="1"/>
            <a:r>
              <a:rPr lang="it-IT" altLang="en-US" sz="2800" b="1">
                <a:latin typeface="Arial" pitchFamily="34" charset="0"/>
              </a:rPr>
              <a:t>Analogy with a damped oscillator</a:t>
            </a:r>
          </a:p>
        </p:txBody>
      </p:sp>
      <p:graphicFrame>
        <p:nvGraphicFramePr>
          <p:cNvPr id="44039" name="Object 7"/>
          <p:cNvGraphicFramePr>
            <a:graphicFrameLocks noChangeAspect="1"/>
          </p:cNvGraphicFramePr>
          <p:nvPr/>
        </p:nvGraphicFramePr>
        <p:xfrm>
          <a:off x="3627438" y="4464050"/>
          <a:ext cx="1485900" cy="1257300"/>
        </p:xfrm>
        <a:graphic>
          <a:graphicData uri="http://schemas.openxmlformats.org/presentationml/2006/ole">
            <mc:AlternateContent xmlns:mc="http://schemas.openxmlformats.org/markup-compatibility/2006">
              <mc:Choice xmlns:v="urn:schemas-microsoft-com:vml" Requires="v">
                <p:oleObj spid="_x0000_s537612" name="Equation" r:id="rId4" imgW="495085" imgH="418918" progId="Equation.3">
                  <p:embed/>
                </p:oleObj>
              </mc:Choice>
              <mc:Fallback>
                <p:oleObj name="Equation" r:id="rId4" imgW="495085" imgH="418918"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27438" y="4464050"/>
                        <a:ext cx="1485900" cy="1257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Slide Number Placeholder 7"/>
          <p:cNvSpPr>
            <a:spLocks noGrp="1"/>
          </p:cNvSpPr>
          <p:nvPr>
            <p:ph type="sldNum" sz="quarter" idx="12"/>
          </p:nvPr>
        </p:nvSpPr>
        <p:spPr/>
        <p:txBody>
          <a:bodyPr/>
          <a:lstStyle/>
          <a:p>
            <a:pPr>
              <a:defRPr/>
            </a:pPr>
            <a:fld id="{A23412EB-CD17-4D97-8673-C63F6D1A7DD9}" type="slidenum">
              <a:rPr lang="en-US" altLang="en-US" smtClean="0"/>
              <a:pPr>
                <a:defRPr/>
              </a:pPr>
              <a:t>52</a:t>
            </a:fld>
            <a:endParaRPr lang="en-US" altLang="en-US"/>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9090" name="Picture 2" descr="3_7_1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06825" y="1719263"/>
            <a:ext cx="5181600" cy="494823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29091" name="Object 3"/>
          <p:cNvGraphicFramePr>
            <a:graphicFrameLocks noChangeAspect="1"/>
          </p:cNvGraphicFramePr>
          <p:nvPr/>
        </p:nvGraphicFramePr>
        <p:xfrm>
          <a:off x="657225" y="3654425"/>
          <a:ext cx="2551113" cy="1104900"/>
        </p:xfrm>
        <a:graphic>
          <a:graphicData uri="http://schemas.openxmlformats.org/presentationml/2006/ole">
            <mc:AlternateContent xmlns:mc="http://schemas.openxmlformats.org/markup-compatibility/2006">
              <mc:Choice xmlns:v="urn:schemas-microsoft-com:vml" Requires="v">
                <p:oleObj spid="_x0000_s316428" name="Equation" r:id="rId5" imgW="850900" imgH="368300" progId="Equation.3">
                  <p:embed/>
                </p:oleObj>
              </mc:Choice>
              <mc:Fallback>
                <p:oleObj name="Equation" r:id="rId5" imgW="850900" imgH="368300" progId="Equation.3">
                  <p:embed/>
                  <p:pic>
                    <p:nvPicPr>
                      <p:cNvPr id="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7225" y="3654425"/>
                        <a:ext cx="2551113" cy="1104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29092" name="Rectangle 4"/>
          <p:cNvSpPr>
            <a:spLocks noChangeArrowheads="1"/>
          </p:cNvSpPr>
          <p:nvPr/>
        </p:nvSpPr>
        <p:spPr bwMode="auto">
          <a:xfrm>
            <a:off x="0" y="0"/>
            <a:ext cx="9144000" cy="819150"/>
          </a:xfrm>
          <a:prstGeom prst="rect">
            <a:avLst/>
          </a:prstGeom>
          <a:noFill/>
          <a:ln>
            <a:noFill/>
          </a:ln>
          <a:effectLst/>
          <a:extLst/>
        </p:spPr>
        <p:txBody>
          <a:bodyPr wrap="none" anchor="ctr"/>
          <a:lstStyle/>
          <a:p>
            <a:pPr fontAlgn="auto">
              <a:spcBef>
                <a:spcPts val="0"/>
              </a:spcBef>
              <a:spcAft>
                <a:spcPts val="0"/>
              </a:spcAft>
            </a:pPr>
            <a:r>
              <a:rPr lang="it-IT" sz="1800" b="1">
                <a:solidFill>
                  <a:prstClr val="black"/>
                </a:solidFill>
                <a:latin typeface="Arial" pitchFamily="34" charset="0"/>
              </a:rPr>
              <a:t>ANELASTICITY</a:t>
            </a:r>
          </a:p>
          <a:p>
            <a:pPr fontAlgn="auto">
              <a:spcBef>
                <a:spcPts val="0"/>
              </a:spcBef>
              <a:spcAft>
                <a:spcPts val="0"/>
              </a:spcAft>
            </a:pPr>
            <a:r>
              <a:rPr lang="it-IT" sz="2800" b="1">
                <a:solidFill>
                  <a:prstClr val="black"/>
                </a:solidFill>
                <a:latin typeface="Arial" pitchFamily="34" charset="0"/>
              </a:rPr>
              <a:t>Wave amplitude with time</a:t>
            </a:r>
          </a:p>
        </p:txBody>
      </p:sp>
      <p:sp>
        <p:nvSpPr>
          <p:cNvPr id="5" name="Slide Number Placeholder 4"/>
          <p:cNvSpPr>
            <a:spLocks noGrp="1"/>
          </p:cNvSpPr>
          <p:nvPr>
            <p:ph type="sldNum" sz="quarter" idx="12"/>
          </p:nvPr>
        </p:nvSpPr>
        <p:spPr/>
        <p:txBody>
          <a:bodyPr/>
          <a:lstStyle/>
          <a:p>
            <a:fld id="{BBCB9141-CCD2-43AD-BFAD-9ECDC92A0BC2}" type="slidenum">
              <a:rPr lang="en-US" smtClean="0">
                <a:solidFill>
                  <a:prstClr val="black">
                    <a:tint val="75000"/>
                  </a:prstClr>
                </a:solidFill>
              </a:rPr>
              <a:pPr/>
              <a:t>53</a:t>
            </a:fld>
            <a:endParaRPr lang="en-US">
              <a:solidFill>
                <a:prstClr val="black">
                  <a:tint val="75000"/>
                </a:prstClr>
              </a:solidFill>
            </a:endParaRPr>
          </a:p>
        </p:txBody>
      </p:sp>
    </p:spTree>
    <p:extLst>
      <p:ext uri="{BB962C8B-B14F-4D97-AF65-F5344CB8AC3E}">
        <p14:creationId xmlns:p14="http://schemas.microsoft.com/office/powerpoint/2010/main" val="364925867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3186" name="Text Box 2"/>
          <p:cNvSpPr txBox="1">
            <a:spLocks noChangeArrowheads="1"/>
          </p:cNvSpPr>
          <p:nvPr/>
        </p:nvSpPr>
        <p:spPr bwMode="auto">
          <a:xfrm>
            <a:off x="228600" y="1493838"/>
            <a:ext cx="8763000" cy="405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fontAlgn="auto" hangingPunct="0">
              <a:spcBef>
                <a:spcPts val="0"/>
              </a:spcBef>
              <a:spcAft>
                <a:spcPts val="0"/>
              </a:spcAft>
            </a:pPr>
            <a:r>
              <a:rPr lang="en-US" sz="2000" b="1">
                <a:solidFill>
                  <a:prstClr val="black"/>
                </a:solidFill>
                <a:latin typeface="Times" pitchFamily="18" charset="0"/>
              </a:rPr>
              <a:t>Q and Q</a:t>
            </a:r>
            <a:r>
              <a:rPr lang="en-US" sz="2000" b="1" baseline="30000">
                <a:solidFill>
                  <a:prstClr val="black"/>
                </a:solidFill>
                <a:latin typeface="Times" pitchFamily="18" charset="0"/>
              </a:rPr>
              <a:t>-1</a:t>
            </a:r>
          </a:p>
          <a:p>
            <a:pPr algn="ctr" eaLnBrk="0" fontAlgn="auto" hangingPunct="0">
              <a:spcBef>
                <a:spcPts val="0"/>
              </a:spcBef>
              <a:spcAft>
                <a:spcPts val="0"/>
              </a:spcAft>
            </a:pPr>
            <a:endParaRPr lang="en-US" sz="2000" b="1">
              <a:solidFill>
                <a:prstClr val="black"/>
              </a:solidFill>
              <a:latin typeface="Times" pitchFamily="18" charset="0"/>
            </a:endParaRPr>
          </a:p>
          <a:p>
            <a:pPr eaLnBrk="0" fontAlgn="auto" hangingPunct="0">
              <a:spcBef>
                <a:spcPts val="0"/>
              </a:spcBef>
              <a:spcAft>
                <a:spcPts val="0"/>
              </a:spcAft>
            </a:pPr>
            <a:r>
              <a:rPr lang="en-US" sz="2000">
                <a:solidFill>
                  <a:prstClr val="black"/>
                </a:solidFill>
                <a:latin typeface="Times" pitchFamily="18" charset="0"/>
              </a:rPr>
              <a:t>The solution for the damped harmonic oscillator incorporated the damping through the quality factor Q. </a:t>
            </a:r>
          </a:p>
          <a:p>
            <a:pPr eaLnBrk="0" fontAlgn="auto" hangingPunct="0">
              <a:spcBef>
                <a:spcPts val="0"/>
              </a:spcBef>
              <a:spcAft>
                <a:spcPts val="0"/>
              </a:spcAft>
            </a:pPr>
            <a:endParaRPr lang="en-US" sz="2000">
              <a:solidFill>
                <a:prstClr val="black"/>
              </a:solidFill>
              <a:latin typeface="Times" pitchFamily="18" charset="0"/>
            </a:endParaRPr>
          </a:p>
          <a:p>
            <a:pPr eaLnBrk="0" fontAlgn="auto" hangingPunct="0">
              <a:spcBef>
                <a:spcPts val="0"/>
              </a:spcBef>
              <a:spcAft>
                <a:spcPts val="0"/>
              </a:spcAft>
            </a:pPr>
            <a:r>
              <a:rPr lang="en-US" sz="2000">
                <a:solidFill>
                  <a:prstClr val="black"/>
                </a:solidFill>
                <a:latin typeface="Times" pitchFamily="18" charset="0"/>
              </a:rPr>
              <a:t>Attenuation for seismic waves and a variety of other physical phenomena are often discussed in terms of Q or Q </a:t>
            </a:r>
            <a:r>
              <a:rPr lang="en-US" sz="2000" baseline="30000">
                <a:solidFill>
                  <a:prstClr val="black"/>
                </a:solidFill>
                <a:latin typeface="Times" pitchFamily="18" charset="0"/>
              </a:rPr>
              <a:t>-1</a:t>
            </a:r>
            <a:r>
              <a:rPr lang="en-US" sz="2000">
                <a:solidFill>
                  <a:prstClr val="black"/>
                </a:solidFill>
                <a:latin typeface="Times" pitchFamily="18" charset="0"/>
              </a:rPr>
              <a:t>. </a:t>
            </a:r>
          </a:p>
          <a:p>
            <a:pPr eaLnBrk="0" fontAlgn="auto" hangingPunct="0">
              <a:spcBef>
                <a:spcPts val="0"/>
              </a:spcBef>
              <a:spcAft>
                <a:spcPts val="0"/>
              </a:spcAft>
            </a:pPr>
            <a:endParaRPr lang="en-US" sz="2000">
              <a:solidFill>
                <a:prstClr val="black"/>
              </a:solidFill>
              <a:latin typeface="Times" pitchFamily="18" charset="0"/>
            </a:endParaRPr>
          </a:p>
          <a:p>
            <a:pPr eaLnBrk="0" fontAlgn="auto" hangingPunct="0">
              <a:spcBef>
                <a:spcPts val="0"/>
              </a:spcBef>
              <a:spcAft>
                <a:spcPts val="0"/>
              </a:spcAft>
            </a:pPr>
            <a:r>
              <a:rPr lang="en-US" sz="2000">
                <a:solidFill>
                  <a:prstClr val="black"/>
                </a:solidFill>
                <a:latin typeface="Times" pitchFamily="18" charset="0"/>
              </a:rPr>
              <a:t>Q </a:t>
            </a:r>
            <a:r>
              <a:rPr lang="en-US" sz="2000" baseline="30000">
                <a:solidFill>
                  <a:prstClr val="black"/>
                </a:solidFill>
                <a:latin typeface="Times" pitchFamily="18" charset="0"/>
              </a:rPr>
              <a:t>-1</a:t>
            </a:r>
            <a:r>
              <a:rPr lang="en-US" sz="2000">
                <a:solidFill>
                  <a:prstClr val="black"/>
                </a:solidFill>
                <a:latin typeface="Times" pitchFamily="18" charset="0"/>
              </a:rPr>
              <a:t> has the advantage that is directly rather than inversely proportional to the damping.  </a:t>
            </a:r>
          </a:p>
          <a:p>
            <a:pPr eaLnBrk="0" fontAlgn="auto" hangingPunct="0">
              <a:spcBef>
                <a:spcPts val="0"/>
              </a:spcBef>
              <a:spcAft>
                <a:spcPts val="0"/>
              </a:spcAft>
            </a:pPr>
            <a:endParaRPr lang="en-US" sz="2000">
              <a:solidFill>
                <a:prstClr val="black"/>
              </a:solidFill>
              <a:latin typeface="Times" pitchFamily="18" charset="0"/>
            </a:endParaRPr>
          </a:p>
          <a:p>
            <a:pPr algn="ctr" eaLnBrk="0" fontAlgn="auto" hangingPunct="0">
              <a:spcBef>
                <a:spcPts val="0"/>
              </a:spcBef>
              <a:spcAft>
                <a:spcPts val="0"/>
              </a:spcAft>
            </a:pPr>
            <a:r>
              <a:rPr lang="en-US" sz="2000">
                <a:solidFill>
                  <a:prstClr val="black"/>
                </a:solidFill>
                <a:latin typeface="Times" pitchFamily="18" charset="0"/>
              </a:rPr>
              <a:t>No attenuation -&gt; Q = ∞    1/Q =0</a:t>
            </a:r>
          </a:p>
          <a:p>
            <a:pPr algn="ctr" eaLnBrk="0" fontAlgn="auto" hangingPunct="0">
              <a:spcBef>
                <a:spcPts val="0"/>
              </a:spcBef>
              <a:spcAft>
                <a:spcPts val="0"/>
              </a:spcAft>
            </a:pPr>
            <a:r>
              <a:rPr lang="en-US" sz="2000">
                <a:solidFill>
                  <a:prstClr val="black"/>
                </a:solidFill>
                <a:latin typeface="Times" pitchFamily="18" charset="0"/>
              </a:rPr>
              <a:t>High attenuation -&gt; Q low   1/Q high</a:t>
            </a:r>
          </a:p>
        </p:txBody>
      </p:sp>
      <p:sp>
        <p:nvSpPr>
          <p:cNvPr id="733187" name="Rectangle 3"/>
          <p:cNvSpPr>
            <a:spLocks noChangeArrowheads="1"/>
          </p:cNvSpPr>
          <p:nvPr/>
        </p:nvSpPr>
        <p:spPr bwMode="auto">
          <a:xfrm>
            <a:off x="0" y="0"/>
            <a:ext cx="9144000" cy="819150"/>
          </a:xfrm>
          <a:prstGeom prst="rect">
            <a:avLst/>
          </a:prstGeom>
          <a:noFill/>
          <a:ln>
            <a:noFill/>
          </a:ln>
          <a:effectLst/>
          <a:extLst/>
        </p:spPr>
        <p:txBody>
          <a:bodyPr wrap="none" anchor="ctr"/>
          <a:lstStyle/>
          <a:p>
            <a:pPr fontAlgn="auto">
              <a:spcBef>
                <a:spcPts val="0"/>
              </a:spcBef>
              <a:spcAft>
                <a:spcPts val="0"/>
              </a:spcAft>
            </a:pPr>
            <a:r>
              <a:rPr lang="it-IT" sz="1800" b="1">
                <a:solidFill>
                  <a:prstClr val="black"/>
                </a:solidFill>
                <a:latin typeface="Arial" pitchFamily="34" charset="0"/>
              </a:rPr>
              <a:t>ANELASTICITY</a:t>
            </a:r>
          </a:p>
          <a:p>
            <a:pPr fontAlgn="auto">
              <a:spcBef>
                <a:spcPts val="0"/>
              </a:spcBef>
              <a:spcAft>
                <a:spcPts val="0"/>
              </a:spcAft>
            </a:pPr>
            <a:r>
              <a:rPr lang="it-IT" sz="2800" b="1">
                <a:solidFill>
                  <a:prstClr val="black"/>
                </a:solidFill>
                <a:latin typeface="Arial" pitchFamily="34" charset="0"/>
              </a:rPr>
              <a:t>Effect in the frequency domain</a:t>
            </a:r>
          </a:p>
        </p:txBody>
      </p:sp>
    </p:spTree>
    <p:extLst>
      <p:ext uri="{BB962C8B-B14F-4D97-AF65-F5344CB8AC3E}">
        <p14:creationId xmlns:p14="http://schemas.microsoft.com/office/powerpoint/2010/main" val="48033393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5234" name="Picture 2" descr="3_7_2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7225" y="928688"/>
            <a:ext cx="7583488" cy="5092700"/>
          </a:xfrm>
          <a:prstGeom prst="rect">
            <a:avLst/>
          </a:prstGeom>
          <a:noFill/>
          <a:extLst>
            <a:ext uri="{909E8E84-426E-40DD-AFC4-6F175D3DCCD1}">
              <a14:hiddenFill xmlns:a14="http://schemas.microsoft.com/office/drawing/2010/main">
                <a:solidFill>
                  <a:srgbClr val="FFFFFF"/>
                </a:solidFill>
              </a14:hiddenFill>
            </a:ext>
          </a:extLst>
        </p:spPr>
      </p:pic>
      <p:sp>
        <p:nvSpPr>
          <p:cNvPr id="735235" name="Text Box 3"/>
          <p:cNvSpPr txBox="1">
            <a:spLocks noChangeArrowheads="1"/>
          </p:cNvSpPr>
          <p:nvPr/>
        </p:nvSpPr>
        <p:spPr bwMode="auto">
          <a:xfrm>
            <a:off x="533400" y="6172200"/>
            <a:ext cx="81534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fontAlgn="auto" hangingPunct="0">
              <a:spcBef>
                <a:spcPts val="0"/>
              </a:spcBef>
              <a:spcAft>
                <a:spcPts val="0"/>
              </a:spcAft>
            </a:pPr>
            <a:r>
              <a:rPr lang="en-US" sz="1800" b="1">
                <a:solidFill>
                  <a:prstClr val="black"/>
                </a:solidFill>
                <a:latin typeface="Times" pitchFamily="18" charset="0"/>
              </a:rPr>
              <a:t>Q &gt; 10,000 in the cold and rigid subducting slab but is less than 75 beneath the hot back-arc basin.</a:t>
            </a:r>
          </a:p>
        </p:txBody>
      </p:sp>
      <p:sp>
        <p:nvSpPr>
          <p:cNvPr id="735236" name="Rectangle 4"/>
          <p:cNvSpPr>
            <a:spLocks noChangeArrowheads="1"/>
          </p:cNvSpPr>
          <p:nvPr/>
        </p:nvSpPr>
        <p:spPr bwMode="auto">
          <a:xfrm>
            <a:off x="0" y="0"/>
            <a:ext cx="9144000" cy="819150"/>
          </a:xfrm>
          <a:prstGeom prst="rect">
            <a:avLst/>
          </a:prstGeom>
          <a:noFill/>
          <a:ln>
            <a:noFill/>
          </a:ln>
          <a:effectLst/>
          <a:extLst/>
        </p:spPr>
        <p:txBody>
          <a:bodyPr wrap="none" anchor="ctr"/>
          <a:lstStyle/>
          <a:p>
            <a:pPr fontAlgn="auto">
              <a:spcBef>
                <a:spcPts val="0"/>
              </a:spcBef>
              <a:spcAft>
                <a:spcPts val="0"/>
              </a:spcAft>
            </a:pPr>
            <a:r>
              <a:rPr lang="en-US" sz="1800" b="1">
                <a:solidFill>
                  <a:prstClr val="black"/>
                </a:solidFill>
                <a:latin typeface="Arial" pitchFamily="34" charset="0"/>
              </a:rPr>
              <a:t>ANELASTICITY</a:t>
            </a:r>
          </a:p>
          <a:p>
            <a:pPr fontAlgn="auto">
              <a:spcBef>
                <a:spcPts val="0"/>
              </a:spcBef>
              <a:spcAft>
                <a:spcPts val="0"/>
              </a:spcAft>
            </a:pPr>
            <a:r>
              <a:rPr lang="en-US" sz="2800" b="1">
                <a:solidFill>
                  <a:prstClr val="black"/>
                </a:solidFill>
                <a:latin typeface="Arial" pitchFamily="34" charset="0"/>
              </a:rPr>
              <a:t>Variations of Q</a:t>
            </a:r>
          </a:p>
        </p:txBody>
      </p:sp>
      <p:sp>
        <p:nvSpPr>
          <p:cNvPr id="5" name="Slide Number Placeholder 4"/>
          <p:cNvSpPr>
            <a:spLocks noGrp="1"/>
          </p:cNvSpPr>
          <p:nvPr>
            <p:ph type="sldNum" sz="quarter" idx="12"/>
          </p:nvPr>
        </p:nvSpPr>
        <p:spPr/>
        <p:txBody>
          <a:bodyPr/>
          <a:lstStyle/>
          <a:p>
            <a:fld id="{BBCB9141-CCD2-43AD-BFAD-9ECDC92A0BC2}" type="slidenum">
              <a:rPr lang="en-US" smtClean="0">
                <a:solidFill>
                  <a:prstClr val="black">
                    <a:tint val="75000"/>
                  </a:prstClr>
                </a:solidFill>
              </a:rPr>
              <a:pPr/>
              <a:t>55</a:t>
            </a:fld>
            <a:endParaRPr lang="en-US">
              <a:solidFill>
                <a:prstClr val="black">
                  <a:tint val="75000"/>
                </a:prstClr>
              </a:solidFill>
            </a:endParaRPr>
          </a:p>
        </p:txBody>
      </p:sp>
    </p:spTree>
    <p:extLst>
      <p:ext uri="{BB962C8B-B14F-4D97-AF65-F5344CB8AC3E}">
        <p14:creationId xmlns:p14="http://schemas.microsoft.com/office/powerpoint/2010/main" val="30629386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282" name="Picture 2" descr="3_7_1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1925" y="1214438"/>
            <a:ext cx="8820150" cy="5391150"/>
          </a:xfrm>
          <a:prstGeom prst="rect">
            <a:avLst/>
          </a:prstGeom>
          <a:noFill/>
          <a:extLst>
            <a:ext uri="{909E8E84-426E-40DD-AFC4-6F175D3DCCD1}">
              <a14:hiddenFill xmlns:a14="http://schemas.microsoft.com/office/drawing/2010/main">
                <a:solidFill>
                  <a:srgbClr val="FFFFFF"/>
                </a:solidFill>
              </a14:hiddenFill>
            </a:ext>
          </a:extLst>
        </p:spPr>
      </p:pic>
      <p:sp>
        <p:nvSpPr>
          <p:cNvPr id="737283" name="Rectangle 3"/>
          <p:cNvSpPr>
            <a:spLocks noChangeArrowheads="1"/>
          </p:cNvSpPr>
          <p:nvPr/>
        </p:nvSpPr>
        <p:spPr bwMode="auto">
          <a:xfrm>
            <a:off x="0" y="0"/>
            <a:ext cx="9144000" cy="819150"/>
          </a:xfrm>
          <a:prstGeom prst="rect">
            <a:avLst/>
          </a:prstGeom>
          <a:noFill/>
          <a:ln>
            <a:noFill/>
          </a:ln>
          <a:effectLst/>
          <a:extLst/>
        </p:spPr>
        <p:txBody>
          <a:bodyPr wrap="none" anchor="ctr"/>
          <a:lstStyle/>
          <a:p>
            <a:pPr fontAlgn="auto">
              <a:spcBef>
                <a:spcPts val="0"/>
              </a:spcBef>
              <a:spcAft>
                <a:spcPts val="0"/>
              </a:spcAft>
            </a:pPr>
            <a:r>
              <a:rPr lang="en-US" sz="1800" b="1">
                <a:solidFill>
                  <a:prstClr val="black"/>
                </a:solidFill>
                <a:latin typeface="Arial" pitchFamily="34" charset="0"/>
              </a:rPr>
              <a:t>ANELASTICITY</a:t>
            </a:r>
          </a:p>
          <a:p>
            <a:pPr fontAlgn="auto">
              <a:spcBef>
                <a:spcPts val="0"/>
              </a:spcBef>
              <a:spcAft>
                <a:spcPts val="0"/>
              </a:spcAft>
            </a:pPr>
            <a:r>
              <a:rPr lang="en-US" sz="2800" b="1">
                <a:solidFill>
                  <a:prstClr val="black"/>
                </a:solidFill>
                <a:latin typeface="Arial" pitchFamily="34" charset="0"/>
              </a:rPr>
              <a:t>Variations of Q</a:t>
            </a:r>
          </a:p>
        </p:txBody>
      </p:sp>
      <p:sp>
        <p:nvSpPr>
          <p:cNvPr id="4" name="Slide Number Placeholder 3"/>
          <p:cNvSpPr>
            <a:spLocks noGrp="1"/>
          </p:cNvSpPr>
          <p:nvPr>
            <p:ph type="sldNum" sz="quarter" idx="12"/>
          </p:nvPr>
        </p:nvSpPr>
        <p:spPr/>
        <p:txBody>
          <a:bodyPr/>
          <a:lstStyle/>
          <a:p>
            <a:fld id="{BBCB9141-CCD2-43AD-BFAD-9ECDC92A0BC2}" type="slidenum">
              <a:rPr lang="en-US" smtClean="0">
                <a:solidFill>
                  <a:prstClr val="black">
                    <a:tint val="75000"/>
                  </a:prstClr>
                </a:solidFill>
              </a:rPr>
              <a:pPr/>
              <a:t>56</a:t>
            </a:fld>
            <a:endParaRPr lang="en-US">
              <a:solidFill>
                <a:prstClr val="black">
                  <a:tint val="75000"/>
                </a:prstClr>
              </a:solidFill>
            </a:endParaRPr>
          </a:p>
        </p:txBody>
      </p:sp>
    </p:spTree>
    <p:extLst>
      <p:ext uri="{BB962C8B-B14F-4D97-AF65-F5344CB8AC3E}">
        <p14:creationId xmlns:p14="http://schemas.microsoft.com/office/powerpoint/2010/main" val="382000226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9330" name="Picture 2" descr="3_7_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24275" y="1268413"/>
            <a:ext cx="5267325" cy="5360987"/>
          </a:xfrm>
          <a:prstGeom prst="rect">
            <a:avLst/>
          </a:prstGeom>
          <a:noFill/>
          <a:extLst>
            <a:ext uri="{909E8E84-426E-40DD-AFC4-6F175D3DCCD1}">
              <a14:hiddenFill xmlns:a14="http://schemas.microsoft.com/office/drawing/2010/main">
                <a:solidFill>
                  <a:srgbClr val="FFFFFF"/>
                </a:solidFill>
              </a14:hiddenFill>
            </a:ext>
          </a:extLst>
        </p:spPr>
      </p:pic>
      <p:sp>
        <p:nvSpPr>
          <p:cNvPr id="739331" name="Text Box 3"/>
          <p:cNvSpPr txBox="1">
            <a:spLocks noChangeArrowheads="1"/>
          </p:cNvSpPr>
          <p:nvPr/>
        </p:nvSpPr>
        <p:spPr bwMode="auto">
          <a:xfrm>
            <a:off x="228600" y="2655888"/>
            <a:ext cx="3173413" cy="3113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fontAlgn="auto" hangingPunct="0">
              <a:spcBef>
                <a:spcPts val="0"/>
              </a:spcBef>
              <a:spcAft>
                <a:spcPts val="0"/>
              </a:spcAft>
            </a:pPr>
            <a:r>
              <a:rPr lang="en-US" sz="1800" b="1" dirty="0">
                <a:solidFill>
                  <a:prstClr val="black"/>
                </a:solidFill>
                <a:latin typeface="Times" pitchFamily="18" charset="0"/>
              </a:rPr>
              <a:t>Seismograms from an earthquake in Texas</a:t>
            </a:r>
          </a:p>
          <a:p>
            <a:pPr eaLnBrk="0" fontAlgn="auto" hangingPunct="0">
              <a:spcBef>
                <a:spcPts val="0"/>
              </a:spcBef>
              <a:spcAft>
                <a:spcPts val="0"/>
              </a:spcAft>
            </a:pPr>
            <a:r>
              <a:rPr lang="en-US" sz="1800" b="1" dirty="0">
                <a:solidFill>
                  <a:prstClr val="black"/>
                </a:solidFill>
                <a:latin typeface="Times" pitchFamily="18" charset="0"/>
              </a:rPr>
              <a:t>recorded in Nevada and Missouri.</a:t>
            </a:r>
          </a:p>
          <a:p>
            <a:pPr eaLnBrk="0" fontAlgn="auto" hangingPunct="0">
              <a:spcBef>
                <a:spcPts val="0"/>
              </a:spcBef>
              <a:spcAft>
                <a:spcPts val="0"/>
              </a:spcAft>
            </a:pPr>
            <a:endParaRPr lang="en-US" sz="1800" b="1" dirty="0">
              <a:solidFill>
                <a:prstClr val="black"/>
              </a:solidFill>
              <a:latin typeface="Times" pitchFamily="18" charset="0"/>
            </a:endParaRPr>
          </a:p>
          <a:p>
            <a:pPr eaLnBrk="0" fontAlgn="auto" hangingPunct="0">
              <a:spcBef>
                <a:spcPts val="0"/>
              </a:spcBef>
              <a:spcAft>
                <a:spcPts val="0"/>
              </a:spcAft>
            </a:pPr>
            <a:r>
              <a:rPr lang="en-US" sz="1800" b="1" dirty="0">
                <a:solidFill>
                  <a:prstClr val="black"/>
                </a:solidFill>
                <a:latin typeface="Times" pitchFamily="18" charset="0"/>
              </a:rPr>
              <a:t>The MNV record has less high </a:t>
            </a:r>
            <a:r>
              <a:rPr lang="en-US" sz="1800" b="1" dirty="0" smtClean="0">
                <a:solidFill>
                  <a:prstClr val="black"/>
                </a:solidFill>
                <a:latin typeface="Times" pitchFamily="18" charset="0"/>
              </a:rPr>
              <a:t>frequency energy</a:t>
            </a:r>
            <a:endParaRPr lang="en-US" sz="1800" b="1" dirty="0">
              <a:solidFill>
                <a:prstClr val="black"/>
              </a:solidFill>
              <a:latin typeface="Times" pitchFamily="18" charset="0"/>
            </a:endParaRPr>
          </a:p>
          <a:p>
            <a:pPr eaLnBrk="0" fontAlgn="auto" hangingPunct="0">
              <a:spcBef>
                <a:spcPts val="0"/>
              </a:spcBef>
              <a:spcAft>
                <a:spcPts val="0"/>
              </a:spcAft>
            </a:pPr>
            <a:r>
              <a:rPr lang="en-US" sz="1800" b="1" dirty="0">
                <a:solidFill>
                  <a:prstClr val="black"/>
                </a:solidFill>
                <a:latin typeface="Times" pitchFamily="18" charset="0"/>
              </a:rPr>
              <a:t>because the tectonically-active western U.S.</a:t>
            </a:r>
          </a:p>
          <a:p>
            <a:pPr eaLnBrk="0" fontAlgn="auto" hangingPunct="0">
              <a:spcBef>
                <a:spcPts val="0"/>
              </a:spcBef>
              <a:spcAft>
                <a:spcPts val="0"/>
              </a:spcAft>
            </a:pPr>
            <a:r>
              <a:rPr lang="en-US" sz="1800" b="1" dirty="0">
                <a:solidFill>
                  <a:prstClr val="black"/>
                </a:solidFill>
                <a:latin typeface="Times" pitchFamily="18" charset="0"/>
              </a:rPr>
              <a:t>is more attenuating than the stable mid-continent.</a:t>
            </a:r>
          </a:p>
        </p:txBody>
      </p:sp>
      <p:sp>
        <p:nvSpPr>
          <p:cNvPr id="739332" name="Rectangle 4"/>
          <p:cNvSpPr>
            <a:spLocks noChangeArrowheads="1"/>
          </p:cNvSpPr>
          <p:nvPr/>
        </p:nvSpPr>
        <p:spPr bwMode="auto">
          <a:xfrm>
            <a:off x="0" y="0"/>
            <a:ext cx="9144000" cy="819150"/>
          </a:xfrm>
          <a:prstGeom prst="rect">
            <a:avLst/>
          </a:prstGeom>
          <a:noFill/>
          <a:ln>
            <a:noFill/>
          </a:ln>
          <a:effectLst/>
          <a:extLst/>
        </p:spPr>
        <p:txBody>
          <a:bodyPr wrap="none" anchor="ctr"/>
          <a:lstStyle/>
          <a:p>
            <a:pPr fontAlgn="auto">
              <a:spcBef>
                <a:spcPts val="0"/>
              </a:spcBef>
              <a:spcAft>
                <a:spcPts val="0"/>
              </a:spcAft>
            </a:pPr>
            <a:r>
              <a:rPr lang="en-US" sz="1800" b="1">
                <a:solidFill>
                  <a:prstClr val="black"/>
                </a:solidFill>
                <a:latin typeface="Arial" pitchFamily="34" charset="0"/>
              </a:rPr>
              <a:t>ANELASTICITY</a:t>
            </a:r>
          </a:p>
          <a:p>
            <a:pPr fontAlgn="auto">
              <a:spcBef>
                <a:spcPts val="0"/>
              </a:spcBef>
              <a:spcAft>
                <a:spcPts val="0"/>
              </a:spcAft>
            </a:pPr>
            <a:r>
              <a:rPr lang="en-US" sz="2800" b="1">
                <a:solidFill>
                  <a:prstClr val="black"/>
                </a:solidFill>
                <a:latin typeface="Arial" pitchFamily="34" charset="0"/>
              </a:rPr>
              <a:t>Effect on waveform at regional scale</a:t>
            </a:r>
          </a:p>
        </p:txBody>
      </p:sp>
      <p:sp>
        <p:nvSpPr>
          <p:cNvPr id="5" name="Slide Number Placeholder 4"/>
          <p:cNvSpPr>
            <a:spLocks noGrp="1"/>
          </p:cNvSpPr>
          <p:nvPr>
            <p:ph type="sldNum" sz="quarter" idx="12"/>
          </p:nvPr>
        </p:nvSpPr>
        <p:spPr/>
        <p:txBody>
          <a:bodyPr/>
          <a:lstStyle/>
          <a:p>
            <a:fld id="{BBCB9141-CCD2-43AD-BFAD-9ECDC92A0BC2}" type="slidenum">
              <a:rPr lang="en-US" smtClean="0">
                <a:solidFill>
                  <a:prstClr val="black">
                    <a:tint val="75000"/>
                  </a:prstClr>
                </a:solidFill>
              </a:rPr>
              <a:pPr/>
              <a:t>57</a:t>
            </a:fld>
            <a:endParaRPr lang="en-US">
              <a:solidFill>
                <a:prstClr val="black">
                  <a:tint val="75000"/>
                </a:prstClr>
              </a:solidFill>
            </a:endParaRPr>
          </a:p>
        </p:txBody>
      </p:sp>
    </p:spTree>
    <p:extLst>
      <p:ext uri="{BB962C8B-B14F-4D97-AF65-F5344CB8AC3E}">
        <p14:creationId xmlns:p14="http://schemas.microsoft.com/office/powerpoint/2010/main" val="137045565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137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l="9056" t="34140" r="4984" b="9859"/>
          <a:stretch>
            <a:fillRect/>
          </a:stretch>
        </p:blipFill>
        <p:spPr bwMode="auto">
          <a:xfrm>
            <a:off x="971550" y="954088"/>
            <a:ext cx="6840538" cy="5767387"/>
          </a:xfrm>
          <a:prstGeom prst="rect">
            <a:avLst/>
          </a:prstGeom>
          <a:noFill/>
          <a:extLst>
            <a:ext uri="{909E8E84-426E-40DD-AFC4-6F175D3DCCD1}">
              <a14:hiddenFill xmlns:a14="http://schemas.microsoft.com/office/drawing/2010/main">
                <a:solidFill>
                  <a:srgbClr val="FFFFFF"/>
                </a:solidFill>
              </a14:hiddenFill>
            </a:ext>
          </a:extLst>
        </p:spPr>
      </p:pic>
      <p:sp>
        <p:nvSpPr>
          <p:cNvPr id="741379" name="Rectangle 3"/>
          <p:cNvSpPr>
            <a:spLocks noChangeArrowheads="1"/>
          </p:cNvSpPr>
          <p:nvPr/>
        </p:nvSpPr>
        <p:spPr bwMode="auto">
          <a:xfrm>
            <a:off x="0" y="0"/>
            <a:ext cx="9144000" cy="819150"/>
          </a:xfrm>
          <a:prstGeom prst="rect">
            <a:avLst/>
          </a:prstGeom>
          <a:noFill/>
          <a:ln>
            <a:noFill/>
          </a:ln>
          <a:effectLst/>
          <a:extLst/>
        </p:spPr>
        <p:txBody>
          <a:bodyPr wrap="none" anchor="ctr"/>
          <a:lstStyle/>
          <a:p>
            <a:pPr fontAlgn="auto">
              <a:spcBef>
                <a:spcPts val="0"/>
              </a:spcBef>
              <a:spcAft>
                <a:spcPts val="0"/>
              </a:spcAft>
            </a:pPr>
            <a:r>
              <a:rPr lang="en-US" sz="1800" b="1">
                <a:solidFill>
                  <a:prstClr val="black"/>
                </a:solidFill>
                <a:latin typeface="Arial" pitchFamily="34" charset="0"/>
              </a:rPr>
              <a:t>ANELASTICITY</a:t>
            </a:r>
          </a:p>
          <a:p>
            <a:pPr fontAlgn="auto">
              <a:spcBef>
                <a:spcPts val="0"/>
              </a:spcBef>
              <a:spcAft>
                <a:spcPts val="0"/>
              </a:spcAft>
            </a:pPr>
            <a:r>
              <a:rPr lang="en-US" sz="2800" b="1">
                <a:solidFill>
                  <a:prstClr val="black"/>
                </a:solidFill>
                <a:latin typeface="Arial" pitchFamily="34" charset="0"/>
              </a:rPr>
              <a:t>Effect on waveform at regional scale</a:t>
            </a:r>
          </a:p>
        </p:txBody>
      </p:sp>
    </p:spTree>
    <p:extLst>
      <p:ext uri="{BB962C8B-B14F-4D97-AF65-F5344CB8AC3E}">
        <p14:creationId xmlns:p14="http://schemas.microsoft.com/office/powerpoint/2010/main" val="310042878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685800" y="381000"/>
            <a:ext cx="7772400" cy="1143000"/>
          </a:xfrm>
        </p:spPr>
        <p:txBody>
          <a:bodyPr>
            <a:normAutofit fontScale="90000"/>
          </a:bodyPr>
          <a:lstStyle/>
          <a:p>
            <a:pPr eaLnBrk="1" hangingPunct="1"/>
            <a:r>
              <a:rPr lang="en-US" dirty="0" smtClean="0"/>
              <a:t>Path-</a:t>
            </a:r>
            <a:r>
              <a:rPr lang="en-US" dirty="0" smtClean="0">
                <a:solidFill>
                  <a:srgbClr val="FF0000"/>
                </a:solidFill>
              </a:rPr>
              <a:t>independent</a:t>
            </a:r>
            <a:r>
              <a:rPr lang="en-US" dirty="0" smtClean="0"/>
              <a:t> filtering of high frequencies</a:t>
            </a:r>
          </a:p>
        </p:txBody>
      </p:sp>
      <p:sp>
        <p:nvSpPr>
          <p:cNvPr id="95235" name="Rectangle 3"/>
          <p:cNvSpPr>
            <a:spLocks noGrp="1" noChangeArrowheads="1"/>
          </p:cNvSpPr>
          <p:nvPr>
            <p:ph type="body" idx="1"/>
          </p:nvPr>
        </p:nvSpPr>
        <p:spPr>
          <a:xfrm>
            <a:off x="685800" y="2057400"/>
            <a:ext cx="7772400" cy="4114800"/>
          </a:xfrm>
        </p:spPr>
        <p:txBody>
          <a:bodyPr/>
          <a:lstStyle/>
          <a:p>
            <a:pPr eaLnBrk="1" hangingPunct="1"/>
            <a:r>
              <a:rPr lang="en-US" sz="2800" smtClean="0"/>
              <a:t>Fmax? (Hanks)</a:t>
            </a:r>
          </a:p>
          <a:p>
            <a:pPr eaLnBrk="1" hangingPunct="1"/>
            <a:r>
              <a:rPr lang="en-US" sz="2800" smtClean="0"/>
              <a:t>Kappa? (Anderson &amp; Hough)</a:t>
            </a:r>
          </a:p>
          <a:p>
            <a:pPr eaLnBrk="1" hangingPunct="1"/>
            <a:r>
              <a:rPr lang="en-US" sz="2800" smtClean="0"/>
              <a:t>Site or source effect? Does it matter (perhaps, if the parameter controlling the high frequency filtering is magnitude dependent, as it might be if a source effect)</a:t>
            </a:r>
          </a:p>
        </p:txBody>
      </p:sp>
      <p:sp>
        <p:nvSpPr>
          <p:cNvPr id="4" name="Slide Number Placeholder 3"/>
          <p:cNvSpPr>
            <a:spLocks noGrp="1"/>
          </p:cNvSpPr>
          <p:nvPr>
            <p:ph type="sldNum" sz="quarter" idx="12"/>
          </p:nvPr>
        </p:nvSpPr>
        <p:spPr/>
        <p:txBody>
          <a:bodyPr/>
          <a:lstStyle/>
          <a:p>
            <a:fld id="{BBCB9141-CCD2-43AD-BFAD-9ECDC92A0BC2}" type="slidenum">
              <a:rPr lang="en-US" smtClean="0">
                <a:solidFill>
                  <a:prstClr val="black">
                    <a:tint val="75000"/>
                  </a:prstClr>
                </a:solidFill>
              </a:rPr>
              <a:pPr/>
              <a:t>59</a:t>
            </a:fld>
            <a:endParaRPr lang="en-US">
              <a:solidFill>
                <a:prstClr val="black">
                  <a:tint val="75000"/>
                </a:prstClr>
              </a:solidFill>
            </a:endParaRPr>
          </a:p>
        </p:txBody>
      </p:sp>
    </p:spTree>
    <p:extLst>
      <p:ext uri="{BB962C8B-B14F-4D97-AF65-F5344CB8AC3E}">
        <p14:creationId xmlns:p14="http://schemas.microsoft.com/office/powerpoint/2010/main" val="238864103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bingol_logy_linx_logx"/>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4975" y="152400"/>
            <a:ext cx="8272463" cy="447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259" name="Text Box 3"/>
          <p:cNvSpPr txBox="1">
            <a:spLocks noChangeArrowheads="1"/>
          </p:cNvSpPr>
          <p:nvPr/>
        </p:nvSpPr>
        <p:spPr bwMode="auto">
          <a:xfrm>
            <a:off x="466725" y="4648200"/>
            <a:ext cx="8210550"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fontAlgn="auto" hangingPunct="1">
              <a:spcBef>
                <a:spcPts val="0"/>
              </a:spcBef>
              <a:spcAft>
                <a:spcPts val="0"/>
              </a:spcAft>
            </a:pPr>
            <a:r>
              <a:rPr lang="en-US" sz="2400">
                <a:solidFill>
                  <a:prstClr val="black"/>
                </a:solidFill>
              </a:rPr>
              <a:t>Two alternate parameters to control the reduction of high frequencies are f</a:t>
            </a:r>
            <a:r>
              <a:rPr lang="en-US" sz="2400" baseline="-25000">
                <a:solidFill>
                  <a:prstClr val="black"/>
                </a:solidFill>
              </a:rPr>
              <a:t>max</a:t>
            </a:r>
            <a:r>
              <a:rPr lang="en-US" sz="2400">
                <a:solidFill>
                  <a:prstClr val="black"/>
                </a:solidFill>
              </a:rPr>
              <a:t> and </a:t>
            </a:r>
            <a:r>
              <a:rPr lang="el-GR" sz="2400">
                <a:solidFill>
                  <a:prstClr val="black"/>
                </a:solidFill>
              </a:rPr>
              <a:t>κ</a:t>
            </a:r>
            <a:r>
              <a:rPr lang="en-US" sz="2400">
                <a:solidFill>
                  <a:prstClr val="black"/>
                </a:solidFill>
              </a:rPr>
              <a:t> (these parameters appear in functions that have the effect of filtering out the high frequencies)</a:t>
            </a:r>
            <a:endParaRPr lang="el-GR" sz="2400">
              <a:solidFill>
                <a:prstClr val="black"/>
              </a:solidFill>
            </a:endParaRPr>
          </a:p>
        </p:txBody>
      </p:sp>
      <p:sp>
        <p:nvSpPr>
          <p:cNvPr id="4" name="Slide Number Placeholder 3"/>
          <p:cNvSpPr>
            <a:spLocks noGrp="1"/>
          </p:cNvSpPr>
          <p:nvPr>
            <p:ph type="sldNum" sz="quarter" idx="12"/>
          </p:nvPr>
        </p:nvSpPr>
        <p:spPr/>
        <p:txBody>
          <a:bodyPr/>
          <a:lstStyle/>
          <a:p>
            <a:fld id="{BBCB9141-CCD2-43AD-BFAD-9ECDC92A0BC2}" type="slidenum">
              <a:rPr lang="en-US" smtClean="0">
                <a:solidFill>
                  <a:prstClr val="black">
                    <a:tint val="75000"/>
                  </a:prstClr>
                </a:solidFill>
              </a:rPr>
              <a:pPr/>
              <a:t>60</a:t>
            </a:fld>
            <a:endParaRPr lang="en-US">
              <a:solidFill>
                <a:prstClr val="black">
                  <a:tint val="75000"/>
                </a:prstClr>
              </a:solidFill>
            </a:endParaRPr>
          </a:p>
        </p:txBody>
      </p:sp>
    </p:spTree>
    <p:extLst>
      <p:ext uri="{BB962C8B-B14F-4D97-AF65-F5344CB8AC3E}">
        <p14:creationId xmlns:p14="http://schemas.microsoft.com/office/powerpoint/2010/main" val="373505996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5"/>
          <p:cNvSpPr>
            <a:spLocks noChangeArrowheads="1"/>
          </p:cNvSpPr>
          <p:nvPr/>
        </p:nvSpPr>
        <p:spPr bwMode="auto">
          <a:xfrm>
            <a:off x="596900" y="481013"/>
            <a:ext cx="6018213" cy="1200150"/>
          </a:xfrm>
          <a:prstGeom prst="rect">
            <a:avLst/>
          </a:prstGeom>
          <a:noFill/>
          <a:ln>
            <a:noFill/>
          </a:ln>
          <a:effectLst/>
          <a:extLst>
            <a:ext uri="{909E8E84-426E-40DD-AFC4-6F175D3DCCD1}">
              <a14:hiddenFill xmlns:a14="http://schemas.microsoft.com/office/drawing/2010/main">
                <a:solidFill>
                  <a:srgbClr val="FFFF99">
                    <a:alpha val="5098"/>
                  </a:srgbClr>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fontAlgn="auto">
              <a:spcBef>
                <a:spcPts val="0"/>
              </a:spcBef>
              <a:spcAft>
                <a:spcPts val="0"/>
              </a:spcAft>
            </a:pPr>
            <a:r>
              <a:rPr lang="en-US" sz="1800">
                <a:solidFill>
                  <a:prstClr val="black"/>
                </a:solidFill>
                <a:latin typeface="Calibri"/>
              </a:rPr>
              <a:t>But the most-used factor to describe this </a:t>
            </a:r>
            <a:r>
              <a:rPr lang="en-US" altLang="fr-FR" sz="1800">
                <a:solidFill>
                  <a:prstClr val="black"/>
                </a:solidFill>
                <a:latin typeface="Calibri"/>
              </a:rPr>
              <a:t>‘</a:t>
            </a:r>
            <a:r>
              <a:rPr lang="en-US" sz="1800">
                <a:solidFill>
                  <a:prstClr val="black"/>
                </a:solidFill>
                <a:latin typeface="Calibri"/>
              </a:rPr>
              <a:t>extra</a:t>
            </a:r>
            <a:r>
              <a:rPr lang="en-US" altLang="fr-FR" sz="1800">
                <a:solidFill>
                  <a:prstClr val="black"/>
                </a:solidFill>
                <a:latin typeface="Calibri"/>
              </a:rPr>
              <a:t>’</a:t>
            </a:r>
            <a:r>
              <a:rPr lang="en-US" sz="1800">
                <a:solidFill>
                  <a:prstClr val="black"/>
                </a:solidFill>
                <a:latin typeface="Calibri"/>
              </a:rPr>
              <a:t> attenuation </a:t>
            </a:r>
            <a:r>
              <a:rPr lang="fr-FR" sz="1800">
                <a:solidFill>
                  <a:prstClr val="black"/>
                </a:solidFill>
                <a:latin typeface="Calibri"/>
              </a:rPr>
              <a:t>was given by </a:t>
            </a:r>
            <a:r>
              <a:rPr lang="fr-FR" sz="1800" b="1">
                <a:solidFill>
                  <a:prstClr val="black"/>
                </a:solidFill>
                <a:latin typeface="Calibri"/>
              </a:rPr>
              <a:t>Anderson &amp; Hough (1984)</a:t>
            </a:r>
            <a:r>
              <a:rPr lang="fr-FR" sz="1800">
                <a:solidFill>
                  <a:prstClr val="black"/>
                </a:solidFill>
                <a:latin typeface="Calibri"/>
              </a:rPr>
              <a:t>: </a:t>
            </a:r>
          </a:p>
          <a:p>
            <a:pPr fontAlgn="auto">
              <a:spcBef>
                <a:spcPts val="0"/>
              </a:spcBef>
              <a:spcAft>
                <a:spcPts val="0"/>
              </a:spcAft>
            </a:pPr>
            <a:endParaRPr lang="fr-FR" sz="1800">
              <a:solidFill>
                <a:prstClr val="black"/>
              </a:solidFill>
              <a:latin typeface="Calibri"/>
            </a:endParaRPr>
          </a:p>
          <a:p>
            <a:pPr fontAlgn="auto">
              <a:spcBef>
                <a:spcPts val="0"/>
              </a:spcBef>
              <a:spcAft>
                <a:spcPts val="0"/>
              </a:spcAft>
            </a:pPr>
            <a:r>
              <a:rPr lang="fr-FR" sz="1800">
                <a:solidFill>
                  <a:prstClr val="black"/>
                </a:solidFill>
                <a:latin typeface="Calibri"/>
              </a:rPr>
              <a:t>the spectral decay parameter… </a:t>
            </a:r>
            <a:r>
              <a:rPr lang="el-GR" sz="1800">
                <a:solidFill>
                  <a:srgbClr val="FF0000"/>
                </a:solidFill>
                <a:latin typeface="Calibri"/>
              </a:rPr>
              <a:t>κ</a:t>
            </a:r>
            <a:r>
              <a:rPr lang="fr-FR" sz="1800">
                <a:solidFill>
                  <a:prstClr val="black"/>
                </a:solidFill>
                <a:latin typeface="Calibri"/>
              </a:rPr>
              <a:t>: </a:t>
            </a:r>
            <a:endParaRPr lang="en-US" sz="1800">
              <a:solidFill>
                <a:prstClr val="black"/>
              </a:solidFill>
              <a:latin typeface="Calibri"/>
            </a:endParaRPr>
          </a:p>
        </p:txBody>
      </p:sp>
      <p:graphicFrame>
        <p:nvGraphicFramePr>
          <p:cNvPr id="30722" name="Object 5"/>
          <p:cNvGraphicFramePr>
            <a:graphicFrameLocks noChangeAspect="1"/>
          </p:cNvGraphicFramePr>
          <p:nvPr/>
        </p:nvGraphicFramePr>
        <p:xfrm>
          <a:off x="1797050" y="2162175"/>
          <a:ext cx="4119563" cy="571500"/>
        </p:xfrm>
        <a:graphic>
          <a:graphicData uri="http://schemas.openxmlformats.org/presentationml/2006/ole">
            <mc:AlternateContent xmlns:mc="http://schemas.openxmlformats.org/markup-compatibility/2006">
              <mc:Choice xmlns:v="urn:schemas-microsoft-com:vml" Requires="v">
                <p:oleObj spid="_x0000_s317452" name="Equation" r:id="rId3" imgW="2374900" imgH="330200" progId="Equation.3">
                  <p:embed/>
                </p:oleObj>
              </mc:Choice>
              <mc:Fallback>
                <p:oleObj name="Equation" r:id="rId3" imgW="2374900" imgH="33020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7050" y="2162175"/>
                        <a:ext cx="4119563" cy="571500"/>
                      </a:xfrm>
                      <a:prstGeom prst="rect">
                        <a:avLst/>
                      </a:prstGeom>
                      <a:solidFill>
                        <a:schemeClr val="bg1"/>
                      </a:solidFill>
                    </p:spPr>
                  </p:pic>
                </p:oleObj>
              </mc:Fallback>
            </mc:AlternateContent>
          </a:graphicData>
        </a:graphic>
      </p:graphicFrame>
      <p:sp>
        <p:nvSpPr>
          <p:cNvPr id="18" name="Rectangle 21"/>
          <p:cNvSpPr>
            <a:spLocks noChangeArrowheads="1"/>
          </p:cNvSpPr>
          <p:nvPr/>
        </p:nvSpPr>
        <p:spPr bwMode="auto">
          <a:xfrm>
            <a:off x="6003925" y="5129213"/>
            <a:ext cx="2306638" cy="646112"/>
          </a:xfrm>
          <a:prstGeom prst="rect">
            <a:avLst/>
          </a:prstGeom>
          <a:noFill/>
          <a:ln>
            <a:noFill/>
          </a:ln>
          <a:effectLst/>
          <a:extLst>
            <a:ext uri="{909E8E84-426E-40DD-AFC4-6F175D3DCCD1}">
              <a14:hiddenFill xmlns:a14="http://schemas.microsoft.com/office/drawing/2010/main">
                <a:solidFill>
                  <a:srgbClr val="FFFF99">
                    <a:alpha val="5098"/>
                  </a:srgbClr>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fontAlgn="auto">
              <a:spcBef>
                <a:spcPts val="0"/>
              </a:spcBef>
              <a:spcAft>
                <a:spcPts val="0"/>
              </a:spcAft>
              <a:defRPr/>
            </a:pPr>
            <a:r>
              <a:rPr lang="en-US" sz="1800" dirty="0">
                <a:solidFill>
                  <a:prstClr val="black"/>
                </a:solidFill>
                <a:latin typeface="Arial" charset="0"/>
                <a:ea typeface="ＭＳ Ｐゴシック" charset="0"/>
              </a:rPr>
              <a:t>(holds for frequency-independent </a:t>
            </a:r>
            <a:r>
              <a:rPr lang="en-US" sz="1800" dirty="0" err="1">
                <a:solidFill>
                  <a:prstClr val="black"/>
                </a:solidFill>
                <a:latin typeface="Arial" charset="0"/>
                <a:ea typeface="ＭＳ Ｐゴシック" charset="0"/>
              </a:rPr>
              <a:t>Q</a:t>
            </a:r>
            <a:r>
              <a:rPr lang="en-US" sz="1800" baseline="-25000" dirty="0" err="1">
                <a:solidFill>
                  <a:prstClr val="black"/>
                </a:solidFill>
                <a:latin typeface="Arial" charset="0"/>
                <a:ea typeface="ＭＳ Ｐゴシック" charset="0"/>
              </a:rPr>
              <a:t>ef</a:t>
            </a:r>
            <a:r>
              <a:rPr lang="en-US" sz="1800" dirty="0">
                <a:solidFill>
                  <a:prstClr val="black"/>
                </a:solidFill>
                <a:latin typeface="Arial" charset="0"/>
                <a:ea typeface="ＭＳ Ｐゴシック" charset="0"/>
              </a:rPr>
              <a:t>)</a:t>
            </a:r>
            <a:endParaRPr lang="fr-FR" sz="1800" u="sng" dirty="0">
              <a:solidFill>
                <a:prstClr val="black"/>
              </a:solidFill>
              <a:latin typeface="Arial" charset="0"/>
              <a:ea typeface="ＭＳ Ｐゴシック" charset="0"/>
            </a:endParaRPr>
          </a:p>
        </p:txBody>
      </p:sp>
      <p:sp>
        <p:nvSpPr>
          <p:cNvPr id="19" name="Oval 16"/>
          <p:cNvSpPr>
            <a:spLocks noChangeArrowheads="1"/>
          </p:cNvSpPr>
          <p:nvPr/>
        </p:nvSpPr>
        <p:spPr bwMode="auto">
          <a:xfrm>
            <a:off x="3708400" y="1998663"/>
            <a:ext cx="757238" cy="795337"/>
          </a:xfrm>
          <a:prstGeom prst="ellipse">
            <a:avLst/>
          </a:prstGeom>
          <a:noFill/>
          <a:ln w="952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fontAlgn="auto">
              <a:spcBef>
                <a:spcPts val="0"/>
              </a:spcBef>
              <a:spcAft>
                <a:spcPts val="0"/>
              </a:spcAft>
              <a:defRPr/>
            </a:pPr>
            <a:endParaRPr lang="el-GR" sz="1800">
              <a:solidFill>
                <a:prstClr val="black"/>
              </a:solidFill>
              <a:latin typeface="Arial" charset="0"/>
              <a:ea typeface="ＭＳ Ｐゴシック" charset="0"/>
            </a:endParaRPr>
          </a:p>
        </p:txBody>
      </p:sp>
      <p:pic>
        <p:nvPicPr>
          <p:cNvPr id="30725" name="Image 1" descr="hough1.jp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559675" y="334963"/>
            <a:ext cx="1300163" cy="160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6" name="Image 2" descr="img.php.jpeg"/>
          <p:cNvPicPr>
            <a:picLocks noChangeAspect="1"/>
          </p:cNvPicPr>
          <p:nvPr/>
        </p:nvPicPr>
        <p:blipFill>
          <a:blip r:embed="rId6" cstate="print">
            <a:extLst>
              <a:ext uri="{28A0092B-C50C-407E-A947-70E740481C1C}">
                <a14:useLocalDpi xmlns:a14="http://schemas.microsoft.com/office/drawing/2010/main" val="0"/>
              </a:ext>
            </a:extLst>
          </a:blip>
          <a:srcRect l="19574" t="14848" r="33192"/>
          <a:stretch>
            <a:fillRect/>
          </a:stretch>
        </p:blipFill>
        <p:spPr bwMode="auto">
          <a:xfrm>
            <a:off x="7573963" y="1916113"/>
            <a:ext cx="1281112" cy="162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AutoShape 9"/>
          <p:cNvSpPr>
            <a:spLocks noChangeArrowheads="1"/>
          </p:cNvSpPr>
          <p:nvPr/>
        </p:nvSpPr>
        <p:spPr bwMode="auto">
          <a:xfrm>
            <a:off x="296863" y="576263"/>
            <a:ext cx="233362" cy="188912"/>
          </a:xfrm>
          <a:prstGeom prst="rightArrow">
            <a:avLst>
              <a:gd name="adj1" fmla="val 50000"/>
              <a:gd name="adj2" fmla="val 30882"/>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fontAlgn="auto">
              <a:spcBef>
                <a:spcPts val="0"/>
              </a:spcBef>
              <a:spcAft>
                <a:spcPts val="0"/>
              </a:spcAft>
              <a:defRPr/>
            </a:pPr>
            <a:endParaRPr lang="el-GR" sz="1800">
              <a:solidFill>
                <a:prstClr val="black"/>
              </a:solidFill>
              <a:latin typeface="Arial" charset="0"/>
              <a:ea typeface="ＭＳ Ｐゴシック" charset="0"/>
            </a:endParaRPr>
          </a:p>
        </p:txBody>
      </p:sp>
      <p:pic>
        <p:nvPicPr>
          <p:cNvPr id="30728" name="Image 3"/>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73113" y="3105150"/>
            <a:ext cx="4584700" cy="314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9" name="Rectangle 26"/>
          <p:cNvSpPr>
            <a:spLocks noChangeArrowheads="1"/>
          </p:cNvSpPr>
          <p:nvPr/>
        </p:nvSpPr>
        <p:spPr bwMode="auto">
          <a:xfrm>
            <a:off x="2974975" y="6238875"/>
            <a:ext cx="974725" cy="29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auto">
              <a:spcBef>
                <a:spcPts val="0"/>
              </a:spcBef>
              <a:spcAft>
                <a:spcPts val="0"/>
              </a:spcAft>
            </a:pPr>
            <a:r>
              <a:rPr lang="fr-FR" sz="2000" baseline="30000">
                <a:solidFill>
                  <a:srgbClr val="FF0000"/>
                </a:solidFill>
                <a:latin typeface="Calibri"/>
              </a:rPr>
              <a:t>lin</a:t>
            </a:r>
            <a:endParaRPr lang="fr-FR" sz="2000" baseline="-25000">
              <a:solidFill>
                <a:srgbClr val="FF0000"/>
              </a:solidFill>
              <a:latin typeface="Calibri"/>
            </a:endParaRPr>
          </a:p>
        </p:txBody>
      </p:sp>
      <p:sp>
        <p:nvSpPr>
          <p:cNvPr id="2" name="TextBox 1"/>
          <p:cNvSpPr txBox="1"/>
          <p:nvPr/>
        </p:nvSpPr>
        <p:spPr>
          <a:xfrm>
            <a:off x="6241991" y="6351072"/>
            <a:ext cx="1972528" cy="369332"/>
          </a:xfrm>
          <a:prstGeom prst="rect">
            <a:avLst/>
          </a:prstGeom>
          <a:noFill/>
        </p:spPr>
        <p:txBody>
          <a:bodyPr wrap="none" rtlCol="0">
            <a:spAutoFit/>
          </a:bodyPr>
          <a:lstStyle/>
          <a:p>
            <a:pPr fontAlgn="auto">
              <a:spcBef>
                <a:spcPts val="0"/>
              </a:spcBef>
              <a:spcAft>
                <a:spcPts val="0"/>
              </a:spcAft>
            </a:pPr>
            <a:r>
              <a:rPr lang="en-US" sz="1800" dirty="0" smtClean="0">
                <a:solidFill>
                  <a:prstClr val="black"/>
                </a:solidFill>
                <a:latin typeface="Calibri"/>
              </a:rPr>
              <a:t>(From O. </a:t>
            </a:r>
            <a:r>
              <a:rPr lang="en-US" sz="1800" dirty="0" err="1" smtClean="0">
                <a:solidFill>
                  <a:prstClr val="black"/>
                </a:solidFill>
                <a:latin typeface="Calibri"/>
              </a:rPr>
              <a:t>Ktenidou</a:t>
            </a:r>
            <a:r>
              <a:rPr lang="en-US" sz="1800" dirty="0" smtClean="0">
                <a:solidFill>
                  <a:prstClr val="black"/>
                </a:solidFill>
                <a:latin typeface="Calibri"/>
              </a:rPr>
              <a:t>)</a:t>
            </a:r>
            <a:endParaRPr lang="en-US" sz="1800" dirty="0">
              <a:solidFill>
                <a:prstClr val="black"/>
              </a:solidFill>
              <a:latin typeface="Calibri"/>
            </a:endParaRPr>
          </a:p>
        </p:txBody>
      </p:sp>
    </p:spTree>
    <p:extLst>
      <p:ext uri="{BB962C8B-B14F-4D97-AF65-F5344CB8AC3E}">
        <p14:creationId xmlns:p14="http://schemas.microsoft.com/office/powerpoint/2010/main" val="53217419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iv79_as_kappa_vs_dis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38263" y="0"/>
            <a:ext cx="6465887" cy="503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283" name="Text Box 3"/>
          <p:cNvSpPr txBox="1">
            <a:spLocks noChangeArrowheads="1"/>
          </p:cNvSpPr>
          <p:nvPr/>
        </p:nvSpPr>
        <p:spPr bwMode="auto">
          <a:xfrm>
            <a:off x="1447800" y="5181600"/>
            <a:ext cx="7313613" cy="13430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fontAlgn="auto" hangingPunct="1">
              <a:lnSpc>
                <a:spcPct val="120000"/>
              </a:lnSpc>
              <a:spcBef>
                <a:spcPts val="0"/>
              </a:spcBef>
              <a:spcAft>
                <a:spcPts val="0"/>
              </a:spcAft>
            </a:pPr>
            <a:r>
              <a:rPr lang="en-US">
                <a:solidFill>
                  <a:prstClr val="black"/>
                </a:solidFill>
              </a:rPr>
              <a:t>Plot </a:t>
            </a:r>
            <a:r>
              <a:rPr lang="el-GR">
                <a:solidFill>
                  <a:prstClr val="black"/>
                </a:solidFill>
                <a:sym typeface="Rockwell Extra Bold" pitchFamily="18" charset="0"/>
              </a:rPr>
              <a:t>κ</a:t>
            </a:r>
            <a:r>
              <a:rPr lang="en-US">
                <a:solidFill>
                  <a:prstClr val="black"/>
                </a:solidFill>
                <a:sym typeface="Rockwell Extra Bold" pitchFamily="18" charset="0"/>
              </a:rPr>
              <a:t> against distance (each point corresponding either to a separate record at the same station, or separate recordings for the same earthquake), fit a line to the points.    The zero-distance intercept is known as </a:t>
            </a:r>
            <a:r>
              <a:rPr lang="el-GR">
                <a:solidFill>
                  <a:prstClr val="black"/>
                </a:solidFill>
                <a:sym typeface="Rockwell Extra Bold" pitchFamily="18" charset="0"/>
              </a:rPr>
              <a:t>κ</a:t>
            </a:r>
            <a:r>
              <a:rPr lang="en-US" baseline="-25000">
                <a:solidFill>
                  <a:prstClr val="black"/>
                </a:solidFill>
                <a:sym typeface="Rockwell Extra Bold" pitchFamily="18" charset="0"/>
              </a:rPr>
              <a:t>0</a:t>
            </a:r>
            <a:r>
              <a:rPr lang="en-US">
                <a:solidFill>
                  <a:prstClr val="black"/>
                </a:solidFill>
                <a:sym typeface="Rockwell Extra Bold" pitchFamily="18" charset="0"/>
              </a:rPr>
              <a:t>.    The part that depends on distance is accounted for by the Q parameter discussed in the path effects section.</a:t>
            </a:r>
          </a:p>
          <a:p>
            <a:pPr eaLnBrk="1" fontAlgn="auto" hangingPunct="1">
              <a:lnSpc>
                <a:spcPct val="120000"/>
              </a:lnSpc>
              <a:spcBef>
                <a:spcPts val="0"/>
              </a:spcBef>
              <a:spcAft>
                <a:spcPts val="0"/>
              </a:spcAft>
            </a:pPr>
            <a:endParaRPr lang="en-US">
              <a:solidFill>
                <a:prstClr val="black"/>
              </a:solidFill>
            </a:endParaRPr>
          </a:p>
        </p:txBody>
      </p:sp>
      <p:sp>
        <p:nvSpPr>
          <p:cNvPr id="4" name="Slide Number Placeholder 3"/>
          <p:cNvSpPr>
            <a:spLocks noGrp="1"/>
          </p:cNvSpPr>
          <p:nvPr>
            <p:ph type="sldNum" sz="quarter" idx="12"/>
          </p:nvPr>
        </p:nvSpPr>
        <p:spPr/>
        <p:txBody>
          <a:bodyPr/>
          <a:lstStyle/>
          <a:p>
            <a:fld id="{BBCB9141-CCD2-43AD-BFAD-9ECDC92A0BC2}" type="slidenum">
              <a:rPr lang="en-US" smtClean="0">
                <a:solidFill>
                  <a:prstClr val="black">
                    <a:tint val="75000"/>
                  </a:prstClr>
                </a:solidFill>
              </a:rPr>
              <a:pPr/>
              <a:t>62</a:t>
            </a:fld>
            <a:endParaRPr lang="en-US">
              <a:solidFill>
                <a:prstClr val="black">
                  <a:tint val="75000"/>
                </a:prstClr>
              </a:solidFill>
            </a:endParaRPr>
          </a:p>
        </p:txBody>
      </p:sp>
    </p:spTree>
    <p:extLst>
      <p:ext uri="{BB962C8B-B14F-4D97-AF65-F5344CB8AC3E}">
        <p14:creationId xmlns:p14="http://schemas.microsoft.com/office/powerpoint/2010/main" val="86254469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ray_path_carto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1838" y="2590800"/>
            <a:ext cx="7678737" cy="370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307" name="Text Box 3"/>
          <p:cNvSpPr txBox="1">
            <a:spLocks noChangeArrowheads="1"/>
          </p:cNvSpPr>
          <p:nvPr/>
        </p:nvSpPr>
        <p:spPr bwMode="auto">
          <a:xfrm>
            <a:off x="525463" y="990600"/>
            <a:ext cx="8093075"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fontAlgn="auto" hangingPunct="1">
              <a:spcBef>
                <a:spcPts val="0"/>
              </a:spcBef>
              <a:spcAft>
                <a:spcPts val="0"/>
              </a:spcAft>
            </a:pPr>
            <a:r>
              <a:rPr lang="en-US" sz="2400">
                <a:solidFill>
                  <a:prstClr val="black"/>
                </a:solidFill>
              </a:rPr>
              <a:t>The attenuation controlled by both parameters is independent of the source-to-site distance.  Here is a cartoon suggesting how this can be true:</a:t>
            </a:r>
          </a:p>
        </p:txBody>
      </p:sp>
      <p:sp>
        <p:nvSpPr>
          <p:cNvPr id="4" name="Slide Number Placeholder 3"/>
          <p:cNvSpPr>
            <a:spLocks noGrp="1"/>
          </p:cNvSpPr>
          <p:nvPr>
            <p:ph type="sldNum" sz="quarter" idx="12"/>
          </p:nvPr>
        </p:nvSpPr>
        <p:spPr/>
        <p:txBody>
          <a:bodyPr/>
          <a:lstStyle/>
          <a:p>
            <a:fld id="{BBCB9141-CCD2-43AD-BFAD-9ECDC92A0BC2}" type="slidenum">
              <a:rPr lang="en-US" smtClean="0">
                <a:solidFill>
                  <a:prstClr val="black">
                    <a:tint val="75000"/>
                  </a:prstClr>
                </a:solidFill>
              </a:rPr>
              <a:pPr/>
              <a:t>63</a:t>
            </a:fld>
            <a:endParaRPr lang="en-US">
              <a:solidFill>
                <a:prstClr val="black">
                  <a:tint val="75000"/>
                </a:prstClr>
              </a:solidFill>
            </a:endParaRPr>
          </a:p>
        </p:txBody>
      </p:sp>
    </p:spTree>
    <p:extLst>
      <p:ext uri="{BB962C8B-B14F-4D97-AF65-F5344CB8AC3E}">
        <p14:creationId xmlns:p14="http://schemas.microsoft.com/office/powerpoint/2010/main" val="314151464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p:cNvSpPr>
          <p:nvPr/>
        </p:nvSpPr>
        <p:spPr bwMode="auto">
          <a:xfrm>
            <a:off x="0" y="0"/>
            <a:ext cx="9144000" cy="81915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r>
              <a:rPr lang="it-IT" altLang="en-US" sz="1800" b="1" dirty="0" smtClean="0">
                <a:latin typeface="Arial" pitchFamily="34" charset="0"/>
              </a:rPr>
              <a:t>FMAX or </a:t>
            </a:r>
            <a:r>
              <a:rPr lang="el-GR" altLang="en-US" sz="1800" b="1" dirty="0" smtClean="0">
                <a:latin typeface="Arial" pitchFamily="34" charset="0"/>
              </a:rPr>
              <a:t>κ</a:t>
            </a:r>
            <a:endParaRPr lang="it-IT" altLang="en-US" sz="1800" b="1" dirty="0">
              <a:latin typeface="Arial" pitchFamily="34" charset="0"/>
            </a:endParaRPr>
          </a:p>
          <a:p>
            <a:pPr eaLnBrk="1" hangingPunct="1"/>
            <a:r>
              <a:rPr lang="it-IT" altLang="en-US" sz="2800" b="1" dirty="0">
                <a:latin typeface="Arial" pitchFamily="34" charset="0"/>
              </a:rPr>
              <a:t>Origin</a:t>
            </a:r>
          </a:p>
        </p:txBody>
      </p:sp>
      <p:sp>
        <p:nvSpPr>
          <p:cNvPr id="56323" name="Line 3"/>
          <p:cNvSpPr>
            <a:spLocks noChangeShapeType="1"/>
          </p:cNvSpPr>
          <p:nvPr/>
        </p:nvSpPr>
        <p:spPr bwMode="auto">
          <a:xfrm>
            <a:off x="5337175" y="3340100"/>
            <a:ext cx="2565400" cy="0"/>
          </a:xfrm>
          <a:prstGeom prst="line">
            <a:avLst/>
          </a:prstGeom>
          <a:noFill/>
          <a:ln w="7620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6324" name="Line 4"/>
          <p:cNvSpPr>
            <a:spLocks noChangeShapeType="1"/>
          </p:cNvSpPr>
          <p:nvPr/>
        </p:nvSpPr>
        <p:spPr bwMode="auto">
          <a:xfrm>
            <a:off x="5337175" y="3519488"/>
            <a:ext cx="2565400" cy="0"/>
          </a:xfrm>
          <a:prstGeom prst="line">
            <a:avLst/>
          </a:prstGeom>
          <a:noFill/>
          <a:ln w="7620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6325" name="Line 5"/>
          <p:cNvSpPr>
            <a:spLocks noChangeShapeType="1"/>
          </p:cNvSpPr>
          <p:nvPr/>
        </p:nvSpPr>
        <p:spPr bwMode="auto">
          <a:xfrm>
            <a:off x="5337175" y="3698875"/>
            <a:ext cx="2565400" cy="0"/>
          </a:xfrm>
          <a:prstGeom prst="line">
            <a:avLst/>
          </a:prstGeom>
          <a:noFill/>
          <a:ln w="7620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6326" name="Line 6"/>
          <p:cNvSpPr>
            <a:spLocks noChangeShapeType="1"/>
          </p:cNvSpPr>
          <p:nvPr/>
        </p:nvSpPr>
        <p:spPr bwMode="auto">
          <a:xfrm>
            <a:off x="5337175" y="3878263"/>
            <a:ext cx="2565400" cy="0"/>
          </a:xfrm>
          <a:prstGeom prst="line">
            <a:avLst/>
          </a:prstGeom>
          <a:noFill/>
          <a:ln w="7620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6327" name="Freeform 7"/>
          <p:cNvSpPr>
            <a:spLocks/>
          </p:cNvSpPr>
          <p:nvPr/>
        </p:nvSpPr>
        <p:spPr bwMode="auto">
          <a:xfrm>
            <a:off x="5921375" y="1943100"/>
            <a:ext cx="1349375" cy="650875"/>
          </a:xfrm>
          <a:custGeom>
            <a:avLst/>
            <a:gdLst>
              <a:gd name="T0" fmla="*/ 0 w 2337"/>
              <a:gd name="T1" fmla="*/ 552438 h 1091"/>
              <a:gd name="T2" fmla="*/ 284079 w 2337"/>
              <a:gd name="T3" fmla="*/ 82329 h 1091"/>
              <a:gd name="T4" fmla="*/ 860898 w 2337"/>
              <a:gd name="T5" fmla="*/ 57272 h 1091"/>
              <a:gd name="T6" fmla="*/ 1080308 w 2337"/>
              <a:gd name="T7" fmla="*/ 216561 h 1091"/>
              <a:gd name="T8" fmla="*/ 1349375 w 2337"/>
              <a:gd name="T9" fmla="*/ 650875 h 10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37" h="1091">
                <a:moveTo>
                  <a:pt x="0" y="926"/>
                </a:moveTo>
                <a:cubicBezTo>
                  <a:pt x="82" y="795"/>
                  <a:pt x="244" y="276"/>
                  <a:pt x="492" y="138"/>
                </a:cubicBezTo>
                <a:cubicBezTo>
                  <a:pt x="740" y="0"/>
                  <a:pt x="1261" y="59"/>
                  <a:pt x="1491" y="96"/>
                </a:cubicBezTo>
                <a:cubicBezTo>
                  <a:pt x="1721" y="133"/>
                  <a:pt x="1730" y="197"/>
                  <a:pt x="1871" y="363"/>
                </a:cubicBezTo>
                <a:cubicBezTo>
                  <a:pt x="2012" y="529"/>
                  <a:pt x="2240" y="939"/>
                  <a:pt x="2337" y="1091"/>
                </a:cubicBezTo>
              </a:path>
            </a:pathLst>
          </a:custGeom>
          <a:noFill/>
          <a:ln w="38100" cmpd="sng">
            <a:solidFill>
              <a:srgbClr val="33993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6328" name="Freeform 8"/>
          <p:cNvSpPr>
            <a:spLocks/>
          </p:cNvSpPr>
          <p:nvPr/>
        </p:nvSpPr>
        <p:spPr bwMode="auto">
          <a:xfrm>
            <a:off x="6011863" y="4733925"/>
            <a:ext cx="1357312" cy="552450"/>
          </a:xfrm>
          <a:custGeom>
            <a:avLst/>
            <a:gdLst>
              <a:gd name="T0" fmla="*/ 0 w 855"/>
              <a:gd name="T1" fmla="*/ 552450 h 348"/>
              <a:gd name="T2" fmla="*/ 284162 w 855"/>
              <a:gd name="T3" fmla="*/ 82550 h 348"/>
              <a:gd name="T4" fmla="*/ 860425 w 855"/>
              <a:gd name="T5" fmla="*/ 57150 h 348"/>
              <a:gd name="T6" fmla="*/ 1357312 w 855"/>
              <a:gd name="T7" fmla="*/ 106363 h 34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55" h="348">
                <a:moveTo>
                  <a:pt x="0" y="348"/>
                </a:moveTo>
                <a:cubicBezTo>
                  <a:pt x="30" y="299"/>
                  <a:pt x="89" y="104"/>
                  <a:pt x="179" y="52"/>
                </a:cubicBezTo>
                <a:cubicBezTo>
                  <a:pt x="269" y="0"/>
                  <a:pt x="429" y="34"/>
                  <a:pt x="542" y="36"/>
                </a:cubicBezTo>
                <a:cubicBezTo>
                  <a:pt x="655" y="38"/>
                  <a:pt x="790" y="61"/>
                  <a:pt x="855" y="67"/>
                </a:cubicBezTo>
              </a:path>
            </a:pathLst>
          </a:custGeom>
          <a:noFill/>
          <a:ln w="38100" cmpd="sng">
            <a:solidFill>
              <a:srgbClr val="33993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6329" name="Freeform 9"/>
          <p:cNvSpPr>
            <a:spLocks/>
          </p:cNvSpPr>
          <p:nvPr/>
        </p:nvSpPr>
        <p:spPr bwMode="auto">
          <a:xfrm>
            <a:off x="6327775" y="2573338"/>
            <a:ext cx="404813" cy="1800225"/>
          </a:xfrm>
          <a:custGeom>
            <a:avLst/>
            <a:gdLst>
              <a:gd name="T0" fmla="*/ 247650 w 255"/>
              <a:gd name="T1" fmla="*/ 1800225 h 1134"/>
              <a:gd name="T2" fmla="*/ 22225 w 255"/>
              <a:gd name="T3" fmla="*/ 1393825 h 1134"/>
              <a:gd name="T4" fmla="*/ 382588 w 255"/>
              <a:gd name="T5" fmla="*/ 1123950 h 1134"/>
              <a:gd name="T6" fmla="*/ 157163 w 255"/>
              <a:gd name="T7" fmla="*/ 628650 h 1134"/>
              <a:gd name="T8" fmla="*/ 247650 w 255"/>
              <a:gd name="T9" fmla="*/ 314325 h 1134"/>
              <a:gd name="T10" fmla="*/ 247650 w 255"/>
              <a:gd name="T11" fmla="*/ 0 h 113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5" h="1134">
                <a:moveTo>
                  <a:pt x="156" y="1134"/>
                </a:moveTo>
                <a:cubicBezTo>
                  <a:pt x="78" y="1041"/>
                  <a:pt x="0" y="949"/>
                  <a:pt x="14" y="878"/>
                </a:cubicBezTo>
                <a:cubicBezTo>
                  <a:pt x="28" y="807"/>
                  <a:pt x="227" y="788"/>
                  <a:pt x="241" y="708"/>
                </a:cubicBezTo>
                <a:cubicBezTo>
                  <a:pt x="255" y="628"/>
                  <a:pt x="113" y="481"/>
                  <a:pt x="99" y="396"/>
                </a:cubicBezTo>
                <a:cubicBezTo>
                  <a:pt x="85" y="311"/>
                  <a:pt x="146" y="264"/>
                  <a:pt x="156" y="198"/>
                </a:cubicBezTo>
                <a:cubicBezTo>
                  <a:pt x="166" y="132"/>
                  <a:pt x="156" y="33"/>
                  <a:pt x="156" y="0"/>
                </a:cubicBezTo>
              </a:path>
            </a:pathLst>
          </a:custGeom>
          <a:noFill/>
          <a:ln w="28575" cmpd="sng">
            <a:solidFill>
              <a:schemeClr val="tx1"/>
            </a:solidFill>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6330" name="Text Box 10"/>
          <p:cNvSpPr txBox="1">
            <a:spLocks noChangeArrowheads="1"/>
          </p:cNvSpPr>
          <p:nvPr/>
        </p:nvSpPr>
        <p:spPr bwMode="auto">
          <a:xfrm>
            <a:off x="7002463" y="2933700"/>
            <a:ext cx="933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r>
              <a:rPr lang="it-IT" altLang="en-US" sz="1800" i="1">
                <a:solidFill>
                  <a:schemeClr val="tx1"/>
                </a:solidFill>
                <a:latin typeface="Arial" pitchFamily="34" charset="0"/>
              </a:rPr>
              <a:t>surface</a:t>
            </a:r>
          </a:p>
        </p:txBody>
      </p:sp>
      <p:sp>
        <p:nvSpPr>
          <p:cNvPr id="56331" name="Rectangle 11"/>
          <p:cNvSpPr>
            <a:spLocks noChangeArrowheads="1"/>
          </p:cNvSpPr>
          <p:nvPr/>
        </p:nvSpPr>
        <p:spPr bwMode="auto">
          <a:xfrm>
            <a:off x="341313" y="3068638"/>
            <a:ext cx="2789237" cy="1304925"/>
          </a:xfrm>
          <a:prstGeom prst="rect">
            <a:avLst/>
          </a:prstGeom>
          <a:noFill/>
          <a:ln w="38100">
            <a:solidFill>
              <a:srgbClr val="CC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endParaRPr lang="en-US" altLang="en-US"/>
          </a:p>
        </p:txBody>
      </p:sp>
      <p:sp>
        <p:nvSpPr>
          <p:cNvPr id="56332" name="Oval 12"/>
          <p:cNvSpPr>
            <a:spLocks noChangeArrowheads="1"/>
          </p:cNvSpPr>
          <p:nvPr/>
        </p:nvSpPr>
        <p:spPr bwMode="auto">
          <a:xfrm>
            <a:off x="881063" y="3519488"/>
            <a:ext cx="450850" cy="269875"/>
          </a:xfrm>
          <a:prstGeom prst="ellipse">
            <a:avLst/>
          </a:prstGeom>
          <a:solidFill>
            <a:schemeClr val="accent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endParaRPr lang="en-US" altLang="en-US"/>
          </a:p>
        </p:txBody>
      </p:sp>
      <p:sp>
        <p:nvSpPr>
          <p:cNvPr id="56333" name="Text Box 13"/>
          <p:cNvSpPr txBox="1">
            <a:spLocks noChangeArrowheads="1"/>
          </p:cNvSpPr>
          <p:nvPr/>
        </p:nvSpPr>
        <p:spPr bwMode="auto">
          <a:xfrm>
            <a:off x="4122738" y="3429000"/>
            <a:ext cx="5270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r>
              <a:rPr lang="it-IT" altLang="en-US" sz="1800" b="1">
                <a:solidFill>
                  <a:schemeClr val="tx1"/>
                </a:solidFill>
                <a:latin typeface="Arial" pitchFamily="34" charset="0"/>
              </a:rPr>
              <a:t>OR</a:t>
            </a:r>
          </a:p>
        </p:txBody>
      </p:sp>
      <p:sp>
        <p:nvSpPr>
          <p:cNvPr id="56334" name="Freeform 14"/>
          <p:cNvSpPr>
            <a:spLocks/>
          </p:cNvSpPr>
          <p:nvPr/>
        </p:nvSpPr>
        <p:spPr bwMode="auto">
          <a:xfrm>
            <a:off x="1084263" y="3833813"/>
            <a:ext cx="696912" cy="1844675"/>
          </a:xfrm>
          <a:custGeom>
            <a:avLst/>
            <a:gdLst>
              <a:gd name="T0" fmla="*/ 22225 w 439"/>
              <a:gd name="T1" fmla="*/ 0 h 1162"/>
              <a:gd name="T2" fmla="*/ 112712 w 439"/>
              <a:gd name="T3" fmla="*/ 1035050 h 1162"/>
              <a:gd name="T4" fmla="*/ 696912 w 439"/>
              <a:gd name="T5" fmla="*/ 1844675 h 1162"/>
              <a:gd name="T6" fmla="*/ 0 60000 65536"/>
              <a:gd name="T7" fmla="*/ 0 60000 65536"/>
              <a:gd name="T8" fmla="*/ 0 60000 65536"/>
            </a:gdLst>
            <a:ahLst/>
            <a:cxnLst>
              <a:cxn ang="T6">
                <a:pos x="T0" y="T1"/>
              </a:cxn>
              <a:cxn ang="T7">
                <a:pos x="T2" y="T3"/>
              </a:cxn>
              <a:cxn ang="T8">
                <a:pos x="T4" y="T5"/>
              </a:cxn>
            </a:cxnLst>
            <a:rect l="0" t="0" r="r" b="b"/>
            <a:pathLst>
              <a:path w="439" h="1162">
                <a:moveTo>
                  <a:pt x="14" y="0"/>
                </a:moveTo>
                <a:cubicBezTo>
                  <a:pt x="7" y="229"/>
                  <a:pt x="0" y="458"/>
                  <a:pt x="71" y="652"/>
                </a:cubicBezTo>
                <a:cubicBezTo>
                  <a:pt x="142" y="846"/>
                  <a:pt x="290" y="1004"/>
                  <a:pt x="439" y="1162"/>
                </a:cubicBezTo>
              </a:path>
            </a:pathLst>
          </a:custGeom>
          <a:noFill/>
          <a:ln w="9525">
            <a:solidFill>
              <a:schemeClr val="tx1"/>
            </a:solidFill>
            <a:round/>
            <a:headEnd type="triangl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6335" name="Text Box 15"/>
          <p:cNvSpPr txBox="1">
            <a:spLocks noChangeArrowheads="1"/>
          </p:cNvSpPr>
          <p:nvPr/>
        </p:nvSpPr>
        <p:spPr bwMode="auto">
          <a:xfrm>
            <a:off x="1958975" y="5500688"/>
            <a:ext cx="2298700" cy="915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r>
              <a:rPr lang="it-IT" altLang="en-US" sz="1800">
                <a:solidFill>
                  <a:schemeClr val="tx1"/>
                </a:solidFill>
                <a:latin typeface="Arial" pitchFamily="34" charset="0"/>
              </a:rPr>
              <a:t>It exists a minimum size for the asperities of the fault</a:t>
            </a:r>
          </a:p>
        </p:txBody>
      </p:sp>
      <p:sp>
        <p:nvSpPr>
          <p:cNvPr id="56336" name="Text Box 16"/>
          <p:cNvSpPr txBox="1">
            <a:spLocks noChangeArrowheads="1"/>
          </p:cNvSpPr>
          <p:nvPr/>
        </p:nvSpPr>
        <p:spPr bwMode="auto">
          <a:xfrm>
            <a:off x="5649913" y="5726113"/>
            <a:ext cx="28384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r>
              <a:rPr lang="it-IT" altLang="en-US" sz="1800" i="1">
                <a:solidFill>
                  <a:schemeClr val="tx1"/>
                </a:solidFill>
                <a:latin typeface="Arial" pitchFamily="34" charset="0"/>
              </a:rPr>
              <a:t>Anderson &amp; Hough (1984)</a:t>
            </a:r>
          </a:p>
        </p:txBody>
      </p:sp>
      <p:sp>
        <p:nvSpPr>
          <p:cNvPr id="56337" name="Text Box 17"/>
          <p:cNvSpPr txBox="1">
            <a:spLocks noChangeArrowheads="1"/>
          </p:cNvSpPr>
          <p:nvPr/>
        </p:nvSpPr>
        <p:spPr bwMode="auto">
          <a:xfrm>
            <a:off x="1014413" y="1990725"/>
            <a:ext cx="13906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r>
              <a:rPr lang="it-IT" altLang="en-US" sz="1800" i="1">
                <a:solidFill>
                  <a:schemeClr val="tx1"/>
                </a:solidFill>
                <a:latin typeface="Arial" pitchFamily="34" charset="0"/>
              </a:rPr>
              <a:t>Aki’s school</a:t>
            </a:r>
          </a:p>
        </p:txBody>
      </p:sp>
      <p:sp>
        <p:nvSpPr>
          <p:cNvPr id="18" name="Slide Number Placeholder 17"/>
          <p:cNvSpPr>
            <a:spLocks noGrp="1"/>
          </p:cNvSpPr>
          <p:nvPr>
            <p:ph type="sldNum" sz="quarter" idx="12"/>
          </p:nvPr>
        </p:nvSpPr>
        <p:spPr/>
        <p:txBody>
          <a:bodyPr/>
          <a:lstStyle/>
          <a:p>
            <a:pPr>
              <a:defRPr/>
            </a:pPr>
            <a:fld id="{A23412EB-CD17-4D97-8673-C63F6D1A7DD9}" type="slidenum">
              <a:rPr lang="en-US" altLang="en-US" smtClean="0"/>
              <a:pPr>
                <a:defRPr/>
              </a:pPr>
              <a:t>64</a:t>
            </a:fld>
            <a:endParaRPr lang="en-US" altLang="en-US"/>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Freeform 2"/>
          <p:cNvSpPr>
            <a:spLocks/>
          </p:cNvSpPr>
          <p:nvPr/>
        </p:nvSpPr>
        <p:spPr bwMode="auto">
          <a:xfrm>
            <a:off x="1720850" y="3055938"/>
            <a:ext cx="4102100" cy="1489075"/>
          </a:xfrm>
          <a:custGeom>
            <a:avLst/>
            <a:gdLst>
              <a:gd name="T0" fmla="*/ 0 w 2584"/>
              <a:gd name="T1" fmla="*/ 1489075 h 938"/>
              <a:gd name="T2" fmla="*/ 781050 w 2584"/>
              <a:gd name="T3" fmla="*/ 238125 h 938"/>
              <a:gd name="T4" fmla="*/ 2381250 w 2584"/>
              <a:gd name="T5" fmla="*/ 63500 h 938"/>
              <a:gd name="T6" fmla="*/ 4102100 w 2584"/>
              <a:gd name="T7" fmla="*/ 63500 h 9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584" h="938">
                <a:moveTo>
                  <a:pt x="0" y="938"/>
                </a:moveTo>
                <a:cubicBezTo>
                  <a:pt x="82" y="807"/>
                  <a:pt x="242" y="300"/>
                  <a:pt x="492" y="150"/>
                </a:cubicBezTo>
                <a:cubicBezTo>
                  <a:pt x="742" y="0"/>
                  <a:pt x="1151" y="58"/>
                  <a:pt x="1500" y="40"/>
                </a:cubicBezTo>
                <a:lnTo>
                  <a:pt x="2584" y="40"/>
                </a:lnTo>
              </a:path>
            </a:pathLst>
          </a:custGeom>
          <a:noFill/>
          <a:ln w="38100" cap="flat" cmpd="sng">
            <a:solidFill>
              <a:schemeClr val="accent2"/>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3251" name="Line 3"/>
          <p:cNvSpPr>
            <a:spLocks noChangeShapeType="1"/>
          </p:cNvSpPr>
          <p:nvPr/>
        </p:nvSpPr>
        <p:spPr bwMode="auto">
          <a:xfrm>
            <a:off x="1557338" y="2349500"/>
            <a:ext cx="0" cy="2700338"/>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3252" name="Line 4"/>
          <p:cNvSpPr>
            <a:spLocks noChangeShapeType="1"/>
          </p:cNvSpPr>
          <p:nvPr/>
        </p:nvSpPr>
        <p:spPr bwMode="auto">
          <a:xfrm rot="5400000">
            <a:off x="4054476" y="2552700"/>
            <a:ext cx="0" cy="4994275"/>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3253" name="Text Box 5"/>
          <p:cNvSpPr txBox="1">
            <a:spLocks noChangeArrowheads="1"/>
          </p:cNvSpPr>
          <p:nvPr/>
        </p:nvSpPr>
        <p:spPr bwMode="auto">
          <a:xfrm>
            <a:off x="6372225" y="5273675"/>
            <a:ext cx="260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r>
              <a:rPr lang="it-IT" altLang="en-US" sz="1800" b="1">
                <a:solidFill>
                  <a:schemeClr val="tx1"/>
                </a:solidFill>
                <a:latin typeface="Arial" pitchFamily="34" charset="0"/>
              </a:rPr>
              <a:t>f</a:t>
            </a:r>
          </a:p>
        </p:txBody>
      </p:sp>
      <p:sp>
        <p:nvSpPr>
          <p:cNvPr id="53254" name="Freeform 6"/>
          <p:cNvSpPr>
            <a:spLocks/>
          </p:cNvSpPr>
          <p:nvPr/>
        </p:nvSpPr>
        <p:spPr bwMode="auto">
          <a:xfrm>
            <a:off x="1736725" y="3068638"/>
            <a:ext cx="4141788" cy="1470025"/>
          </a:xfrm>
          <a:custGeom>
            <a:avLst/>
            <a:gdLst>
              <a:gd name="T0" fmla="*/ 0 w 2609"/>
              <a:gd name="T1" fmla="*/ 1470025 h 926"/>
              <a:gd name="T2" fmla="*/ 781050 w 2609"/>
              <a:gd name="T3" fmla="*/ 219075 h 926"/>
              <a:gd name="T4" fmla="*/ 2366963 w 2609"/>
              <a:gd name="T5" fmla="*/ 152400 h 926"/>
              <a:gd name="T6" fmla="*/ 4141788 w 2609"/>
              <a:gd name="T7" fmla="*/ 850900 h 92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09" h="926">
                <a:moveTo>
                  <a:pt x="0" y="926"/>
                </a:moveTo>
                <a:cubicBezTo>
                  <a:pt x="82" y="795"/>
                  <a:pt x="244" y="276"/>
                  <a:pt x="492" y="138"/>
                </a:cubicBezTo>
                <a:cubicBezTo>
                  <a:pt x="740" y="0"/>
                  <a:pt x="1138" y="30"/>
                  <a:pt x="1491" y="96"/>
                </a:cubicBezTo>
                <a:cubicBezTo>
                  <a:pt x="1844" y="162"/>
                  <a:pt x="2376" y="444"/>
                  <a:pt x="2609" y="536"/>
                </a:cubicBezTo>
              </a:path>
            </a:pathLst>
          </a:custGeom>
          <a:noFill/>
          <a:ln w="38100" cmpd="sng">
            <a:solidFill>
              <a:srgbClr val="CC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aphicFrame>
        <p:nvGraphicFramePr>
          <p:cNvPr id="53255" name="Object 7"/>
          <p:cNvGraphicFramePr>
            <a:graphicFrameLocks noChangeAspect="1"/>
          </p:cNvGraphicFramePr>
          <p:nvPr/>
        </p:nvGraphicFramePr>
        <p:xfrm>
          <a:off x="5033963" y="2259013"/>
          <a:ext cx="1976437" cy="608012"/>
        </p:xfrm>
        <a:graphic>
          <a:graphicData uri="http://schemas.openxmlformats.org/presentationml/2006/ole">
            <mc:AlternateContent xmlns:mc="http://schemas.openxmlformats.org/markup-compatibility/2006">
              <mc:Choice xmlns:v="urn:schemas-microsoft-com:vml" Requires="v">
                <p:oleObj spid="_x0000_s538636" name="Equation" r:id="rId4" imgW="660113" imgH="203112" progId="Equation.3">
                  <p:embed/>
                </p:oleObj>
              </mc:Choice>
              <mc:Fallback>
                <p:oleObj name="Equation" r:id="rId4" imgW="660113" imgH="203112"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33963" y="2259013"/>
                        <a:ext cx="1976437" cy="6080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3256" name="Rectangle 8"/>
          <p:cNvSpPr>
            <a:spLocks noChangeArrowheads="1"/>
          </p:cNvSpPr>
          <p:nvPr/>
        </p:nvSpPr>
        <p:spPr bwMode="auto">
          <a:xfrm>
            <a:off x="0" y="0"/>
            <a:ext cx="9144000" cy="81915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r>
              <a:rPr lang="it-IT" altLang="en-US" sz="1800" b="1">
                <a:latin typeface="Arial" pitchFamily="34" charset="0"/>
              </a:rPr>
              <a:t>ANELASTICITY</a:t>
            </a:r>
          </a:p>
          <a:p>
            <a:pPr eaLnBrk="1" hangingPunct="1"/>
            <a:r>
              <a:rPr lang="it-IT" altLang="en-US" sz="2800" b="1">
                <a:latin typeface="Arial" pitchFamily="34" charset="0"/>
              </a:rPr>
              <a:t>Effect in the frequency domain</a:t>
            </a:r>
          </a:p>
        </p:txBody>
      </p:sp>
      <p:sp>
        <p:nvSpPr>
          <p:cNvPr id="53257" name="Text Box 9"/>
          <p:cNvSpPr txBox="1">
            <a:spLocks noChangeArrowheads="1"/>
          </p:cNvSpPr>
          <p:nvPr/>
        </p:nvSpPr>
        <p:spPr bwMode="auto">
          <a:xfrm>
            <a:off x="2133600" y="1676400"/>
            <a:ext cx="6340475"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r>
              <a:rPr lang="en-US" altLang="en-US" sz="2400">
                <a:solidFill>
                  <a:srgbClr val="FF0000"/>
                </a:solidFill>
              </a:rPr>
              <a:t>Source convolved with high-frequency diminution</a:t>
            </a:r>
          </a:p>
        </p:txBody>
      </p:sp>
      <p:sp>
        <p:nvSpPr>
          <p:cNvPr id="10" name="Slide Number Placeholder 9"/>
          <p:cNvSpPr>
            <a:spLocks noGrp="1"/>
          </p:cNvSpPr>
          <p:nvPr>
            <p:ph type="sldNum" sz="quarter" idx="12"/>
          </p:nvPr>
        </p:nvSpPr>
        <p:spPr/>
        <p:txBody>
          <a:bodyPr/>
          <a:lstStyle/>
          <a:p>
            <a:pPr>
              <a:defRPr/>
            </a:pPr>
            <a:fld id="{A23412EB-CD17-4D97-8673-C63F6D1A7DD9}" type="slidenum">
              <a:rPr lang="en-US" altLang="en-US" smtClean="0"/>
              <a:pPr>
                <a:defRPr/>
              </a:pPr>
              <a:t>65</a:t>
            </a:fld>
            <a:endParaRPr lang="en-US" alt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Rectangle 2"/>
          <p:cNvSpPr>
            <a:spLocks noGrp="1" noChangeArrowheads="1"/>
          </p:cNvSpPr>
          <p:nvPr>
            <p:ph type="title"/>
          </p:nvPr>
        </p:nvSpPr>
        <p:spPr>
          <a:xfrm>
            <a:off x="457200" y="1447800"/>
            <a:ext cx="8229600" cy="1143000"/>
          </a:xfrm>
        </p:spPr>
        <p:txBody>
          <a:bodyPr/>
          <a:lstStyle/>
          <a:p>
            <a:pPr eaLnBrk="1" hangingPunct="1">
              <a:defRPr/>
            </a:pPr>
            <a:r>
              <a:rPr lang="en-US" altLang="en-US" sz="3200" smtClean="0">
                <a:solidFill>
                  <a:srgbClr val="0000FF"/>
                </a:solidFill>
                <a:effectLst>
                  <a:outerShdw blurRad="38100" dist="38100" dir="2700000" algn="tl">
                    <a:srgbClr val="C0C0C0"/>
                  </a:outerShdw>
                </a:effectLst>
              </a:rPr>
              <a:t>Site Effects, Basin Waves,Spatial Variability, Azimuthal Dependence</a:t>
            </a:r>
          </a:p>
        </p:txBody>
      </p:sp>
      <p:sp>
        <p:nvSpPr>
          <p:cNvPr id="3" name="Slide Number Placeholder 2"/>
          <p:cNvSpPr>
            <a:spLocks noGrp="1"/>
          </p:cNvSpPr>
          <p:nvPr>
            <p:ph type="sldNum" sz="quarter" idx="12"/>
          </p:nvPr>
        </p:nvSpPr>
        <p:spPr/>
        <p:txBody>
          <a:bodyPr/>
          <a:lstStyle/>
          <a:p>
            <a:pPr>
              <a:defRPr/>
            </a:pPr>
            <a:fld id="{2CAF18D0-196B-4026-9A3F-DA1CFE736535}" type="slidenum">
              <a:rPr lang="en-US" altLang="en-US" smtClean="0"/>
              <a:pPr>
                <a:defRPr/>
              </a:pPr>
              <a:t>66</a:t>
            </a:fld>
            <a:endParaRPr lang="en-US" alt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4" name="Rectangle 2"/>
          <p:cNvSpPr>
            <a:spLocks noGrp="1" noChangeArrowheads="1"/>
          </p:cNvSpPr>
          <p:nvPr>
            <p:ph type="title"/>
          </p:nvPr>
        </p:nvSpPr>
        <p:spPr>
          <a:xfrm>
            <a:off x="457200" y="1295400"/>
            <a:ext cx="8229600" cy="1143000"/>
          </a:xfrm>
        </p:spPr>
        <p:txBody>
          <a:bodyPr>
            <a:normAutofit fontScale="90000"/>
          </a:bodyPr>
          <a:lstStyle/>
          <a:p>
            <a:r>
              <a:rPr lang="en-US" dirty="0">
                <a:solidFill>
                  <a:srgbClr val="0000FF"/>
                </a:solidFill>
              </a:rPr>
              <a:t>Basin </a:t>
            </a:r>
            <a:r>
              <a:rPr lang="en-US" dirty="0" smtClean="0">
                <a:solidFill>
                  <a:srgbClr val="0000FF"/>
                </a:solidFill>
              </a:rPr>
              <a:t>Waves:</a:t>
            </a:r>
            <a:br>
              <a:rPr lang="en-US" dirty="0" smtClean="0">
                <a:solidFill>
                  <a:srgbClr val="0000FF"/>
                </a:solidFill>
              </a:rPr>
            </a:br>
            <a:r>
              <a:rPr lang="en-US" dirty="0" smtClean="0">
                <a:solidFill>
                  <a:srgbClr val="0000FF"/>
                </a:solidFill>
              </a:rPr>
              <a:t>Path effect or site effect?</a:t>
            </a:r>
            <a:endParaRPr lang="en-US" dirty="0">
              <a:solidFill>
                <a:srgbClr val="0000FF"/>
              </a:solidFill>
            </a:endParaRPr>
          </a:p>
        </p:txBody>
      </p:sp>
      <p:sp>
        <p:nvSpPr>
          <p:cNvPr id="3" name="Slide Number Placeholder 2"/>
          <p:cNvSpPr>
            <a:spLocks noGrp="1"/>
          </p:cNvSpPr>
          <p:nvPr>
            <p:ph type="sldNum" sz="quarter" idx="12"/>
          </p:nvPr>
        </p:nvSpPr>
        <p:spPr/>
        <p:txBody>
          <a:bodyPr/>
          <a:lstStyle/>
          <a:p>
            <a:fld id="{BBCB9141-CCD2-43AD-BFAD-9ECDC92A0BC2}" type="slidenum">
              <a:rPr lang="en-US" smtClean="0">
                <a:solidFill>
                  <a:prstClr val="black">
                    <a:tint val="75000"/>
                  </a:prstClr>
                </a:solidFill>
              </a:rPr>
              <a:pPr/>
              <a:t>67</a:t>
            </a:fld>
            <a:endParaRPr lang="en-US">
              <a:solidFill>
                <a:prstClr val="black">
                  <a:tint val="75000"/>
                </a:prstClr>
              </a:solidFill>
            </a:endParaRPr>
          </a:p>
        </p:txBody>
      </p:sp>
    </p:spTree>
    <p:extLst>
      <p:ext uri="{BB962C8B-B14F-4D97-AF65-F5344CB8AC3E}">
        <p14:creationId xmlns:p14="http://schemas.microsoft.com/office/powerpoint/2010/main" val="124931952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3522" name="Picture 2" descr="Map3_pp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57363" y="230188"/>
            <a:ext cx="5629275" cy="6397625"/>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BBCB9141-CCD2-43AD-BFAD-9ECDC92A0BC2}" type="slidenum">
              <a:rPr lang="en-US" smtClean="0">
                <a:solidFill>
                  <a:prstClr val="black">
                    <a:tint val="75000"/>
                  </a:prstClr>
                </a:solidFill>
              </a:rPr>
              <a:pPr/>
              <a:t>68</a:t>
            </a:fld>
            <a:endParaRPr lang="en-US">
              <a:solidFill>
                <a:prstClr val="black">
                  <a:tint val="75000"/>
                </a:prstClr>
              </a:solidFill>
            </a:endParaRPr>
          </a:p>
        </p:txBody>
      </p:sp>
    </p:spTree>
    <p:extLst>
      <p:ext uri="{BB962C8B-B14F-4D97-AF65-F5344CB8AC3E}">
        <p14:creationId xmlns:p14="http://schemas.microsoft.com/office/powerpoint/2010/main" val="322512182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4546" name="Picture 2" descr="Upcmpv_pp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3000" y="0"/>
            <a:ext cx="6858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BBCB9141-CCD2-43AD-BFAD-9ECDC92A0BC2}" type="slidenum">
              <a:rPr lang="en-US" smtClean="0">
                <a:solidFill>
                  <a:prstClr val="black">
                    <a:tint val="75000"/>
                  </a:prstClr>
                </a:solidFill>
              </a:rPr>
              <a:pPr/>
              <a:t>69</a:t>
            </a:fld>
            <a:endParaRPr lang="en-US">
              <a:solidFill>
                <a:prstClr val="black">
                  <a:tint val="75000"/>
                </a:prstClr>
              </a:solidFill>
            </a:endParaRPr>
          </a:p>
        </p:txBody>
      </p:sp>
    </p:spTree>
    <p:extLst>
      <p:ext uri="{BB962C8B-B14F-4D97-AF65-F5344CB8AC3E}">
        <p14:creationId xmlns:p14="http://schemas.microsoft.com/office/powerpoint/2010/main" val="404990351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5570" name="Picture 2" descr="SEMS_upland_pp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85863" y="227013"/>
            <a:ext cx="6770687" cy="6403975"/>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BBCB9141-CCD2-43AD-BFAD-9ECDC92A0BC2}" type="slidenum">
              <a:rPr lang="en-US" smtClean="0">
                <a:solidFill>
                  <a:prstClr val="black">
                    <a:tint val="75000"/>
                  </a:prstClr>
                </a:solidFill>
              </a:rPr>
              <a:pPr/>
              <a:t>70</a:t>
            </a:fld>
            <a:endParaRPr lang="en-US">
              <a:solidFill>
                <a:prstClr val="black">
                  <a:tint val="75000"/>
                </a:prstClr>
              </a:solidFill>
            </a:endParaRPr>
          </a:p>
        </p:txBody>
      </p:sp>
    </p:spTree>
    <p:extLst>
      <p:ext uri="{BB962C8B-B14F-4D97-AF65-F5344CB8AC3E}">
        <p14:creationId xmlns:p14="http://schemas.microsoft.com/office/powerpoint/2010/main" val="247317618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1986" name="Text Box 2"/>
          <p:cNvSpPr txBox="1">
            <a:spLocks noChangeArrowheads="1"/>
          </p:cNvSpPr>
          <p:nvPr/>
        </p:nvSpPr>
        <p:spPr bwMode="auto">
          <a:xfrm>
            <a:off x="906463" y="457200"/>
            <a:ext cx="7331075"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auto" hangingPunct="0">
              <a:spcBef>
                <a:spcPts val="0"/>
              </a:spcBef>
              <a:spcAft>
                <a:spcPts val="0"/>
              </a:spcAft>
            </a:pPr>
            <a:r>
              <a:rPr lang="en-US" sz="3200">
                <a:solidFill>
                  <a:srgbClr val="0000FF"/>
                </a:solidFill>
                <a:effectLst>
                  <a:outerShdw blurRad="38100" dist="38100" dir="2700000" algn="tl">
                    <a:srgbClr val="C0C0C0"/>
                  </a:outerShdw>
                </a:effectLst>
                <a:latin typeface="Arial" pitchFamily="34" charset="0"/>
              </a:rPr>
              <a:t>People have known for a long time that</a:t>
            </a:r>
          </a:p>
          <a:p>
            <a:pPr eaLnBrk="0" fontAlgn="auto" hangingPunct="0">
              <a:spcBef>
                <a:spcPts val="0"/>
              </a:spcBef>
              <a:spcAft>
                <a:spcPts val="0"/>
              </a:spcAft>
            </a:pPr>
            <a:r>
              <a:rPr lang="en-US" sz="3200">
                <a:solidFill>
                  <a:srgbClr val="0000FF"/>
                </a:solidFill>
                <a:effectLst>
                  <a:outerShdw blurRad="38100" dist="38100" dir="2700000" algn="tl">
                    <a:srgbClr val="C0C0C0"/>
                  </a:outerShdw>
                </a:effectLst>
                <a:latin typeface="Arial" pitchFamily="34" charset="0"/>
              </a:rPr>
              <a:t>motions on soil are greater than on rock</a:t>
            </a:r>
          </a:p>
        </p:txBody>
      </p:sp>
      <p:sp>
        <p:nvSpPr>
          <p:cNvPr id="681987" name="Rectangle 3"/>
          <p:cNvSpPr>
            <a:spLocks noChangeArrowheads="1"/>
          </p:cNvSpPr>
          <p:nvPr/>
        </p:nvSpPr>
        <p:spPr bwMode="auto">
          <a:xfrm>
            <a:off x="762000" y="1989138"/>
            <a:ext cx="6567488" cy="448786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just" fontAlgn="auto">
              <a:spcBef>
                <a:spcPct val="20000"/>
              </a:spcBef>
              <a:spcAft>
                <a:spcPts val="0"/>
              </a:spcAft>
              <a:buFontTx/>
              <a:buChar char="•"/>
            </a:pPr>
            <a:r>
              <a:rPr lang="en-US" sz="1800">
                <a:solidFill>
                  <a:prstClr val="black"/>
                </a:solidFill>
                <a:latin typeface="Times" pitchFamily="18" charset="0"/>
              </a:rPr>
              <a:t>   </a:t>
            </a:r>
            <a:r>
              <a:rPr lang="en-US" sz="2000">
                <a:solidFill>
                  <a:prstClr val="black"/>
                </a:solidFill>
                <a:latin typeface="Times" pitchFamily="18" charset="0"/>
              </a:rPr>
              <a:t>e.g., Daniel Drake (1815) on the 1811-1812 New Madrid sequence: </a:t>
            </a:r>
          </a:p>
          <a:p>
            <a:pPr marL="342900" indent="-342900" algn="just" fontAlgn="auto">
              <a:spcBef>
                <a:spcPct val="20000"/>
              </a:spcBef>
              <a:spcAft>
                <a:spcPts val="0"/>
              </a:spcAft>
              <a:buFontTx/>
              <a:buChar char="•"/>
            </a:pPr>
            <a:r>
              <a:rPr lang="en-US" sz="1800">
                <a:solidFill>
                  <a:prstClr val="black"/>
                </a:solidFill>
                <a:latin typeface="Times" pitchFamily="18" charset="0"/>
              </a:rPr>
              <a:t>      </a:t>
            </a:r>
          </a:p>
          <a:p>
            <a:pPr marL="742950" lvl="1" indent="-285750" fontAlgn="auto">
              <a:spcBef>
                <a:spcPct val="20000"/>
              </a:spcBef>
              <a:spcAft>
                <a:spcPts val="0"/>
              </a:spcAft>
              <a:buFontTx/>
              <a:buChar char="–"/>
            </a:pPr>
            <a:r>
              <a:rPr lang="en-US" sz="2000">
                <a:solidFill>
                  <a:prstClr val="black"/>
                </a:solidFill>
                <a:latin typeface="Times" pitchFamily="18" charset="0"/>
              </a:rPr>
              <a:t>"The convulsion was greater along the Mississippi, as well as along the Ohio, than in the uplands.  The strata in both valleys are loose.  The more tenacious layers of clay and loam spread over the adjoining hills … suffered but little derangement."</a:t>
            </a:r>
          </a:p>
        </p:txBody>
      </p:sp>
      <p:sp>
        <p:nvSpPr>
          <p:cNvPr id="4" name="Slide Number Placeholder 3"/>
          <p:cNvSpPr>
            <a:spLocks noGrp="1"/>
          </p:cNvSpPr>
          <p:nvPr>
            <p:ph type="sldNum" sz="quarter" idx="12"/>
          </p:nvPr>
        </p:nvSpPr>
        <p:spPr/>
        <p:txBody>
          <a:bodyPr/>
          <a:lstStyle/>
          <a:p>
            <a:fld id="{BBCB9141-CCD2-43AD-BFAD-9ECDC92A0BC2}" type="slidenum">
              <a:rPr lang="en-US" smtClean="0">
                <a:solidFill>
                  <a:prstClr val="black">
                    <a:tint val="75000"/>
                  </a:prstClr>
                </a:solidFill>
              </a:rPr>
              <a:pPr/>
              <a:t>71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USGS - DAVID BOORE</a:t>
            </a:r>
            <a:endParaRPr lang="en-US">
              <a:solidFill>
                <a:prstClr val="black">
                  <a:tint val="75000"/>
                </a:prstClr>
              </a:solidFill>
            </a:endParaRPr>
          </a:p>
        </p:txBody>
      </p:sp>
    </p:spTree>
    <p:extLst>
      <p:ext uri="{BB962C8B-B14F-4D97-AF65-F5344CB8AC3E}">
        <p14:creationId xmlns:p14="http://schemas.microsoft.com/office/powerpoint/2010/main" val="81186343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2562" name="Picture 2" descr="fig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1150" y="449263"/>
            <a:ext cx="8521700" cy="5959475"/>
          </a:xfrm>
          <a:prstGeom prst="rect">
            <a:avLst/>
          </a:prstGeom>
          <a:solidFill>
            <a:schemeClr val="bg1"/>
          </a:solidFill>
        </p:spPr>
      </p:pic>
      <p:sp>
        <p:nvSpPr>
          <p:cNvPr id="322563" name="Text Box 3"/>
          <p:cNvSpPr txBox="1">
            <a:spLocks noChangeArrowheads="1"/>
          </p:cNvSpPr>
          <p:nvPr/>
        </p:nvSpPr>
        <p:spPr bwMode="auto">
          <a:xfrm>
            <a:off x="7924800" y="6521450"/>
            <a:ext cx="660400" cy="3365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auto">
              <a:spcBef>
                <a:spcPts val="0"/>
              </a:spcBef>
              <a:spcAft>
                <a:spcPts val="0"/>
              </a:spcAft>
            </a:pPr>
            <a:r>
              <a:rPr lang="en-US" sz="1800">
                <a:solidFill>
                  <a:prstClr val="black"/>
                </a:solidFill>
                <a:latin typeface="Calibri"/>
              </a:rPr>
              <a:t>Steidl</a:t>
            </a:r>
          </a:p>
        </p:txBody>
      </p:sp>
      <p:sp>
        <p:nvSpPr>
          <p:cNvPr id="4" name="Slide Number Placeholder 3"/>
          <p:cNvSpPr>
            <a:spLocks noGrp="1"/>
          </p:cNvSpPr>
          <p:nvPr>
            <p:ph type="sldNum" sz="quarter" idx="12"/>
          </p:nvPr>
        </p:nvSpPr>
        <p:spPr/>
        <p:txBody>
          <a:bodyPr/>
          <a:lstStyle/>
          <a:p>
            <a:fld id="{BBCB9141-CCD2-43AD-BFAD-9ECDC92A0BC2}" type="slidenum">
              <a:rPr lang="en-US" smtClean="0">
                <a:solidFill>
                  <a:prstClr val="black">
                    <a:tint val="75000"/>
                  </a:prstClr>
                </a:solidFill>
              </a:rPr>
              <a:pPr/>
              <a:t>72</a:t>
            </a:fld>
            <a:endParaRPr lang="en-US">
              <a:solidFill>
                <a:prstClr val="black">
                  <a:tint val="75000"/>
                </a:prstClr>
              </a:solidFill>
            </a:endParaRPr>
          </a:p>
        </p:txBody>
      </p:sp>
    </p:spTree>
    <p:extLst>
      <p:ext uri="{BB962C8B-B14F-4D97-AF65-F5344CB8AC3E}">
        <p14:creationId xmlns:p14="http://schemas.microsoft.com/office/powerpoint/2010/main" val="1928027178"/>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4066" name="Picture 2" descr="fig1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738" y="171450"/>
            <a:ext cx="8264525" cy="6515100"/>
          </a:xfrm>
          <a:prstGeom prst="rect">
            <a:avLst/>
          </a:prstGeom>
          <a:solidFill>
            <a:schemeClr val="bg1"/>
          </a:solidFill>
        </p:spPr>
      </p:pic>
      <p:sp>
        <p:nvSpPr>
          <p:cNvPr id="344067" name="Text Box 3"/>
          <p:cNvSpPr txBox="1">
            <a:spLocks noChangeArrowheads="1"/>
          </p:cNvSpPr>
          <p:nvPr/>
        </p:nvSpPr>
        <p:spPr bwMode="auto">
          <a:xfrm>
            <a:off x="7924800" y="6521450"/>
            <a:ext cx="660400" cy="336550"/>
          </a:xfrm>
          <a:prstGeom prst="rect">
            <a:avLst/>
          </a:prstGeom>
          <a:solidFill>
            <a:schemeClr val="bg1"/>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auto">
              <a:spcBef>
                <a:spcPts val="0"/>
              </a:spcBef>
              <a:spcAft>
                <a:spcPts val="0"/>
              </a:spcAft>
            </a:pPr>
            <a:r>
              <a:rPr lang="en-US" sz="1800">
                <a:solidFill>
                  <a:prstClr val="black"/>
                </a:solidFill>
                <a:latin typeface="Calibri"/>
              </a:rPr>
              <a:t>Steidl</a:t>
            </a:r>
          </a:p>
        </p:txBody>
      </p:sp>
      <p:sp>
        <p:nvSpPr>
          <p:cNvPr id="4" name="Slide Number Placeholder 3"/>
          <p:cNvSpPr>
            <a:spLocks noGrp="1"/>
          </p:cNvSpPr>
          <p:nvPr>
            <p:ph type="sldNum" sz="quarter" idx="12"/>
          </p:nvPr>
        </p:nvSpPr>
        <p:spPr/>
        <p:txBody>
          <a:bodyPr/>
          <a:lstStyle/>
          <a:p>
            <a:fld id="{BBCB9141-CCD2-43AD-BFAD-9ECDC92A0BC2}" type="slidenum">
              <a:rPr lang="en-US" smtClean="0">
                <a:solidFill>
                  <a:prstClr val="black">
                    <a:tint val="75000"/>
                  </a:prstClr>
                </a:solidFill>
              </a:rPr>
              <a:pPr/>
              <a:t>73</a:t>
            </a:fld>
            <a:endParaRPr lang="en-US">
              <a:solidFill>
                <a:prstClr val="black">
                  <a:tint val="75000"/>
                </a:prstClr>
              </a:solidFill>
            </a:endParaRPr>
          </a:p>
        </p:txBody>
      </p:sp>
    </p:spTree>
    <p:extLst>
      <p:ext uri="{BB962C8B-B14F-4D97-AF65-F5344CB8AC3E}">
        <p14:creationId xmlns:p14="http://schemas.microsoft.com/office/powerpoint/2010/main" val="367363640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ext Box 2"/>
          <p:cNvSpPr txBox="1">
            <a:spLocks noChangeArrowheads="1"/>
          </p:cNvSpPr>
          <p:nvPr/>
        </p:nvSpPr>
        <p:spPr bwMode="auto">
          <a:xfrm>
            <a:off x="1579563" y="44450"/>
            <a:ext cx="598487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charset="0"/>
              </a:defRPr>
            </a:lvl1pPr>
            <a:lvl2pPr marL="742950" indent="-285750">
              <a:defRPr sz="2000">
                <a:solidFill>
                  <a:schemeClr val="tx1"/>
                </a:solidFill>
                <a:latin typeface="Arial" charset="0"/>
              </a:defRPr>
            </a:lvl2pPr>
            <a:lvl3pPr marL="1143000" indent="-228600">
              <a:defRPr sz="2000">
                <a:solidFill>
                  <a:schemeClr val="tx1"/>
                </a:solidFill>
                <a:latin typeface="Arial" charset="0"/>
              </a:defRPr>
            </a:lvl3pPr>
            <a:lvl4pPr marL="1600200" indent="-228600">
              <a:defRPr sz="2000">
                <a:solidFill>
                  <a:schemeClr val="tx1"/>
                </a:solidFill>
                <a:latin typeface="Arial" charset="0"/>
              </a:defRPr>
            </a:lvl4pPr>
            <a:lvl5pPr marL="2057400" indent="-228600">
              <a:defRPr sz="2000">
                <a:solidFill>
                  <a:schemeClr val="tx1"/>
                </a:solidFill>
                <a:latin typeface="Arial" charset="0"/>
              </a:defRPr>
            </a:lvl5pPr>
            <a:lvl6pPr marL="2514600" indent="-228600" algn="ctr" eaLnBrk="0" fontAlgn="base" hangingPunct="0">
              <a:spcBef>
                <a:spcPct val="0"/>
              </a:spcBef>
              <a:spcAft>
                <a:spcPct val="0"/>
              </a:spcAft>
              <a:defRPr sz="2000">
                <a:solidFill>
                  <a:schemeClr val="tx1"/>
                </a:solidFill>
                <a:latin typeface="Arial" charset="0"/>
              </a:defRPr>
            </a:lvl6pPr>
            <a:lvl7pPr marL="2971800" indent="-228600" algn="ctr" eaLnBrk="0" fontAlgn="base" hangingPunct="0">
              <a:spcBef>
                <a:spcPct val="0"/>
              </a:spcBef>
              <a:spcAft>
                <a:spcPct val="0"/>
              </a:spcAft>
              <a:defRPr sz="2000">
                <a:solidFill>
                  <a:schemeClr val="tx1"/>
                </a:solidFill>
                <a:latin typeface="Arial" charset="0"/>
              </a:defRPr>
            </a:lvl7pPr>
            <a:lvl8pPr marL="3429000" indent="-228600" algn="ctr" eaLnBrk="0" fontAlgn="base" hangingPunct="0">
              <a:spcBef>
                <a:spcPct val="0"/>
              </a:spcBef>
              <a:spcAft>
                <a:spcPct val="0"/>
              </a:spcAft>
              <a:defRPr sz="2000">
                <a:solidFill>
                  <a:schemeClr val="tx1"/>
                </a:solidFill>
                <a:latin typeface="Arial" charset="0"/>
              </a:defRPr>
            </a:lvl8pPr>
            <a:lvl9pPr marL="3886200" indent="-228600" algn="ctr" eaLnBrk="0" fontAlgn="base" hangingPunct="0">
              <a:spcBef>
                <a:spcPct val="0"/>
              </a:spcBef>
              <a:spcAft>
                <a:spcPct val="0"/>
              </a:spcAft>
              <a:defRPr sz="2000">
                <a:solidFill>
                  <a:schemeClr val="tx1"/>
                </a:solidFill>
                <a:latin typeface="Arial" charset="0"/>
              </a:defRPr>
            </a:lvl9pPr>
          </a:lstStyle>
          <a:p>
            <a:pPr eaLnBrk="0" hangingPunct="0"/>
            <a:r>
              <a:rPr lang="en-US" altLang="en-US" sz="2800" smtClean="0">
                <a:solidFill>
                  <a:srgbClr val="0000FF"/>
                </a:solidFill>
              </a:rPr>
              <a:t>Site Classifications for Use With</a:t>
            </a:r>
          </a:p>
          <a:p>
            <a:pPr eaLnBrk="0" hangingPunct="0"/>
            <a:r>
              <a:rPr lang="en-US" altLang="en-US" sz="2800" smtClean="0">
                <a:solidFill>
                  <a:srgbClr val="0000FF"/>
                </a:solidFill>
              </a:rPr>
              <a:t>Ground-Motion Prediction Equations</a:t>
            </a:r>
          </a:p>
        </p:txBody>
      </p:sp>
      <p:sp>
        <p:nvSpPr>
          <p:cNvPr id="65539" name="Text Box 3"/>
          <p:cNvSpPr txBox="1">
            <a:spLocks noChangeArrowheads="1"/>
          </p:cNvSpPr>
          <p:nvPr/>
        </p:nvSpPr>
        <p:spPr bwMode="auto">
          <a:xfrm>
            <a:off x="1143000" y="1571625"/>
            <a:ext cx="662146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charset="0"/>
              </a:defRPr>
            </a:lvl1pPr>
            <a:lvl2pPr marL="742950" indent="-285750">
              <a:defRPr sz="2000">
                <a:solidFill>
                  <a:schemeClr val="tx1"/>
                </a:solidFill>
                <a:latin typeface="Arial" charset="0"/>
              </a:defRPr>
            </a:lvl2pPr>
            <a:lvl3pPr marL="1143000" indent="-228600">
              <a:defRPr sz="2000">
                <a:solidFill>
                  <a:schemeClr val="tx1"/>
                </a:solidFill>
                <a:latin typeface="Arial" charset="0"/>
              </a:defRPr>
            </a:lvl3pPr>
            <a:lvl4pPr marL="1600200" indent="-228600">
              <a:defRPr sz="2000">
                <a:solidFill>
                  <a:schemeClr val="tx1"/>
                </a:solidFill>
                <a:latin typeface="Arial" charset="0"/>
              </a:defRPr>
            </a:lvl4pPr>
            <a:lvl5pPr marL="2057400" indent="-228600">
              <a:defRPr sz="2000">
                <a:solidFill>
                  <a:schemeClr val="tx1"/>
                </a:solidFill>
                <a:latin typeface="Arial" charset="0"/>
              </a:defRPr>
            </a:lvl5pPr>
            <a:lvl6pPr marL="2514600" indent="-228600" algn="ctr" eaLnBrk="0" fontAlgn="base" hangingPunct="0">
              <a:spcBef>
                <a:spcPct val="0"/>
              </a:spcBef>
              <a:spcAft>
                <a:spcPct val="0"/>
              </a:spcAft>
              <a:defRPr sz="2000">
                <a:solidFill>
                  <a:schemeClr val="tx1"/>
                </a:solidFill>
                <a:latin typeface="Arial" charset="0"/>
              </a:defRPr>
            </a:lvl6pPr>
            <a:lvl7pPr marL="2971800" indent="-228600" algn="ctr" eaLnBrk="0" fontAlgn="base" hangingPunct="0">
              <a:spcBef>
                <a:spcPct val="0"/>
              </a:spcBef>
              <a:spcAft>
                <a:spcPct val="0"/>
              </a:spcAft>
              <a:defRPr sz="2000">
                <a:solidFill>
                  <a:schemeClr val="tx1"/>
                </a:solidFill>
                <a:latin typeface="Arial" charset="0"/>
              </a:defRPr>
            </a:lvl7pPr>
            <a:lvl8pPr marL="3429000" indent="-228600" algn="ctr" eaLnBrk="0" fontAlgn="base" hangingPunct="0">
              <a:spcBef>
                <a:spcPct val="0"/>
              </a:spcBef>
              <a:spcAft>
                <a:spcPct val="0"/>
              </a:spcAft>
              <a:defRPr sz="2000">
                <a:solidFill>
                  <a:schemeClr val="tx1"/>
                </a:solidFill>
                <a:latin typeface="Arial" charset="0"/>
              </a:defRPr>
            </a:lvl8pPr>
            <a:lvl9pPr marL="3886200" indent="-228600" algn="ctr" eaLnBrk="0" fontAlgn="base" hangingPunct="0">
              <a:spcBef>
                <a:spcPct val="0"/>
              </a:spcBef>
              <a:spcAft>
                <a:spcPct val="0"/>
              </a:spcAft>
              <a:defRPr sz="2000">
                <a:solidFill>
                  <a:schemeClr val="tx1"/>
                </a:solidFill>
                <a:latin typeface="Arial" charset="0"/>
              </a:defRPr>
            </a:lvl9pPr>
          </a:lstStyle>
          <a:p>
            <a:pPr eaLnBrk="0" hangingPunct="0">
              <a:buFontTx/>
              <a:buChar char="•"/>
            </a:pPr>
            <a:r>
              <a:rPr lang="en-US" altLang="en-US" smtClean="0">
                <a:solidFill>
                  <a:srgbClr val="000000"/>
                </a:solidFill>
              </a:rPr>
              <a:t> Rock = less than 5m soil over “granite”, “limestone”, etc.</a:t>
            </a:r>
          </a:p>
          <a:p>
            <a:pPr eaLnBrk="0" hangingPunct="0">
              <a:buFontTx/>
              <a:buChar char="•"/>
            </a:pPr>
            <a:r>
              <a:rPr lang="en-US" altLang="en-US" smtClean="0">
                <a:solidFill>
                  <a:srgbClr val="000000"/>
                </a:solidFill>
              </a:rPr>
              <a:t> Soil= everything else</a:t>
            </a:r>
          </a:p>
        </p:txBody>
      </p:sp>
      <p:sp>
        <p:nvSpPr>
          <p:cNvPr id="65540" name="Text Box 4"/>
          <p:cNvSpPr txBox="1">
            <a:spLocks noChangeArrowheads="1"/>
          </p:cNvSpPr>
          <p:nvPr/>
        </p:nvSpPr>
        <p:spPr bwMode="auto">
          <a:xfrm>
            <a:off x="685800" y="2286000"/>
            <a:ext cx="48561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charset="0"/>
              </a:defRPr>
            </a:lvl1pPr>
            <a:lvl2pPr marL="742950" indent="-285750">
              <a:defRPr sz="2000">
                <a:solidFill>
                  <a:schemeClr val="tx1"/>
                </a:solidFill>
                <a:latin typeface="Arial" charset="0"/>
              </a:defRPr>
            </a:lvl2pPr>
            <a:lvl3pPr marL="1143000" indent="-228600">
              <a:defRPr sz="2000">
                <a:solidFill>
                  <a:schemeClr val="tx1"/>
                </a:solidFill>
                <a:latin typeface="Arial" charset="0"/>
              </a:defRPr>
            </a:lvl3pPr>
            <a:lvl4pPr marL="1600200" indent="-228600">
              <a:defRPr sz="2000">
                <a:solidFill>
                  <a:schemeClr val="tx1"/>
                </a:solidFill>
                <a:latin typeface="Arial" charset="0"/>
              </a:defRPr>
            </a:lvl4pPr>
            <a:lvl5pPr marL="2057400" indent="-228600">
              <a:defRPr sz="2000">
                <a:solidFill>
                  <a:schemeClr val="tx1"/>
                </a:solidFill>
                <a:latin typeface="Arial" charset="0"/>
              </a:defRPr>
            </a:lvl5pPr>
            <a:lvl6pPr marL="2514600" indent="-228600" algn="ctr" eaLnBrk="0" fontAlgn="base" hangingPunct="0">
              <a:spcBef>
                <a:spcPct val="0"/>
              </a:spcBef>
              <a:spcAft>
                <a:spcPct val="0"/>
              </a:spcAft>
              <a:defRPr sz="2000">
                <a:solidFill>
                  <a:schemeClr val="tx1"/>
                </a:solidFill>
                <a:latin typeface="Arial" charset="0"/>
              </a:defRPr>
            </a:lvl6pPr>
            <a:lvl7pPr marL="2971800" indent="-228600" algn="ctr" eaLnBrk="0" fontAlgn="base" hangingPunct="0">
              <a:spcBef>
                <a:spcPct val="0"/>
              </a:spcBef>
              <a:spcAft>
                <a:spcPct val="0"/>
              </a:spcAft>
              <a:defRPr sz="2000">
                <a:solidFill>
                  <a:schemeClr val="tx1"/>
                </a:solidFill>
                <a:latin typeface="Arial" charset="0"/>
              </a:defRPr>
            </a:lvl7pPr>
            <a:lvl8pPr marL="3429000" indent="-228600" algn="ctr" eaLnBrk="0" fontAlgn="base" hangingPunct="0">
              <a:spcBef>
                <a:spcPct val="0"/>
              </a:spcBef>
              <a:spcAft>
                <a:spcPct val="0"/>
              </a:spcAft>
              <a:defRPr sz="2000">
                <a:solidFill>
                  <a:schemeClr val="tx1"/>
                </a:solidFill>
                <a:latin typeface="Arial" charset="0"/>
              </a:defRPr>
            </a:lvl8pPr>
            <a:lvl9pPr marL="3886200" indent="-228600" algn="ctr" eaLnBrk="0" fontAlgn="base" hangingPunct="0">
              <a:spcBef>
                <a:spcPct val="0"/>
              </a:spcBef>
              <a:spcAft>
                <a:spcPct val="0"/>
              </a:spcAft>
              <a:defRPr sz="2000">
                <a:solidFill>
                  <a:schemeClr val="tx1"/>
                </a:solidFill>
                <a:latin typeface="Arial" charset="0"/>
              </a:defRPr>
            </a:lvl9pPr>
          </a:lstStyle>
          <a:p>
            <a:pPr eaLnBrk="0" hangingPunct="0"/>
            <a:r>
              <a:rPr lang="en-US" altLang="en-US" smtClean="0">
                <a:solidFill>
                  <a:srgbClr val="000000"/>
                </a:solidFill>
              </a:rPr>
              <a:t>2. </a:t>
            </a:r>
            <a:r>
              <a:rPr lang="en-US" altLang="en-US" smtClean="0">
                <a:solidFill>
                  <a:srgbClr val="FF0000"/>
                </a:solidFill>
              </a:rPr>
              <a:t>NEHRP Site Classes (based on V</a:t>
            </a:r>
            <a:r>
              <a:rPr lang="en-US" altLang="en-US" baseline="-25000" smtClean="0">
                <a:solidFill>
                  <a:srgbClr val="FF0000"/>
                </a:solidFill>
              </a:rPr>
              <a:t>S30</a:t>
            </a:r>
            <a:r>
              <a:rPr lang="en-US" altLang="en-US" smtClean="0">
                <a:solidFill>
                  <a:srgbClr val="FF0000"/>
                </a:solidFill>
              </a:rPr>
              <a:t>)</a:t>
            </a:r>
          </a:p>
        </p:txBody>
      </p:sp>
      <p:pic>
        <p:nvPicPr>
          <p:cNvPr id="65541" name="Picture 5" descr="nehrp_class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2819400"/>
            <a:ext cx="5003800" cy="280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2" name="Text Box 6"/>
          <p:cNvSpPr txBox="1">
            <a:spLocks noChangeArrowheads="1"/>
          </p:cNvSpPr>
          <p:nvPr/>
        </p:nvSpPr>
        <p:spPr bwMode="auto">
          <a:xfrm>
            <a:off x="685800" y="5791200"/>
            <a:ext cx="34750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charset="0"/>
              </a:defRPr>
            </a:lvl1pPr>
            <a:lvl2pPr marL="742950" indent="-285750">
              <a:defRPr sz="2000">
                <a:solidFill>
                  <a:schemeClr val="tx1"/>
                </a:solidFill>
                <a:latin typeface="Arial" charset="0"/>
              </a:defRPr>
            </a:lvl2pPr>
            <a:lvl3pPr marL="1143000" indent="-228600">
              <a:defRPr sz="2000">
                <a:solidFill>
                  <a:schemeClr val="tx1"/>
                </a:solidFill>
                <a:latin typeface="Arial" charset="0"/>
              </a:defRPr>
            </a:lvl3pPr>
            <a:lvl4pPr marL="1600200" indent="-228600">
              <a:defRPr sz="2000">
                <a:solidFill>
                  <a:schemeClr val="tx1"/>
                </a:solidFill>
                <a:latin typeface="Arial" charset="0"/>
              </a:defRPr>
            </a:lvl4pPr>
            <a:lvl5pPr marL="2057400" indent="-228600">
              <a:defRPr sz="2000">
                <a:solidFill>
                  <a:schemeClr val="tx1"/>
                </a:solidFill>
                <a:latin typeface="Arial" charset="0"/>
              </a:defRPr>
            </a:lvl5pPr>
            <a:lvl6pPr marL="2514600" indent="-228600" algn="ctr" eaLnBrk="0" fontAlgn="base" hangingPunct="0">
              <a:spcBef>
                <a:spcPct val="0"/>
              </a:spcBef>
              <a:spcAft>
                <a:spcPct val="0"/>
              </a:spcAft>
              <a:defRPr sz="2000">
                <a:solidFill>
                  <a:schemeClr val="tx1"/>
                </a:solidFill>
                <a:latin typeface="Arial" charset="0"/>
              </a:defRPr>
            </a:lvl6pPr>
            <a:lvl7pPr marL="2971800" indent="-228600" algn="ctr" eaLnBrk="0" fontAlgn="base" hangingPunct="0">
              <a:spcBef>
                <a:spcPct val="0"/>
              </a:spcBef>
              <a:spcAft>
                <a:spcPct val="0"/>
              </a:spcAft>
              <a:defRPr sz="2000">
                <a:solidFill>
                  <a:schemeClr val="tx1"/>
                </a:solidFill>
                <a:latin typeface="Arial" charset="0"/>
              </a:defRPr>
            </a:lvl7pPr>
            <a:lvl8pPr marL="3429000" indent="-228600" algn="ctr" eaLnBrk="0" fontAlgn="base" hangingPunct="0">
              <a:spcBef>
                <a:spcPct val="0"/>
              </a:spcBef>
              <a:spcAft>
                <a:spcPct val="0"/>
              </a:spcAft>
              <a:defRPr sz="2000">
                <a:solidFill>
                  <a:schemeClr val="tx1"/>
                </a:solidFill>
                <a:latin typeface="Arial" charset="0"/>
              </a:defRPr>
            </a:lvl8pPr>
            <a:lvl9pPr marL="3886200" indent="-228600" algn="ctr" eaLnBrk="0" fontAlgn="base" hangingPunct="0">
              <a:spcBef>
                <a:spcPct val="0"/>
              </a:spcBef>
              <a:spcAft>
                <a:spcPct val="0"/>
              </a:spcAft>
              <a:defRPr sz="2000">
                <a:solidFill>
                  <a:schemeClr val="tx1"/>
                </a:solidFill>
                <a:latin typeface="Arial" charset="0"/>
              </a:defRPr>
            </a:lvl9pPr>
          </a:lstStyle>
          <a:p>
            <a:pPr eaLnBrk="0" hangingPunct="0"/>
            <a:r>
              <a:rPr lang="en-US" altLang="en-US" smtClean="0">
                <a:solidFill>
                  <a:srgbClr val="000000"/>
                </a:solidFill>
              </a:rPr>
              <a:t>3. </a:t>
            </a:r>
            <a:r>
              <a:rPr lang="en-US" altLang="en-US" smtClean="0">
                <a:solidFill>
                  <a:srgbClr val="FF0000"/>
                </a:solidFill>
              </a:rPr>
              <a:t>Continuous Variable (V</a:t>
            </a:r>
            <a:r>
              <a:rPr lang="en-US" altLang="en-US" baseline="-25000" smtClean="0">
                <a:solidFill>
                  <a:srgbClr val="FF0000"/>
                </a:solidFill>
              </a:rPr>
              <a:t>S30</a:t>
            </a:r>
            <a:r>
              <a:rPr lang="en-US" altLang="en-US" smtClean="0">
                <a:solidFill>
                  <a:srgbClr val="FF0000"/>
                </a:solidFill>
              </a:rPr>
              <a:t>)</a:t>
            </a:r>
          </a:p>
        </p:txBody>
      </p:sp>
      <p:sp>
        <p:nvSpPr>
          <p:cNvPr id="65543" name="Text Box 7"/>
          <p:cNvSpPr txBox="1">
            <a:spLocks noChangeArrowheads="1"/>
          </p:cNvSpPr>
          <p:nvPr/>
        </p:nvSpPr>
        <p:spPr bwMode="auto">
          <a:xfrm>
            <a:off x="685800" y="1038225"/>
            <a:ext cx="15398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charset="0"/>
              </a:defRPr>
            </a:lvl1pPr>
            <a:lvl2pPr marL="742950" indent="-285750">
              <a:defRPr sz="2000">
                <a:solidFill>
                  <a:schemeClr val="tx1"/>
                </a:solidFill>
                <a:latin typeface="Arial" charset="0"/>
              </a:defRPr>
            </a:lvl2pPr>
            <a:lvl3pPr marL="1143000" indent="-228600">
              <a:defRPr sz="2000">
                <a:solidFill>
                  <a:schemeClr val="tx1"/>
                </a:solidFill>
                <a:latin typeface="Arial" charset="0"/>
              </a:defRPr>
            </a:lvl3pPr>
            <a:lvl4pPr marL="1600200" indent="-228600">
              <a:defRPr sz="2000">
                <a:solidFill>
                  <a:schemeClr val="tx1"/>
                </a:solidFill>
                <a:latin typeface="Arial" charset="0"/>
              </a:defRPr>
            </a:lvl4pPr>
            <a:lvl5pPr marL="2057400" indent="-228600">
              <a:defRPr sz="2000">
                <a:solidFill>
                  <a:schemeClr val="tx1"/>
                </a:solidFill>
                <a:latin typeface="Arial" charset="0"/>
              </a:defRPr>
            </a:lvl5pPr>
            <a:lvl6pPr marL="2514600" indent="-228600" algn="ctr" eaLnBrk="0" fontAlgn="base" hangingPunct="0">
              <a:spcBef>
                <a:spcPct val="0"/>
              </a:spcBef>
              <a:spcAft>
                <a:spcPct val="0"/>
              </a:spcAft>
              <a:defRPr sz="2000">
                <a:solidFill>
                  <a:schemeClr val="tx1"/>
                </a:solidFill>
                <a:latin typeface="Arial" charset="0"/>
              </a:defRPr>
            </a:lvl6pPr>
            <a:lvl7pPr marL="2971800" indent="-228600" algn="ctr" eaLnBrk="0" fontAlgn="base" hangingPunct="0">
              <a:spcBef>
                <a:spcPct val="0"/>
              </a:spcBef>
              <a:spcAft>
                <a:spcPct val="0"/>
              </a:spcAft>
              <a:defRPr sz="2000">
                <a:solidFill>
                  <a:schemeClr val="tx1"/>
                </a:solidFill>
                <a:latin typeface="Arial" charset="0"/>
              </a:defRPr>
            </a:lvl7pPr>
            <a:lvl8pPr marL="3429000" indent="-228600" algn="ctr" eaLnBrk="0" fontAlgn="base" hangingPunct="0">
              <a:spcBef>
                <a:spcPct val="0"/>
              </a:spcBef>
              <a:spcAft>
                <a:spcPct val="0"/>
              </a:spcAft>
              <a:defRPr sz="2000">
                <a:solidFill>
                  <a:schemeClr val="tx1"/>
                </a:solidFill>
                <a:latin typeface="Arial" charset="0"/>
              </a:defRPr>
            </a:lvl8pPr>
            <a:lvl9pPr marL="3886200" indent="-228600" algn="ctr" eaLnBrk="0" fontAlgn="base" hangingPunct="0">
              <a:spcBef>
                <a:spcPct val="0"/>
              </a:spcBef>
              <a:spcAft>
                <a:spcPct val="0"/>
              </a:spcAft>
              <a:defRPr sz="2000">
                <a:solidFill>
                  <a:schemeClr val="tx1"/>
                </a:solidFill>
                <a:latin typeface="Arial" charset="0"/>
              </a:defRPr>
            </a:lvl9pPr>
          </a:lstStyle>
          <a:p>
            <a:pPr eaLnBrk="0" hangingPunct="0"/>
            <a:r>
              <a:rPr lang="en-US" altLang="en-US" smtClean="0">
                <a:solidFill>
                  <a:srgbClr val="000000"/>
                </a:solidFill>
              </a:rPr>
              <a:t>1. </a:t>
            </a:r>
            <a:r>
              <a:rPr lang="en-US" altLang="en-US" smtClean="0">
                <a:solidFill>
                  <a:srgbClr val="FF0000"/>
                </a:solidFill>
              </a:rPr>
              <a:t>Rock/Soil</a:t>
            </a:r>
            <a:endParaRPr lang="en-US" altLang="en-US" sz="2800" smtClean="0">
              <a:solidFill>
                <a:srgbClr val="FF0000"/>
              </a:solidFill>
            </a:endParaRPr>
          </a:p>
        </p:txBody>
      </p:sp>
      <p:sp>
        <p:nvSpPr>
          <p:cNvPr id="65544" name="Text Box 8"/>
          <p:cNvSpPr txBox="1">
            <a:spLocks noChangeArrowheads="1"/>
          </p:cNvSpPr>
          <p:nvPr/>
        </p:nvSpPr>
        <p:spPr bwMode="auto">
          <a:xfrm>
            <a:off x="6743700" y="4114800"/>
            <a:ext cx="24003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charset="0"/>
              </a:defRPr>
            </a:lvl1pPr>
            <a:lvl2pPr marL="742950" indent="-285750">
              <a:defRPr sz="2000">
                <a:solidFill>
                  <a:schemeClr val="tx1"/>
                </a:solidFill>
                <a:latin typeface="Arial" charset="0"/>
              </a:defRPr>
            </a:lvl2pPr>
            <a:lvl3pPr marL="1143000" indent="-228600">
              <a:defRPr sz="2000">
                <a:solidFill>
                  <a:schemeClr val="tx1"/>
                </a:solidFill>
                <a:latin typeface="Arial" charset="0"/>
              </a:defRPr>
            </a:lvl3pPr>
            <a:lvl4pPr marL="1600200" indent="-228600">
              <a:defRPr sz="2000">
                <a:solidFill>
                  <a:schemeClr val="tx1"/>
                </a:solidFill>
                <a:latin typeface="Arial" charset="0"/>
              </a:defRPr>
            </a:lvl4pPr>
            <a:lvl5pPr marL="2057400" indent="-228600">
              <a:defRPr sz="2000">
                <a:solidFill>
                  <a:schemeClr val="tx1"/>
                </a:solidFill>
                <a:latin typeface="Arial" charset="0"/>
              </a:defRPr>
            </a:lvl5pPr>
            <a:lvl6pPr marL="2514600" indent="-228600" algn="ctr" eaLnBrk="0" fontAlgn="base" hangingPunct="0">
              <a:spcBef>
                <a:spcPct val="0"/>
              </a:spcBef>
              <a:spcAft>
                <a:spcPct val="0"/>
              </a:spcAft>
              <a:defRPr sz="2000">
                <a:solidFill>
                  <a:schemeClr val="tx1"/>
                </a:solidFill>
                <a:latin typeface="Arial" charset="0"/>
              </a:defRPr>
            </a:lvl6pPr>
            <a:lvl7pPr marL="2971800" indent="-228600" algn="ctr" eaLnBrk="0" fontAlgn="base" hangingPunct="0">
              <a:spcBef>
                <a:spcPct val="0"/>
              </a:spcBef>
              <a:spcAft>
                <a:spcPct val="0"/>
              </a:spcAft>
              <a:defRPr sz="2000">
                <a:solidFill>
                  <a:schemeClr val="tx1"/>
                </a:solidFill>
                <a:latin typeface="Arial" charset="0"/>
              </a:defRPr>
            </a:lvl7pPr>
            <a:lvl8pPr marL="3429000" indent="-228600" algn="ctr" eaLnBrk="0" fontAlgn="base" hangingPunct="0">
              <a:spcBef>
                <a:spcPct val="0"/>
              </a:spcBef>
              <a:spcAft>
                <a:spcPct val="0"/>
              </a:spcAft>
              <a:defRPr sz="2000">
                <a:solidFill>
                  <a:schemeClr val="tx1"/>
                </a:solidFill>
                <a:latin typeface="Arial" charset="0"/>
              </a:defRPr>
            </a:lvl8pPr>
            <a:lvl9pPr marL="3886200" indent="-228600" algn="ctr" eaLnBrk="0" fontAlgn="base" hangingPunct="0">
              <a:spcBef>
                <a:spcPct val="0"/>
              </a:spcBef>
              <a:spcAft>
                <a:spcPct val="0"/>
              </a:spcAft>
              <a:defRPr sz="2000">
                <a:solidFill>
                  <a:schemeClr val="tx1"/>
                </a:solidFill>
                <a:latin typeface="Arial" charset="0"/>
              </a:defRPr>
            </a:lvl9pPr>
          </a:lstStyle>
          <a:p>
            <a:pPr eaLnBrk="0" hangingPunct="0"/>
            <a:r>
              <a:rPr lang="en-US" altLang="en-US" sz="1800" smtClean="0">
                <a:solidFill>
                  <a:srgbClr val="000000"/>
                </a:solidFill>
              </a:rPr>
              <a:t>620 m/s = typical rock</a:t>
            </a:r>
          </a:p>
        </p:txBody>
      </p:sp>
      <p:sp>
        <p:nvSpPr>
          <p:cNvPr id="65545" name="Text Box 9"/>
          <p:cNvSpPr txBox="1">
            <a:spLocks noChangeArrowheads="1"/>
          </p:cNvSpPr>
          <p:nvPr/>
        </p:nvSpPr>
        <p:spPr bwMode="auto">
          <a:xfrm>
            <a:off x="6743700" y="4495800"/>
            <a:ext cx="2311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charset="0"/>
              </a:defRPr>
            </a:lvl1pPr>
            <a:lvl2pPr marL="742950" indent="-285750">
              <a:defRPr sz="2000">
                <a:solidFill>
                  <a:schemeClr val="tx1"/>
                </a:solidFill>
                <a:latin typeface="Arial" charset="0"/>
              </a:defRPr>
            </a:lvl2pPr>
            <a:lvl3pPr marL="1143000" indent="-228600">
              <a:defRPr sz="2000">
                <a:solidFill>
                  <a:schemeClr val="tx1"/>
                </a:solidFill>
                <a:latin typeface="Arial" charset="0"/>
              </a:defRPr>
            </a:lvl3pPr>
            <a:lvl4pPr marL="1600200" indent="-228600">
              <a:defRPr sz="2000">
                <a:solidFill>
                  <a:schemeClr val="tx1"/>
                </a:solidFill>
                <a:latin typeface="Arial" charset="0"/>
              </a:defRPr>
            </a:lvl4pPr>
            <a:lvl5pPr marL="2057400" indent="-228600">
              <a:defRPr sz="2000">
                <a:solidFill>
                  <a:schemeClr val="tx1"/>
                </a:solidFill>
                <a:latin typeface="Arial" charset="0"/>
              </a:defRPr>
            </a:lvl5pPr>
            <a:lvl6pPr marL="2514600" indent="-228600" algn="ctr" eaLnBrk="0" fontAlgn="base" hangingPunct="0">
              <a:spcBef>
                <a:spcPct val="0"/>
              </a:spcBef>
              <a:spcAft>
                <a:spcPct val="0"/>
              </a:spcAft>
              <a:defRPr sz="2000">
                <a:solidFill>
                  <a:schemeClr val="tx1"/>
                </a:solidFill>
                <a:latin typeface="Arial" charset="0"/>
              </a:defRPr>
            </a:lvl6pPr>
            <a:lvl7pPr marL="2971800" indent="-228600" algn="ctr" eaLnBrk="0" fontAlgn="base" hangingPunct="0">
              <a:spcBef>
                <a:spcPct val="0"/>
              </a:spcBef>
              <a:spcAft>
                <a:spcPct val="0"/>
              </a:spcAft>
              <a:defRPr sz="2000">
                <a:solidFill>
                  <a:schemeClr val="tx1"/>
                </a:solidFill>
                <a:latin typeface="Arial" charset="0"/>
              </a:defRPr>
            </a:lvl7pPr>
            <a:lvl8pPr marL="3429000" indent="-228600" algn="ctr" eaLnBrk="0" fontAlgn="base" hangingPunct="0">
              <a:spcBef>
                <a:spcPct val="0"/>
              </a:spcBef>
              <a:spcAft>
                <a:spcPct val="0"/>
              </a:spcAft>
              <a:defRPr sz="2000">
                <a:solidFill>
                  <a:schemeClr val="tx1"/>
                </a:solidFill>
                <a:latin typeface="Arial" charset="0"/>
              </a:defRPr>
            </a:lvl8pPr>
            <a:lvl9pPr marL="3886200" indent="-228600" algn="ctr" eaLnBrk="0" fontAlgn="base" hangingPunct="0">
              <a:spcBef>
                <a:spcPct val="0"/>
              </a:spcBef>
              <a:spcAft>
                <a:spcPct val="0"/>
              </a:spcAft>
              <a:defRPr sz="2000">
                <a:solidFill>
                  <a:schemeClr val="tx1"/>
                </a:solidFill>
                <a:latin typeface="Arial" charset="0"/>
              </a:defRPr>
            </a:lvl9pPr>
          </a:lstStyle>
          <a:p>
            <a:pPr eaLnBrk="0" hangingPunct="0"/>
            <a:r>
              <a:rPr lang="en-US" altLang="en-US" sz="1800" smtClean="0">
                <a:solidFill>
                  <a:srgbClr val="000000"/>
                </a:solidFill>
              </a:rPr>
              <a:t>310 m/s = typical soil</a:t>
            </a:r>
          </a:p>
        </p:txBody>
      </p:sp>
      <p:sp>
        <p:nvSpPr>
          <p:cNvPr id="65546" name="Slide Number Placeholder 9"/>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defRPr>
            </a:lvl1pPr>
            <a:lvl2pPr marL="742950" indent="-285750">
              <a:defRPr sz="2000">
                <a:solidFill>
                  <a:schemeClr val="tx1"/>
                </a:solidFill>
                <a:latin typeface="Arial" charset="0"/>
              </a:defRPr>
            </a:lvl2pPr>
            <a:lvl3pPr marL="1143000" indent="-228600">
              <a:defRPr sz="2000">
                <a:solidFill>
                  <a:schemeClr val="tx1"/>
                </a:solidFill>
                <a:latin typeface="Arial" charset="0"/>
              </a:defRPr>
            </a:lvl3pPr>
            <a:lvl4pPr marL="1600200" indent="-228600">
              <a:defRPr sz="2000">
                <a:solidFill>
                  <a:schemeClr val="tx1"/>
                </a:solidFill>
                <a:latin typeface="Arial" charset="0"/>
              </a:defRPr>
            </a:lvl4pPr>
            <a:lvl5pPr marL="2057400" indent="-228600">
              <a:defRPr sz="2000">
                <a:solidFill>
                  <a:schemeClr val="tx1"/>
                </a:solidFill>
                <a:latin typeface="Arial" charset="0"/>
              </a:defRPr>
            </a:lvl5pPr>
            <a:lvl6pPr marL="2514600" indent="-228600" algn="ctr" eaLnBrk="0" fontAlgn="base" hangingPunct="0">
              <a:spcBef>
                <a:spcPct val="0"/>
              </a:spcBef>
              <a:spcAft>
                <a:spcPct val="0"/>
              </a:spcAft>
              <a:defRPr sz="2000">
                <a:solidFill>
                  <a:schemeClr val="tx1"/>
                </a:solidFill>
                <a:latin typeface="Arial" charset="0"/>
              </a:defRPr>
            </a:lvl6pPr>
            <a:lvl7pPr marL="2971800" indent="-228600" algn="ctr" eaLnBrk="0" fontAlgn="base" hangingPunct="0">
              <a:spcBef>
                <a:spcPct val="0"/>
              </a:spcBef>
              <a:spcAft>
                <a:spcPct val="0"/>
              </a:spcAft>
              <a:defRPr sz="2000">
                <a:solidFill>
                  <a:schemeClr val="tx1"/>
                </a:solidFill>
                <a:latin typeface="Arial" charset="0"/>
              </a:defRPr>
            </a:lvl7pPr>
            <a:lvl8pPr marL="3429000" indent="-228600" algn="ctr" eaLnBrk="0" fontAlgn="base" hangingPunct="0">
              <a:spcBef>
                <a:spcPct val="0"/>
              </a:spcBef>
              <a:spcAft>
                <a:spcPct val="0"/>
              </a:spcAft>
              <a:defRPr sz="2000">
                <a:solidFill>
                  <a:schemeClr val="tx1"/>
                </a:solidFill>
                <a:latin typeface="Arial" charset="0"/>
              </a:defRPr>
            </a:lvl8pPr>
            <a:lvl9pPr marL="3886200" indent="-228600" algn="ctr" eaLnBrk="0" fontAlgn="base" hangingPunct="0">
              <a:spcBef>
                <a:spcPct val="0"/>
              </a:spcBef>
              <a:spcAft>
                <a:spcPct val="0"/>
              </a:spcAft>
              <a:defRPr sz="2000">
                <a:solidFill>
                  <a:schemeClr val="tx1"/>
                </a:solidFill>
                <a:latin typeface="Arial" charset="0"/>
              </a:defRPr>
            </a:lvl9pPr>
          </a:lstStyle>
          <a:p>
            <a:fld id="{E6EE0328-F20E-4338-B632-0B6F827F1293}" type="slidenum">
              <a:rPr lang="en-US" altLang="en-US" sz="1400" smtClean="0">
                <a:solidFill>
                  <a:srgbClr val="FFFFFF"/>
                </a:solidFill>
                <a:latin typeface="Times New Roman" pitchFamily="18" charset="0"/>
              </a:rPr>
              <a:pPr/>
              <a:t>74</a:t>
            </a:fld>
            <a:endParaRPr lang="en-US" altLang="en-US" sz="1400" smtClean="0">
              <a:solidFill>
                <a:srgbClr val="FFFFFF"/>
              </a:solidFill>
              <a:latin typeface="Times New Roman" pitchFamily="18" charset="0"/>
            </a:endParaRPr>
          </a:p>
        </p:txBody>
      </p:sp>
      <p:sp>
        <p:nvSpPr>
          <p:cNvPr id="65547" name="Footer Placeholder 10"/>
          <p:cNvSpPr>
            <a:spLocks noGrp="1"/>
          </p:cNvSpPr>
          <p:nvPr>
            <p:ph type="ftr"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defRPr>
            </a:lvl1pPr>
            <a:lvl2pPr marL="742950" indent="-285750">
              <a:defRPr sz="2000">
                <a:solidFill>
                  <a:schemeClr val="tx1"/>
                </a:solidFill>
                <a:latin typeface="Arial" charset="0"/>
              </a:defRPr>
            </a:lvl2pPr>
            <a:lvl3pPr marL="1143000" indent="-228600">
              <a:defRPr sz="2000">
                <a:solidFill>
                  <a:schemeClr val="tx1"/>
                </a:solidFill>
                <a:latin typeface="Arial" charset="0"/>
              </a:defRPr>
            </a:lvl3pPr>
            <a:lvl4pPr marL="1600200" indent="-228600">
              <a:defRPr sz="2000">
                <a:solidFill>
                  <a:schemeClr val="tx1"/>
                </a:solidFill>
                <a:latin typeface="Arial" charset="0"/>
              </a:defRPr>
            </a:lvl4pPr>
            <a:lvl5pPr marL="2057400" indent="-228600">
              <a:defRPr sz="2000">
                <a:solidFill>
                  <a:schemeClr val="tx1"/>
                </a:solidFill>
                <a:latin typeface="Arial" charset="0"/>
              </a:defRPr>
            </a:lvl5pPr>
            <a:lvl6pPr marL="2514600" indent="-228600" algn="ctr" eaLnBrk="0" fontAlgn="base" hangingPunct="0">
              <a:spcBef>
                <a:spcPct val="0"/>
              </a:spcBef>
              <a:spcAft>
                <a:spcPct val="0"/>
              </a:spcAft>
              <a:defRPr sz="2000">
                <a:solidFill>
                  <a:schemeClr val="tx1"/>
                </a:solidFill>
                <a:latin typeface="Arial" charset="0"/>
              </a:defRPr>
            </a:lvl6pPr>
            <a:lvl7pPr marL="2971800" indent="-228600" algn="ctr" eaLnBrk="0" fontAlgn="base" hangingPunct="0">
              <a:spcBef>
                <a:spcPct val="0"/>
              </a:spcBef>
              <a:spcAft>
                <a:spcPct val="0"/>
              </a:spcAft>
              <a:defRPr sz="2000">
                <a:solidFill>
                  <a:schemeClr val="tx1"/>
                </a:solidFill>
                <a:latin typeface="Arial" charset="0"/>
              </a:defRPr>
            </a:lvl7pPr>
            <a:lvl8pPr marL="3429000" indent="-228600" algn="ctr" eaLnBrk="0" fontAlgn="base" hangingPunct="0">
              <a:spcBef>
                <a:spcPct val="0"/>
              </a:spcBef>
              <a:spcAft>
                <a:spcPct val="0"/>
              </a:spcAft>
              <a:defRPr sz="2000">
                <a:solidFill>
                  <a:schemeClr val="tx1"/>
                </a:solidFill>
                <a:latin typeface="Arial" charset="0"/>
              </a:defRPr>
            </a:lvl8pPr>
            <a:lvl9pPr marL="3886200" indent="-228600" algn="ctr" eaLnBrk="0" fontAlgn="base" hangingPunct="0">
              <a:spcBef>
                <a:spcPct val="0"/>
              </a:spcBef>
              <a:spcAft>
                <a:spcPct val="0"/>
              </a:spcAft>
              <a:defRPr sz="2000">
                <a:solidFill>
                  <a:schemeClr val="tx1"/>
                </a:solidFill>
                <a:latin typeface="Arial" charset="0"/>
              </a:defRPr>
            </a:lvl9pPr>
          </a:lstStyle>
          <a:p>
            <a:r>
              <a:rPr lang="en-US" altLang="en-US" sz="1400">
                <a:solidFill>
                  <a:srgbClr val="FFFFFF"/>
                </a:solidFill>
                <a:latin typeface="Times New Roman" pitchFamily="18" charset="0"/>
              </a:rPr>
              <a:t>USGS - DAVID BOORE</a:t>
            </a:r>
          </a:p>
        </p:txBody>
      </p:sp>
    </p:spTree>
    <p:extLst>
      <p:ext uri="{BB962C8B-B14F-4D97-AF65-F5344CB8AC3E}">
        <p14:creationId xmlns:p14="http://schemas.microsoft.com/office/powerpoint/2010/main" val="3543924026"/>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1"/>
          <p:cNvGraphicFramePr>
            <a:graphicFrameLocks noChangeAspect="1"/>
          </p:cNvGraphicFramePr>
          <p:nvPr/>
        </p:nvGraphicFramePr>
        <p:xfrm>
          <a:off x="3429000" y="1066800"/>
          <a:ext cx="1828800" cy="1398588"/>
        </p:xfrm>
        <a:graphic>
          <a:graphicData uri="http://schemas.openxmlformats.org/presentationml/2006/ole">
            <mc:AlternateContent xmlns:mc="http://schemas.openxmlformats.org/markup-compatibility/2006">
              <mc:Choice xmlns:v="urn:schemas-microsoft-com:vml" Requires="v">
                <p:oleObj spid="_x0000_s663558" name="Equation" r:id="rId3" imgW="863225" imgH="660113" progId="Equation.DSMT4">
                  <p:embed/>
                </p:oleObj>
              </mc:Choice>
              <mc:Fallback>
                <p:oleObj name="Equation" r:id="rId3" imgW="863225" imgH="660113"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9000" y="1066800"/>
                        <a:ext cx="1828800" cy="139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27" name="Object 2"/>
          <p:cNvGraphicFramePr>
            <a:graphicFrameLocks noChangeAspect="1"/>
          </p:cNvGraphicFramePr>
          <p:nvPr/>
        </p:nvGraphicFramePr>
        <p:xfrm>
          <a:off x="3009900" y="3962400"/>
          <a:ext cx="3124200" cy="971550"/>
        </p:xfrm>
        <a:graphic>
          <a:graphicData uri="http://schemas.openxmlformats.org/presentationml/2006/ole">
            <mc:AlternateContent xmlns:mc="http://schemas.openxmlformats.org/markup-compatibility/2006">
              <mc:Choice xmlns:v="urn:schemas-microsoft-com:vml" Requires="v">
                <p:oleObj spid="_x0000_s663559" name="Equation" r:id="rId5" imgW="1511300" imgH="469900" progId="Equation.DSMT4">
                  <p:embed/>
                </p:oleObj>
              </mc:Choice>
              <mc:Fallback>
                <p:oleObj name="Equation" r:id="rId5" imgW="1511300" imgH="4699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09900" y="3962400"/>
                        <a:ext cx="3124200"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28" name="TextBox 3"/>
          <p:cNvSpPr txBox="1">
            <a:spLocks noChangeArrowheads="1"/>
          </p:cNvSpPr>
          <p:nvPr/>
        </p:nvSpPr>
        <p:spPr bwMode="auto">
          <a:xfrm>
            <a:off x="990600" y="504825"/>
            <a:ext cx="54879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charset="0"/>
              </a:defRPr>
            </a:lvl1pPr>
            <a:lvl2pPr marL="742950" indent="-285750">
              <a:defRPr sz="2000">
                <a:solidFill>
                  <a:schemeClr val="tx1"/>
                </a:solidFill>
                <a:latin typeface="Arial" charset="0"/>
              </a:defRPr>
            </a:lvl2pPr>
            <a:lvl3pPr marL="1143000" indent="-228600">
              <a:defRPr sz="2000">
                <a:solidFill>
                  <a:schemeClr val="tx1"/>
                </a:solidFill>
                <a:latin typeface="Arial" charset="0"/>
              </a:defRPr>
            </a:lvl3pPr>
            <a:lvl4pPr marL="1600200" indent="-228600">
              <a:defRPr sz="2000">
                <a:solidFill>
                  <a:schemeClr val="tx1"/>
                </a:solidFill>
                <a:latin typeface="Arial" charset="0"/>
              </a:defRPr>
            </a:lvl4pPr>
            <a:lvl5pPr marL="2057400" indent="-228600">
              <a:defRPr sz="2000">
                <a:solidFill>
                  <a:schemeClr val="tx1"/>
                </a:solidFill>
                <a:latin typeface="Arial" charset="0"/>
              </a:defRPr>
            </a:lvl5pPr>
            <a:lvl6pPr marL="2514600" indent="-228600" algn="ctr" eaLnBrk="0" fontAlgn="base" hangingPunct="0">
              <a:spcBef>
                <a:spcPct val="0"/>
              </a:spcBef>
              <a:spcAft>
                <a:spcPct val="0"/>
              </a:spcAft>
              <a:defRPr sz="2000">
                <a:solidFill>
                  <a:schemeClr val="tx1"/>
                </a:solidFill>
                <a:latin typeface="Arial" charset="0"/>
              </a:defRPr>
            </a:lvl6pPr>
            <a:lvl7pPr marL="2971800" indent="-228600" algn="ctr" eaLnBrk="0" fontAlgn="base" hangingPunct="0">
              <a:spcBef>
                <a:spcPct val="0"/>
              </a:spcBef>
              <a:spcAft>
                <a:spcPct val="0"/>
              </a:spcAft>
              <a:defRPr sz="2000">
                <a:solidFill>
                  <a:schemeClr val="tx1"/>
                </a:solidFill>
                <a:latin typeface="Arial" charset="0"/>
              </a:defRPr>
            </a:lvl7pPr>
            <a:lvl8pPr marL="3429000" indent="-228600" algn="ctr" eaLnBrk="0" fontAlgn="base" hangingPunct="0">
              <a:spcBef>
                <a:spcPct val="0"/>
              </a:spcBef>
              <a:spcAft>
                <a:spcPct val="0"/>
              </a:spcAft>
              <a:defRPr sz="2000">
                <a:solidFill>
                  <a:schemeClr val="tx1"/>
                </a:solidFill>
                <a:latin typeface="Arial" charset="0"/>
              </a:defRPr>
            </a:lvl8pPr>
            <a:lvl9pPr marL="3886200" indent="-228600" algn="ctr" eaLnBrk="0" fontAlgn="base" hangingPunct="0">
              <a:spcBef>
                <a:spcPct val="0"/>
              </a:spcBef>
              <a:spcAft>
                <a:spcPct val="0"/>
              </a:spcAft>
              <a:defRPr sz="2000">
                <a:solidFill>
                  <a:schemeClr val="tx1"/>
                </a:solidFill>
                <a:latin typeface="Arial" charset="0"/>
              </a:defRPr>
            </a:lvl9pPr>
          </a:lstStyle>
          <a:p>
            <a:pPr algn="ctr" eaLnBrk="0" hangingPunct="0"/>
            <a:r>
              <a:rPr lang="en-US" altLang="en-US" smtClean="0">
                <a:solidFill>
                  <a:srgbClr val="000000"/>
                </a:solidFill>
              </a:rPr>
              <a:t>Time-averaged shear-wave velocity to depth z:</a:t>
            </a:r>
          </a:p>
        </p:txBody>
      </p:sp>
      <p:sp>
        <p:nvSpPr>
          <p:cNvPr id="1029" name="TextBox 4"/>
          <p:cNvSpPr txBox="1">
            <a:spLocks noChangeArrowheads="1"/>
          </p:cNvSpPr>
          <p:nvPr/>
        </p:nvSpPr>
        <p:spPr bwMode="auto">
          <a:xfrm>
            <a:off x="2109788" y="3182938"/>
            <a:ext cx="49244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charset="0"/>
              </a:defRPr>
            </a:lvl1pPr>
            <a:lvl2pPr marL="742950" indent="-285750">
              <a:defRPr sz="2000">
                <a:solidFill>
                  <a:schemeClr val="tx1"/>
                </a:solidFill>
                <a:latin typeface="Arial" charset="0"/>
              </a:defRPr>
            </a:lvl2pPr>
            <a:lvl3pPr marL="1143000" indent="-228600">
              <a:defRPr sz="2000">
                <a:solidFill>
                  <a:schemeClr val="tx1"/>
                </a:solidFill>
                <a:latin typeface="Arial" charset="0"/>
              </a:defRPr>
            </a:lvl3pPr>
            <a:lvl4pPr marL="1600200" indent="-228600">
              <a:defRPr sz="2000">
                <a:solidFill>
                  <a:schemeClr val="tx1"/>
                </a:solidFill>
                <a:latin typeface="Arial" charset="0"/>
              </a:defRPr>
            </a:lvl4pPr>
            <a:lvl5pPr marL="2057400" indent="-228600">
              <a:defRPr sz="2000">
                <a:solidFill>
                  <a:schemeClr val="tx1"/>
                </a:solidFill>
                <a:latin typeface="Arial" charset="0"/>
              </a:defRPr>
            </a:lvl5pPr>
            <a:lvl6pPr marL="2514600" indent="-228600" algn="ctr" eaLnBrk="0" fontAlgn="base" hangingPunct="0">
              <a:spcBef>
                <a:spcPct val="0"/>
              </a:spcBef>
              <a:spcAft>
                <a:spcPct val="0"/>
              </a:spcAft>
              <a:defRPr sz="2000">
                <a:solidFill>
                  <a:schemeClr val="tx1"/>
                </a:solidFill>
                <a:latin typeface="Arial" charset="0"/>
              </a:defRPr>
            </a:lvl6pPr>
            <a:lvl7pPr marL="2971800" indent="-228600" algn="ctr" eaLnBrk="0" fontAlgn="base" hangingPunct="0">
              <a:spcBef>
                <a:spcPct val="0"/>
              </a:spcBef>
              <a:spcAft>
                <a:spcPct val="0"/>
              </a:spcAft>
              <a:defRPr sz="2000">
                <a:solidFill>
                  <a:schemeClr val="tx1"/>
                </a:solidFill>
                <a:latin typeface="Arial" charset="0"/>
              </a:defRPr>
            </a:lvl7pPr>
            <a:lvl8pPr marL="3429000" indent="-228600" algn="ctr" eaLnBrk="0" fontAlgn="base" hangingPunct="0">
              <a:spcBef>
                <a:spcPct val="0"/>
              </a:spcBef>
              <a:spcAft>
                <a:spcPct val="0"/>
              </a:spcAft>
              <a:defRPr sz="2000">
                <a:solidFill>
                  <a:schemeClr val="tx1"/>
                </a:solidFill>
                <a:latin typeface="Arial" charset="0"/>
              </a:defRPr>
            </a:lvl8pPr>
            <a:lvl9pPr marL="3886200" indent="-228600" algn="ctr" eaLnBrk="0" fontAlgn="base" hangingPunct="0">
              <a:spcBef>
                <a:spcPct val="0"/>
              </a:spcBef>
              <a:spcAft>
                <a:spcPct val="0"/>
              </a:spcAft>
              <a:defRPr sz="2000">
                <a:solidFill>
                  <a:schemeClr val="tx1"/>
                </a:solidFill>
                <a:latin typeface="Arial" charset="0"/>
              </a:defRPr>
            </a:lvl9pPr>
          </a:lstStyle>
          <a:p>
            <a:pPr algn="ctr" eaLnBrk="0" hangingPunct="0"/>
            <a:r>
              <a:rPr lang="en-US" altLang="en-US" smtClean="0">
                <a:solidFill>
                  <a:srgbClr val="000000"/>
                </a:solidFill>
              </a:rPr>
              <a:t>Average shear-wave slowness to depth z:</a:t>
            </a:r>
          </a:p>
        </p:txBody>
      </p:sp>
      <p:sp>
        <p:nvSpPr>
          <p:cNvPr id="1030" name="Slide Number Placeholder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defRPr>
            </a:lvl1pPr>
            <a:lvl2pPr marL="742950" indent="-285750">
              <a:defRPr sz="2000">
                <a:solidFill>
                  <a:schemeClr val="tx1"/>
                </a:solidFill>
                <a:latin typeface="Arial" charset="0"/>
              </a:defRPr>
            </a:lvl2pPr>
            <a:lvl3pPr marL="1143000" indent="-228600">
              <a:defRPr sz="2000">
                <a:solidFill>
                  <a:schemeClr val="tx1"/>
                </a:solidFill>
                <a:latin typeface="Arial" charset="0"/>
              </a:defRPr>
            </a:lvl3pPr>
            <a:lvl4pPr marL="1600200" indent="-228600">
              <a:defRPr sz="2000">
                <a:solidFill>
                  <a:schemeClr val="tx1"/>
                </a:solidFill>
                <a:latin typeface="Arial" charset="0"/>
              </a:defRPr>
            </a:lvl4pPr>
            <a:lvl5pPr marL="2057400" indent="-228600">
              <a:defRPr sz="2000">
                <a:solidFill>
                  <a:schemeClr val="tx1"/>
                </a:solidFill>
                <a:latin typeface="Arial" charset="0"/>
              </a:defRPr>
            </a:lvl5pPr>
            <a:lvl6pPr marL="2514600" indent="-228600" algn="ctr" eaLnBrk="0" fontAlgn="base" hangingPunct="0">
              <a:spcBef>
                <a:spcPct val="0"/>
              </a:spcBef>
              <a:spcAft>
                <a:spcPct val="0"/>
              </a:spcAft>
              <a:defRPr sz="2000">
                <a:solidFill>
                  <a:schemeClr val="tx1"/>
                </a:solidFill>
                <a:latin typeface="Arial" charset="0"/>
              </a:defRPr>
            </a:lvl6pPr>
            <a:lvl7pPr marL="2971800" indent="-228600" algn="ctr" eaLnBrk="0" fontAlgn="base" hangingPunct="0">
              <a:spcBef>
                <a:spcPct val="0"/>
              </a:spcBef>
              <a:spcAft>
                <a:spcPct val="0"/>
              </a:spcAft>
              <a:defRPr sz="2000">
                <a:solidFill>
                  <a:schemeClr val="tx1"/>
                </a:solidFill>
                <a:latin typeface="Arial" charset="0"/>
              </a:defRPr>
            </a:lvl7pPr>
            <a:lvl8pPr marL="3429000" indent="-228600" algn="ctr" eaLnBrk="0" fontAlgn="base" hangingPunct="0">
              <a:spcBef>
                <a:spcPct val="0"/>
              </a:spcBef>
              <a:spcAft>
                <a:spcPct val="0"/>
              </a:spcAft>
              <a:defRPr sz="2000">
                <a:solidFill>
                  <a:schemeClr val="tx1"/>
                </a:solidFill>
                <a:latin typeface="Arial" charset="0"/>
              </a:defRPr>
            </a:lvl8pPr>
            <a:lvl9pPr marL="3886200" indent="-228600" algn="ctr" eaLnBrk="0" fontAlgn="base" hangingPunct="0">
              <a:spcBef>
                <a:spcPct val="0"/>
              </a:spcBef>
              <a:spcAft>
                <a:spcPct val="0"/>
              </a:spcAft>
              <a:defRPr sz="2000">
                <a:solidFill>
                  <a:schemeClr val="tx1"/>
                </a:solidFill>
                <a:latin typeface="Arial" charset="0"/>
              </a:defRPr>
            </a:lvl9pPr>
          </a:lstStyle>
          <a:p>
            <a:fld id="{B0DFCE2B-396F-4696-8914-F5FB99CB5B1A}" type="slidenum">
              <a:rPr lang="en-US" altLang="en-US" sz="1400" smtClean="0">
                <a:solidFill>
                  <a:srgbClr val="FFFFFF"/>
                </a:solidFill>
                <a:latin typeface="Times New Roman" pitchFamily="18" charset="0"/>
              </a:rPr>
              <a:pPr/>
              <a:t>75</a:t>
            </a:fld>
            <a:endParaRPr lang="en-US" altLang="en-US" sz="1400" smtClean="0">
              <a:solidFill>
                <a:srgbClr val="FFFFFF"/>
              </a:solidFill>
              <a:latin typeface="Times New Roman" pitchFamily="18" charset="0"/>
            </a:endParaRPr>
          </a:p>
        </p:txBody>
      </p:sp>
      <p:sp>
        <p:nvSpPr>
          <p:cNvPr id="1031" name="Footer Placeholder 6"/>
          <p:cNvSpPr>
            <a:spLocks noGrp="1"/>
          </p:cNvSpPr>
          <p:nvPr>
            <p:ph type="ftr"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defRPr>
            </a:lvl1pPr>
            <a:lvl2pPr marL="742950" indent="-285750">
              <a:defRPr sz="2000">
                <a:solidFill>
                  <a:schemeClr val="tx1"/>
                </a:solidFill>
                <a:latin typeface="Arial" charset="0"/>
              </a:defRPr>
            </a:lvl2pPr>
            <a:lvl3pPr marL="1143000" indent="-228600">
              <a:defRPr sz="2000">
                <a:solidFill>
                  <a:schemeClr val="tx1"/>
                </a:solidFill>
                <a:latin typeface="Arial" charset="0"/>
              </a:defRPr>
            </a:lvl3pPr>
            <a:lvl4pPr marL="1600200" indent="-228600">
              <a:defRPr sz="2000">
                <a:solidFill>
                  <a:schemeClr val="tx1"/>
                </a:solidFill>
                <a:latin typeface="Arial" charset="0"/>
              </a:defRPr>
            </a:lvl4pPr>
            <a:lvl5pPr marL="2057400" indent="-228600">
              <a:defRPr sz="2000">
                <a:solidFill>
                  <a:schemeClr val="tx1"/>
                </a:solidFill>
                <a:latin typeface="Arial" charset="0"/>
              </a:defRPr>
            </a:lvl5pPr>
            <a:lvl6pPr marL="2514600" indent="-228600" algn="ctr" eaLnBrk="0" fontAlgn="base" hangingPunct="0">
              <a:spcBef>
                <a:spcPct val="0"/>
              </a:spcBef>
              <a:spcAft>
                <a:spcPct val="0"/>
              </a:spcAft>
              <a:defRPr sz="2000">
                <a:solidFill>
                  <a:schemeClr val="tx1"/>
                </a:solidFill>
                <a:latin typeface="Arial" charset="0"/>
              </a:defRPr>
            </a:lvl6pPr>
            <a:lvl7pPr marL="2971800" indent="-228600" algn="ctr" eaLnBrk="0" fontAlgn="base" hangingPunct="0">
              <a:spcBef>
                <a:spcPct val="0"/>
              </a:spcBef>
              <a:spcAft>
                <a:spcPct val="0"/>
              </a:spcAft>
              <a:defRPr sz="2000">
                <a:solidFill>
                  <a:schemeClr val="tx1"/>
                </a:solidFill>
                <a:latin typeface="Arial" charset="0"/>
              </a:defRPr>
            </a:lvl7pPr>
            <a:lvl8pPr marL="3429000" indent="-228600" algn="ctr" eaLnBrk="0" fontAlgn="base" hangingPunct="0">
              <a:spcBef>
                <a:spcPct val="0"/>
              </a:spcBef>
              <a:spcAft>
                <a:spcPct val="0"/>
              </a:spcAft>
              <a:defRPr sz="2000">
                <a:solidFill>
                  <a:schemeClr val="tx1"/>
                </a:solidFill>
                <a:latin typeface="Arial" charset="0"/>
              </a:defRPr>
            </a:lvl8pPr>
            <a:lvl9pPr marL="3886200" indent="-228600" algn="ctr" eaLnBrk="0" fontAlgn="base" hangingPunct="0">
              <a:spcBef>
                <a:spcPct val="0"/>
              </a:spcBef>
              <a:spcAft>
                <a:spcPct val="0"/>
              </a:spcAft>
              <a:defRPr sz="2000">
                <a:solidFill>
                  <a:schemeClr val="tx1"/>
                </a:solidFill>
                <a:latin typeface="Arial" charset="0"/>
              </a:defRPr>
            </a:lvl9pPr>
          </a:lstStyle>
          <a:p>
            <a:r>
              <a:rPr lang="en-US" altLang="en-US" sz="1400">
                <a:solidFill>
                  <a:srgbClr val="FFFFFF"/>
                </a:solidFill>
                <a:latin typeface="Times New Roman" pitchFamily="18" charset="0"/>
              </a:rPr>
              <a:t>USGS - DAVID BOORE</a:t>
            </a:r>
          </a:p>
        </p:txBody>
      </p:sp>
    </p:spTree>
    <p:extLst>
      <p:ext uri="{BB962C8B-B14F-4D97-AF65-F5344CB8AC3E}">
        <p14:creationId xmlns:p14="http://schemas.microsoft.com/office/powerpoint/2010/main" val="156307752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74713" y="0"/>
            <a:ext cx="73945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1" name="Slide Number Placeholder 2"/>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defRPr>
            </a:lvl1pPr>
            <a:lvl2pPr marL="742950" indent="-285750">
              <a:defRPr sz="2000">
                <a:solidFill>
                  <a:schemeClr val="tx1"/>
                </a:solidFill>
                <a:latin typeface="Arial" charset="0"/>
              </a:defRPr>
            </a:lvl2pPr>
            <a:lvl3pPr marL="1143000" indent="-228600">
              <a:defRPr sz="2000">
                <a:solidFill>
                  <a:schemeClr val="tx1"/>
                </a:solidFill>
                <a:latin typeface="Arial" charset="0"/>
              </a:defRPr>
            </a:lvl3pPr>
            <a:lvl4pPr marL="1600200" indent="-228600">
              <a:defRPr sz="2000">
                <a:solidFill>
                  <a:schemeClr val="tx1"/>
                </a:solidFill>
                <a:latin typeface="Arial" charset="0"/>
              </a:defRPr>
            </a:lvl4pPr>
            <a:lvl5pPr marL="2057400" indent="-228600">
              <a:defRPr sz="2000">
                <a:solidFill>
                  <a:schemeClr val="tx1"/>
                </a:solidFill>
                <a:latin typeface="Arial" charset="0"/>
              </a:defRPr>
            </a:lvl5pPr>
            <a:lvl6pPr marL="2514600" indent="-228600" algn="ctr" eaLnBrk="0" fontAlgn="base" hangingPunct="0">
              <a:spcBef>
                <a:spcPct val="0"/>
              </a:spcBef>
              <a:spcAft>
                <a:spcPct val="0"/>
              </a:spcAft>
              <a:defRPr sz="2000">
                <a:solidFill>
                  <a:schemeClr val="tx1"/>
                </a:solidFill>
                <a:latin typeface="Arial" charset="0"/>
              </a:defRPr>
            </a:lvl6pPr>
            <a:lvl7pPr marL="2971800" indent="-228600" algn="ctr" eaLnBrk="0" fontAlgn="base" hangingPunct="0">
              <a:spcBef>
                <a:spcPct val="0"/>
              </a:spcBef>
              <a:spcAft>
                <a:spcPct val="0"/>
              </a:spcAft>
              <a:defRPr sz="2000">
                <a:solidFill>
                  <a:schemeClr val="tx1"/>
                </a:solidFill>
                <a:latin typeface="Arial" charset="0"/>
              </a:defRPr>
            </a:lvl7pPr>
            <a:lvl8pPr marL="3429000" indent="-228600" algn="ctr" eaLnBrk="0" fontAlgn="base" hangingPunct="0">
              <a:spcBef>
                <a:spcPct val="0"/>
              </a:spcBef>
              <a:spcAft>
                <a:spcPct val="0"/>
              </a:spcAft>
              <a:defRPr sz="2000">
                <a:solidFill>
                  <a:schemeClr val="tx1"/>
                </a:solidFill>
                <a:latin typeface="Arial" charset="0"/>
              </a:defRPr>
            </a:lvl8pPr>
            <a:lvl9pPr marL="3886200" indent="-228600" algn="ctr" eaLnBrk="0" fontAlgn="base" hangingPunct="0">
              <a:spcBef>
                <a:spcPct val="0"/>
              </a:spcBef>
              <a:spcAft>
                <a:spcPct val="0"/>
              </a:spcAft>
              <a:defRPr sz="2000">
                <a:solidFill>
                  <a:schemeClr val="tx1"/>
                </a:solidFill>
                <a:latin typeface="Arial" charset="0"/>
              </a:defRPr>
            </a:lvl9pPr>
          </a:lstStyle>
          <a:p>
            <a:fld id="{070F26E6-E724-4BE9-AF83-1F69CE61207D}" type="slidenum">
              <a:rPr lang="en-US" altLang="en-US" sz="1400" smtClean="0">
                <a:solidFill>
                  <a:srgbClr val="FFFFFF"/>
                </a:solidFill>
                <a:latin typeface="Times New Roman" pitchFamily="18" charset="0"/>
              </a:rPr>
              <a:pPr/>
              <a:t>76</a:t>
            </a:fld>
            <a:endParaRPr lang="en-US" altLang="en-US" sz="1400" smtClean="0">
              <a:solidFill>
                <a:srgbClr val="FFFFFF"/>
              </a:solidFill>
              <a:latin typeface="Times New Roman" pitchFamily="18" charset="0"/>
            </a:endParaRPr>
          </a:p>
        </p:txBody>
      </p:sp>
      <p:sp>
        <p:nvSpPr>
          <p:cNvPr id="68612" name="Footer Placeholder 3"/>
          <p:cNvSpPr>
            <a:spLocks noGrp="1"/>
          </p:cNvSpPr>
          <p:nvPr>
            <p:ph type="ftr"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defRPr>
            </a:lvl1pPr>
            <a:lvl2pPr marL="742950" indent="-285750">
              <a:defRPr sz="2000">
                <a:solidFill>
                  <a:schemeClr val="tx1"/>
                </a:solidFill>
                <a:latin typeface="Arial" charset="0"/>
              </a:defRPr>
            </a:lvl2pPr>
            <a:lvl3pPr marL="1143000" indent="-228600">
              <a:defRPr sz="2000">
                <a:solidFill>
                  <a:schemeClr val="tx1"/>
                </a:solidFill>
                <a:latin typeface="Arial" charset="0"/>
              </a:defRPr>
            </a:lvl3pPr>
            <a:lvl4pPr marL="1600200" indent="-228600">
              <a:defRPr sz="2000">
                <a:solidFill>
                  <a:schemeClr val="tx1"/>
                </a:solidFill>
                <a:latin typeface="Arial" charset="0"/>
              </a:defRPr>
            </a:lvl4pPr>
            <a:lvl5pPr marL="2057400" indent="-228600">
              <a:defRPr sz="2000">
                <a:solidFill>
                  <a:schemeClr val="tx1"/>
                </a:solidFill>
                <a:latin typeface="Arial" charset="0"/>
              </a:defRPr>
            </a:lvl5pPr>
            <a:lvl6pPr marL="2514600" indent="-228600" algn="ctr" eaLnBrk="0" fontAlgn="base" hangingPunct="0">
              <a:spcBef>
                <a:spcPct val="0"/>
              </a:spcBef>
              <a:spcAft>
                <a:spcPct val="0"/>
              </a:spcAft>
              <a:defRPr sz="2000">
                <a:solidFill>
                  <a:schemeClr val="tx1"/>
                </a:solidFill>
                <a:latin typeface="Arial" charset="0"/>
              </a:defRPr>
            </a:lvl6pPr>
            <a:lvl7pPr marL="2971800" indent="-228600" algn="ctr" eaLnBrk="0" fontAlgn="base" hangingPunct="0">
              <a:spcBef>
                <a:spcPct val="0"/>
              </a:spcBef>
              <a:spcAft>
                <a:spcPct val="0"/>
              </a:spcAft>
              <a:defRPr sz="2000">
                <a:solidFill>
                  <a:schemeClr val="tx1"/>
                </a:solidFill>
                <a:latin typeface="Arial" charset="0"/>
              </a:defRPr>
            </a:lvl7pPr>
            <a:lvl8pPr marL="3429000" indent="-228600" algn="ctr" eaLnBrk="0" fontAlgn="base" hangingPunct="0">
              <a:spcBef>
                <a:spcPct val="0"/>
              </a:spcBef>
              <a:spcAft>
                <a:spcPct val="0"/>
              </a:spcAft>
              <a:defRPr sz="2000">
                <a:solidFill>
                  <a:schemeClr val="tx1"/>
                </a:solidFill>
                <a:latin typeface="Arial" charset="0"/>
              </a:defRPr>
            </a:lvl8pPr>
            <a:lvl9pPr marL="3886200" indent="-228600" algn="ctr" eaLnBrk="0" fontAlgn="base" hangingPunct="0">
              <a:spcBef>
                <a:spcPct val="0"/>
              </a:spcBef>
              <a:spcAft>
                <a:spcPct val="0"/>
              </a:spcAft>
              <a:defRPr sz="2000">
                <a:solidFill>
                  <a:schemeClr val="tx1"/>
                </a:solidFill>
                <a:latin typeface="Arial" charset="0"/>
              </a:defRPr>
            </a:lvl9pPr>
          </a:lstStyle>
          <a:p>
            <a:r>
              <a:rPr lang="en-US" altLang="en-US" sz="1400">
                <a:solidFill>
                  <a:srgbClr val="FFFFFF"/>
                </a:solidFill>
                <a:latin typeface="Times New Roman" pitchFamily="18" charset="0"/>
              </a:rPr>
              <a:t>USGS - DAVID BOORE</a:t>
            </a:r>
          </a:p>
        </p:txBody>
      </p:sp>
    </p:spTree>
    <p:extLst>
      <p:ext uri="{BB962C8B-B14F-4D97-AF65-F5344CB8AC3E}">
        <p14:creationId xmlns:p14="http://schemas.microsoft.com/office/powerpoint/2010/main" val="428399315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p:txBody>
          <a:bodyPr/>
          <a:lstStyle/>
          <a:p>
            <a:r>
              <a:rPr lang="en-US" altLang="en-US" smtClean="0"/>
              <a:t>Why V</a:t>
            </a:r>
            <a:r>
              <a:rPr lang="en-US" altLang="en-US" baseline="-25000" smtClean="0"/>
              <a:t>S30</a:t>
            </a:r>
            <a:r>
              <a:rPr lang="en-US" altLang="en-US" smtClean="0"/>
              <a:t>?</a:t>
            </a:r>
          </a:p>
        </p:txBody>
      </p:sp>
      <p:sp>
        <p:nvSpPr>
          <p:cNvPr id="67587" name="Content Placeholder 2"/>
          <p:cNvSpPr>
            <a:spLocks noGrp="1"/>
          </p:cNvSpPr>
          <p:nvPr>
            <p:ph idx="1"/>
          </p:nvPr>
        </p:nvSpPr>
        <p:spPr/>
        <p:txBody>
          <a:bodyPr/>
          <a:lstStyle/>
          <a:p>
            <a:r>
              <a:rPr lang="en-US" altLang="en-US" dirty="0" smtClean="0"/>
              <a:t>Most data available when the idea of using average </a:t>
            </a:r>
            <a:r>
              <a:rPr lang="en-US" altLang="en-US" dirty="0" err="1" smtClean="0"/>
              <a:t>Vs</a:t>
            </a:r>
            <a:r>
              <a:rPr lang="en-US" altLang="en-US" dirty="0" smtClean="0"/>
              <a:t> was developed were from 30 m holes, the average depth that could be drilled in one day</a:t>
            </a:r>
          </a:p>
          <a:p>
            <a:r>
              <a:rPr lang="en-US" altLang="en-US" dirty="0" smtClean="0"/>
              <a:t>Better would be </a:t>
            </a:r>
            <a:r>
              <a:rPr lang="en-US" altLang="en-US" dirty="0" err="1" smtClean="0"/>
              <a:t>V</a:t>
            </a:r>
            <a:r>
              <a:rPr lang="en-US" altLang="en-US" baseline="-25000" dirty="0" err="1" smtClean="0"/>
              <a:t>sz</a:t>
            </a:r>
            <a:r>
              <a:rPr lang="en-US" altLang="en-US" dirty="0" smtClean="0"/>
              <a:t>, where z corresponds to a quarter-wavelength for the period of interest, but</a:t>
            </a:r>
          </a:p>
          <a:p>
            <a:r>
              <a:rPr lang="en-US" altLang="en-US" dirty="0" smtClean="0"/>
              <a:t>Few observations of </a:t>
            </a:r>
            <a:r>
              <a:rPr lang="en-US" altLang="en-US" dirty="0" err="1" smtClean="0"/>
              <a:t>V</a:t>
            </a:r>
            <a:r>
              <a:rPr lang="en-US" altLang="en-US" baseline="-25000" dirty="0" err="1" smtClean="0"/>
              <a:t>s</a:t>
            </a:r>
            <a:r>
              <a:rPr lang="en-US" altLang="en-US" dirty="0" smtClean="0"/>
              <a:t> are available for greater depths</a:t>
            </a:r>
          </a:p>
          <a:p>
            <a:r>
              <a:rPr lang="en-US" altLang="en-US" dirty="0" err="1" smtClean="0"/>
              <a:t>V</a:t>
            </a:r>
            <a:r>
              <a:rPr lang="en-US" altLang="en-US" baseline="-25000" dirty="0" err="1" smtClean="0"/>
              <a:t>sz</a:t>
            </a:r>
            <a:r>
              <a:rPr lang="en-US" altLang="en-US" dirty="0" smtClean="0"/>
              <a:t> correlates quite well with V</a:t>
            </a:r>
            <a:r>
              <a:rPr lang="en-US" altLang="en-US" baseline="-25000" dirty="0" smtClean="0"/>
              <a:t>s30</a:t>
            </a:r>
            <a:r>
              <a:rPr lang="en-US" altLang="en-US" dirty="0" smtClean="0"/>
              <a:t> for a wide range of z greater than 30 m (see </a:t>
            </a:r>
            <a:r>
              <a:rPr lang="en-US" altLang="en-US" dirty="0" smtClean="0"/>
              <a:t>previous slide</a:t>
            </a:r>
            <a:r>
              <a:rPr lang="en-US" altLang="en-US" dirty="0" smtClean="0"/>
              <a:t>, from </a:t>
            </a:r>
            <a:r>
              <a:rPr lang="en-US" altLang="en-US" dirty="0" err="1" smtClean="0"/>
              <a:t>Boore</a:t>
            </a:r>
            <a:r>
              <a:rPr lang="en-US" altLang="en-US" dirty="0" smtClean="0"/>
              <a:t> et al., BSSA, 2011, pp. 3046—3059)</a:t>
            </a:r>
          </a:p>
        </p:txBody>
      </p:sp>
      <p:sp>
        <p:nvSpPr>
          <p:cNvPr id="67588" name="Slide Number Placeholder 3"/>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defRPr>
            </a:lvl1pPr>
            <a:lvl2pPr marL="742950" indent="-285750">
              <a:defRPr sz="2000">
                <a:solidFill>
                  <a:schemeClr val="tx1"/>
                </a:solidFill>
                <a:latin typeface="Arial" charset="0"/>
              </a:defRPr>
            </a:lvl2pPr>
            <a:lvl3pPr marL="1143000" indent="-228600">
              <a:defRPr sz="2000">
                <a:solidFill>
                  <a:schemeClr val="tx1"/>
                </a:solidFill>
                <a:latin typeface="Arial" charset="0"/>
              </a:defRPr>
            </a:lvl3pPr>
            <a:lvl4pPr marL="1600200" indent="-228600">
              <a:defRPr sz="2000">
                <a:solidFill>
                  <a:schemeClr val="tx1"/>
                </a:solidFill>
                <a:latin typeface="Arial" charset="0"/>
              </a:defRPr>
            </a:lvl4pPr>
            <a:lvl5pPr marL="2057400" indent="-228600">
              <a:defRPr sz="2000">
                <a:solidFill>
                  <a:schemeClr val="tx1"/>
                </a:solidFill>
                <a:latin typeface="Arial" charset="0"/>
              </a:defRPr>
            </a:lvl5pPr>
            <a:lvl6pPr marL="2514600" indent="-228600" algn="ctr" eaLnBrk="0" fontAlgn="base" hangingPunct="0">
              <a:spcBef>
                <a:spcPct val="0"/>
              </a:spcBef>
              <a:spcAft>
                <a:spcPct val="0"/>
              </a:spcAft>
              <a:defRPr sz="2000">
                <a:solidFill>
                  <a:schemeClr val="tx1"/>
                </a:solidFill>
                <a:latin typeface="Arial" charset="0"/>
              </a:defRPr>
            </a:lvl6pPr>
            <a:lvl7pPr marL="2971800" indent="-228600" algn="ctr" eaLnBrk="0" fontAlgn="base" hangingPunct="0">
              <a:spcBef>
                <a:spcPct val="0"/>
              </a:spcBef>
              <a:spcAft>
                <a:spcPct val="0"/>
              </a:spcAft>
              <a:defRPr sz="2000">
                <a:solidFill>
                  <a:schemeClr val="tx1"/>
                </a:solidFill>
                <a:latin typeface="Arial" charset="0"/>
              </a:defRPr>
            </a:lvl7pPr>
            <a:lvl8pPr marL="3429000" indent="-228600" algn="ctr" eaLnBrk="0" fontAlgn="base" hangingPunct="0">
              <a:spcBef>
                <a:spcPct val="0"/>
              </a:spcBef>
              <a:spcAft>
                <a:spcPct val="0"/>
              </a:spcAft>
              <a:defRPr sz="2000">
                <a:solidFill>
                  <a:schemeClr val="tx1"/>
                </a:solidFill>
                <a:latin typeface="Arial" charset="0"/>
              </a:defRPr>
            </a:lvl8pPr>
            <a:lvl9pPr marL="3886200" indent="-228600" algn="ctr" eaLnBrk="0" fontAlgn="base" hangingPunct="0">
              <a:spcBef>
                <a:spcPct val="0"/>
              </a:spcBef>
              <a:spcAft>
                <a:spcPct val="0"/>
              </a:spcAft>
              <a:defRPr sz="2000">
                <a:solidFill>
                  <a:schemeClr val="tx1"/>
                </a:solidFill>
                <a:latin typeface="Arial" charset="0"/>
              </a:defRPr>
            </a:lvl9pPr>
          </a:lstStyle>
          <a:p>
            <a:fld id="{62EEC490-A3FE-482B-A534-506967B68999}" type="slidenum">
              <a:rPr lang="en-US" altLang="en-US" sz="1400" smtClean="0">
                <a:solidFill>
                  <a:srgbClr val="FFFFFF"/>
                </a:solidFill>
                <a:latin typeface="Times New Roman" pitchFamily="18" charset="0"/>
              </a:rPr>
              <a:pPr/>
              <a:t>77</a:t>
            </a:fld>
            <a:endParaRPr lang="en-US" altLang="en-US" sz="1400" smtClean="0">
              <a:solidFill>
                <a:srgbClr val="FFFFFF"/>
              </a:solidFill>
              <a:latin typeface="Times New Roman" pitchFamily="18" charset="0"/>
            </a:endParaRPr>
          </a:p>
        </p:txBody>
      </p:sp>
      <p:sp>
        <p:nvSpPr>
          <p:cNvPr id="67589" name="Footer Placeholder 4"/>
          <p:cNvSpPr>
            <a:spLocks noGrp="1"/>
          </p:cNvSpPr>
          <p:nvPr>
            <p:ph type="ftr"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defRPr>
            </a:lvl1pPr>
            <a:lvl2pPr marL="742950" indent="-285750">
              <a:defRPr sz="2000">
                <a:solidFill>
                  <a:schemeClr val="tx1"/>
                </a:solidFill>
                <a:latin typeface="Arial" charset="0"/>
              </a:defRPr>
            </a:lvl2pPr>
            <a:lvl3pPr marL="1143000" indent="-228600">
              <a:defRPr sz="2000">
                <a:solidFill>
                  <a:schemeClr val="tx1"/>
                </a:solidFill>
                <a:latin typeface="Arial" charset="0"/>
              </a:defRPr>
            </a:lvl3pPr>
            <a:lvl4pPr marL="1600200" indent="-228600">
              <a:defRPr sz="2000">
                <a:solidFill>
                  <a:schemeClr val="tx1"/>
                </a:solidFill>
                <a:latin typeface="Arial" charset="0"/>
              </a:defRPr>
            </a:lvl4pPr>
            <a:lvl5pPr marL="2057400" indent="-228600">
              <a:defRPr sz="2000">
                <a:solidFill>
                  <a:schemeClr val="tx1"/>
                </a:solidFill>
                <a:latin typeface="Arial" charset="0"/>
              </a:defRPr>
            </a:lvl5pPr>
            <a:lvl6pPr marL="2514600" indent="-228600" algn="ctr" eaLnBrk="0" fontAlgn="base" hangingPunct="0">
              <a:spcBef>
                <a:spcPct val="0"/>
              </a:spcBef>
              <a:spcAft>
                <a:spcPct val="0"/>
              </a:spcAft>
              <a:defRPr sz="2000">
                <a:solidFill>
                  <a:schemeClr val="tx1"/>
                </a:solidFill>
                <a:latin typeface="Arial" charset="0"/>
              </a:defRPr>
            </a:lvl6pPr>
            <a:lvl7pPr marL="2971800" indent="-228600" algn="ctr" eaLnBrk="0" fontAlgn="base" hangingPunct="0">
              <a:spcBef>
                <a:spcPct val="0"/>
              </a:spcBef>
              <a:spcAft>
                <a:spcPct val="0"/>
              </a:spcAft>
              <a:defRPr sz="2000">
                <a:solidFill>
                  <a:schemeClr val="tx1"/>
                </a:solidFill>
                <a:latin typeface="Arial" charset="0"/>
              </a:defRPr>
            </a:lvl7pPr>
            <a:lvl8pPr marL="3429000" indent="-228600" algn="ctr" eaLnBrk="0" fontAlgn="base" hangingPunct="0">
              <a:spcBef>
                <a:spcPct val="0"/>
              </a:spcBef>
              <a:spcAft>
                <a:spcPct val="0"/>
              </a:spcAft>
              <a:defRPr sz="2000">
                <a:solidFill>
                  <a:schemeClr val="tx1"/>
                </a:solidFill>
                <a:latin typeface="Arial" charset="0"/>
              </a:defRPr>
            </a:lvl8pPr>
            <a:lvl9pPr marL="3886200" indent="-228600" algn="ctr" eaLnBrk="0" fontAlgn="base" hangingPunct="0">
              <a:spcBef>
                <a:spcPct val="0"/>
              </a:spcBef>
              <a:spcAft>
                <a:spcPct val="0"/>
              </a:spcAft>
              <a:defRPr sz="2000">
                <a:solidFill>
                  <a:schemeClr val="tx1"/>
                </a:solidFill>
                <a:latin typeface="Arial" charset="0"/>
              </a:defRPr>
            </a:lvl9pPr>
          </a:lstStyle>
          <a:p>
            <a:r>
              <a:rPr lang="en-US" altLang="en-US" sz="1400">
                <a:solidFill>
                  <a:srgbClr val="FFFFFF"/>
                </a:solidFill>
                <a:latin typeface="Times New Roman" pitchFamily="18" charset="0"/>
              </a:rPr>
              <a:t>USGS - DAVID BOORE</a:t>
            </a:r>
          </a:p>
        </p:txBody>
      </p:sp>
    </p:spTree>
    <p:extLst>
      <p:ext uri="{BB962C8B-B14F-4D97-AF65-F5344CB8AC3E}">
        <p14:creationId xmlns:p14="http://schemas.microsoft.com/office/powerpoint/2010/main" val="424977729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Svelam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6113" y="1103313"/>
            <a:ext cx="7850187" cy="465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3" name="Text Box 3"/>
          <p:cNvSpPr txBox="1">
            <a:spLocks noChangeArrowheads="1"/>
          </p:cNvSpPr>
          <p:nvPr/>
        </p:nvSpPr>
        <p:spPr bwMode="auto">
          <a:xfrm>
            <a:off x="609600" y="250825"/>
            <a:ext cx="45307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charset="0"/>
              </a:defRPr>
            </a:lvl1pPr>
            <a:lvl2pPr marL="742950" indent="-285750">
              <a:defRPr sz="2000">
                <a:solidFill>
                  <a:schemeClr val="tx1"/>
                </a:solidFill>
                <a:latin typeface="Arial" charset="0"/>
              </a:defRPr>
            </a:lvl2pPr>
            <a:lvl3pPr marL="1143000" indent="-228600">
              <a:defRPr sz="2000">
                <a:solidFill>
                  <a:schemeClr val="tx1"/>
                </a:solidFill>
                <a:latin typeface="Arial" charset="0"/>
              </a:defRPr>
            </a:lvl3pPr>
            <a:lvl4pPr marL="1600200" indent="-228600">
              <a:defRPr sz="2000">
                <a:solidFill>
                  <a:schemeClr val="tx1"/>
                </a:solidFill>
                <a:latin typeface="Arial" charset="0"/>
              </a:defRPr>
            </a:lvl4pPr>
            <a:lvl5pPr marL="2057400" indent="-228600">
              <a:defRPr sz="2000">
                <a:solidFill>
                  <a:schemeClr val="tx1"/>
                </a:solidFill>
                <a:latin typeface="Arial" charset="0"/>
              </a:defRPr>
            </a:lvl5pPr>
            <a:lvl6pPr marL="2514600" indent="-228600" algn="ctr" eaLnBrk="0" fontAlgn="base" hangingPunct="0">
              <a:spcBef>
                <a:spcPct val="0"/>
              </a:spcBef>
              <a:spcAft>
                <a:spcPct val="0"/>
              </a:spcAft>
              <a:defRPr sz="2000">
                <a:solidFill>
                  <a:schemeClr val="tx1"/>
                </a:solidFill>
                <a:latin typeface="Arial" charset="0"/>
              </a:defRPr>
            </a:lvl6pPr>
            <a:lvl7pPr marL="2971800" indent="-228600" algn="ctr" eaLnBrk="0" fontAlgn="base" hangingPunct="0">
              <a:spcBef>
                <a:spcPct val="0"/>
              </a:spcBef>
              <a:spcAft>
                <a:spcPct val="0"/>
              </a:spcAft>
              <a:defRPr sz="2000">
                <a:solidFill>
                  <a:schemeClr val="tx1"/>
                </a:solidFill>
                <a:latin typeface="Arial" charset="0"/>
              </a:defRPr>
            </a:lvl7pPr>
            <a:lvl8pPr marL="3429000" indent="-228600" algn="ctr" eaLnBrk="0" fontAlgn="base" hangingPunct="0">
              <a:spcBef>
                <a:spcPct val="0"/>
              </a:spcBef>
              <a:spcAft>
                <a:spcPct val="0"/>
              </a:spcAft>
              <a:defRPr sz="2000">
                <a:solidFill>
                  <a:schemeClr val="tx1"/>
                </a:solidFill>
                <a:latin typeface="Arial" charset="0"/>
              </a:defRPr>
            </a:lvl8pPr>
            <a:lvl9pPr marL="3886200" indent="-228600" algn="ctr" eaLnBrk="0" fontAlgn="base" hangingPunct="0">
              <a:spcBef>
                <a:spcPct val="0"/>
              </a:spcBef>
              <a:spcAft>
                <a:spcPct val="0"/>
              </a:spcAft>
              <a:defRPr sz="2000">
                <a:solidFill>
                  <a:schemeClr val="tx1"/>
                </a:solidFill>
                <a:latin typeface="Arial" charset="0"/>
              </a:defRPr>
            </a:lvl9pPr>
          </a:lstStyle>
          <a:p>
            <a:pPr eaLnBrk="0" hangingPunct="0"/>
            <a:r>
              <a:rPr lang="en-US" altLang="en-US" sz="2800" smtClean="0">
                <a:solidFill>
                  <a:srgbClr val="0000FF"/>
                </a:solidFill>
              </a:rPr>
              <a:t>V</a:t>
            </a:r>
            <a:r>
              <a:rPr lang="en-US" altLang="en-US" sz="2800" baseline="-25000" smtClean="0">
                <a:solidFill>
                  <a:srgbClr val="0000FF"/>
                </a:solidFill>
              </a:rPr>
              <a:t>S30</a:t>
            </a:r>
            <a:r>
              <a:rPr lang="en-US" altLang="en-US" sz="2800" smtClean="0">
                <a:solidFill>
                  <a:srgbClr val="0000FF"/>
                </a:solidFill>
              </a:rPr>
              <a:t> as continuous variable</a:t>
            </a:r>
          </a:p>
        </p:txBody>
      </p:sp>
      <p:sp>
        <p:nvSpPr>
          <p:cNvPr id="66564" name="Text Box 4"/>
          <p:cNvSpPr txBox="1">
            <a:spLocks noChangeArrowheads="1"/>
          </p:cNvSpPr>
          <p:nvPr/>
        </p:nvSpPr>
        <p:spPr bwMode="auto">
          <a:xfrm>
            <a:off x="974725" y="5883275"/>
            <a:ext cx="7602538"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charset="0"/>
              </a:defRPr>
            </a:lvl1pPr>
            <a:lvl2pPr marL="742950" indent="-285750">
              <a:defRPr sz="2000">
                <a:solidFill>
                  <a:schemeClr val="tx1"/>
                </a:solidFill>
                <a:latin typeface="Arial" charset="0"/>
              </a:defRPr>
            </a:lvl2pPr>
            <a:lvl3pPr marL="1143000" indent="-228600">
              <a:defRPr sz="2000">
                <a:solidFill>
                  <a:schemeClr val="tx1"/>
                </a:solidFill>
                <a:latin typeface="Arial" charset="0"/>
              </a:defRPr>
            </a:lvl3pPr>
            <a:lvl4pPr marL="1600200" indent="-228600">
              <a:defRPr sz="2000">
                <a:solidFill>
                  <a:schemeClr val="tx1"/>
                </a:solidFill>
                <a:latin typeface="Arial" charset="0"/>
              </a:defRPr>
            </a:lvl4pPr>
            <a:lvl5pPr marL="2057400" indent="-228600">
              <a:defRPr sz="2000">
                <a:solidFill>
                  <a:schemeClr val="tx1"/>
                </a:solidFill>
                <a:latin typeface="Arial" charset="0"/>
              </a:defRPr>
            </a:lvl5pPr>
            <a:lvl6pPr marL="2514600" indent="-228600" algn="ctr" eaLnBrk="0" fontAlgn="base" hangingPunct="0">
              <a:spcBef>
                <a:spcPct val="0"/>
              </a:spcBef>
              <a:spcAft>
                <a:spcPct val="0"/>
              </a:spcAft>
              <a:defRPr sz="2000">
                <a:solidFill>
                  <a:schemeClr val="tx1"/>
                </a:solidFill>
                <a:latin typeface="Arial" charset="0"/>
              </a:defRPr>
            </a:lvl6pPr>
            <a:lvl7pPr marL="2971800" indent="-228600" algn="ctr" eaLnBrk="0" fontAlgn="base" hangingPunct="0">
              <a:spcBef>
                <a:spcPct val="0"/>
              </a:spcBef>
              <a:spcAft>
                <a:spcPct val="0"/>
              </a:spcAft>
              <a:defRPr sz="2000">
                <a:solidFill>
                  <a:schemeClr val="tx1"/>
                </a:solidFill>
                <a:latin typeface="Arial" charset="0"/>
              </a:defRPr>
            </a:lvl7pPr>
            <a:lvl8pPr marL="3429000" indent="-228600" algn="ctr" eaLnBrk="0" fontAlgn="base" hangingPunct="0">
              <a:spcBef>
                <a:spcPct val="0"/>
              </a:spcBef>
              <a:spcAft>
                <a:spcPct val="0"/>
              </a:spcAft>
              <a:defRPr sz="2000">
                <a:solidFill>
                  <a:schemeClr val="tx1"/>
                </a:solidFill>
                <a:latin typeface="Arial" charset="0"/>
              </a:defRPr>
            </a:lvl8pPr>
            <a:lvl9pPr marL="3886200" indent="-228600" algn="ctr" eaLnBrk="0" fontAlgn="base" hangingPunct="0">
              <a:spcBef>
                <a:spcPct val="0"/>
              </a:spcBef>
              <a:spcAft>
                <a:spcPct val="0"/>
              </a:spcAft>
              <a:defRPr sz="2000">
                <a:solidFill>
                  <a:schemeClr val="tx1"/>
                </a:solidFill>
                <a:latin typeface="Arial" charset="0"/>
              </a:defRPr>
            </a:lvl9pPr>
          </a:lstStyle>
          <a:p>
            <a:pPr eaLnBrk="0" hangingPunct="0"/>
            <a:r>
              <a:rPr lang="en-US" altLang="en-US" sz="3200" smtClean="0">
                <a:solidFill>
                  <a:srgbClr val="0000FF"/>
                </a:solidFill>
              </a:rPr>
              <a:t>Note period dependence of site response</a:t>
            </a:r>
          </a:p>
        </p:txBody>
      </p:sp>
      <p:sp>
        <p:nvSpPr>
          <p:cNvPr id="66565" name="Slide Number Placeholder 4"/>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defRPr>
            </a:lvl1pPr>
            <a:lvl2pPr marL="742950" indent="-285750">
              <a:defRPr sz="2000">
                <a:solidFill>
                  <a:schemeClr val="tx1"/>
                </a:solidFill>
                <a:latin typeface="Arial" charset="0"/>
              </a:defRPr>
            </a:lvl2pPr>
            <a:lvl3pPr marL="1143000" indent="-228600">
              <a:defRPr sz="2000">
                <a:solidFill>
                  <a:schemeClr val="tx1"/>
                </a:solidFill>
                <a:latin typeface="Arial" charset="0"/>
              </a:defRPr>
            </a:lvl3pPr>
            <a:lvl4pPr marL="1600200" indent="-228600">
              <a:defRPr sz="2000">
                <a:solidFill>
                  <a:schemeClr val="tx1"/>
                </a:solidFill>
                <a:latin typeface="Arial" charset="0"/>
              </a:defRPr>
            </a:lvl4pPr>
            <a:lvl5pPr marL="2057400" indent="-228600">
              <a:defRPr sz="2000">
                <a:solidFill>
                  <a:schemeClr val="tx1"/>
                </a:solidFill>
                <a:latin typeface="Arial" charset="0"/>
              </a:defRPr>
            </a:lvl5pPr>
            <a:lvl6pPr marL="2514600" indent="-228600" algn="ctr" eaLnBrk="0" fontAlgn="base" hangingPunct="0">
              <a:spcBef>
                <a:spcPct val="0"/>
              </a:spcBef>
              <a:spcAft>
                <a:spcPct val="0"/>
              </a:spcAft>
              <a:defRPr sz="2000">
                <a:solidFill>
                  <a:schemeClr val="tx1"/>
                </a:solidFill>
                <a:latin typeface="Arial" charset="0"/>
              </a:defRPr>
            </a:lvl6pPr>
            <a:lvl7pPr marL="2971800" indent="-228600" algn="ctr" eaLnBrk="0" fontAlgn="base" hangingPunct="0">
              <a:spcBef>
                <a:spcPct val="0"/>
              </a:spcBef>
              <a:spcAft>
                <a:spcPct val="0"/>
              </a:spcAft>
              <a:defRPr sz="2000">
                <a:solidFill>
                  <a:schemeClr val="tx1"/>
                </a:solidFill>
                <a:latin typeface="Arial" charset="0"/>
              </a:defRPr>
            </a:lvl7pPr>
            <a:lvl8pPr marL="3429000" indent="-228600" algn="ctr" eaLnBrk="0" fontAlgn="base" hangingPunct="0">
              <a:spcBef>
                <a:spcPct val="0"/>
              </a:spcBef>
              <a:spcAft>
                <a:spcPct val="0"/>
              </a:spcAft>
              <a:defRPr sz="2000">
                <a:solidFill>
                  <a:schemeClr val="tx1"/>
                </a:solidFill>
                <a:latin typeface="Arial" charset="0"/>
              </a:defRPr>
            </a:lvl8pPr>
            <a:lvl9pPr marL="3886200" indent="-228600" algn="ctr" eaLnBrk="0" fontAlgn="base" hangingPunct="0">
              <a:spcBef>
                <a:spcPct val="0"/>
              </a:spcBef>
              <a:spcAft>
                <a:spcPct val="0"/>
              </a:spcAft>
              <a:defRPr sz="2000">
                <a:solidFill>
                  <a:schemeClr val="tx1"/>
                </a:solidFill>
                <a:latin typeface="Arial" charset="0"/>
              </a:defRPr>
            </a:lvl9pPr>
          </a:lstStyle>
          <a:p>
            <a:fld id="{7AC5404F-9C1C-4574-B373-2B8BD807B2ED}" type="slidenum">
              <a:rPr lang="en-US" altLang="en-US" sz="1400" smtClean="0">
                <a:solidFill>
                  <a:srgbClr val="FFFFFF"/>
                </a:solidFill>
                <a:latin typeface="Times New Roman" pitchFamily="18" charset="0"/>
              </a:rPr>
              <a:pPr/>
              <a:t>78</a:t>
            </a:fld>
            <a:endParaRPr lang="en-US" altLang="en-US" sz="1400" smtClean="0">
              <a:solidFill>
                <a:srgbClr val="FFFFFF"/>
              </a:solidFill>
              <a:latin typeface="Times New Roman" pitchFamily="18" charset="0"/>
            </a:endParaRPr>
          </a:p>
        </p:txBody>
      </p:sp>
      <p:sp>
        <p:nvSpPr>
          <p:cNvPr id="66566" name="Footer Placeholder 5"/>
          <p:cNvSpPr>
            <a:spLocks noGrp="1"/>
          </p:cNvSpPr>
          <p:nvPr>
            <p:ph type="ftr"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defRPr>
            </a:lvl1pPr>
            <a:lvl2pPr marL="742950" indent="-285750">
              <a:defRPr sz="2000">
                <a:solidFill>
                  <a:schemeClr val="tx1"/>
                </a:solidFill>
                <a:latin typeface="Arial" charset="0"/>
              </a:defRPr>
            </a:lvl2pPr>
            <a:lvl3pPr marL="1143000" indent="-228600">
              <a:defRPr sz="2000">
                <a:solidFill>
                  <a:schemeClr val="tx1"/>
                </a:solidFill>
                <a:latin typeface="Arial" charset="0"/>
              </a:defRPr>
            </a:lvl3pPr>
            <a:lvl4pPr marL="1600200" indent="-228600">
              <a:defRPr sz="2000">
                <a:solidFill>
                  <a:schemeClr val="tx1"/>
                </a:solidFill>
                <a:latin typeface="Arial" charset="0"/>
              </a:defRPr>
            </a:lvl4pPr>
            <a:lvl5pPr marL="2057400" indent="-228600">
              <a:defRPr sz="2000">
                <a:solidFill>
                  <a:schemeClr val="tx1"/>
                </a:solidFill>
                <a:latin typeface="Arial" charset="0"/>
              </a:defRPr>
            </a:lvl5pPr>
            <a:lvl6pPr marL="2514600" indent="-228600" algn="ctr" eaLnBrk="0" fontAlgn="base" hangingPunct="0">
              <a:spcBef>
                <a:spcPct val="0"/>
              </a:spcBef>
              <a:spcAft>
                <a:spcPct val="0"/>
              </a:spcAft>
              <a:defRPr sz="2000">
                <a:solidFill>
                  <a:schemeClr val="tx1"/>
                </a:solidFill>
                <a:latin typeface="Arial" charset="0"/>
              </a:defRPr>
            </a:lvl6pPr>
            <a:lvl7pPr marL="2971800" indent="-228600" algn="ctr" eaLnBrk="0" fontAlgn="base" hangingPunct="0">
              <a:spcBef>
                <a:spcPct val="0"/>
              </a:spcBef>
              <a:spcAft>
                <a:spcPct val="0"/>
              </a:spcAft>
              <a:defRPr sz="2000">
                <a:solidFill>
                  <a:schemeClr val="tx1"/>
                </a:solidFill>
                <a:latin typeface="Arial" charset="0"/>
              </a:defRPr>
            </a:lvl7pPr>
            <a:lvl8pPr marL="3429000" indent="-228600" algn="ctr" eaLnBrk="0" fontAlgn="base" hangingPunct="0">
              <a:spcBef>
                <a:spcPct val="0"/>
              </a:spcBef>
              <a:spcAft>
                <a:spcPct val="0"/>
              </a:spcAft>
              <a:defRPr sz="2000">
                <a:solidFill>
                  <a:schemeClr val="tx1"/>
                </a:solidFill>
                <a:latin typeface="Arial" charset="0"/>
              </a:defRPr>
            </a:lvl8pPr>
            <a:lvl9pPr marL="3886200" indent="-228600" algn="ctr" eaLnBrk="0" fontAlgn="base" hangingPunct="0">
              <a:spcBef>
                <a:spcPct val="0"/>
              </a:spcBef>
              <a:spcAft>
                <a:spcPct val="0"/>
              </a:spcAft>
              <a:defRPr sz="2000">
                <a:solidFill>
                  <a:schemeClr val="tx1"/>
                </a:solidFill>
                <a:latin typeface="Arial" charset="0"/>
              </a:defRPr>
            </a:lvl9pPr>
          </a:lstStyle>
          <a:p>
            <a:r>
              <a:rPr lang="en-US" altLang="en-US" sz="1400">
                <a:solidFill>
                  <a:srgbClr val="FFFFFF"/>
                </a:solidFill>
                <a:latin typeface="Times New Roman" pitchFamily="18" charset="0"/>
              </a:rPr>
              <a:t>USGS - DAVID BOORE</a:t>
            </a:r>
          </a:p>
        </p:txBody>
      </p:sp>
    </p:spTree>
    <p:extLst>
      <p:ext uri="{BB962C8B-B14F-4D97-AF65-F5344CB8AC3E}">
        <p14:creationId xmlns:p14="http://schemas.microsoft.com/office/powerpoint/2010/main" val="3902909397"/>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 Box 2"/>
          <p:cNvSpPr txBox="1">
            <a:spLocks noChangeArrowheads="1"/>
          </p:cNvSpPr>
          <p:nvPr/>
        </p:nvSpPr>
        <p:spPr bwMode="auto">
          <a:xfrm>
            <a:off x="2271713" y="344488"/>
            <a:ext cx="47053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charset="0"/>
              </a:defRPr>
            </a:lvl1pPr>
            <a:lvl2pPr marL="742950" indent="-285750">
              <a:defRPr sz="2000">
                <a:solidFill>
                  <a:schemeClr val="tx1"/>
                </a:solidFill>
                <a:latin typeface="Arial" charset="0"/>
              </a:defRPr>
            </a:lvl2pPr>
            <a:lvl3pPr marL="1143000" indent="-228600">
              <a:defRPr sz="2000">
                <a:solidFill>
                  <a:schemeClr val="tx1"/>
                </a:solidFill>
                <a:latin typeface="Arial" charset="0"/>
              </a:defRPr>
            </a:lvl3pPr>
            <a:lvl4pPr marL="1600200" indent="-228600">
              <a:defRPr sz="2000">
                <a:solidFill>
                  <a:schemeClr val="tx1"/>
                </a:solidFill>
                <a:latin typeface="Arial" charset="0"/>
              </a:defRPr>
            </a:lvl4pPr>
            <a:lvl5pPr marL="2057400" indent="-228600">
              <a:defRPr sz="2000">
                <a:solidFill>
                  <a:schemeClr val="tx1"/>
                </a:solidFill>
                <a:latin typeface="Arial" charset="0"/>
              </a:defRPr>
            </a:lvl5pPr>
            <a:lvl6pPr marL="2514600" indent="-228600" algn="ctr" eaLnBrk="0" fontAlgn="base" hangingPunct="0">
              <a:spcBef>
                <a:spcPct val="0"/>
              </a:spcBef>
              <a:spcAft>
                <a:spcPct val="0"/>
              </a:spcAft>
              <a:defRPr sz="2000">
                <a:solidFill>
                  <a:schemeClr val="tx1"/>
                </a:solidFill>
                <a:latin typeface="Arial" charset="0"/>
              </a:defRPr>
            </a:lvl6pPr>
            <a:lvl7pPr marL="2971800" indent="-228600" algn="ctr" eaLnBrk="0" fontAlgn="base" hangingPunct="0">
              <a:spcBef>
                <a:spcPct val="0"/>
              </a:spcBef>
              <a:spcAft>
                <a:spcPct val="0"/>
              </a:spcAft>
              <a:defRPr sz="2000">
                <a:solidFill>
                  <a:schemeClr val="tx1"/>
                </a:solidFill>
                <a:latin typeface="Arial" charset="0"/>
              </a:defRPr>
            </a:lvl7pPr>
            <a:lvl8pPr marL="3429000" indent="-228600" algn="ctr" eaLnBrk="0" fontAlgn="base" hangingPunct="0">
              <a:spcBef>
                <a:spcPct val="0"/>
              </a:spcBef>
              <a:spcAft>
                <a:spcPct val="0"/>
              </a:spcAft>
              <a:defRPr sz="2000">
                <a:solidFill>
                  <a:schemeClr val="tx1"/>
                </a:solidFill>
                <a:latin typeface="Arial" charset="0"/>
              </a:defRPr>
            </a:lvl8pPr>
            <a:lvl9pPr marL="3886200" indent="-228600" algn="ctr" eaLnBrk="0" fontAlgn="base" hangingPunct="0">
              <a:spcBef>
                <a:spcPct val="0"/>
              </a:spcBef>
              <a:spcAft>
                <a:spcPct val="0"/>
              </a:spcAft>
              <a:defRPr sz="2000">
                <a:solidFill>
                  <a:schemeClr val="tx1"/>
                </a:solidFill>
                <a:latin typeface="Arial" charset="0"/>
              </a:defRPr>
            </a:lvl9pPr>
          </a:lstStyle>
          <a:p>
            <a:pPr algn="ctr" eaLnBrk="0" hangingPunct="0"/>
            <a:r>
              <a:rPr lang="en-US" altLang="en-US" sz="3600" smtClean="0">
                <a:solidFill>
                  <a:srgbClr val="0000FF"/>
                </a:solidFill>
              </a:rPr>
              <a:t>Simplest: Rock vs Soil</a:t>
            </a:r>
            <a:endParaRPr lang="en-US" altLang="en-US" sz="4000" smtClean="0">
              <a:solidFill>
                <a:srgbClr val="0000FF"/>
              </a:solidFill>
            </a:endParaRPr>
          </a:p>
        </p:txBody>
      </p:sp>
      <p:grpSp>
        <p:nvGrpSpPr>
          <p:cNvPr id="64515" name="Group 3"/>
          <p:cNvGrpSpPr>
            <a:grpSpLocks/>
          </p:cNvGrpSpPr>
          <p:nvPr/>
        </p:nvGrpSpPr>
        <p:grpSpPr bwMode="auto">
          <a:xfrm>
            <a:off x="1227138" y="1066800"/>
            <a:ext cx="6689725" cy="5529263"/>
            <a:chOff x="759" y="837"/>
            <a:chExt cx="4214" cy="3483"/>
          </a:xfrm>
        </p:grpSpPr>
        <p:sp>
          <p:nvSpPr>
            <p:cNvPr id="64517" name="Text Box 4"/>
            <p:cNvSpPr txBox="1">
              <a:spLocks noChangeArrowheads="1"/>
            </p:cNvSpPr>
            <p:nvPr/>
          </p:nvSpPr>
          <p:spPr bwMode="auto">
            <a:xfrm>
              <a:off x="1237" y="837"/>
              <a:ext cx="339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defRPr sz="2000">
                  <a:solidFill>
                    <a:schemeClr val="tx1"/>
                  </a:solidFill>
                  <a:latin typeface="Arial" charset="0"/>
                </a:defRPr>
              </a:lvl1pPr>
              <a:lvl2pPr marL="742950" indent="-285750">
                <a:defRPr sz="2000">
                  <a:solidFill>
                    <a:schemeClr val="tx1"/>
                  </a:solidFill>
                  <a:latin typeface="Arial" charset="0"/>
                </a:defRPr>
              </a:lvl2pPr>
              <a:lvl3pPr marL="1143000" indent="-228600">
                <a:defRPr sz="2000">
                  <a:solidFill>
                    <a:schemeClr val="tx1"/>
                  </a:solidFill>
                  <a:latin typeface="Arial" charset="0"/>
                </a:defRPr>
              </a:lvl3pPr>
              <a:lvl4pPr marL="1600200" indent="-228600">
                <a:defRPr sz="2000">
                  <a:solidFill>
                    <a:schemeClr val="tx1"/>
                  </a:solidFill>
                  <a:latin typeface="Arial" charset="0"/>
                </a:defRPr>
              </a:lvl4pPr>
              <a:lvl5pPr marL="2057400" indent="-228600">
                <a:defRPr sz="2000">
                  <a:solidFill>
                    <a:schemeClr val="tx1"/>
                  </a:solidFill>
                  <a:latin typeface="Arial" charset="0"/>
                </a:defRPr>
              </a:lvl5pPr>
              <a:lvl6pPr marL="2514600" indent="-228600" algn="ctr" eaLnBrk="0" fontAlgn="base" hangingPunct="0">
                <a:spcBef>
                  <a:spcPct val="0"/>
                </a:spcBef>
                <a:spcAft>
                  <a:spcPct val="0"/>
                </a:spcAft>
                <a:defRPr sz="2000">
                  <a:solidFill>
                    <a:schemeClr val="tx1"/>
                  </a:solidFill>
                  <a:latin typeface="Arial" charset="0"/>
                </a:defRPr>
              </a:lvl6pPr>
              <a:lvl7pPr marL="2971800" indent="-228600" algn="ctr" eaLnBrk="0" fontAlgn="base" hangingPunct="0">
                <a:spcBef>
                  <a:spcPct val="0"/>
                </a:spcBef>
                <a:spcAft>
                  <a:spcPct val="0"/>
                </a:spcAft>
                <a:defRPr sz="2000">
                  <a:solidFill>
                    <a:schemeClr val="tx1"/>
                  </a:solidFill>
                  <a:latin typeface="Arial" charset="0"/>
                </a:defRPr>
              </a:lvl7pPr>
              <a:lvl8pPr marL="3429000" indent="-228600" algn="ctr" eaLnBrk="0" fontAlgn="base" hangingPunct="0">
                <a:spcBef>
                  <a:spcPct val="0"/>
                </a:spcBef>
                <a:spcAft>
                  <a:spcPct val="0"/>
                </a:spcAft>
                <a:defRPr sz="2000">
                  <a:solidFill>
                    <a:schemeClr val="tx1"/>
                  </a:solidFill>
                  <a:latin typeface="Arial" charset="0"/>
                </a:defRPr>
              </a:lvl8pPr>
              <a:lvl9pPr marL="3886200" indent="-228600" algn="ctr" eaLnBrk="0" fontAlgn="base" hangingPunct="0">
                <a:spcBef>
                  <a:spcPct val="0"/>
                </a:spcBef>
                <a:spcAft>
                  <a:spcPct val="0"/>
                </a:spcAft>
                <a:defRPr sz="2000">
                  <a:solidFill>
                    <a:schemeClr val="tx1"/>
                  </a:solidFill>
                  <a:latin typeface="Arial" charset="0"/>
                </a:defRPr>
              </a:lvl9pPr>
            </a:lstStyle>
            <a:p>
              <a:pPr algn="ctr" eaLnBrk="0" hangingPunct="0"/>
              <a:endParaRPr lang="en-US" altLang="en-US" sz="2400" smtClean="0">
                <a:solidFill>
                  <a:srgbClr val="FFFFFF"/>
                </a:solidFill>
                <a:latin typeface="Rockwell Extra Bold" pitchFamily="18" charset="0"/>
              </a:endParaRPr>
            </a:p>
          </p:txBody>
        </p:sp>
        <p:pic>
          <p:nvPicPr>
            <p:cNvPr id="64518"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9" y="1057"/>
              <a:ext cx="4214" cy="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4516" name="Text Box 6"/>
          <p:cNvSpPr txBox="1">
            <a:spLocks noChangeArrowheads="1"/>
          </p:cNvSpPr>
          <p:nvPr/>
        </p:nvSpPr>
        <p:spPr bwMode="auto">
          <a:xfrm>
            <a:off x="8077200" y="6400800"/>
            <a:ext cx="9032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charset="0"/>
              </a:defRPr>
            </a:lvl1pPr>
            <a:lvl2pPr marL="742950" indent="-285750">
              <a:defRPr sz="2000">
                <a:solidFill>
                  <a:schemeClr val="tx1"/>
                </a:solidFill>
                <a:latin typeface="Arial" charset="0"/>
              </a:defRPr>
            </a:lvl2pPr>
            <a:lvl3pPr marL="1143000" indent="-228600">
              <a:defRPr sz="2000">
                <a:solidFill>
                  <a:schemeClr val="tx1"/>
                </a:solidFill>
                <a:latin typeface="Arial" charset="0"/>
              </a:defRPr>
            </a:lvl3pPr>
            <a:lvl4pPr marL="1600200" indent="-228600">
              <a:defRPr sz="2000">
                <a:solidFill>
                  <a:schemeClr val="tx1"/>
                </a:solidFill>
                <a:latin typeface="Arial" charset="0"/>
              </a:defRPr>
            </a:lvl4pPr>
            <a:lvl5pPr marL="2057400" indent="-228600">
              <a:defRPr sz="2000">
                <a:solidFill>
                  <a:schemeClr val="tx1"/>
                </a:solidFill>
                <a:latin typeface="Arial" charset="0"/>
              </a:defRPr>
            </a:lvl5pPr>
            <a:lvl6pPr marL="2514600" indent="-228600" algn="ctr" eaLnBrk="0" fontAlgn="base" hangingPunct="0">
              <a:spcBef>
                <a:spcPct val="0"/>
              </a:spcBef>
              <a:spcAft>
                <a:spcPct val="0"/>
              </a:spcAft>
              <a:defRPr sz="2000">
                <a:solidFill>
                  <a:schemeClr val="tx1"/>
                </a:solidFill>
                <a:latin typeface="Arial" charset="0"/>
              </a:defRPr>
            </a:lvl6pPr>
            <a:lvl7pPr marL="2971800" indent="-228600" algn="ctr" eaLnBrk="0" fontAlgn="base" hangingPunct="0">
              <a:spcBef>
                <a:spcPct val="0"/>
              </a:spcBef>
              <a:spcAft>
                <a:spcPct val="0"/>
              </a:spcAft>
              <a:defRPr sz="2000">
                <a:solidFill>
                  <a:schemeClr val="tx1"/>
                </a:solidFill>
                <a:latin typeface="Arial" charset="0"/>
              </a:defRPr>
            </a:lvl7pPr>
            <a:lvl8pPr marL="3429000" indent="-228600" algn="ctr" eaLnBrk="0" fontAlgn="base" hangingPunct="0">
              <a:spcBef>
                <a:spcPct val="0"/>
              </a:spcBef>
              <a:spcAft>
                <a:spcPct val="0"/>
              </a:spcAft>
              <a:defRPr sz="2000">
                <a:solidFill>
                  <a:schemeClr val="tx1"/>
                </a:solidFill>
                <a:latin typeface="Arial" charset="0"/>
              </a:defRPr>
            </a:lvl8pPr>
            <a:lvl9pPr marL="3886200" indent="-228600" algn="ctr" eaLnBrk="0" fontAlgn="base" hangingPunct="0">
              <a:spcBef>
                <a:spcPct val="0"/>
              </a:spcBef>
              <a:spcAft>
                <a:spcPct val="0"/>
              </a:spcAft>
              <a:defRPr sz="2000">
                <a:solidFill>
                  <a:schemeClr val="tx1"/>
                </a:solidFill>
                <a:latin typeface="Arial" charset="0"/>
              </a:defRPr>
            </a:lvl9pPr>
          </a:lstStyle>
          <a:p>
            <a:pPr eaLnBrk="0" hangingPunct="0"/>
            <a:r>
              <a:rPr lang="en-US" altLang="en-US" sz="1400" smtClean="0">
                <a:solidFill>
                  <a:srgbClr val="FFFFFF"/>
                </a:solidFill>
              </a:rPr>
              <a:t>(E. Field)</a:t>
            </a:r>
          </a:p>
        </p:txBody>
      </p:sp>
    </p:spTree>
    <p:extLst>
      <p:ext uri="{BB962C8B-B14F-4D97-AF65-F5344CB8AC3E}">
        <p14:creationId xmlns:p14="http://schemas.microsoft.com/office/powerpoint/2010/main" val="1195035219"/>
      </p:ext>
    </p:extLst>
  </p:cSld>
  <p:clrMapOvr>
    <a:masterClrMapping/>
  </p:clrMapOv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3586" name="Picture 2" descr="alaska_ma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750" y="26988"/>
            <a:ext cx="9080500" cy="6802437"/>
          </a:xfrm>
          <a:prstGeom prst="rect">
            <a:avLst/>
          </a:prstGeom>
          <a:noFill/>
          <a:extLst>
            <a:ext uri="{909E8E84-426E-40DD-AFC4-6F175D3DCCD1}">
              <a14:hiddenFill xmlns:a14="http://schemas.microsoft.com/office/drawing/2010/main">
                <a:solidFill>
                  <a:srgbClr val="FFFFFF"/>
                </a:solidFill>
              </a14:hiddenFill>
            </a:ext>
          </a:extLst>
        </p:spPr>
      </p:pic>
      <p:sp>
        <p:nvSpPr>
          <p:cNvPr id="323587" name="Text Box 3"/>
          <p:cNvSpPr txBox="1">
            <a:spLocks noChangeArrowheads="1"/>
          </p:cNvSpPr>
          <p:nvPr/>
        </p:nvSpPr>
        <p:spPr bwMode="auto">
          <a:xfrm>
            <a:off x="5851525" y="925513"/>
            <a:ext cx="2879725" cy="3968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auto">
              <a:spcBef>
                <a:spcPts val="0"/>
              </a:spcBef>
              <a:spcAft>
                <a:spcPts val="0"/>
              </a:spcAft>
            </a:pPr>
            <a:r>
              <a:rPr lang="en-US" sz="2000">
                <a:solidFill>
                  <a:srgbClr val="0000FF"/>
                </a:solidFill>
                <a:latin typeface="Arial" pitchFamily="34" charset="0"/>
              </a:rPr>
              <a:t>2002 M 7.9 Denali Fault</a:t>
            </a:r>
          </a:p>
        </p:txBody>
      </p:sp>
      <p:sp>
        <p:nvSpPr>
          <p:cNvPr id="4" name="Slide Number Placeholder 3"/>
          <p:cNvSpPr>
            <a:spLocks noGrp="1"/>
          </p:cNvSpPr>
          <p:nvPr>
            <p:ph type="sldNum" sz="quarter" idx="12"/>
          </p:nvPr>
        </p:nvSpPr>
        <p:spPr/>
        <p:txBody>
          <a:bodyPr/>
          <a:lstStyle/>
          <a:p>
            <a:fld id="{BBCB9141-CCD2-43AD-BFAD-9ECDC92A0BC2}" type="slidenum">
              <a:rPr lang="en-US" smtClean="0">
                <a:solidFill>
                  <a:prstClr val="black">
                    <a:tint val="75000"/>
                  </a:prstClr>
                </a:solidFill>
              </a:rPr>
              <a:pPr/>
              <a:t>80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USGS - DAVID BOORE</a:t>
            </a:r>
            <a:endParaRPr lang="en-US">
              <a:solidFill>
                <a:prstClr val="black">
                  <a:tint val="75000"/>
                </a:prstClr>
              </a:solidFill>
            </a:endParaRPr>
          </a:p>
        </p:txBody>
      </p:sp>
    </p:spTree>
    <p:extLst>
      <p:ext uri="{BB962C8B-B14F-4D97-AF65-F5344CB8AC3E}">
        <p14:creationId xmlns:p14="http://schemas.microsoft.com/office/powerpoint/2010/main" val="1814598514"/>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4610" name="Picture 2" descr="anch_map_stations_4pp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 y="411163"/>
            <a:ext cx="6661150" cy="6035675"/>
          </a:xfrm>
          <a:prstGeom prst="rect">
            <a:avLst/>
          </a:prstGeom>
          <a:noFill/>
          <a:extLst>
            <a:ext uri="{909E8E84-426E-40DD-AFC4-6F175D3DCCD1}">
              <a14:hiddenFill xmlns:a14="http://schemas.microsoft.com/office/drawing/2010/main">
                <a:solidFill>
                  <a:srgbClr val="FFFFFF"/>
                </a:solidFill>
              </a14:hiddenFill>
            </a:ext>
          </a:extLst>
        </p:spPr>
      </p:pic>
      <p:sp>
        <p:nvSpPr>
          <p:cNvPr id="324611" name="Text Box 3"/>
          <p:cNvSpPr txBox="1">
            <a:spLocks noChangeAspect="1" noChangeArrowheads="1"/>
          </p:cNvSpPr>
          <p:nvPr/>
        </p:nvSpPr>
        <p:spPr bwMode="auto">
          <a:xfrm>
            <a:off x="7086600" y="3733800"/>
            <a:ext cx="1828800" cy="20716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auto">
              <a:spcBef>
                <a:spcPts val="0"/>
              </a:spcBef>
              <a:spcAft>
                <a:spcPts val="0"/>
              </a:spcAft>
            </a:pPr>
            <a:r>
              <a:rPr lang="en-US" sz="1800">
                <a:solidFill>
                  <a:prstClr val="black"/>
                </a:solidFill>
                <a:latin typeface="Arial" pitchFamily="34" charset="0"/>
              </a:rPr>
              <a:t>Site Classes are based on the average shear-wave velocity in the upper 30 m (discussed later).</a:t>
            </a:r>
          </a:p>
        </p:txBody>
      </p:sp>
      <p:sp>
        <p:nvSpPr>
          <p:cNvPr id="4" name="Slide Number Placeholder 3"/>
          <p:cNvSpPr>
            <a:spLocks noGrp="1"/>
          </p:cNvSpPr>
          <p:nvPr>
            <p:ph type="sldNum" sz="quarter" idx="12"/>
          </p:nvPr>
        </p:nvSpPr>
        <p:spPr/>
        <p:txBody>
          <a:bodyPr/>
          <a:lstStyle/>
          <a:p>
            <a:fld id="{BBCB9141-CCD2-43AD-BFAD-9ECDC92A0BC2}" type="slidenum">
              <a:rPr lang="en-US" smtClean="0">
                <a:solidFill>
                  <a:prstClr val="black">
                    <a:tint val="75000"/>
                  </a:prstClr>
                </a:solidFill>
              </a:rPr>
              <a:pPr/>
              <a:t>81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USGS - DAVID BOORE</a:t>
            </a:r>
            <a:endParaRPr lang="en-US">
              <a:solidFill>
                <a:prstClr val="black">
                  <a:tint val="75000"/>
                </a:prstClr>
              </a:solidFill>
            </a:endParaRPr>
          </a:p>
        </p:txBody>
      </p:sp>
    </p:spTree>
    <p:extLst>
      <p:ext uri="{BB962C8B-B14F-4D97-AF65-F5344CB8AC3E}">
        <p14:creationId xmlns:p14="http://schemas.microsoft.com/office/powerpoint/2010/main" val="419106549"/>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7138" name="Picture 2" descr="k220_k216_ew_a_v_d_4pp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35075" y="0"/>
            <a:ext cx="6672263" cy="6672263"/>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BBCB9141-CCD2-43AD-BFAD-9ECDC92A0BC2}" type="slidenum">
              <a:rPr lang="en-US" smtClean="0">
                <a:solidFill>
                  <a:prstClr val="black">
                    <a:tint val="75000"/>
                  </a:prstClr>
                </a:solidFill>
              </a:rPr>
              <a:pPr/>
              <a:t>82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r>
              <a:rPr lang="en-US" smtClean="0">
                <a:solidFill>
                  <a:prstClr val="black">
                    <a:tint val="75000"/>
                  </a:prstClr>
                </a:solidFill>
              </a:rPr>
              <a:t>USGS - DAVID BOORE</a:t>
            </a:r>
            <a:endParaRPr lang="en-US">
              <a:solidFill>
                <a:prstClr val="black">
                  <a:tint val="75000"/>
                </a:prstClr>
              </a:solidFill>
            </a:endParaRPr>
          </a:p>
        </p:txBody>
      </p:sp>
    </p:spTree>
    <p:extLst>
      <p:ext uri="{BB962C8B-B14F-4D97-AF65-F5344CB8AC3E}">
        <p14:creationId xmlns:p14="http://schemas.microsoft.com/office/powerpoint/2010/main" val="104382249"/>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5634" name="Picture 2" descr="k220_k216_ns_ew_z_d_4pp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92075"/>
            <a:ext cx="6672263" cy="6672263"/>
          </a:xfrm>
          <a:prstGeom prst="rect">
            <a:avLst/>
          </a:prstGeom>
          <a:noFill/>
          <a:extLst>
            <a:ext uri="{909E8E84-426E-40DD-AFC4-6F175D3DCCD1}">
              <a14:hiddenFill xmlns:a14="http://schemas.microsoft.com/office/drawing/2010/main">
                <a:solidFill>
                  <a:srgbClr val="FFFFFF"/>
                </a:solidFill>
              </a14:hiddenFill>
            </a:ext>
          </a:extLst>
        </p:spPr>
      </p:pic>
      <p:sp>
        <p:nvSpPr>
          <p:cNvPr id="325635" name="Text Box 3"/>
          <p:cNvSpPr txBox="1">
            <a:spLocks noChangeArrowheads="1"/>
          </p:cNvSpPr>
          <p:nvPr/>
        </p:nvSpPr>
        <p:spPr bwMode="auto">
          <a:xfrm>
            <a:off x="7010400" y="2438400"/>
            <a:ext cx="2362200" cy="73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fontAlgn="auto" hangingPunct="0">
              <a:spcBef>
                <a:spcPts val="0"/>
              </a:spcBef>
              <a:spcAft>
                <a:spcPts val="0"/>
              </a:spcAft>
            </a:pPr>
            <a:r>
              <a:rPr lang="en-US" sz="1400">
                <a:solidFill>
                  <a:prstClr val="black"/>
                </a:solidFill>
                <a:latin typeface="Arial" pitchFamily="34" charset="0"/>
              </a:rPr>
              <a:t>pulses 1 &amp; 2: subevent 1</a:t>
            </a:r>
          </a:p>
          <a:p>
            <a:pPr eaLnBrk="0" fontAlgn="auto" hangingPunct="0">
              <a:spcBef>
                <a:spcPts val="0"/>
              </a:spcBef>
              <a:spcAft>
                <a:spcPts val="0"/>
              </a:spcAft>
            </a:pPr>
            <a:r>
              <a:rPr lang="en-US" sz="1400">
                <a:solidFill>
                  <a:prstClr val="black"/>
                </a:solidFill>
                <a:latin typeface="Arial" pitchFamily="34" charset="0"/>
              </a:rPr>
              <a:t>pulse 3: subevent 2</a:t>
            </a:r>
          </a:p>
          <a:p>
            <a:pPr eaLnBrk="0" fontAlgn="auto" hangingPunct="0">
              <a:spcBef>
                <a:spcPts val="0"/>
              </a:spcBef>
              <a:spcAft>
                <a:spcPts val="0"/>
              </a:spcAft>
            </a:pPr>
            <a:r>
              <a:rPr lang="en-US" sz="1400">
                <a:solidFill>
                  <a:prstClr val="black"/>
                </a:solidFill>
                <a:latin typeface="Arial" pitchFamily="34" charset="0"/>
              </a:rPr>
              <a:t>pulse 4: subevent 3</a:t>
            </a:r>
          </a:p>
        </p:txBody>
      </p:sp>
      <p:sp>
        <p:nvSpPr>
          <p:cNvPr id="2" name="TextBox 1"/>
          <p:cNvSpPr txBox="1"/>
          <p:nvPr/>
        </p:nvSpPr>
        <p:spPr>
          <a:xfrm>
            <a:off x="7239001" y="3733800"/>
            <a:ext cx="1676400" cy="2031325"/>
          </a:xfrm>
          <a:prstGeom prst="rect">
            <a:avLst/>
          </a:prstGeom>
          <a:noFill/>
        </p:spPr>
        <p:txBody>
          <a:bodyPr wrap="square" rtlCol="0">
            <a:spAutoFit/>
          </a:bodyPr>
          <a:lstStyle/>
          <a:p>
            <a:pPr fontAlgn="auto">
              <a:spcBef>
                <a:spcPts val="0"/>
              </a:spcBef>
              <a:spcAft>
                <a:spcPts val="0"/>
              </a:spcAft>
            </a:pPr>
            <a:r>
              <a:rPr lang="en-US" sz="1800" dirty="0" smtClean="0">
                <a:solidFill>
                  <a:prstClr val="black"/>
                </a:solidFill>
                <a:latin typeface="Calibri"/>
              </a:rPr>
              <a:t>Remove high frequency by filtering to emphasize similarity of longer-period waveforms</a:t>
            </a:r>
            <a:endParaRPr lang="en-US" sz="1800" dirty="0">
              <a:solidFill>
                <a:prstClr val="black"/>
              </a:solidFill>
              <a:latin typeface="Calibri"/>
            </a:endParaRPr>
          </a:p>
        </p:txBody>
      </p:sp>
      <p:sp>
        <p:nvSpPr>
          <p:cNvPr id="5" name="Slide Number Placeholder 4"/>
          <p:cNvSpPr>
            <a:spLocks noGrp="1"/>
          </p:cNvSpPr>
          <p:nvPr>
            <p:ph type="sldNum" sz="quarter" idx="12"/>
          </p:nvPr>
        </p:nvSpPr>
        <p:spPr/>
        <p:txBody>
          <a:bodyPr/>
          <a:lstStyle/>
          <a:p>
            <a:fld id="{BBCB9141-CCD2-43AD-BFAD-9ECDC92A0BC2}" type="slidenum">
              <a:rPr lang="en-US" smtClean="0">
                <a:solidFill>
                  <a:prstClr val="black">
                    <a:tint val="75000"/>
                  </a:prstClr>
                </a:solidFill>
              </a:rPr>
              <a:pPr/>
              <a:t>83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USGS - DAVID BOORE</a:t>
            </a:r>
            <a:endParaRPr lang="en-US">
              <a:solidFill>
                <a:prstClr val="black">
                  <a:tint val="75000"/>
                </a:prstClr>
              </a:solidFill>
            </a:endParaRPr>
          </a:p>
        </p:txBody>
      </p:sp>
    </p:spTree>
    <p:extLst>
      <p:ext uri="{BB962C8B-B14F-4D97-AF65-F5344CB8AC3E}">
        <p14:creationId xmlns:p14="http://schemas.microsoft.com/office/powerpoint/2010/main" val="3188067345"/>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4306" name="Picture 2" descr="fas_and_ratio_EW_avg_ref_cc_4pp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0538" y="685800"/>
            <a:ext cx="8161337" cy="3900488"/>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BBCB9141-CCD2-43AD-BFAD-9ECDC92A0BC2}" type="slidenum">
              <a:rPr lang="en-US" smtClean="0">
                <a:solidFill>
                  <a:prstClr val="black">
                    <a:tint val="75000"/>
                  </a:prstClr>
                </a:solidFill>
              </a:rPr>
              <a:pPr/>
              <a:t>84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r>
              <a:rPr lang="en-US" smtClean="0">
                <a:solidFill>
                  <a:prstClr val="black">
                    <a:tint val="75000"/>
                  </a:prstClr>
                </a:solidFill>
              </a:rPr>
              <a:t>USGS - DAVID BOORE</a:t>
            </a:r>
            <a:endParaRPr lang="en-US">
              <a:solidFill>
                <a:prstClr val="black">
                  <a:tint val="75000"/>
                </a:prstClr>
              </a:solidFill>
            </a:endParaRPr>
          </a:p>
        </p:txBody>
      </p:sp>
    </p:spTree>
    <p:extLst>
      <p:ext uri="{BB962C8B-B14F-4D97-AF65-F5344CB8AC3E}">
        <p14:creationId xmlns:p14="http://schemas.microsoft.com/office/powerpoint/2010/main" val="3378743281"/>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8706" name="Picture 2" descr="anch_map_0p2_1p0_5p0_14p0_ref_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6013" y="230188"/>
            <a:ext cx="6910387" cy="6396037"/>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BBCB9141-CCD2-43AD-BFAD-9ECDC92A0BC2}" type="slidenum">
              <a:rPr lang="en-US" smtClean="0">
                <a:solidFill>
                  <a:prstClr val="black">
                    <a:tint val="75000"/>
                  </a:prstClr>
                </a:solidFill>
              </a:rPr>
              <a:pPr/>
              <a:t>85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r>
              <a:rPr lang="en-US" smtClean="0">
                <a:solidFill>
                  <a:prstClr val="black">
                    <a:tint val="75000"/>
                  </a:prstClr>
                </a:solidFill>
              </a:rPr>
              <a:t>USGS - DAVID BOORE</a:t>
            </a:r>
            <a:endParaRPr lang="en-US">
              <a:solidFill>
                <a:prstClr val="black">
                  <a:tint val="75000"/>
                </a:prstClr>
              </a:solidFill>
            </a:endParaRPr>
          </a:p>
        </p:txBody>
      </p:sp>
    </p:spTree>
    <p:extLst>
      <p:ext uri="{BB962C8B-B14F-4D97-AF65-F5344CB8AC3E}">
        <p14:creationId xmlns:p14="http://schemas.microsoft.com/office/powerpoint/2010/main" val="2621744359"/>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A23412EB-CD17-4D97-8673-C63F6D1A7DD9}" type="slidenum">
              <a:rPr lang="en-US" altLang="en-US" smtClean="0"/>
              <a:pPr>
                <a:defRPr/>
              </a:pPr>
              <a:t>86</a:t>
            </a:fld>
            <a:endParaRPr lang="en-US" altLang="en-US"/>
          </a:p>
        </p:txBody>
      </p:sp>
      <p:pic>
        <p:nvPicPr>
          <p:cNvPr id="3" name="Picture 2" descr="fig_48a_CA_only.png"/>
          <p:cNvPicPr>
            <a:picLocks noChangeAspect="1"/>
          </p:cNvPicPr>
          <p:nvPr/>
        </p:nvPicPr>
        <p:blipFill>
          <a:blip r:embed="rId2" cstate="print"/>
          <a:stretch>
            <a:fillRect/>
          </a:stretch>
        </p:blipFill>
        <p:spPr>
          <a:xfrm>
            <a:off x="563677" y="1486142"/>
            <a:ext cx="7974604" cy="3885715"/>
          </a:xfrm>
          <a:prstGeom prst="rect">
            <a:avLst/>
          </a:prstGeom>
        </p:spPr>
      </p:pic>
      <p:sp>
        <p:nvSpPr>
          <p:cNvPr id="4" name="TextBox 3"/>
          <p:cNvSpPr txBox="1"/>
          <p:nvPr/>
        </p:nvSpPr>
        <p:spPr>
          <a:xfrm>
            <a:off x="762000" y="457200"/>
            <a:ext cx="6999096" cy="461665"/>
          </a:xfrm>
          <a:prstGeom prst="rect">
            <a:avLst/>
          </a:prstGeom>
          <a:noFill/>
        </p:spPr>
        <p:txBody>
          <a:bodyPr wrap="none" rtlCol="0">
            <a:spAutoFit/>
          </a:bodyPr>
          <a:lstStyle/>
          <a:p>
            <a:r>
              <a:rPr lang="en-US" sz="2400" dirty="0" smtClean="0">
                <a:solidFill>
                  <a:srgbClr val="0000FF"/>
                </a:solidFill>
              </a:rPr>
              <a:t>Site Amplification from global database (NGA-West2):</a:t>
            </a:r>
            <a:endParaRPr lang="en-US" sz="2400" dirty="0">
              <a:solidFill>
                <a:srgbClr val="0000FF"/>
              </a:solidFill>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A23412EB-CD17-4D97-8673-C63F6D1A7DD9}" type="slidenum">
              <a:rPr lang="en-US" altLang="en-US" smtClean="0"/>
              <a:pPr>
                <a:defRPr/>
              </a:pPr>
              <a:t>87</a:t>
            </a:fld>
            <a:endParaRPr lang="en-US" altLang="en-US"/>
          </a:p>
        </p:txBody>
      </p:sp>
      <p:pic>
        <p:nvPicPr>
          <p:cNvPr id="5" name="Picture 4"/>
          <p:cNvPicPr/>
          <p:nvPr/>
        </p:nvPicPr>
        <p:blipFill>
          <a:blip r:embed="rId3" cstate="print">
            <a:extLst>
              <a:ext uri="{28A0092B-C50C-407E-A947-70E740481C1C}">
                <a14:useLocalDpi xmlns:a14="http://schemas.microsoft.com/office/drawing/2010/main" val="0"/>
              </a:ext>
            </a:extLst>
          </a:blip>
          <a:stretch>
            <a:fillRect/>
          </a:stretch>
        </p:blipFill>
        <p:spPr>
          <a:xfrm>
            <a:off x="2971800" y="1954228"/>
            <a:ext cx="5074920" cy="4903772"/>
          </a:xfrm>
          <a:prstGeom prst="rect">
            <a:avLst/>
          </a:prstGeom>
        </p:spPr>
      </p:pic>
      <p:graphicFrame>
        <p:nvGraphicFramePr>
          <p:cNvPr id="6" name="Object 5"/>
          <p:cNvGraphicFramePr>
            <a:graphicFrameLocks noChangeAspect="1"/>
          </p:cNvGraphicFramePr>
          <p:nvPr/>
        </p:nvGraphicFramePr>
        <p:xfrm>
          <a:off x="457200" y="990600"/>
          <a:ext cx="1714538" cy="914400"/>
        </p:xfrm>
        <a:graphic>
          <a:graphicData uri="http://schemas.openxmlformats.org/presentationml/2006/ole">
            <mc:AlternateContent xmlns:mc="http://schemas.openxmlformats.org/markup-compatibility/2006">
              <mc:Choice xmlns:v="urn:schemas-microsoft-com:vml" Requires="v">
                <p:oleObj spid="_x0000_s662540" name="Equation" r:id="rId4" imgW="952200" imgH="507960" progId="Equation.DSMT4">
                  <p:embed/>
                </p:oleObj>
              </mc:Choice>
              <mc:Fallback>
                <p:oleObj name="Equation" r:id="rId4" imgW="952200" imgH="50796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990600"/>
                        <a:ext cx="1714538" cy="914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61507" name="Object 3"/>
          <p:cNvGraphicFramePr>
            <a:graphicFrameLocks noChangeAspect="1"/>
          </p:cNvGraphicFramePr>
          <p:nvPr/>
        </p:nvGraphicFramePr>
        <p:xfrm>
          <a:off x="3962400" y="990600"/>
          <a:ext cx="2358217" cy="914400"/>
        </p:xfrm>
        <a:graphic>
          <a:graphicData uri="http://schemas.openxmlformats.org/presentationml/2006/ole">
            <mc:AlternateContent xmlns:mc="http://schemas.openxmlformats.org/markup-compatibility/2006">
              <mc:Choice xmlns:v="urn:schemas-microsoft-com:vml" Requires="v">
                <p:oleObj spid="_x0000_s662541" name="Equation" r:id="rId6" imgW="1244520" imgH="482400" progId="Equation.DSMT4">
                  <p:embed/>
                </p:oleObj>
              </mc:Choice>
              <mc:Fallback>
                <p:oleObj name="Equation" r:id="rId6" imgW="1244520" imgH="48240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62400" y="990600"/>
                        <a:ext cx="2358217" cy="914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TextBox 7"/>
          <p:cNvSpPr txBox="1"/>
          <p:nvPr/>
        </p:nvSpPr>
        <p:spPr>
          <a:xfrm>
            <a:off x="443157" y="304800"/>
            <a:ext cx="8700843" cy="461665"/>
          </a:xfrm>
          <a:prstGeom prst="rect">
            <a:avLst/>
          </a:prstGeom>
          <a:noFill/>
        </p:spPr>
        <p:txBody>
          <a:bodyPr wrap="none" rtlCol="0">
            <a:spAutoFit/>
          </a:bodyPr>
          <a:lstStyle/>
          <a:p>
            <a:r>
              <a:rPr lang="en-US" sz="2400" dirty="0" smtClean="0">
                <a:solidFill>
                  <a:srgbClr val="0000FF"/>
                </a:solidFill>
              </a:rPr>
              <a:t>Observations from global database (NGA-West2) can be modeled as:</a:t>
            </a:r>
            <a:endParaRPr lang="en-US" sz="2400" dirty="0">
              <a:solidFill>
                <a:srgbClr val="0000FF"/>
              </a:solidFill>
            </a:endParaRPr>
          </a:p>
        </p:txBody>
      </p:sp>
      <p:sp>
        <p:nvSpPr>
          <p:cNvPr id="9" name="TextBox 8"/>
          <p:cNvSpPr txBox="1"/>
          <p:nvPr/>
        </p:nvSpPr>
        <p:spPr>
          <a:xfrm>
            <a:off x="2667000" y="1219200"/>
            <a:ext cx="441146" cy="461665"/>
          </a:xfrm>
          <a:prstGeom prst="rect">
            <a:avLst/>
          </a:prstGeom>
          <a:noFill/>
        </p:spPr>
        <p:txBody>
          <a:bodyPr wrap="none" rtlCol="0">
            <a:spAutoFit/>
          </a:bodyPr>
          <a:lstStyle/>
          <a:p>
            <a:r>
              <a:rPr lang="en-US" sz="2400" dirty="0" smtClean="0">
                <a:solidFill>
                  <a:schemeClr val="tx1"/>
                </a:solidFill>
              </a:rPr>
              <a:t>or</a:t>
            </a:r>
            <a:endParaRPr lang="en-US" sz="2400" dirty="0">
              <a:solidFill>
                <a:schemeClr val="tx1"/>
              </a:solidFill>
            </a:endParaRPr>
          </a:p>
        </p:txBody>
      </p:sp>
      <p:sp>
        <p:nvSpPr>
          <p:cNvPr id="10" name="TextBox 9"/>
          <p:cNvSpPr txBox="1"/>
          <p:nvPr/>
        </p:nvSpPr>
        <p:spPr>
          <a:xfrm>
            <a:off x="381000" y="3657600"/>
            <a:ext cx="2148345" cy="461665"/>
          </a:xfrm>
          <a:prstGeom prst="rect">
            <a:avLst/>
          </a:prstGeom>
          <a:noFill/>
        </p:spPr>
        <p:txBody>
          <a:bodyPr wrap="none" rtlCol="0">
            <a:spAutoFit/>
          </a:bodyPr>
          <a:lstStyle/>
          <a:p>
            <a:r>
              <a:rPr lang="en-US" sz="2400" dirty="0" smtClean="0">
                <a:solidFill>
                  <a:schemeClr val="tx1"/>
                </a:solidFill>
              </a:rPr>
              <a:t>with the results:</a:t>
            </a:r>
            <a:endParaRPr lang="en-US" sz="2400" dirty="0">
              <a:solidFill>
                <a:schemeClr val="tx1"/>
              </a:solidFill>
            </a:endParaRPr>
          </a:p>
        </p:txBody>
      </p:sp>
    </p:spTree>
    <p:extLst>
      <p:ext uri="{BB962C8B-B14F-4D97-AF65-F5344CB8AC3E}">
        <p14:creationId xmlns:p14="http://schemas.microsoft.com/office/powerpoint/2010/main" val="159470788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Text Box 2"/>
          <p:cNvSpPr txBox="1">
            <a:spLocks noChangeArrowheads="1"/>
          </p:cNvSpPr>
          <p:nvPr/>
        </p:nvSpPr>
        <p:spPr bwMode="auto">
          <a:xfrm>
            <a:off x="523875" y="1858963"/>
            <a:ext cx="8096250" cy="326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fontAlgn="auto" hangingPunct="0">
              <a:spcBef>
                <a:spcPts val="0"/>
              </a:spcBef>
              <a:spcAft>
                <a:spcPts val="0"/>
              </a:spcAft>
            </a:pPr>
            <a:r>
              <a:rPr lang="en-US" sz="3200">
                <a:solidFill>
                  <a:prstClr val="black"/>
                </a:solidFill>
                <a:latin typeface="Arial" pitchFamily="34" charset="0"/>
              </a:rPr>
              <a:t>"It is an easy matter to select two stations within 1,000 feet of each other where the average range of horizontal motion at the one station shall be five times, and even ten times, greater than it is at the other”</a:t>
            </a:r>
            <a:r>
              <a:rPr lang="en-US" sz="2000">
                <a:solidFill>
                  <a:prstClr val="black"/>
                </a:solidFill>
                <a:latin typeface="Arial" pitchFamily="34" charset="0"/>
              </a:rPr>
              <a:t>    </a:t>
            </a:r>
          </a:p>
          <a:p>
            <a:pPr eaLnBrk="0" fontAlgn="auto" hangingPunct="0">
              <a:spcBef>
                <a:spcPts val="0"/>
              </a:spcBef>
              <a:spcAft>
                <a:spcPts val="0"/>
              </a:spcAft>
            </a:pPr>
            <a:endParaRPr lang="en-US" sz="2000">
              <a:solidFill>
                <a:prstClr val="black"/>
              </a:solidFill>
              <a:latin typeface="Arial" pitchFamily="34" charset="0"/>
            </a:endParaRPr>
          </a:p>
          <a:p>
            <a:pPr eaLnBrk="0" fontAlgn="auto" hangingPunct="0">
              <a:spcBef>
                <a:spcPts val="0"/>
              </a:spcBef>
              <a:spcAft>
                <a:spcPts val="0"/>
              </a:spcAft>
            </a:pPr>
            <a:r>
              <a:rPr lang="en-US" sz="2000">
                <a:solidFill>
                  <a:prstClr val="black"/>
                </a:solidFill>
                <a:latin typeface="Arial" pitchFamily="34" charset="0"/>
              </a:rPr>
              <a:t>                             </a:t>
            </a:r>
            <a:r>
              <a:rPr lang="en-US" sz="2800">
                <a:solidFill>
                  <a:prstClr val="black"/>
                </a:solidFill>
                <a:latin typeface="Arial" pitchFamily="34" charset="0"/>
              </a:rPr>
              <a:t>John Milne, 	(1898, </a:t>
            </a:r>
            <a:r>
              <a:rPr lang="en-US" sz="2800" i="1">
                <a:solidFill>
                  <a:prstClr val="black"/>
                </a:solidFill>
                <a:latin typeface="Arial" pitchFamily="34" charset="0"/>
              </a:rPr>
              <a:t>Seismology</a:t>
            </a:r>
            <a:r>
              <a:rPr lang="en-US" sz="2800">
                <a:solidFill>
                  <a:prstClr val="black"/>
                </a:solidFill>
                <a:latin typeface="Arial" pitchFamily="34" charset="0"/>
              </a:rPr>
              <a:t>)</a:t>
            </a:r>
          </a:p>
        </p:txBody>
      </p:sp>
      <p:sp>
        <p:nvSpPr>
          <p:cNvPr id="332803" name="Text Box 3"/>
          <p:cNvSpPr txBox="1">
            <a:spLocks noChangeArrowheads="1"/>
          </p:cNvSpPr>
          <p:nvPr/>
        </p:nvSpPr>
        <p:spPr bwMode="auto">
          <a:xfrm>
            <a:off x="2532063" y="609600"/>
            <a:ext cx="407987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auto" hangingPunct="0">
              <a:spcBef>
                <a:spcPts val="0"/>
              </a:spcBef>
              <a:spcAft>
                <a:spcPts val="0"/>
              </a:spcAft>
            </a:pPr>
            <a:r>
              <a:rPr lang="en-US" sz="4000">
                <a:solidFill>
                  <a:srgbClr val="0000FF"/>
                </a:solidFill>
                <a:effectLst>
                  <a:outerShdw blurRad="38100" dist="38100" dir="2700000" algn="tl">
                    <a:srgbClr val="C0C0C0"/>
                  </a:outerShdw>
                </a:effectLst>
                <a:latin typeface="Arial" pitchFamily="34" charset="0"/>
              </a:rPr>
              <a:t>Spatial Variability</a:t>
            </a:r>
          </a:p>
        </p:txBody>
      </p:sp>
      <p:sp>
        <p:nvSpPr>
          <p:cNvPr id="4" name="Slide Number Placeholder 3"/>
          <p:cNvSpPr>
            <a:spLocks noGrp="1"/>
          </p:cNvSpPr>
          <p:nvPr>
            <p:ph type="sldNum" sz="quarter" idx="12"/>
          </p:nvPr>
        </p:nvSpPr>
        <p:spPr/>
        <p:txBody>
          <a:bodyPr/>
          <a:lstStyle/>
          <a:p>
            <a:fld id="{BBCB9141-CCD2-43AD-BFAD-9ECDC92A0BC2}" type="slidenum">
              <a:rPr lang="en-US" smtClean="0">
                <a:solidFill>
                  <a:prstClr val="black">
                    <a:tint val="75000"/>
                  </a:prstClr>
                </a:solidFill>
              </a:rPr>
              <a:pPr/>
              <a:t>88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USGS - DAVID BOORE</a:t>
            </a:r>
            <a:endParaRPr lang="en-US">
              <a:solidFill>
                <a:prstClr val="black">
                  <a:tint val="75000"/>
                </a:prstClr>
              </a:solidFill>
            </a:endParaRPr>
          </a:p>
        </p:txBody>
      </p:sp>
    </p:spTree>
    <p:extLst>
      <p:ext uri="{BB962C8B-B14F-4D97-AF65-F5344CB8AC3E}">
        <p14:creationId xmlns:p14="http://schemas.microsoft.com/office/powerpoint/2010/main" val="1815882922"/>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57400" y="685800"/>
            <a:ext cx="5087938"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p:cNvSpPr>
            <a:spLocks noGrp="1"/>
          </p:cNvSpPr>
          <p:nvPr>
            <p:ph type="sldNum" sz="quarter" idx="12"/>
          </p:nvPr>
        </p:nvSpPr>
        <p:spPr/>
        <p:txBody>
          <a:bodyPr/>
          <a:lstStyle/>
          <a:p>
            <a:pPr>
              <a:defRPr/>
            </a:pPr>
            <a:fld id="{A23412EB-CD17-4D97-8673-C63F6D1A7DD9}" type="slidenum">
              <a:rPr lang="en-US" altLang="en-US" smtClean="0"/>
              <a:pPr>
                <a:defRPr/>
              </a:pPr>
              <a:t>89</a:t>
            </a:fld>
            <a:endParaRPr lang="en-US" alt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Parkfield 1966 aftershock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800" y="1600200"/>
            <a:ext cx="3678238"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23" name="Picture 3" descr="Parkfield 2004 aftershock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05363" y="1600200"/>
            <a:ext cx="367665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24" name="Text Box 4"/>
          <p:cNvSpPr txBox="1">
            <a:spLocks noChangeArrowheads="1"/>
          </p:cNvSpPr>
          <p:nvPr/>
        </p:nvSpPr>
        <p:spPr bwMode="auto">
          <a:xfrm>
            <a:off x="1544638" y="842963"/>
            <a:ext cx="59832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algn="ctr" eaLnBrk="1" hangingPunct="1"/>
            <a:r>
              <a:rPr lang="en-US" altLang="en-US" sz="2400">
                <a:solidFill>
                  <a:srgbClr val="0000FF"/>
                </a:solidFill>
                <a:latin typeface="Arial" pitchFamily="34" charset="0"/>
              </a:rPr>
              <a:t>Comparing the 1966 and 2004 Aftershocks</a:t>
            </a:r>
          </a:p>
        </p:txBody>
      </p:sp>
      <p:sp>
        <p:nvSpPr>
          <p:cNvPr id="81925" name="Text Box 5"/>
          <p:cNvSpPr txBox="1">
            <a:spLocks noChangeArrowheads="1"/>
          </p:cNvSpPr>
          <p:nvPr/>
        </p:nvSpPr>
        <p:spPr bwMode="auto">
          <a:xfrm>
            <a:off x="1374775" y="5719763"/>
            <a:ext cx="66421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algn="ctr" eaLnBrk="1" hangingPunct="1"/>
            <a:r>
              <a:rPr lang="en-US" altLang="en-US" sz="2400">
                <a:solidFill>
                  <a:srgbClr val="0000FF"/>
                </a:solidFill>
                <a:latin typeface="Arial" pitchFamily="34" charset="0"/>
              </a:rPr>
              <a:t>Both Earthquakes Ruptured the Same Segment</a:t>
            </a:r>
          </a:p>
        </p:txBody>
      </p:sp>
      <p:sp>
        <p:nvSpPr>
          <p:cNvPr id="6" name="Slide Number Placeholder 5"/>
          <p:cNvSpPr>
            <a:spLocks noGrp="1"/>
          </p:cNvSpPr>
          <p:nvPr>
            <p:ph type="sldNum" sz="quarter" idx="12"/>
          </p:nvPr>
        </p:nvSpPr>
        <p:spPr/>
        <p:txBody>
          <a:bodyPr/>
          <a:lstStyle/>
          <a:p>
            <a:pPr>
              <a:defRPr/>
            </a:pPr>
            <a:fld id="{A23412EB-CD17-4D97-8673-C63F6D1A7DD9}" type="slidenum">
              <a:rPr lang="en-US" altLang="en-US" smtClean="0"/>
              <a:pPr>
                <a:defRPr/>
              </a:pPr>
              <a:t>90</a:t>
            </a:fld>
            <a:endParaRPr lang="en-US" altLang="en-US"/>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Parkfield 1966 aftershock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800" y="1600200"/>
            <a:ext cx="3678238"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47" name="Picture 3" descr="Parkfield 2004 aftershock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05363" y="1600200"/>
            <a:ext cx="367665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48" name="Text Box 4"/>
          <p:cNvSpPr txBox="1">
            <a:spLocks noChangeArrowheads="1"/>
          </p:cNvSpPr>
          <p:nvPr/>
        </p:nvSpPr>
        <p:spPr bwMode="auto">
          <a:xfrm>
            <a:off x="1968500" y="842963"/>
            <a:ext cx="51482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algn="ctr" eaLnBrk="1" hangingPunct="1"/>
            <a:r>
              <a:rPr lang="en-US" altLang="en-US" sz="2400">
                <a:solidFill>
                  <a:srgbClr val="0000FF"/>
                </a:solidFill>
                <a:latin typeface="Arial" pitchFamily="34" charset="0"/>
              </a:rPr>
              <a:t>But with Some Important Differences</a:t>
            </a:r>
          </a:p>
        </p:txBody>
      </p:sp>
      <p:grpSp>
        <p:nvGrpSpPr>
          <p:cNvPr id="2" name="Group 5"/>
          <p:cNvGrpSpPr>
            <a:grpSpLocks/>
          </p:cNvGrpSpPr>
          <p:nvPr/>
        </p:nvGrpSpPr>
        <p:grpSpPr bwMode="auto">
          <a:xfrm>
            <a:off x="5638800" y="2438400"/>
            <a:ext cx="1343025" cy="1371600"/>
            <a:chOff x="3552" y="1536"/>
            <a:chExt cx="846" cy="864"/>
          </a:xfrm>
        </p:grpSpPr>
        <p:sp>
          <p:nvSpPr>
            <p:cNvPr id="331782" name="AutoShape 6"/>
            <p:cNvSpPr>
              <a:spLocks noChangeArrowheads="1"/>
            </p:cNvSpPr>
            <p:nvPr/>
          </p:nvSpPr>
          <p:spPr bwMode="auto">
            <a:xfrm>
              <a:off x="4176" y="2160"/>
              <a:ext cx="222" cy="240"/>
            </a:xfrm>
            <a:prstGeom prst="star5">
              <a:avLst/>
            </a:pr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defRPr/>
              </a:pPr>
              <a:endParaRPr lang="en-US" altLang="en-US" sz="2400">
                <a:solidFill>
                  <a:srgbClr val="FF0000"/>
                </a:solidFill>
              </a:endParaRPr>
            </a:p>
          </p:txBody>
        </p:sp>
        <p:sp>
          <p:nvSpPr>
            <p:cNvPr id="82953" name="Line 7"/>
            <p:cNvSpPr>
              <a:spLocks noChangeShapeType="1"/>
            </p:cNvSpPr>
            <p:nvPr/>
          </p:nvSpPr>
          <p:spPr bwMode="auto">
            <a:xfrm flipH="1" flipV="1">
              <a:off x="3552" y="1536"/>
              <a:ext cx="672" cy="672"/>
            </a:xfrm>
            <a:prstGeom prst="line">
              <a:avLst/>
            </a:prstGeom>
            <a:noFill/>
            <a:ln w="57150">
              <a:solidFill>
                <a:srgbClr val="FF0000"/>
              </a:solidFill>
              <a:round/>
              <a:headEn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331784" name="AutoShape 8"/>
          <p:cNvSpPr>
            <a:spLocks noChangeArrowheads="1"/>
          </p:cNvSpPr>
          <p:nvPr/>
        </p:nvSpPr>
        <p:spPr bwMode="auto">
          <a:xfrm>
            <a:off x="1524000" y="2209800"/>
            <a:ext cx="352425" cy="381000"/>
          </a:xfrm>
          <a:prstGeom prst="star5">
            <a:avLst/>
          </a:pr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defRPr/>
            </a:pPr>
            <a:endParaRPr lang="en-US" altLang="en-US" sz="2400">
              <a:solidFill>
                <a:srgbClr val="FF0000"/>
              </a:solidFill>
            </a:endParaRPr>
          </a:p>
        </p:txBody>
      </p:sp>
      <p:sp>
        <p:nvSpPr>
          <p:cNvPr id="82951" name="Line 9"/>
          <p:cNvSpPr>
            <a:spLocks noChangeShapeType="1"/>
          </p:cNvSpPr>
          <p:nvPr/>
        </p:nvSpPr>
        <p:spPr bwMode="auto">
          <a:xfrm>
            <a:off x="1828800" y="2590800"/>
            <a:ext cx="1371600" cy="1600200"/>
          </a:xfrm>
          <a:prstGeom prst="line">
            <a:avLst/>
          </a:prstGeom>
          <a:noFill/>
          <a:ln w="57150">
            <a:solidFill>
              <a:srgbClr val="FF0000"/>
            </a:solidFill>
            <a:round/>
            <a:headEn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 name="Slide Number Placeholder 9"/>
          <p:cNvSpPr>
            <a:spLocks noGrp="1"/>
          </p:cNvSpPr>
          <p:nvPr>
            <p:ph type="sldNum" sz="quarter" idx="12"/>
          </p:nvPr>
        </p:nvSpPr>
        <p:spPr/>
        <p:txBody>
          <a:bodyPr/>
          <a:lstStyle/>
          <a:p>
            <a:pPr>
              <a:defRPr/>
            </a:pPr>
            <a:fld id="{A23412EB-CD17-4D97-8673-C63F6D1A7DD9}" type="slidenum">
              <a:rPr lang="en-US" altLang="en-US" smtClean="0"/>
              <a:pPr>
                <a:defRPr/>
              </a:pPr>
              <a:t>91</a:t>
            </a:fld>
            <a:endParaRPr lang="en-US" altLang="en-US"/>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3826" name="Picture 2" descr="parkfield_smstas_no_a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67000" y="228600"/>
            <a:ext cx="5557838" cy="6399213"/>
          </a:xfrm>
          <a:prstGeom prst="rect">
            <a:avLst/>
          </a:prstGeom>
          <a:noFill/>
          <a:extLst>
            <a:ext uri="{909E8E84-426E-40DD-AFC4-6F175D3DCCD1}">
              <a14:hiddenFill xmlns:a14="http://schemas.microsoft.com/office/drawing/2010/main">
                <a:solidFill>
                  <a:srgbClr val="FFFFFF"/>
                </a:solidFill>
              </a14:hiddenFill>
            </a:ext>
          </a:extLst>
        </p:spPr>
      </p:pic>
      <p:sp>
        <p:nvSpPr>
          <p:cNvPr id="333827" name="Text Box 3"/>
          <p:cNvSpPr txBox="1">
            <a:spLocks noChangeArrowheads="1"/>
          </p:cNvSpPr>
          <p:nvPr/>
        </p:nvSpPr>
        <p:spPr bwMode="auto">
          <a:xfrm>
            <a:off x="152400" y="914400"/>
            <a:ext cx="2895600" cy="1616075"/>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fontAlgn="auto">
              <a:spcBef>
                <a:spcPts val="0"/>
              </a:spcBef>
              <a:spcAft>
                <a:spcPts val="0"/>
              </a:spcAft>
            </a:pPr>
            <a:r>
              <a:rPr lang="en-US" sz="2000">
                <a:solidFill>
                  <a:prstClr val="black"/>
                </a:solidFill>
                <a:latin typeface="Arial" pitchFamily="34" charset="0"/>
              </a:rPr>
              <a:t>Most Extensively Observed Earthquake to Date in the Near-Fault</a:t>
            </a:r>
          </a:p>
          <a:p>
            <a:pPr algn="ctr" fontAlgn="auto">
              <a:spcBef>
                <a:spcPts val="0"/>
              </a:spcBef>
              <a:spcAft>
                <a:spcPts val="0"/>
              </a:spcAft>
            </a:pPr>
            <a:r>
              <a:rPr lang="en-US" sz="2000">
                <a:solidFill>
                  <a:prstClr val="black"/>
                </a:solidFill>
                <a:latin typeface="Arial" pitchFamily="34" charset="0"/>
              </a:rPr>
              <a:t> Region</a:t>
            </a:r>
          </a:p>
        </p:txBody>
      </p:sp>
      <p:sp>
        <p:nvSpPr>
          <p:cNvPr id="4" name="Slide Number Placeholder 3"/>
          <p:cNvSpPr>
            <a:spLocks noGrp="1"/>
          </p:cNvSpPr>
          <p:nvPr>
            <p:ph type="sldNum" sz="quarter" idx="12"/>
          </p:nvPr>
        </p:nvSpPr>
        <p:spPr/>
        <p:txBody>
          <a:bodyPr/>
          <a:lstStyle/>
          <a:p>
            <a:fld id="{BBCB9141-CCD2-43AD-BFAD-9ECDC92A0BC2}" type="slidenum">
              <a:rPr lang="en-US" smtClean="0">
                <a:solidFill>
                  <a:prstClr val="black">
                    <a:tint val="75000"/>
                  </a:prstClr>
                </a:solidFill>
              </a:rPr>
              <a:pPr/>
              <a:t>92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USGS - DAVID BOORE</a:t>
            </a:r>
            <a:endParaRPr lang="en-US">
              <a:solidFill>
                <a:prstClr val="black">
                  <a:tint val="75000"/>
                </a:prstClr>
              </a:solidFill>
            </a:endParaRPr>
          </a:p>
        </p:txBody>
      </p:sp>
    </p:spTree>
    <p:extLst>
      <p:ext uri="{BB962C8B-B14F-4D97-AF65-F5344CB8AC3E}">
        <p14:creationId xmlns:p14="http://schemas.microsoft.com/office/powerpoint/2010/main" val="1080361967"/>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4850" name="Picture 2" descr="parkfield_smstas_pga_variati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113" y="671513"/>
            <a:ext cx="7088187" cy="5513387"/>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BBCB9141-CCD2-43AD-BFAD-9ECDC92A0BC2}" type="slidenum">
              <a:rPr lang="en-US" smtClean="0">
                <a:solidFill>
                  <a:prstClr val="black">
                    <a:tint val="75000"/>
                  </a:prstClr>
                </a:solidFill>
              </a:rPr>
              <a:pPr/>
              <a:t>93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r>
              <a:rPr lang="en-US" smtClean="0">
                <a:solidFill>
                  <a:prstClr val="black">
                    <a:tint val="75000"/>
                  </a:prstClr>
                </a:solidFill>
              </a:rPr>
              <a:t>USGS - DAVID BOORE</a:t>
            </a:r>
            <a:endParaRPr lang="en-US">
              <a:solidFill>
                <a:prstClr val="black">
                  <a:tint val="75000"/>
                </a:prstClr>
              </a:solidFill>
            </a:endParaRPr>
          </a:p>
        </p:txBody>
      </p:sp>
    </p:spTree>
    <p:extLst>
      <p:ext uri="{BB962C8B-B14F-4D97-AF65-F5344CB8AC3E}">
        <p14:creationId xmlns:p14="http://schemas.microsoft.com/office/powerpoint/2010/main" val="1444555860"/>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Fig01_CloseInAccelerationMa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685800"/>
            <a:ext cx="4533900"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19" name="Text Box 3"/>
          <p:cNvSpPr txBox="1">
            <a:spLocks noChangeArrowheads="1"/>
          </p:cNvSpPr>
          <p:nvPr/>
        </p:nvSpPr>
        <p:spPr bwMode="auto">
          <a:xfrm>
            <a:off x="4800600" y="1143000"/>
            <a:ext cx="4343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r>
              <a:rPr lang="en-US" altLang="en-US" sz="1800" b="1">
                <a:solidFill>
                  <a:srgbClr val="0000FF"/>
                </a:solidFill>
                <a:latin typeface="Arial" pitchFamily="34" charset="0"/>
              </a:rPr>
              <a:t>Potential Contributing Factors to the Observed Ground Motion</a:t>
            </a:r>
          </a:p>
        </p:txBody>
      </p:sp>
      <p:sp>
        <p:nvSpPr>
          <p:cNvPr id="86020" name="Text Box 4"/>
          <p:cNvSpPr txBox="1">
            <a:spLocks noChangeArrowheads="1"/>
          </p:cNvSpPr>
          <p:nvPr/>
        </p:nvSpPr>
        <p:spPr bwMode="auto">
          <a:xfrm>
            <a:off x="5334000" y="2286000"/>
            <a:ext cx="2560638" cy="2292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a:buFontTx/>
              <a:buChar char="•"/>
            </a:pPr>
            <a:r>
              <a:rPr lang="en-US" altLang="en-US" b="1">
                <a:solidFill>
                  <a:schemeClr val="tx1"/>
                </a:solidFill>
                <a:latin typeface="Arial" pitchFamily="34" charset="0"/>
              </a:rPr>
              <a:t>Site conditions</a:t>
            </a:r>
          </a:p>
          <a:p>
            <a:pPr>
              <a:buFontTx/>
              <a:buChar char="•"/>
            </a:pPr>
            <a:endParaRPr lang="en-US" altLang="en-US" b="1">
              <a:solidFill>
                <a:schemeClr val="tx1"/>
              </a:solidFill>
              <a:latin typeface="Arial" pitchFamily="34" charset="0"/>
            </a:endParaRPr>
          </a:p>
          <a:p>
            <a:pPr>
              <a:buFontTx/>
              <a:buChar char="•"/>
            </a:pPr>
            <a:r>
              <a:rPr lang="en-US" altLang="en-US" b="1">
                <a:solidFill>
                  <a:schemeClr val="tx1"/>
                </a:solidFill>
                <a:latin typeface="Arial" pitchFamily="34" charset="0"/>
              </a:rPr>
              <a:t>Rupture propagation</a:t>
            </a:r>
          </a:p>
          <a:p>
            <a:pPr>
              <a:buFontTx/>
              <a:buChar char="•"/>
            </a:pPr>
            <a:endParaRPr lang="en-US" altLang="en-US" b="1">
              <a:solidFill>
                <a:schemeClr val="tx1"/>
              </a:solidFill>
              <a:latin typeface="Arial" pitchFamily="34" charset="0"/>
            </a:endParaRPr>
          </a:p>
          <a:p>
            <a:pPr>
              <a:buFontTx/>
              <a:buChar char="•"/>
            </a:pPr>
            <a:r>
              <a:rPr lang="en-US" altLang="en-US" b="1">
                <a:solidFill>
                  <a:schemeClr val="tx1"/>
                </a:solidFill>
                <a:latin typeface="Arial" pitchFamily="34" charset="0"/>
              </a:rPr>
              <a:t>Stopping phases</a:t>
            </a:r>
          </a:p>
          <a:p>
            <a:pPr>
              <a:buFontTx/>
              <a:buChar char="•"/>
            </a:pPr>
            <a:endParaRPr lang="en-US" altLang="en-US" b="1">
              <a:solidFill>
                <a:schemeClr val="tx1"/>
              </a:solidFill>
              <a:latin typeface="Arial" pitchFamily="34" charset="0"/>
            </a:endParaRPr>
          </a:p>
          <a:p>
            <a:pPr>
              <a:buFontTx/>
              <a:buChar char="•"/>
            </a:pPr>
            <a:r>
              <a:rPr lang="en-US" altLang="en-US" b="1">
                <a:solidFill>
                  <a:schemeClr val="tx1"/>
                </a:solidFill>
                <a:latin typeface="Arial" pitchFamily="34" charset="0"/>
              </a:rPr>
              <a:t>Prestress (“Asperities”)</a:t>
            </a:r>
          </a:p>
          <a:p>
            <a:pPr>
              <a:buFontTx/>
              <a:buChar char="•"/>
            </a:pPr>
            <a:endParaRPr lang="en-US" altLang="en-US" b="1">
              <a:solidFill>
                <a:schemeClr val="tx1"/>
              </a:solidFill>
              <a:latin typeface="Arial" pitchFamily="34" charset="0"/>
            </a:endParaRPr>
          </a:p>
          <a:p>
            <a:pPr>
              <a:buFontTx/>
              <a:buChar char="•"/>
            </a:pPr>
            <a:r>
              <a:rPr lang="en-US" altLang="en-US" b="1">
                <a:solidFill>
                  <a:schemeClr val="tx1"/>
                </a:solidFill>
                <a:latin typeface="Arial" pitchFamily="34" charset="0"/>
              </a:rPr>
              <a:t>Fault geometry</a:t>
            </a:r>
          </a:p>
        </p:txBody>
      </p:sp>
      <p:sp>
        <p:nvSpPr>
          <p:cNvPr id="5" name="Slide Number Placeholder 4"/>
          <p:cNvSpPr>
            <a:spLocks noGrp="1"/>
          </p:cNvSpPr>
          <p:nvPr>
            <p:ph type="sldNum" sz="quarter" idx="12"/>
          </p:nvPr>
        </p:nvSpPr>
        <p:spPr/>
        <p:txBody>
          <a:bodyPr/>
          <a:lstStyle/>
          <a:p>
            <a:pPr>
              <a:defRPr/>
            </a:pPr>
            <a:fld id="{A23412EB-CD17-4D97-8673-C63F6D1A7DD9}" type="slidenum">
              <a:rPr lang="en-US" altLang="en-US" smtClean="0"/>
              <a:pPr>
                <a:defRPr/>
              </a:pPr>
              <a:t>94</a:t>
            </a:fld>
            <a:endParaRPr lang="en-US" altLang="en-US"/>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6898" name="Picture 2" descr="map_dfu_jfu"/>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19313" y="890588"/>
            <a:ext cx="4905375" cy="5076825"/>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BBCB9141-CCD2-43AD-BFAD-9ECDC92A0BC2}" type="slidenum">
              <a:rPr lang="en-US" smtClean="0">
                <a:solidFill>
                  <a:prstClr val="black">
                    <a:tint val="75000"/>
                  </a:prstClr>
                </a:solidFill>
              </a:rPr>
              <a:pPr/>
              <a:t>95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r>
              <a:rPr lang="en-US" smtClean="0">
                <a:solidFill>
                  <a:prstClr val="black">
                    <a:tint val="75000"/>
                  </a:prstClr>
                </a:solidFill>
              </a:rPr>
              <a:t>USGS - DAVID BOORE</a:t>
            </a:r>
            <a:endParaRPr lang="en-US">
              <a:solidFill>
                <a:prstClr val="black">
                  <a:tint val="75000"/>
                </a:prstClr>
              </a:solidFill>
            </a:endParaRPr>
          </a:p>
        </p:txBody>
      </p:sp>
    </p:spTree>
    <p:extLst>
      <p:ext uri="{BB962C8B-B14F-4D97-AF65-F5344CB8AC3E}">
        <p14:creationId xmlns:p14="http://schemas.microsoft.com/office/powerpoint/2010/main" val="2883089372"/>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22" name="Picture 2" descr="dfu_jfu_lcp05nr2_avd_same_xscal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79600" y="225425"/>
            <a:ext cx="5384800" cy="6405563"/>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BBCB9141-CCD2-43AD-BFAD-9ECDC92A0BC2}" type="slidenum">
              <a:rPr lang="en-US" smtClean="0">
                <a:solidFill>
                  <a:prstClr val="black">
                    <a:tint val="75000"/>
                  </a:prstClr>
                </a:solidFill>
              </a:rPr>
              <a:pPr/>
              <a:t>96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r>
              <a:rPr lang="en-US" smtClean="0">
                <a:solidFill>
                  <a:prstClr val="black">
                    <a:tint val="75000"/>
                  </a:prstClr>
                </a:solidFill>
              </a:rPr>
              <a:t>USGS - DAVID BOORE</a:t>
            </a:r>
            <a:endParaRPr lang="en-US">
              <a:solidFill>
                <a:prstClr val="black">
                  <a:tint val="75000"/>
                </a:prstClr>
              </a:solidFill>
            </a:endParaRPr>
          </a:p>
        </p:txBody>
      </p:sp>
    </p:spTree>
    <p:extLst>
      <p:ext uri="{BB962C8B-B14F-4D97-AF65-F5344CB8AC3E}">
        <p14:creationId xmlns:p14="http://schemas.microsoft.com/office/powerpoint/2010/main" val="1586166083"/>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6114" name="Picture 2" descr="map4ppr_less_r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688" y="609600"/>
            <a:ext cx="9063037" cy="5141913"/>
          </a:xfrm>
          <a:prstGeom prst="rect">
            <a:avLst/>
          </a:prstGeom>
          <a:noFill/>
          <a:extLst>
            <a:ext uri="{909E8E84-426E-40DD-AFC4-6F175D3DCCD1}">
              <a14:hiddenFill xmlns:a14="http://schemas.microsoft.com/office/drawing/2010/main">
                <a:solidFill>
                  <a:srgbClr val="FFFFFF"/>
                </a:solidFill>
              </a14:hiddenFill>
            </a:ext>
          </a:extLst>
        </p:spPr>
      </p:pic>
      <p:sp>
        <p:nvSpPr>
          <p:cNvPr id="346115" name="Oval 3"/>
          <p:cNvSpPr>
            <a:spLocks noChangeArrowheads="1"/>
          </p:cNvSpPr>
          <p:nvPr/>
        </p:nvSpPr>
        <p:spPr bwMode="auto">
          <a:xfrm>
            <a:off x="838200" y="3200400"/>
            <a:ext cx="1295400" cy="685800"/>
          </a:xfrm>
          <a:prstGeom prst="ellipse">
            <a:avLst/>
          </a:prstGeom>
          <a:noFill/>
          <a:ln w="25400">
            <a:solidFill>
              <a:srgbClr val="FF0000"/>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en-US" sz="1800">
              <a:solidFill>
                <a:prstClr val="black"/>
              </a:solidFill>
              <a:latin typeface="Calibri"/>
            </a:endParaRPr>
          </a:p>
        </p:txBody>
      </p:sp>
      <p:sp>
        <p:nvSpPr>
          <p:cNvPr id="4" name="Slide Number Placeholder 3"/>
          <p:cNvSpPr>
            <a:spLocks noGrp="1"/>
          </p:cNvSpPr>
          <p:nvPr>
            <p:ph type="sldNum" sz="quarter" idx="12"/>
          </p:nvPr>
        </p:nvSpPr>
        <p:spPr/>
        <p:txBody>
          <a:bodyPr/>
          <a:lstStyle/>
          <a:p>
            <a:fld id="{BBCB9141-CCD2-43AD-BFAD-9ECDC92A0BC2}" type="slidenum">
              <a:rPr lang="en-US" smtClean="0">
                <a:solidFill>
                  <a:prstClr val="black">
                    <a:tint val="75000"/>
                  </a:prstClr>
                </a:solidFill>
              </a:rPr>
              <a:pPr/>
              <a:t>97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USGS - DAVID BOORE</a:t>
            </a:r>
            <a:endParaRPr lang="en-US">
              <a:solidFill>
                <a:prstClr val="black">
                  <a:tint val="75000"/>
                </a:prstClr>
              </a:solidFill>
            </a:endParaRPr>
          </a:p>
        </p:txBody>
      </p:sp>
    </p:spTree>
    <p:extLst>
      <p:ext uri="{BB962C8B-B14F-4D97-AF65-F5344CB8AC3E}">
        <p14:creationId xmlns:p14="http://schemas.microsoft.com/office/powerpoint/2010/main" val="324604748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8946" name="Picture 2" descr="map_596_109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71663" y="552450"/>
            <a:ext cx="5400675" cy="5753100"/>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BBCB9141-CCD2-43AD-BFAD-9ECDC92A0BC2}" type="slidenum">
              <a:rPr lang="en-US" smtClean="0">
                <a:solidFill>
                  <a:prstClr val="black">
                    <a:tint val="75000"/>
                  </a:prstClr>
                </a:solidFill>
              </a:rPr>
              <a:pPr/>
              <a:t>98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r>
              <a:rPr lang="en-US" smtClean="0">
                <a:solidFill>
                  <a:prstClr val="black">
                    <a:tint val="75000"/>
                  </a:prstClr>
                </a:solidFill>
              </a:rPr>
              <a:t>USGS - DAVID BOORE</a:t>
            </a:r>
            <a:endParaRPr lang="en-US">
              <a:solidFill>
                <a:prstClr val="black">
                  <a:tint val="75000"/>
                </a:prstClr>
              </a:solidFill>
            </a:endParaRPr>
          </a:p>
        </p:txBody>
      </p:sp>
    </p:spTree>
    <p:extLst>
      <p:ext uri="{BB962C8B-B14F-4D97-AF65-F5344CB8AC3E}">
        <p14:creationId xmlns:p14="http://schemas.microsoft.com/office/powerpoint/2010/main" val="3424985999"/>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9970" name="Picture 2" descr="596_1099_acausal_corr_avd_4pp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2770" y="609600"/>
            <a:ext cx="7818437" cy="374491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048688" y="4844718"/>
            <a:ext cx="7086600" cy="1477328"/>
          </a:xfrm>
          <a:prstGeom prst="rect">
            <a:avLst/>
          </a:prstGeom>
          <a:noFill/>
        </p:spPr>
        <p:txBody>
          <a:bodyPr wrap="square" rtlCol="0">
            <a:spAutoFit/>
          </a:bodyPr>
          <a:lstStyle/>
          <a:p>
            <a:pPr fontAlgn="auto">
              <a:spcBef>
                <a:spcPts val="0"/>
              </a:spcBef>
              <a:spcAft>
                <a:spcPts val="0"/>
              </a:spcAft>
            </a:pPr>
            <a:r>
              <a:rPr lang="en-US" sz="1800" b="1" dirty="0" smtClean="0">
                <a:solidFill>
                  <a:srgbClr val="FF0000"/>
                </a:solidFill>
                <a:latin typeface="Calibri"/>
              </a:rPr>
              <a:t>A key concept in this course is the relation of frequency content of ground motion to such things as scaling with magnitude, attenuation with distance, and the effect of local site geology.  In general things become more complex as frequency increases, leading to differences in deterministic and stochastic predictions of ground shaking.</a:t>
            </a:r>
            <a:endParaRPr lang="en-US" sz="1800" b="1" dirty="0">
              <a:solidFill>
                <a:srgbClr val="FF0000"/>
              </a:solidFill>
              <a:latin typeface="Calibri"/>
            </a:endParaRPr>
          </a:p>
        </p:txBody>
      </p:sp>
      <p:sp>
        <p:nvSpPr>
          <p:cNvPr id="4" name="Slide Number Placeholder 3"/>
          <p:cNvSpPr>
            <a:spLocks noGrp="1"/>
          </p:cNvSpPr>
          <p:nvPr>
            <p:ph type="sldNum" sz="quarter" idx="12"/>
          </p:nvPr>
        </p:nvSpPr>
        <p:spPr/>
        <p:txBody>
          <a:bodyPr/>
          <a:lstStyle/>
          <a:p>
            <a:fld id="{BBCB9141-CCD2-43AD-BFAD-9ECDC92A0BC2}" type="slidenum">
              <a:rPr lang="en-US" smtClean="0">
                <a:solidFill>
                  <a:prstClr val="black">
                    <a:tint val="75000"/>
                  </a:prstClr>
                </a:solidFill>
              </a:rPr>
              <a:pPr/>
              <a:t>99</a:t>
            </a:fld>
            <a:endParaRPr lang="en-US">
              <a:solidFill>
                <a:prstClr val="black">
                  <a:tint val="75000"/>
                </a:prstClr>
              </a:solidFill>
            </a:endParaRPr>
          </a:p>
        </p:txBody>
      </p:sp>
    </p:spTree>
    <p:extLst>
      <p:ext uri="{BB962C8B-B14F-4D97-AF65-F5344CB8AC3E}">
        <p14:creationId xmlns:p14="http://schemas.microsoft.com/office/powerpoint/2010/main" val="604212196"/>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0994" name="Picture 2" descr="corrlstd_dmb_evans_kawakami_4pp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09788" y="685800"/>
            <a:ext cx="4922837" cy="4922838"/>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BBCB9141-CCD2-43AD-BFAD-9ECDC92A0BC2}" type="slidenum">
              <a:rPr lang="en-US" smtClean="0">
                <a:solidFill>
                  <a:prstClr val="black">
                    <a:tint val="75000"/>
                  </a:prstClr>
                </a:solidFill>
              </a:rPr>
              <a:pPr/>
              <a:t>100</a:t>
            </a:fld>
            <a:endParaRPr lang="en-US">
              <a:solidFill>
                <a:prstClr val="black">
                  <a:tint val="75000"/>
                </a:prstClr>
              </a:solidFill>
            </a:endParaRPr>
          </a:p>
        </p:txBody>
      </p:sp>
    </p:spTree>
    <p:extLst>
      <p:ext uri="{BB962C8B-B14F-4D97-AF65-F5344CB8AC3E}">
        <p14:creationId xmlns:p14="http://schemas.microsoft.com/office/powerpoint/2010/main" val="1795438309"/>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6354" name="Text Box 2"/>
          <p:cNvSpPr txBox="1">
            <a:spLocks noChangeArrowheads="1"/>
          </p:cNvSpPr>
          <p:nvPr/>
        </p:nvSpPr>
        <p:spPr bwMode="auto">
          <a:xfrm>
            <a:off x="330200" y="1143000"/>
            <a:ext cx="8483600" cy="1554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defRPr/>
            </a:pPr>
            <a:r>
              <a:rPr lang="en-US" altLang="en-US" sz="3200">
                <a:solidFill>
                  <a:srgbClr val="0000FF"/>
                </a:solidFill>
                <a:effectLst>
                  <a:outerShdw blurRad="38100" dist="38100" dir="2700000" algn="tl">
                    <a:srgbClr val="C0C0C0"/>
                  </a:outerShdw>
                </a:effectLst>
                <a:latin typeface="Arial" pitchFamily="34" charset="0"/>
              </a:rPr>
              <a:t>Azimuth-dependent amplification of weak and </a:t>
            </a:r>
          </a:p>
          <a:p>
            <a:pPr eaLnBrk="0" hangingPunct="0">
              <a:defRPr/>
            </a:pPr>
            <a:r>
              <a:rPr lang="en-US" altLang="en-US" sz="3200">
                <a:solidFill>
                  <a:srgbClr val="0000FF"/>
                </a:solidFill>
                <a:effectLst>
                  <a:outerShdw blurRad="38100" dist="38100" dir="2700000" algn="tl">
                    <a:srgbClr val="C0C0C0"/>
                  </a:outerShdw>
                </a:effectLst>
                <a:latin typeface="Arial" pitchFamily="34" charset="0"/>
              </a:rPr>
              <a:t>   strong ground motions within a fault zone </a:t>
            </a:r>
          </a:p>
          <a:p>
            <a:pPr eaLnBrk="0" hangingPunct="0">
              <a:defRPr/>
            </a:pPr>
            <a:r>
              <a:rPr lang="en-US" altLang="en-US" sz="3200">
                <a:solidFill>
                  <a:srgbClr val="0000FF"/>
                </a:solidFill>
                <a:effectLst>
                  <a:outerShdw blurRad="38100" dist="38100" dir="2700000" algn="tl">
                    <a:srgbClr val="C0C0C0"/>
                  </a:outerShdw>
                </a:effectLst>
                <a:latin typeface="Arial" pitchFamily="34" charset="0"/>
              </a:rPr>
              <a:t>           (Nocera Umbra, central Italy)</a:t>
            </a:r>
          </a:p>
        </p:txBody>
      </p:sp>
      <p:sp>
        <p:nvSpPr>
          <p:cNvPr id="93187" name="Text Box 3"/>
          <p:cNvSpPr txBox="1">
            <a:spLocks noChangeArrowheads="1"/>
          </p:cNvSpPr>
          <p:nvPr/>
        </p:nvSpPr>
        <p:spPr bwMode="auto">
          <a:xfrm>
            <a:off x="1508125" y="3429000"/>
            <a:ext cx="6126163"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r>
              <a:rPr lang="en-US" altLang="en-US" sz="2400">
                <a:solidFill>
                  <a:schemeClr val="tx1"/>
                </a:solidFill>
                <a:latin typeface="Arial" pitchFamily="34" charset="0"/>
              </a:rPr>
              <a:t>G. Cultrera,  A. Rovelli, G. Mele, R. Azzara, </a:t>
            </a:r>
          </a:p>
          <a:p>
            <a:r>
              <a:rPr lang="en-US" altLang="en-US" sz="2400">
                <a:solidFill>
                  <a:schemeClr val="tx1"/>
                </a:solidFill>
                <a:latin typeface="Arial" pitchFamily="34" charset="0"/>
              </a:rPr>
              <a:t>       A. Caserta, and F. Marra (2003)</a:t>
            </a:r>
          </a:p>
        </p:txBody>
      </p:sp>
      <p:sp>
        <p:nvSpPr>
          <p:cNvPr id="4" name="Slide Number Placeholder 3"/>
          <p:cNvSpPr>
            <a:spLocks noGrp="1"/>
          </p:cNvSpPr>
          <p:nvPr>
            <p:ph type="sldNum" sz="quarter" idx="12"/>
          </p:nvPr>
        </p:nvSpPr>
        <p:spPr/>
        <p:txBody>
          <a:bodyPr/>
          <a:lstStyle/>
          <a:p>
            <a:pPr>
              <a:defRPr/>
            </a:pPr>
            <a:fld id="{A23412EB-CD17-4D97-8673-C63F6D1A7DD9}" type="slidenum">
              <a:rPr lang="en-US" altLang="en-US" smtClean="0"/>
              <a:pPr>
                <a:defRPr/>
              </a:pPr>
              <a:t>101</a:t>
            </a:fld>
            <a:endParaRPr lang="en-US" alt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4210" name="Picture 2" descr="2002jb001929-o0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14450" y="125413"/>
            <a:ext cx="6515100" cy="660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p:cNvSpPr>
            <a:spLocks noGrp="1"/>
          </p:cNvSpPr>
          <p:nvPr>
            <p:ph type="sldNum" sz="quarter" idx="12"/>
          </p:nvPr>
        </p:nvSpPr>
        <p:spPr/>
        <p:txBody>
          <a:bodyPr/>
          <a:lstStyle/>
          <a:p>
            <a:pPr>
              <a:defRPr/>
            </a:pPr>
            <a:fld id="{A23412EB-CD17-4D97-8673-C63F6D1A7DD9}" type="slidenum">
              <a:rPr lang="en-US" altLang="en-US" smtClean="0"/>
              <a:pPr>
                <a:defRPr/>
              </a:pPr>
              <a:t>102</a:t>
            </a:fld>
            <a:endParaRPr lang="en-US" altLang="en-US"/>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5234" name="Picture 2" descr="2002jb001929-o0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09800" y="152400"/>
            <a:ext cx="4864100" cy="647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p:cNvSpPr>
            <a:spLocks noGrp="1"/>
          </p:cNvSpPr>
          <p:nvPr>
            <p:ph type="sldNum" sz="quarter" idx="12"/>
          </p:nvPr>
        </p:nvSpPr>
        <p:spPr/>
        <p:txBody>
          <a:bodyPr/>
          <a:lstStyle/>
          <a:p>
            <a:pPr>
              <a:defRPr/>
            </a:pPr>
            <a:fld id="{A23412EB-CD17-4D97-8673-C63F6D1A7DD9}" type="slidenum">
              <a:rPr lang="en-US" altLang="en-US" smtClean="0"/>
              <a:pPr>
                <a:defRPr/>
              </a:pPr>
              <a:t>103</a:t>
            </a:fld>
            <a:endParaRPr lang="en-US" altLang="en-US"/>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6258" name="Picture 2" descr="2002jb001929-o0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0025" y="1687513"/>
            <a:ext cx="8743950" cy="3481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p:cNvSpPr>
            <a:spLocks noGrp="1"/>
          </p:cNvSpPr>
          <p:nvPr>
            <p:ph type="sldNum" sz="quarter" idx="12"/>
          </p:nvPr>
        </p:nvSpPr>
        <p:spPr/>
        <p:txBody>
          <a:bodyPr/>
          <a:lstStyle/>
          <a:p>
            <a:pPr>
              <a:defRPr/>
            </a:pPr>
            <a:fld id="{A23412EB-CD17-4D97-8673-C63F6D1A7DD9}" type="slidenum">
              <a:rPr lang="en-US" altLang="en-US" smtClean="0"/>
              <a:pPr>
                <a:defRPr/>
              </a:pPr>
              <a:t>104</a:t>
            </a:fld>
            <a:endParaRPr lang="en-US" altLang="en-US"/>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8306" name="Text Box 4"/>
          <p:cNvSpPr txBox="1">
            <a:spLocks noChangeArrowheads="1"/>
          </p:cNvSpPr>
          <p:nvPr/>
        </p:nvSpPr>
        <p:spPr bwMode="auto">
          <a:xfrm>
            <a:off x="757238" y="2362200"/>
            <a:ext cx="7629525" cy="7620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r>
              <a:rPr lang="en-US" altLang="en-US" sz="4400">
                <a:solidFill>
                  <a:srgbClr val="0000FF"/>
                </a:solidFill>
              </a:rPr>
              <a:t>CONTINUE WITH PINGTUNG</a:t>
            </a:r>
          </a:p>
        </p:txBody>
      </p:sp>
      <p:sp>
        <p:nvSpPr>
          <p:cNvPr id="3" name="Slide Number Placeholder 2"/>
          <p:cNvSpPr>
            <a:spLocks noGrp="1"/>
          </p:cNvSpPr>
          <p:nvPr>
            <p:ph type="sldNum" sz="quarter" idx="12"/>
          </p:nvPr>
        </p:nvSpPr>
        <p:spPr/>
        <p:txBody>
          <a:bodyPr/>
          <a:lstStyle/>
          <a:p>
            <a:pPr>
              <a:defRPr/>
            </a:pPr>
            <a:fld id="{A23412EB-CD17-4D97-8673-C63F6D1A7DD9}" type="slidenum">
              <a:rPr lang="en-US" altLang="en-US" smtClean="0"/>
              <a:pPr>
                <a:defRPr/>
              </a:pPr>
              <a:t>105</a:t>
            </a:fld>
            <a:endParaRPr lang="en-US" altLang="en-US"/>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8370" name="Text Box 2"/>
          <p:cNvSpPr txBox="1">
            <a:spLocks noChangeArrowheads="1"/>
          </p:cNvSpPr>
          <p:nvPr/>
        </p:nvSpPr>
        <p:spPr bwMode="auto">
          <a:xfrm>
            <a:off x="423863" y="1322388"/>
            <a:ext cx="8294687" cy="4211637"/>
          </a:xfrm>
          <a:prstGeom prst="rect">
            <a:avLst/>
          </a:prstGeom>
          <a:noFill/>
          <a:ln>
            <a:noFill/>
          </a:ln>
          <a:effectLst/>
          <a:extLst/>
        </p:spPr>
        <p:txBody>
          <a:bodyPr>
            <a:spAutoFit/>
          </a:bodyPr>
          <a:lstStyle/>
          <a:p>
            <a:pPr algn="ctr" eaLnBrk="0" hangingPunct="0"/>
            <a:r>
              <a:rPr lang="en-US" sz="1800" b="1" dirty="0">
                <a:latin typeface="Helvetica"/>
              </a:rPr>
              <a:t>REFLECTION AND TRANSMISSION OF SEISMIC WAVES AT DISCRETE INTERFACES REDUCE THEIR AMPLITUDES.</a:t>
            </a:r>
          </a:p>
          <a:p>
            <a:pPr algn="ctr" eaLnBrk="0" hangingPunct="0"/>
            <a:endParaRPr lang="en-US" sz="1800" b="1" dirty="0">
              <a:latin typeface="Helvetica"/>
            </a:endParaRPr>
          </a:p>
          <a:p>
            <a:pPr algn="ctr" eaLnBrk="0" hangingPunct="0"/>
            <a:r>
              <a:rPr lang="en-US" sz="1800" b="1" dirty="0">
                <a:latin typeface="Helvetica"/>
              </a:rPr>
              <a:t>FOUR OTHER PROCESSES ALSO REDUCE WAVE AMPLITUDES: </a:t>
            </a:r>
          </a:p>
          <a:p>
            <a:pPr algn="ctr" eaLnBrk="0" hangingPunct="0"/>
            <a:endParaRPr lang="en-US" sz="1800" b="1" dirty="0">
              <a:latin typeface="Helvetica"/>
            </a:endParaRPr>
          </a:p>
          <a:p>
            <a:pPr algn="ctr" eaLnBrk="0" hangingPunct="0"/>
            <a:r>
              <a:rPr lang="en-US" sz="1800" b="1" dirty="0">
                <a:latin typeface="Helvetica"/>
              </a:rPr>
              <a:t>- GEOMETRICAL SPREADING</a:t>
            </a:r>
          </a:p>
          <a:p>
            <a:pPr algn="ctr" eaLnBrk="0" hangingPunct="0">
              <a:buFontTx/>
              <a:buChar char="-"/>
            </a:pPr>
            <a:r>
              <a:rPr lang="en-US" sz="1800" b="1" dirty="0">
                <a:latin typeface="Helvetica"/>
              </a:rPr>
              <a:t> SCATTERING </a:t>
            </a:r>
          </a:p>
          <a:p>
            <a:pPr algn="ctr" eaLnBrk="0" hangingPunct="0">
              <a:buFontTx/>
              <a:buChar char="-"/>
            </a:pPr>
            <a:r>
              <a:rPr lang="en-US" sz="1800" b="1" dirty="0">
                <a:latin typeface="Helvetica"/>
              </a:rPr>
              <a:t> MULTIPATHING </a:t>
            </a:r>
          </a:p>
          <a:p>
            <a:pPr algn="ctr" eaLnBrk="0" hangingPunct="0">
              <a:buFontTx/>
              <a:buChar char="-"/>
            </a:pPr>
            <a:r>
              <a:rPr lang="en-US" sz="1800" b="1" dirty="0">
                <a:latin typeface="Helvetica"/>
              </a:rPr>
              <a:t>ANELASTICITY </a:t>
            </a:r>
          </a:p>
          <a:p>
            <a:pPr algn="ctr" eaLnBrk="0" hangingPunct="0">
              <a:buFontTx/>
              <a:buChar char="-"/>
            </a:pPr>
            <a:endParaRPr lang="en-US" sz="1800" b="1" dirty="0">
              <a:latin typeface="Helvetica"/>
            </a:endParaRPr>
          </a:p>
          <a:p>
            <a:pPr algn="ctr" eaLnBrk="0" hangingPunct="0"/>
            <a:r>
              <a:rPr lang="en-US" sz="1800" b="1" dirty="0">
                <a:latin typeface="Helvetica"/>
              </a:rPr>
              <a:t>THE FIRST THREE ARE ELASTIC PROCESSES, IN WHICH </a:t>
            </a:r>
          </a:p>
          <a:p>
            <a:pPr algn="ctr" eaLnBrk="0" hangingPunct="0"/>
            <a:r>
              <a:rPr lang="en-US" sz="1800" b="1" dirty="0">
                <a:latin typeface="Helvetica"/>
              </a:rPr>
              <a:t>THE ENERGY IN THE PROPAGATING WAVE FIELD IS CONSERVED. </a:t>
            </a:r>
          </a:p>
          <a:p>
            <a:pPr algn="ctr" eaLnBrk="0" hangingPunct="0"/>
            <a:endParaRPr lang="en-US" sz="1800" b="1" dirty="0">
              <a:latin typeface="Helvetica"/>
            </a:endParaRPr>
          </a:p>
          <a:p>
            <a:pPr algn="ctr" eaLnBrk="0" hangingPunct="0"/>
            <a:r>
              <a:rPr lang="en-US" sz="1800" b="1" dirty="0">
                <a:latin typeface="Helvetica"/>
              </a:rPr>
              <a:t>IN CONTRAST, ANELASTICITY, SOMETIMES CALLED INTRINSIC ATTENUATION, INVOLVES CONVERSION OF SEISMIC ENERGY TO HEAT.</a:t>
            </a:r>
          </a:p>
        </p:txBody>
      </p:sp>
      <p:sp>
        <p:nvSpPr>
          <p:cNvPr id="698371" name="Rectangle 3"/>
          <p:cNvSpPr>
            <a:spLocks noChangeArrowheads="1"/>
          </p:cNvSpPr>
          <p:nvPr/>
        </p:nvSpPr>
        <p:spPr bwMode="auto">
          <a:xfrm>
            <a:off x="0" y="0"/>
            <a:ext cx="9144000" cy="819150"/>
          </a:xfrm>
          <a:prstGeom prst="rect">
            <a:avLst/>
          </a:prstGeom>
          <a:noFill/>
          <a:ln>
            <a:noFill/>
          </a:ln>
          <a:effectLst/>
          <a:extLst/>
        </p:spPr>
        <p:txBody>
          <a:bodyPr wrap="none" anchor="ctr"/>
          <a:lstStyle/>
          <a:p>
            <a:r>
              <a:rPr lang="it-IT" sz="1800" b="1" dirty="0">
                <a:latin typeface="Arial" pitchFamily="34" charset="0"/>
              </a:rPr>
              <a:t>ATTENUATION</a:t>
            </a:r>
          </a:p>
          <a:p>
            <a:r>
              <a:rPr lang="it-IT" sz="2800" b="1" dirty="0">
                <a:latin typeface="Arial" pitchFamily="34" charset="0"/>
              </a:rPr>
              <a:t>Definition</a:t>
            </a:r>
          </a:p>
        </p:txBody>
      </p:sp>
      <p:sp>
        <p:nvSpPr>
          <p:cNvPr id="4" name="Slide Number Placeholder 3"/>
          <p:cNvSpPr>
            <a:spLocks noGrp="1"/>
          </p:cNvSpPr>
          <p:nvPr>
            <p:ph type="sldNum" sz="quarter" idx="12"/>
          </p:nvPr>
        </p:nvSpPr>
        <p:spPr/>
        <p:txBody>
          <a:bodyPr/>
          <a:lstStyle/>
          <a:p>
            <a:pPr>
              <a:defRPr/>
            </a:pPr>
            <a:fld id="{3F717355-2C13-43DD-BF1B-52D1E3B0BCE1}" type="slidenum">
              <a:rPr lang="en-US" altLang="en-US" smtClean="0"/>
              <a:pPr>
                <a:defRPr/>
              </a:pPr>
              <a:t>106</a:t>
            </a:fld>
            <a:endParaRPr lang="en-US" altLang="en-US"/>
          </a:p>
        </p:txBody>
      </p:sp>
    </p:spTree>
    <p:extLst>
      <p:ext uri="{BB962C8B-B14F-4D97-AF65-F5344CB8AC3E}">
        <p14:creationId xmlns:p14="http://schemas.microsoft.com/office/powerpoint/2010/main" val="1928491382"/>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a:noFill/>
        </a:ln>
        <a:effectLst/>
        <a:extLst>
          <a:ext uri="{91240B29-F687-4F45-9708-019B960494DF}">
            <a14:hiddenLine xmlns:a14="http://schemas.microsoft.com/office/drawing/2010/main" w="9525" cap="flat" cmpd="sng" algn="ctr">
              <a:solidFill>
                <a:schemeClr val="bg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600" b="0" i="0" u="none" strike="noStrike" cap="none" normalizeH="0" baseline="0" smtClean="0">
            <a:ln>
              <a:noFill/>
            </a:ln>
            <a:solidFill>
              <a:schemeClr val="bg1"/>
            </a:solidFill>
            <a:effectLst/>
            <a:latin typeface="Times New Roman" pitchFamily="18" charset="0"/>
          </a:defRPr>
        </a:defPPr>
      </a:lstStyle>
    </a:spDef>
    <a:lnDef>
      <a:spPr bwMode="auto">
        <a:xfrm>
          <a:off x="0" y="0"/>
          <a:ext cx="1" cy="1"/>
        </a:xfrm>
        <a:custGeom>
          <a:avLst/>
          <a:gdLst/>
          <a:ahLst/>
          <a:cxnLst/>
          <a:rect l="0" t="0" r="0" b="0"/>
          <a:pathLst/>
        </a:custGeom>
        <a:solidFill>
          <a:schemeClr val="bg1"/>
        </a:solidFill>
        <a:ln>
          <a:noFill/>
        </a:ln>
        <a:effectLst/>
        <a:extLst>
          <a:ext uri="{91240B29-F687-4F45-9708-019B960494DF}">
            <a14:hiddenLine xmlns:a14="http://schemas.microsoft.com/office/drawing/2010/main" w="9525" cap="flat" cmpd="sng" algn="ctr">
              <a:solidFill>
                <a:schemeClr val="bg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600" b="0" i="0" u="none" strike="noStrike" cap="none" normalizeH="0" baseline="0" smtClean="0">
            <a:ln>
              <a:noFill/>
            </a:ln>
            <a:solidFill>
              <a:schemeClr val="bg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Blank Presentation">
  <a:themeElements>
    <a:clrScheme name="">
      <a:dk1>
        <a:srgbClr val="000000"/>
      </a:dk1>
      <a:lt1>
        <a:srgbClr val="FFFFFF"/>
      </a:lt1>
      <a:dk2>
        <a:srgbClr val="0000FF"/>
      </a:dk2>
      <a:lt2>
        <a:srgbClr val="FFFF00"/>
      </a:lt2>
      <a:accent1>
        <a:srgbClr val="339933"/>
      </a:accent1>
      <a:accent2>
        <a:srgbClr val="800000"/>
      </a:accent2>
      <a:accent3>
        <a:srgbClr val="AAAAFF"/>
      </a:accent3>
      <a:accent4>
        <a:srgbClr val="DADADA"/>
      </a:accent4>
      <a:accent5>
        <a:srgbClr val="ADCAAD"/>
      </a:accent5>
      <a:accent6>
        <a:srgbClr val="730000"/>
      </a:accent6>
      <a:hlink>
        <a:srgbClr val="0033CC"/>
      </a:hlink>
      <a:folHlink>
        <a:srgbClr val="FFCC66"/>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1327</TotalTime>
  <Words>3326</Words>
  <Application>Microsoft Office PowerPoint</Application>
  <PresentationFormat>On-screen Show (4:3)</PresentationFormat>
  <Paragraphs>534</Paragraphs>
  <Slides>106</Slides>
  <Notes>87</Notes>
  <HiddenSlides>0</HiddenSlides>
  <MMClips>2</MMClips>
  <ScaleCrop>false</ScaleCrop>
  <HeadingPairs>
    <vt:vector size="8" baseType="variant">
      <vt:variant>
        <vt:lpstr>Fonts Used</vt:lpstr>
      </vt:variant>
      <vt:variant>
        <vt:i4>8</vt:i4>
      </vt:variant>
      <vt:variant>
        <vt:lpstr>Theme</vt:lpstr>
      </vt:variant>
      <vt:variant>
        <vt:i4>2</vt:i4>
      </vt:variant>
      <vt:variant>
        <vt:lpstr>Embedded OLE Servers</vt:lpstr>
      </vt:variant>
      <vt:variant>
        <vt:i4>3</vt:i4>
      </vt:variant>
      <vt:variant>
        <vt:lpstr>Slide Titles</vt:lpstr>
      </vt:variant>
      <vt:variant>
        <vt:i4>106</vt:i4>
      </vt:variant>
    </vt:vector>
  </HeadingPairs>
  <TitlesOfParts>
    <vt:vector size="119" baseType="lpstr">
      <vt:lpstr>Arial</vt:lpstr>
      <vt:lpstr>Times New Roman</vt:lpstr>
      <vt:lpstr>Rockwell Extra Bold</vt:lpstr>
      <vt:lpstr>Symbol</vt:lpstr>
      <vt:lpstr>Times</vt:lpstr>
      <vt:lpstr>Calibri</vt:lpstr>
      <vt:lpstr>Helvetica</vt:lpstr>
      <vt:lpstr>ＭＳ Ｐゴシック</vt:lpstr>
      <vt:lpstr>Default Design</vt:lpstr>
      <vt:lpstr>Blank Presentation</vt:lpstr>
      <vt:lpstr>Photo Editor Photo</vt:lpstr>
      <vt:lpstr>Equation</vt:lpstr>
      <vt:lpstr>MathType 6.0 Equation</vt:lpstr>
      <vt:lpstr>PowerPoint Presentation</vt:lpstr>
      <vt:lpstr>Overview of lecture</vt:lpstr>
      <vt:lpstr>PowerPoint Presentation</vt:lpstr>
      <vt:lpstr>PowerPoint Presentation</vt:lpstr>
      <vt:lpstr>PowerPoint Presentation</vt:lpstr>
      <vt:lpstr>Frequencies of ground-motion for engineering purposes</vt:lpstr>
      <vt:lpstr>PowerPoint Presentation</vt:lpstr>
      <vt:lpstr>Reminder: Play Chuettsu and Tottori movies (again)</vt:lpstr>
      <vt:lpstr>PowerPoint Presentation</vt:lpstr>
      <vt:lpstr>PowerPoint Presentation</vt:lpstr>
      <vt:lpstr>PowerPoint Presentation</vt:lpstr>
      <vt:lpstr>Characteristics of Data</vt:lpstr>
      <vt:lpstr>Distance Measures</vt:lpstr>
      <vt:lpstr>PowerPoint Presentation</vt:lpstr>
      <vt:lpstr>PowerPoint Presentation</vt:lpstr>
      <vt:lpstr>NGA-West2 PSAs (adjusted to Vs30=760 m/s) vs. RRUP</vt:lpstr>
      <vt:lpstr>What do the data tell us about magnitude and path scaling?</vt:lpstr>
      <vt:lpstr>What do the data tell us about magnitude and path scaling?</vt:lpstr>
      <vt:lpstr>PowerPoint Presentation</vt:lpstr>
      <vt:lpstr>PowerPoint Presentation</vt:lpstr>
      <vt:lpstr>Scaling with magnitude</vt:lpstr>
      <vt:lpstr>PowerPoint Presentation</vt:lpstr>
      <vt:lpstr>PowerPoint Presentation</vt:lpstr>
      <vt:lpstr>PowerPoint Presentation</vt:lpstr>
      <vt:lpstr>PowerPoint Presentation</vt:lpstr>
      <vt:lpstr>Path effects</vt:lpstr>
      <vt:lpstr>PowerPoint Presentation</vt:lpstr>
      <vt:lpstr>PowerPoint Presentation</vt:lpstr>
      <vt:lpstr>How does the motion depend on distance?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Path-independent filtering of high frequencies</vt:lpstr>
      <vt:lpstr>PowerPoint Presentation</vt:lpstr>
      <vt:lpstr>PowerPoint Presentation</vt:lpstr>
      <vt:lpstr>PowerPoint Presentation</vt:lpstr>
      <vt:lpstr>PowerPoint Presentation</vt:lpstr>
      <vt:lpstr>PowerPoint Presentation</vt:lpstr>
      <vt:lpstr>PowerPoint Presentation</vt:lpstr>
      <vt:lpstr>Site Effects, Basin Waves,Spatial Variability, Azimuthal Dependence</vt:lpstr>
      <vt:lpstr>Basin Waves: Path effect or site effect?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Why VS30?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doi</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usgs</dc:creator>
  <cp:lastModifiedBy>David Boore</cp:lastModifiedBy>
  <cp:revision>220</cp:revision>
  <dcterms:created xsi:type="dcterms:W3CDTF">2005-04-19T00:32:37Z</dcterms:created>
  <dcterms:modified xsi:type="dcterms:W3CDTF">2013-09-10T08:37:57Z</dcterms:modified>
</cp:coreProperties>
</file>