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3"/>
  </p:notesMasterIdLst>
  <p:sldIdLst>
    <p:sldId id="256" r:id="rId2"/>
    <p:sldId id="592" r:id="rId3"/>
    <p:sldId id="676" r:id="rId4"/>
    <p:sldId id="677" r:id="rId5"/>
    <p:sldId id="678" r:id="rId6"/>
    <p:sldId id="679" r:id="rId7"/>
    <p:sldId id="594" r:id="rId8"/>
    <p:sldId id="595" r:id="rId9"/>
    <p:sldId id="596" r:id="rId10"/>
    <p:sldId id="680" r:id="rId11"/>
    <p:sldId id="681" r:id="rId12"/>
    <p:sldId id="682" r:id="rId13"/>
    <p:sldId id="683" r:id="rId14"/>
    <p:sldId id="690" r:id="rId15"/>
    <p:sldId id="684" r:id="rId16"/>
    <p:sldId id="685" r:id="rId17"/>
    <p:sldId id="686" r:id="rId18"/>
    <p:sldId id="687" r:id="rId19"/>
    <p:sldId id="688" r:id="rId20"/>
    <p:sldId id="600" r:id="rId21"/>
    <p:sldId id="601" r:id="rId22"/>
    <p:sldId id="602" r:id="rId23"/>
    <p:sldId id="603" r:id="rId24"/>
    <p:sldId id="691" r:id="rId25"/>
    <p:sldId id="604" r:id="rId26"/>
    <p:sldId id="605" r:id="rId27"/>
    <p:sldId id="606" r:id="rId28"/>
    <p:sldId id="607" r:id="rId29"/>
    <p:sldId id="608" r:id="rId30"/>
    <p:sldId id="609" r:id="rId31"/>
    <p:sldId id="610" r:id="rId32"/>
    <p:sldId id="611" r:id="rId33"/>
    <p:sldId id="746" r:id="rId34"/>
    <p:sldId id="612" r:id="rId35"/>
    <p:sldId id="613" r:id="rId36"/>
    <p:sldId id="614" r:id="rId37"/>
    <p:sldId id="615" r:id="rId38"/>
    <p:sldId id="616" r:id="rId39"/>
    <p:sldId id="617" r:id="rId40"/>
    <p:sldId id="618" r:id="rId41"/>
    <p:sldId id="741" r:id="rId42"/>
    <p:sldId id="620" r:id="rId43"/>
    <p:sldId id="742" r:id="rId44"/>
    <p:sldId id="622" r:id="rId45"/>
    <p:sldId id="675" r:id="rId46"/>
    <p:sldId id="624" r:id="rId47"/>
    <p:sldId id="625" r:id="rId48"/>
    <p:sldId id="671" r:id="rId49"/>
    <p:sldId id="626" r:id="rId50"/>
    <p:sldId id="672" r:id="rId51"/>
    <p:sldId id="673" r:id="rId52"/>
    <p:sldId id="627" r:id="rId53"/>
    <p:sldId id="674" r:id="rId54"/>
    <p:sldId id="628" r:id="rId55"/>
    <p:sldId id="629" r:id="rId56"/>
    <p:sldId id="630" r:id="rId57"/>
    <p:sldId id="631" r:id="rId58"/>
    <p:sldId id="632" r:id="rId59"/>
    <p:sldId id="693" r:id="rId60"/>
    <p:sldId id="694" r:id="rId61"/>
    <p:sldId id="695" r:id="rId62"/>
    <p:sldId id="698" r:id="rId63"/>
    <p:sldId id="699" r:id="rId64"/>
    <p:sldId id="716" r:id="rId65"/>
    <p:sldId id="717" r:id="rId66"/>
    <p:sldId id="700" r:id="rId67"/>
    <p:sldId id="719" r:id="rId68"/>
    <p:sldId id="701" r:id="rId69"/>
    <p:sldId id="702" r:id="rId70"/>
    <p:sldId id="703" r:id="rId71"/>
    <p:sldId id="704" r:id="rId72"/>
    <p:sldId id="705" r:id="rId73"/>
    <p:sldId id="718" r:id="rId74"/>
    <p:sldId id="706" r:id="rId75"/>
    <p:sldId id="707" r:id="rId76"/>
    <p:sldId id="710" r:id="rId77"/>
    <p:sldId id="711" r:id="rId78"/>
    <p:sldId id="712" r:id="rId79"/>
    <p:sldId id="713" r:id="rId80"/>
    <p:sldId id="714" r:id="rId81"/>
    <p:sldId id="638" r:id="rId82"/>
    <p:sldId id="639" r:id="rId83"/>
    <p:sldId id="640" r:id="rId84"/>
    <p:sldId id="720" r:id="rId85"/>
    <p:sldId id="721" r:id="rId86"/>
    <p:sldId id="722" r:id="rId87"/>
    <p:sldId id="723" r:id="rId88"/>
    <p:sldId id="724" r:id="rId89"/>
    <p:sldId id="725" r:id="rId90"/>
    <p:sldId id="726" r:id="rId91"/>
    <p:sldId id="727" r:id="rId92"/>
    <p:sldId id="641" r:id="rId93"/>
    <p:sldId id="642" r:id="rId94"/>
    <p:sldId id="728" r:id="rId95"/>
    <p:sldId id="729" r:id="rId96"/>
    <p:sldId id="730" r:id="rId97"/>
    <p:sldId id="731" r:id="rId98"/>
    <p:sldId id="732" r:id="rId99"/>
    <p:sldId id="733" r:id="rId100"/>
    <p:sldId id="734" r:id="rId101"/>
    <p:sldId id="735" r:id="rId102"/>
    <p:sldId id="743" r:id="rId103"/>
    <p:sldId id="744" r:id="rId104"/>
    <p:sldId id="745" r:id="rId105"/>
    <p:sldId id="644" r:id="rId106"/>
    <p:sldId id="738" r:id="rId107"/>
    <p:sldId id="645" r:id="rId108"/>
    <p:sldId id="646" r:id="rId109"/>
    <p:sldId id="647" r:id="rId110"/>
    <p:sldId id="649" r:id="rId111"/>
    <p:sldId id="650" r:id="rId112"/>
    <p:sldId id="651" r:id="rId113"/>
    <p:sldId id="652" r:id="rId114"/>
    <p:sldId id="653" r:id="rId115"/>
    <p:sldId id="654" r:id="rId116"/>
    <p:sldId id="655" r:id="rId117"/>
    <p:sldId id="656" r:id="rId118"/>
    <p:sldId id="657" r:id="rId119"/>
    <p:sldId id="658" r:id="rId120"/>
    <p:sldId id="659" r:id="rId121"/>
    <p:sldId id="660" r:id="rId122"/>
    <p:sldId id="661" r:id="rId123"/>
    <p:sldId id="662" r:id="rId124"/>
    <p:sldId id="663" r:id="rId125"/>
    <p:sldId id="664" r:id="rId126"/>
    <p:sldId id="665" r:id="rId127"/>
    <p:sldId id="666" r:id="rId128"/>
    <p:sldId id="667" r:id="rId129"/>
    <p:sldId id="668" r:id="rId130"/>
    <p:sldId id="740" r:id="rId131"/>
    <p:sldId id="669" r:id="rId132"/>
  </p:sldIdLst>
  <p:sldSz cx="9144000" cy="6858000" type="screen4x3"/>
  <p:notesSz cx="7099300" cy="10234613"/>
  <p:embeddedFontLst>
    <p:embeddedFont>
      <p:font typeface="Verdana" panose="020B0604030504040204" pitchFamily="34" charset="0"/>
      <p:regular r:id="rId134"/>
      <p:bold r:id="rId135"/>
      <p:italic r:id="rId136"/>
      <p:boldItalic r:id="rId137"/>
    </p:embeddedFont>
    <p:embeddedFont>
      <p:font typeface="Calibri" panose="020F0502020204030204" pitchFamily="34" charset="0"/>
      <p:regular r:id="rId138"/>
      <p:bold r:id="rId139"/>
      <p:italic r:id="rId140"/>
      <p:boldItalic r:id="rId141"/>
    </p:embeddedFont>
  </p:embeddedFontLst>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1AA9"/>
    <a:srgbClr val="003300"/>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11" autoAdjust="0"/>
    <p:restoredTop sz="94660"/>
  </p:normalViewPr>
  <p:slideViewPr>
    <p:cSldViewPr>
      <p:cViewPr>
        <p:scale>
          <a:sx n="73" d="100"/>
          <a:sy n="73" d="100"/>
        </p:scale>
        <p:origin x="-906" y="-7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 Id="rId138" Type="http://schemas.openxmlformats.org/officeDocument/2006/relationships/font" Target="fonts/font5.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1.fntdata"/><Relationship Id="rId139" Type="http://schemas.openxmlformats.org/officeDocument/2006/relationships/font" Target="fonts/font6.fntdata"/><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font" Target="fonts/font7.fntdata"/><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font" Target="fonts/font2.fntdata"/><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font" Target="fonts/font3.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59.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image" Target="../media/image3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atin typeface="Arial" charset="0"/>
              </a:defRPr>
            </a:lvl1pPr>
          </a:lstStyle>
          <a:p>
            <a:pPr>
              <a:defRPr/>
            </a:pPr>
            <a:endParaRPr lang="tr-TR"/>
          </a:p>
        </p:txBody>
      </p:sp>
      <p:sp>
        <p:nvSpPr>
          <p:cNvPr id="3" name="Date Placeholder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atin typeface="Arial" charset="0"/>
              </a:defRPr>
            </a:lvl1pPr>
          </a:lstStyle>
          <a:p>
            <a:pPr>
              <a:defRPr/>
            </a:pPr>
            <a:fld id="{B7A77E84-59CC-40A1-B695-B02AA750D1ED}" type="datetimeFigureOut">
              <a:rPr lang="tr-TR"/>
              <a:pPr>
                <a:defRPr/>
              </a:pPr>
              <a:t>08.09.2013</a:t>
            </a:fld>
            <a:endParaRPr lang="tr-T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pPr lvl="0"/>
            <a:endParaRPr lang="tr-TR" noProof="0" smtClean="0"/>
          </a:p>
        </p:txBody>
      </p:sp>
      <p:sp>
        <p:nvSpPr>
          <p:cNvPr id="5" name="Notes Placeholder 4"/>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tr-TR" noProof="0" smtClean="0"/>
          </a:p>
        </p:txBody>
      </p:sp>
      <p:sp>
        <p:nvSpPr>
          <p:cNvPr id="6" name="Footer Placeholder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atin typeface="Arial" charset="0"/>
              </a:defRPr>
            </a:lvl1pPr>
          </a:lstStyle>
          <a:p>
            <a:pPr>
              <a:defRPr/>
            </a:pPr>
            <a:endParaRPr lang="tr-TR"/>
          </a:p>
        </p:txBody>
      </p:sp>
      <p:sp>
        <p:nvSpPr>
          <p:cNvPr id="7" name="Slide Number Placeholder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atin typeface="Arial" charset="0"/>
              </a:defRPr>
            </a:lvl1pPr>
          </a:lstStyle>
          <a:p>
            <a:pPr>
              <a:defRPr/>
            </a:pPr>
            <a:fld id="{2AA54476-03EB-4DF9-9808-2B2E0DE654C2}" type="slidenum">
              <a:rPr lang="tr-TR"/>
              <a:pPr>
                <a:defRPr/>
              </a:pPr>
              <a:t>‹#›</a:t>
            </a:fld>
            <a:endParaRPr lang="tr-TR"/>
          </a:p>
        </p:txBody>
      </p:sp>
    </p:spTree>
    <p:extLst>
      <p:ext uri="{BB962C8B-B14F-4D97-AF65-F5344CB8AC3E}">
        <p14:creationId xmlns:p14="http://schemas.microsoft.com/office/powerpoint/2010/main" val="22127219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p:cNvSpPr>
            <a:spLocks noGrp="1" noRot="1" noChangeAspect="1" noTextEdit="1"/>
          </p:cNvSpPr>
          <p:nvPr>
            <p:ph type="sldImg"/>
          </p:nvPr>
        </p:nvSpPr>
        <p:spPr bwMode="auto">
          <a:noFill/>
          <a:ln>
            <a:solidFill>
              <a:srgbClr val="000000"/>
            </a:solidFill>
            <a:miter lim="800000"/>
            <a:headEnd/>
            <a:tailEnd/>
          </a:ln>
        </p:spPr>
      </p:sp>
      <p:sp>
        <p:nvSpPr>
          <p:cNvPr id="2344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45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E736734-8BF5-47BF-8CC4-04F398380342}" type="slidenum">
              <a:rPr lang="tr-TR" altLang="en-US" smtClean="0"/>
              <a:pPr/>
              <a:t>1</a:t>
            </a:fld>
            <a:endParaRPr lang="tr-TR"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63B5018-C68F-4C8D-B4EC-DD89469EF1E1}" type="slidenum">
              <a:rPr lang="en-US" altLang="en-US" smtClean="0"/>
              <a:pPr/>
              <a:t>2</a:t>
            </a:fld>
            <a:endParaRPr lang="en-US" altLang="en-US" smtClean="0"/>
          </a:p>
        </p:txBody>
      </p:sp>
      <p:sp>
        <p:nvSpPr>
          <p:cNvPr id="3778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786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Image Placeholder 1"/>
          <p:cNvSpPr>
            <a:spLocks noGrp="1" noRot="1" noChangeAspect="1" noTextEdit="1"/>
          </p:cNvSpPr>
          <p:nvPr>
            <p:ph type="sldImg"/>
          </p:nvPr>
        </p:nvSpPr>
        <p:spPr bwMode="auto">
          <a:noFill/>
          <a:ln>
            <a:solidFill>
              <a:srgbClr val="000000"/>
            </a:solidFill>
            <a:miter lim="800000"/>
            <a:headEnd/>
            <a:tailEnd/>
          </a:ln>
        </p:spPr>
      </p:sp>
      <p:sp>
        <p:nvSpPr>
          <p:cNvPr id="2365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65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AC74900-7C38-46B0-B05A-2ED1A9BDEB93}" type="slidenum">
              <a:rPr lang="tr-TR" altLang="en-US" smtClean="0"/>
              <a:pPr/>
              <a:t>3</a:t>
            </a:fld>
            <a:endParaRPr lang="tr-TR"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bwMode="auto">
          <a:noFill/>
          <a:ln>
            <a:solidFill>
              <a:srgbClr val="000000"/>
            </a:solidFill>
            <a:miter lim="800000"/>
            <a:headEnd/>
            <a:tailEnd/>
          </a:ln>
        </p:spPr>
      </p:sp>
      <p:sp>
        <p:nvSpPr>
          <p:cNvPr id="237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75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AA58B0E-6587-4BAF-93C1-8D7C5788723E}" type="slidenum">
              <a:rPr lang="tr-TR" altLang="en-US" smtClean="0"/>
              <a:pPr/>
              <a:t>4</a:t>
            </a:fld>
            <a:endParaRPr lang="tr-TR"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bwMode="auto">
          <a:noFill/>
          <a:ln>
            <a:solidFill>
              <a:srgbClr val="000000"/>
            </a:solidFill>
            <a:miter lim="800000"/>
            <a:headEnd/>
            <a:tailEnd/>
          </a:ln>
        </p:spPr>
      </p:sp>
      <p:sp>
        <p:nvSpPr>
          <p:cNvPr id="2385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85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8C4459E-136A-43CC-8092-71C658B2C23A}" type="slidenum">
              <a:rPr lang="tr-TR" altLang="en-US" smtClean="0"/>
              <a:pPr/>
              <a:t>5</a:t>
            </a:fld>
            <a:endParaRPr lang="tr-TR"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p:cNvSpPr>
            <a:spLocks noGrp="1" noRot="1" noChangeAspect="1" noTextEdit="1"/>
          </p:cNvSpPr>
          <p:nvPr>
            <p:ph type="sldImg"/>
          </p:nvPr>
        </p:nvSpPr>
        <p:spPr bwMode="auto">
          <a:noFill/>
          <a:ln>
            <a:solidFill>
              <a:srgbClr val="000000"/>
            </a:solidFill>
            <a:miter lim="800000"/>
            <a:headEnd/>
            <a:tailEnd/>
          </a:ln>
        </p:spPr>
      </p:sp>
      <p:sp>
        <p:nvSpPr>
          <p:cNvPr id="239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96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8894D0-EB5E-4079-81BC-701F7950914B}" type="slidenum">
              <a:rPr lang="tr-TR" altLang="en-US" smtClean="0"/>
              <a:pPr/>
              <a:t>6</a:t>
            </a:fld>
            <a:endParaRPr lang="tr-TR"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A906F29-9AE9-47F0-85B2-5DD7DE6D5B3C}" type="slidenum">
              <a:rPr lang="en-US" altLang="en-US" smtClean="0"/>
              <a:pPr/>
              <a:t>7</a:t>
            </a:fld>
            <a:endParaRPr lang="en-US" altLang="en-US" smtClean="0"/>
          </a:p>
        </p:txBody>
      </p:sp>
      <p:sp>
        <p:nvSpPr>
          <p:cNvPr id="3799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990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B2CF2C1-417C-4BA4-BDD7-EB078371923E}" type="slidenum">
              <a:rPr lang="en-US" altLang="en-US" smtClean="0"/>
              <a:pPr/>
              <a:t>8</a:t>
            </a:fld>
            <a:endParaRPr lang="en-US" altLang="en-US" smtClean="0"/>
          </a:p>
        </p:txBody>
      </p:sp>
      <p:sp>
        <p:nvSpPr>
          <p:cNvPr id="3809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093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A68949E-1872-4082-B3F8-B5B0DC2C0E84}" type="slidenum">
              <a:rPr lang="en-US" altLang="en-US" smtClean="0"/>
              <a:pPr/>
              <a:t>9</a:t>
            </a:fld>
            <a:endParaRPr lang="en-US" altLang="en-US" smtClean="0"/>
          </a:p>
        </p:txBody>
      </p:sp>
      <p:sp>
        <p:nvSpPr>
          <p:cNvPr id="3819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195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p:cNvSpPr>
            <a:spLocks noGrp="1" noRot="1" noChangeAspect="1" noTextEdit="1"/>
          </p:cNvSpPr>
          <p:nvPr>
            <p:ph type="sldImg"/>
          </p:nvPr>
        </p:nvSpPr>
        <p:spPr bwMode="auto">
          <a:noFill/>
          <a:ln>
            <a:solidFill>
              <a:srgbClr val="000000"/>
            </a:solidFill>
            <a:miter lim="800000"/>
            <a:headEnd/>
            <a:tailEnd/>
          </a:ln>
        </p:spPr>
      </p:sp>
      <p:sp>
        <p:nvSpPr>
          <p:cNvPr id="2437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37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EEA2DA6-924C-4725-B4B7-297CFF96100A}" type="slidenum">
              <a:rPr lang="tr-TR" altLang="en-US" smtClean="0"/>
              <a:pPr/>
              <a:t>10</a:t>
            </a:fld>
            <a:endParaRPr lang="tr-TR"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p:cNvSpPr>
            <a:spLocks noGrp="1" noRot="1" noChangeAspect="1" noTextEdit="1"/>
          </p:cNvSpPr>
          <p:nvPr>
            <p:ph type="sldImg"/>
          </p:nvPr>
        </p:nvSpPr>
        <p:spPr bwMode="auto">
          <a:noFill/>
          <a:ln>
            <a:solidFill>
              <a:srgbClr val="000000"/>
            </a:solidFill>
            <a:miter lim="800000"/>
            <a:headEnd/>
            <a:tailEnd/>
          </a:ln>
        </p:spPr>
      </p:sp>
      <p:sp>
        <p:nvSpPr>
          <p:cNvPr id="2447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47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EBD920E-0BD0-4503-B52D-B21FFE0A87DA}" type="slidenum">
              <a:rPr lang="tr-TR" altLang="en-US" smtClean="0"/>
              <a:pPr/>
              <a:t>11</a:t>
            </a:fld>
            <a:endParaRPr lang="tr-TR"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bwMode="auto">
          <a:noFill/>
          <a:ln>
            <a:solidFill>
              <a:srgbClr val="000000"/>
            </a:solidFill>
            <a:miter lim="800000"/>
            <a:headEnd/>
            <a:tailEnd/>
          </a:ln>
        </p:spPr>
      </p:sp>
      <p:sp>
        <p:nvSpPr>
          <p:cNvPr id="2478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78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6BE5BA-2950-4951-98B3-5DF6A9FEC85B}" type="slidenum">
              <a:rPr lang="tr-TR" altLang="en-US" smtClean="0"/>
              <a:pPr/>
              <a:t>12</a:t>
            </a:fld>
            <a:endParaRPr lang="tr-TR"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Image Placeholder 1"/>
          <p:cNvSpPr>
            <a:spLocks noGrp="1" noRot="1" noChangeAspect="1" noTextEdit="1"/>
          </p:cNvSpPr>
          <p:nvPr>
            <p:ph type="sldImg"/>
          </p:nvPr>
        </p:nvSpPr>
        <p:spPr bwMode="auto">
          <a:noFill/>
          <a:ln>
            <a:solidFill>
              <a:srgbClr val="000000"/>
            </a:solidFill>
            <a:miter lim="800000"/>
            <a:headEnd/>
            <a:tailEnd/>
          </a:ln>
        </p:spPr>
      </p:sp>
      <p:sp>
        <p:nvSpPr>
          <p:cNvPr id="2488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88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63C3BEE-DBD5-4448-BDC1-BDA9639F7234}" type="slidenum">
              <a:rPr lang="tr-TR" altLang="en-US" smtClean="0"/>
              <a:pPr/>
              <a:t>13</a:t>
            </a:fld>
            <a:endParaRPr lang="tr-TR"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BDA9255-9A6C-4F67-9CD9-8DB77B8C5B60}" type="slidenum">
              <a:rPr lang="en-US" altLang="en-US" smtClean="0"/>
              <a:pPr/>
              <a:t>14</a:t>
            </a:fld>
            <a:endParaRPr lang="en-US" altLang="en-US" smtClean="0"/>
          </a:p>
        </p:txBody>
      </p:sp>
      <p:sp>
        <p:nvSpPr>
          <p:cNvPr id="3840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400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Image Placeholder 1"/>
          <p:cNvSpPr>
            <a:spLocks noGrp="1" noRot="1" noChangeAspect="1" noTextEdit="1"/>
          </p:cNvSpPr>
          <p:nvPr>
            <p:ph type="sldImg"/>
          </p:nvPr>
        </p:nvSpPr>
        <p:spPr bwMode="auto">
          <a:noFill/>
          <a:ln>
            <a:solidFill>
              <a:srgbClr val="000000"/>
            </a:solidFill>
            <a:miter lim="800000"/>
            <a:headEnd/>
            <a:tailEnd/>
          </a:ln>
        </p:spPr>
      </p:sp>
      <p:sp>
        <p:nvSpPr>
          <p:cNvPr id="2600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smtClean="0"/>
          </a:p>
        </p:txBody>
      </p:sp>
      <p:sp>
        <p:nvSpPr>
          <p:cNvPr id="2601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948F596-6D5C-4898-B2C8-0604E507C6CB}" type="slidenum">
              <a:rPr lang="en-US" altLang="en-US" smtClean="0"/>
              <a:pPr/>
              <a:t>15</a:t>
            </a:fld>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Image Placeholder 1"/>
          <p:cNvSpPr>
            <a:spLocks noGrp="1" noRot="1" noChangeAspect="1" noTextEdit="1"/>
          </p:cNvSpPr>
          <p:nvPr>
            <p:ph type="sldImg"/>
          </p:nvPr>
        </p:nvSpPr>
        <p:spPr bwMode="auto">
          <a:noFill/>
          <a:ln>
            <a:solidFill>
              <a:srgbClr val="000000"/>
            </a:solidFill>
            <a:miter lim="800000"/>
            <a:headEnd/>
            <a:tailEnd/>
          </a:ln>
        </p:spPr>
      </p:sp>
      <p:sp>
        <p:nvSpPr>
          <p:cNvPr id="2611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smtClean="0"/>
          </a:p>
        </p:txBody>
      </p:sp>
      <p:sp>
        <p:nvSpPr>
          <p:cNvPr id="261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EF412F7-AC6E-4468-B2A0-0CDBDD205DEA}" type="slidenum">
              <a:rPr lang="en-US" altLang="en-US" smtClean="0"/>
              <a:pPr/>
              <a:t>16</a:t>
            </a:fld>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p:spPr>
      </p:sp>
      <p:sp>
        <p:nvSpPr>
          <p:cNvPr id="2621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smtClean="0"/>
          </a:p>
        </p:txBody>
      </p:sp>
      <p:sp>
        <p:nvSpPr>
          <p:cNvPr id="2621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D2CCD21-7461-44F5-BF83-323CB06B5CDE}" type="slidenum">
              <a:rPr lang="en-US" altLang="en-US" smtClean="0"/>
              <a:pPr/>
              <a:t>17</a:t>
            </a:fld>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Image Placeholder 1"/>
          <p:cNvSpPr>
            <a:spLocks noGrp="1" noRot="1" noChangeAspect="1" noTextEdit="1"/>
          </p:cNvSpPr>
          <p:nvPr>
            <p:ph type="sldImg"/>
          </p:nvPr>
        </p:nvSpPr>
        <p:spPr bwMode="auto">
          <a:noFill/>
          <a:ln>
            <a:solidFill>
              <a:srgbClr val="000000"/>
            </a:solidFill>
            <a:miter lim="800000"/>
            <a:headEnd/>
            <a:tailEnd/>
          </a:ln>
        </p:spPr>
      </p:sp>
      <p:sp>
        <p:nvSpPr>
          <p:cNvPr id="2631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smtClean="0"/>
          </a:p>
        </p:txBody>
      </p:sp>
      <p:sp>
        <p:nvSpPr>
          <p:cNvPr id="2631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FA0C03-7B8E-458F-9004-47EAC2965880}" type="slidenum">
              <a:rPr lang="en-US" altLang="en-US" smtClean="0"/>
              <a:pPr/>
              <a:t>18</a:t>
            </a:fld>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2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0AEB8DA-CA88-4ED9-8106-09FE1A8D0B1C}" type="slidenum">
              <a:rPr lang="en-US" altLang="en-US">
                <a:solidFill>
                  <a:prstClr val="black"/>
                </a:solidFill>
              </a:rPr>
              <a:pPr eaLnBrk="1" hangingPunct="1"/>
              <a:t>19</a:t>
            </a:fld>
            <a:endParaRPr lang="en-US"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Slide Image Placeholder 1"/>
          <p:cNvSpPr>
            <a:spLocks noGrp="1" noRot="1" noChangeAspect="1" noTextEdit="1"/>
          </p:cNvSpPr>
          <p:nvPr>
            <p:ph type="sldImg"/>
          </p:nvPr>
        </p:nvSpPr>
        <p:spPr bwMode="auto">
          <a:noFill/>
          <a:ln>
            <a:solidFill>
              <a:srgbClr val="000000"/>
            </a:solidFill>
            <a:miter lim="800000"/>
            <a:headEnd/>
            <a:tailEnd/>
          </a:ln>
        </p:spPr>
      </p:sp>
      <p:sp>
        <p:nvSpPr>
          <p:cNvPr id="3829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smtClean="0"/>
          </a:p>
        </p:txBody>
      </p:sp>
      <p:sp>
        <p:nvSpPr>
          <p:cNvPr id="3829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5DCB155-F54E-4D85-B13D-2BA6218372DC}" type="slidenum">
              <a:rPr lang="en-US" altLang="en-US" smtClean="0"/>
              <a:pPr/>
              <a:t>24</a:t>
            </a:fld>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2E00266-0826-475B-B565-ECFE982FDCFD}" type="slidenum">
              <a:rPr lang="en-US" altLang="en-US" smtClean="0"/>
              <a:pPr/>
              <a:t>25</a:t>
            </a:fld>
            <a:endParaRPr lang="en-US" altLang="en-US" smtClean="0"/>
          </a:p>
        </p:txBody>
      </p:sp>
      <p:sp>
        <p:nvSpPr>
          <p:cNvPr id="3850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502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76C1B8E-FD31-4C5E-97ED-89B71A5C4399}" type="slidenum">
              <a:rPr lang="en-US" altLang="en-US" smtClean="0"/>
              <a:pPr/>
              <a:t>26</a:t>
            </a:fld>
            <a:endParaRPr lang="en-US" altLang="en-US" smtClean="0"/>
          </a:p>
        </p:txBody>
      </p:sp>
      <p:sp>
        <p:nvSpPr>
          <p:cNvPr id="3860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605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79FE807-417D-4A98-8480-542B6CE224FF}" type="slidenum">
              <a:rPr lang="en-US" altLang="en-US" smtClean="0"/>
              <a:pPr/>
              <a:t>27</a:t>
            </a:fld>
            <a:endParaRPr lang="en-US" altLang="en-US" smtClean="0"/>
          </a:p>
        </p:txBody>
      </p:sp>
      <p:sp>
        <p:nvSpPr>
          <p:cNvPr id="3870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707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750AC5F-C164-4024-8B00-EFBF20EDFF29}" type="slidenum">
              <a:rPr lang="en-US" altLang="en-US" smtClean="0"/>
              <a:pPr/>
              <a:t>28</a:t>
            </a:fld>
            <a:endParaRPr lang="en-US" altLang="en-US" smtClean="0"/>
          </a:p>
        </p:txBody>
      </p:sp>
      <p:sp>
        <p:nvSpPr>
          <p:cNvPr id="3880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810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CC48012-9CAC-4F5B-9210-A682E21A1CC9}" type="slidenum">
              <a:rPr lang="en-US" altLang="en-US" smtClean="0"/>
              <a:pPr/>
              <a:t>29</a:t>
            </a:fld>
            <a:endParaRPr lang="en-US" altLang="en-US" smtClean="0"/>
          </a:p>
        </p:txBody>
      </p:sp>
      <p:sp>
        <p:nvSpPr>
          <p:cNvPr id="3891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2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7801851B-2D3F-4133-9CEC-FC9E685FD587}" type="slidenum">
              <a:rPr lang="en-US" altLang="en-US" smtClean="0"/>
              <a:pPr/>
              <a:t>30</a:t>
            </a:fld>
            <a:endParaRPr lang="en-US" altLang="en-US" smtClean="0"/>
          </a:p>
        </p:txBody>
      </p:sp>
      <p:sp>
        <p:nvSpPr>
          <p:cNvPr id="3901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014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B8A5853-6B9A-4686-8986-D5CD0542129D}" type="slidenum">
              <a:rPr lang="en-US" altLang="en-US" smtClean="0"/>
              <a:pPr/>
              <a:t>31</a:t>
            </a:fld>
            <a:endParaRPr lang="en-US" altLang="en-US" smtClean="0"/>
          </a:p>
        </p:txBody>
      </p:sp>
      <p:sp>
        <p:nvSpPr>
          <p:cNvPr id="3911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117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8511765-4F7A-4C32-8B79-C44B1FCCFE2D}" type="slidenum">
              <a:rPr lang="en-US" altLang="en-US" smtClean="0"/>
              <a:pPr/>
              <a:t>32</a:t>
            </a:fld>
            <a:endParaRPr lang="en-US" altLang="en-US" smtClean="0"/>
          </a:p>
        </p:txBody>
      </p:sp>
      <p:sp>
        <p:nvSpPr>
          <p:cNvPr id="3921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219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CD8E3FE-2C31-4E95-920E-D95AC0F6B83A}" type="slidenum">
              <a:rPr lang="en-US" altLang="en-US" smtClean="0"/>
              <a:pPr/>
              <a:t>34</a:t>
            </a:fld>
            <a:endParaRPr lang="en-US" altLang="en-US" smtClean="0"/>
          </a:p>
        </p:txBody>
      </p:sp>
      <p:sp>
        <p:nvSpPr>
          <p:cNvPr id="3932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322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E244E35-7579-48B5-BD31-E1502BBC690A}" type="slidenum">
              <a:rPr lang="en-US" altLang="en-US" smtClean="0"/>
              <a:pPr/>
              <a:t>36</a:t>
            </a:fld>
            <a:endParaRPr lang="en-US" altLang="en-US" smtClean="0"/>
          </a:p>
        </p:txBody>
      </p:sp>
      <p:sp>
        <p:nvSpPr>
          <p:cNvPr id="394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424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5B00EF1-BBCE-4B2E-A4F4-54BCE30DDB37}" type="slidenum">
              <a:rPr lang="en-US" altLang="en-US" smtClean="0"/>
              <a:pPr/>
              <a:t>37</a:t>
            </a:fld>
            <a:endParaRPr lang="en-US" altLang="en-US" smtClean="0"/>
          </a:p>
        </p:txBody>
      </p:sp>
      <p:sp>
        <p:nvSpPr>
          <p:cNvPr id="3952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526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Slide Image Placeholder 1"/>
          <p:cNvSpPr>
            <a:spLocks noGrp="1" noRot="1" noChangeAspect="1" noTextEdit="1"/>
          </p:cNvSpPr>
          <p:nvPr>
            <p:ph type="sldImg"/>
          </p:nvPr>
        </p:nvSpPr>
        <p:spPr bwMode="auto">
          <a:noFill/>
          <a:ln>
            <a:solidFill>
              <a:srgbClr val="000000"/>
            </a:solidFill>
            <a:miter lim="800000"/>
            <a:headEnd/>
            <a:tailEnd/>
          </a:ln>
        </p:spPr>
      </p:sp>
      <p:sp>
        <p:nvSpPr>
          <p:cNvPr id="3962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96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BCA12BB-541C-4AA5-92E5-B7C4DEB36E12}" type="slidenum">
              <a:rPr lang="tr-TR" altLang="en-US" smtClean="0"/>
              <a:pPr/>
              <a:t>47</a:t>
            </a:fld>
            <a:endParaRPr lang="tr-TR"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Slide Image Placeholder 1"/>
          <p:cNvSpPr>
            <a:spLocks noGrp="1" noRot="1" noChangeAspect="1" noTextEdit="1"/>
          </p:cNvSpPr>
          <p:nvPr>
            <p:ph type="sldImg"/>
          </p:nvPr>
        </p:nvSpPr>
        <p:spPr bwMode="auto">
          <a:noFill/>
          <a:ln>
            <a:solidFill>
              <a:srgbClr val="000000"/>
            </a:solidFill>
            <a:miter lim="800000"/>
            <a:headEnd/>
            <a:tailEnd/>
          </a:ln>
        </p:spPr>
      </p:sp>
      <p:sp>
        <p:nvSpPr>
          <p:cNvPr id="302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02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62477F0-3CA2-4ED5-A1BE-6B0C8D29FADD}" type="slidenum">
              <a:rPr lang="tr-TR" altLang="en-US" smtClean="0"/>
              <a:pPr/>
              <a:t>48</a:t>
            </a:fld>
            <a:endParaRPr lang="tr-TR"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Slide Image Placeholder 1"/>
          <p:cNvSpPr>
            <a:spLocks noGrp="1" noRot="1" noChangeAspect="1" noTextEdit="1"/>
          </p:cNvSpPr>
          <p:nvPr>
            <p:ph type="sldImg"/>
          </p:nvPr>
        </p:nvSpPr>
        <p:spPr bwMode="auto">
          <a:noFill/>
          <a:ln>
            <a:solidFill>
              <a:srgbClr val="000000"/>
            </a:solidFill>
            <a:miter lim="800000"/>
            <a:headEnd/>
            <a:tailEnd/>
          </a:ln>
        </p:spPr>
      </p:sp>
      <p:sp>
        <p:nvSpPr>
          <p:cNvPr id="397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97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01E1FB6-CB53-4745-9AC7-AA1346AC9FE6}" type="slidenum">
              <a:rPr lang="tr-TR" altLang="en-US" smtClean="0"/>
              <a:pPr/>
              <a:t>49</a:t>
            </a:fld>
            <a:endParaRPr lang="tr-TR"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Slide Image Placeholder 1"/>
          <p:cNvSpPr>
            <a:spLocks noGrp="1" noRot="1" noChangeAspect="1" noTextEdit="1"/>
          </p:cNvSpPr>
          <p:nvPr>
            <p:ph type="sldImg"/>
          </p:nvPr>
        </p:nvSpPr>
        <p:spPr bwMode="auto">
          <a:noFill/>
          <a:ln>
            <a:solidFill>
              <a:srgbClr val="000000"/>
            </a:solidFill>
            <a:miter lim="800000"/>
            <a:headEnd/>
            <a:tailEnd/>
          </a:ln>
        </p:spPr>
      </p:sp>
      <p:sp>
        <p:nvSpPr>
          <p:cNvPr id="306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06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95618DC-E4D3-4D22-B123-C4917FB34E9E}" type="slidenum">
              <a:rPr lang="tr-TR" altLang="en-US" smtClean="0"/>
              <a:pPr/>
              <a:t>50</a:t>
            </a:fld>
            <a:endParaRPr lang="tr-TR"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07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868D05-A088-4EB7-9479-7E91BE7BAEA1}" type="slidenum">
              <a:rPr lang="tr-TR" altLang="en-US" smtClean="0"/>
              <a:pPr/>
              <a:t>51</a:t>
            </a:fld>
            <a:endParaRPr lang="tr-TR"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Slide Image Placeholder 1"/>
          <p:cNvSpPr>
            <a:spLocks noGrp="1" noRot="1" noChangeAspect="1" noTextEdit="1"/>
          </p:cNvSpPr>
          <p:nvPr>
            <p:ph type="sldImg"/>
          </p:nvPr>
        </p:nvSpPr>
        <p:spPr bwMode="auto">
          <a:noFill/>
          <a:ln>
            <a:solidFill>
              <a:srgbClr val="000000"/>
            </a:solidFill>
            <a:miter lim="800000"/>
            <a:headEnd/>
            <a:tailEnd/>
          </a:ln>
        </p:spPr>
      </p:sp>
      <p:sp>
        <p:nvSpPr>
          <p:cNvPr id="398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98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CD7B671-2A1E-4AAE-92AE-27933ADB8EBF}" type="slidenum">
              <a:rPr lang="tr-TR" altLang="en-US" smtClean="0"/>
              <a:pPr/>
              <a:t>52</a:t>
            </a:fld>
            <a:endParaRPr lang="tr-TR"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Slide Image Placeholder 1"/>
          <p:cNvSpPr>
            <a:spLocks noGrp="1" noRot="1" noChangeAspect="1" noTextEdit="1"/>
          </p:cNvSpPr>
          <p:nvPr>
            <p:ph type="sldImg"/>
          </p:nvPr>
        </p:nvSpPr>
        <p:spPr bwMode="auto">
          <a:noFill/>
          <a:ln>
            <a:solidFill>
              <a:srgbClr val="000000"/>
            </a:solidFill>
            <a:miter lim="800000"/>
            <a:headEnd/>
            <a:tailEnd/>
          </a:ln>
        </p:spPr>
      </p:sp>
      <p:sp>
        <p:nvSpPr>
          <p:cNvPr id="308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08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8A050B2-7E8D-4C06-83E4-DC5AC0F02AA0}" type="slidenum">
              <a:rPr lang="tr-TR" altLang="en-US" smtClean="0"/>
              <a:pPr/>
              <a:t>53</a:t>
            </a:fld>
            <a:endParaRPr lang="tr-TR"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Slide Image Placeholder 1"/>
          <p:cNvSpPr>
            <a:spLocks noGrp="1" noRot="1" noChangeAspect="1" noTextEdit="1"/>
          </p:cNvSpPr>
          <p:nvPr>
            <p:ph type="sldImg"/>
          </p:nvPr>
        </p:nvSpPr>
        <p:spPr bwMode="auto">
          <a:noFill/>
          <a:ln>
            <a:solidFill>
              <a:srgbClr val="000000"/>
            </a:solidFill>
            <a:miter lim="800000"/>
            <a:headEnd/>
            <a:tailEnd/>
          </a:ln>
        </p:spPr>
      </p:sp>
      <p:sp>
        <p:nvSpPr>
          <p:cNvPr id="399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99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937FFF8-878B-4F72-815E-D8C3077BA47F}" type="slidenum">
              <a:rPr lang="tr-TR" altLang="en-US" smtClean="0"/>
              <a:pPr/>
              <a:t>54</a:t>
            </a:fld>
            <a:endParaRPr lang="tr-TR"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Slide Image Placeholder 1"/>
          <p:cNvSpPr>
            <a:spLocks noGrp="1" noRot="1" noChangeAspect="1" noTextEdit="1"/>
          </p:cNvSpPr>
          <p:nvPr>
            <p:ph type="sldImg"/>
          </p:nvPr>
        </p:nvSpPr>
        <p:spPr bwMode="auto">
          <a:noFill/>
          <a:ln>
            <a:solidFill>
              <a:srgbClr val="000000"/>
            </a:solidFill>
            <a:miter lim="800000"/>
            <a:headEnd/>
            <a:tailEnd/>
          </a:ln>
        </p:spPr>
      </p:sp>
      <p:sp>
        <p:nvSpPr>
          <p:cNvPr id="400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0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9659062-7249-430F-B7AB-A7D89DABE9B1}" type="slidenum">
              <a:rPr lang="tr-TR" altLang="en-US" smtClean="0"/>
              <a:pPr/>
              <a:t>55</a:t>
            </a:fld>
            <a:endParaRPr lang="tr-TR"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Slide Image Placeholder 1"/>
          <p:cNvSpPr>
            <a:spLocks noGrp="1" noRot="1" noChangeAspect="1" noTextEdit="1"/>
          </p:cNvSpPr>
          <p:nvPr>
            <p:ph type="sldImg"/>
          </p:nvPr>
        </p:nvSpPr>
        <p:spPr bwMode="auto">
          <a:noFill/>
          <a:ln>
            <a:solidFill>
              <a:srgbClr val="000000"/>
            </a:solidFill>
            <a:miter lim="800000"/>
            <a:headEnd/>
            <a:tailEnd/>
          </a:ln>
        </p:spPr>
      </p:sp>
      <p:sp>
        <p:nvSpPr>
          <p:cNvPr id="401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1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79549E0-D75F-4609-B5F4-DDE6D37B6D56}" type="slidenum">
              <a:rPr lang="tr-TR" altLang="en-US" smtClean="0"/>
              <a:pPr/>
              <a:t>56</a:t>
            </a:fld>
            <a:endParaRPr lang="tr-TR"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Slide Image Placeholder 1"/>
          <p:cNvSpPr>
            <a:spLocks noGrp="1" noRot="1" noChangeAspect="1" noTextEdit="1"/>
          </p:cNvSpPr>
          <p:nvPr>
            <p:ph type="sldImg"/>
          </p:nvPr>
        </p:nvSpPr>
        <p:spPr bwMode="auto">
          <a:noFill/>
          <a:ln>
            <a:solidFill>
              <a:srgbClr val="000000"/>
            </a:solidFill>
            <a:miter lim="800000"/>
            <a:headEnd/>
            <a:tailEnd/>
          </a:ln>
        </p:spPr>
      </p:sp>
      <p:sp>
        <p:nvSpPr>
          <p:cNvPr id="402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2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78E473E-EB90-425C-BD84-E1198E822D25}" type="slidenum">
              <a:rPr lang="tr-TR" altLang="en-US" smtClean="0"/>
              <a:pPr/>
              <a:t>58</a:t>
            </a:fld>
            <a:endParaRPr lang="tr-TR"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Slide Image Placeholder 1"/>
          <p:cNvSpPr>
            <a:spLocks noGrp="1" noRot="1" noChangeAspect="1" noTextEdit="1"/>
          </p:cNvSpPr>
          <p:nvPr>
            <p:ph type="sldImg"/>
          </p:nvPr>
        </p:nvSpPr>
        <p:spPr bwMode="auto">
          <a:noFill/>
          <a:ln>
            <a:solidFill>
              <a:srgbClr val="000000"/>
            </a:solidFill>
            <a:miter lim="800000"/>
            <a:headEnd/>
            <a:tailEnd/>
          </a:ln>
        </p:spPr>
      </p:sp>
      <p:sp>
        <p:nvSpPr>
          <p:cNvPr id="323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235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94DB57B-6616-43B9-8C16-022F2CA0337B}" type="slidenum">
              <a:rPr lang="tr-TR" altLang="en-US" smtClean="0"/>
              <a:pPr/>
              <a:t>59</a:t>
            </a:fld>
            <a:endParaRPr lang="tr-TR"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Slide Image Placeholder 1"/>
          <p:cNvSpPr>
            <a:spLocks noGrp="1" noRot="1" noChangeAspect="1" noTextEdit="1"/>
          </p:cNvSpPr>
          <p:nvPr>
            <p:ph type="sldImg"/>
          </p:nvPr>
        </p:nvSpPr>
        <p:spPr bwMode="auto">
          <a:noFill/>
          <a:ln>
            <a:solidFill>
              <a:srgbClr val="000000"/>
            </a:solidFill>
            <a:miter lim="800000"/>
            <a:headEnd/>
            <a:tailEnd/>
          </a:ln>
        </p:spPr>
      </p:sp>
      <p:sp>
        <p:nvSpPr>
          <p:cNvPr id="324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246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10165D-B62F-4365-8218-BD5A2BCBE641}" type="slidenum">
              <a:rPr lang="tr-TR" altLang="en-US" smtClean="0"/>
              <a:pPr/>
              <a:t>60</a:t>
            </a:fld>
            <a:endParaRPr lang="tr-TR"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Slide Image Placeholder 1"/>
          <p:cNvSpPr>
            <a:spLocks noGrp="1" noRot="1" noChangeAspect="1" noTextEdit="1"/>
          </p:cNvSpPr>
          <p:nvPr>
            <p:ph type="sldImg"/>
          </p:nvPr>
        </p:nvSpPr>
        <p:spPr bwMode="auto">
          <a:noFill/>
          <a:ln>
            <a:solidFill>
              <a:srgbClr val="000000"/>
            </a:solidFill>
            <a:miter lim="800000"/>
            <a:headEnd/>
            <a:tailEnd/>
          </a:ln>
        </p:spPr>
      </p:sp>
      <p:sp>
        <p:nvSpPr>
          <p:cNvPr id="325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256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5B97860-E0D4-47FD-A46E-380BA94A7F7E}" type="slidenum">
              <a:rPr lang="tr-TR" altLang="en-US" smtClean="0"/>
              <a:pPr/>
              <a:t>61</a:t>
            </a:fld>
            <a:endParaRPr lang="tr-TR"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Slide Image Placeholder 1"/>
          <p:cNvSpPr>
            <a:spLocks noGrp="1" noRot="1" noChangeAspect="1" noTextEdit="1"/>
          </p:cNvSpPr>
          <p:nvPr>
            <p:ph type="sldImg"/>
          </p:nvPr>
        </p:nvSpPr>
        <p:spPr bwMode="auto">
          <a:noFill/>
          <a:ln>
            <a:solidFill>
              <a:srgbClr val="000000"/>
            </a:solidFill>
            <a:miter lim="800000"/>
            <a:headEnd/>
            <a:tailEnd/>
          </a:ln>
        </p:spPr>
      </p:sp>
      <p:sp>
        <p:nvSpPr>
          <p:cNvPr id="329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29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F9534C8-D39B-49E4-8FBC-D7A975C18BC5}" type="slidenum">
              <a:rPr lang="tr-TR" altLang="en-US" smtClean="0"/>
              <a:pPr/>
              <a:t>62</a:t>
            </a:fld>
            <a:endParaRPr lang="tr-TR"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Slide Image Placeholder 1"/>
          <p:cNvSpPr>
            <a:spLocks noGrp="1" noRot="1" noChangeAspect="1" noTextEdit="1"/>
          </p:cNvSpPr>
          <p:nvPr>
            <p:ph type="sldImg"/>
          </p:nvPr>
        </p:nvSpPr>
        <p:spPr bwMode="auto">
          <a:noFill/>
          <a:ln>
            <a:solidFill>
              <a:srgbClr val="000000"/>
            </a:solidFill>
            <a:miter lim="800000"/>
            <a:headEnd/>
            <a:tailEnd/>
          </a:ln>
        </p:spPr>
      </p:sp>
      <p:sp>
        <p:nvSpPr>
          <p:cNvPr id="330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07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502D0D-81C0-4082-AEA1-CB3770CE83E7}" type="slidenum">
              <a:rPr lang="tr-TR" altLang="en-US" smtClean="0"/>
              <a:pPr/>
              <a:t>63</a:t>
            </a:fld>
            <a:endParaRPr lang="tr-TR"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Slide Image Placeholder 1"/>
          <p:cNvSpPr>
            <a:spLocks noGrp="1" noRot="1" noChangeAspect="1" noTextEdit="1"/>
          </p:cNvSpPr>
          <p:nvPr>
            <p:ph type="sldImg"/>
          </p:nvPr>
        </p:nvSpPr>
        <p:spPr bwMode="auto">
          <a:noFill/>
          <a:ln>
            <a:solidFill>
              <a:srgbClr val="000000"/>
            </a:solidFill>
            <a:miter lim="800000"/>
            <a:headEnd/>
            <a:tailEnd/>
          </a:ln>
        </p:spPr>
      </p:sp>
      <p:sp>
        <p:nvSpPr>
          <p:cNvPr id="326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26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A2D3E62-FF0C-44B6-A868-A36C8DF86E15}" type="slidenum">
              <a:rPr lang="tr-TR" altLang="en-US" smtClean="0"/>
              <a:pPr/>
              <a:t>64</a:t>
            </a:fld>
            <a:endParaRPr lang="tr-TR"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Slide Image Placeholder 1"/>
          <p:cNvSpPr>
            <a:spLocks noGrp="1" noRot="1" noChangeAspect="1" noTextEdit="1"/>
          </p:cNvSpPr>
          <p:nvPr>
            <p:ph type="sldImg"/>
          </p:nvPr>
        </p:nvSpPr>
        <p:spPr bwMode="auto">
          <a:noFill/>
          <a:ln>
            <a:solidFill>
              <a:srgbClr val="000000"/>
            </a:solidFill>
            <a:miter lim="800000"/>
            <a:headEnd/>
            <a:tailEnd/>
          </a:ln>
        </p:spPr>
      </p:sp>
      <p:sp>
        <p:nvSpPr>
          <p:cNvPr id="327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27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457E78A-1579-47EB-90FD-2DFAD69E8290}" type="slidenum">
              <a:rPr lang="tr-TR" altLang="en-US" smtClean="0"/>
              <a:pPr/>
              <a:t>65</a:t>
            </a:fld>
            <a:endParaRPr lang="tr-TR"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Slide Image Placeholder 1"/>
          <p:cNvSpPr>
            <a:spLocks noGrp="1" noRot="1" noChangeAspect="1" noTextEdit="1"/>
          </p:cNvSpPr>
          <p:nvPr>
            <p:ph type="sldImg"/>
          </p:nvPr>
        </p:nvSpPr>
        <p:spPr bwMode="auto">
          <a:noFill/>
          <a:ln>
            <a:solidFill>
              <a:srgbClr val="000000"/>
            </a:solidFill>
            <a:miter lim="800000"/>
            <a:headEnd/>
            <a:tailEnd/>
          </a:ln>
        </p:spPr>
      </p:sp>
      <p:sp>
        <p:nvSpPr>
          <p:cNvPr id="331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17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D1FCC33-41BE-444E-B4BA-EAF428911B90}" type="slidenum">
              <a:rPr lang="tr-TR" altLang="en-US" smtClean="0"/>
              <a:pPr/>
              <a:t>66</a:t>
            </a:fld>
            <a:endParaRPr lang="tr-TR"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Slide Image Placeholder 1"/>
          <p:cNvSpPr>
            <a:spLocks noGrp="1" noRot="1" noChangeAspect="1" noTextEdit="1"/>
          </p:cNvSpPr>
          <p:nvPr>
            <p:ph type="sldImg"/>
          </p:nvPr>
        </p:nvSpPr>
        <p:spPr bwMode="auto">
          <a:noFill/>
          <a:ln>
            <a:solidFill>
              <a:srgbClr val="000000"/>
            </a:solidFill>
            <a:miter lim="800000"/>
            <a:headEnd/>
            <a:tailEnd/>
          </a:ln>
        </p:spPr>
      </p:sp>
      <p:sp>
        <p:nvSpPr>
          <p:cNvPr id="339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99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15C955B-DCAA-42BF-A4D6-DAADBBC1C54B}" type="slidenum">
              <a:rPr lang="tr-TR" altLang="en-US" smtClean="0"/>
              <a:pPr/>
              <a:t>67</a:t>
            </a:fld>
            <a:endParaRPr lang="tr-TR"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Slide Image Placeholder 1"/>
          <p:cNvSpPr>
            <a:spLocks noGrp="1" noRot="1" noChangeAspect="1" noTextEdit="1"/>
          </p:cNvSpPr>
          <p:nvPr>
            <p:ph type="sldImg"/>
          </p:nvPr>
        </p:nvSpPr>
        <p:spPr bwMode="auto">
          <a:noFill/>
          <a:ln>
            <a:solidFill>
              <a:srgbClr val="000000"/>
            </a:solidFill>
            <a:miter lim="800000"/>
            <a:headEnd/>
            <a:tailEnd/>
          </a:ln>
        </p:spPr>
      </p:sp>
      <p:sp>
        <p:nvSpPr>
          <p:cNvPr id="3328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28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7D88AF-C064-46AD-B632-B3302A5907D4}" type="slidenum">
              <a:rPr lang="tr-TR" altLang="en-US" smtClean="0"/>
              <a:pPr/>
              <a:t>68</a:t>
            </a:fld>
            <a:endParaRPr lang="tr-TR"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Slide Image Placeholder 1"/>
          <p:cNvSpPr>
            <a:spLocks noGrp="1" noRot="1" noChangeAspect="1" noTextEdit="1"/>
          </p:cNvSpPr>
          <p:nvPr>
            <p:ph type="sldImg"/>
          </p:nvPr>
        </p:nvSpPr>
        <p:spPr bwMode="auto">
          <a:noFill/>
          <a:ln>
            <a:solidFill>
              <a:srgbClr val="000000"/>
            </a:solidFill>
            <a:miter lim="800000"/>
            <a:headEnd/>
            <a:tailEnd/>
          </a:ln>
        </p:spPr>
      </p:sp>
      <p:sp>
        <p:nvSpPr>
          <p:cNvPr id="333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3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67C6A15-06B0-4C49-A233-17E1A540B098}" type="slidenum">
              <a:rPr lang="tr-TR" altLang="en-US" smtClean="0"/>
              <a:pPr/>
              <a:t>69</a:t>
            </a:fld>
            <a:endParaRPr lang="tr-TR"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Slide Image Placeholder 1"/>
          <p:cNvSpPr>
            <a:spLocks noGrp="1" noRot="1" noChangeAspect="1" noTextEdit="1"/>
          </p:cNvSpPr>
          <p:nvPr>
            <p:ph type="sldImg"/>
          </p:nvPr>
        </p:nvSpPr>
        <p:spPr bwMode="auto">
          <a:noFill/>
          <a:ln>
            <a:solidFill>
              <a:srgbClr val="000000"/>
            </a:solidFill>
            <a:miter lim="800000"/>
            <a:headEnd/>
            <a:tailEnd/>
          </a:ln>
        </p:spPr>
      </p:sp>
      <p:sp>
        <p:nvSpPr>
          <p:cNvPr id="334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4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CDBCDC2-FCC7-4025-8829-54B19C65A5CA}" type="slidenum">
              <a:rPr lang="tr-TR" altLang="en-US" smtClean="0"/>
              <a:pPr/>
              <a:t>70</a:t>
            </a:fld>
            <a:endParaRPr lang="tr-TR"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Slide Image Placeholder 1"/>
          <p:cNvSpPr>
            <a:spLocks noGrp="1" noRot="1" noChangeAspect="1" noTextEdit="1"/>
          </p:cNvSpPr>
          <p:nvPr>
            <p:ph type="sldImg"/>
          </p:nvPr>
        </p:nvSpPr>
        <p:spPr bwMode="auto">
          <a:noFill/>
          <a:ln>
            <a:solidFill>
              <a:srgbClr val="000000"/>
            </a:solidFill>
            <a:miter lim="800000"/>
            <a:headEnd/>
            <a:tailEnd/>
          </a:ln>
        </p:spPr>
      </p:sp>
      <p:sp>
        <p:nvSpPr>
          <p:cNvPr id="335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58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C0C7E0-9CC8-440A-8958-05C7E0939A08}" type="slidenum">
              <a:rPr lang="tr-TR" altLang="en-US" smtClean="0"/>
              <a:pPr/>
              <a:t>71</a:t>
            </a:fld>
            <a:endParaRPr lang="tr-TR"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Slide Image Placeholder 1"/>
          <p:cNvSpPr>
            <a:spLocks noGrp="1" noRot="1" noChangeAspect="1" noTextEdit="1"/>
          </p:cNvSpPr>
          <p:nvPr>
            <p:ph type="sldImg"/>
          </p:nvPr>
        </p:nvSpPr>
        <p:spPr bwMode="auto">
          <a:noFill/>
          <a:ln>
            <a:solidFill>
              <a:srgbClr val="000000"/>
            </a:solidFill>
            <a:miter lim="800000"/>
            <a:headEnd/>
            <a:tailEnd/>
          </a:ln>
        </p:spPr>
      </p:sp>
      <p:sp>
        <p:nvSpPr>
          <p:cNvPr id="3368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69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4DAF80C-3FED-488E-B360-18A211D91BB7}" type="slidenum">
              <a:rPr lang="tr-TR" altLang="en-US" smtClean="0"/>
              <a:pPr/>
              <a:t>72</a:t>
            </a:fld>
            <a:endParaRPr lang="tr-TR"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Slide Image Placeholder 1"/>
          <p:cNvSpPr>
            <a:spLocks noGrp="1" noRot="1" noChangeAspect="1" noTextEdit="1"/>
          </p:cNvSpPr>
          <p:nvPr>
            <p:ph type="sldImg"/>
          </p:nvPr>
        </p:nvSpPr>
        <p:spPr bwMode="auto">
          <a:noFill/>
          <a:ln>
            <a:solidFill>
              <a:srgbClr val="000000"/>
            </a:solidFill>
            <a:miter lim="800000"/>
            <a:headEnd/>
            <a:tailEnd/>
          </a:ln>
        </p:spPr>
      </p:sp>
      <p:sp>
        <p:nvSpPr>
          <p:cNvPr id="340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409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70D425-44D3-4911-ABD0-AEB11C4D45D7}" type="slidenum">
              <a:rPr lang="tr-TR" altLang="en-US" smtClean="0"/>
              <a:pPr/>
              <a:t>73</a:t>
            </a:fld>
            <a:endParaRPr lang="tr-TR"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Slide Image Placeholder 1"/>
          <p:cNvSpPr>
            <a:spLocks noGrp="1" noRot="1" noChangeAspect="1" noTextEdit="1"/>
          </p:cNvSpPr>
          <p:nvPr>
            <p:ph type="sldImg"/>
          </p:nvPr>
        </p:nvSpPr>
        <p:spPr bwMode="auto">
          <a:noFill/>
          <a:ln>
            <a:solidFill>
              <a:srgbClr val="000000"/>
            </a:solidFill>
            <a:miter lim="800000"/>
            <a:headEnd/>
            <a:tailEnd/>
          </a:ln>
        </p:spPr>
      </p:sp>
      <p:sp>
        <p:nvSpPr>
          <p:cNvPr id="337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79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B44CC11-0BDE-42AE-AD97-B325507C59D6}" type="slidenum">
              <a:rPr lang="tr-TR" altLang="en-US" smtClean="0"/>
              <a:pPr/>
              <a:t>74</a:t>
            </a:fld>
            <a:endParaRPr lang="tr-TR"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Slide Image Placeholder 1"/>
          <p:cNvSpPr>
            <a:spLocks noGrp="1" noRot="1" noChangeAspect="1" noTextEdit="1"/>
          </p:cNvSpPr>
          <p:nvPr>
            <p:ph type="sldImg"/>
          </p:nvPr>
        </p:nvSpPr>
        <p:spPr bwMode="auto">
          <a:noFill/>
          <a:ln>
            <a:solidFill>
              <a:srgbClr val="000000"/>
            </a:solidFill>
            <a:miter lim="800000"/>
            <a:headEnd/>
            <a:tailEnd/>
          </a:ln>
        </p:spPr>
      </p:sp>
      <p:sp>
        <p:nvSpPr>
          <p:cNvPr id="3389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89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8099E45-A807-48F3-AACB-D428B35336E2}" type="slidenum">
              <a:rPr lang="tr-TR" altLang="en-US" smtClean="0"/>
              <a:pPr/>
              <a:t>75</a:t>
            </a:fld>
            <a:endParaRPr lang="tr-TR"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Slide Image Placeholder 1"/>
          <p:cNvSpPr>
            <a:spLocks noGrp="1" noRot="1" noChangeAspect="1" noTextEdit="1"/>
          </p:cNvSpPr>
          <p:nvPr>
            <p:ph type="sldImg"/>
          </p:nvPr>
        </p:nvSpPr>
        <p:spPr bwMode="auto">
          <a:noFill/>
          <a:ln>
            <a:solidFill>
              <a:srgbClr val="000000"/>
            </a:solidFill>
            <a:miter lim="800000"/>
            <a:headEnd/>
            <a:tailEnd/>
          </a:ln>
        </p:spPr>
      </p:sp>
      <p:sp>
        <p:nvSpPr>
          <p:cNvPr id="342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420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83EA671-4724-44B0-9C95-CC518B9C4E87}" type="slidenum">
              <a:rPr lang="tr-TR" altLang="en-US" smtClean="0"/>
              <a:pPr/>
              <a:t>76</a:t>
            </a:fld>
            <a:endParaRPr lang="tr-TR"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Slide Image Placeholder 1"/>
          <p:cNvSpPr>
            <a:spLocks noGrp="1" noRot="1" noChangeAspect="1" noTextEdit="1"/>
          </p:cNvSpPr>
          <p:nvPr>
            <p:ph type="sldImg"/>
          </p:nvPr>
        </p:nvSpPr>
        <p:spPr bwMode="auto">
          <a:noFill/>
          <a:ln>
            <a:solidFill>
              <a:srgbClr val="000000"/>
            </a:solidFill>
            <a:miter lim="800000"/>
            <a:headEnd/>
            <a:tailEnd/>
          </a:ln>
        </p:spPr>
      </p:sp>
      <p:sp>
        <p:nvSpPr>
          <p:cNvPr id="343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430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A71E84C-A852-4C5E-A0C7-EEBB3365C61A}" type="slidenum">
              <a:rPr lang="tr-TR" altLang="en-US" smtClean="0"/>
              <a:pPr/>
              <a:t>77</a:t>
            </a:fld>
            <a:endParaRPr lang="tr-TR"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Slide Image Placeholder 1"/>
          <p:cNvSpPr>
            <a:spLocks noGrp="1" noRot="1" noChangeAspect="1" noTextEdit="1"/>
          </p:cNvSpPr>
          <p:nvPr>
            <p:ph type="sldImg"/>
          </p:nvPr>
        </p:nvSpPr>
        <p:spPr bwMode="auto">
          <a:noFill/>
          <a:ln>
            <a:solidFill>
              <a:srgbClr val="000000"/>
            </a:solidFill>
            <a:miter lim="800000"/>
            <a:headEnd/>
            <a:tailEnd/>
          </a:ln>
        </p:spPr>
      </p:sp>
      <p:sp>
        <p:nvSpPr>
          <p:cNvPr id="344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44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5628D65-6933-4C09-B49D-1D960443BBBB}" type="slidenum">
              <a:rPr lang="tr-TR" altLang="en-US" smtClean="0"/>
              <a:pPr/>
              <a:t>78</a:t>
            </a:fld>
            <a:endParaRPr lang="tr-TR"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Slide Image Placeholder 1"/>
          <p:cNvSpPr>
            <a:spLocks noGrp="1" noRot="1" noChangeAspect="1" noTextEdit="1"/>
          </p:cNvSpPr>
          <p:nvPr>
            <p:ph type="sldImg"/>
          </p:nvPr>
        </p:nvSpPr>
        <p:spPr bwMode="auto">
          <a:noFill/>
          <a:ln>
            <a:solidFill>
              <a:srgbClr val="000000"/>
            </a:solidFill>
            <a:miter lim="800000"/>
            <a:headEnd/>
            <a:tailEnd/>
          </a:ln>
        </p:spPr>
      </p:sp>
      <p:sp>
        <p:nvSpPr>
          <p:cNvPr id="345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450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DA82225-750E-475A-943A-5678F42278FD}" type="slidenum">
              <a:rPr lang="tr-TR" altLang="en-US" smtClean="0"/>
              <a:pPr/>
              <a:t>79</a:t>
            </a:fld>
            <a:endParaRPr lang="tr-TR" alt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Slide Image Placeholder 1"/>
          <p:cNvSpPr>
            <a:spLocks noGrp="1" noRot="1" noChangeAspect="1" noTextEdit="1"/>
          </p:cNvSpPr>
          <p:nvPr>
            <p:ph type="sldImg"/>
          </p:nvPr>
        </p:nvSpPr>
        <p:spPr bwMode="auto">
          <a:noFill/>
          <a:ln>
            <a:solidFill>
              <a:srgbClr val="000000"/>
            </a:solidFill>
            <a:miter lim="800000"/>
            <a:headEnd/>
            <a:tailEnd/>
          </a:ln>
        </p:spPr>
      </p:sp>
      <p:sp>
        <p:nvSpPr>
          <p:cNvPr id="346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461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88E4464-6BE2-4E5B-95EA-5A840F835C56}" type="slidenum">
              <a:rPr lang="tr-TR" altLang="en-US" smtClean="0"/>
              <a:pPr/>
              <a:t>80</a:t>
            </a:fld>
            <a:endParaRPr lang="tr-TR"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Slide Image Placeholder 1"/>
          <p:cNvSpPr>
            <a:spLocks noGrp="1" noRot="1" noChangeAspect="1" noTextEdit="1"/>
          </p:cNvSpPr>
          <p:nvPr>
            <p:ph type="sldImg"/>
          </p:nvPr>
        </p:nvSpPr>
        <p:spPr bwMode="auto">
          <a:noFill/>
          <a:ln>
            <a:solidFill>
              <a:srgbClr val="000000"/>
            </a:solidFill>
            <a:miter lim="800000"/>
            <a:headEnd/>
            <a:tailEnd/>
          </a:ln>
        </p:spPr>
      </p:sp>
      <p:sp>
        <p:nvSpPr>
          <p:cNvPr id="407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7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DAC1819-0AA5-45EE-B677-88DEE678B08C}" type="slidenum">
              <a:rPr lang="tr-TR" altLang="en-US" smtClean="0"/>
              <a:pPr/>
              <a:t>81</a:t>
            </a:fld>
            <a:endParaRPr lang="tr-TR" alt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Slide Image Placeholder 1"/>
          <p:cNvSpPr>
            <a:spLocks noGrp="1" noRot="1" noChangeAspect="1" noTextEdit="1"/>
          </p:cNvSpPr>
          <p:nvPr>
            <p:ph type="sldImg"/>
          </p:nvPr>
        </p:nvSpPr>
        <p:spPr bwMode="auto">
          <a:noFill/>
          <a:ln>
            <a:solidFill>
              <a:srgbClr val="000000"/>
            </a:solidFill>
            <a:miter lim="800000"/>
            <a:headEnd/>
            <a:tailEnd/>
          </a:ln>
        </p:spPr>
      </p:sp>
      <p:sp>
        <p:nvSpPr>
          <p:cNvPr id="408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8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A2C67D3-297A-4043-846E-F04673FCB5A4}" type="slidenum">
              <a:rPr lang="tr-TR" altLang="en-US" smtClean="0"/>
              <a:pPr/>
              <a:t>82</a:t>
            </a:fld>
            <a:endParaRPr lang="tr-TR"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9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6D46237-FA89-45E9-AB7B-CA731A9758DA}" type="slidenum">
              <a:rPr lang="tr-TR" altLang="en-US" smtClean="0"/>
              <a:pPr/>
              <a:t>83</a:t>
            </a:fld>
            <a:endParaRPr lang="tr-TR"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Slide Image Placeholder 1"/>
          <p:cNvSpPr>
            <a:spLocks noGrp="1" noRot="1" noChangeAspect="1" noTextEdit="1"/>
          </p:cNvSpPr>
          <p:nvPr>
            <p:ph type="sldImg"/>
          </p:nvPr>
        </p:nvSpPr>
        <p:spPr bwMode="auto">
          <a:noFill/>
          <a:ln>
            <a:solidFill>
              <a:srgbClr val="000000"/>
            </a:solidFill>
            <a:miter lim="800000"/>
            <a:headEnd/>
            <a:tailEnd/>
          </a:ln>
        </p:spPr>
      </p:sp>
      <p:sp>
        <p:nvSpPr>
          <p:cNvPr id="350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02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8E0659A-2E63-4168-A2AA-60C3504C50F5}" type="slidenum">
              <a:rPr lang="tr-TR" altLang="en-US" smtClean="0"/>
              <a:pPr/>
              <a:t>84</a:t>
            </a:fld>
            <a:endParaRPr lang="tr-TR"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Slide Image Placeholder 1"/>
          <p:cNvSpPr>
            <a:spLocks noGrp="1" noRot="1" noChangeAspect="1" noTextEdit="1"/>
          </p:cNvSpPr>
          <p:nvPr>
            <p:ph type="sldImg"/>
          </p:nvPr>
        </p:nvSpPr>
        <p:spPr bwMode="auto">
          <a:noFill/>
          <a:ln>
            <a:solidFill>
              <a:srgbClr val="000000"/>
            </a:solidFill>
            <a:miter lim="800000"/>
            <a:headEnd/>
            <a:tailEnd/>
          </a:ln>
        </p:spPr>
      </p:sp>
      <p:sp>
        <p:nvSpPr>
          <p:cNvPr id="351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12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B5350C4-7F16-499C-95BB-775E01B3AA94}" type="slidenum">
              <a:rPr lang="tr-TR" altLang="en-US" smtClean="0"/>
              <a:pPr/>
              <a:t>85</a:t>
            </a:fld>
            <a:endParaRPr lang="tr-TR" alt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Slide Image Placeholder 1"/>
          <p:cNvSpPr>
            <a:spLocks noGrp="1" noRot="1" noChangeAspect="1" noTextEdit="1"/>
          </p:cNvSpPr>
          <p:nvPr>
            <p:ph type="sldImg"/>
          </p:nvPr>
        </p:nvSpPr>
        <p:spPr bwMode="auto">
          <a:noFill/>
          <a:ln>
            <a:solidFill>
              <a:srgbClr val="000000"/>
            </a:solidFill>
            <a:miter lim="800000"/>
            <a:headEnd/>
            <a:tailEnd/>
          </a:ln>
        </p:spPr>
      </p:sp>
      <p:sp>
        <p:nvSpPr>
          <p:cNvPr id="352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22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EF7766-55FC-4066-9F49-54866696BC8E}" type="slidenum">
              <a:rPr lang="tr-TR" altLang="en-US" smtClean="0"/>
              <a:pPr/>
              <a:t>86</a:t>
            </a:fld>
            <a:endParaRPr lang="tr-TR" alt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Slide Image Placeholder 1"/>
          <p:cNvSpPr>
            <a:spLocks noGrp="1" noRot="1" noChangeAspect="1" noTextEdit="1"/>
          </p:cNvSpPr>
          <p:nvPr>
            <p:ph type="sldImg"/>
          </p:nvPr>
        </p:nvSpPr>
        <p:spPr bwMode="auto">
          <a:noFill/>
          <a:ln>
            <a:solidFill>
              <a:srgbClr val="000000"/>
            </a:solidFill>
            <a:miter lim="800000"/>
            <a:headEnd/>
            <a:tailEnd/>
          </a:ln>
        </p:spPr>
      </p:sp>
      <p:sp>
        <p:nvSpPr>
          <p:cNvPr id="353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32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26E1A2E-A383-4B11-B3A3-F261D2080D2E}" type="slidenum">
              <a:rPr lang="tr-TR" altLang="en-US" smtClean="0"/>
              <a:pPr/>
              <a:t>87</a:t>
            </a:fld>
            <a:endParaRPr lang="tr-TR" alt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Slide Image Placeholder 1"/>
          <p:cNvSpPr>
            <a:spLocks noGrp="1" noRot="1" noChangeAspect="1" noTextEdit="1"/>
          </p:cNvSpPr>
          <p:nvPr>
            <p:ph type="sldImg"/>
          </p:nvPr>
        </p:nvSpPr>
        <p:spPr bwMode="auto">
          <a:noFill/>
          <a:ln>
            <a:solidFill>
              <a:srgbClr val="000000"/>
            </a:solidFill>
            <a:miter lim="800000"/>
            <a:headEnd/>
            <a:tailEnd/>
          </a:ln>
        </p:spPr>
      </p:sp>
      <p:sp>
        <p:nvSpPr>
          <p:cNvPr id="3543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43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E2C0D5-E62C-46FE-B877-7369B9BAE85E}" type="slidenum">
              <a:rPr lang="tr-TR" altLang="en-US" smtClean="0"/>
              <a:pPr/>
              <a:t>88</a:t>
            </a:fld>
            <a:endParaRPr lang="tr-TR" alt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Slide Image Placeholder 1"/>
          <p:cNvSpPr>
            <a:spLocks noGrp="1" noRot="1" noChangeAspect="1" noTextEdit="1"/>
          </p:cNvSpPr>
          <p:nvPr>
            <p:ph type="sldImg"/>
          </p:nvPr>
        </p:nvSpPr>
        <p:spPr bwMode="auto">
          <a:noFill/>
          <a:ln>
            <a:solidFill>
              <a:srgbClr val="000000"/>
            </a:solidFill>
            <a:miter lim="800000"/>
            <a:headEnd/>
            <a:tailEnd/>
          </a:ln>
        </p:spPr>
      </p:sp>
      <p:sp>
        <p:nvSpPr>
          <p:cNvPr id="3553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53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DC6C24D-BB3B-4DEC-9778-F28A62A6F115}" type="slidenum">
              <a:rPr lang="tr-TR" altLang="en-US" smtClean="0"/>
              <a:pPr/>
              <a:t>89</a:t>
            </a:fld>
            <a:endParaRPr lang="tr-TR" alt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Slide Image Placeholder 1"/>
          <p:cNvSpPr>
            <a:spLocks noGrp="1" noRot="1" noChangeAspect="1" noTextEdit="1"/>
          </p:cNvSpPr>
          <p:nvPr>
            <p:ph type="sldImg"/>
          </p:nvPr>
        </p:nvSpPr>
        <p:spPr bwMode="auto">
          <a:noFill/>
          <a:ln>
            <a:solidFill>
              <a:srgbClr val="000000"/>
            </a:solidFill>
            <a:miter lim="800000"/>
            <a:headEnd/>
            <a:tailEnd/>
          </a:ln>
        </p:spPr>
      </p:sp>
      <p:sp>
        <p:nvSpPr>
          <p:cNvPr id="356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63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82ECF8-604B-48CD-9E0E-8E4C84E4BCBA}" type="slidenum">
              <a:rPr lang="tr-TR" altLang="en-US" smtClean="0"/>
              <a:pPr/>
              <a:t>90</a:t>
            </a:fld>
            <a:endParaRPr lang="tr-TR" alt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Slide Image Placeholder 1"/>
          <p:cNvSpPr>
            <a:spLocks noGrp="1" noRot="1" noChangeAspect="1" noTextEdit="1"/>
          </p:cNvSpPr>
          <p:nvPr>
            <p:ph type="sldImg"/>
          </p:nvPr>
        </p:nvSpPr>
        <p:spPr bwMode="auto">
          <a:noFill/>
          <a:ln>
            <a:solidFill>
              <a:srgbClr val="000000"/>
            </a:solidFill>
            <a:miter lim="800000"/>
            <a:headEnd/>
            <a:tailEnd/>
          </a:ln>
        </p:spPr>
      </p:sp>
      <p:sp>
        <p:nvSpPr>
          <p:cNvPr id="357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73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000347-51FA-4625-B83D-6CA0E7C43C84}" type="slidenum">
              <a:rPr lang="tr-TR" altLang="en-US" smtClean="0"/>
              <a:pPr/>
              <a:t>91</a:t>
            </a:fld>
            <a:endParaRPr lang="tr-TR" alt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Slide Image Placeholder 1"/>
          <p:cNvSpPr>
            <a:spLocks noGrp="1" noRot="1" noChangeAspect="1" noTextEdit="1"/>
          </p:cNvSpPr>
          <p:nvPr>
            <p:ph type="sldImg"/>
          </p:nvPr>
        </p:nvSpPr>
        <p:spPr bwMode="auto">
          <a:noFill/>
          <a:ln>
            <a:solidFill>
              <a:srgbClr val="000000"/>
            </a:solidFill>
            <a:miter lim="800000"/>
            <a:headEnd/>
            <a:tailEnd/>
          </a:ln>
        </p:spPr>
      </p:sp>
      <p:sp>
        <p:nvSpPr>
          <p:cNvPr id="410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10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4CE437F-F442-43D4-B25D-DA23660A7345}" type="slidenum">
              <a:rPr lang="tr-TR" altLang="en-US" smtClean="0"/>
              <a:pPr/>
              <a:t>92</a:t>
            </a:fld>
            <a:endParaRPr lang="tr-TR" alt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Slide Image Placeholder 1"/>
          <p:cNvSpPr>
            <a:spLocks noGrp="1" noRot="1" noChangeAspect="1" noTextEdit="1"/>
          </p:cNvSpPr>
          <p:nvPr>
            <p:ph type="sldImg"/>
          </p:nvPr>
        </p:nvSpPr>
        <p:spPr bwMode="auto">
          <a:noFill/>
          <a:ln>
            <a:solidFill>
              <a:srgbClr val="000000"/>
            </a:solidFill>
            <a:miter lim="800000"/>
            <a:headEnd/>
            <a:tailEnd/>
          </a:ln>
        </p:spPr>
      </p:sp>
      <p:sp>
        <p:nvSpPr>
          <p:cNvPr id="411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11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630D76-DAB9-436E-B59F-A9B3B8FF137C}" type="slidenum">
              <a:rPr lang="tr-TR" altLang="en-US" smtClean="0"/>
              <a:pPr/>
              <a:t>93</a:t>
            </a:fld>
            <a:endParaRPr lang="tr-TR" alt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Slide Image Placeholder 1"/>
          <p:cNvSpPr>
            <a:spLocks noGrp="1" noRot="1" noChangeAspect="1" noTextEdit="1"/>
          </p:cNvSpPr>
          <p:nvPr>
            <p:ph type="sldImg"/>
          </p:nvPr>
        </p:nvSpPr>
        <p:spPr bwMode="auto">
          <a:noFill/>
          <a:ln>
            <a:solidFill>
              <a:srgbClr val="000000"/>
            </a:solidFill>
            <a:miter lim="800000"/>
            <a:headEnd/>
            <a:tailEnd/>
          </a:ln>
        </p:spPr>
      </p:sp>
      <p:sp>
        <p:nvSpPr>
          <p:cNvPr id="3614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14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CB31DF4-4A7B-479B-AC7F-29ADF7103CA6}" type="slidenum">
              <a:rPr lang="tr-TR" altLang="en-US" smtClean="0"/>
              <a:pPr/>
              <a:t>94</a:t>
            </a:fld>
            <a:endParaRPr lang="tr-TR" alt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Slide Image Placeholder 1"/>
          <p:cNvSpPr>
            <a:spLocks noGrp="1" noRot="1" noChangeAspect="1" noTextEdit="1"/>
          </p:cNvSpPr>
          <p:nvPr>
            <p:ph type="sldImg"/>
          </p:nvPr>
        </p:nvSpPr>
        <p:spPr bwMode="auto">
          <a:noFill/>
          <a:ln>
            <a:solidFill>
              <a:srgbClr val="000000"/>
            </a:solidFill>
            <a:miter lim="800000"/>
            <a:headEnd/>
            <a:tailEnd/>
          </a:ln>
        </p:spPr>
      </p:sp>
      <p:sp>
        <p:nvSpPr>
          <p:cNvPr id="3624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smtClean="0"/>
          </a:p>
        </p:txBody>
      </p:sp>
      <p:sp>
        <p:nvSpPr>
          <p:cNvPr id="3625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2CB4934-6471-43FB-A4E7-6F4301F35AF1}" type="slidenum">
              <a:rPr lang="tr-TR" altLang="en-US" smtClean="0"/>
              <a:pPr/>
              <a:t>95</a:t>
            </a:fld>
            <a:endParaRPr lang="tr-TR" alt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Slide Image Placeholder 1"/>
          <p:cNvSpPr>
            <a:spLocks noGrp="1" noRot="1" noChangeAspect="1" noTextEdit="1"/>
          </p:cNvSpPr>
          <p:nvPr>
            <p:ph type="sldImg"/>
          </p:nvPr>
        </p:nvSpPr>
        <p:spPr bwMode="auto">
          <a:noFill/>
          <a:ln>
            <a:solidFill>
              <a:srgbClr val="000000"/>
            </a:solidFill>
            <a:miter lim="800000"/>
            <a:headEnd/>
            <a:tailEnd/>
          </a:ln>
        </p:spPr>
      </p:sp>
      <p:sp>
        <p:nvSpPr>
          <p:cNvPr id="3635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35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1D34C12-4832-43E6-B9A2-E999DFA12CB6}" type="slidenum">
              <a:rPr lang="tr-TR" altLang="en-US" smtClean="0"/>
              <a:pPr/>
              <a:t>96</a:t>
            </a:fld>
            <a:endParaRPr lang="tr-TR" alt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Slide Image Placeholder 1"/>
          <p:cNvSpPr>
            <a:spLocks noGrp="1" noRot="1" noChangeAspect="1" noTextEdit="1"/>
          </p:cNvSpPr>
          <p:nvPr>
            <p:ph type="sldImg"/>
          </p:nvPr>
        </p:nvSpPr>
        <p:spPr bwMode="auto">
          <a:noFill/>
          <a:ln>
            <a:solidFill>
              <a:srgbClr val="000000"/>
            </a:solidFill>
            <a:miter lim="800000"/>
            <a:headEnd/>
            <a:tailEnd/>
          </a:ln>
        </p:spPr>
      </p:sp>
      <p:sp>
        <p:nvSpPr>
          <p:cNvPr id="3645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45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96D7CFE-008A-468B-9380-E51825A0296E}" type="slidenum">
              <a:rPr lang="tr-TR" altLang="en-US" smtClean="0"/>
              <a:pPr/>
              <a:t>97</a:t>
            </a:fld>
            <a:endParaRPr lang="tr-TR" alt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Slide Image Placeholder 1"/>
          <p:cNvSpPr>
            <a:spLocks noGrp="1" noRot="1" noChangeAspect="1" noTextEdit="1"/>
          </p:cNvSpPr>
          <p:nvPr>
            <p:ph type="sldImg"/>
          </p:nvPr>
        </p:nvSpPr>
        <p:spPr bwMode="auto">
          <a:noFill/>
          <a:ln>
            <a:solidFill>
              <a:srgbClr val="000000"/>
            </a:solidFill>
            <a:miter lim="800000"/>
            <a:headEnd/>
            <a:tailEnd/>
          </a:ln>
        </p:spPr>
      </p:sp>
      <p:sp>
        <p:nvSpPr>
          <p:cNvPr id="365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55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A0F5D3E-B99E-4839-8EDB-F074CEC07119}" type="slidenum">
              <a:rPr lang="tr-TR" altLang="en-US" smtClean="0"/>
              <a:pPr/>
              <a:t>98</a:t>
            </a:fld>
            <a:endParaRPr lang="tr-TR" alt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Slide Image Placeholder 1"/>
          <p:cNvSpPr>
            <a:spLocks noGrp="1" noRot="1" noChangeAspect="1" noTextEdit="1"/>
          </p:cNvSpPr>
          <p:nvPr>
            <p:ph type="sldImg"/>
          </p:nvPr>
        </p:nvSpPr>
        <p:spPr bwMode="auto">
          <a:noFill/>
          <a:ln>
            <a:solidFill>
              <a:srgbClr val="000000"/>
            </a:solidFill>
            <a:miter lim="800000"/>
            <a:headEnd/>
            <a:tailEnd/>
          </a:ln>
        </p:spPr>
      </p:sp>
      <p:sp>
        <p:nvSpPr>
          <p:cNvPr id="3665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65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4A42297-12A9-435D-B2C0-37B6BCCB436C}" type="slidenum">
              <a:rPr lang="tr-TR" altLang="en-US" smtClean="0"/>
              <a:pPr/>
              <a:t>99</a:t>
            </a:fld>
            <a:endParaRPr lang="tr-TR" alt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Slide Image Placeholder 1"/>
          <p:cNvSpPr>
            <a:spLocks noGrp="1" noRot="1" noChangeAspect="1" noTextEdit="1"/>
          </p:cNvSpPr>
          <p:nvPr>
            <p:ph type="sldImg"/>
          </p:nvPr>
        </p:nvSpPr>
        <p:spPr bwMode="auto">
          <a:noFill/>
          <a:ln>
            <a:solidFill>
              <a:srgbClr val="000000"/>
            </a:solidFill>
            <a:miter lim="800000"/>
            <a:headEnd/>
            <a:tailEnd/>
          </a:ln>
        </p:spPr>
      </p:sp>
      <p:sp>
        <p:nvSpPr>
          <p:cNvPr id="367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76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45FE43D-13D2-4A2A-83BD-FFF51D09ECF9}" type="slidenum">
              <a:rPr lang="tr-TR" altLang="en-US" smtClean="0"/>
              <a:pPr/>
              <a:t>100</a:t>
            </a:fld>
            <a:endParaRPr lang="tr-TR" alt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Slide Image Placeholder 1"/>
          <p:cNvSpPr>
            <a:spLocks noGrp="1" noRot="1" noChangeAspect="1" noTextEdit="1"/>
          </p:cNvSpPr>
          <p:nvPr>
            <p:ph type="sldImg"/>
          </p:nvPr>
        </p:nvSpPr>
        <p:spPr bwMode="auto">
          <a:noFill/>
          <a:ln>
            <a:solidFill>
              <a:srgbClr val="000000"/>
            </a:solidFill>
            <a:miter lim="800000"/>
            <a:headEnd/>
            <a:tailEnd/>
          </a:ln>
        </p:spPr>
      </p:sp>
      <p:sp>
        <p:nvSpPr>
          <p:cNvPr id="3686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86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7E1D89C-AE6D-4FA9-98B9-37D1D0252D9F}" type="slidenum">
              <a:rPr lang="tr-TR" altLang="en-US" smtClean="0"/>
              <a:pPr/>
              <a:t>101</a:t>
            </a:fld>
            <a:endParaRPr lang="tr-TR" alt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77E8E6E4-DF49-4EE2-8CC0-4715C93CC787}" type="slidenum">
              <a:rPr lang="en-US" altLang="en-US" smtClean="0"/>
              <a:pPr/>
              <a:t>105</a:t>
            </a:fld>
            <a:endParaRPr lang="en-US" altLang="en-US" smtClean="0"/>
          </a:p>
        </p:txBody>
      </p:sp>
      <p:sp>
        <p:nvSpPr>
          <p:cNvPr id="4136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370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Slide Image Placeholder 1"/>
          <p:cNvSpPr>
            <a:spLocks noGrp="1" noRot="1" noChangeAspect="1" noTextEdit="1"/>
          </p:cNvSpPr>
          <p:nvPr>
            <p:ph type="sldImg"/>
          </p:nvPr>
        </p:nvSpPr>
        <p:spPr bwMode="auto">
          <a:noFill/>
          <a:ln>
            <a:solidFill>
              <a:srgbClr val="000000"/>
            </a:solidFill>
            <a:miter lim="800000"/>
            <a:headEnd/>
            <a:tailEnd/>
          </a:ln>
        </p:spPr>
      </p:sp>
      <p:sp>
        <p:nvSpPr>
          <p:cNvPr id="412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12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766A5B-FF05-4603-8E15-CFA5BDD613C1}" type="slidenum">
              <a:rPr lang="tr-TR" altLang="en-US" smtClean="0"/>
              <a:pPr/>
              <a:t>106</a:t>
            </a:fld>
            <a:endParaRPr lang="tr-TR" alt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56BCAC2-BDD2-4484-9F26-D7ECB73A515A}" type="slidenum">
              <a:rPr lang="en-US" altLang="en-US" smtClean="0"/>
              <a:pPr/>
              <a:t>107</a:t>
            </a:fld>
            <a:endParaRPr lang="en-US" altLang="en-US" smtClean="0"/>
          </a:p>
        </p:txBody>
      </p:sp>
      <p:sp>
        <p:nvSpPr>
          <p:cNvPr id="414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472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0F5895A-F11E-4DB8-A1B7-74AC99DCA127}" type="slidenum">
              <a:rPr lang="en-US" altLang="en-US" smtClean="0"/>
              <a:pPr/>
              <a:t>108</a:t>
            </a:fld>
            <a:endParaRPr lang="en-US" altLang="en-US" smtClean="0"/>
          </a:p>
        </p:txBody>
      </p:sp>
      <p:sp>
        <p:nvSpPr>
          <p:cNvPr id="4157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574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762A882-1C6E-4B80-84B5-04BD15B769BA}" type="slidenum">
              <a:rPr lang="en-US" altLang="en-US" smtClean="0"/>
              <a:pPr/>
              <a:t>109</a:t>
            </a:fld>
            <a:endParaRPr lang="en-US" altLang="en-US" smtClean="0"/>
          </a:p>
        </p:txBody>
      </p:sp>
      <p:sp>
        <p:nvSpPr>
          <p:cNvPr id="416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677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FB0C82BF-D68B-4AF4-B4E9-43670DE784BE}"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B5517361-A261-4836-957F-27AB69AB7CD2}"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891618F0-6695-41A7-BABD-971E26B55087}"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8DD11929-3FB4-4058-9491-263508F37E94}"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0922DFE9-CDF7-45AD-AA07-0B04EFB41200}"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F7D369C9-9CE9-42B7-8204-0D98212453BD}"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4F3FC298-5ABB-4AF7-94D5-AF69C2EEAFAA}"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25917924-41BE-4DA7-A153-F426E1BBE5F6}"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6184B097-60F7-4C26-B046-0F42A6FACFC8}"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05D19E52-5C48-42AB-869B-2FDE38B8E5CB}"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C8957580-3037-4166-BCC3-3033A9450E86}"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ltLang="en-US" smtClean="0"/>
              <a:t>Click to edit Master title style</a:t>
            </a:r>
          </a:p>
        </p:txBody>
      </p:sp>
      <p:sp>
        <p:nvSpPr>
          <p:cNvPr id="307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ltLang="en-US" smtClean="0"/>
              <a:t>Click to edit Master text styles</a:t>
            </a:r>
          </a:p>
          <a:p>
            <a:pPr lvl="1"/>
            <a:r>
              <a:rPr lang="tr-TR" altLang="en-US" smtClean="0"/>
              <a:t>Second level</a:t>
            </a:r>
          </a:p>
          <a:p>
            <a:pPr lvl="2"/>
            <a:r>
              <a:rPr lang="tr-TR" altLang="en-US" smtClean="0"/>
              <a:t>Third level</a:t>
            </a:r>
          </a:p>
          <a:p>
            <a:pPr lvl="3"/>
            <a:r>
              <a:rPr lang="tr-TR" altLang="en-US" smtClean="0"/>
              <a:t>Fourth level</a:t>
            </a:r>
          </a:p>
          <a:p>
            <a:pPr lvl="4"/>
            <a:r>
              <a:rPr lang="tr-TR"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21ACAE04-8982-4FDD-A404-59D868043AB9}"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2.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www.daveboore.com/"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7.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26.wmf"/><Relationship Id="rId4" Type="http://schemas.openxmlformats.org/officeDocument/2006/relationships/oleObject" Target="../embeddings/oleObject3.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35.emf"/><Relationship Id="rId4" Type="http://schemas.openxmlformats.org/officeDocument/2006/relationships/oleObject" Target="../embeddings/oleObject5.bin"/></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40.e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39.emf"/><Relationship Id="rId4" Type="http://schemas.openxmlformats.org/officeDocument/2006/relationships/oleObject" Target="../embeddings/oleObject6.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41.emf"/><Relationship Id="rId4" Type="http://schemas.openxmlformats.org/officeDocument/2006/relationships/oleObject" Target="../embeddings/oleObject8.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82.wmf"/><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6"/>
          <p:cNvSpPr txBox="1">
            <a:spLocks noChangeArrowheads="1"/>
          </p:cNvSpPr>
          <p:nvPr/>
        </p:nvSpPr>
        <p:spPr bwMode="auto">
          <a:xfrm>
            <a:off x="0" y="0"/>
            <a:ext cx="5857875" cy="646113"/>
          </a:xfrm>
          <a:prstGeom prst="rect">
            <a:avLst/>
          </a:prstGeom>
          <a:noFill/>
          <a:ln w="9525">
            <a:noFill/>
            <a:miter lim="800000"/>
            <a:headEnd/>
            <a:tailEnd/>
          </a:ln>
        </p:spPr>
        <p:txBody>
          <a:bodyPr>
            <a:spAutoFit/>
          </a:bodyPr>
          <a:lstStyle/>
          <a:p>
            <a:r>
              <a:rPr lang="tr-TR" altLang="en-US" b="1">
                <a:cs typeface="Arial" charset="0"/>
              </a:rPr>
              <a:t>Rose School Lecture – 20</a:t>
            </a:r>
            <a:r>
              <a:rPr lang="en-US" altLang="en-US" b="1">
                <a:cs typeface="Arial" charset="0"/>
              </a:rPr>
              <a:t>13</a:t>
            </a:r>
            <a:endParaRPr lang="tr-TR" altLang="en-US" b="1">
              <a:cs typeface="Arial" charset="0"/>
            </a:endParaRPr>
          </a:p>
          <a:p>
            <a:r>
              <a:rPr lang="tr-TR" altLang="en-US" b="1">
                <a:cs typeface="Arial" charset="0"/>
              </a:rPr>
              <a:t>S. Akkar and D. M. Boore</a:t>
            </a:r>
          </a:p>
        </p:txBody>
      </p:sp>
      <p:sp>
        <p:nvSpPr>
          <p:cNvPr id="31747" name="Text Box 4"/>
          <p:cNvSpPr txBox="1">
            <a:spLocks noChangeArrowheads="1"/>
          </p:cNvSpPr>
          <p:nvPr/>
        </p:nvSpPr>
        <p:spPr bwMode="auto">
          <a:xfrm>
            <a:off x="928688" y="1571625"/>
            <a:ext cx="7416800" cy="4216539"/>
          </a:xfrm>
          <a:prstGeom prst="rect">
            <a:avLst/>
          </a:prstGeom>
          <a:noFill/>
          <a:ln w="9525">
            <a:noFill/>
            <a:miter lim="800000"/>
            <a:headEnd/>
            <a:tailEnd/>
          </a:ln>
        </p:spPr>
        <p:txBody>
          <a:bodyPr>
            <a:spAutoFit/>
          </a:bodyPr>
          <a:lstStyle/>
          <a:p>
            <a:pPr algn="ctr"/>
            <a:r>
              <a:rPr lang="tr-TR" altLang="en-US" sz="4000" b="1" dirty="0">
                <a:solidFill>
                  <a:srgbClr val="FF0000"/>
                </a:solidFill>
                <a:cs typeface="Arial" charset="0"/>
              </a:rPr>
              <a:t>Fundamentals</a:t>
            </a:r>
            <a:r>
              <a:rPr lang="en-GB" altLang="en-US" sz="4000" b="1" dirty="0">
                <a:solidFill>
                  <a:srgbClr val="FF0000"/>
                </a:solidFill>
                <a:cs typeface="Arial" charset="0"/>
              </a:rPr>
              <a:t> of S</a:t>
            </a:r>
            <a:r>
              <a:rPr lang="tr-TR" altLang="en-US" sz="4000" b="1" dirty="0">
                <a:solidFill>
                  <a:srgbClr val="FF0000"/>
                </a:solidFill>
                <a:cs typeface="Arial" charset="0"/>
              </a:rPr>
              <a:t>eismology</a:t>
            </a:r>
            <a:r>
              <a:rPr lang="en-GB" altLang="en-US" sz="4000" b="1" dirty="0">
                <a:solidFill>
                  <a:srgbClr val="FF0000"/>
                </a:solidFill>
                <a:cs typeface="Arial" charset="0"/>
              </a:rPr>
              <a:t> </a:t>
            </a:r>
            <a:r>
              <a:rPr lang="tr-TR" altLang="en-US" sz="4000" b="1" dirty="0">
                <a:solidFill>
                  <a:srgbClr val="FF0000"/>
                </a:solidFill>
                <a:cs typeface="Arial" charset="0"/>
              </a:rPr>
              <a:t>&amp;</a:t>
            </a:r>
            <a:r>
              <a:rPr lang="en-GB" altLang="en-US" sz="4000" b="1" dirty="0">
                <a:solidFill>
                  <a:srgbClr val="FF0000"/>
                </a:solidFill>
                <a:cs typeface="Arial" charset="0"/>
              </a:rPr>
              <a:t> S</a:t>
            </a:r>
            <a:r>
              <a:rPr lang="tr-TR" altLang="en-US" sz="4000" b="1" dirty="0">
                <a:solidFill>
                  <a:srgbClr val="FF0000"/>
                </a:solidFill>
                <a:cs typeface="Arial" charset="0"/>
              </a:rPr>
              <a:t>eismic</a:t>
            </a:r>
            <a:r>
              <a:rPr lang="en-GB" altLang="en-US" sz="4000" b="1" dirty="0">
                <a:solidFill>
                  <a:srgbClr val="FF0000"/>
                </a:solidFill>
                <a:cs typeface="Arial" charset="0"/>
              </a:rPr>
              <a:t> H</a:t>
            </a:r>
            <a:r>
              <a:rPr lang="tr-TR" altLang="en-US" sz="4000" b="1" dirty="0">
                <a:solidFill>
                  <a:srgbClr val="FF0000"/>
                </a:solidFill>
                <a:cs typeface="Arial" charset="0"/>
              </a:rPr>
              <a:t>azard</a:t>
            </a:r>
            <a:r>
              <a:rPr lang="en-GB" altLang="en-US" sz="4000" b="1" dirty="0">
                <a:solidFill>
                  <a:srgbClr val="FF0000"/>
                </a:solidFill>
                <a:cs typeface="Arial" charset="0"/>
              </a:rPr>
              <a:t> A</a:t>
            </a:r>
            <a:r>
              <a:rPr lang="tr-TR" altLang="en-US" sz="4000" b="1" dirty="0">
                <a:solidFill>
                  <a:srgbClr val="FF0000"/>
                </a:solidFill>
                <a:cs typeface="Arial" charset="0"/>
              </a:rPr>
              <a:t>ssessment</a:t>
            </a:r>
            <a:endParaRPr lang="en-GB" altLang="en-US" sz="4000" b="1" dirty="0">
              <a:solidFill>
                <a:srgbClr val="FF0000"/>
              </a:solidFill>
              <a:cs typeface="Arial" charset="0"/>
            </a:endParaRPr>
          </a:p>
          <a:p>
            <a:pPr algn="ctr"/>
            <a:endParaRPr lang="tr-TR" altLang="en-US" sz="4000" b="1" dirty="0">
              <a:solidFill>
                <a:srgbClr val="FFFF00"/>
              </a:solidFill>
            </a:endParaRPr>
          </a:p>
          <a:p>
            <a:pPr algn="ctr"/>
            <a:r>
              <a:rPr lang="en-GB" altLang="en-US" sz="3600" b="1" dirty="0" smtClean="0"/>
              <a:t>MEASURES OF STRONG</a:t>
            </a:r>
            <a:r>
              <a:rPr lang="tr-TR" altLang="en-US" sz="3600" b="1" dirty="0" smtClean="0"/>
              <a:t> </a:t>
            </a:r>
            <a:r>
              <a:rPr lang="en-GB" altLang="en-US" sz="3600" b="1" dirty="0"/>
              <a:t>MOTION</a:t>
            </a:r>
            <a:r>
              <a:rPr lang="tr-TR" altLang="en-US" sz="3600" b="1" dirty="0"/>
              <a:t> and</a:t>
            </a:r>
            <a:r>
              <a:rPr lang="en-GB" altLang="en-US" sz="3600" b="1" dirty="0"/>
              <a:t> PROCESSING OF DATA</a:t>
            </a:r>
            <a:endParaRPr lang="en-GB" altLang="en-US" sz="3600" b="1" dirty="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lstStyle/>
          <a:p>
            <a:pPr>
              <a:defRPr/>
            </a:pPr>
            <a:r>
              <a:rPr lang="en-US" sz="3200" dirty="0" smtClean="0">
                <a:solidFill>
                  <a:schemeClr val="tx1"/>
                </a:solidFill>
                <a:effectLst>
                  <a:outerShdw blurRad="38100" dist="38100" dir="2700000" algn="tl">
                    <a:srgbClr val="000000"/>
                  </a:outerShdw>
                </a:effectLst>
              </a:rPr>
              <a:t>Ground-motion </a:t>
            </a:r>
            <a:r>
              <a:rPr lang="en-US" sz="3200" dirty="0">
                <a:solidFill>
                  <a:schemeClr val="tx1"/>
                </a:solidFill>
                <a:effectLst>
                  <a:outerShdw blurRad="38100" dist="38100" dir="2700000" algn="tl">
                    <a:srgbClr val="000000"/>
                  </a:outerShdw>
                </a:effectLst>
              </a:rPr>
              <a:t>intensity </a:t>
            </a:r>
            <a:r>
              <a:rPr lang="en-US" sz="3200" dirty="0" smtClean="0">
                <a:solidFill>
                  <a:schemeClr val="tx1"/>
                </a:solidFill>
                <a:effectLst>
                  <a:outerShdw blurRad="38100" dist="38100" dir="2700000" algn="tl">
                    <a:srgbClr val="000000"/>
                  </a:outerShdw>
                </a:effectLst>
              </a:rPr>
              <a:t>measures (GMIMs) for </a:t>
            </a:r>
            <a:r>
              <a:rPr lang="en-US" sz="3200" dirty="0">
                <a:solidFill>
                  <a:schemeClr val="tx1"/>
                </a:solidFill>
                <a:effectLst>
                  <a:outerShdw blurRad="38100" dist="38100" dir="2700000" algn="tl">
                    <a:srgbClr val="000000"/>
                  </a:outerShdw>
                </a:effectLst>
              </a:rPr>
              <a:t>engineering purposes</a:t>
            </a:r>
          </a:p>
        </p:txBody>
      </p:sp>
      <p:sp>
        <p:nvSpPr>
          <p:cNvPr id="167939" name="Rectangle 3"/>
          <p:cNvSpPr>
            <a:spLocks noGrp="1" noChangeArrowheads="1"/>
          </p:cNvSpPr>
          <p:nvPr>
            <p:ph type="body" idx="1"/>
          </p:nvPr>
        </p:nvSpPr>
        <p:spPr>
          <a:xfrm>
            <a:off x="990600" y="1165225"/>
            <a:ext cx="6629400" cy="4525963"/>
          </a:xfrm>
        </p:spPr>
        <p:txBody>
          <a:bodyPr/>
          <a:lstStyle/>
          <a:p>
            <a:endParaRPr lang="en-US" altLang="en-US" smtClean="0"/>
          </a:p>
          <a:p>
            <a:r>
              <a:rPr lang="en-US" altLang="en-US" smtClean="0"/>
              <a:t>PGA, PGV</a:t>
            </a:r>
          </a:p>
          <a:p>
            <a:r>
              <a:rPr lang="en-US" altLang="en-US" smtClean="0"/>
              <a:t>Response spectra (elastic, inelastic)</a:t>
            </a:r>
          </a:p>
          <a:p>
            <a:r>
              <a:rPr lang="en-US" altLang="en-US" smtClean="0"/>
              <a:t>Others (Arias intensity (avg. spectra over freq.), power spectra, Fourier amplitude spectra, duration)</a:t>
            </a:r>
          </a:p>
          <a:p>
            <a:r>
              <a:rPr lang="en-US" altLang="en-US" smtClean="0"/>
              <a:t>Time series</a:t>
            </a:r>
          </a:p>
          <a:p>
            <a:pPr>
              <a:buFontTx/>
              <a:buNone/>
            </a:pPr>
            <a:endParaRPr lang="en-US" altLang="en-US" smtClean="0"/>
          </a:p>
        </p:txBody>
      </p:sp>
      <p:sp>
        <p:nvSpPr>
          <p:cNvPr id="167940" name="Slide Number Placeholder 3"/>
          <p:cNvSpPr>
            <a:spLocks noGrp="1"/>
          </p:cNvSpPr>
          <p:nvPr>
            <p:ph type="sldNum" sz="quarter" idx="12"/>
          </p:nvPr>
        </p:nvSpPr>
        <p:spPr>
          <a:noFill/>
        </p:spPr>
        <p:txBody>
          <a:bodyPr/>
          <a:lstStyle/>
          <a:p>
            <a:fld id="{E270A63C-6271-4E40-8759-E93F3C079967}" type="slidenum">
              <a:rPr lang="tr-TR" altLang="en-US" smtClean="0"/>
              <a:pPr/>
              <a:t>2</a:t>
            </a:fld>
            <a:endParaRPr lang="tr-TR" altLang="en-US" smtClean="0"/>
          </a:p>
        </p:txBody>
      </p:sp>
    </p:spTree>
    <p:extLst>
      <p:ext uri="{BB962C8B-B14F-4D97-AF65-F5344CB8AC3E}">
        <p14:creationId xmlns:p14="http://schemas.microsoft.com/office/powerpoint/2010/main" val="19624760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9"/>
          <p:cNvSpPr txBox="1">
            <a:spLocks noChangeArrowheads="1"/>
          </p:cNvSpPr>
          <p:nvPr/>
        </p:nvSpPr>
        <p:spPr bwMode="auto">
          <a:xfrm>
            <a:off x="468313" y="765175"/>
            <a:ext cx="7848600" cy="830997"/>
          </a:xfrm>
          <a:prstGeom prst="rect">
            <a:avLst/>
          </a:prstGeom>
          <a:noFill/>
          <a:ln w="9525">
            <a:noFill/>
            <a:miter lim="800000"/>
            <a:headEnd/>
            <a:tailEnd/>
          </a:ln>
        </p:spPr>
        <p:txBody>
          <a:bodyPr>
            <a:spAutoFit/>
          </a:bodyPr>
          <a:lstStyle/>
          <a:p>
            <a:pPr>
              <a:spcBef>
                <a:spcPct val="50000"/>
              </a:spcBef>
            </a:pPr>
            <a:r>
              <a:rPr lang="en-US" altLang="en-US" sz="2400" b="1" dirty="0" smtClean="0"/>
              <a:t>Ground-Motion Intensity Measures (GMIMs) </a:t>
            </a:r>
            <a:r>
              <a:rPr lang="en-US" altLang="en-US" sz="2400" b="1" dirty="0"/>
              <a:t>can be </a:t>
            </a:r>
            <a:r>
              <a:rPr lang="en-US" altLang="en-US" sz="2400" b="1" dirty="0" smtClean="0"/>
              <a:t>grouped into </a:t>
            </a:r>
            <a:r>
              <a:rPr lang="en-US" altLang="en-US" sz="2400" b="1" dirty="0"/>
              <a:t>three categories:</a:t>
            </a:r>
          </a:p>
        </p:txBody>
      </p:sp>
      <p:sp>
        <p:nvSpPr>
          <p:cNvPr id="33795" name="Text Box 10"/>
          <p:cNvSpPr txBox="1">
            <a:spLocks noChangeArrowheads="1"/>
          </p:cNvSpPr>
          <p:nvPr/>
        </p:nvSpPr>
        <p:spPr bwMode="auto">
          <a:xfrm>
            <a:off x="1371600" y="2105025"/>
            <a:ext cx="7239000" cy="1584325"/>
          </a:xfrm>
          <a:prstGeom prst="rect">
            <a:avLst/>
          </a:prstGeom>
          <a:noFill/>
          <a:ln w="31750">
            <a:solidFill>
              <a:srgbClr val="FF0000"/>
            </a:solidFill>
            <a:miter lim="800000"/>
            <a:headEnd/>
            <a:tailEnd/>
          </a:ln>
        </p:spPr>
        <p:txBody>
          <a:bodyPr>
            <a:spAutoFit/>
          </a:bodyPr>
          <a:lstStyle/>
          <a:p>
            <a:pPr>
              <a:spcBef>
                <a:spcPct val="50000"/>
              </a:spcBef>
              <a:buFontTx/>
              <a:buChar char="•"/>
            </a:pPr>
            <a:r>
              <a:rPr lang="en-US" altLang="en-US" sz="2400" b="1"/>
              <a:t> Amplitude parameters</a:t>
            </a:r>
          </a:p>
          <a:p>
            <a:pPr>
              <a:spcBef>
                <a:spcPct val="50000"/>
              </a:spcBef>
              <a:buFontTx/>
              <a:buChar char="•"/>
            </a:pPr>
            <a:r>
              <a:rPr lang="en-US" altLang="en-US" sz="2400" b="1"/>
              <a:t> Frequency content parameters</a:t>
            </a:r>
          </a:p>
          <a:p>
            <a:pPr>
              <a:spcBef>
                <a:spcPct val="50000"/>
              </a:spcBef>
              <a:buFontTx/>
              <a:buChar char="•"/>
            </a:pPr>
            <a:r>
              <a:rPr lang="en-US" altLang="en-US" sz="2400" b="1"/>
              <a:t> Strong ground motion duration parameters</a:t>
            </a:r>
          </a:p>
        </p:txBody>
      </p:sp>
      <p:sp>
        <p:nvSpPr>
          <p:cNvPr id="33796" name="Line 11"/>
          <p:cNvSpPr>
            <a:spLocks noChangeShapeType="1"/>
          </p:cNvSpPr>
          <p:nvPr/>
        </p:nvSpPr>
        <p:spPr bwMode="auto">
          <a:xfrm>
            <a:off x="533400" y="2286000"/>
            <a:ext cx="0" cy="1219200"/>
          </a:xfrm>
          <a:prstGeom prst="line">
            <a:avLst/>
          </a:prstGeom>
          <a:noFill/>
          <a:ln w="76200">
            <a:solidFill>
              <a:srgbClr val="FF0000"/>
            </a:solidFill>
            <a:round/>
            <a:headEnd/>
            <a:tailEnd/>
          </a:ln>
        </p:spPr>
        <p:txBody>
          <a:bodyPr/>
          <a:lstStyle/>
          <a:p>
            <a:endParaRPr lang="en-US"/>
          </a:p>
        </p:txBody>
      </p:sp>
      <p:sp>
        <p:nvSpPr>
          <p:cNvPr id="33797" name="Line 12"/>
          <p:cNvSpPr>
            <a:spLocks noChangeShapeType="1"/>
          </p:cNvSpPr>
          <p:nvPr/>
        </p:nvSpPr>
        <p:spPr bwMode="auto">
          <a:xfrm>
            <a:off x="504825" y="2314575"/>
            <a:ext cx="685800" cy="0"/>
          </a:xfrm>
          <a:prstGeom prst="line">
            <a:avLst/>
          </a:prstGeom>
          <a:noFill/>
          <a:ln w="76200">
            <a:solidFill>
              <a:srgbClr val="FF0000"/>
            </a:solidFill>
            <a:round/>
            <a:headEnd/>
            <a:tailEnd type="triangle" w="med" len="med"/>
          </a:ln>
        </p:spPr>
        <p:txBody>
          <a:bodyPr/>
          <a:lstStyle/>
          <a:p>
            <a:endParaRPr lang="en-US"/>
          </a:p>
        </p:txBody>
      </p:sp>
      <p:sp>
        <p:nvSpPr>
          <p:cNvPr id="33798" name="Line 13"/>
          <p:cNvSpPr>
            <a:spLocks noChangeShapeType="1"/>
          </p:cNvSpPr>
          <p:nvPr/>
        </p:nvSpPr>
        <p:spPr bwMode="auto">
          <a:xfrm>
            <a:off x="533400" y="2895600"/>
            <a:ext cx="685800" cy="0"/>
          </a:xfrm>
          <a:prstGeom prst="line">
            <a:avLst/>
          </a:prstGeom>
          <a:noFill/>
          <a:ln w="76200">
            <a:solidFill>
              <a:srgbClr val="FF0000"/>
            </a:solidFill>
            <a:round/>
            <a:headEnd/>
            <a:tailEnd type="triangle" w="med" len="med"/>
          </a:ln>
        </p:spPr>
        <p:txBody>
          <a:bodyPr/>
          <a:lstStyle/>
          <a:p>
            <a:endParaRPr lang="en-US"/>
          </a:p>
        </p:txBody>
      </p:sp>
      <p:sp>
        <p:nvSpPr>
          <p:cNvPr id="33799" name="Line 14"/>
          <p:cNvSpPr>
            <a:spLocks noChangeShapeType="1"/>
          </p:cNvSpPr>
          <p:nvPr/>
        </p:nvSpPr>
        <p:spPr bwMode="auto">
          <a:xfrm>
            <a:off x="504825" y="3457575"/>
            <a:ext cx="685800" cy="0"/>
          </a:xfrm>
          <a:prstGeom prst="line">
            <a:avLst/>
          </a:prstGeom>
          <a:noFill/>
          <a:ln w="76200">
            <a:solidFill>
              <a:srgbClr val="FF0000"/>
            </a:solidFill>
            <a:round/>
            <a:headEnd/>
            <a:tailEnd type="triangle" w="med" len="med"/>
          </a:ln>
        </p:spPr>
        <p:txBody>
          <a:bodyPr/>
          <a:lstStyle/>
          <a:p>
            <a:endParaRPr lang="en-US"/>
          </a:p>
        </p:txBody>
      </p:sp>
      <p:sp>
        <p:nvSpPr>
          <p:cNvPr id="33800" name="Text Box 15"/>
          <p:cNvSpPr txBox="1">
            <a:spLocks noChangeArrowheads="1"/>
          </p:cNvSpPr>
          <p:nvPr/>
        </p:nvSpPr>
        <p:spPr bwMode="auto">
          <a:xfrm>
            <a:off x="381000" y="4191000"/>
            <a:ext cx="8382000" cy="1187450"/>
          </a:xfrm>
          <a:prstGeom prst="rect">
            <a:avLst/>
          </a:prstGeom>
          <a:noFill/>
          <a:ln w="9525">
            <a:noFill/>
            <a:miter lim="800000"/>
            <a:headEnd/>
            <a:tailEnd/>
          </a:ln>
        </p:spPr>
        <p:txBody>
          <a:bodyPr>
            <a:spAutoFit/>
          </a:bodyPr>
          <a:lstStyle/>
          <a:p>
            <a:pPr>
              <a:spcBef>
                <a:spcPct val="50000"/>
              </a:spcBef>
            </a:pPr>
            <a:r>
              <a:rPr lang="en-US" altLang="en-US" sz="2400" b="1"/>
              <a:t>Some of these parameters can describe only one characteristic feature of a ground motion. While others may reflect two or three features at the same time.</a:t>
            </a:r>
          </a:p>
        </p:txBody>
      </p:sp>
      <p:sp>
        <p:nvSpPr>
          <p:cNvPr id="33801"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33802"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33803"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3505200" y="4221163"/>
            <a:ext cx="5562600" cy="641350"/>
          </a:xfrm>
          <a:prstGeom prst="rect">
            <a:avLst/>
          </a:prstGeom>
          <a:noFill/>
          <a:ln w="9525">
            <a:noFill/>
            <a:miter lim="800000"/>
            <a:headEnd/>
            <a:tailEnd/>
          </a:ln>
          <a:effectLst/>
        </p:spPr>
        <p:txBody>
          <a:bodyPr>
            <a:spAutoFit/>
          </a:bodyPr>
          <a:lstStyle/>
          <a:p>
            <a:pPr algn="r">
              <a:defRPr/>
            </a:pPr>
            <a:r>
              <a:rPr lang="en-US" sz="3600" b="1" i="1" dirty="0">
                <a:effectLst>
                  <a:outerShdw blurRad="38100" dist="38100" dir="2700000" algn="tl">
                    <a:srgbClr val="C0C0C0"/>
                  </a:outerShdw>
                </a:effectLst>
                <a:cs typeface="Times New Roman" pitchFamily="18" charset="0"/>
              </a:rPr>
              <a:t>Amplitude parameters</a:t>
            </a:r>
            <a:endParaRPr lang="en-US" sz="3600" b="1" i="1" dirty="0">
              <a:effectLst>
                <a:outerShdw blurRad="38100" dist="38100" dir="2700000" algn="tl">
                  <a:srgbClr val="C0C0C0"/>
                </a:outerShdw>
              </a:effectLst>
            </a:endParaRPr>
          </a:p>
        </p:txBody>
      </p:sp>
      <p:sp>
        <p:nvSpPr>
          <p:cNvPr id="34819"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34820"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34821"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14"/>
          <p:cNvSpPr>
            <a:spLocks noChangeArrowheads="1"/>
          </p:cNvSpPr>
          <p:nvPr/>
        </p:nvSpPr>
        <p:spPr bwMode="auto">
          <a:xfrm>
            <a:off x="2466975" y="1638300"/>
            <a:ext cx="9144000" cy="0"/>
          </a:xfrm>
          <a:prstGeom prst="rect">
            <a:avLst/>
          </a:prstGeom>
          <a:noFill/>
          <a:ln w="9525">
            <a:noFill/>
            <a:miter lim="800000"/>
            <a:headEnd/>
            <a:tailEnd/>
          </a:ln>
        </p:spPr>
        <p:txBody>
          <a:bodyPr>
            <a:spAutoFit/>
          </a:bodyPr>
          <a:lstStyle/>
          <a:p>
            <a:endParaRPr lang="en-US" altLang="en-US"/>
          </a:p>
        </p:txBody>
      </p:sp>
      <p:sp>
        <p:nvSpPr>
          <p:cNvPr id="1029" name="Line 20"/>
          <p:cNvSpPr>
            <a:spLocks noChangeShapeType="1"/>
          </p:cNvSpPr>
          <p:nvPr/>
        </p:nvSpPr>
        <p:spPr bwMode="auto">
          <a:xfrm>
            <a:off x="538163" y="2438400"/>
            <a:ext cx="0" cy="1143000"/>
          </a:xfrm>
          <a:prstGeom prst="line">
            <a:avLst/>
          </a:prstGeom>
          <a:noFill/>
          <a:ln w="9525">
            <a:solidFill>
              <a:schemeClr val="tx1"/>
            </a:solidFill>
            <a:round/>
            <a:headEnd/>
            <a:tailEnd/>
          </a:ln>
        </p:spPr>
        <p:txBody>
          <a:bodyPr/>
          <a:lstStyle/>
          <a:p>
            <a:endParaRPr lang="en-US"/>
          </a:p>
        </p:txBody>
      </p:sp>
      <p:sp>
        <p:nvSpPr>
          <p:cNvPr id="1030" name="Line 21"/>
          <p:cNvSpPr>
            <a:spLocks noChangeShapeType="1"/>
          </p:cNvSpPr>
          <p:nvPr/>
        </p:nvSpPr>
        <p:spPr bwMode="auto">
          <a:xfrm>
            <a:off x="538163" y="2971800"/>
            <a:ext cx="3124200" cy="0"/>
          </a:xfrm>
          <a:prstGeom prst="line">
            <a:avLst/>
          </a:prstGeom>
          <a:noFill/>
          <a:ln w="9525">
            <a:solidFill>
              <a:schemeClr val="tx1"/>
            </a:solidFill>
            <a:round/>
            <a:headEnd/>
            <a:tailEnd/>
          </a:ln>
        </p:spPr>
        <p:txBody>
          <a:bodyPr/>
          <a:lstStyle/>
          <a:p>
            <a:endParaRPr lang="en-US"/>
          </a:p>
        </p:txBody>
      </p:sp>
      <p:sp>
        <p:nvSpPr>
          <p:cNvPr id="1031" name="Freeform 22"/>
          <p:cNvSpPr>
            <a:spLocks/>
          </p:cNvSpPr>
          <p:nvPr/>
        </p:nvSpPr>
        <p:spPr bwMode="auto">
          <a:xfrm>
            <a:off x="544513" y="2390775"/>
            <a:ext cx="2139950" cy="1216025"/>
          </a:xfrm>
          <a:custGeom>
            <a:avLst/>
            <a:gdLst>
              <a:gd name="T0" fmla="*/ 2147483647 w 1348"/>
              <a:gd name="T1" fmla="*/ 2147483647 h 766"/>
              <a:gd name="T2" fmla="*/ 2147483647 w 1348"/>
              <a:gd name="T3" fmla="*/ 2147483647 h 766"/>
              <a:gd name="T4" fmla="*/ 2147483647 w 1348"/>
              <a:gd name="T5" fmla="*/ 2147483647 h 766"/>
              <a:gd name="T6" fmla="*/ 2147483647 w 1348"/>
              <a:gd name="T7" fmla="*/ 2147483647 h 766"/>
              <a:gd name="T8" fmla="*/ 2147483647 w 1348"/>
              <a:gd name="T9" fmla="*/ 2147483647 h 766"/>
              <a:gd name="T10" fmla="*/ 2147483647 w 1348"/>
              <a:gd name="T11" fmla="*/ 2147483647 h 766"/>
              <a:gd name="T12" fmla="*/ 2147483647 w 1348"/>
              <a:gd name="T13" fmla="*/ 2147483647 h 766"/>
              <a:gd name="T14" fmla="*/ 2147483647 w 1348"/>
              <a:gd name="T15" fmla="*/ 2147483647 h 766"/>
              <a:gd name="T16" fmla="*/ 2147483647 w 1348"/>
              <a:gd name="T17" fmla="*/ 2147483647 h 766"/>
              <a:gd name="T18" fmla="*/ 2147483647 w 1348"/>
              <a:gd name="T19" fmla="*/ 2147483647 h 766"/>
              <a:gd name="T20" fmla="*/ 2147483647 w 1348"/>
              <a:gd name="T21" fmla="*/ 2147483647 h 766"/>
              <a:gd name="T22" fmla="*/ 2147483647 w 1348"/>
              <a:gd name="T23" fmla="*/ 2147483647 h 766"/>
              <a:gd name="T24" fmla="*/ 2147483647 w 1348"/>
              <a:gd name="T25" fmla="*/ 2147483647 h 766"/>
              <a:gd name="T26" fmla="*/ 2147483647 w 1348"/>
              <a:gd name="T27" fmla="*/ 2147483647 h 766"/>
              <a:gd name="T28" fmla="*/ 2147483647 w 1348"/>
              <a:gd name="T29" fmla="*/ 2147483647 h 766"/>
              <a:gd name="T30" fmla="*/ 2147483647 w 1348"/>
              <a:gd name="T31" fmla="*/ 2147483647 h 766"/>
              <a:gd name="T32" fmla="*/ 2147483647 w 1348"/>
              <a:gd name="T33" fmla="*/ 2147483647 h 766"/>
              <a:gd name="T34" fmla="*/ 2147483647 w 1348"/>
              <a:gd name="T35" fmla="*/ 2147483647 h 766"/>
              <a:gd name="T36" fmla="*/ 2147483647 w 1348"/>
              <a:gd name="T37" fmla="*/ 2147483647 h 766"/>
              <a:gd name="T38" fmla="*/ 2147483647 w 1348"/>
              <a:gd name="T39" fmla="*/ 2147483647 h 766"/>
              <a:gd name="T40" fmla="*/ 2147483647 w 1348"/>
              <a:gd name="T41" fmla="*/ 2147483647 h 766"/>
              <a:gd name="T42" fmla="*/ 2147483647 w 1348"/>
              <a:gd name="T43" fmla="*/ 2147483647 h 766"/>
              <a:gd name="T44" fmla="*/ 2147483647 w 1348"/>
              <a:gd name="T45" fmla="*/ 2147483647 h 766"/>
              <a:gd name="T46" fmla="*/ 2147483647 w 1348"/>
              <a:gd name="T47" fmla="*/ 2147483647 h 766"/>
              <a:gd name="T48" fmla="*/ 2147483647 w 1348"/>
              <a:gd name="T49" fmla="*/ 2147483647 h 766"/>
              <a:gd name="T50" fmla="*/ 2147483647 w 1348"/>
              <a:gd name="T51" fmla="*/ 2147483647 h 766"/>
              <a:gd name="T52" fmla="*/ 2147483647 w 1348"/>
              <a:gd name="T53" fmla="*/ 2147483647 h 766"/>
              <a:gd name="T54" fmla="*/ 2147483647 w 1348"/>
              <a:gd name="T55" fmla="*/ 2147483647 h 766"/>
              <a:gd name="T56" fmla="*/ 2147483647 w 1348"/>
              <a:gd name="T57" fmla="*/ 2147483647 h 766"/>
              <a:gd name="T58" fmla="*/ 2147483647 w 1348"/>
              <a:gd name="T59" fmla="*/ 2147483647 h 766"/>
              <a:gd name="T60" fmla="*/ 2147483647 w 1348"/>
              <a:gd name="T61" fmla="*/ 2147483647 h 766"/>
              <a:gd name="T62" fmla="*/ 2147483647 w 1348"/>
              <a:gd name="T63" fmla="*/ 2147483647 h 766"/>
              <a:gd name="T64" fmla="*/ 2147483647 w 1348"/>
              <a:gd name="T65" fmla="*/ 2147483647 h 766"/>
              <a:gd name="T66" fmla="*/ 2147483647 w 1348"/>
              <a:gd name="T67" fmla="*/ 2147483647 h 766"/>
              <a:gd name="T68" fmla="*/ 2147483647 w 1348"/>
              <a:gd name="T69" fmla="*/ 2147483647 h 766"/>
              <a:gd name="T70" fmla="*/ 2147483647 w 1348"/>
              <a:gd name="T71" fmla="*/ 2147483647 h 766"/>
              <a:gd name="T72" fmla="*/ 2147483647 w 1348"/>
              <a:gd name="T73" fmla="*/ 2147483647 h 766"/>
              <a:gd name="T74" fmla="*/ 2147483647 w 1348"/>
              <a:gd name="T75" fmla="*/ 2147483647 h 766"/>
              <a:gd name="T76" fmla="*/ 2147483647 w 1348"/>
              <a:gd name="T77" fmla="*/ 2147483647 h 766"/>
              <a:gd name="T78" fmla="*/ 2147483647 w 1348"/>
              <a:gd name="T79" fmla="*/ 2147483647 h 766"/>
              <a:gd name="T80" fmla="*/ 2147483647 w 1348"/>
              <a:gd name="T81" fmla="*/ 2147483647 h 766"/>
              <a:gd name="T82" fmla="*/ 2147483647 w 1348"/>
              <a:gd name="T83" fmla="*/ 2147483647 h 766"/>
              <a:gd name="T84" fmla="*/ 2147483647 w 1348"/>
              <a:gd name="T85" fmla="*/ 2147483647 h 766"/>
              <a:gd name="T86" fmla="*/ 2147483647 w 1348"/>
              <a:gd name="T87" fmla="*/ 2147483647 h 766"/>
              <a:gd name="T88" fmla="*/ 2147483647 w 1348"/>
              <a:gd name="T89" fmla="*/ 2147483647 h 766"/>
              <a:gd name="T90" fmla="*/ 2147483647 w 1348"/>
              <a:gd name="T91" fmla="*/ 2147483647 h 766"/>
              <a:gd name="T92" fmla="*/ 2147483647 w 1348"/>
              <a:gd name="T93" fmla="*/ 2147483647 h 766"/>
              <a:gd name="T94" fmla="*/ 2147483647 w 1348"/>
              <a:gd name="T95" fmla="*/ 2147483647 h 766"/>
              <a:gd name="T96" fmla="*/ 2147483647 w 1348"/>
              <a:gd name="T97" fmla="*/ 2147483647 h 766"/>
              <a:gd name="T98" fmla="*/ 2147483647 w 1348"/>
              <a:gd name="T99" fmla="*/ 2147483647 h 766"/>
              <a:gd name="T100" fmla="*/ 2147483647 w 1348"/>
              <a:gd name="T101" fmla="*/ 2147483647 h 766"/>
              <a:gd name="T102" fmla="*/ 2147483647 w 1348"/>
              <a:gd name="T103" fmla="*/ 2147483647 h 766"/>
              <a:gd name="T104" fmla="*/ 2147483647 w 1348"/>
              <a:gd name="T105" fmla="*/ 2147483647 h 766"/>
              <a:gd name="T106" fmla="*/ 2147483647 w 1348"/>
              <a:gd name="T107" fmla="*/ 2147483647 h 766"/>
              <a:gd name="T108" fmla="*/ 2147483647 w 1348"/>
              <a:gd name="T109" fmla="*/ 2147483647 h 7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348"/>
              <a:gd name="T166" fmla="*/ 0 h 766"/>
              <a:gd name="T167" fmla="*/ 1348 w 1348"/>
              <a:gd name="T168" fmla="*/ 766 h 76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348" h="766">
                <a:moveTo>
                  <a:pt x="0" y="366"/>
                </a:moveTo>
                <a:cubicBezTo>
                  <a:pt x="4" y="362"/>
                  <a:pt x="6" y="354"/>
                  <a:pt x="12" y="354"/>
                </a:cubicBezTo>
                <a:cubicBezTo>
                  <a:pt x="16" y="354"/>
                  <a:pt x="14" y="362"/>
                  <a:pt x="16" y="366"/>
                </a:cubicBezTo>
                <a:cubicBezTo>
                  <a:pt x="32" y="397"/>
                  <a:pt x="18" y="360"/>
                  <a:pt x="28" y="390"/>
                </a:cubicBezTo>
                <a:cubicBezTo>
                  <a:pt x="31" y="370"/>
                  <a:pt x="26" y="347"/>
                  <a:pt x="48" y="354"/>
                </a:cubicBezTo>
                <a:cubicBezTo>
                  <a:pt x="49" y="358"/>
                  <a:pt x="51" y="362"/>
                  <a:pt x="52" y="366"/>
                </a:cubicBezTo>
                <a:cubicBezTo>
                  <a:pt x="59" y="417"/>
                  <a:pt x="54" y="456"/>
                  <a:pt x="60" y="334"/>
                </a:cubicBezTo>
                <a:cubicBezTo>
                  <a:pt x="72" y="369"/>
                  <a:pt x="55" y="316"/>
                  <a:pt x="68" y="398"/>
                </a:cubicBezTo>
                <a:cubicBezTo>
                  <a:pt x="69" y="406"/>
                  <a:pt x="76" y="422"/>
                  <a:pt x="76" y="422"/>
                </a:cubicBezTo>
                <a:cubicBezTo>
                  <a:pt x="49" y="449"/>
                  <a:pt x="73" y="405"/>
                  <a:pt x="76" y="386"/>
                </a:cubicBezTo>
                <a:cubicBezTo>
                  <a:pt x="70" y="318"/>
                  <a:pt x="75" y="339"/>
                  <a:pt x="84" y="366"/>
                </a:cubicBezTo>
                <a:cubicBezTo>
                  <a:pt x="92" y="450"/>
                  <a:pt x="92" y="392"/>
                  <a:pt x="96" y="362"/>
                </a:cubicBezTo>
                <a:cubicBezTo>
                  <a:pt x="114" y="374"/>
                  <a:pt x="112" y="383"/>
                  <a:pt x="116" y="406"/>
                </a:cubicBezTo>
                <a:cubicBezTo>
                  <a:pt x="117" y="390"/>
                  <a:pt x="118" y="374"/>
                  <a:pt x="120" y="358"/>
                </a:cubicBezTo>
                <a:cubicBezTo>
                  <a:pt x="121" y="354"/>
                  <a:pt x="122" y="342"/>
                  <a:pt x="124" y="346"/>
                </a:cubicBezTo>
                <a:cubicBezTo>
                  <a:pt x="128" y="353"/>
                  <a:pt x="126" y="362"/>
                  <a:pt x="128" y="370"/>
                </a:cubicBezTo>
                <a:cubicBezTo>
                  <a:pt x="130" y="378"/>
                  <a:pt x="136" y="394"/>
                  <a:pt x="136" y="394"/>
                </a:cubicBezTo>
                <a:cubicBezTo>
                  <a:pt x="148" y="376"/>
                  <a:pt x="149" y="365"/>
                  <a:pt x="152" y="342"/>
                </a:cubicBezTo>
                <a:cubicBezTo>
                  <a:pt x="155" y="375"/>
                  <a:pt x="164" y="413"/>
                  <a:pt x="164" y="446"/>
                </a:cubicBezTo>
                <a:cubicBezTo>
                  <a:pt x="164" y="462"/>
                  <a:pt x="161" y="413"/>
                  <a:pt x="156" y="398"/>
                </a:cubicBezTo>
                <a:cubicBezTo>
                  <a:pt x="160" y="378"/>
                  <a:pt x="159" y="358"/>
                  <a:pt x="164" y="338"/>
                </a:cubicBezTo>
                <a:cubicBezTo>
                  <a:pt x="166" y="329"/>
                  <a:pt x="173" y="322"/>
                  <a:pt x="176" y="314"/>
                </a:cubicBezTo>
                <a:cubicBezTo>
                  <a:pt x="176" y="314"/>
                  <a:pt x="173" y="322"/>
                  <a:pt x="172" y="326"/>
                </a:cubicBezTo>
                <a:cubicBezTo>
                  <a:pt x="176" y="345"/>
                  <a:pt x="181" y="363"/>
                  <a:pt x="184" y="382"/>
                </a:cubicBezTo>
                <a:cubicBezTo>
                  <a:pt x="175" y="471"/>
                  <a:pt x="169" y="439"/>
                  <a:pt x="180" y="482"/>
                </a:cubicBezTo>
                <a:cubicBezTo>
                  <a:pt x="185" y="446"/>
                  <a:pt x="185" y="404"/>
                  <a:pt x="196" y="370"/>
                </a:cubicBezTo>
                <a:cubicBezTo>
                  <a:pt x="195" y="347"/>
                  <a:pt x="192" y="325"/>
                  <a:pt x="192" y="302"/>
                </a:cubicBezTo>
                <a:cubicBezTo>
                  <a:pt x="192" y="247"/>
                  <a:pt x="189" y="248"/>
                  <a:pt x="204" y="270"/>
                </a:cubicBezTo>
                <a:cubicBezTo>
                  <a:pt x="194" y="300"/>
                  <a:pt x="191" y="289"/>
                  <a:pt x="196" y="330"/>
                </a:cubicBezTo>
                <a:cubicBezTo>
                  <a:pt x="197" y="355"/>
                  <a:pt x="198" y="381"/>
                  <a:pt x="200" y="406"/>
                </a:cubicBezTo>
                <a:cubicBezTo>
                  <a:pt x="201" y="413"/>
                  <a:pt x="200" y="432"/>
                  <a:pt x="204" y="426"/>
                </a:cubicBezTo>
                <a:cubicBezTo>
                  <a:pt x="212" y="414"/>
                  <a:pt x="207" y="396"/>
                  <a:pt x="212" y="382"/>
                </a:cubicBezTo>
                <a:cubicBezTo>
                  <a:pt x="213" y="368"/>
                  <a:pt x="216" y="321"/>
                  <a:pt x="220" y="302"/>
                </a:cubicBezTo>
                <a:cubicBezTo>
                  <a:pt x="222" y="294"/>
                  <a:pt x="228" y="278"/>
                  <a:pt x="228" y="278"/>
                </a:cubicBezTo>
                <a:cubicBezTo>
                  <a:pt x="228" y="298"/>
                  <a:pt x="232" y="318"/>
                  <a:pt x="236" y="338"/>
                </a:cubicBezTo>
                <a:cubicBezTo>
                  <a:pt x="230" y="394"/>
                  <a:pt x="214" y="628"/>
                  <a:pt x="244" y="506"/>
                </a:cubicBezTo>
                <a:cubicBezTo>
                  <a:pt x="234" y="477"/>
                  <a:pt x="235" y="449"/>
                  <a:pt x="240" y="418"/>
                </a:cubicBezTo>
                <a:cubicBezTo>
                  <a:pt x="242" y="406"/>
                  <a:pt x="248" y="394"/>
                  <a:pt x="252" y="382"/>
                </a:cubicBezTo>
                <a:cubicBezTo>
                  <a:pt x="253" y="378"/>
                  <a:pt x="256" y="370"/>
                  <a:pt x="256" y="370"/>
                </a:cubicBezTo>
                <a:cubicBezTo>
                  <a:pt x="257" y="307"/>
                  <a:pt x="258" y="245"/>
                  <a:pt x="260" y="182"/>
                </a:cubicBezTo>
                <a:cubicBezTo>
                  <a:pt x="260" y="177"/>
                  <a:pt x="263" y="161"/>
                  <a:pt x="264" y="166"/>
                </a:cubicBezTo>
                <a:cubicBezTo>
                  <a:pt x="268" y="182"/>
                  <a:pt x="267" y="198"/>
                  <a:pt x="268" y="214"/>
                </a:cubicBezTo>
                <a:cubicBezTo>
                  <a:pt x="262" y="256"/>
                  <a:pt x="256" y="269"/>
                  <a:pt x="268" y="306"/>
                </a:cubicBezTo>
                <a:cubicBezTo>
                  <a:pt x="267" y="342"/>
                  <a:pt x="273" y="478"/>
                  <a:pt x="256" y="530"/>
                </a:cubicBezTo>
                <a:cubicBezTo>
                  <a:pt x="261" y="668"/>
                  <a:pt x="253" y="658"/>
                  <a:pt x="272" y="602"/>
                </a:cubicBezTo>
                <a:cubicBezTo>
                  <a:pt x="265" y="536"/>
                  <a:pt x="277" y="475"/>
                  <a:pt x="284" y="410"/>
                </a:cubicBezTo>
                <a:cubicBezTo>
                  <a:pt x="285" y="358"/>
                  <a:pt x="288" y="306"/>
                  <a:pt x="288" y="254"/>
                </a:cubicBezTo>
                <a:cubicBezTo>
                  <a:pt x="288" y="230"/>
                  <a:pt x="286" y="206"/>
                  <a:pt x="284" y="182"/>
                </a:cubicBezTo>
                <a:cubicBezTo>
                  <a:pt x="282" y="163"/>
                  <a:pt x="276" y="126"/>
                  <a:pt x="276" y="126"/>
                </a:cubicBezTo>
                <a:cubicBezTo>
                  <a:pt x="277" y="110"/>
                  <a:pt x="277" y="94"/>
                  <a:pt x="280" y="78"/>
                </a:cubicBezTo>
                <a:cubicBezTo>
                  <a:pt x="281" y="74"/>
                  <a:pt x="283" y="86"/>
                  <a:pt x="284" y="90"/>
                </a:cubicBezTo>
                <a:cubicBezTo>
                  <a:pt x="286" y="98"/>
                  <a:pt x="286" y="106"/>
                  <a:pt x="288" y="114"/>
                </a:cubicBezTo>
                <a:cubicBezTo>
                  <a:pt x="289" y="118"/>
                  <a:pt x="291" y="122"/>
                  <a:pt x="292" y="126"/>
                </a:cubicBezTo>
                <a:cubicBezTo>
                  <a:pt x="299" y="155"/>
                  <a:pt x="300" y="185"/>
                  <a:pt x="304" y="214"/>
                </a:cubicBezTo>
                <a:cubicBezTo>
                  <a:pt x="301" y="265"/>
                  <a:pt x="305" y="332"/>
                  <a:pt x="288" y="382"/>
                </a:cubicBezTo>
                <a:cubicBezTo>
                  <a:pt x="291" y="411"/>
                  <a:pt x="281" y="589"/>
                  <a:pt x="300" y="514"/>
                </a:cubicBezTo>
                <a:cubicBezTo>
                  <a:pt x="301" y="465"/>
                  <a:pt x="302" y="415"/>
                  <a:pt x="304" y="366"/>
                </a:cubicBezTo>
                <a:cubicBezTo>
                  <a:pt x="305" y="351"/>
                  <a:pt x="316" y="322"/>
                  <a:pt x="316" y="322"/>
                </a:cubicBezTo>
                <a:cubicBezTo>
                  <a:pt x="315" y="314"/>
                  <a:pt x="296" y="216"/>
                  <a:pt x="324" y="258"/>
                </a:cubicBezTo>
                <a:cubicBezTo>
                  <a:pt x="327" y="304"/>
                  <a:pt x="332" y="329"/>
                  <a:pt x="328" y="374"/>
                </a:cubicBezTo>
                <a:cubicBezTo>
                  <a:pt x="329" y="418"/>
                  <a:pt x="329" y="462"/>
                  <a:pt x="332" y="506"/>
                </a:cubicBezTo>
                <a:cubicBezTo>
                  <a:pt x="333" y="514"/>
                  <a:pt x="336" y="490"/>
                  <a:pt x="336" y="482"/>
                </a:cubicBezTo>
                <a:cubicBezTo>
                  <a:pt x="336" y="474"/>
                  <a:pt x="333" y="466"/>
                  <a:pt x="332" y="458"/>
                </a:cubicBezTo>
                <a:cubicBezTo>
                  <a:pt x="337" y="410"/>
                  <a:pt x="345" y="360"/>
                  <a:pt x="360" y="314"/>
                </a:cubicBezTo>
                <a:cubicBezTo>
                  <a:pt x="387" y="395"/>
                  <a:pt x="377" y="487"/>
                  <a:pt x="356" y="570"/>
                </a:cubicBezTo>
                <a:cubicBezTo>
                  <a:pt x="363" y="643"/>
                  <a:pt x="353" y="591"/>
                  <a:pt x="368" y="630"/>
                </a:cubicBezTo>
                <a:cubicBezTo>
                  <a:pt x="371" y="638"/>
                  <a:pt x="376" y="654"/>
                  <a:pt x="376" y="654"/>
                </a:cubicBezTo>
                <a:cubicBezTo>
                  <a:pt x="381" y="692"/>
                  <a:pt x="377" y="728"/>
                  <a:pt x="380" y="766"/>
                </a:cubicBezTo>
                <a:cubicBezTo>
                  <a:pt x="402" y="733"/>
                  <a:pt x="391" y="722"/>
                  <a:pt x="388" y="670"/>
                </a:cubicBezTo>
                <a:cubicBezTo>
                  <a:pt x="392" y="467"/>
                  <a:pt x="393" y="508"/>
                  <a:pt x="404" y="390"/>
                </a:cubicBezTo>
                <a:cubicBezTo>
                  <a:pt x="403" y="335"/>
                  <a:pt x="400" y="281"/>
                  <a:pt x="400" y="226"/>
                </a:cubicBezTo>
                <a:cubicBezTo>
                  <a:pt x="400" y="167"/>
                  <a:pt x="400" y="109"/>
                  <a:pt x="404" y="50"/>
                </a:cubicBezTo>
                <a:cubicBezTo>
                  <a:pt x="404" y="49"/>
                  <a:pt x="425" y="10"/>
                  <a:pt x="424" y="10"/>
                </a:cubicBezTo>
                <a:cubicBezTo>
                  <a:pt x="414" y="10"/>
                  <a:pt x="411" y="27"/>
                  <a:pt x="404" y="34"/>
                </a:cubicBezTo>
                <a:cubicBezTo>
                  <a:pt x="409" y="66"/>
                  <a:pt x="405" y="50"/>
                  <a:pt x="416" y="82"/>
                </a:cubicBezTo>
                <a:cubicBezTo>
                  <a:pt x="417" y="86"/>
                  <a:pt x="420" y="94"/>
                  <a:pt x="420" y="94"/>
                </a:cubicBezTo>
                <a:cubicBezTo>
                  <a:pt x="413" y="206"/>
                  <a:pt x="421" y="318"/>
                  <a:pt x="424" y="430"/>
                </a:cubicBezTo>
                <a:cubicBezTo>
                  <a:pt x="413" y="472"/>
                  <a:pt x="424" y="518"/>
                  <a:pt x="420" y="562"/>
                </a:cubicBezTo>
                <a:cubicBezTo>
                  <a:pt x="428" y="653"/>
                  <a:pt x="424" y="582"/>
                  <a:pt x="432" y="550"/>
                </a:cubicBezTo>
                <a:cubicBezTo>
                  <a:pt x="434" y="505"/>
                  <a:pt x="432" y="483"/>
                  <a:pt x="444" y="446"/>
                </a:cubicBezTo>
                <a:cubicBezTo>
                  <a:pt x="443" y="405"/>
                  <a:pt x="430" y="317"/>
                  <a:pt x="436" y="266"/>
                </a:cubicBezTo>
                <a:cubicBezTo>
                  <a:pt x="446" y="295"/>
                  <a:pt x="442" y="282"/>
                  <a:pt x="448" y="306"/>
                </a:cubicBezTo>
                <a:cubicBezTo>
                  <a:pt x="455" y="388"/>
                  <a:pt x="458" y="468"/>
                  <a:pt x="460" y="550"/>
                </a:cubicBezTo>
                <a:cubicBezTo>
                  <a:pt x="483" y="458"/>
                  <a:pt x="486" y="356"/>
                  <a:pt x="456" y="266"/>
                </a:cubicBezTo>
                <a:cubicBezTo>
                  <a:pt x="460" y="226"/>
                  <a:pt x="468" y="186"/>
                  <a:pt x="472" y="146"/>
                </a:cubicBezTo>
                <a:cubicBezTo>
                  <a:pt x="475" y="184"/>
                  <a:pt x="476" y="238"/>
                  <a:pt x="488" y="274"/>
                </a:cubicBezTo>
                <a:cubicBezTo>
                  <a:pt x="496" y="331"/>
                  <a:pt x="488" y="389"/>
                  <a:pt x="484" y="446"/>
                </a:cubicBezTo>
                <a:cubicBezTo>
                  <a:pt x="487" y="477"/>
                  <a:pt x="495" y="507"/>
                  <a:pt x="500" y="538"/>
                </a:cubicBezTo>
                <a:cubicBezTo>
                  <a:pt x="495" y="458"/>
                  <a:pt x="497" y="378"/>
                  <a:pt x="504" y="298"/>
                </a:cubicBezTo>
                <a:cubicBezTo>
                  <a:pt x="508" y="30"/>
                  <a:pt x="493" y="117"/>
                  <a:pt x="516" y="2"/>
                </a:cubicBezTo>
                <a:cubicBezTo>
                  <a:pt x="535" y="78"/>
                  <a:pt x="517" y="157"/>
                  <a:pt x="536" y="234"/>
                </a:cubicBezTo>
                <a:cubicBezTo>
                  <a:pt x="531" y="312"/>
                  <a:pt x="534" y="419"/>
                  <a:pt x="516" y="490"/>
                </a:cubicBezTo>
                <a:cubicBezTo>
                  <a:pt x="518" y="518"/>
                  <a:pt x="522" y="546"/>
                  <a:pt x="524" y="574"/>
                </a:cubicBezTo>
                <a:cubicBezTo>
                  <a:pt x="528" y="638"/>
                  <a:pt x="532" y="766"/>
                  <a:pt x="532" y="766"/>
                </a:cubicBezTo>
                <a:cubicBezTo>
                  <a:pt x="547" y="736"/>
                  <a:pt x="547" y="731"/>
                  <a:pt x="540" y="690"/>
                </a:cubicBezTo>
                <a:cubicBezTo>
                  <a:pt x="539" y="682"/>
                  <a:pt x="532" y="666"/>
                  <a:pt x="532" y="666"/>
                </a:cubicBezTo>
                <a:cubicBezTo>
                  <a:pt x="525" y="563"/>
                  <a:pt x="527" y="447"/>
                  <a:pt x="552" y="346"/>
                </a:cubicBezTo>
                <a:cubicBezTo>
                  <a:pt x="553" y="336"/>
                  <a:pt x="560" y="240"/>
                  <a:pt x="560" y="234"/>
                </a:cubicBezTo>
                <a:cubicBezTo>
                  <a:pt x="560" y="226"/>
                  <a:pt x="552" y="210"/>
                  <a:pt x="552" y="210"/>
                </a:cubicBezTo>
                <a:cubicBezTo>
                  <a:pt x="553" y="171"/>
                  <a:pt x="554" y="133"/>
                  <a:pt x="556" y="94"/>
                </a:cubicBezTo>
                <a:cubicBezTo>
                  <a:pt x="557" y="79"/>
                  <a:pt x="568" y="50"/>
                  <a:pt x="568" y="50"/>
                </a:cubicBezTo>
                <a:cubicBezTo>
                  <a:pt x="572" y="14"/>
                  <a:pt x="569" y="0"/>
                  <a:pt x="576" y="30"/>
                </a:cubicBezTo>
                <a:cubicBezTo>
                  <a:pt x="580" y="46"/>
                  <a:pt x="583" y="62"/>
                  <a:pt x="588" y="78"/>
                </a:cubicBezTo>
                <a:cubicBezTo>
                  <a:pt x="586" y="137"/>
                  <a:pt x="584" y="189"/>
                  <a:pt x="576" y="246"/>
                </a:cubicBezTo>
                <a:cubicBezTo>
                  <a:pt x="570" y="372"/>
                  <a:pt x="604" y="519"/>
                  <a:pt x="564" y="638"/>
                </a:cubicBezTo>
                <a:cubicBezTo>
                  <a:pt x="571" y="739"/>
                  <a:pt x="567" y="686"/>
                  <a:pt x="576" y="650"/>
                </a:cubicBezTo>
                <a:cubicBezTo>
                  <a:pt x="573" y="553"/>
                  <a:pt x="578" y="560"/>
                  <a:pt x="564" y="502"/>
                </a:cubicBezTo>
                <a:cubicBezTo>
                  <a:pt x="568" y="450"/>
                  <a:pt x="583" y="404"/>
                  <a:pt x="592" y="354"/>
                </a:cubicBezTo>
                <a:cubicBezTo>
                  <a:pt x="598" y="321"/>
                  <a:pt x="597" y="286"/>
                  <a:pt x="608" y="254"/>
                </a:cubicBezTo>
                <a:cubicBezTo>
                  <a:pt x="618" y="186"/>
                  <a:pt x="618" y="217"/>
                  <a:pt x="612" y="162"/>
                </a:cubicBezTo>
                <a:cubicBezTo>
                  <a:pt x="610" y="210"/>
                  <a:pt x="607" y="242"/>
                  <a:pt x="600" y="286"/>
                </a:cubicBezTo>
                <a:cubicBezTo>
                  <a:pt x="602" y="331"/>
                  <a:pt x="603" y="374"/>
                  <a:pt x="612" y="418"/>
                </a:cubicBezTo>
                <a:cubicBezTo>
                  <a:pt x="615" y="472"/>
                  <a:pt x="621" y="504"/>
                  <a:pt x="628" y="554"/>
                </a:cubicBezTo>
                <a:cubicBezTo>
                  <a:pt x="629" y="558"/>
                  <a:pt x="624" y="542"/>
                  <a:pt x="624" y="542"/>
                </a:cubicBezTo>
                <a:cubicBezTo>
                  <a:pt x="626" y="481"/>
                  <a:pt x="631" y="426"/>
                  <a:pt x="636" y="366"/>
                </a:cubicBezTo>
                <a:cubicBezTo>
                  <a:pt x="637" y="333"/>
                  <a:pt x="638" y="299"/>
                  <a:pt x="640" y="266"/>
                </a:cubicBezTo>
                <a:cubicBezTo>
                  <a:pt x="641" y="246"/>
                  <a:pt x="624" y="206"/>
                  <a:pt x="644" y="206"/>
                </a:cubicBezTo>
                <a:cubicBezTo>
                  <a:pt x="668" y="206"/>
                  <a:pt x="644" y="255"/>
                  <a:pt x="652" y="278"/>
                </a:cubicBezTo>
                <a:cubicBezTo>
                  <a:pt x="655" y="306"/>
                  <a:pt x="655" y="335"/>
                  <a:pt x="664" y="362"/>
                </a:cubicBezTo>
                <a:cubicBezTo>
                  <a:pt x="663" y="401"/>
                  <a:pt x="651" y="496"/>
                  <a:pt x="660" y="550"/>
                </a:cubicBezTo>
                <a:cubicBezTo>
                  <a:pt x="679" y="512"/>
                  <a:pt x="672" y="462"/>
                  <a:pt x="676" y="422"/>
                </a:cubicBezTo>
                <a:cubicBezTo>
                  <a:pt x="681" y="363"/>
                  <a:pt x="694" y="301"/>
                  <a:pt x="704" y="242"/>
                </a:cubicBezTo>
                <a:cubicBezTo>
                  <a:pt x="715" y="274"/>
                  <a:pt x="704" y="237"/>
                  <a:pt x="704" y="306"/>
                </a:cubicBezTo>
                <a:cubicBezTo>
                  <a:pt x="704" y="370"/>
                  <a:pt x="707" y="434"/>
                  <a:pt x="708" y="498"/>
                </a:cubicBezTo>
                <a:cubicBezTo>
                  <a:pt x="710" y="441"/>
                  <a:pt x="706" y="367"/>
                  <a:pt x="720" y="310"/>
                </a:cubicBezTo>
                <a:cubicBezTo>
                  <a:pt x="723" y="277"/>
                  <a:pt x="724" y="243"/>
                  <a:pt x="740" y="290"/>
                </a:cubicBezTo>
                <a:cubicBezTo>
                  <a:pt x="744" y="356"/>
                  <a:pt x="753" y="420"/>
                  <a:pt x="756" y="486"/>
                </a:cubicBezTo>
                <a:cubicBezTo>
                  <a:pt x="760" y="468"/>
                  <a:pt x="766" y="455"/>
                  <a:pt x="772" y="438"/>
                </a:cubicBezTo>
                <a:cubicBezTo>
                  <a:pt x="773" y="425"/>
                  <a:pt x="775" y="411"/>
                  <a:pt x="776" y="398"/>
                </a:cubicBezTo>
                <a:cubicBezTo>
                  <a:pt x="778" y="363"/>
                  <a:pt x="777" y="329"/>
                  <a:pt x="780" y="294"/>
                </a:cubicBezTo>
                <a:cubicBezTo>
                  <a:pt x="781" y="286"/>
                  <a:pt x="788" y="270"/>
                  <a:pt x="788" y="270"/>
                </a:cubicBezTo>
                <a:cubicBezTo>
                  <a:pt x="791" y="315"/>
                  <a:pt x="783" y="363"/>
                  <a:pt x="796" y="406"/>
                </a:cubicBezTo>
                <a:cubicBezTo>
                  <a:pt x="800" y="420"/>
                  <a:pt x="828" y="438"/>
                  <a:pt x="828" y="438"/>
                </a:cubicBezTo>
                <a:cubicBezTo>
                  <a:pt x="832" y="451"/>
                  <a:pt x="840" y="461"/>
                  <a:pt x="844" y="474"/>
                </a:cubicBezTo>
                <a:cubicBezTo>
                  <a:pt x="867" y="406"/>
                  <a:pt x="834" y="341"/>
                  <a:pt x="876" y="278"/>
                </a:cubicBezTo>
                <a:cubicBezTo>
                  <a:pt x="877" y="285"/>
                  <a:pt x="879" y="291"/>
                  <a:pt x="880" y="298"/>
                </a:cubicBezTo>
                <a:cubicBezTo>
                  <a:pt x="882" y="321"/>
                  <a:pt x="881" y="343"/>
                  <a:pt x="884" y="366"/>
                </a:cubicBezTo>
                <a:cubicBezTo>
                  <a:pt x="885" y="374"/>
                  <a:pt x="892" y="390"/>
                  <a:pt x="892" y="390"/>
                </a:cubicBezTo>
                <a:cubicBezTo>
                  <a:pt x="894" y="406"/>
                  <a:pt x="890" y="445"/>
                  <a:pt x="908" y="418"/>
                </a:cubicBezTo>
                <a:cubicBezTo>
                  <a:pt x="914" y="320"/>
                  <a:pt x="899" y="371"/>
                  <a:pt x="936" y="334"/>
                </a:cubicBezTo>
                <a:cubicBezTo>
                  <a:pt x="951" y="357"/>
                  <a:pt x="941" y="383"/>
                  <a:pt x="956" y="406"/>
                </a:cubicBezTo>
                <a:cubicBezTo>
                  <a:pt x="968" y="388"/>
                  <a:pt x="965" y="370"/>
                  <a:pt x="972" y="350"/>
                </a:cubicBezTo>
                <a:cubicBezTo>
                  <a:pt x="975" y="365"/>
                  <a:pt x="970" y="406"/>
                  <a:pt x="988" y="378"/>
                </a:cubicBezTo>
                <a:cubicBezTo>
                  <a:pt x="994" y="341"/>
                  <a:pt x="996" y="350"/>
                  <a:pt x="1012" y="374"/>
                </a:cubicBezTo>
                <a:cubicBezTo>
                  <a:pt x="1013" y="382"/>
                  <a:pt x="1014" y="390"/>
                  <a:pt x="1016" y="398"/>
                </a:cubicBezTo>
                <a:cubicBezTo>
                  <a:pt x="1017" y="403"/>
                  <a:pt x="1015" y="417"/>
                  <a:pt x="1020" y="414"/>
                </a:cubicBezTo>
                <a:cubicBezTo>
                  <a:pt x="1027" y="409"/>
                  <a:pt x="1028" y="390"/>
                  <a:pt x="1028" y="390"/>
                </a:cubicBezTo>
                <a:cubicBezTo>
                  <a:pt x="1035" y="324"/>
                  <a:pt x="1028" y="358"/>
                  <a:pt x="1056" y="386"/>
                </a:cubicBezTo>
                <a:cubicBezTo>
                  <a:pt x="1060" y="373"/>
                  <a:pt x="1064" y="359"/>
                  <a:pt x="1068" y="346"/>
                </a:cubicBezTo>
                <a:cubicBezTo>
                  <a:pt x="1090" y="353"/>
                  <a:pt x="1085" y="371"/>
                  <a:pt x="1088" y="394"/>
                </a:cubicBezTo>
                <a:cubicBezTo>
                  <a:pt x="1092" y="375"/>
                  <a:pt x="1089" y="364"/>
                  <a:pt x="1108" y="358"/>
                </a:cubicBezTo>
                <a:cubicBezTo>
                  <a:pt x="1114" y="377"/>
                  <a:pt x="1104" y="406"/>
                  <a:pt x="1128" y="382"/>
                </a:cubicBezTo>
                <a:cubicBezTo>
                  <a:pt x="1137" y="354"/>
                  <a:pt x="1128" y="355"/>
                  <a:pt x="1148" y="362"/>
                </a:cubicBezTo>
                <a:cubicBezTo>
                  <a:pt x="1153" y="381"/>
                  <a:pt x="1142" y="415"/>
                  <a:pt x="1168" y="406"/>
                </a:cubicBezTo>
                <a:cubicBezTo>
                  <a:pt x="1171" y="382"/>
                  <a:pt x="1178" y="361"/>
                  <a:pt x="1184" y="338"/>
                </a:cubicBezTo>
                <a:cubicBezTo>
                  <a:pt x="1194" y="368"/>
                  <a:pt x="1188" y="400"/>
                  <a:pt x="1196" y="430"/>
                </a:cubicBezTo>
                <a:cubicBezTo>
                  <a:pt x="1202" y="405"/>
                  <a:pt x="1204" y="389"/>
                  <a:pt x="1208" y="362"/>
                </a:cubicBezTo>
                <a:cubicBezTo>
                  <a:pt x="1210" y="348"/>
                  <a:pt x="1220" y="322"/>
                  <a:pt x="1220" y="322"/>
                </a:cubicBezTo>
                <a:cubicBezTo>
                  <a:pt x="1222" y="353"/>
                  <a:pt x="1212" y="388"/>
                  <a:pt x="1228" y="414"/>
                </a:cubicBezTo>
                <a:cubicBezTo>
                  <a:pt x="1230" y="418"/>
                  <a:pt x="1233" y="406"/>
                  <a:pt x="1236" y="402"/>
                </a:cubicBezTo>
                <a:cubicBezTo>
                  <a:pt x="1245" y="358"/>
                  <a:pt x="1231" y="366"/>
                  <a:pt x="1256" y="358"/>
                </a:cubicBezTo>
                <a:cubicBezTo>
                  <a:pt x="1263" y="380"/>
                  <a:pt x="1247" y="378"/>
                  <a:pt x="1272" y="390"/>
                </a:cubicBezTo>
                <a:cubicBezTo>
                  <a:pt x="1277" y="382"/>
                  <a:pt x="1283" y="374"/>
                  <a:pt x="1288" y="366"/>
                </a:cubicBezTo>
                <a:cubicBezTo>
                  <a:pt x="1291" y="362"/>
                  <a:pt x="1296" y="354"/>
                  <a:pt x="1296" y="354"/>
                </a:cubicBezTo>
                <a:cubicBezTo>
                  <a:pt x="1308" y="371"/>
                  <a:pt x="1304" y="387"/>
                  <a:pt x="1324" y="394"/>
                </a:cubicBezTo>
                <a:cubicBezTo>
                  <a:pt x="1333" y="421"/>
                  <a:pt x="1340" y="399"/>
                  <a:pt x="1344" y="386"/>
                </a:cubicBezTo>
                <a:cubicBezTo>
                  <a:pt x="1348" y="353"/>
                  <a:pt x="1348" y="365"/>
                  <a:pt x="1348" y="350"/>
                </a:cubicBezTo>
              </a:path>
            </a:pathLst>
          </a:custGeom>
          <a:noFill/>
          <a:ln w="9525">
            <a:solidFill>
              <a:schemeClr val="tx1"/>
            </a:solidFill>
            <a:round/>
            <a:headEnd/>
            <a:tailEnd/>
          </a:ln>
        </p:spPr>
        <p:txBody>
          <a:bodyPr/>
          <a:lstStyle/>
          <a:p>
            <a:endParaRPr lang="en-US"/>
          </a:p>
        </p:txBody>
      </p:sp>
      <p:sp>
        <p:nvSpPr>
          <p:cNvPr id="1032" name="Line 23"/>
          <p:cNvSpPr>
            <a:spLocks noChangeShapeType="1"/>
          </p:cNvSpPr>
          <p:nvPr/>
        </p:nvSpPr>
        <p:spPr bwMode="auto">
          <a:xfrm>
            <a:off x="538163" y="3581400"/>
            <a:ext cx="0" cy="1233488"/>
          </a:xfrm>
          <a:prstGeom prst="line">
            <a:avLst/>
          </a:prstGeom>
          <a:noFill/>
          <a:ln w="9525">
            <a:solidFill>
              <a:schemeClr val="tx1"/>
            </a:solidFill>
            <a:round/>
            <a:headEnd/>
            <a:tailEnd/>
          </a:ln>
        </p:spPr>
        <p:txBody>
          <a:bodyPr/>
          <a:lstStyle/>
          <a:p>
            <a:endParaRPr lang="en-US"/>
          </a:p>
        </p:txBody>
      </p:sp>
      <p:sp>
        <p:nvSpPr>
          <p:cNvPr id="1033" name="Line 24"/>
          <p:cNvSpPr>
            <a:spLocks noChangeShapeType="1"/>
          </p:cNvSpPr>
          <p:nvPr/>
        </p:nvSpPr>
        <p:spPr bwMode="auto">
          <a:xfrm>
            <a:off x="538163" y="4157663"/>
            <a:ext cx="3124200" cy="0"/>
          </a:xfrm>
          <a:prstGeom prst="line">
            <a:avLst/>
          </a:prstGeom>
          <a:noFill/>
          <a:ln w="9525">
            <a:solidFill>
              <a:schemeClr val="tx1"/>
            </a:solidFill>
            <a:round/>
            <a:headEnd/>
            <a:tailEnd/>
          </a:ln>
        </p:spPr>
        <p:txBody>
          <a:bodyPr/>
          <a:lstStyle/>
          <a:p>
            <a:endParaRPr lang="en-US"/>
          </a:p>
        </p:txBody>
      </p:sp>
      <p:sp>
        <p:nvSpPr>
          <p:cNvPr id="1034" name="Freeform 25"/>
          <p:cNvSpPr>
            <a:spLocks/>
          </p:cNvSpPr>
          <p:nvPr/>
        </p:nvSpPr>
        <p:spPr bwMode="auto">
          <a:xfrm>
            <a:off x="538163" y="3695700"/>
            <a:ext cx="2286000" cy="1027113"/>
          </a:xfrm>
          <a:custGeom>
            <a:avLst/>
            <a:gdLst>
              <a:gd name="T0" fmla="*/ 2147483647 w 1440"/>
              <a:gd name="T1" fmla="*/ 2147483647 h 647"/>
              <a:gd name="T2" fmla="*/ 2147483647 w 1440"/>
              <a:gd name="T3" fmla="*/ 2147483647 h 647"/>
              <a:gd name="T4" fmla="*/ 2147483647 w 1440"/>
              <a:gd name="T5" fmla="*/ 2147483647 h 647"/>
              <a:gd name="T6" fmla="*/ 2147483647 w 1440"/>
              <a:gd name="T7" fmla="*/ 2147483647 h 647"/>
              <a:gd name="T8" fmla="*/ 2147483647 w 1440"/>
              <a:gd name="T9" fmla="*/ 2147483647 h 647"/>
              <a:gd name="T10" fmla="*/ 2147483647 w 1440"/>
              <a:gd name="T11" fmla="*/ 2147483647 h 647"/>
              <a:gd name="T12" fmla="*/ 2147483647 w 1440"/>
              <a:gd name="T13" fmla="*/ 2147483647 h 647"/>
              <a:gd name="T14" fmla="*/ 2147483647 w 1440"/>
              <a:gd name="T15" fmla="*/ 2147483647 h 647"/>
              <a:gd name="T16" fmla="*/ 2147483647 w 1440"/>
              <a:gd name="T17" fmla="*/ 2147483647 h 647"/>
              <a:gd name="T18" fmla="*/ 2147483647 w 1440"/>
              <a:gd name="T19" fmla="*/ 2147483647 h 647"/>
              <a:gd name="T20" fmla="*/ 2147483647 w 1440"/>
              <a:gd name="T21" fmla="*/ 2147483647 h 647"/>
              <a:gd name="T22" fmla="*/ 2147483647 w 1440"/>
              <a:gd name="T23" fmla="*/ 2147483647 h 647"/>
              <a:gd name="T24" fmla="*/ 2147483647 w 1440"/>
              <a:gd name="T25" fmla="*/ 2147483647 h 647"/>
              <a:gd name="T26" fmla="*/ 2147483647 w 1440"/>
              <a:gd name="T27" fmla="*/ 2147483647 h 647"/>
              <a:gd name="T28" fmla="*/ 2147483647 w 1440"/>
              <a:gd name="T29" fmla="*/ 2147483647 h 647"/>
              <a:gd name="T30" fmla="*/ 2147483647 w 1440"/>
              <a:gd name="T31" fmla="*/ 2147483647 h 647"/>
              <a:gd name="T32" fmla="*/ 2147483647 w 1440"/>
              <a:gd name="T33" fmla="*/ 2147483647 h 647"/>
              <a:gd name="T34" fmla="*/ 2147483647 w 1440"/>
              <a:gd name="T35" fmla="*/ 2147483647 h 647"/>
              <a:gd name="T36" fmla="*/ 2147483647 w 1440"/>
              <a:gd name="T37" fmla="*/ 2147483647 h 647"/>
              <a:gd name="T38" fmla="*/ 2147483647 w 1440"/>
              <a:gd name="T39" fmla="*/ 2147483647 h 647"/>
              <a:gd name="T40" fmla="*/ 2147483647 w 1440"/>
              <a:gd name="T41" fmla="*/ 2147483647 h 647"/>
              <a:gd name="T42" fmla="*/ 2147483647 w 1440"/>
              <a:gd name="T43" fmla="*/ 2147483647 h 647"/>
              <a:gd name="T44" fmla="*/ 2147483647 w 1440"/>
              <a:gd name="T45" fmla="*/ 2147483647 h 647"/>
              <a:gd name="T46" fmla="*/ 2147483647 w 1440"/>
              <a:gd name="T47" fmla="*/ 2147483647 h 647"/>
              <a:gd name="T48" fmla="*/ 2147483647 w 1440"/>
              <a:gd name="T49" fmla="*/ 2147483647 h 647"/>
              <a:gd name="T50" fmla="*/ 2147483647 w 1440"/>
              <a:gd name="T51" fmla="*/ 2147483647 h 647"/>
              <a:gd name="T52" fmla="*/ 2147483647 w 1440"/>
              <a:gd name="T53" fmla="*/ 2147483647 h 647"/>
              <a:gd name="T54" fmla="*/ 2147483647 w 1440"/>
              <a:gd name="T55" fmla="*/ 2147483647 h 647"/>
              <a:gd name="T56" fmla="*/ 2147483647 w 1440"/>
              <a:gd name="T57" fmla="*/ 2147483647 h 647"/>
              <a:gd name="T58" fmla="*/ 2147483647 w 1440"/>
              <a:gd name="T59" fmla="*/ 2147483647 h 647"/>
              <a:gd name="T60" fmla="*/ 2147483647 w 1440"/>
              <a:gd name="T61" fmla="*/ 2147483647 h 647"/>
              <a:gd name="T62" fmla="*/ 2147483647 w 1440"/>
              <a:gd name="T63" fmla="*/ 2147483647 h 647"/>
              <a:gd name="T64" fmla="*/ 2147483647 w 1440"/>
              <a:gd name="T65" fmla="*/ 2147483647 h 647"/>
              <a:gd name="T66" fmla="*/ 2147483647 w 1440"/>
              <a:gd name="T67" fmla="*/ 2147483647 h 647"/>
              <a:gd name="T68" fmla="*/ 2147483647 w 1440"/>
              <a:gd name="T69" fmla="*/ 2147483647 h 647"/>
              <a:gd name="T70" fmla="*/ 2147483647 w 1440"/>
              <a:gd name="T71" fmla="*/ 2147483647 h 647"/>
              <a:gd name="T72" fmla="*/ 2147483647 w 1440"/>
              <a:gd name="T73" fmla="*/ 2147483647 h 647"/>
              <a:gd name="T74" fmla="*/ 2147483647 w 1440"/>
              <a:gd name="T75" fmla="*/ 2147483647 h 647"/>
              <a:gd name="T76" fmla="*/ 2147483647 w 1440"/>
              <a:gd name="T77" fmla="*/ 2147483647 h 647"/>
              <a:gd name="T78" fmla="*/ 2147483647 w 1440"/>
              <a:gd name="T79" fmla="*/ 2147483647 h 647"/>
              <a:gd name="T80" fmla="*/ 2147483647 w 1440"/>
              <a:gd name="T81" fmla="*/ 2147483647 h 647"/>
              <a:gd name="T82" fmla="*/ 2147483647 w 1440"/>
              <a:gd name="T83" fmla="*/ 2147483647 h 647"/>
              <a:gd name="T84" fmla="*/ 2147483647 w 1440"/>
              <a:gd name="T85" fmla="*/ 2147483647 h 647"/>
              <a:gd name="T86" fmla="*/ 2147483647 w 1440"/>
              <a:gd name="T87" fmla="*/ 2147483647 h 647"/>
              <a:gd name="T88" fmla="*/ 2147483647 w 1440"/>
              <a:gd name="T89" fmla="*/ 2147483647 h 647"/>
              <a:gd name="T90" fmla="*/ 2147483647 w 1440"/>
              <a:gd name="T91" fmla="*/ 2147483647 h 647"/>
              <a:gd name="T92" fmla="*/ 2147483647 w 1440"/>
              <a:gd name="T93" fmla="*/ 2147483647 h 647"/>
              <a:gd name="T94" fmla="*/ 2147483647 w 1440"/>
              <a:gd name="T95" fmla="*/ 2147483647 h 64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40"/>
              <a:gd name="T145" fmla="*/ 0 h 647"/>
              <a:gd name="T146" fmla="*/ 1440 w 1440"/>
              <a:gd name="T147" fmla="*/ 647 h 64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40" h="647">
                <a:moveTo>
                  <a:pt x="0" y="291"/>
                </a:moveTo>
                <a:cubicBezTo>
                  <a:pt x="17" y="266"/>
                  <a:pt x="13" y="294"/>
                  <a:pt x="16" y="311"/>
                </a:cubicBezTo>
                <a:cubicBezTo>
                  <a:pt x="26" y="282"/>
                  <a:pt x="17" y="292"/>
                  <a:pt x="36" y="279"/>
                </a:cubicBezTo>
                <a:cubicBezTo>
                  <a:pt x="39" y="289"/>
                  <a:pt x="33" y="313"/>
                  <a:pt x="44" y="311"/>
                </a:cubicBezTo>
                <a:cubicBezTo>
                  <a:pt x="53" y="309"/>
                  <a:pt x="60" y="287"/>
                  <a:pt x="60" y="287"/>
                </a:cubicBezTo>
                <a:cubicBezTo>
                  <a:pt x="79" y="300"/>
                  <a:pt x="67" y="310"/>
                  <a:pt x="88" y="303"/>
                </a:cubicBezTo>
                <a:cubicBezTo>
                  <a:pt x="96" y="270"/>
                  <a:pt x="86" y="293"/>
                  <a:pt x="100" y="299"/>
                </a:cubicBezTo>
                <a:cubicBezTo>
                  <a:pt x="105" y="301"/>
                  <a:pt x="121" y="289"/>
                  <a:pt x="124" y="287"/>
                </a:cubicBezTo>
                <a:cubicBezTo>
                  <a:pt x="160" y="299"/>
                  <a:pt x="106" y="277"/>
                  <a:pt x="140" y="311"/>
                </a:cubicBezTo>
                <a:cubicBezTo>
                  <a:pt x="143" y="314"/>
                  <a:pt x="141" y="302"/>
                  <a:pt x="144" y="299"/>
                </a:cubicBezTo>
                <a:cubicBezTo>
                  <a:pt x="147" y="295"/>
                  <a:pt x="152" y="294"/>
                  <a:pt x="156" y="291"/>
                </a:cubicBezTo>
                <a:cubicBezTo>
                  <a:pt x="160" y="292"/>
                  <a:pt x="166" y="292"/>
                  <a:pt x="168" y="295"/>
                </a:cubicBezTo>
                <a:cubicBezTo>
                  <a:pt x="173" y="302"/>
                  <a:pt x="176" y="319"/>
                  <a:pt x="176" y="319"/>
                </a:cubicBezTo>
                <a:cubicBezTo>
                  <a:pt x="186" y="304"/>
                  <a:pt x="199" y="277"/>
                  <a:pt x="204" y="259"/>
                </a:cubicBezTo>
                <a:cubicBezTo>
                  <a:pt x="214" y="222"/>
                  <a:pt x="202" y="233"/>
                  <a:pt x="224" y="219"/>
                </a:cubicBezTo>
                <a:cubicBezTo>
                  <a:pt x="244" y="278"/>
                  <a:pt x="189" y="358"/>
                  <a:pt x="244" y="395"/>
                </a:cubicBezTo>
                <a:cubicBezTo>
                  <a:pt x="255" y="353"/>
                  <a:pt x="251" y="374"/>
                  <a:pt x="256" y="331"/>
                </a:cubicBezTo>
                <a:cubicBezTo>
                  <a:pt x="258" y="280"/>
                  <a:pt x="256" y="228"/>
                  <a:pt x="272" y="179"/>
                </a:cubicBezTo>
                <a:cubicBezTo>
                  <a:pt x="275" y="225"/>
                  <a:pt x="275" y="235"/>
                  <a:pt x="284" y="271"/>
                </a:cubicBezTo>
                <a:cubicBezTo>
                  <a:pt x="285" y="314"/>
                  <a:pt x="286" y="356"/>
                  <a:pt x="288" y="399"/>
                </a:cubicBezTo>
                <a:cubicBezTo>
                  <a:pt x="289" y="417"/>
                  <a:pt x="304" y="451"/>
                  <a:pt x="304" y="451"/>
                </a:cubicBezTo>
                <a:cubicBezTo>
                  <a:pt x="301" y="479"/>
                  <a:pt x="295" y="497"/>
                  <a:pt x="300" y="523"/>
                </a:cubicBezTo>
                <a:cubicBezTo>
                  <a:pt x="304" y="522"/>
                  <a:pt x="310" y="522"/>
                  <a:pt x="312" y="519"/>
                </a:cubicBezTo>
                <a:cubicBezTo>
                  <a:pt x="317" y="512"/>
                  <a:pt x="320" y="495"/>
                  <a:pt x="320" y="495"/>
                </a:cubicBezTo>
                <a:cubicBezTo>
                  <a:pt x="322" y="443"/>
                  <a:pt x="315" y="327"/>
                  <a:pt x="348" y="283"/>
                </a:cubicBezTo>
                <a:cubicBezTo>
                  <a:pt x="361" y="244"/>
                  <a:pt x="340" y="304"/>
                  <a:pt x="360" y="255"/>
                </a:cubicBezTo>
                <a:cubicBezTo>
                  <a:pt x="363" y="247"/>
                  <a:pt x="368" y="231"/>
                  <a:pt x="368" y="231"/>
                </a:cubicBezTo>
                <a:cubicBezTo>
                  <a:pt x="365" y="199"/>
                  <a:pt x="332" y="86"/>
                  <a:pt x="384" y="99"/>
                </a:cubicBezTo>
                <a:cubicBezTo>
                  <a:pt x="396" y="134"/>
                  <a:pt x="386" y="215"/>
                  <a:pt x="388" y="251"/>
                </a:cubicBezTo>
                <a:cubicBezTo>
                  <a:pt x="387" y="266"/>
                  <a:pt x="386" y="280"/>
                  <a:pt x="384" y="295"/>
                </a:cubicBezTo>
                <a:cubicBezTo>
                  <a:pt x="382" y="308"/>
                  <a:pt x="376" y="335"/>
                  <a:pt x="376" y="335"/>
                </a:cubicBezTo>
                <a:cubicBezTo>
                  <a:pt x="383" y="393"/>
                  <a:pt x="376" y="346"/>
                  <a:pt x="384" y="383"/>
                </a:cubicBezTo>
                <a:cubicBezTo>
                  <a:pt x="387" y="396"/>
                  <a:pt x="392" y="423"/>
                  <a:pt x="392" y="423"/>
                </a:cubicBezTo>
                <a:cubicBezTo>
                  <a:pt x="395" y="495"/>
                  <a:pt x="394" y="576"/>
                  <a:pt x="412" y="647"/>
                </a:cubicBezTo>
                <a:cubicBezTo>
                  <a:pt x="431" y="618"/>
                  <a:pt x="425" y="604"/>
                  <a:pt x="428" y="563"/>
                </a:cubicBezTo>
                <a:cubicBezTo>
                  <a:pt x="416" y="513"/>
                  <a:pt x="435" y="422"/>
                  <a:pt x="452" y="371"/>
                </a:cubicBezTo>
                <a:cubicBezTo>
                  <a:pt x="447" y="352"/>
                  <a:pt x="438" y="352"/>
                  <a:pt x="432" y="335"/>
                </a:cubicBezTo>
                <a:cubicBezTo>
                  <a:pt x="437" y="320"/>
                  <a:pt x="439" y="308"/>
                  <a:pt x="448" y="295"/>
                </a:cubicBezTo>
                <a:cubicBezTo>
                  <a:pt x="453" y="239"/>
                  <a:pt x="455" y="219"/>
                  <a:pt x="452" y="159"/>
                </a:cubicBezTo>
                <a:cubicBezTo>
                  <a:pt x="454" y="130"/>
                  <a:pt x="441" y="48"/>
                  <a:pt x="480" y="35"/>
                </a:cubicBezTo>
                <a:cubicBezTo>
                  <a:pt x="486" y="17"/>
                  <a:pt x="472" y="0"/>
                  <a:pt x="488" y="23"/>
                </a:cubicBezTo>
                <a:cubicBezTo>
                  <a:pt x="484" y="53"/>
                  <a:pt x="487" y="75"/>
                  <a:pt x="496" y="103"/>
                </a:cubicBezTo>
                <a:cubicBezTo>
                  <a:pt x="491" y="197"/>
                  <a:pt x="496" y="159"/>
                  <a:pt x="480" y="207"/>
                </a:cubicBezTo>
                <a:cubicBezTo>
                  <a:pt x="487" y="260"/>
                  <a:pt x="479" y="219"/>
                  <a:pt x="492" y="263"/>
                </a:cubicBezTo>
                <a:cubicBezTo>
                  <a:pt x="495" y="274"/>
                  <a:pt x="500" y="295"/>
                  <a:pt x="500" y="295"/>
                </a:cubicBezTo>
                <a:cubicBezTo>
                  <a:pt x="494" y="372"/>
                  <a:pt x="492" y="429"/>
                  <a:pt x="504" y="503"/>
                </a:cubicBezTo>
                <a:cubicBezTo>
                  <a:pt x="507" y="548"/>
                  <a:pt x="512" y="574"/>
                  <a:pt x="520" y="615"/>
                </a:cubicBezTo>
                <a:cubicBezTo>
                  <a:pt x="538" y="588"/>
                  <a:pt x="534" y="555"/>
                  <a:pt x="536" y="523"/>
                </a:cubicBezTo>
                <a:cubicBezTo>
                  <a:pt x="534" y="499"/>
                  <a:pt x="528" y="475"/>
                  <a:pt x="528" y="451"/>
                </a:cubicBezTo>
                <a:cubicBezTo>
                  <a:pt x="528" y="440"/>
                  <a:pt x="530" y="430"/>
                  <a:pt x="532" y="419"/>
                </a:cubicBezTo>
                <a:cubicBezTo>
                  <a:pt x="534" y="411"/>
                  <a:pt x="540" y="395"/>
                  <a:pt x="540" y="395"/>
                </a:cubicBezTo>
                <a:cubicBezTo>
                  <a:pt x="545" y="356"/>
                  <a:pt x="560" y="306"/>
                  <a:pt x="536" y="271"/>
                </a:cubicBezTo>
                <a:cubicBezTo>
                  <a:pt x="530" y="241"/>
                  <a:pt x="540" y="159"/>
                  <a:pt x="552" y="135"/>
                </a:cubicBezTo>
                <a:cubicBezTo>
                  <a:pt x="555" y="127"/>
                  <a:pt x="592" y="159"/>
                  <a:pt x="584" y="155"/>
                </a:cubicBezTo>
                <a:cubicBezTo>
                  <a:pt x="578" y="152"/>
                  <a:pt x="595" y="154"/>
                  <a:pt x="588" y="155"/>
                </a:cubicBezTo>
                <a:cubicBezTo>
                  <a:pt x="580" y="179"/>
                  <a:pt x="560" y="180"/>
                  <a:pt x="580" y="183"/>
                </a:cubicBezTo>
                <a:cubicBezTo>
                  <a:pt x="576" y="233"/>
                  <a:pt x="566" y="297"/>
                  <a:pt x="604" y="335"/>
                </a:cubicBezTo>
                <a:cubicBezTo>
                  <a:pt x="611" y="356"/>
                  <a:pt x="616" y="377"/>
                  <a:pt x="620" y="399"/>
                </a:cubicBezTo>
                <a:cubicBezTo>
                  <a:pt x="621" y="440"/>
                  <a:pt x="619" y="482"/>
                  <a:pt x="624" y="523"/>
                </a:cubicBezTo>
                <a:cubicBezTo>
                  <a:pt x="625" y="530"/>
                  <a:pt x="640" y="521"/>
                  <a:pt x="644" y="515"/>
                </a:cubicBezTo>
                <a:cubicBezTo>
                  <a:pt x="646" y="467"/>
                  <a:pt x="644" y="411"/>
                  <a:pt x="656" y="363"/>
                </a:cubicBezTo>
                <a:cubicBezTo>
                  <a:pt x="659" y="334"/>
                  <a:pt x="662" y="311"/>
                  <a:pt x="668" y="283"/>
                </a:cubicBezTo>
                <a:cubicBezTo>
                  <a:pt x="669" y="260"/>
                  <a:pt x="669" y="237"/>
                  <a:pt x="672" y="215"/>
                </a:cubicBezTo>
                <a:cubicBezTo>
                  <a:pt x="674" y="201"/>
                  <a:pt x="685" y="182"/>
                  <a:pt x="688" y="167"/>
                </a:cubicBezTo>
                <a:cubicBezTo>
                  <a:pt x="734" y="213"/>
                  <a:pt x="708" y="257"/>
                  <a:pt x="712" y="335"/>
                </a:cubicBezTo>
                <a:cubicBezTo>
                  <a:pt x="713" y="355"/>
                  <a:pt x="718" y="375"/>
                  <a:pt x="720" y="395"/>
                </a:cubicBezTo>
                <a:cubicBezTo>
                  <a:pt x="756" y="383"/>
                  <a:pt x="733" y="326"/>
                  <a:pt x="732" y="299"/>
                </a:cubicBezTo>
                <a:cubicBezTo>
                  <a:pt x="733" y="283"/>
                  <a:pt x="727" y="265"/>
                  <a:pt x="736" y="251"/>
                </a:cubicBezTo>
                <a:cubicBezTo>
                  <a:pt x="740" y="244"/>
                  <a:pt x="754" y="250"/>
                  <a:pt x="760" y="255"/>
                </a:cubicBezTo>
                <a:cubicBezTo>
                  <a:pt x="778" y="271"/>
                  <a:pt x="761" y="292"/>
                  <a:pt x="784" y="307"/>
                </a:cubicBezTo>
                <a:cubicBezTo>
                  <a:pt x="793" y="334"/>
                  <a:pt x="805" y="326"/>
                  <a:pt x="832" y="323"/>
                </a:cubicBezTo>
                <a:cubicBezTo>
                  <a:pt x="842" y="293"/>
                  <a:pt x="838" y="307"/>
                  <a:pt x="844" y="279"/>
                </a:cubicBezTo>
                <a:cubicBezTo>
                  <a:pt x="881" y="288"/>
                  <a:pt x="843" y="275"/>
                  <a:pt x="868" y="295"/>
                </a:cubicBezTo>
                <a:cubicBezTo>
                  <a:pt x="875" y="301"/>
                  <a:pt x="885" y="302"/>
                  <a:pt x="892" y="307"/>
                </a:cubicBezTo>
                <a:cubicBezTo>
                  <a:pt x="904" y="299"/>
                  <a:pt x="916" y="295"/>
                  <a:pt x="928" y="287"/>
                </a:cubicBezTo>
                <a:cubicBezTo>
                  <a:pt x="942" y="291"/>
                  <a:pt x="968" y="307"/>
                  <a:pt x="968" y="307"/>
                </a:cubicBezTo>
                <a:cubicBezTo>
                  <a:pt x="1027" y="295"/>
                  <a:pt x="952" y="287"/>
                  <a:pt x="1032" y="295"/>
                </a:cubicBezTo>
                <a:cubicBezTo>
                  <a:pt x="1040" y="306"/>
                  <a:pt x="1044" y="320"/>
                  <a:pt x="1064" y="303"/>
                </a:cubicBezTo>
                <a:cubicBezTo>
                  <a:pt x="1069" y="299"/>
                  <a:pt x="1064" y="288"/>
                  <a:pt x="1068" y="283"/>
                </a:cubicBezTo>
                <a:cubicBezTo>
                  <a:pt x="1072" y="279"/>
                  <a:pt x="1079" y="280"/>
                  <a:pt x="1084" y="279"/>
                </a:cubicBezTo>
                <a:cubicBezTo>
                  <a:pt x="1093" y="293"/>
                  <a:pt x="1092" y="302"/>
                  <a:pt x="1108" y="307"/>
                </a:cubicBezTo>
                <a:cubicBezTo>
                  <a:pt x="1112" y="306"/>
                  <a:pt x="1118" y="306"/>
                  <a:pt x="1120" y="303"/>
                </a:cubicBezTo>
                <a:cubicBezTo>
                  <a:pt x="1125" y="296"/>
                  <a:pt x="1128" y="279"/>
                  <a:pt x="1128" y="279"/>
                </a:cubicBezTo>
                <a:cubicBezTo>
                  <a:pt x="1135" y="280"/>
                  <a:pt x="1142" y="279"/>
                  <a:pt x="1148" y="283"/>
                </a:cubicBezTo>
                <a:cubicBezTo>
                  <a:pt x="1152" y="285"/>
                  <a:pt x="1149" y="292"/>
                  <a:pt x="1152" y="295"/>
                </a:cubicBezTo>
                <a:cubicBezTo>
                  <a:pt x="1159" y="302"/>
                  <a:pt x="1176" y="311"/>
                  <a:pt x="1176" y="311"/>
                </a:cubicBezTo>
                <a:cubicBezTo>
                  <a:pt x="1204" y="292"/>
                  <a:pt x="1173" y="307"/>
                  <a:pt x="1196" y="315"/>
                </a:cubicBezTo>
                <a:cubicBezTo>
                  <a:pt x="1201" y="317"/>
                  <a:pt x="1207" y="312"/>
                  <a:pt x="1212" y="311"/>
                </a:cubicBezTo>
                <a:cubicBezTo>
                  <a:pt x="1218" y="294"/>
                  <a:pt x="1223" y="293"/>
                  <a:pt x="1240" y="299"/>
                </a:cubicBezTo>
                <a:cubicBezTo>
                  <a:pt x="1241" y="303"/>
                  <a:pt x="1240" y="309"/>
                  <a:pt x="1244" y="311"/>
                </a:cubicBezTo>
                <a:cubicBezTo>
                  <a:pt x="1258" y="318"/>
                  <a:pt x="1256" y="299"/>
                  <a:pt x="1260" y="295"/>
                </a:cubicBezTo>
                <a:cubicBezTo>
                  <a:pt x="1263" y="292"/>
                  <a:pt x="1268" y="292"/>
                  <a:pt x="1272" y="291"/>
                </a:cubicBezTo>
                <a:cubicBezTo>
                  <a:pt x="1293" y="260"/>
                  <a:pt x="1265" y="295"/>
                  <a:pt x="1288" y="303"/>
                </a:cubicBezTo>
                <a:cubicBezTo>
                  <a:pt x="1292" y="304"/>
                  <a:pt x="1296" y="306"/>
                  <a:pt x="1300" y="307"/>
                </a:cubicBezTo>
                <a:cubicBezTo>
                  <a:pt x="1325" y="299"/>
                  <a:pt x="1304" y="287"/>
                  <a:pt x="1328" y="295"/>
                </a:cubicBezTo>
                <a:cubicBezTo>
                  <a:pt x="1344" y="290"/>
                  <a:pt x="1356" y="296"/>
                  <a:pt x="1372" y="291"/>
                </a:cubicBezTo>
                <a:cubicBezTo>
                  <a:pt x="1398" y="308"/>
                  <a:pt x="1415" y="287"/>
                  <a:pt x="1440" y="287"/>
                </a:cubicBezTo>
              </a:path>
            </a:pathLst>
          </a:custGeom>
          <a:noFill/>
          <a:ln w="9525">
            <a:solidFill>
              <a:schemeClr val="tx1"/>
            </a:solidFill>
            <a:round/>
            <a:headEnd/>
            <a:tailEnd/>
          </a:ln>
        </p:spPr>
        <p:txBody>
          <a:bodyPr/>
          <a:lstStyle/>
          <a:p>
            <a:endParaRPr lang="en-US"/>
          </a:p>
        </p:txBody>
      </p:sp>
      <p:sp>
        <p:nvSpPr>
          <p:cNvPr id="1035" name="Line 26"/>
          <p:cNvSpPr>
            <a:spLocks noChangeShapeType="1"/>
          </p:cNvSpPr>
          <p:nvPr/>
        </p:nvSpPr>
        <p:spPr bwMode="auto">
          <a:xfrm flipH="1">
            <a:off x="538163" y="4797425"/>
            <a:ext cx="1587" cy="1146175"/>
          </a:xfrm>
          <a:prstGeom prst="line">
            <a:avLst/>
          </a:prstGeom>
          <a:noFill/>
          <a:ln w="9525">
            <a:solidFill>
              <a:schemeClr val="tx1"/>
            </a:solidFill>
            <a:round/>
            <a:headEnd/>
            <a:tailEnd/>
          </a:ln>
        </p:spPr>
        <p:txBody>
          <a:bodyPr/>
          <a:lstStyle/>
          <a:p>
            <a:endParaRPr lang="en-US"/>
          </a:p>
        </p:txBody>
      </p:sp>
      <p:sp>
        <p:nvSpPr>
          <p:cNvPr id="1036" name="Line 27"/>
          <p:cNvSpPr>
            <a:spLocks noChangeShapeType="1"/>
          </p:cNvSpPr>
          <p:nvPr/>
        </p:nvSpPr>
        <p:spPr bwMode="auto">
          <a:xfrm>
            <a:off x="538163" y="5334000"/>
            <a:ext cx="3124200" cy="0"/>
          </a:xfrm>
          <a:prstGeom prst="line">
            <a:avLst/>
          </a:prstGeom>
          <a:noFill/>
          <a:ln w="9525">
            <a:solidFill>
              <a:schemeClr val="tx1"/>
            </a:solidFill>
            <a:round/>
            <a:headEnd/>
            <a:tailEnd/>
          </a:ln>
        </p:spPr>
        <p:txBody>
          <a:bodyPr/>
          <a:lstStyle/>
          <a:p>
            <a:endParaRPr lang="en-US"/>
          </a:p>
        </p:txBody>
      </p:sp>
      <p:sp>
        <p:nvSpPr>
          <p:cNvPr id="1037" name="Freeform 28"/>
          <p:cNvSpPr>
            <a:spLocks/>
          </p:cNvSpPr>
          <p:nvPr/>
        </p:nvSpPr>
        <p:spPr bwMode="auto">
          <a:xfrm>
            <a:off x="538163" y="4927600"/>
            <a:ext cx="2286000" cy="628650"/>
          </a:xfrm>
          <a:custGeom>
            <a:avLst/>
            <a:gdLst>
              <a:gd name="T0" fmla="*/ 0 w 1620"/>
              <a:gd name="T1" fmla="*/ 2147483647 h 396"/>
              <a:gd name="T2" fmla="*/ 2147483647 w 1620"/>
              <a:gd name="T3" fmla="*/ 2147483647 h 396"/>
              <a:gd name="T4" fmla="*/ 2147483647 w 1620"/>
              <a:gd name="T5" fmla="*/ 2147483647 h 396"/>
              <a:gd name="T6" fmla="*/ 2147483647 w 1620"/>
              <a:gd name="T7" fmla="*/ 2147483647 h 396"/>
              <a:gd name="T8" fmla="*/ 2147483647 w 1620"/>
              <a:gd name="T9" fmla="*/ 2147483647 h 396"/>
              <a:gd name="T10" fmla="*/ 2147483647 w 1620"/>
              <a:gd name="T11" fmla="*/ 2147483647 h 396"/>
              <a:gd name="T12" fmla="*/ 2147483647 w 1620"/>
              <a:gd name="T13" fmla="*/ 2147483647 h 396"/>
              <a:gd name="T14" fmla="*/ 2147483647 w 1620"/>
              <a:gd name="T15" fmla="*/ 2147483647 h 396"/>
              <a:gd name="T16" fmla="*/ 2147483647 w 1620"/>
              <a:gd name="T17" fmla="*/ 2147483647 h 396"/>
              <a:gd name="T18" fmla="*/ 2147483647 w 1620"/>
              <a:gd name="T19" fmla="*/ 2147483647 h 396"/>
              <a:gd name="T20" fmla="*/ 2147483647 w 1620"/>
              <a:gd name="T21" fmla="*/ 0 h 396"/>
              <a:gd name="T22" fmla="*/ 2147483647 w 1620"/>
              <a:gd name="T23" fmla="*/ 2147483647 h 396"/>
              <a:gd name="T24" fmla="*/ 2147483647 w 1620"/>
              <a:gd name="T25" fmla="*/ 2147483647 h 396"/>
              <a:gd name="T26" fmla="*/ 2147483647 w 1620"/>
              <a:gd name="T27" fmla="*/ 2147483647 h 396"/>
              <a:gd name="T28" fmla="*/ 2147483647 w 1620"/>
              <a:gd name="T29" fmla="*/ 2147483647 h 396"/>
              <a:gd name="T30" fmla="*/ 2147483647 w 1620"/>
              <a:gd name="T31" fmla="*/ 2147483647 h 396"/>
              <a:gd name="T32" fmla="*/ 2147483647 w 1620"/>
              <a:gd name="T33" fmla="*/ 2147483647 h 396"/>
              <a:gd name="T34" fmla="*/ 2147483647 w 1620"/>
              <a:gd name="T35" fmla="*/ 2147483647 h 396"/>
              <a:gd name="T36" fmla="*/ 2147483647 w 1620"/>
              <a:gd name="T37" fmla="*/ 2147483647 h 396"/>
              <a:gd name="T38" fmla="*/ 2147483647 w 1620"/>
              <a:gd name="T39" fmla="*/ 2147483647 h 396"/>
              <a:gd name="T40" fmla="*/ 2147483647 w 1620"/>
              <a:gd name="T41" fmla="*/ 2147483647 h 396"/>
              <a:gd name="T42" fmla="*/ 2147483647 w 1620"/>
              <a:gd name="T43" fmla="*/ 2147483647 h 396"/>
              <a:gd name="T44" fmla="*/ 2147483647 w 1620"/>
              <a:gd name="T45" fmla="*/ 2147483647 h 396"/>
              <a:gd name="T46" fmla="*/ 2147483647 w 1620"/>
              <a:gd name="T47" fmla="*/ 2147483647 h 396"/>
              <a:gd name="T48" fmla="*/ 2147483647 w 1620"/>
              <a:gd name="T49" fmla="*/ 2147483647 h 396"/>
              <a:gd name="T50" fmla="*/ 2147483647 w 1620"/>
              <a:gd name="T51" fmla="*/ 2147483647 h 396"/>
              <a:gd name="T52" fmla="*/ 2147483647 w 1620"/>
              <a:gd name="T53" fmla="*/ 2147483647 h 396"/>
              <a:gd name="T54" fmla="*/ 2147483647 w 1620"/>
              <a:gd name="T55" fmla="*/ 2147483647 h 396"/>
              <a:gd name="T56" fmla="*/ 2147483647 w 1620"/>
              <a:gd name="T57" fmla="*/ 2147483647 h 396"/>
              <a:gd name="T58" fmla="*/ 2147483647 w 1620"/>
              <a:gd name="T59" fmla="*/ 2147483647 h 396"/>
              <a:gd name="T60" fmla="*/ 2147483647 w 1620"/>
              <a:gd name="T61" fmla="*/ 2147483647 h 396"/>
              <a:gd name="T62" fmla="*/ 2147483647 w 1620"/>
              <a:gd name="T63" fmla="*/ 2147483647 h 396"/>
              <a:gd name="T64" fmla="*/ 2147483647 w 1620"/>
              <a:gd name="T65" fmla="*/ 2147483647 h 396"/>
              <a:gd name="T66" fmla="*/ 2147483647 w 1620"/>
              <a:gd name="T67" fmla="*/ 2147483647 h 396"/>
              <a:gd name="T68" fmla="*/ 2147483647 w 1620"/>
              <a:gd name="T69" fmla="*/ 2147483647 h 396"/>
              <a:gd name="T70" fmla="*/ 2147483647 w 1620"/>
              <a:gd name="T71" fmla="*/ 2147483647 h 396"/>
              <a:gd name="T72" fmla="*/ 2147483647 w 1620"/>
              <a:gd name="T73" fmla="*/ 2147483647 h 396"/>
              <a:gd name="T74" fmla="*/ 2147483647 w 1620"/>
              <a:gd name="T75" fmla="*/ 2147483647 h 396"/>
              <a:gd name="T76" fmla="*/ 2147483647 w 1620"/>
              <a:gd name="T77" fmla="*/ 2147483647 h 396"/>
              <a:gd name="T78" fmla="*/ 2147483647 w 1620"/>
              <a:gd name="T79" fmla="*/ 2147483647 h 396"/>
              <a:gd name="T80" fmla="*/ 2147483647 w 1620"/>
              <a:gd name="T81" fmla="*/ 2147483647 h 396"/>
              <a:gd name="T82" fmla="*/ 2147483647 w 1620"/>
              <a:gd name="T83" fmla="*/ 2147483647 h 396"/>
              <a:gd name="T84" fmla="*/ 2147483647 w 1620"/>
              <a:gd name="T85" fmla="*/ 2147483647 h 396"/>
              <a:gd name="T86" fmla="*/ 2147483647 w 1620"/>
              <a:gd name="T87" fmla="*/ 2147483647 h 39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20"/>
              <a:gd name="T133" fmla="*/ 0 h 396"/>
              <a:gd name="T134" fmla="*/ 1620 w 1620"/>
              <a:gd name="T135" fmla="*/ 396 h 39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20" h="396">
                <a:moveTo>
                  <a:pt x="0" y="256"/>
                </a:moveTo>
                <a:cubicBezTo>
                  <a:pt x="20" y="263"/>
                  <a:pt x="40" y="256"/>
                  <a:pt x="64" y="264"/>
                </a:cubicBezTo>
                <a:cubicBezTo>
                  <a:pt x="97" y="260"/>
                  <a:pt x="119" y="256"/>
                  <a:pt x="152" y="260"/>
                </a:cubicBezTo>
                <a:cubicBezTo>
                  <a:pt x="160" y="263"/>
                  <a:pt x="168" y="265"/>
                  <a:pt x="176" y="268"/>
                </a:cubicBezTo>
                <a:cubicBezTo>
                  <a:pt x="180" y="269"/>
                  <a:pt x="188" y="272"/>
                  <a:pt x="188" y="272"/>
                </a:cubicBezTo>
                <a:cubicBezTo>
                  <a:pt x="225" y="260"/>
                  <a:pt x="243" y="255"/>
                  <a:pt x="284" y="252"/>
                </a:cubicBezTo>
                <a:cubicBezTo>
                  <a:pt x="320" y="240"/>
                  <a:pt x="314" y="228"/>
                  <a:pt x="332" y="196"/>
                </a:cubicBezTo>
                <a:cubicBezTo>
                  <a:pt x="354" y="157"/>
                  <a:pt x="378" y="119"/>
                  <a:pt x="392" y="76"/>
                </a:cubicBezTo>
                <a:cubicBezTo>
                  <a:pt x="397" y="60"/>
                  <a:pt x="395" y="42"/>
                  <a:pt x="404" y="28"/>
                </a:cubicBezTo>
                <a:cubicBezTo>
                  <a:pt x="408" y="22"/>
                  <a:pt x="417" y="22"/>
                  <a:pt x="424" y="20"/>
                </a:cubicBezTo>
                <a:cubicBezTo>
                  <a:pt x="441" y="14"/>
                  <a:pt x="458" y="6"/>
                  <a:pt x="476" y="0"/>
                </a:cubicBezTo>
                <a:cubicBezTo>
                  <a:pt x="474" y="11"/>
                  <a:pt x="471" y="25"/>
                  <a:pt x="468" y="36"/>
                </a:cubicBezTo>
                <a:cubicBezTo>
                  <a:pt x="466" y="44"/>
                  <a:pt x="460" y="60"/>
                  <a:pt x="460" y="60"/>
                </a:cubicBezTo>
                <a:cubicBezTo>
                  <a:pt x="465" y="106"/>
                  <a:pt x="465" y="87"/>
                  <a:pt x="484" y="116"/>
                </a:cubicBezTo>
                <a:cubicBezTo>
                  <a:pt x="490" y="147"/>
                  <a:pt x="477" y="161"/>
                  <a:pt x="512" y="168"/>
                </a:cubicBezTo>
                <a:cubicBezTo>
                  <a:pt x="513" y="192"/>
                  <a:pt x="514" y="216"/>
                  <a:pt x="516" y="240"/>
                </a:cubicBezTo>
                <a:cubicBezTo>
                  <a:pt x="518" y="260"/>
                  <a:pt x="533" y="279"/>
                  <a:pt x="536" y="300"/>
                </a:cubicBezTo>
                <a:cubicBezTo>
                  <a:pt x="540" y="329"/>
                  <a:pt x="532" y="347"/>
                  <a:pt x="560" y="356"/>
                </a:cubicBezTo>
                <a:cubicBezTo>
                  <a:pt x="550" y="385"/>
                  <a:pt x="550" y="372"/>
                  <a:pt x="556" y="396"/>
                </a:cubicBezTo>
                <a:cubicBezTo>
                  <a:pt x="574" y="391"/>
                  <a:pt x="592" y="383"/>
                  <a:pt x="608" y="372"/>
                </a:cubicBezTo>
                <a:cubicBezTo>
                  <a:pt x="620" y="354"/>
                  <a:pt x="620" y="350"/>
                  <a:pt x="616" y="328"/>
                </a:cubicBezTo>
                <a:cubicBezTo>
                  <a:pt x="618" y="304"/>
                  <a:pt x="611" y="276"/>
                  <a:pt x="624" y="256"/>
                </a:cubicBezTo>
                <a:cubicBezTo>
                  <a:pt x="631" y="245"/>
                  <a:pt x="660" y="240"/>
                  <a:pt x="660" y="240"/>
                </a:cubicBezTo>
                <a:cubicBezTo>
                  <a:pt x="680" y="211"/>
                  <a:pt x="677" y="169"/>
                  <a:pt x="716" y="156"/>
                </a:cubicBezTo>
                <a:cubicBezTo>
                  <a:pt x="731" y="157"/>
                  <a:pt x="745" y="161"/>
                  <a:pt x="760" y="160"/>
                </a:cubicBezTo>
                <a:cubicBezTo>
                  <a:pt x="768" y="160"/>
                  <a:pt x="784" y="152"/>
                  <a:pt x="784" y="152"/>
                </a:cubicBezTo>
                <a:cubicBezTo>
                  <a:pt x="788" y="155"/>
                  <a:pt x="793" y="156"/>
                  <a:pt x="796" y="160"/>
                </a:cubicBezTo>
                <a:cubicBezTo>
                  <a:pt x="799" y="163"/>
                  <a:pt x="797" y="169"/>
                  <a:pt x="800" y="172"/>
                </a:cubicBezTo>
                <a:cubicBezTo>
                  <a:pt x="806" y="178"/>
                  <a:pt x="816" y="180"/>
                  <a:pt x="824" y="184"/>
                </a:cubicBezTo>
                <a:cubicBezTo>
                  <a:pt x="832" y="187"/>
                  <a:pt x="848" y="192"/>
                  <a:pt x="848" y="192"/>
                </a:cubicBezTo>
                <a:cubicBezTo>
                  <a:pt x="858" y="221"/>
                  <a:pt x="851" y="209"/>
                  <a:pt x="864" y="228"/>
                </a:cubicBezTo>
                <a:cubicBezTo>
                  <a:pt x="871" y="255"/>
                  <a:pt x="887" y="260"/>
                  <a:pt x="904" y="280"/>
                </a:cubicBezTo>
                <a:cubicBezTo>
                  <a:pt x="920" y="300"/>
                  <a:pt x="912" y="312"/>
                  <a:pt x="936" y="324"/>
                </a:cubicBezTo>
                <a:cubicBezTo>
                  <a:pt x="954" y="320"/>
                  <a:pt x="970" y="315"/>
                  <a:pt x="988" y="312"/>
                </a:cubicBezTo>
                <a:cubicBezTo>
                  <a:pt x="1034" y="294"/>
                  <a:pt x="1073" y="281"/>
                  <a:pt x="1124" y="276"/>
                </a:cubicBezTo>
                <a:cubicBezTo>
                  <a:pt x="1137" y="272"/>
                  <a:pt x="1160" y="256"/>
                  <a:pt x="1160" y="256"/>
                </a:cubicBezTo>
                <a:cubicBezTo>
                  <a:pt x="1182" y="261"/>
                  <a:pt x="1177" y="262"/>
                  <a:pt x="1204" y="256"/>
                </a:cubicBezTo>
                <a:cubicBezTo>
                  <a:pt x="1212" y="254"/>
                  <a:pt x="1220" y="251"/>
                  <a:pt x="1228" y="248"/>
                </a:cubicBezTo>
                <a:cubicBezTo>
                  <a:pt x="1232" y="247"/>
                  <a:pt x="1240" y="244"/>
                  <a:pt x="1240" y="244"/>
                </a:cubicBezTo>
                <a:cubicBezTo>
                  <a:pt x="1262" y="248"/>
                  <a:pt x="1282" y="255"/>
                  <a:pt x="1304" y="260"/>
                </a:cubicBezTo>
                <a:cubicBezTo>
                  <a:pt x="1332" y="279"/>
                  <a:pt x="1380" y="255"/>
                  <a:pt x="1412" y="252"/>
                </a:cubicBezTo>
                <a:cubicBezTo>
                  <a:pt x="1438" y="243"/>
                  <a:pt x="1453" y="256"/>
                  <a:pt x="1476" y="264"/>
                </a:cubicBezTo>
                <a:cubicBezTo>
                  <a:pt x="1500" y="260"/>
                  <a:pt x="1524" y="258"/>
                  <a:pt x="1548" y="252"/>
                </a:cubicBezTo>
                <a:cubicBezTo>
                  <a:pt x="1599" y="257"/>
                  <a:pt x="1575" y="256"/>
                  <a:pt x="1620" y="256"/>
                </a:cubicBezTo>
              </a:path>
            </a:pathLst>
          </a:custGeom>
          <a:noFill/>
          <a:ln w="9525">
            <a:solidFill>
              <a:schemeClr val="tx1"/>
            </a:solidFill>
            <a:round/>
            <a:headEnd/>
            <a:tailEnd/>
          </a:ln>
        </p:spPr>
        <p:txBody>
          <a:bodyPr/>
          <a:lstStyle/>
          <a:p>
            <a:endParaRPr lang="en-US"/>
          </a:p>
        </p:txBody>
      </p:sp>
      <p:sp>
        <p:nvSpPr>
          <p:cNvPr id="1038" name="Text Box 29"/>
          <p:cNvSpPr txBox="1">
            <a:spLocks noChangeArrowheads="1"/>
          </p:cNvSpPr>
          <p:nvPr/>
        </p:nvSpPr>
        <p:spPr bwMode="auto">
          <a:xfrm>
            <a:off x="914400" y="1098550"/>
            <a:ext cx="7772400" cy="1200150"/>
          </a:xfrm>
          <a:prstGeom prst="rect">
            <a:avLst/>
          </a:prstGeom>
          <a:noFill/>
          <a:ln w="9525">
            <a:noFill/>
            <a:miter lim="800000"/>
            <a:headEnd/>
            <a:tailEnd/>
          </a:ln>
        </p:spPr>
        <p:txBody>
          <a:bodyPr>
            <a:spAutoFit/>
          </a:bodyPr>
          <a:lstStyle/>
          <a:p>
            <a:pPr>
              <a:spcBef>
                <a:spcPct val="50000"/>
              </a:spcBef>
            </a:pPr>
            <a:r>
              <a:rPr lang="en-US" altLang="en-US" sz="2400" b="1" i="1">
                <a:solidFill>
                  <a:srgbClr val="FF0000"/>
                </a:solidFill>
              </a:rPr>
              <a:t>Time series is the most common way of describing a ground motion. The time series of a ground motion can be</a:t>
            </a:r>
          </a:p>
        </p:txBody>
      </p:sp>
      <p:sp>
        <p:nvSpPr>
          <p:cNvPr id="1039" name="Text Box 30"/>
          <p:cNvSpPr txBox="1">
            <a:spLocks noChangeArrowheads="1"/>
          </p:cNvSpPr>
          <p:nvPr/>
        </p:nvSpPr>
        <p:spPr bwMode="auto">
          <a:xfrm>
            <a:off x="304800" y="2209800"/>
            <a:ext cx="304800" cy="365125"/>
          </a:xfrm>
          <a:prstGeom prst="rect">
            <a:avLst/>
          </a:prstGeom>
          <a:noFill/>
          <a:ln w="9525">
            <a:noFill/>
            <a:miter lim="800000"/>
            <a:headEnd/>
            <a:tailEnd/>
          </a:ln>
        </p:spPr>
        <p:txBody>
          <a:bodyPr lIns="0" tIns="0" rIns="0" bIns="0">
            <a:spAutoFit/>
          </a:bodyPr>
          <a:lstStyle/>
          <a:p>
            <a:pPr>
              <a:spcBef>
                <a:spcPct val="50000"/>
              </a:spcBef>
            </a:pPr>
            <a:r>
              <a:rPr lang="tr-TR" altLang="en-US" sz="2400" b="1"/>
              <a:t>a</a:t>
            </a:r>
            <a:endParaRPr lang="en-US" altLang="en-US" sz="2400" b="1"/>
          </a:p>
        </p:txBody>
      </p:sp>
      <p:sp>
        <p:nvSpPr>
          <p:cNvPr id="1040" name="Text Box 31"/>
          <p:cNvSpPr txBox="1">
            <a:spLocks noChangeArrowheads="1"/>
          </p:cNvSpPr>
          <p:nvPr/>
        </p:nvSpPr>
        <p:spPr bwMode="auto">
          <a:xfrm>
            <a:off x="309563" y="3487738"/>
            <a:ext cx="304800" cy="365125"/>
          </a:xfrm>
          <a:prstGeom prst="rect">
            <a:avLst/>
          </a:prstGeom>
          <a:noFill/>
          <a:ln w="9525">
            <a:noFill/>
            <a:miter lim="800000"/>
            <a:headEnd/>
            <a:tailEnd/>
          </a:ln>
        </p:spPr>
        <p:txBody>
          <a:bodyPr lIns="0" tIns="0" rIns="0" bIns="0">
            <a:spAutoFit/>
          </a:bodyPr>
          <a:lstStyle/>
          <a:p>
            <a:pPr>
              <a:spcBef>
                <a:spcPct val="50000"/>
              </a:spcBef>
            </a:pPr>
            <a:r>
              <a:rPr lang="tr-TR" altLang="en-US" sz="2400" b="1"/>
              <a:t>v</a:t>
            </a:r>
            <a:endParaRPr lang="en-US" altLang="en-US" sz="2400" b="1"/>
          </a:p>
        </p:txBody>
      </p:sp>
      <p:sp>
        <p:nvSpPr>
          <p:cNvPr id="1041" name="Text Box 32"/>
          <p:cNvSpPr txBox="1">
            <a:spLocks noChangeArrowheads="1"/>
          </p:cNvSpPr>
          <p:nvPr/>
        </p:nvSpPr>
        <p:spPr bwMode="auto">
          <a:xfrm>
            <a:off x="309563" y="4587875"/>
            <a:ext cx="304800" cy="365125"/>
          </a:xfrm>
          <a:prstGeom prst="rect">
            <a:avLst/>
          </a:prstGeom>
          <a:noFill/>
          <a:ln w="9525">
            <a:noFill/>
            <a:miter lim="800000"/>
            <a:headEnd/>
            <a:tailEnd/>
          </a:ln>
        </p:spPr>
        <p:txBody>
          <a:bodyPr lIns="0" tIns="0" rIns="0" bIns="0">
            <a:spAutoFit/>
          </a:bodyPr>
          <a:lstStyle/>
          <a:p>
            <a:pPr>
              <a:spcBef>
                <a:spcPct val="50000"/>
              </a:spcBef>
            </a:pPr>
            <a:r>
              <a:rPr lang="tr-TR" altLang="en-US" sz="2400" b="1"/>
              <a:t>d</a:t>
            </a:r>
            <a:endParaRPr lang="en-US" altLang="en-US" sz="2400" b="1"/>
          </a:p>
        </p:txBody>
      </p:sp>
      <p:sp>
        <p:nvSpPr>
          <p:cNvPr id="1042" name="Text Box 33"/>
          <p:cNvSpPr txBox="1">
            <a:spLocks noChangeArrowheads="1"/>
          </p:cNvSpPr>
          <p:nvPr/>
        </p:nvSpPr>
        <p:spPr bwMode="auto">
          <a:xfrm>
            <a:off x="3738563" y="2819400"/>
            <a:ext cx="304800" cy="304800"/>
          </a:xfrm>
          <a:prstGeom prst="rect">
            <a:avLst/>
          </a:prstGeom>
          <a:noFill/>
          <a:ln w="9525">
            <a:noFill/>
            <a:miter lim="800000"/>
            <a:headEnd/>
            <a:tailEnd/>
          </a:ln>
        </p:spPr>
        <p:txBody>
          <a:bodyPr lIns="0" tIns="0" rIns="0" bIns="0">
            <a:spAutoFit/>
          </a:bodyPr>
          <a:lstStyle/>
          <a:p>
            <a:pPr>
              <a:spcBef>
                <a:spcPct val="50000"/>
              </a:spcBef>
            </a:pPr>
            <a:r>
              <a:rPr lang="tr-TR" altLang="en-US" sz="2000"/>
              <a:t>t</a:t>
            </a:r>
            <a:endParaRPr lang="en-US" altLang="en-US" sz="2000"/>
          </a:p>
        </p:txBody>
      </p:sp>
      <p:sp>
        <p:nvSpPr>
          <p:cNvPr id="1043" name="Text Box 34"/>
          <p:cNvSpPr txBox="1">
            <a:spLocks noChangeArrowheads="1"/>
          </p:cNvSpPr>
          <p:nvPr/>
        </p:nvSpPr>
        <p:spPr bwMode="auto">
          <a:xfrm>
            <a:off x="3738563" y="4005263"/>
            <a:ext cx="304800" cy="304800"/>
          </a:xfrm>
          <a:prstGeom prst="rect">
            <a:avLst/>
          </a:prstGeom>
          <a:noFill/>
          <a:ln w="9525">
            <a:noFill/>
            <a:miter lim="800000"/>
            <a:headEnd/>
            <a:tailEnd/>
          </a:ln>
        </p:spPr>
        <p:txBody>
          <a:bodyPr lIns="0" tIns="0" rIns="0" bIns="0">
            <a:spAutoFit/>
          </a:bodyPr>
          <a:lstStyle/>
          <a:p>
            <a:pPr>
              <a:spcBef>
                <a:spcPct val="50000"/>
              </a:spcBef>
            </a:pPr>
            <a:r>
              <a:rPr lang="tr-TR" altLang="en-US" sz="2000"/>
              <a:t>t</a:t>
            </a:r>
            <a:endParaRPr lang="en-US" altLang="en-US" sz="2000"/>
          </a:p>
        </p:txBody>
      </p:sp>
      <p:sp>
        <p:nvSpPr>
          <p:cNvPr id="1044" name="Text Box 35"/>
          <p:cNvSpPr txBox="1">
            <a:spLocks noChangeArrowheads="1"/>
          </p:cNvSpPr>
          <p:nvPr/>
        </p:nvSpPr>
        <p:spPr bwMode="auto">
          <a:xfrm>
            <a:off x="3738563" y="5181600"/>
            <a:ext cx="304800" cy="304800"/>
          </a:xfrm>
          <a:prstGeom prst="rect">
            <a:avLst/>
          </a:prstGeom>
          <a:noFill/>
          <a:ln w="9525">
            <a:noFill/>
            <a:miter lim="800000"/>
            <a:headEnd/>
            <a:tailEnd/>
          </a:ln>
        </p:spPr>
        <p:txBody>
          <a:bodyPr lIns="0" tIns="0" rIns="0" bIns="0">
            <a:spAutoFit/>
          </a:bodyPr>
          <a:lstStyle/>
          <a:p>
            <a:pPr>
              <a:spcBef>
                <a:spcPct val="50000"/>
              </a:spcBef>
            </a:pPr>
            <a:r>
              <a:rPr lang="tr-TR" altLang="en-US" sz="2000"/>
              <a:t>t</a:t>
            </a:r>
            <a:endParaRPr lang="en-US" altLang="en-US" sz="2000"/>
          </a:p>
        </p:txBody>
      </p:sp>
      <p:sp>
        <p:nvSpPr>
          <p:cNvPr id="1045" name="Text Box 36"/>
          <p:cNvSpPr txBox="1">
            <a:spLocks noChangeArrowheads="1"/>
          </p:cNvSpPr>
          <p:nvPr/>
        </p:nvSpPr>
        <p:spPr bwMode="auto">
          <a:xfrm>
            <a:off x="4038600" y="2574925"/>
            <a:ext cx="4876800" cy="701675"/>
          </a:xfrm>
          <a:prstGeom prst="rect">
            <a:avLst/>
          </a:prstGeom>
          <a:noFill/>
          <a:ln w="9525">
            <a:noFill/>
            <a:miter lim="800000"/>
            <a:headEnd/>
            <a:tailEnd/>
          </a:ln>
        </p:spPr>
        <p:txBody>
          <a:bodyPr>
            <a:spAutoFit/>
          </a:bodyPr>
          <a:lstStyle/>
          <a:p>
            <a:pPr>
              <a:spcBef>
                <a:spcPct val="50000"/>
              </a:spcBef>
            </a:pPr>
            <a:r>
              <a:rPr lang="en-US" altLang="en-US" sz="2000" u="sng"/>
              <a:t>Acceleration:</a:t>
            </a:r>
            <a:r>
              <a:rPr lang="en-US" altLang="en-US" sz="2000"/>
              <a:t> shows a significant proportion of relatively high frequencies.</a:t>
            </a:r>
          </a:p>
        </p:txBody>
      </p:sp>
      <p:sp>
        <p:nvSpPr>
          <p:cNvPr id="1046" name="AutoShape 37"/>
          <p:cNvSpPr>
            <a:spLocks noChangeArrowheads="1"/>
          </p:cNvSpPr>
          <p:nvPr/>
        </p:nvSpPr>
        <p:spPr bwMode="auto">
          <a:xfrm>
            <a:off x="6019800" y="3276600"/>
            <a:ext cx="152400" cy="457200"/>
          </a:xfrm>
          <a:prstGeom prst="down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ltLang="en-US"/>
          </a:p>
        </p:txBody>
      </p:sp>
      <p:sp>
        <p:nvSpPr>
          <p:cNvPr id="1047" name="Text Box 38"/>
          <p:cNvSpPr txBox="1">
            <a:spLocks noChangeArrowheads="1"/>
          </p:cNvSpPr>
          <p:nvPr/>
        </p:nvSpPr>
        <p:spPr bwMode="auto">
          <a:xfrm>
            <a:off x="4114800" y="3641725"/>
            <a:ext cx="4876800" cy="701675"/>
          </a:xfrm>
          <a:prstGeom prst="rect">
            <a:avLst/>
          </a:prstGeom>
          <a:noFill/>
          <a:ln w="9525">
            <a:noFill/>
            <a:miter lim="800000"/>
            <a:headEnd/>
            <a:tailEnd/>
          </a:ln>
        </p:spPr>
        <p:txBody>
          <a:bodyPr>
            <a:spAutoFit/>
          </a:bodyPr>
          <a:lstStyle/>
          <a:p>
            <a:pPr>
              <a:spcBef>
                <a:spcPct val="50000"/>
              </a:spcBef>
            </a:pPr>
            <a:r>
              <a:rPr lang="en-US" altLang="en-US" sz="2000" u="sng"/>
              <a:t>Velocity:</a:t>
            </a:r>
            <a:r>
              <a:rPr lang="en-US" altLang="en-US" sz="2000"/>
              <a:t> shows substantially less high frequency motion  than the acceleration.</a:t>
            </a:r>
          </a:p>
        </p:txBody>
      </p:sp>
      <p:sp>
        <p:nvSpPr>
          <p:cNvPr id="1048" name="Text Box 39"/>
          <p:cNvSpPr txBox="1">
            <a:spLocks noChangeArrowheads="1"/>
          </p:cNvSpPr>
          <p:nvPr/>
        </p:nvSpPr>
        <p:spPr bwMode="auto">
          <a:xfrm>
            <a:off x="4162425" y="5057775"/>
            <a:ext cx="4752975" cy="701675"/>
          </a:xfrm>
          <a:prstGeom prst="rect">
            <a:avLst/>
          </a:prstGeom>
          <a:noFill/>
          <a:ln w="9525">
            <a:noFill/>
            <a:miter lim="800000"/>
            <a:headEnd/>
            <a:tailEnd/>
          </a:ln>
        </p:spPr>
        <p:txBody>
          <a:bodyPr>
            <a:spAutoFit/>
          </a:bodyPr>
          <a:lstStyle/>
          <a:p>
            <a:pPr>
              <a:spcBef>
                <a:spcPct val="50000"/>
              </a:spcBef>
            </a:pPr>
            <a:r>
              <a:rPr lang="en-US" altLang="en-US" sz="2000" u="sng"/>
              <a:t>Displacement:</a:t>
            </a:r>
            <a:r>
              <a:rPr lang="en-US" altLang="en-US" sz="2000"/>
              <a:t> dominated by relatively low frequency motion.</a:t>
            </a:r>
          </a:p>
        </p:txBody>
      </p:sp>
      <p:sp>
        <p:nvSpPr>
          <p:cNvPr id="1049" name="AutoShape 40"/>
          <p:cNvSpPr>
            <a:spLocks noChangeArrowheads="1"/>
          </p:cNvSpPr>
          <p:nvPr/>
        </p:nvSpPr>
        <p:spPr bwMode="auto">
          <a:xfrm>
            <a:off x="6019800" y="4495800"/>
            <a:ext cx="152400" cy="457200"/>
          </a:xfrm>
          <a:prstGeom prst="down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ltLang="en-US"/>
          </a:p>
        </p:txBody>
      </p:sp>
      <p:graphicFrame>
        <p:nvGraphicFramePr>
          <p:cNvPr id="1026" name="Object 41"/>
          <p:cNvGraphicFramePr>
            <a:graphicFrameLocks noChangeAspect="1"/>
          </p:cNvGraphicFramePr>
          <p:nvPr/>
        </p:nvGraphicFramePr>
        <p:xfrm>
          <a:off x="6172200" y="3243263"/>
          <a:ext cx="501650" cy="501650"/>
        </p:xfrm>
        <a:graphic>
          <a:graphicData uri="http://schemas.openxmlformats.org/presentationml/2006/ole">
            <mc:AlternateContent xmlns:mc="http://schemas.openxmlformats.org/markup-compatibility/2006">
              <mc:Choice xmlns:v="urn:schemas-microsoft-com:vml" Requires="v">
                <p:oleObj spid="_x0000_s228372" name="Equation" r:id="rId4" imgW="2224800" imgH="2220840" progId="Equation.3">
                  <p:embed/>
                </p:oleObj>
              </mc:Choice>
              <mc:Fallback>
                <p:oleObj name="Equation" r:id="rId4" imgW="2224800" imgH="22208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243263"/>
                        <a:ext cx="501650" cy="501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42"/>
          <p:cNvGraphicFramePr>
            <a:graphicFrameLocks noChangeAspect="1"/>
          </p:cNvGraphicFramePr>
          <p:nvPr/>
        </p:nvGraphicFramePr>
        <p:xfrm>
          <a:off x="6172200" y="4451350"/>
          <a:ext cx="533400" cy="533400"/>
        </p:xfrm>
        <a:graphic>
          <a:graphicData uri="http://schemas.openxmlformats.org/presentationml/2006/ole">
            <mc:AlternateContent xmlns:mc="http://schemas.openxmlformats.org/markup-compatibility/2006">
              <mc:Choice xmlns:v="urn:schemas-microsoft-com:vml" Requires="v">
                <p:oleObj spid="_x0000_s228373" name="Equation" r:id="rId6" imgW="2224800" imgH="2220840" progId="Equation.3">
                  <p:embed/>
                </p:oleObj>
              </mc:Choice>
              <mc:Fallback>
                <p:oleObj name="Equation" r:id="rId6" imgW="2224800" imgH="22208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4451350"/>
                        <a:ext cx="5334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50"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051"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52"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6"/>
          <p:cNvSpPr>
            <a:spLocks noChangeArrowheads="1"/>
          </p:cNvSpPr>
          <p:nvPr/>
        </p:nvSpPr>
        <p:spPr bwMode="auto">
          <a:xfrm>
            <a:off x="2124075" y="2185988"/>
            <a:ext cx="9144000" cy="0"/>
          </a:xfrm>
          <a:prstGeom prst="rect">
            <a:avLst/>
          </a:prstGeom>
          <a:noFill/>
          <a:ln w="9525">
            <a:noFill/>
            <a:miter lim="800000"/>
            <a:headEnd/>
            <a:tailEnd/>
          </a:ln>
        </p:spPr>
        <p:txBody>
          <a:bodyPr>
            <a:spAutoFit/>
          </a:bodyPr>
          <a:lstStyle/>
          <a:p>
            <a:endParaRPr lang="en-US" altLang="en-US"/>
          </a:p>
        </p:txBody>
      </p:sp>
      <p:sp>
        <p:nvSpPr>
          <p:cNvPr id="35843" name="Rectangle 33"/>
          <p:cNvSpPr>
            <a:spLocks noChangeArrowheads="1"/>
          </p:cNvSpPr>
          <p:nvPr/>
        </p:nvSpPr>
        <p:spPr bwMode="auto">
          <a:xfrm>
            <a:off x="2555776" y="1916832"/>
            <a:ext cx="3962400" cy="1600200"/>
          </a:xfrm>
          <a:prstGeom prst="rect">
            <a:avLst/>
          </a:prstGeom>
          <a:solidFill>
            <a:schemeClr val="bg1"/>
          </a:solidFill>
          <a:ln w="19050">
            <a:solidFill>
              <a:srgbClr val="FF0000"/>
            </a:solidFill>
            <a:miter lim="800000"/>
            <a:headEnd/>
            <a:tailEnd/>
          </a:ln>
        </p:spPr>
        <p:txBody>
          <a:bodyPr wrap="none" anchor="ctr"/>
          <a:lstStyle/>
          <a:p>
            <a:endParaRPr lang="en-US" altLang="en-US"/>
          </a:p>
        </p:txBody>
      </p:sp>
      <p:sp>
        <p:nvSpPr>
          <p:cNvPr id="35844" name="Text Box 34"/>
          <p:cNvSpPr txBox="1">
            <a:spLocks noChangeArrowheads="1"/>
          </p:cNvSpPr>
          <p:nvPr/>
        </p:nvSpPr>
        <p:spPr bwMode="auto">
          <a:xfrm>
            <a:off x="304800" y="1125538"/>
            <a:ext cx="2514600" cy="707886"/>
          </a:xfrm>
          <a:prstGeom prst="rect">
            <a:avLst/>
          </a:prstGeom>
          <a:noFill/>
          <a:ln w="9525">
            <a:noFill/>
            <a:miter lim="800000"/>
            <a:headEnd/>
            <a:tailEnd/>
          </a:ln>
        </p:spPr>
        <p:txBody>
          <a:bodyPr>
            <a:spAutoFit/>
          </a:bodyPr>
          <a:lstStyle/>
          <a:p>
            <a:pPr>
              <a:spcBef>
                <a:spcPct val="50000"/>
              </a:spcBef>
            </a:pPr>
            <a:r>
              <a:rPr lang="tr-TR" altLang="en-US" sz="2000" b="1" u="sng" dirty="0">
                <a:solidFill>
                  <a:srgbClr val="FF0000"/>
                </a:solidFill>
              </a:rPr>
              <a:t>Peak </a:t>
            </a:r>
            <a:r>
              <a:rPr lang="en-US" altLang="en-US" sz="2000" b="1" u="sng" dirty="0" smtClean="0">
                <a:solidFill>
                  <a:srgbClr val="FF0000"/>
                </a:solidFill>
              </a:rPr>
              <a:t>ground </a:t>
            </a:r>
            <a:r>
              <a:rPr lang="tr-TR" altLang="en-US" sz="2000" b="1" u="sng" dirty="0" smtClean="0">
                <a:solidFill>
                  <a:srgbClr val="FF0000"/>
                </a:solidFill>
              </a:rPr>
              <a:t>acceler</a:t>
            </a:r>
            <a:r>
              <a:rPr lang="en-US" altLang="en-US" sz="2000" b="1" u="sng" dirty="0">
                <a:solidFill>
                  <a:srgbClr val="FF0000"/>
                </a:solidFill>
              </a:rPr>
              <a:t>at</a:t>
            </a:r>
            <a:r>
              <a:rPr lang="tr-TR" altLang="en-US" sz="2000" b="1" u="sng" dirty="0">
                <a:solidFill>
                  <a:srgbClr val="FF0000"/>
                </a:solidFill>
              </a:rPr>
              <a:t>ion (</a:t>
            </a:r>
            <a:r>
              <a:rPr lang="tr-TR" altLang="en-US" sz="2000" b="1" u="sng" dirty="0" smtClean="0">
                <a:solidFill>
                  <a:srgbClr val="FF0000"/>
                </a:solidFill>
              </a:rPr>
              <a:t>P</a:t>
            </a:r>
            <a:r>
              <a:rPr lang="en-US" altLang="en-US" sz="2000" b="1" u="sng" dirty="0" smtClean="0">
                <a:solidFill>
                  <a:srgbClr val="FF0000"/>
                </a:solidFill>
              </a:rPr>
              <a:t>G</a:t>
            </a:r>
            <a:r>
              <a:rPr lang="tr-TR" altLang="en-US" sz="2000" b="1" u="sng" dirty="0" smtClean="0">
                <a:solidFill>
                  <a:srgbClr val="FF0000"/>
                </a:solidFill>
              </a:rPr>
              <a:t>A</a:t>
            </a:r>
            <a:r>
              <a:rPr lang="tr-TR" altLang="en-US" sz="2000" b="1" u="sng" dirty="0">
                <a:solidFill>
                  <a:srgbClr val="FF0000"/>
                </a:solidFill>
              </a:rPr>
              <a:t>)</a:t>
            </a:r>
            <a:endParaRPr lang="en-US" altLang="en-US" sz="2000" b="1" u="sng" dirty="0">
              <a:solidFill>
                <a:srgbClr val="FF0000"/>
              </a:solidFill>
            </a:endParaRPr>
          </a:p>
        </p:txBody>
      </p:sp>
      <p:sp>
        <p:nvSpPr>
          <p:cNvPr id="35845" name="Text Box 35"/>
          <p:cNvSpPr txBox="1">
            <a:spLocks noChangeArrowheads="1"/>
          </p:cNvSpPr>
          <p:nvPr/>
        </p:nvSpPr>
        <p:spPr bwMode="auto">
          <a:xfrm>
            <a:off x="3505200" y="1125538"/>
            <a:ext cx="5334000" cy="707886"/>
          </a:xfrm>
          <a:prstGeom prst="rect">
            <a:avLst/>
          </a:prstGeom>
          <a:noFill/>
          <a:ln w="9525">
            <a:noFill/>
            <a:miter lim="800000"/>
            <a:headEnd/>
            <a:tailEnd/>
          </a:ln>
        </p:spPr>
        <p:txBody>
          <a:bodyPr>
            <a:spAutoFit/>
          </a:bodyPr>
          <a:lstStyle/>
          <a:p>
            <a:pPr>
              <a:spcBef>
                <a:spcPct val="50000"/>
              </a:spcBef>
            </a:pPr>
            <a:r>
              <a:rPr lang="en-US" altLang="en-US" sz="2000" dirty="0"/>
              <a:t>Largest absolute value of </a:t>
            </a:r>
            <a:r>
              <a:rPr lang="en-US" altLang="en-US" sz="2000" dirty="0" smtClean="0"/>
              <a:t>acceleration </a:t>
            </a:r>
            <a:r>
              <a:rPr lang="en-US" altLang="en-US" sz="2000" dirty="0"/>
              <a:t>obtained from an </a:t>
            </a:r>
            <a:r>
              <a:rPr lang="en-US" altLang="en-US" sz="2000" dirty="0" err="1"/>
              <a:t>accelerogram</a:t>
            </a:r>
            <a:r>
              <a:rPr lang="en-US" altLang="en-US" sz="2000" dirty="0"/>
              <a:t>.</a:t>
            </a:r>
          </a:p>
        </p:txBody>
      </p:sp>
      <p:sp>
        <p:nvSpPr>
          <p:cNvPr id="35846" name="AutoShape 36"/>
          <p:cNvSpPr>
            <a:spLocks noChangeArrowheads="1"/>
          </p:cNvSpPr>
          <p:nvPr/>
        </p:nvSpPr>
        <p:spPr bwMode="auto">
          <a:xfrm>
            <a:off x="2819400" y="1370013"/>
            <a:ext cx="685800" cy="228600"/>
          </a:xfrm>
          <a:prstGeom prst="right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ltLang="en-US"/>
          </a:p>
        </p:txBody>
      </p:sp>
      <p:sp>
        <p:nvSpPr>
          <p:cNvPr id="35849" name="Line 39"/>
          <p:cNvSpPr>
            <a:spLocks noChangeShapeType="1"/>
          </p:cNvSpPr>
          <p:nvPr/>
        </p:nvSpPr>
        <p:spPr bwMode="auto">
          <a:xfrm>
            <a:off x="2895600" y="2036763"/>
            <a:ext cx="0" cy="1252537"/>
          </a:xfrm>
          <a:prstGeom prst="line">
            <a:avLst/>
          </a:prstGeom>
          <a:noFill/>
          <a:ln w="9525">
            <a:solidFill>
              <a:schemeClr val="tx1"/>
            </a:solidFill>
            <a:round/>
            <a:headEnd/>
            <a:tailEnd/>
          </a:ln>
        </p:spPr>
        <p:txBody>
          <a:bodyPr/>
          <a:lstStyle/>
          <a:p>
            <a:endParaRPr lang="en-US"/>
          </a:p>
        </p:txBody>
      </p:sp>
      <p:sp>
        <p:nvSpPr>
          <p:cNvPr id="35850" name="Line 40"/>
          <p:cNvSpPr>
            <a:spLocks noChangeShapeType="1"/>
          </p:cNvSpPr>
          <p:nvPr/>
        </p:nvSpPr>
        <p:spPr bwMode="auto">
          <a:xfrm>
            <a:off x="2895600" y="2660650"/>
            <a:ext cx="3048000" cy="0"/>
          </a:xfrm>
          <a:prstGeom prst="line">
            <a:avLst/>
          </a:prstGeom>
          <a:noFill/>
          <a:ln w="9525">
            <a:solidFill>
              <a:schemeClr val="tx1"/>
            </a:solidFill>
            <a:round/>
            <a:headEnd/>
            <a:tailEnd/>
          </a:ln>
        </p:spPr>
        <p:txBody>
          <a:bodyPr/>
          <a:lstStyle/>
          <a:p>
            <a:endParaRPr lang="en-US"/>
          </a:p>
        </p:txBody>
      </p:sp>
      <p:sp>
        <p:nvSpPr>
          <p:cNvPr id="35851" name="Line 41"/>
          <p:cNvSpPr>
            <a:spLocks noChangeShapeType="1"/>
          </p:cNvSpPr>
          <p:nvPr/>
        </p:nvSpPr>
        <p:spPr bwMode="auto">
          <a:xfrm flipV="1">
            <a:off x="3733800" y="2508250"/>
            <a:ext cx="152400" cy="152400"/>
          </a:xfrm>
          <a:prstGeom prst="line">
            <a:avLst/>
          </a:prstGeom>
          <a:noFill/>
          <a:ln w="9525">
            <a:solidFill>
              <a:schemeClr val="tx1"/>
            </a:solidFill>
            <a:round/>
            <a:headEnd/>
            <a:tailEnd/>
          </a:ln>
        </p:spPr>
        <p:txBody>
          <a:bodyPr/>
          <a:lstStyle/>
          <a:p>
            <a:endParaRPr lang="en-US"/>
          </a:p>
        </p:txBody>
      </p:sp>
      <p:sp>
        <p:nvSpPr>
          <p:cNvPr id="35852" name="Line 42"/>
          <p:cNvSpPr>
            <a:spLocks noChangeShapeType="1"/>
          </p:cNvSpPr>
          <p:nvPr/>
        </p:nvSpPr>
        <p:spPr bwMode="auto">
          <a:xfrm>
            <a:off x="3886200" y="2508250"/>
            <a:ext cx="76200" cy="304800"/>
          </a:xfrm>
          <a:prstGeom prst="line">
            <a:avLst/>
          </a:prstGeom>
          <a:noFill/>
          <a:ln w="9525">
            <a:solidFill>
              <a:schemeClr val="tx1"/>
            </a:solidFill>
            <a:round/>
            <a:headEnd/>
            <a:tailEnd/>
          </a:ln>
        </p:spPr>
        <p:txBody>
          <a:bodyPr/>
          <a:lstStyle/>
          <a:p>
            <a:endParaRPr lang="en-US"/>
          </a:p>
        </p:txBody>
      </p:sp>
      <p:sp>
        <p:nvSpPr>
          <p:cNvPr id="35853" name="Line 43"/>
          <p:cNvSpPr>
            <a:spLocks noChangeShapeType="1"/>
          </p:cNvSpPr>
          <p:nvPr/>
        </p:nvSpPr>
        <p:spPr bwMode="auto">
          <a:xfrm flipV="1">
            <a:off x="3962400" y="2203450"/>
            <a:ext cx="76200" cy="609600"/>
          </a:xfrm>
          <a:prstGeom prst="line">
            <a:avLst/>
          </a:prstGeom>
          <a:noFill/>
          <a:ln w="9525">
            <a:solidFill>
              <a:schemeClr val="tx1"/>
            </a:solidFill>
            <a:round/>
            <a:headEnd/>
            <a:tailEnd/>
          </a:ln>
        </p:spPr>
        <p:txBody>
          <a:bodyPr/>
          <a:lstStyle/>
          <a:p>
            <a:endParaRPr lang="en-US"/>
          </a:p>
        </p:txBody>
      </p:sp>
      <p:sp>
        <p:nvSpPr>
          <p:cNvPr id="35854" name="Line 44"/>
          <p:cNvSpPr>
            <a:spLocks noChangeShapeType="1"/>
          </p:cNvSpPr>
          <p:nvPr/>
        </p:nvSpPr>
        <p:spPr bwMode="auto">
          <a:xfrm>
            <a:off x="4038600" y="2203450"/>
            <a:ext cx="76200" cy="762000"/>
          </a:xfrm>
          <a:prstGeom prst="line">
            <a:avLst/>
          </a:prstGeom>
          <a:noFill/>
          <a:ln w="9525">
            <a:solidFill>
              <a:schemeClr val="tx1"/>
            </a:solidFill>
            <a:round/>
            <a:headEnd/>
            <a:tailEnd/>
          </a:ln>
        </p:spPr>
        <p:txBody>
          <a:bodyPr/>
          <a:lstStyle/>
          <a:p>
            <a:endParaRPr lang="en-US"/>
          </a:p>
        </p:txBody>
      </p:sp>
      <p:sp>
        <p:nvSpPr>
          <p:cNvPr id="35855" name="Line 45"/>
          <p:cNvSpPr>
            <a:spLocks noChangeShapeType="1"/>
          </p:cNvSpPr>
          <p:nvPr/>
        </p:nvSpPr>
        <p:spPr bwMode="auto">
          <a:xfrm flipV="1">
            <a:off x="4114800" y="2279650"/>
            <a:ext cx="76200" cy="685800"/>
          </a:xfrm>
          <a:prstGeom prst="line">
            <a:avLst/>
          </a:prstGeom>
          <a:noFill/>
          <a:ln w="9525">
            <a:solidFill>
              <a:schemeClr val="tx1"/>
            </a:solidFill>
            <a:round/>
            <a:headEnd/>
            <a:tailEnd/>
          </a:ln>
        </p:spPr>
        <p:txBody>
          <a:bodyPr/>
          <a:lstStyle/>
          <a:p>
            <a:endParaRPr lang="en-US"/>
          </a:p>
        </p:txBody>
      </p:sp>
      <p:sp>
        <p:nvSpPr>
          <p:cNvPr id="35856" name="Line 46"/>
          <p:cNvSpPr>
            <a:spLocks noChangeShapeType="1"/>
          </p:cNvSpPr>
          <p:nvPr/>
        </p:nvSpPr>
        <p:spPr bwMode="auto">
          <a:xfrm>
            <a:off x="4191000" y="2279650"/>
            <a:ext cx="152400" cy="838200"/>
          </a:xfrm>
          <a:prstGeom prst="line">
            <a:avLst/>
          </a:prstGeom>
          <a:noFill/>
          <a:ln w="9525">
            <a:solidFill>
              <a:schemeClr val="tx1"/>
            </a:solidFill>
            <a:round/>
            <a:headEnd/>
            <a:tailEnd/>
          </a:ln>
        </p:spPr>
        <p:txBody>
          <a:bodyPr/>
          <a:lstStyle/>
          <a:p>
            <a:endParaRPr lang="en-US"/>
          </a:p>
        </p:txBody>
      </p:sp>
      <p:sp>
        <p:nvSpPr>
          <p:cNvPr id="35857" name="Line 47"/>
          <p:cNvSpPr>
            <a:spLocks noChangeShapeType="1"/>
          </p:cNvSpPr>
          <p:nvPr/>
        </p:nvSpPr>
        <p:spPr bwMode="auto">
          <a:xfrm flipV="1">
            <a:off x="4343400" y="1898650"/>
            <a:ext cx="152400" cy="1219200"/>
          </a:xfrm>
          <a:prstGeom prst="line">
            <a:avLst/>
          </a:prstGeom>
          <a:noFill/>
          <a:ln w="9525">
            <a:solidFill>
              <a:schemeClr val="tx1"/>
            </a:solidFill>
            <a:round/>
            <a:headEnd/>
            <a:tailEnd/>
          </a:ln>
        </p:spPr>
        <p:txBody>
          <a:bodyPr/>
          <a:lstStyle/>
          <a:p>
            <a:endParaRPr lang="en-US"/>
          </a:p>
        </p:txBody>
      </p:sp>
      <p:sp>
        <p:nvSpPr>
          <p:cNvPr id="35858" name="Line 48"/>
          <p:cNvSpPr>
            <a:spLocks noChangeShapeType="1"/>
          </p:cNvSpPr>
          <p:nvPr/>
        </p:nvSpPr>
        <p:spPr bwMode="auto">
          <a:xfrm>
            <a:off x="4495800" y="1898650"/>
            <a:ext cx="152400" cy="1524000"/>
          </a:xfrm>
          <a:prstGeom prst="line">
            <a:avLst/>
          </a:prstGeom>
          <a:noFill/>
          <a:ln w="9525">
            <a:solidFill>
              <a:schemeClr val="tx1"/>
            </a:solidFill>
            <a:round/>
            <a:headEnd/>
            <a:tailEnd/>
          </a:ln>
        </p:spPr>
        <p:txBody>
          <a:bodyPr/>
          <a:lstStyle/>
          <a:p>
            <a:endParaRPr lang="en-US"/>
          </a:p>
        </p:txBody>
      </p:sp>
      <p:sp>
        <p:nvSpPr>
          <p:cNvPr id="35859" name="Line 49"/>
          <p:cNvSpPr>
            <a:spLocks noChangeShapeType="1"/>
          </p:cNvSpPr>
          <p:nvPr/>
        </p:nvSpPr>
        <p:spPr bwMode="auto">
          <a:xfrm flipV="1">
            <a:off x="4648200" y="2127250"/>
            <a:ext cx="76200" cy="1295400"/>
          </a:xfrm>
          <a:prstGeom prst="line">
            <a:avLst/>
          </a:prstGeom>
          <a:noFill/>
          <a:ln w="9525">
            <a:solidFill>
              <a:schemeClr val="tx1"/>
            </a:solidFill>
            <a:round/>
            <a:headEnd/>
            <a:tailEnd/>
          </a:ln>
        </p:spPr>
        <p:txBody>
          <a:bodyPr/>
          <a:lstStyle/>
          <a:p>
            <a:endParaRPr lang="en-US"/>
          </a:p>
        </p:txBody>
      </p:sp>
      <p:sp>
        <p:nvSpPr>
          <p:cNvPr id="35860" name="Line 50"/>
          <p:cNvSpPr>
            <a:spLocks noChangeShapeType="1"/>
          </p:cNvSpPr>
          <p:nvPr/>
        </p:nvSpPr>
        <p:spPr bwMode="auto">
          <a:xfrm>
            <a:off x="4724400" y="2127250"/>
            <a:ext cx="152400" cy="1066800"/>
          </a:xfrm>
          <a:prstGeom prst="line">
            <a:avLst/>
          </a:prstGeom>
          <a:noFill/>
          <a:ln w="9525">
            <a:solidFill>
              <a:schemeClr val="tx1"/>
            </a:solidFill>
            <a:round/>
            <a:headEnd/>
            <a:tailEnd/>
          </a:ln>
        </p:spPr>
        <p:txBody>
          <a:bodyPr/>
          <a:lstStyle/>
          <a:p>
            <a:endParaRPr lang="en-US"/>
          </a:p>
        </p:txBody>
      </p:sp>
      <p:sp>
        <p:nvSpPr>
          <p:cNvPr id="35861" name="Line 51"/>
          <p:cNvSpPr>
            <a:spLocks noChangeShapeType="1"/>
          </p:cNvSpPr>
          <p:nvPr/>
        </p:nvSpPr>
        <p:spPr bwMode="auto">
          <a:xfrm flipV="1">
            <a:off x="4876800" y="2051050"/>
            <a:ext cx="76200" cy="1143000"/>
          </a:xfrm>
          <a:prstGeom prst="line">
            <a:avLst/>
          </a:prstGeom>
          <a:noFill/>
          <a:ln w="9525">
            <a:solidFill>
              <a:schemeClr val="tx1"/>
            </a:solidFill>
            <a:round/>
            <a:headEnd/>
            <a:tailEnd/>
          </a:ln>
        </p:spPr>
        <p:txBody>
          <a:bodyPr/>
          <a:lstStyle/>
          <a:p>
            <a:endParaRPr lang="en-US"/>
          </a:p>
        </p:txBody>
      </p:sp>
      <p:sp>
        <p:nvSpPr>
          <p:cNvPr id="35862" name="Line 52"/>
          <p:cNvSpPr>
            <a:spLocks noChangeShapeType="1"/>
          </p:cNvSpPr>
          <p:nvPr/>
        </p:nvSpPr>
        <p:spPr bwMode="auto">
          <a:xfrm>
            <a:off x="4953000" y="2051050"/>
            <a:ext cx="76200" cy="914400"/>
          </a:xfrm>
          <a:prstGeom prst="line">
            <a:avLst/>
          </a:prstGeom>
          <a:noFill/>
          <a:ln w="9525">
            <a:solidFill>
              <a:schemeClr val="tx1"/>
            </a:solidFill>
            <a:round/>
            <a:headEnd/>
            <a:tailEnd/>
          </a:ln>
        </p:spPr>
        <p:txBody>
          <a:bodyPr/>
          <a:lstStyle/>
          <a:p>
            <a:endParaRPr lang="en-US"/>
          </a:p>
        </p:txBody>
      </p:sp>
      <p:sp>
        <p:nvSpPr>
          <p:cNvPr id="35863" name="Line 53"/>
          <p:cNvSpPr>
            <a:spLocks noChangeShapeType="1"/>
          </p:cNvSpPr>
          <p:nvPr/>
        </p:nvSpPr>
        <p:spPr bwMode="auto">
          <a:xfrm flipV="1">
            <a:off x="5029200" y="2432050"/>
            <a:ext cx="76200" cy="533400"/>
          </a:xfrm>
          <a:prstGeom prst="line">
            <a:avLst/>
          </a:prstGeom>
          <a:noFill/>
          <a:ln w="9525">
            <a:solidFill>
              <a:schemeClr val="tx1"/>
            </a:solidFill>
            <a:round/>
            <a:headEnd/>
            <a:tailEnd/>
          </a:ln>
        </p:spPr>
        <p:txBody>
          <a:bodyPr/>
          <a:lstStyle/>
          <a:p>
            <a:endParaRPr lang="en-US"/>
          </a:p>
        </p:txBody>
      </p:sp>
      <p:sp>
        <p:nvSpPr>
          <p:cNvPr id="35864" name="Line 54"/>
          <p:cNvSpPr>
            <a:spLocks noChangeShapeType="1"/>
          </p:cNvSpPr>
          <p:nvPr/>
        </p:nvSpPr>
        <p:spPr bwMode="auto">
          <a:xfrm>
            <a:off x="5105400" y="2432050"/>
            <a:ext cx="76200" cy="381000"/>
          </a:xfrm>
          <a:prstGeom prst="line">
            <a:avLst/>
          </a:prstGeom>
          <a:noFill/>
          <a:ln w="9525">
            <a:solidFill>
              <a:schemeClr val="tx1"/>
            </a:solidFill>
            <a:round/>
            <a:headEnd/>
            <a:tailEnd/>
          </a:ln>
        </p:spPr>
        <p:txBody>
          <a:bodyPr/>
          <a:lstStyle/>
          <a:p>
            <a:endParaRPr lang="en-US"/>
          </a:p>
        </p:txBody>
      </p:sp>
      <p:sp>
        <p:nvSpPr>
          <p:cNvPr id="35865" name="Line 55"/>
          <p:cNvSpPr>
            <a:spLocks noChangeShapeType="1"/>
          </p:cNvSpPr>
          <p:nvPr/>
        </p:nvSpPr>
        <p:spPr bwMode="auto">
          <a:xfrm flipV="1">
            <a:off x="5181600" y="2660650"/>
            <a:ext cx="76200" cy="152400"/>
          </a:xfrm>
          <a:prstGeom prst="line">
            <a:avLst/>
          </a:prstGeom>
          <a:noFill/>
          <a:ln w="9525">
            <a:solidFill>
              <a:schemeClr val="tx1"/>
            </a:solidFill>
            <a:round/>
            <a:headEnd/>
            <a:tailEnd/>
          </a:ln>
        </p:spPr>
        <p:txBody>
          <a:bodyPr/>
          <a:lstStyle/>
          <a:p>
            <a:endParaRPr lang="en-US"/>
          </a:p>
        </p:txBody>
      </p:sp>
      <p:sp>
        <p:nvSpPr>
          <p:cNvPr id="35866" name="Oval 56"/>
          <p:cNvSpPr>
            <a:spLocks noChangeArrowheads="1"/>
          </p:cNvSpPr>
          <p:nvPr/>
        </p:nvSpPr>
        <p:spPr bwMode="auto">
          <a:xfrm>
            <a:off x="4572000" y="3275013"/>
            <a:ext cx="152400" cy="152400"/>
          </a:xfrm>
          <a:prstGeom prst="ellipse">
            <a:avLst/>
          </a:prstGeom>
          <a:noFill/>
          <a:ln w="19050">
            <a:solidFill>
              <a:srgbClr val="FF0000"/>
            </a:solidFill>
            <a:round/>
            <a:headEnd/>
            <a:tailEnd/>
          </a:ln>
        </p:spPr>
        <p:txBody>
          <a:bodyPr wrap="none" anchor="ctr"/>
          <a:lstStyle/>
          <a:p>
            <a:endParaRPr lang="en-US" altLang="en-US"/>
          </a:p>
        </p:txBody>
      </p:sp>
      <p:sp>
        <p:nvSpPr>
          <p:cNvPr id="35867" name="Text Box 57"/>
          <p:cNvSpPr txBox="1">
            <a:spLocks noChangeArrowheads="1"/>
          </p:cNvSpPr>
          <p:nvPr/>
        </p:nvSpPr>
        <p:spPr bwMode="auto">
          <a:xfrm>
            <a:off x="5943600" y="2446338"/>
            <a:ext cx="381000" cy="396875"/>
          </a:xfrm>
          <a:prstGeom prst="rect">
            <a:avLst/>
          </a:prstGeom>
          <a:noFill/>
          <a:ln w="9525">
            <a:noFill/>
            <a:miter lim="800000"/>
            <a:headEnd/>
            <a:tailEnd/>
          </a:ln>
        </p:spPr>
        <p:txBody>
          <a:bodyPr>
            <a:spAutoFit/>
          </a:bodyPr>
          <a:lstStyle/>
          <a:p>
            <a:pPr>
              <a:spcBef>
                <a:spcPct val="50000"/>
              </a:spcBef>
            </a:pPr>
            <a:r>
              <a:rPr lang="tr-TR" altLang="en-US" sz="2000">
                <a:latin typeface="Times New Roman" pitchFamily="18" charset="0"/>
              </a:rPr>
              <a:t>t</a:t>
            </a:r>
            <a:endParaRPr lang="en-US" altLang="en-US" sz="2000">
              <a:latin typeface="Times New Roman" pitchFamily="18" charset="0"/>
            </a:endParaRPr>
          </a:p>
        </p:txBody>
      </p:sp>
      <p:sp>
        <p:nvSpPr>
          <p:cNvPr id="31" name="Rectangle 3"/>
          <p:cNvSpPr txBox="1">
            <a:spLocks noChangeArrowheads="1"/>
          </p:cNvSpPr>
          <p:nvPr/>
        </p:nvSpPr>
        <p:spPr>
          <a:xfrm>
            <a:off x="539552" y="3717032"/>
            <a:ext cx="6984776" cy="2592288"/>
          </a:xfrm>
          <a:prstGeom prst="rect">
            <a:avLst/>
          </a:prstGeom>
        </p:spPr>
        <p:txBody>
          <a:bodyPr/>
          <a:lstStyle/>
          <a:p>
            <a:pPr marL="342900" marR="0" lvl="0" indent="-342900" algn="l" defTabSz="914400" rtl="0" eaLnBrk="0" fontAlgn="base" latinLnBrk="0" hangingPunct="0">
              <a:lnSpc>
                <a:spcPct val="90000"/>
              </a:lnSpc>
              <a:spcBef>
                <a:spcPct val="30000"/>
              </a:spcBef>
              <a:spcAft>
                <a:spcPct val="0"/>
              </a:spcAft>
              <a:buClrTx/>
              <a:buSzTx/>
              <a:buFontTx/>
              <a:buChar char="•"/>
              <a:tabLst/>
              <a:defRPr/>
            </a:pPr>
            <a:r>
              <a:rPr kumimoji="0" lang="en-US" altLang="en-US" sz="2400" b="0" i="0" u="none" strike="noStrike" kern="0" cap="none" spc="0" normalizeH="0" baseline="0" noProof="0" dirty="0" smtClean="0">
                <a:ln>
                  <a:noFill/>
                </a:ln>
                <a:solidFill>
                  <a:schemeClr val="tx1"/>
                </a:solidFill>
                <a:effectLst/>
                <a:uLnTx/>
                <a:uFillTx/>
                <a:latin typeface="+mn-lt"/>
                <a:ea typeface="+mn-ea"/>
                <a:cs typeface="+mn-cs"/>
              </a:rPr>
              <a:t>easy to measure because  the response of most instruments is proportional to ground acceleration</a:t>
            </a:r>
          </a:p>
          <a:p>
            <a:pPr marL="342900" marR="0" lvl="0" indent="-342900" algn="l" defTabSz="914400" rtl="0" eaLnBrk="0" fontAlgn="base" latinLnBrk="0" hangingPunct="0">
              <a:lnSpc>
                <a:spcPct val="90000"/>
              </a:lnSpc>
              <a:spcBef>
                <a:spcPct val="30000"/>
              </a:spcBef>
              <a:spcAft>
                <a:spcPct val="0"/>
              </a:spcAft>
              <a:buClrTx/>
              <a:buSzTx/>
              <a:buFontTx/>
              <a:buChar char="•"/>
              <a:tabLst/>
              <a:defRPr/>
            </a:pPr>
            <a:r>
              <a:rPr kumimoji="0" lang="en-US" altLang="en-US" sz="2400" b="0" i="0" u="none" strike="noStrike" kern="0" cap="none" spc="0" normalizeH="0" baseline="0" noProof="0" dirty="0" smtClean="0">
                <a:ln>
                  <a:noFill/>
                </a:ln>
                <a:solidFill>
                  <a:schemeClr val="tx1"/>
                </a:solidFill>
                <a:effectLst/>
                <a:uLnTx/>
                <a:uFillTx/>
                <a:latin typeface="+mn-lt"/>
                <a:ea typeface="+mn-ea"/>
                <a:cs typeface="+mn-cs"/>
              </a:rPr>
              <a:t>liked by many engineers because it can be related to the force on a short-period building</a:t>
            </a:r>
          </a:p>
          <a:p>
            <a:pPr marL="342900" marR="0" lvl="0" indent="-342900" algn="l" defTabSz="914400" rtl="0" eaLnBrk="0" fontAlgn="base" latinLnBrk="0" hangingPunct="0">
              <a:lnSpc>
                <a:spcPct val="90000"/>
              </a:lnSpc>
              <a:spcBef>
                <a:spcPct val="30000"/>
              </a:spcBef>
              <a:spcAft>
                <a:spcPct val="0"/>
              </a:spcAft>
              <a:buClrTx/>
              <a:buSzTx/>
              <a:buFontTx/>
              <a:buChar char="•"/>
              <a:tabLst/>
              <a:defRPr/>
            </a:pPr>
            <a:r>
              <a:rPr kumimoji="0" lang="en-US" altLang="en-US" sz="2400" b="0" i="0" u="none" strike="noStrike" kern="0" cap="none" spc="0" normalizeH="0" baseline="0" noProof="0" dirty="0" smtClean="0">
                <a:ln>
                  <a:noFill/>
                </a:ln>
                <a:solidFill>
                  <a:schemeClr val="tx1"/>
                </a:solidFill>
                <a:effectLst/>
                <a:uLnTx/>
                <a:uFillTx/>
                <a:latin typeface="+mn-lt"/>
                <a:ea typeface="+mn-ea"/>
                <a:cs typeface="+mn-cs"/>
              </a:rPr>
              <a:t>convenient single number to enable rough evaluation of importance of records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685800" y="0"/>
            <a:ext cx="7772400" cy="1143000"/>
          </a:xfrm>
        </p:spPr>
        <p:txBody>
          <a:bodyPr/>
          <a:lstStyle/>
          <a:p>
            <a:r>
              <a:rPr lang="en-US" altLang="en-US" sz="3200" smtClean="0">
                <a:solidFill>
                  <a:srgbClr val="FF0000"/>
                </a:solidFill>
              </a:rPr>
              <a:t>Peak ground acceleration (PGA)</a:t>
            </a:r>
          </a:p>
        </p:txBody>
      </p:sp>
      <p:sp>
        <p:nvSpPr>
          <p:cNvPr id="169987" name="Rectangle 3"/>
          <p:cNvSpPr>
            <a:spLocks noGrp="1" noChangeArrowheads="1"/>
          </p:cNvSpPr>
          <p:nvPr>
            <p:ph type="body" idx="1"/>
          </p:nvPr>
        </p:nvSpPr>
        <p:spPr>
          <a:xfrm>
            <a:off x="685800" y="990600"/>
            <a:ext cx="7772400" cy="4114800"/>
          </a:xfrm>
        </p:spPr>
        <p:txBody>
          <a:bodyPr/>
          <a:lstStyle/>
          <a:p>
            <a:pPr>
              <a:lnSpc>
                <a:spcPct val="90000"/>
              </a:lnSpc>
              <a:spcBef>
                <a:spcPct val="30000"/>
              </a:spcBef>
              <a:buFontTx/>
              <a:buNone/>
            </a:pPr>
            <a:endParaRPr lang="en-US" altLang="en-US" sz="2800" dirty="0" smtClean="0"/>
          </a:p>
          <a:p>
            <a:pPr>
              <a:lnSpc>
                <a:spcPct val="90000"/>
              </a:lnSpc>
              <a:spcBef>
                <a:spcPct val="30000"/>
              </a:spcBef>
            </a:pPr>
            <a:r>
              <a:rPr lang="en-US" altLang="en-US" sz="2800" dirty="0" smtClean="0"/>
              <a:t>BUT it is not a measure of the force on most buildings</a:t>
            </a:r>
          </a:p>
          <a:p>
            <a:pPr>
              <a:lnSpc>
                <a:spcPct val="90000"/>
              </a:lnSpc>
              <a:spcBef>
                <a:spcPct val="30000"/>
              </a:spcBef>
            </a:pPr>
            <a:r>
              <a:rPr lang="en-US" altLang="en-US" sz="2800" dirty="0" smtClean="0"/>
              <a:t>and it is controlled by the high frequency content in the ground motion (i.e., it is not associated with a narrow range of frequencies); records can show isolated short-duration, high-amplitude spikes with little engineering significance</a:t>
            </a:r>
          </a:p>
          <a:p>
            <a:pPr>
              <a:lnSpc>
                <a:spcPct val="90000"/>
              </a:lnSpc>
              <a:spcBef>
                <a:spcPct val="30000"/>
              </a:spcBef>
            </a:pPr>
            <a:r>
              <a:rPr lang="en-US" altLang="en-US" sz="2800" dirty="0" smtClean="0"/>
              <a:t>It is not associated with a specific frequency of ground shaking</a:t>
            </a:r>
          </a:p>
        </p:txBody>
      </p:sp>
      <p:sp>
        <p:nvSpPr>
          <p:cNvPr id="169988" name="Slide Number Placeholder 3"/>
          <p:cNvSpPr>
            <a:spLocks noGrp="1"/>
          </p:cNvSpPr>
          <p:nvPr>
            <p:ph type="sldNum" sz="quarter" idx="12"/>
          </p:nvPr>
        </p:nvSpPr>
        <p:spPr>
          <a:noFill/>
        </p:spPr>
        <p:txBody>
          <a:bodyPr/>
          <a:lstStyle/>
          <a:p>
            <a:fld id="{1554592C-E3AA-4FCF-9BAE-FEDD7787F691}" type="slidenum">
              <a:rPr lang="tr-TR" altLang="en-US" smtClean="0"/>
              <a:pPr/>
              <a:t>7</a:t>
            </a:fld>
            <a:endParaRPr lang="tr-TR" altLang="en-US" smtClean="0"/>
          </a:p>
        </p:txBody>
      </p:sp>
    </p:spTree>
    <p:extLst>
      <p:ext uri="{BB962C8B-B14F-4D97-AF65-F5344CB8AC3E}">
        <p14:creationId xmlns:p14="http://schemas.microsoft.com/office/powerpoint/2010/main" val="2277403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en-US" altLang="en-US" sz="3200" dirty="0" smtClean="0">
                <a:solidFill>
                  <a:srgbClr val="FF0000"/>
                </a:solidFill>
              </a:rPr>
              <a:t>Peak ground velocity (PGV)</a:t>
            </a:r>
            <a:br>
              <a:rPr lang="en-US" altLang="en-US" sz="3200" dirty="0" smtClean="0">
                <a:solidFill>
                  <a:srgbClr val="FF0000"/>
                </a:solidFill>
              </a:rPr>
            </a:br>
            <a:r>
              <a:rPr lang="en-US" altLang="en-US" sz="3200" dirty="0" smtClean="0">
                <a:solidFill>
                  <a:srgbClr val="FF0000"/>
                </a:solidFill>
              </a:rPr>
              <a:t>(obtained from single integration of acceleration time series)</a:t>
            </a:r>
          </a:p>
        </p:txBody>
      </p:sp>
      <p:sp>
        <p:nvSpPr>
          <p:cNvPr id="171011" name="Rectangle 3"/>
          <p:cNvSpPr>
            <a:spLocks noGrp="1" noChangeArrowheads="1"/>
          </p:cNvSpPr>
          <p:nvPr>
            <p:ph type="body" idx="1"/>
          </p:nvPr>
        </p:nvSpPr>
        <p:spPr>
          <a:xfrm>
            <a:off x="467544" y="2132856"/>
            <a:ext cx="8229600" cy="4525963"/>
          </a:xfrm>
        </p:spPr>
        <p:txBody>
          <a:bodyPr/>
          <a:lstStyle/>
          <a:p>
            <a:r>
              <a:rPr lang="en-US" altLang="en-US" sz="2800" dirty="0" smtClean="0"/>
              <a:t>Many think it is better correlated with damage than other measures</a:t>
            </a:r>
          </a:p>
          <a:p>
            <a:r>
              <a:rPr lang="en-US" altLang="en-US" sz="2800" dirty="0" smtClean="0"/>
              <a:t>It is sensitive to longer periods than PGA (making it potentially more predictable using deterministic models)</a:t>
            </a:r>
          </a:p>
          <a:p>
            <a:r>
              <a:rPr lang="en-US" altLang="en-US" sz="2800" dirty="0" smtClean="0"/>
              <a:t>BUT it requires digital processing (no longer an important issue)</a:t>
            </a:r>
          </a:p>
        </p:txBody>
      </p:sp>
      <p:sp>
        <p:nvSpPr>
          <p:cNvPr id="171012" name="Slide Number Placeholder 3"/>
          <p:cNvSpPr>
            <a:spLocks noGrp="1"/>
          </p:cNvSpPr>
          <p:nvPr>
            <p:ph type="sldNum" sz="quarter" idx="12"/>
          </p:nvPr>
        </p:nvSpPr>
        <p:spPr>
          <a:noFill/>
        </p:spPr>
        <p:txBody>
          <a:bodyPr/>
          <a:lstStyle/>
          <a:p>
            <a:fld id="{BBF44399-D6E8-4461-A7D7-A0B50926677C}" type="slidenum">
              <a:rPr lang="tr-TR" altLang="en-US" smtClean="0"/>
              <a:pPr/>
              <a:t>8</a:t>
            </a:fld>
            <a:endParaRPr lang="tr-TR" altLang="en-US" smtClean="0"/>
          </a:p>
        </p:txBody>
      </p:sp>
    </p:spTree>
    <p:extLst>
      <p:ext uri="{BB962C8B-B14F-4D97-AF65-F5344CB8AC3E}">
        <p14:creationId xmlns:p14="http://schemas.microsoft.com/office/powerpoint/2010/main" val="41380941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395536" y="476672"/>
            <a:ext cx="8229600" cy="1143000"/>
          </a:xfrm>
        </p:spPr>
        <p:txBody>
          <a:bodyPr/>
          <a:lstStyle/>
          <a:p>
            <a:r>
              <a:rPr lang="en-US" altLang="en-US" sz="3200" dirty="0" smtClean="0">
                <a:solidFill>
                  <a:srgbClr val="FF0000"/>
                </a:solidFill>
              </a:rPr>
              <a:t>Peak ground displacement (PGD)</a:t>
            </a:r>
            <a:br>
              <a:rPr lang="en-US" altLang="en-US" sz="3200" dirty="0" smtClean="0">
                <a:solidFill>
                  <a:srgbClr val="FF0000"/>
                </a:solidFill>
              </a:rPr>
            </a:br>
            <a:r>
              <a:rPr lang="en-US" altLang="en-US" sz="3200" dirty="0" smtClean="0">
                <a:solidFill>
                  <a:srgbClr val="FF0000"/>
                </a:solidFill>
              </a:rPr>
              <a:t> (obtained from double integration of acceleration time series)</a:t>
            </a:r>
          </a:p>
        </p:txBody>
      </p:sp>
      <p:sp>
        <p:nvSpPr>
          <p:cNvPr id="172035" name="Rectangle 3"/>
          <p:cNvSpPr>
            <a:spLocks noGrp="1" noChangeArrowheads="1"/>
          </p:cNvSpPr>
          <p:nvPr>
            <p:ph type="body" idx="1"/>
          </p:nvPr>
        </p:nvSpPr>
        <p:spPr>
          <a:xfrm>
            <a:off x="467544" y="1988840"/>
            <a:ext cx="8229600" cy="4525963"/>
          </a:xfrm>
        </p:spPr>
        <p:txBody>
          <a:bodyPr/>
          <a:lstStyle/>
          <a:p>
            <a:r>
              <a:rPr lang="en-US" altLang="en-US" sz="2800" dirty="0" smtClean="0"/>
              <a:t>The best parameter for displacement-based design?</a:t>
            </a:r>
          </a:p>
          <a:p>
            <a:r>
              <a:rPr lang="en-US" altLang="en-US" sz="2800" dirty="0" smtClean="0"/>
              <a:t>BUT highly sensitive to the low-cut (high-pass) filter that needs to be applied to most records (in which case the derived PGD might not represent the true PGD, unlike PGA, for which the Earth imposes a natural limit to the frequency content).  For this reason I recommend against the use of PGD. </a:t>
            </a:r>
          </a:p>
        </p:txBody>
      </p:sp>
      <p:sp>
        <p:nvSpPr>
          <p:cNvPr id="172036" name="Slide Number Placeholder 3"/>
          <p:cNvSpPr>
            <a:spLocks noGrp="1"/>
          </p:cNvSpPr>
          <p:nvPr>
            <p:ph type="sldNum" sz="quarter" idx="12"/>
          </p:nvPr>
        </p:nvSpPr>
        <p:spPr>
          <a:noFill/>
        </p:spPr>
        <p:txBody>
          <a:bodyPr/>
          <a:lstStyle/>
          <a:p>
            <a:fld id="{83F12286-4EF6-43E8-9AA1-D936DE830AF1}" type="slidenum">
              <a:rPr lang="tr-TR" altLang="en-US" smtClean="0"/>
              <a:pPr/>
              <a:t>9</a:t>
            </a:fld>
            <a:endParaRPr lang="tr-TR" altLang="en-US" smtClean="0"/>
          </a:p>
        </p:txBody>
      </p:sp>
    </p:spTree>
    <p:extLst>
      <p:ext uri="{BB962C8B-B14F-4D97-AF65-F5344CB8AC3E}">
        <p14:creationId xmlns:p14="http://schemas.microsoft.com/office/powerpoint/2010/main" val="6722567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18"/>
          <p:cNvSpPr txBox="1">
            <a:spLocks noChangeArrowheads="1"/>
          </p:cNvSpPr>
          <p:nvPr/>
        </p:nvSpPr>
        <p:spPr bwMode="auto">
          <a:xfrm>
            <a:off x="228600" y="765175"/>
            <a:ext cx="8610600" cy="1006475"/>
          </a:xfrm>
          <a:prstGeom prst="rect">
            <a:avLst/>
          </a:prstGeom>
          <a:noFill/>
          <a:ln w="9525">
            <a:noFill/>
            <a:miter lim="800000"/>
            <a:headEnd/>
            <a:tailEnd/>
          </a:ln>
        </p:spPr>
        <p:txBody>
          <a:bodyPr>
            <a:spAutoFit/>
          </a:bodyPr>
          <a:lstStyle/>
          <a:p>
            <a:pPr>
              <a:spcBef>
                <a:spcPct val="50000"/>
              </a:spcBef>
            </a:pPr>
            <a:r>
              <a:rPr lang="en-US" altLang="en-US" sz="2000" b="1" dirty="0" smtClean="0"/>
              <a:t>PGA and PGV can </a:t>
            </a:r>
            <a:r>
              <a:rPr lang="en-US" altLang="en-US" sz="2000" b="1" dirty="0"/>
              <a:t>be used for a rapid response to picture the extent and variation of ground shaking throughout a well-instrumented, seismic-prone region.</a:t>
            </a:r>
          </a:p>
        </p:txBody>
      </p:sp>
      <p:pic>
        <p:nvPicPr>
          <p:cNvPr id="39939" name="Picture 19"/>
          <p:cNvPicPr>
            <a:picLocks noChangeAspect="1" noChangeArrowheads="1"/>
          </p:cNvPicPr>
          <p:nvPr/>
        </p:nvPicPr>
        <p:blipFill>
          <a:blip r:embed="rId3" cstate="print"/>
          <a:srcRect l="6070" t="5954" r="5913" b="2217"/>
          <a:stretch>
            <a:fillRect/>
          </a:stretch>
        </p:blipFill>
        <p:spPr bwMode="auto">
          <a:xfrm>
            <a:off x="1905000" y="1838325"/>
            <a:ext cx="3208338" cy="4267200"/>
          </a:xfrm>
          <a:prstGeom prst="rect">
            <a:avLst/>
          </a:prstGeom>
          <a:noFill/>
          <a:ln w="9525">
            <a:noFill/>
            <a:miter lim="800000"/>
            <a:headEnd/>
            <a:tailEnd/>
          </a:ln>
        </p:spPr>
      </p:pic>
      <p:pic>
        <p:nvPicPr>
          <p:cNvPr id="39940" name="Picture 20"/>
          <p:cNvPicPr>
            <a:picLocks noChangeAspect="1" noChangeArrowheads="1"/>
          </p:cNvPicPr>
          <p:nvPr/>
        </p:nvPicPr>
        <p:blipFill>
          <a:blip r:embed="rId4" cstate="print"/>
          <a:srcRect b="20589"/>
          <a:stretch>
            <a:fillRect/>
          </a:stretch>
        </p:blipFill>
        <p:spPr bwMode="auto">
          <a:xfrm>
            <a:off x="76200" y="2743200"/>
            <a:ext cx="2895600" cy="2522538"/>
          </a:xfrm>
          <a:prstGeom prst="rect">
            <a:avLst/>
          </a:prstGeom>
          <a:noFill/>
          <a:ln w="19050">
            <a:solidFill>
              <a:schemeClr val="tx1"/>
            </a:solidFill>
            <a:miter lim="800000"/>
            <a:headEnd/>
            <a:tailEnd/>
          </a:ln>
        </p:spPr>
      </p:pic>
      <p:sp>
        <p:nvSpPr>
          <p:cNvPr id="39941" name="Oval 21"/>
          <p:cNvSpPr>
            <a:spLocks noChangeArrowheads="1"/>
          </p:cNvSpPr>
          <p:nvPr/>
        </p:nvSpPr>
        <p:spPr bwMode="auto">
          <a:xfrm>
            <a:off x="1828800" y="5343525"/>
            <a:ext cx="3352800" cy="838200"/>
          </a:xfrm>
          <a:prstGeom prst="ellipse">
            <a:avLst/>
          </a:prstGeom>
          <a:noFill/>
          <a:ln w="25400">
            <a:solidFill>
              <a:srgbClr val="FF0000"/>
            </a:solidFill>
            <a:round/>
            <a:headEnd/>
            <a:tailEnd/>
          </a:ln>
        </p:spPr>
        <p:txBody>
          <a:bodyPr wrap="none" anchor="ctr"/>
          <a:lstStyle/>
          <a:p>
            <a:endParaRPr lang="en-US" altLang="en-US"/>
          </a:p>
        </p:txBody>
      </p:sp>
      <p:sp>
        <p:nvSpPr>
          <p:cNvPr id="39942" name="Text Box 22"/>
          <p:cNvSpPr txBox="1">
            <a:spLocks noChangeArrowheads="1"/>
          </p:cNvSpPr>
          <p:nvPr/>
        </p:nvSpPr>
        <p:spPr bwMode="auto">
          <a:xfrm>
            <a:off x="5791200" y="1914525"/>
            <a:ext cx="2895600" cy="1006475"/>
          </a:xfrm>
          <a:prstGeom prst="rect">
            <a:avLst/>
          </a:prstGeom>
          <a:noFill/>
          <a:ln w="9525">
            <a:noFill/>
            <a:miter lim="800000"/>
            <a:headEnd/>
            <a:tailEnd/>
          </a:ln>
        </p:spPr>
        <p:txBody>
          <a:bodyPr>
            <a:spAutoFit/>
          </a:bodyPr>
          <a:lstStyle/>
          <a:p>
            <a:pPr>
              <a:spcBef>
                <a:spcPct val="50000"/>
              </a:spcBef>
            </a:pPr>
            <a:r>
              <a:rPr lang="en-US" altLang="en-US" sz="2000" dirty="0"/>
              <a:t>Read </a:t>
            </a:r>
            <a:r>
              <a:rPr lang="en-US" altLang="en-US" sz="2000" dirty="0" smtClean="0"/>
              <a:t>PGAs </a:t>
            </a:r>
            <a:r>
              <a:rPr lang="en-US" altLang="en-US" sz="2000" dirty="0"/>
              <a:t>and </a:t>
            </a:r>
            <a:r>
              <a:rPr lang="en-US" altLang="en-US" sz="2000" dirty="0" smtClean="0"/>
              <a:t>PGVs </a:t>
            </a:r>
            <a:r>
              <a:rPr lang="en-US" altLang="en-US" sz="2000" dirty="0"/>
              <a:t>from the strong motion instruments</a:t>
            </a:r>
          </a:p>
        </p:txBody>
      </p:sp>
      <p:sp>
        <p:nvSpPr>
          <p:cNvPr id="39943" name="Text Box 23"/>
          <p:cNvSpPr txBox="1">
            <a:spLocks noChangeArrowheads="1"/>
          </p:cNvSpPr>
          <p:nvPr/>
        </p:nvSpPr>
        <p:spPr bwMode="auto">
          <a:xfrm>
            <a:off x="5976938" y="3422650"/>
            <a:ext cx="2481262" cy="1006475"/>
          </a:xfrm>
          <a:prstGeom prst="rect">
            <a:avLst/>
          </a:prstGeom>
          <a:noFill/>
          <a:ln w="9525">
            <a:noFill/>
            <a:miter lim="800000"/>
            <a:headEnd/>
            <a:tailEnd/>
          </a:ln>
        </p:spPr>
        <p:txBody>
          <a:bodyPr>
            <a:spAutoFit/>
          </a:bodyPr>
          <a:lstStyle/>
          <a:p>
            <a:pPr>
              <a:spcBef>
                <a:spcPct val="50000"/>
              </a:spcBef>
            </a:pPr>
            <a:r>
              <a:rPr lang="en-US" altLang="en-US" sz="2000"/>
              <a:t>Use the relevant relations and derive intensities.</a:t>
            </a:r>
          </a:p>
        </p:txBody>
      </p:sp>
      <p:sp>
        <p:nvSpPr>
          <p:cNvPr id="39944" name="Text Box 24"/>
          <p:cNvSpPr txBox="1">
            <a:spLocks noChangeArrowheads="1"/>
          </p:cNvSpPr>
          <p:nvPr/>
        </p:nvSpPr>
        <p:spPr bwMode="auto">
          <a:xfrm>
            <a:off x="5867400" y="5022850"/>
            <a:ext cx="2819400" cy="1006475"/>
          </a:xfrm>
          <a:prstGeom prst="rect">
            <a:avLst/>
          </a:prstGeom>
          <a:noFill/>
          <a:ln w="9525">
            <a:noFill/>
            <a:miter lim="800000"/>
            <a:headEnd/>
            <a:tailEnd/>
          </a:ln>
        </p:spPr>
        <p:txBody>
          <a:bodyPr>
            <a:spAutoFit/>
          </a:bodyPr>
          <a:lstStyle/>
          <a:p>
            <a:pPr>
              <a:spcBef>
                <a:spcPct val="50000"/>
              </a:spcBef>
            </a:pPr>
            <a:r>
              <a:rPr lang="en-US" altLang="en-US" sz="2000"/>
              <a:t>Draw these maps (ShakeMap) to portray the event </a:t>
            </a:r>
          </a:p>
        </p:txBody>
      </p:sp>
      <p:sp>
        <p:nvSpPr>
          <p:cNvPr id="39945" name="AutoShape 25"/>
          <p:cNvSpPr>
            <a:spLocks noChangeArrowheads="1"/>
          </p:cNvSpPr>
          <p:nvPr/>
        </p:nvSpPr>
        <p:spPr bwMode="auto">
          <a:xfrm>
            <a:off x="5715000" y="1838325"/>
            <a:ext cx="2971800" cy="1143000"/>
          </a:xfrm>
          <a:prstGeom prst="flowChartAlternateProcess">
            <a:avLst/>
          </a:prstGeom>
          <a:noFill/>
          <a:ln w="25400">
            <a:solidFill>
              <a:schemeClr val="accent2"/>
            </a:solidFill>
            <a:miter lim="800000"/>
            <a:headEnd/>
            <a:tailEnd/>
          </a:ln>
        </p:spPr>
        <p:txBody>
          <a:bodyPr wrap="none" anchor="ctr"/>
          <a:lstStyle/>
          <a:p>
            <a:endParaRPr lang="en-US" altLang="en-US"/>
          </a:p>
        </p:txBody>
      </p:sp>
      <p:sp>
        <p:nvSpPr>
          <p:cNvPr id="39946" name="AutoShape 26"/>
          <p:cNvSpPr>
            <a:spLocks noChangeArrowheads="1"/>
          </p:cNvSpPr>
          <p:nvPr/>
        </p:nvSpPr>
        <p:spPr bwMode="auto">
          <a:xfrm>
            <a:off x="5715000" y="4962525"/>
            <a:ext cx="2971800" cy="1143000"/>
          </a:xfrm>
          <a:prstGeom prst="flowChartAlternateProcess">
            <a:avLst/>
          </a:prstGeom>
          <a:noFill/>
          <a:ln w="25400">
            <a:solidFill>
              <a:schemeClr val="accent2"/>
            </a:solidFill>
            <a:miter lim="800000"/>
            <a:headEnd/>
            <a:tailEnd/>
          </a:ln>
        </p:spPr>
        <p:txBody>
          <a:bodyPr wrap="none" anchor="ctr"/>
          <a:lstStyle/>
          <a:p>
            <a:endParaRPr lang="en-US" altLang="en-US"/>
          </a:p>
        </p:txBody>
      </p:sp>
      <p:sp>
        <p:nvSpPr>
          <p:cNvPr id="39947" name="Text Box 27"/>
          <p:cNvSpPr txBox="1">
            <a:spLocks noChangeArrowheads="1"/>
          </p:cNvSpPr>
          <p:nvPr/>
        </p:nvSpPr>
        <p:spPr bwMode="auto">
          <a:xfrm>
            <a:off x="304800" y="5438775"/>
            <a:ext cx="1371600" cy="581025"/>
          </a:xfrm>
          <a:prstGeom prst="rect">
            <a:avLst/>
          </a:prstGeom>
          <a:noFill/>
          <a:ln w="9525">
            <a:noFill/>
            <a:miter lim="800000"/>
            <a:headEnd/>
            <a:tailEnd/>
          </a:ln>
        </p:spPr>
        <p:txBody>
          <a:bodyPr>
            <a:spAutoFit/>
          </a:bodyPr>
          <a:lstStyle/>
          <a:p>
            <a:pPr>
              <a:spcBef>
                <a:spcPct val="50000"/>
              </a:spcBef>
            </a:pPr>
            <a:r>
              <a:rPr lang="tr-TR" altLang="en-US" sz="1600"/>
              <a:t>Courtsey of Dave Wald</a:t>
            </a:r>
            <a:endParaRPr lang="en-US" altLang="en-US" sz="1600"/>
          </a:p>
        </p:txBody>
      </p:sp>
      <p:cxnSp>
        <p:nvCxnSpPr>
          <p:cNvPr id="39948" name="AutoShape 28"/>
          <p:cNvCxnSpPr>
            <a:cxnSpLocks noChangeShapeType="1"/>
            <a:stCxn id="39945" idx="2"/>
          </p:cNvCxnSpPr>
          <p:nvPr/>
        </p:nvCxnSpPr>
        <p:spPr bwMode="auto">
          <a:xfrm flipH="1">
            <a:off x="7196138" y="2994025"/>
            <a:ext cx="4762" cy="374650"/>
          </a:xfrm>
          <a:prstGeom prst="straightConnector1">
            <a:avLst/>
          </a:prstGeom>
          <a:noFill/>
          <a:ln w="28575">
            <a:solidFill>
              <a:schemeClr val="accent2"/>
            </a:solidFill>
            <a:round/>
            <a:headEnd/>
            <a:tailEnd type="triangle" w="med" len="med"/>
          </a:ln>
        </p:spPr>
      </p:cxnSp>
      <p:cxnSp>
        <p:nvCxnSpPr>
          <p:cNvPr id="39949" name="AutoShape 29"/>
          <p:cNvCxnSpPr>
            <a:cxnSpLocks noChangeShapeType="1"/>
            <a:endCxn id="39946" idx="0"/>
          </p:cNvCxnSpPr>
          <p:nvPr/>
        </p:nvCxnSpPr>
        <p:spPr bwMode="auto">
          <a:xfrm>
            <a:off x="7196138" y="4537075"/>
            <a:ext cx="4762" cy="412750"/>
          </a:xfrm>
          <a:prstGeom prst="straightConnector1">
            <a:avLst/>
          </a:prstGeom>
          <a:noFill/>
          <a:ln w="28575">
            <a:solidFill>
              <a:schemeClr val="accent2"/>
            </a:solidFill>
            <a:round/>
            <a:headEnd/>
            <a:tailEnd type="triangle" w="med" len="med"/>
          </a:ln>
        </p:spPr>
      </p:cxnSp>
      <p:sp>
        <p:nvSpPr>
          <p:cNvPr id="39950" name="AutoShape 30"/>
          <p:cNvSpPr>
            <a:spLocks noChangeArrowheads="1"/>
          </p:cNvSpPr>
          <p:nvPr/>
        </p:nvSpPr>
        <p:spPr bwMode="auto">
          <a:xfrm>
            <a:off x="5900738" y="3414713"/>
            <a:ext cx="2590800" cy="1143000"/>
          </a:xfrm>
          <a:prstGeom prst="flowChartAlternateProcess">
            <a:avLst/>
          </a:prstGeom>
          <a:noFill/>
          <a:ln w="25400">
            <a:solidFill>
              <a:schemeClr val="accent2"/>
            </a:solidFill>
            <a:miter lim="800000"/>
            <a:headEnd/>
            <a:tailEnd/>
          </a:ln>
        </p:spPr>
        <p:txBody>
          <a:bodyPr wrap="none" anchor="ctr"/>
          <a:lstStyle/>
          <a:p>
            <a:endParaRPr lang="en-US" altLang="en-US"/>
          </a:p>
        </p:txBody>
      </p:sp>
      <p:sp>
        <p:nvSpPr>
          <p:cNvPr id="39951"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39952"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39953"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8" name="Text Box 18"/>
          <p:cNvSpPr txBox="1">
            <a:spLocks noChangeArrowheads="1"/>
          </p:cNvSpPr>
          <p:nvPr/>
        </p:nvSpPr>
        <p:spPr bwMode="auto">
          <a:xfrm>
            <a:off x="468313" y="620713"/>
            <a:ext cx="7848600" cy="4955203"/>
          </a:xfrm>
          <a:prstGeom prst="rect">
            <a:avLst/>
          </a:prstGeom>
          <a:noFill/>
          <a:ln w="9525">
            <a:noFill/>
            <a:miter lim="800000"/>
            <a:headEnd/>
            <a:tailEnd/>
          </a:ln>
          <a:effectLst/>
        </p:spPr>
        <p:txBody>
          <a:bodyPr>
            <a:spAutoFit/>
          </a:bodyPr>
          <a:lstStyle/>
          <a:p>
            <a:pPr>
              <a:spcBef>
                <a:spcPct val="50000"/>
              </a:spcBef>
              <a:defRPr/>
            </a:pPr>
            <a:r>
              <a:rPr lang="en-US" sz="2800" b="1" i="1" u="sng" dirty="0">
                <a:solidFill>
                  <a:srgbClr val="FF0000"/>
                </a:solidFill>
                <a:effectLst>
                  <a:outerShdw blurRad="38100" dist="38100" dir="2700000" algn="tl">
                    <a:srgbClr val="C0C0C0"/>
                  </a:outerShdw>
                </a:effectLst>
              </a:rPr>
              <a:t>Note that</a:t>
            </a:r>
          </a:p>
          <a:p>
            <a:pPr>
              <a:spcBef>
                <a:spcPct val="50000"/>
              </a:spcBef>
              <a:defRPr/>
            </a:pPr>
            <a:endParaRPr lang="en-US" b="1" i="1" u="sng" dirty="0">
              <a:solidFill>
                <a:srgbClr val="FF0000"/>
              </a:solidFill>
              <a:effectLst>
                <a:outerShdw blurRad="38100" dist="38100" dir="2700000" algn="tl">
                  <a:srgbClr val="C0C0C0"/>
                </a:outerShdw>
              </a:effectLst>
            </a:endParaRPr>
          </a:p>
          <a:p>
            <a:pPr lvl="1">
              <a:spcBef>
                <a:spcPct val="50000"/>
              </a:spcBef>
              <a:defRPr/>
            </a:pPr>
            <a:r>
              <a:rPr lang="en-US" b="1" dirty="0" smtClean="0"/>
              <a:t>The maps should </a:t>
            </a:r>
            <a:r>
              <a:rPr lang="en-US" b="1" dirty="0"/>
              <a:t>only serve for a rapid (preliminary) detection of the earthquake extent</a:t>
            </a:r>
            <a:r>
              <a:rPr lang="en-US" b="1" dirty="0" smtClean="0"/>
              <a:t>. </a:t>
            </a:r>
            <a:endParaRPr lang="en-US" b="1" dirty="0"/>
          </a:p>
          <a:p>
            <a:pPr lvl="1">
              <a:spcBef>
                <a:spcPct val="50000"/>
              </a:spcBef>
              <a:defRPr/>
            </a:pPr>
            <a:r>
              <a:rPr lang="en-US" b="1" dirty="0"/>
              <a:t>One shortcoming of </a:t>
            </a:r>
            <a:r>
              <a:rPr lang="en-US" b="1" dirty="0" err="1"/>
              <a:t>ShakeMaps</a:t>
            </a:r>
            <a:r>
              <a:rPr lang="en-US" b="1" dirty="0"/>
              <a:t> is that they need a dense array for the computation of peak ground motion amplitudes. For regions where the instrumentation is scarce, the shake map is produced through </a:t>
            </a:r>
            <a:r>
              <a:rPr lang="en-US" b="1" dirty="0" smtClean="0"/>
              <a:t>ground-motion </a:t>
            </a:r>
            <a:r>
              <a:rPr lang="en-US" b="1" dirty="0"/>
              <a:t>prediction equations </a:t>
            </a:r>
            <a:r>
              <a:rPr lang="en-US" b="1" dirty="0" smtClean="0"/>
              <a:t>(GMPEs) that </a:t>
            </a:r>
            <a:r>
              <a:rPr lang="en-US" b="1" dirty="0"/>
              <a:t>should be chosen very carefully to reflect the seismicity of the region</a:t>
            </a:r>
            <a:r>
              <a:rPr lang="en-US" b="1" dirty="0" smtClean="0"/>
              <a:t>.</a:t>
            </a:r>
          </a:p>
          <a:p>
            <a:pPr lvl="1">
              <a:spcBef>
                <a:spcPct val="50000"/>
              </a:spcBef>
              <a:defRPr/>
            </a:pPr>
            <a:r>
              <a:rPr lang="en-US" b="1" dirty="0"/>
              <a:t>These maps should be used with caution because of the large dispersion on the computed regression equations. </a:t>
            </a:r>
          </a:p>
          <a:p>
            <a:pPr lvl="1">
              <a:spcBef>
                <a:spcPct val="50000"/>
              </a:spcBef>
              <a:defRPr/>
            </a:pPr>
            <a:endParaRPr lang="en-US" b="1" dirty="0"/>
          </a:p>
          <a:p>
            <a:pPr lvl="1">
              <a:spcBef>
                <a:spcPct val="50000"/>
              </a:spcBef>
              <a:defRPr/>
            </a:pPr>
            <a:r>
              <a:rPr lang="en-US" b="1" dirty="0">
                <a:solidFill>
                  <a:schemeClr val="accent2"/>
                </a:solidFill>
              </a:rPr>
              <a:t>For more information: http://www.shakemap.org</a:t>
            </a:r>
          </a:p>
        </p:txBody>
      </p:sp>
      <p:sp>
        <p:nvSpPr>
          <p:cNvPr id="40963"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40964"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40965"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54" name="Rectangle 166"/>
          <p:cNvSpPr>
            <a:spLocks noChangeArrowheads="1"/>
          </p:cNvSpPr>
          <p:nvPr/>
        </p:nvSpPr>
        <p:spPr bwMode="auto">
          <a:xfrm>
            <a:off x="1835150" y="4221163"/>
            <a:ext cx="7232650" cy="641350"/>
          </a:xfrm>
          <a:prstGeom prst="rect">
            <a:avLst/>
          </a:prstGeom>
          <a:noFill/>
          <a:ln w="9525">
            <a:noFill/>
            <a:miter lim="800000"/>
            <a:headEnd/>
            <a:tailEnd/>
          </a:ln>
          <a:effectLst/>
        </p:spPr>
        <p:txBody>
          <a:bodyPr>
            <a:spAutoFit/>
          </a:bodyPr>
          <a:lstStyle/>
          <a:p>
            <a:pPr algn="r">
              <a:defRPr/>
            </a:pPr>
            <a:r>
              <a:rPr lang="en-US" sz="3600" b="1" i="1">
                <a:effectLst>
                  <a:outerShdw blurRad="38100" dist="38100" dir="2700000" algn="tl">
                    <a:srgbClr val="C0C0C0"/>
                  </a:outerShdw>
                </a:effectLst>
                <a:cs typeface="Times New Roman" pitchFamily="18" charset="0"/>
              </a:rPr>
              <a:t>Frequency content  parameters</a:t>
            </a:r>
            <a:endParaRPr lang="en-US" sz="3600" b="1" i="1">
              <a:effectLst>
                <a:outerShdw blurRad="38100" dist="38100" dir="2700000" algn="tl">
                  <a:srgbClr val="C0C0C0"/>
                </a:outerShdw>
              </a:effectLst>
            </a:endParaRPr>
          </a:p>
        </p:txBody>
      </p:sp>
      <p:sp>
        <p:nvSpPr>
          <p:cNvPr id="44035"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44036"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44037"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1"/>
          <p:cNvSpPr>
            <a:spLocks noChangeArrowheads="1"/>
          </p:cNvSpPr>
          <p:nvPr/>
        </p:nvSpPr>
        <p:spPr bwMode="auto">
          <a:xfrm>
            <a:off x="0" y="3214688"/>
            <a:ext cx="9144000" cy="0"/>
          </a:xfrm>
          <a:prstGeom prst="rect">
            <a:avLst/>
          </a:prstGeom>
          <a:noFill/>
          <a:ln w="9525">
            <a:noFill/>
            <a:miter lim="800000"/>
            <a:headEnd/>
            <a:tailEnd/>
          </a:ln>
        </p:spPr>
        <p:txBody>
          <a:bodyPr wrap="none" anchor="ctr">
            <a:spAutoFit/>
          </a:bodyPr>
          <a:lstStyle/>
          <a:p>
            <a:endParaRPr lang="en-US" altLang="en-US"/>
          </a:p>
        </p:txBody>
      </p:sp>
      <p:sp>
        <p:nvSpPr>
          <p:cNvPr id="45059" name="Rectangle 16"/>
          <p:cNvSpPr>
            <a:spLocks noChangeArrowheads="1"/>
          </p:cNvSpPr>
          <p:nvPr/>
        </p:nvSpPr>
        <p:spPr bwMode="auto">
          <a:xfrm>
            <a:off x="0" y="3176588"/>
            <a:ext cx="9144000" cy="0"/>
          </a:xfrm>
          <a:prstGeom prst="rect">
            <a:avLst/>
          </a:prstGeom>
          <a:noFill/>
          <a:ln w="9525">
            <a:noFill/>
            <a:miter lim="800000"/>
            <a:headEnd/>
            <a:tailEnd/>
          </a:ln>
        </p:spPr>
        <p:txBody>
          <a:bodyPr wrap="none" anchor="ctr">
            <a:spAutoFit/>
          </a:bodyPr>
          <a:lstStyle/>
          <a:p>
            <a:endParaRPr lang="en-US" altLang="en-US"/>
          </a:p>
        </p:txBody>
      </p:sp>
      <p:sp>
        <p:nvSpPr>
          <p:cNvPr id="45060" name="Rectangle 23"/>
          <p:cNvSpPr>
            <a:spLocks noChangeArrowheads="1"/>
          </p:cNvSpPr>
          <p:nvPr/>
        </p:nvSpPr>
        <p:spPr bwMode="auto">
          <a:xfrm>
            <a:off x="2047875" y="547688"/>
            <a:ext cx="9144000" cy="0"/>
          </a:xfrm>
          <a:prstGeom prst="rect">
            <a:avLst/>
          </a:prstGeom>
          <a:noFill/>
          <a:ln w="9525">
            <a:noFill/>
            <a:miter lim="800000"/>
            <a:headEnd/>
            <a:tailEnd/>
          </a:ln>
        </p:spPr>
        <p:txBody>
          <a:bodyPr>
            <a:spAutoFit/>
          </a:bodyPr>
          <a:lstStyle/>
          <a:p>
            <a:endParaRPr lang="en-US" altLang="en-US"/>
          </a:p>
        </p:txBody>
      </p:sp>
      <p:sp>
        <p:nvSpPr>
          <p:cNvPr id="45061" name="Text Box 26"/>
          <p:cNvSpPr txBox="1">
            <a:spLocks noChangeArrowheads="1"/>
          </p:cNvSpPr>
          <p:nvPr/>
        </p:nvSpPr>
        <p:spPr bwMode="auto">
          <a:xfrm>
            <a:off x="609600" y="1196975"/>
            <a:ext cx="7848600" cy="1187450"/>
          </a:xfrm>
          <a:prstGeom prst="rect">
            <a:avLst/>
          </a:prstGeom>
          <a:noFill/>
          <a:ln w="9525">
            <a:noFill/>
            <a:miter lim="800000"/>
            <a:headEnd/>
            <a:tailEnd/>
          </a:ln>
        </p:spPr>
        <p:txBody>
          <a:bodyPr>
            <a:spAutoFit/>
          </a:bodyPr>
          <a:lstStyle/>
          <a:p>
            <a:pPr>
              <a:spcBef>
                <a:spcPct val="50000"/>
              </a:spcBef>
            </a:pPr>
            <a:r>
              <a:rPr lang="en-US" altLang="en-US" sz="2400" b="1"/>
              <a:t>The dynamic response of structural systems, facilities and soil is very sensitive to the frequency content of the ground motions.</a:t>
            </a:r>
          </a:p>
        </p:txBody>
      </p:sp>
      <p:sp>
        <p:nvSpPr>
          <p:cNvPr id="45062" name="Text Box 27"/>
          <p:cNvSpPr txBox="1">
            <a:spLocks noChangeArrowheads="1"/>
          </p:cNvSpPr>
          <p:nvPr/>
        </p:nvSpPr>
        <p:spPr bwMode="auto">
          <a:xfrm>
            <a:off x="685800" y="2720975"/>
            <a:ext cx="7391400" cy="1187450"/>
          </a:xfrm>
          <a:prstGeom prst="rect">
            <a:avLst/>
          </a:prstGeom>
          <a:noFill/>
          <a:ln w="9525">
            <a:noFill/>
            <a:miter lim="800000"/>
            <a:headEnd/>
            <a:tailEnd/>
          </a:ln>
        </p:spPr>
        <p:txBody>
          <a:bodyPr>
            <a:spAutoFit/>
          </a:bodyPr>
          <a:lstStyle/>
          <a:p>
            <a:pPr>
              <a:spcBef>
                <a:spcPct val="50000"/>
              </a:spcBef>
            </a:pPr>
            <a:r>
              <a:rPr lang="en-US" altLang="en-US" sz="2400" b="1"/>
              <a:t>The frequency content describes how the amplitude of a ground motion is distributed among different frequencies.</a:t>
            </a:r>
          </a:p>
        </p:txBody>
      </p:sp>
      <p:sp>
        <p:nvSpPr>
          <p:cNvPr id="45063" name="Text Box 28"/>
          <p:cNvSpPr txBox="1">
            <a:spLocks noChangeArrowheads="1"/>
          </p:cNvSpPr>
          <p:nvPr/>
        </p:nvSpPr>
        <p:spPr bwMode="auto">
          <a:xfrm>
            <a:off x="685800" y="4292600"/>
            <a:ext cx="7315200" cy="1552575"/>
          </a:xfrm>
          <a:prstGeom prst="rect">
            <a:avLst/>
          </a:prstGeom>
          <a:noFill/>
          <a:ln w="9525">
            <a:noFill/>
            <a:miter lim="800000"/>
            <a:headEnd/>
            <a:tailEnd/>
          </a:ln>
        </p:spPr>
        <p:txBody>
          <a:bodyPr>
            <a:spAutoFit/>
          </a:bodyPr>
          <a:lstStyle/>
          <a:p>
            <a:pPr>
              <a:spcBef>
                <a:spcPct val="50000"/>
              </a:spcBef>
            </a:pPr>
            <a:r>
              <a:rPr lang="en-US" altLang="en-US" sz="2400" b="1"/>
              <a:t>The frequency content strongly influences the effects of the motion. Thus, the characterization of the ground motion cannot be complete without considering its frequency content. </a:t>
            </a:r>
          </a:p>
        </p:txBody>
      </p:sp>
      <p:sp>
        <p:nvSpPr>
          <p:cNvPr id="4506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4506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45066"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jennings_osc_100percent_800"/>
          <p:cNvPicPr>
            <a:picLocks noChangeAspect="1" noChangeArrowheads="1"/>
          </p:cNvPicPr>
          <p:nvPr/>
        </p:nvPicPr>
        <p:blipFill>
          <a:blip r:embed="rId3" cstate="print"/>
          <a:srcRect/>
          <a:stretch>
            <a:fillRect/>
          </a:stretch>
        </p:blipFill>
        <p:spPr bwMode="auto">
          <a:xfrm>
            <a:off x="1011238" y="2057400"/>
            <a:ext cx="7119937" cy="4340225"/>
          </a:xfrm>
          <a:prstGeom prst="rect">
            <a:avLst/>
          </a:prstGeom>
          <a:noFill/>
          <a:ln w="9525">
            <a:noFill/>
            <a:miter lim="800000"/>
            <a:headEnd/>
            <a:tailEnd/>
          </a:ln>
        </p:spPr>
      </p:pic>
      <p:pic>
        <p:nvPicPr>
          <p:cNvPr id="175107" name="Picture 3"/>
          <p:cNvPicPr>
            <a:picLocks noChangeAspect="1" noChangeArrowheads="1"/>
          </p:cNvPicPr>
          <p:nvPr/>
        </p:nvPicPr>
        <p:blipFill>
          <a:blip r:embed="rId4" cstate="print"/>
          <a:srcRect/>
          <a:stretch>
            <a:fillRect/>
          </a:stretch>
        </p:blipFill>
        <p:spPr bwMode="auto">
          <a:xfrm>
            <a:off x="6934200" y="4495800"/>
            <a:ext cx="990600" cy="841375"/>
          </a:xfrm>
          <a:prstGeom prst="rect">
            <a:avLst/>
          </a:prstGeom>
          <a:noFill/>
          <a:ln w="9525">
            <a:noFill/>
            <a:miter lim="800000"/>
            <a:headEnd/>
            <a:tailEnd/>
          </a:ln>
        </p:spPr>
      </p:pic>
      <p:sp>
        <p:nvSpPr>
          <p:cNvPr id="369668" name="Rectangle 4"/>
          <p:cNvSpPr>
            <a:spLocks noChangeArrowheads="1"/>
          </p:cNvSpPr>
          <p:nvPr/>
        </p:nvSpPr>
        <p:spPr bwMode="auto">
          <a:xfrm>
            <a:off x="685800" y="381000"/>
            <a:ext cx="7772400" cy="1143000"/>
          </a:xfrm>
          <a:prstGeom prst="rect">
            <a:avLst/>
          </a:prstGeom>
          <a:noFill/>
          <a:ln w="9525">
            <a:noFill/>
            <a:miter lim="800000"/>
            <a:headEnd/>
            <a:tailEnd/>
          </a:ln>
          <a:effectLst/>
        </p:spPr>
        <p:txBody>
          <a:bodyPr anchor="ctr"/>
          <a:lstStyle/>
          <a:p>
            <a:pPr algn="ctr">
              <a:defRPr/>
            </a:pPr>
            <a:r>
              <a:rPr lang="en-US" sz="3200" dirty="0">
                <a:effectLst>
                  <a:outerShdw blurRad="38100" dist="38100" dir="2700000" algn="tl">
                    <a:srgbClr val="000000"/>
                  </a:outerShdw>
                </a:effectLst>
                <a:latin typeface="Arial" pitchFamily="34" charset="0"/>
              </a:rPr>
              <a:t>Elastic response spectra (</a:t>
            </a:r>
            <a:r>
              <a:rPr lang="en-US" sz="3200" dirty="0">
                <a:solidFill>
                  <a:srgbClr val="FF0000"/>
                </a:solidFill>
                <a:effectLst>
                  <a:outerShdw blurRad="38100" dist="38100" dir="2700000" algn="tl">
                    <a:srgbClr val="000000"/>
                  </a:outerShdw>
                </a:effectLst>
                <a:latin typeface="Arial" pitchFamily="34" charset="0"/>
              </a:rPr>
              <a:t>many structures can be idealized as SDOF oscillators</a:t>
            </a:r>
            <a:r>
              <a:rPr lang="en-US" sz="3200" dirty="0">
                <a:effectLst>
                  <a:outerShdw blurRad="38100" dist="38100" dir="2700000" algn="tl">
                    <a:srgbClr val="000000"/>
                  </a:outerShdw>
                </a:effectLst>
                <a:latin typeface="Arial" pitchFamily="34" charset="0"/>
              </a:rPr>
              <a:t>)</a:t>
            </a:r>
          </a:p>
        </p:txBody>
      </p:sp>
      <p:sp>
        <p:nvSpPr>
          <p:cNvPr id="175109" name="Slide Number Placeholder 4"/>
          <p:cNvSpPr>
            <a:spLocks noGrp="1"/>
          </p:cNvSpPr>
          <p:nvPr>
            <p:ph type="sldNum" sz="quarter" idx="12"/>
          </p:nvPr>
        </p:nvSpPr>
        <p:spPr>
          <a:noFill/>
        </p:spPr>
        <p:txBody>
          <a:bodyPr/>
          <a:lstStyle/>
          <a:p>
            <a:fld id="{C3A77328-8F14-4C0E-85A1-58DFEC2E0919}" type="slidenum">
              <a:rPr lang="tr-TR" altLang="en-US" smtClean="0"/>
              <a:pPr/>
              <a:t>14</a:t>
            </a:fld>
            <a:endParaRPr lang="tr-TR" altLang="en-US" smtClean="0"/>
          </a:p>
        </p:txBody>
      </p:sp>
    </p:spTree>
    <p:extLst>
      <p:ext uri="{BB962C8B-B14F-4D97-AF65-F5344CB8AC3E}">
        <p14:creationId xmlns:p14="http://schemas.microsoft.com/office/powerpoint/2010/main" val="13323181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57347"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57348" name="Rectangle 13"/>
          <p:cNvSpPr>
            <a:spLocks noChangeArrowheads="1"/>
          </p:cNvSpPr>
          <p:nvPr/>
        </p:nvSpPr>
        <p:spPr bwMode="auto">
          <a:xfrm>
            <a:off x="0" y="3027363"/>
            <a:ext cx="9144000" cy="0"/>
          </a:xfrm>
          <a:prstGeom prst="rect">
            <a:avLst/>
          </a:prstGeom>
          <a:noFill/>
          <a:ln w="9525">
            <a:noFill/>
            <a:miter lim="800000"/>
            <a:headEnd/>
            <a:tailEnd/>
          </a:ln>
        </p:spPr>
        <p:txBody>
          <a:bodyPr wrap="none" anchor="ctr">
            <a:spAutoFit/>
          </a:bodyPr>
          <a:lstStyle/>
          <a:p>
            <a:endParaRPr lang="en-US" altLang="en-US"/>
          </a:p>
        </p:txBody>
      </p:sp>
      <p:sp>
        <p:nvSpPr>
          <p:cNvPr id="57349" name="Rectangle 15"/>
          <p:cNvSpPr>
            <a:spLocks noChangeArrowheads="1"/>
          </p:cNvSpPr>
          <p:nvPr/>
        </p:nvSpPr>
        <p:spPr bwMode="auto">
          <a:xfrm>
            <a:off x="0" y="3027363"/>
            <a:ext cx="9144000" cy="0"/>
          </a:xfrm>
          <a:prstGeom prst="rect">
            <a:avLst/>
          </a:prstGeom>
          <a:noFill/>
          <a:ln w="9525">
            <a:noFill/>
            <a:miter lim="800000"/>
            <a:headEnd/>
            <a:tailEnd/>
          </a:ln>
        </p:spPr>
        <p:txBody>
          <a:bodyPr wrap="none" anchor="ctr">
            <a:spAutoFit/>
          </a:bodyPr>
          <a:lstStyle/>
          <a:p>
            <a:endParaRPr lang="en-US" altLang="en-US"/>
          </a:p>
        </p:txBody>
      </p:sp>
      <p:sp>
        <p:nvSpPr>
          <p:cNvPr id="57350" name="Text Box 26"/>
          <p:cNvSpPr txBox="1">
            <a:spLocks noChangeArrowheads="1"/>
          </p:cNvSpPr>
          <p:nvPr/>
        </p:nvSpPr>
        <p:spPr bwMode="auto">
          <a:xfrm>
            <a:off x="2209800" y="3224213"/>
            <a:ext cx="533400" cy="334962"/>
          </a:xfrm>
          <a:prstGeom prst="rect">
            <a:avLst/>
          </a:prstGeom>
          <a:noFill/>
          <a:ln w="9525">
            <a:noFill/>
            <a:miter lim="800000"/>
            <a:headEnd/>
            <a:tailEnd/>
          </a:ln>
        </p:spPr>
        <p:txBody>
          <a:bodyPr lIns="0" tIns="0" rIns="0" bIns="0">
            <a:spAutoFit/>
          </a:bodyPr>
          <a:lstStyle/>
          <a:p>
            <a:pPr>
              <a:spcBef>
                <a:spcPct val="50000"/>
              </a:spcBef>
            </a:pPr>
            <a:r>
              <a:rPr lang="tr-TR" altLang="en-US" sz="2200"/>
              <a:t>k, c</a:t>
            </a:r>
            <a:endParaRPr lang="en-US" altLang="en-US" sz="2200"/>
          </a:p>
        </p:txBody>
      </p:sp>
      <p:sp>
        <p:nvSpPr>
          <p:cNvPr id="57351" name="Text Box 27"/>
          <p:cNvSpPr txBox="1">
            <a:spLocks noChangeArrowheads="1"/>
          </p:cNvSpPr>
          <p:nvPr/>
        </p:nvSpPr>
        <p:spPr bwMode="auto">
          <a:xfrm>
            <a:off x="2409825" y="2490788"/>
            <a:ext cx="333375" cy="334962"/>
          </a:xfrm>
          <a:prstGeom prst="rect">
            <a:avLst/>
          </a:prstGeom>
          <a:noFill/>
          <a:ln w="9525">
            <a:noFill/>
            <a:miter lim="800000"/>
            <a:headEnd/>
            <a:tailEnd/>
          </a:ln>
        </p:spPr>
        <p:txBody>
          <a:bodyPr lIns="0" tIns="0" rIns="0" bIns="0">
            <a:spAutoFit/>
          </a:bodyPr>
          <a:lstStyle/>
          <a:p>
            <a:pPr>
              <a:spcBef>
                <a:spcPct val="50000"/>
              </a:spcBef>
            </a:pPr>
            <a:r>
              <a:rPr lang="tr-TR" altLang="en-US" sz="2200"/>
              <a:t>m</a:t>
            </a:r>
            <a:endParaRPr lang="en-US" altLang="en-US" sz="2200"/>
          </a:p>
        </p:txBody>
      </p:sp>
      <p:sp>
        <p:nvSpPr>
          <p:cNvPr id="57352" name="Text Box 28"/>
          <p:cNvSpPr txBox="1">
            <a:spLocks noChangeArrowheads="1"/>
          </p:cNvSpPr>
          <p:nvPr/>
        </p:nvSpPr>
        <p:spPr bwMode="auto">
          <a:xfrm>
            <a:off x="4953000" y="1741488"/>
            <a:ext cx="3581400" cy="701675"/>
          </a:xfrm>
          <a:prstGeom prst="rect">
            <a:avLst/>
          </a:prstGeom>
          <a:noFill/>
          <a:ln w="9525">
            <a:noFill/>
            <a:miter lim="800000"/>
            <a:headEnd/>
            <a:tailEnd/>
          </a:ln>
        </p:spPr>
        <p:txBody>
          <a:bodyPr>
            <a:spAutoFit/>
          </a:bodyPr>
          <a:lstStyle/>
          <a:p>
            <a:pPr>
              <a:spcBef>
                <a:spcPct val="50000"/>
              </a:spcBef>
            </a:pPr>
            <a:r>
              <a:rPr lang="en-US" altLang="en-US" sz="2000" i="1"/>
              <a:t>represents the mass of the system</a:t>
            </a:r>
          </a:p>
        </p:txBody>
      </p:sp>
      <p:sp>
        <p:nvSpPr>
          <p:cNvPr id="57353" name="Text Box 29"/>
          <p:cNvSpPr txBox="1">
            <a:spLocks noChangeArrowheads="1"/>
          </p:cNvSpPr>
          <p:nvPr/>
        </p:nvSpPr>
        <p:spPr bwMode="auto">
          <a:xfrm>
            <a:off x="4953000" y="2655888"/>
            <a:ext cx="3810000" cy="1006475"/>
          </a:xfrm>
          <a:prstGeom prst="rect">
            <a:avLst/>
          </a:prstGeom>
          <a:noFill/>
          <a:ln w="9525">
            <a:noFill/>
            <a:miter lim="800000"/>
            <a:headEnd/>
            <a:tailEnd/>
          </a:ln>
        </p:spPr>
        <p:txBody>
          <a:bodyPr>
            <a:spAutoFit/>
          </a:bodyPr>
          <a:lstStyle/>
          <a:p>
            <a:pPr>
              <a:spcBef>
                <a:spcPct val="50000"/>
              </a:spcBef>
            </a:pPr>
            <a:r>
              <a:rPr lang="en-US" altLang="en-US" sz="2000" i="1"/>
              <a:t>represents the mechanical properties of the system (stiffness).</a:t>
            </a:r>
          </a:p>
        </p:txBody>
      </p:sp>
      <p:sp>
        <p:nvSpPr>
          <p:cNvPr id="57354" name="Text Box 30"/>
          <p:cNvSpPr txBox="1">
            <a:spLocks noChangeArrowheads="1"/>
          </p:cNvSpPr>
          <p:nvPr/>
        </p:nvSpPr>
        <p:spPr bwMode="auto">
          <a:xfrm>
            <a:off x="4953000" y="3798888"/>
            <a:ext cx="4114800" cy="1920875"/>
          </a:xfrm>
          <a:prstGeom prst="rect">
            <a:avLst/>
          </a:prstGeom>
          <a:noFill/>
          <a:ln w="9525">
            <a:noFill/>
            <a:miter lim="800000"/>
            <a:headEnd/>
            <a:tailEnd/>
          </a:ln>
        </p:spPr>
        <p:txBody>
          <a:bodyPr>
            <a:spAutoFit/>
          </a:bodyPr>
          <a:lstStyle/>
          <a:p>
            <a:pPr>
              <a:spcBef>
                <a:spcPct val="50000"/>
              </a:spcBef>
            </a:pPr>
            <a:r>
              <a:rPr lang="en-US" altLang="en-US" sz="2000" i="1"/>
              <a:t>represents the energy dissipation mostly due to friction, opening and closing of microcracks, friction between structural and nonstructural components etc (</a:t>
            </a:r>
            <a:r>
              <a:rPr lang="tr-TR" altLang="en-US" sz="2000" i="1"/>
              <a:t>viscous </a:t>
            </a:r>
            <a:r>
              <a:rPr lang="en-US" altLang="en-US" sz="2000" i="1"/>
              <a:t>damping coefficient).</a:t>
            </a:r>
          </a:p>
        </p:txBody>
      </p:sp>
      <p:sp>
        <p:nvSpPr>
          <p:cNvPr id="57355" name="Line 31"/>
          <p:cNvSpPr>
            <a:spLocks noChangeShapeType="1"/>
          </p:cNvSpPr>
          <p:nvPr/>
        </p:nvSpPr>
        <p:spPr bwMode="auto">
          <a:xfrm>
            <a:off x="1827213" y="4706938"/>
            <a:ext cx="631825" cy="0"/>
          </a:xfrm>
          <a:prstGeom prst="line">
            <a:avLst/>
          </a:prstGeom>
          <a:noFill/>
          <a:ln w="19050">
            <a:solidFill>
              <a:schemeClr val="tx1"/>
            </a:solidFill>
            <a:round/>
            <a:headEnd/>
            <a:tailEnd/>
          </a:ln>
        </p:spPr>
        <p:txBody>
          <a:bodyPr/>
          <a:lstStyle/>
          <a:p>
            <a:endParaRPr lang="en-US"/>
          </a:p>
        </p:txBody>
      </p:sp>
      <p:sp>
        <p:nvSpPr>
          <p:cNvPr id="57356" name="Text Box 33"/>
          <p:cNvSpPr txBox="1">
            <a:spLocks noChangeArrowheads="1"/>
          </p:cNvSpPr>
          <p:nvPr/>
        </p:nvSpPr>
        <p:spPr bwMode="auto">
          <a:xfrm>
            <a:off x="1219200" y="4794250"/>
            <a:ext cx="533400" cy="334963"/>
          </a:xfrm>
          <a:prstGeom prst="rect">
            <a:avLst/>
          </a:prstGeom>
          <a:noFill/>
          <a:ln w="9525">
            <a:noFill/>
            <a:miter lim="800000"/>
            <a:headEnd/>
            <a:tailEnd/>
          </a:ln>
        </p:spPr>
        <p:txBody>
          <a:bodyPr lIns="0" tIns="0" rIns="0" bIns="0">
            <a:spAutoFit/>
          </a:bodyPr>
          <a:lstStyle/>
          <a:p>
            <a:pPr>
              <a:spcBef>
                <a:spcPct val="50000"/>
              </a:spcBef>
            </a:pPr>
            <a:r>
              <a:rPr lang="tr-TR" altLang="en-US" sz="2200"/>
              <a:t>u</a:t>
            </a:r>
            <a:r>
              <a:rPr lang="tr-TR" altLang="en-US" sz="2200" baseline="-25000"/>
              <a:t>g</a:t>
            </a:r>
            <a:endParaRPr lang="en-US" altLang="en-US" sz="2200"/>
          </a:p>
        </p:txBody>
      </p:sp>
      <p:sp>
        <p:nvSpPr>
          <p:cNvPr id="57357" name="Text Box 34"/>
          <p:cNvSpPr txBox="1">
            <a:spLocks noChangeArrowheads="1"/>
          </p:cNvSpPr>
          <p:nvPr/>
        </p:nvSpPr>
        <p:spPr bwMode="auto">
          <a:xfrm>
            <a:off x="2438400" y="1671638"/>
            <a:ext cx="1828800" cy="334962"/>
          </a:xfrm>
          <a:prstGeom prst="rect">
            <a:avLst/>
          </a:prstGeom>
          <a:noFill/>
          <a:ln w="9525">
            <a:noFill/>
            <a:miter lim="800000"/>
            <a:headEnd/>
            <a:tailEnd/>
          </a:ln>
        </p:spPr>
        <p:txBody>
          <a:bodyPr lIns="0" tIns="0" rIns="0" bIns="0">
            <a:spAutoFit/>
          </a:bodyPr>
          <a:lstStyle/>
          <a:p>
            <a:pPr>
              <a:spcBef>
                <a:spcPct val="50000"/>
              </a:spcBef>
            </a:pPr>
            <a:r>
              <a:rPr lang="tr-TR" altLang="en-US" sz="2200"/>
              <a:t>u</a:t>
            </a:r>
            <a:r>
              <a:rPr lang="tr-TR" altLang="en-US" sz="2200" baseline="30000"/>
              <a:t>t</a:t>
            </a:r>
            <a:r>
              <a:rPr lang="tr-TR" altLang="en-US" sz="2200"/>
              <a:t> = u</a:t>
            </a:r>
            <a:r>
              <a:rPr lang="tr-TR" altLang="en-US" sz="2200" baseline="-25000"/>
              <a:t>g</a:t>
            </a:r>
            <a:r>
              <a:rPr lang="tr-TR" altLang="en-US" sz="2200"/>
              <a:t> + u</a:t>
            </a:r>
            <a:endParaRPr lang="en-US" altLang="en-US" sz="2200"/>
          </a:p>
        </p:txBody>
      </p:sp>
      <p:sp>
        <p:nvSpPr>
          <p:cNvPr id="57358" name="Oval 35"/>
          <p:cNvSpPr>
            <a:spLocks noChangeArrowheads="1"/>
          </p:cNvSpPr>
          <p:nvPr/>
        </p:nvSpPr>
        <p:spPr bwMode="auto">
          <a:xfrm>
            <a:off x="1906588" y="2443163"/>
            <a:ext cx="420687" cy="398462"/>
          </a:xfrm>
          <a:prstGeom prst="ellipse">
            <a:avLst/>
          </a:prstGeom>
          <a:solidFill>
            <a:schemeClr val="tx1"/>
          </a:solidFill>
          <a:ln w="9525">
            <a:solidFill>
              <a:schemeClr val="tx1"/>
            </a:solidFill>
            <a:round/>
            <a:headEnd/>
            <a:tailEnd/>
          </a:ln>
        </p:spPr>
        <p:txBody>
          <a:bodyPr wrap="none" anchor="ctr"/>
          <a:lstStyle/>
          <a:p>
            <a:endParaRPr lang="en-US" altLang="en-US"/>
          </a:p>
        </p:txBody>
      </p:sp>
      <p:sp>
        <p:nvSpPr>
          <p:cNvPr id="57359" name="Line 36"/>
          <p:cNvSpPr>
            <a:spLocks noChangeShapeType="1"/>
          </p:cNvSpPr>
          <p:nvPr/>
        </p:nvSpPr>
        <p:spPr bwMode="auto">
          <a:xfrm>
            <a:off x="2116138" y="2817813"/>
            <a:ext cx="0" cy="1895475"/>
          </a:xfrm>
          <a:prstGeom prst="line">
            <a:avLst/>
          </a:prstGeom>
          <a:noFill/>
          <a:ln w="38100">
            <a:solidFill>
              <a:schemeClr val="tx1"/>
            </a:solidFill>
            <a:round/>
            <a:headEnd/>
            <a:tailEnd/>
          </a:ln>
        </p:spPr>
        <p:txBody>
          <a:bodyPr/>
          <a:lstStyle/>
          <a:p>
            <a:endParaRPr lang="en-US"/>
          </a:p>
        </p:txBody>
      </p:sp>
      <p:grpSp>
        <p:nvGrpSpPr>
          <p:cNvPr id="2" name="Group 37"/>
          <p:cNvGrpSpPr>
            <a:grpSpLocks/>
          </p:cNvGrpSpPr>
          <p:nvPr/>
        </p:nvGrpSpPr>
        <p:grpSpPr bwMode="auto">
          <a:xfrm>
            <a:off x="1701800" y="4691063"/>
            <a:ext cx="730250" cy="177800"/>
            <a:chOff x="867" y="2320"/>
            <a:chExt cx="333" cy="86"/>
          </a:xfrm>
        </p:grpSpPr>
        <p:sp>
          <p:nvSpPr>
            <p:cNvPr id="57387" name="Line 38"/>
            <p:cNvSpPr>
              <a:spLocks noChangeAspect="1" noChangeShapeType="1"/>
            </p:cNvSpPr>
            <p:nvPr/>
          </p:nvSpPr>
          <p:spPr bwMode="auto">
            <a:xfrm rot="1200000" flipH="1">
              <a:off x="867" y="2325"/>
              <a:ext cx="40" cy="80"/>
            </a:xfrm>
            <a:prstGeom prst="line">
              <a:avLst/>
            </a:prstGeom>
            <a:noFill/>
            <a:ln w="9525">
              <a:solidFill>
                <a:schemeClr val="tx1"/>
              </a:solidFill>
              <a:round/>
              <a:headEnd/>
              <a:tailEnd/>
            </a:ln>
          </p:spPr>
          <p:txBody>
            <a:bodyPr/>
            <a:lstStyle/>
            <a:p>
              <a:endParaRPr lang="en-US"/>
            </a:p>
          </p:txBody>
        </p:sp>
        <p:sp>
          <p:nvSpPr>
            <p:cNvPr id="57388" name="Line 39"/>
            <p:cNvSpPr>
              <a:spLocks noChangeAspect="1" noChangeShapeType="1"/>
            </p:cNvSpPr>
            <p:nvPr/>
          </p:nvSpPr>
          <p:spPr bwMode="auto">
            <a:xfrm rot="1200000" flipH="1">
              <a:off x="933" y="2322"/>
              <a:ext cx="40" cy="80"/>
            </a:xfrm>
            <a:prstGeom prst="line">
              <a:avLst/>
            </a:prstGeom>
            <a:noFill/>
            <a:ln w="9525">
              <a:solidFill>
                <a:schemeClr val="tx1"/>
              </a:solidFill>
              <a:round/>
              <a:headEnd/>
              <a:tailEnd/>
            </a:ln>
          </p:spPr>
          <p:txBody>
            <a:bodyPr/>
            <a:lstStyle/>
            <a:p>
              <a:endParaRPr lang="en-US"/>
            </a:p>
          </p:txBody>
        </p:sp>
        <p:sp>
          <p:nvSpPr>
            <p:cNvPr id="57389" name="Line 40"/>
            <p:cNvSpPr>
              <a:spLocks noChangeAspect="1" noChangeShapeType="1"/>
            </p:cNvSpPr>
            <p:nvPr/>
          </p:nvSpPr>
          <p:spPr bwMode="auto">
            <a:xfrm rot="1200000" flipH="1">
              <a:off x="990" y="2320"/>
              <a:ext cx="40" cy="80"/>
            </a:xfrm>
            <a:prstGeom prst="line">
              <a:avLst/>
            </a:prstGeom>
            <a:noFill/>
            <a:ln w="9525">
              <a:solidFill>
                <a:schemeClr val="tx1"/>
              </a:solidFill>
              <a:round/>
              <a:headEnd/>
              <a:tailEnd/>
            </a:ln>
          </p:spPr>
          <p:txBody>
            <a:bodyPr/>
            <a:lstStyle/>
            <a:p>
              <a:endParaRPr lang="en-US"/>
            </a:p>
          </p:txBody>
        </p:sp>
        <p:sp>
          <p:nvSpPr>
            <p:cNvPr id="57390" name="Line 41"/>
            <p:cNvSpPr>
              <a:spLocks noChangeAspect="1" noChangeShapeType="1"/>
            </p:cNvSpPr>
            <p:nvPr/>
          </p:nvSpPr>
          <p:spPr bwMode="auto">
            <a:xfrm rot="1200000" flipH="1">
              <a:off x="1037" y="2326"/>
              <a:ext cx="40" cy="80"/>
            </a:xfrm>
            <a:prstGeom prst="line">
              <a:avLst/>
            </a:prstGeom>
            <a:noFill/>
            <a:ln w="9525">
              <a:solidFill>
                <a:schemeClr val="tx1"/>
              </a:solidFill>
              <a:round/>
              <a:headEnd/>
              <a:tailEnd/>
            </a:ln>
          </p:spPr>
          <p:txBody>
            <a:bodyPr/>
            <a:lstStyle/>
            <a:p>
              <a:endParaRPr lang="en-US"/>
            </a:p>
          </p:txBody>
        </p:sp>
        <p:sp>
          <p:nvSpPr>
            <p:cNvPr id="57391" name="Line 42"/>
            <p:cNvSpPr>
              <a:spLocks noChangeAspect="1" noChangeShapeType="1"/>
            </p:cNvSpPr>
            <p:nvPr/>
          </p:nvSpPr>
          <p:spPr bwMode="auto">
            <a:xfrm rot="1200000" flipH="1">
              <a:off x="1103" y="2323"/>
              <a:ext cx="40" cy="80"/>
            </a:xfrm>
            <a:prstGeom prst="line">
              <a:avLst/>
            </a:prstGeom>
            <a:noFill/>
            <a:ln w="9525">
              <a:solidFill>
                <a:schemeClr val="tx1"/>
              </a:solidFill>
              <a:round/>
              <a:headEnd/>
              <a:tailEnd/>
            </a:ln>
          </p:spPr>
          <p:txBody>
            <a:bodyPr/>
            <a:lstStyle/>
            <a:p>
              <a:endParaRPr lang="en-US"/>
            </a:p>
          </p:txBody>
        </p:sp>
        <p:sp>
          <p:nvSpPr>
            <p:cNvPr id="57392" name="Line 43"/>
            <p:cNvSpPr>
              <a:spLocks noChangeAspect="1" noChangeShapeType="1"/>
            </p:cNvSpPr>
            <p:nvPr/>
          </p:nvSpPr>
          <p:spPr bwMode="auto">
            <a:xfrm rot="1200000" flipH="1">
              <a:off x="1160" y="2321"/>
              <a:ext cx="40" cy="80"/>
            </a:xfrm>
            <a:prstGeom prst="line">
              <a:avLst/>
            </a:prstGeom>
            <a:noFill/>
            <a:ln w="9525">
              <a:solidFill>
                <a:schemeClr val="tx1"/>
              </a:solidFill>
              <a:round/>
              <a:headEnd/>
              <a:tailEnd/>
            </a:ln>
          </p:spPr>
          <p:txBody>
            <a:bodyPr/>
            <a:lstStyle/>
            <a:p>
              <a:endParaRPr lang="en-US"/>
            </a:p>
          </p:txBody>
        </p:sp>
      </p:grpSp>
      <p:grpSp>
        <p:nvGrpSpPr>
          <p:cNvPr id="3" name="Group 44"/>
          <p:cNvGrpSpPr>
            <a:grpSpLocks/>
          </p:cNvGrpSpPr>
          <p:nvPr/>
        </p:nvGrpSpPr>
        <p:grpSpPr bwMode="auto">
          <a:xfrm>
            <a:off x="762000" y="4502150"/>
            <a:ext cx="841375" cy="398463"/>
            <a:chOff x="480" y="3463"/>
            <a:chExt cx="530" cy="251"/>
          </a:xfrm>
        </p:grpSpPr>
        <p:sp>
          <p:nvSpPr>
            <p:cNvPr id="57382" name="Line 45"/>
            <p:cNvSpPr>
              <a:spLocks noChangeShapeType="1"/>
            </p:cNvSpPr>
            <p:nvPr/>
          </p:nvSpPr>
          <p:spPr bwMode="auto">
            <a:xfrm>
              <a:off x="480" y="3589"/>
              <a:ext cx="199" cy="0"/>
            </a:xfrm>
            <a:prstGeom prst="line">
              <a:avLst/>
            </a:prstGeom>
            <a:noFill/>
            <a:ln w="15875">
              <a:solidFill>
                <a:schemeClr val="accent2"/>
              </a:solidFill>
              <a:round/>
              <a:headEnd/>
              <a:tailEnd/>
            </a:ln>
          </p:spPr>
          <p:txBody>
            <a:bodyPr/>
            <a:lstStyle/>
            <a:p>
              <a:endParaRPr lang="en-US"/>
            </a:p>
          </p:txBody>
        </p:sp>
        <p:sp>
          <p:nvSpPr>
            <p:cNvPr id="57383" name="Line 46"/>
            <p:cNvSpPr>
              <a:spLocks noChangeShapeType="1"/>
            </p:cNvSpPr>
            <p:nvPr/>
          </p:nvSpPr>
          <p:spPr bwMode="auto">
            <a:xfrm flipV="1">
              <a:off x="679" y="3463"/>
              <a:ext cx="66" cy="126"/>
            </a:xfrm>
            <a:prstGeom prst="line">
              <a:avLst/>
            </a:prstGeom>
            <a:noFill/>
            <a:ln w="15875">
              <a:solidFill>
                <a:schemeClr val="accent2"/>
              </a:solidFill>
              <a:round/>
              <a:headEnd/>
              <a:tailEnd/>
            </a:ln>
          </p:spPr>
          <p:txBody>
            <a:bodyPr/>
            <a:lstStyle/>
            <a:p>
              <a:endParaRPr lang="en-US"/>
            </a:p>
          </p:txBody>
        </p:sp>
        <p:sp>
          <p:nvSpPr>
            <p:cNvPr id="57384" name="Line 47"/>
            <p:cNvSpPr>
              <a:spLocks noChangeShapeType="1"/>
            </p:cNvSpPr>
            <p:nvPr/>
          </p:nvSpPr>
          <p:spPr bwMode="auto">
            <a:xfrm>
              <a:off x="745" y="3463"/>
              <a:ext cx="66" cy="251"/>
            </a:xfrm>
            <a:prstGeom prst="line">
              <a:avLst/>
            </a:prstGeom>
            <a:noFill/>
            <a:ln w="15875">
              <a:solidFill>
                <a:schemeClr val="accent2"/>
              </a:solidFill>
              <a:round/>
              <a:headEnd/>
              <a:tailEnd/>
            </a:ln>
          </p:spPr>
          <p:txBody>
            <a:bodyPr/>
            <a:lstStyle/>
            <a:p>
              <a:endParaRPr lang="en-US"/>
            </a:p>
          </p:txBody>
        </p:sp>
        <p:sp>
          <p:nvSpPr>
            <p:cNvPr id="57385" name="Line 48"/>
            <p:cNvSpPr>
              <a:spLocks noChangeShapeType="1"/>
            </p:cNvSpPr>
            <p:nvPr/>
          </p:nvSpPr>
          <p:spPr bwMode="auto">
            <a:xfrm flipV="1">
              <a:off x="811" y="3589"/>
              <a:ext cx="67" cy="125"/>
            </a:xfrm>
            <a:prstGeom prst="line">
              <a:avLst/>
            </a:prstGeom>
            <a:noFill/>
            <a:ln w="15875">
              <a:solidFill>
                <a:schemeClr val="accent2"/>
              </a:solidFill>
              <a:round/>
              <a:headEnd/>
              <a:tailEnd/>
            </a:ln>
          </p:spPr>
          <p:txBody>
            <a:bodyPr/>
            <a:lstStyle/>
            <a:p>
              <a:endParaRPr lang="en-US"/>
            </a:p>
          </p:txBody>
        </p:sp>
        <p:sp>
          <p:nvSpPr>
            <p:cNvPr id="57386" name="Line 49"/>
            <p:cNvSpPr>
              <a:spLocks noChangeShapeType="1"/>
            </p:cNvSpPr>
            <p:nvPr/>
          </p:nvSpPr>
          <p:spPr bwMode="auto">
            <a:xfrm>
              <a:off x="878" y="3589"/>
              <a:ext cx="132" cy="0"/>
            </a:xfrm>
            <a:prstGeom prst="line">
              <a:avLst/>
            </a:prstGeom>
            <a:noFill/>
            <a:ln w="15875">
              <a:solidFill>
                <a:schemeClr val="accent2"/>
              </a:solidFill>
              <a:round/>
              <a:headEnd/>
              <a:tailEnd type="stealth" w="med" len="med"/>
            </a:ln>
          </p:spPr>
          <p:txBody>
            <a:bodyPr/>
            <a:lstStyle/>
            <a:p>
              <a:endParaRPr lang="en-US"/>
            </a:p>
          </p:txBody>
        </p:sp>
      </p:grpSp>
      <p:sp>
        <p:nvSpPr>
          <p:cNvPr id="57362" name="Line 50"/>
          <p:cNvSpPr>
            <a:spLocks noChangeShapeType="1"/>
          </p:cNvSpPr>
          <p:nvPr/>
        </p:nvSpPr>
        <p:spPr bwMode="auto">
          <a:xfrm>
            <a:off x="2130425" y="2255838"/>
            <a:ext cx="828675" cy="0"/>
          </a:xfrm>
          <a:prstGeom prst="line">
            <a:avLst/>
          </a:prstGeom>
          <a:noFill/>
          <a:ln w="19050">
            <a:solidFill>
              <a:srgbClr val="FF0000"/>
            </a:solidFill>
            <a:round/>
            <a:headEnd/>
            <a:tailEnd type="stealth" w="med" len="med"/>
          </a:ln>
        </p:spPr>
        <p:txBody>
          <a:bodyPr/>
          <a:lstStyle/>
          <a:p>
            <a:endParaRPr lang="en-US"/>
          </a:p>
        </p:txBody>
      </p:sp>
      <p:sp>
        <p:nvSpPr>
          <p:cNvPr id="57363" name="Line 51"/>
          <p:cNvSpPr>
            <a:spLocks noChangeShapeType="1"/>
          </p:cNvSpPr>
          <p:nvPr/>
        </p:nvSpPr>
        <p:spPr bwMode="auto">
          <a:xfrm>
            <a:off x="2116138" y="2081213"/>
            <a:ext cx="0" cy="300037"/>
          </a:xfrm>
          <a:prstGeom prst="line">
            <a:avLst/>
          </a:prstGeom>
          <a:noFill/>
          <a:ln w="9525">
            <a:solidFill>
              <a:srgbClr val="FF0000"/>
            </a:solidFill>
            <a:round/>
            <a:headEnd/>
            <a:tailEnd/>
          </a:ln>
        </p:spPr>
        <p:txBody>
          <a:bodyPr/>
          <a:lstStyle/>
          <a:p>
            <a:endParaRPr lang="en-US"/>
          </a:p>
        </p:txBody>
      </p:sp>
      <p:sp>
        <p:nvSpPr>
          <p:cNvPr id="57364" name="Line 52"/>
          <p:cNvSpPr>
            <a:spLocks noChangeShapeType="1"/>
          </p:cNvSpPr>
          <p:nvPr/>
        </p:nvSpPr>
        <p:spPr bwMode="auto">
          <a:xfrm>
            <a:off x="2971800" y="2149475"/>
            <a:ext cx="0" cy="200025"/>
          </a:xfrm>
          <a:prstGeom prst="line">
            <a:avLst/>
          </a:prstGeom>
          <a:noFill/>
          <a:ln w="9525">
            <a:solidFill>
              <a:srgbClr val="FF0000"/>
            </a:solidFill>
            <a:round/>
            <a:headEnd/>
            <a:tailEnd/>
          </a:ln>
        </p:spPr>
        <p:txBody>
          <a:bodyPr/>
          <a:lstStyle/>
          <a:p>
            <a:endParaRPr lang="en-US"/>
          </a:p>
        </p:txBody>
      </p:sp>
      <p:sp>
        <p:nvSpPr>
          <p:cNvPr id="57365" name="Text Box 53"/>
          <p:cNvSpPr txBox="1">
            <a:spLocks noChangeArrowheads="1"/>
          </p:cNvSpPr>
          <p:nvPr/>
        </p:nvSpPr>
        <p:spPr bwMode="auto">
          <a:xfrm>
            <a:off x="4038600" y="1817688"/>
            <a:ext cx="533400" cy="304800"/>
          </a:xfrm>
          <a:prstGeom prst="rect">
            <a:avLst/>
          </a:prstGeom>
          <a:noFill/>
          <a:ln w="9525">
            <a:noFill/>
            <a:miter lim="800000"/>
            <a:headEnd/>
            <a:tailEnd/>
          </a:ln>
        </p:spPr>
        <p:txBody>
          <a:bodyPr lIns="0" tIns="0" rIns="0" bIns="0" anchor="ctr" anchorCtr="1">
            <a:spAutoFit/>
          </a:bodyPr>
          <a:lstStyle/>
          <a:p>
            <a:pPr>
              <a:spcBef>
                <a:spcPct val="50000"/>
              </a:spcBef>
            </a:pPr>
            <a:r>
              <a:rPr lang="tr-TR" altLang="en-US" sz="2000" b="1"/>
              <a:t>m</a:t>
            </a:r>
            <a:endParaRPr lang="en-US" altLang="en-US" sz="2000" b="1"/>
          </a:p>
        </p:txBody>
      </p:sp>
      <p:sp>
        <p:nvSpPr>
          <p:cNvPr id="57366" name="Line 54"/>
          <p:cNvSpPr>
            <a:spLocks noChangeShapeType="1"/>
          </p:cNvSpPr>
          <p:nvPr/>
        </p:nvSpPr>
        <p:spPr bwMode="auto">
          <a:xfrm>
            <a:off x="4500563" y="1984375"/>
            <a:ext cx="457200" cy="0"/>
          </a:xfrm>
          <a:prstGeom prst="line">
            <a:avLst/>
          </a:prstGeom>
          <a:noFill/>
          <a:ln w="28575">
            <a:solidFill>
              <a:srgbClr val="FF0000"/>
            </a:solidFill>
            <a:round/>
            <a:headEnd/>
            <a:tailEnd type="stealth" w="med" len="med"/>
          </a:ln>
        </p:spPr>
        <p:txBody>
          <a:bodyPr/>
          <a:lstStyle/>
          <a:p>
            <a:endParaRPr lang="en-US"/>
          </a:p>
        </p:txBody>
      </p:sp>
      <p:sp>
        <p:nvSpPr>
          <p:cNvPr id="57367" name="Text Box 55"/>
          <p:cNvSpPr txBox="1">
            <a:spLocks noChangeArrowheads="1"/>
          </p:cNvSpPr>
          <p:nvPr/>
        </p:nvSpPr>
        <p:spPr bwMode="auto">
          <a:xfrm>
            <a:off x="4038600" y="2701925"/>
            <a:ext cx="533400" cy="304800"/>
          </a:xfrm>
          <a:prstGeom prst="rect">
            <a:avLst/>
          </a:prstGeom>
          <a:noFill/>
          <a:ln w="9525">
            <a:noFill/>
            <a:miter lim="800000"/>
            <a:headEnd/>
            <a:tailEnd/>
          </a:ln>
        </p:spPr>
        <p:txBody>
          <a:bodyPr lIns="0" tIns="0" rIns="0" bIns="0" anchor="ctr" anchorCtr="1">
            <a:spAutoFit/>
          </a:bodyPr>
          <a:lstStyle/>
          <a:p>
            <a:pPr>
              <a:spcBef>
                <a:spcPct val="50000"/>
              </a:spcBef>
            </a:pPr>
            <a:r>
              <a:rPr lang="tr-TR" altLang="en-US" sz="2000" b="1"/>
              <a:t>k</a:t>
            </a:r>
            <a:endParaRPr lang="en-US" altLang="en-US" sz="2000" b="1"/>
          </a:p>
        </p:txBody>
      </p:sp>
      <p:sp>
        <p:nvSpPr>
          <p:cNvPr id="57368" name="Line 56"/>
          <p:cNvSpPr>
            <a:spLocks noChangeShapeType="1"/>
          </p:cNvSpPr>
          <p:nvPr/>
        </p:nvSpPr>
        <p:spPr bwMode="auto">
          <a:xfrm>
            <a:off x="4500563" y="2868613"/>
            <a:ext cx="457200" cy="0"/>
          </a:xfrm>
          <a:prstGeom prst="line">
            <a:avLst/>
          </a:prstGeom>
          <a:noFill/>
          <a:ln w="28575">
            <a:solidFill>
              <a:srgbClr val="FF0000"/>
            </a:solidFill>
            <a:round/>
            <a:headEnd/>
            <a:tailEnd type="stealth" w="med" len="med"/>
          </a:ln>
        </p:spPr>
        <p:txBody>
          <a:bodyPr/>
          <a:lstStyle/>
          <a:p>
            <a:endParaRPr lang="en-US"/>
          </a:p>
        </p:txBody>
      </p:sp>
      <p:sp>
        <p:nvSpPr>
          <p:cNvPr id="57369" name="Text Box 57"/>
          <p:cNvSpPr txBox="1">
            <a:spLocks noChangeArrowheads="1"/>
          </p:cNvSpPr>
          <p:nvPr/>
        </p:nvSpPr>
        <p:spPr bwMode="auto">
          <a:xfrm>
            <a:off x="4038600" y="3844925"/>
            <a:ext cx="533400" cy="304800"/>
          </a:xfrm>
          <a:prstGeom prst="rect">
            <a:avLst/>
          </a:prstGeom>
          <a:noFill/>
          <a:ln w="9525">
            <a:noFill/>
            <a:miter lim="800000"/>
            <a:headEnd/>
            <a:tailEnd/>
          </a:ln>
        </p:spPr>
        <p:txBody>
          <a:bodyPr lIns="0" tIns="0" rIns="0" bIns="0" anchor="ctr" anchorCtr="1">
            <a:spAutoFit/>
          </a:bodyPr>
          <a:lstStyle/>
          <a:p>
            <a:pPr>
              <a:spcBef>
                <a:spcPct val="50000"/>
              </a:spcBef>
            </a:pPr>
            <a:r>
              <a:rPr lang="tr-TR" altLang="en-US" sz="2000" b="1"/>
              <a:t>c</a:t>
            </a:r>
            <a:endParaRPr lang="en-US" altLang="en-US" sz="2000" b="1"/>
          </a:p>
        </p:txBody>
      </p:sp>
      <p:sp>
        <p:nvSpPr>
          <p:cNvPr id="57370" name="Line 58"/>
          <p:cNvSpPr>
            <a:spLocks noChangeShapeType="1"/>
          </p:cNvSpPr>
          <p:nvPr/>
        </p:nvSpPr>
        <p:spPr bwMode="auto">
          <a:xfrm>
            <a:off x="4500563" y="4011613"/>
            <a:ext cx="457200" cy="0"/>
          </a:xfrm>
          <a:prstGeom prst="line">
            <a:avLst/>
          </a:prstGeom>
          <a:noFill/>
          <a:ln w="38100">
            <a:solidFill>
              <a:srgbClr val="FF0000"/>
            </a:solidFill>
            <a:round/>
            <a:headEnd/>
            <a:tailEnd type="stealth" w="med" len="med"/>
          </a:ln>
        </p:spPr>
        <p:txBody>
          <a:bodyPr/>
          <a:lstStyle/>
          <a:p>
            <a:endParaRPr lang="en-US"/>
          </a:p>
        </p:txBody>
      </p:sp>
      <p:sp>
        <p:nvSpPr>
          <p:cNvPr id="57371" name="Oval 59"/>
          <p:cNvSpPr>
            <a:spLocks noChangeArrowheads="1"/>
          </p:cNvSpPr>
          <p:nvPr/>
        </p:nvSpPr>
        <p:spPr bwMode="auto">
          <a:xfrm>
            <a:off x="1109663" y="4795838"/>
            <a:ext cx="457200" cy="457200"/>
          </a:xfrm>
          <a:prstGeom prst="ellipse">
            <a:avLst/>
          </a:prstGeom>
          <a:noFill/>
          <a:ln w="25400">
            <a:solidFill>
              <a:srgbClr val="FF0000"/>
            </a:solidFill>
            <a:round/>
            <a:headEnd/>
            <a:tailEnd/>
          </a:ln>
        </p:spPr>
        <p:txBody>
          <a:bodyPr wrap="none" anchor="ctr"/>
          <a:lstStyle/>
          <a:p>
            <a:endParaRPr lang="en-US" altLang="en-US"/>
          </a:p>
        </p:txBody>
      </p:sp>
      <p:cxnSp>
        <p:nvCxnSpPr>
          <p:cNvPr id="57372" name="AutoShape 60"/>
          <p:cNvCxnSpPr>
            <a:cxnSpLocks noChangeShapeType="1"/>
            <a:stCxn id="57371" idx="6"/>
          </p:cNvCxnSpPr>
          <p:nvPr/>
        </p:nvCxnSpPr>
        <p:spPr bwMode="auto">
          <a:xfrm>
            <a:off x="1579563" y="5024438"/>
            <a:ext cx="630237" cy="136525"/>
          </a:xfrm>
          <a:prstGeom prst="curvedConnector3">
            <a:avLst>
              <a:gd name="adj1" fmla="val 48866"/>
            </a:avLst>
          </a:prstGeom>
          <a:noFill/>
          <a:ln w="25400">
            <a:solidFill>
              <a:srgbClr val="FF0000"/>
            </a:solidFill>
            <a:round/>
            <a:headEnd/>
            <a:tailEnd type="stealth" w="med" len="med"/>
          </a:ln>
        </p:spPr>
      </p:cxnSp>
      <p:sp>
        <p:nvSpPr>
          <p:cNvPr id="57373" name="Oval 61"/>
          <p:cNvSpPr>
            <a:spLocks noChangeArrowheads="1"/>
          </p:cNvSpPr>
          <p:nvPr/>
        </p:nvSpPr>
        <p:spPr bwMode="auto">
          <a:xfrm>
            <a:off x="3457575" y="1628775"/>
            <a:ext cx="352425" cy="442913"/>
          </a:xfrm>
          <a:prstGeom prst="ellipse">
            <a:avLst/>
          </a:prstGeom>
          <a:noFill/>
          <a:ln w="25400">
            <a:solidFill>
              <a:srgbClr val="FF0000"/>
            </a:solidFill>
            <a:round/>
            <a:headEnd/>
            <a:tailEnd/>
          </a:ln>
        </p:spPr>
        <p:txBody>
          <a:bodyPr wrap="none" anchor="ctr"/>
          <a:lstStyle/>
          <a:p>
            <a:endParaRPr lang="en-US" altLang="en-US"/>
          </a:p>
        </p:txBody>
      </p:sp>
      <p:sp>
        <p:nvSpPr>
          <p:cNvPr id="57374" name="Text Box 62"/>
          <p:cNvSpPr txBox="1">
            <a:spLocks noChangeArrowheads="1"/>
          </p:cNvSpPr>
          <p:nvPr/>
        </p:nvSpPr>
        <p:spPr bwMode="auto">
          <a:xfrm>
            <a:off x="2743200" y="2859088"/>
            <a:ext cx="1676400" cy="641350"/>
          </a:xfrm>
          <a:prstGeom prst="rect">
            <a:avLst/>
          </a:prstGeom>
          <a:noFill/>
          <a:ln w="9525">
            <a:noFill/>
            <a:miter lim="800000"/>
            <a:headEnd/>
            <a:tailEnd/>
          </a:ln>
        </p:spPr>
        <p:txBody>
          <a:bodyPr>
            <a:spAutoFit/>
          </a:bodyPr>
          <a:lstStyle/>
          <a:p>
            <a:pPr>
              <a:spcBef>
                <a:spcPct val="50000"/>
              </a:spcBef>
            </a:pPr>
            <a:r>
              <a:rPr lang="en-US" altLang="en-US" b="1" i="1"/>
              <a:t>Relative displacement</a:t>
            </a:r>
          </a:p>
        </p:txBody>
      </p:sp>
      <p:cxnSp>
        <p:nvCxnSpPr>
          <p:cNvPr id="57375" name="AutoShape 63"/>
          <p:cNvCxnSpPr>
            <a:cxnSpLocks noChangeShapeType="1"/>
            <a:stCxn id="57373" idx="4"/>
            <a:endCxn id="57374" idx="0"/>
          </p:cNvCxnSpPr>
          <p:nvPr/>
        </p:nvCxnSpPr>
        <p:spPr bwMode="auto">
          <a:xfrm rot="5400000">
            <a:off x="3220244" y="2445544"/>
            <a:ext cx="774700" cy="52388"/>
          </a:xfrm>
          <a:prstGeom prst="curvedConnector3">
            <a:avLst>
              <a:gd name="adj1" fmla="val 49181"/>
            </a:avLst>
          </a:prstGeom>
          <a:noFill/>
          <a:ln w="25400">
            <a:solidFill>
              <a:srgbClr val="FF0000"/>
            </a:solidFill>
            <a:round/>
            <a:headEnd/>
            <a:tailEnd type="stealth" w="med" len="med"/>
          </a:ln>
        </p:spPr>
      </p:cxnSp>
      <p:sp>
        <p:nvSpPr>
          <p:cNvPr id="57376" name="Text Box 64"/>
          <p:cNvSpPr txBox="1">
            <a:spLocks noChangeArrowheads="1"/>
          </p:cNvSpPr>
          <p:nvPr/>
        </p:nvSpPr>
        <p:spPr bwMode="auto">
          <a:xfrm>
            <a:off x="381000" y="1687513"/>
            <a:ext cx="1600200" cy="549275"/>
          </a:xfrm>
          <a:prstGeom prst="rect">
            <a:avLst/>
          </a:prstGeom>
          <a:noFill/>
          <a:ln w="9525">
            <a:noFill/>
            <a:miter lim="800000"/>
            <a:headEnd/>
            <a:tailEnd/>
          </a:ln>
        </p:spPr>
        <p:txBody>
          <a:bodyPr lIns="0" tIns="0" rIns="0" bIns="0">
            <a:spAutoFit/>
          </a:bodyPr>
          <a:lstStyle/>
          <a:p>
            <a:pPr>
              <a:spcBef>
                <a:spcPct val="50000"/>
              </a:spcBef>
            </a:pPr>
            <a:r>
              <a:rPr lang="en-US" altLang="en-US" b="1" i="1"/>
              <a:t>Total displacement</a:t>
            </a:r>
          </a:p>
        </p:txBody>
      </p:sp>
      <p:sp>
        <p:nvSpPr>
          <p:cNvPr id="57377" name="Oval 65"/>
          <p:cNvSpPr>
            <a:spLocks noChangeArrowheads="1"/>
          </p:cNvSpPr>
          <p:nvPr/>
        </p:nvSpPr>
        <p:spPr bwMode="auto">
          <a:xfrm>
            <a:off x="2395538" y="1681163"/>
            <a:ext cx="304800" cy="381000"/>
          </a:xfrm>
          <a:prstGeom prst="ellipse">
            <a:avLst/>
          </a:prstGeom>
          <a:noFill/>
          <a:ln w="25400">
            <a:solidFill>
              <a:srgbClr val="FF0000"/>
            </a:solidFill>
            <a:round/>
            <a:headEnd/>
            <a:tailEnd/>
          </a:ln>
        </p:spPr>
        <p:txBody>
          <a:bodyPr wrap="none" anchor="ctr"/>
          <a:lstStyle/>
          <a:p>
            <a:endParaRPr lang="en-US" altLang="en-US"/>
          </a:p>
        </p:txBody>
      </p:sp>
      <p:cxnSp>
        <p:nvCxnSpPr>
          <p:cNvPr id="57378" name="AutoShape 66"/>
          <p:cNvCxnSpPr>
            <a:cxnSpLocks noChangeShapeType="1"/>
            <a:stCxn id="57377" idx="1"/>
            <a:endCxn id="57376" idx="3"/>
          </p:cNvCxnSpPr>
          <p:nvPr/>
        </p:nvCxnSpPr>
        <p:spPr bwMode="auto">
          <a:xfrm rot="-5400000" flipH="1" flipV="1">
            <a:off x="2091531" y="1613694"/>
            <a:ext cx="238125" cy="458788"/>
          </a:xfrm>
          <a:prstGeom prst="curvedConnector4">
            <a:avLst>
              <a:gd name="adj1" fmla="val 63329"/>
              <a:gd name="adj2" fmla="val 55019"/>
            </a:avLst>
          </a:prstGeom>
          <a:noFill/>
          <a:ln w="25400">
            <a:solidFill>
              <a:srgbClr val="FF0000"/>
            </a:solidFill>
            <a:round/>
            <a:headEnd/>
            <a:tailEnd type="triangle" w="med" len="med"/>
          </a:ln>
        </p:spPr>
      </p:cxnSp>
      <p:sp>
        <p:nvSpPr>
          <p:cNvPr id="57379" name="Text Box 67"/>
          <p:cNvSpPr txBox="1">
            <a:spLocks noChangeArrowheads="1"/>
          </p:cNvSpPr>
          <p:nvPr/>
        </p:nvSpPr>
        <p:spPr bwMode="auto">
          <a:xfrm>
            <a:off x="2195513" y="4870450"/>
            <a:ext cx="1676400" cy="641350"/>
          </a:xfrm>
          <a:prstGeom prst="rect">
            <a:avLst/>
          </a:prstGeom>
          <a:noFill/>
          <a:ln w="9525">
            <a:noFill/>
            <a:miter lim="800000"/>
            <a:headEnd/>
            <a:tailEnd/>
          </a:ln>
        </p:spPr>
        <p:txBody>
          <a:bodyPr>
            <a:spAutoFit/>
          </a:bodyPr>
          <a:lstStyle/>
          <a:p>
            <a:pPr>
              <a:spcBef>
                <a:spcPct val="50000"/>
              </a:spcBef>
            </a:pPr>
            <a:r>
              <a:rPr lang="en-US" altLang="en-US" b="1" i="1"/>
              <a:t>Ground displacement</a:t>
            </a:r>
          </a:p>
        </p:txBody>
      </p:sp>
      <p:sp>
        <p:nvSpPr>
          <p:cNvPr id="57380" name="Text Box 12"/>
          <p:cNvSpPr txBox="1">
            <a:spLocks noChangeArrowheads="1"/>
          </p:cNvSpPr>
          <p:nvPr/>
        </p:nvSpPr>
        <p:spPr bwMode="auto">
          <a:xfrm>
            <a:off x="381000" y="428625"/>
            <a:ext cx="4876800" cy="830997"/>
          </a:xfrm>
          <a:prstGeom prst="rect">
            <a:avLst/>
          </a:prstGeom>
          <a:noFill/>
          <a:ln w="9525">
            <a:noFill/>
            <a:miter lim="800000"/>
            <a:headEnd/>
            <a:tailEnd/>
          </a:ln>
        </p:spPr>
        <p:txBody>
          <a:bodyPr>
            <a:spAutoFit/>
          </a:bodyPr>
          <a:lstStyle/>
          <a:p>
            <a:pPr>
              <a:spcBef>
                <a:spcPct val="50000"/>
              </a:spcBef>
            </a:pPr>
            <a:r>
              <a:rPr lang="en-US" altLang="en-US" sz="2400" b="1" u="sng" dirty="0" smtClean="0">
                <a:solidFill>
                  <a:srgbClr val="FF0000"/>
                </a:solidFill>
              </a:rPr>
              <a:t>Single Degree of Freedom (SDOF) Harmonic Oscillator</a:t>
            </a:r>
            <a:endParaRPr lang="en-US" altLang="en-US" sz="2400" b="1" u="sng" dirty="0">
              <a:solidFill>
                <a:srgbClr val="FF0000"/>
              </a:solidFill>
            </a:endParaRPr>
          </a:p>
        </p:txBody>
      </p:sp>
      <p:sp>
        <p:nvSpPr>
          <p:cNvPr id="57381"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58371"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58372" name="Text Box 16"/>
          <p:cNvSpPr txBox="1">
            <a:spLocks noChangeArrowheads="1"/>
          </p:cNvSpPr>
          <p:nvPr/>
        </p:nvSpPr>
        <p:spPr bwMode="auto">
          <a:xfrm>
            <a:off x="304800" y="1262063"/>
            <a:ext cx="3509963" cy="519112"/>
          </a:xfrm>
          <a:prstGeom prst="rect">
            <a:avLst/>
          </a:prstGeom>
          <a:noFill/>
          <a:ln w="9525">
            <a:noFill/>
            <a:miter lim="800000"/>
            <a:headEnd/>
            <a:tailEnd/>
          </a:ln>
        </p:spPr>
        <p:txBody>
          <a:bodyPr>
            <a:spAutoFit/>
          </a:bodyPr>
          <a:lstStyle/>
          <a:p>
            <a:pPr>
              <a:spcBef>
                <a:spcPct val="50000"/>
              </a:spcBef>
            </a:pPr>
            <a:r>
              <a:rPr lang="en-US" altLang="en-US" sz="2800"/>
              <a:t>Dynamic Equilibrium </a:t>
            </a:r>
          </a:p>
        </p:txBody>
      </p:sp>
      <p:sp>
        <p:nvSpPr>
          <p:cNvPr id="58373" name="Text Box 17"/>
          <p:cNvSpPr txBox="1">
            <a:spLocks noChangeArrowheads="1"/>
          </p:cNvSpPr>
          <p:nvPr/>
        </p:nvSpPr>
        <p:spPr bwMode="auto">
          <a:xfrm>
            <a:off x="3124200" y="3235325"/>
            <a:ext cx="4419600" cy="822325"/>
          </a:xfrm>
          <a:prstGeom prst="rect">
            <a:avLst/>
          </a:prstGeom>
          <a:noFill/>
          <a:ln w="9525">
            <a:noFill/>
            <a:miter lim="800000"/>
            <a:headEnd/>
            <a:tailEnd/>
          </a:ln>
        </p:spPr>
        <p:txBody>
          <a:bodyPr>
            <a:spAutoFit/>
          </a:bodyPr>
          <a:lstStyle/>
          <a:p>
            <a:pPr>
              <a:spcBef>
                <a:spcPct val="50000"/>
              </a:spcBef>
            </a:pPr>
            <a:r>
              <a:rPr lang="tr-TR" altLang="en-US" sz="2400"/>
              <a:t>internal force due to relative displacement </a:t>
            </a:r>
            <a:r>
              <a:rPr lang="tr-TR" altLang="en-US" sz="2400" i="1"/>
              <a:t>u.</a:t>
            </a:r>
            <a:endParaRPr lang="en-US" altLang="en-US" sz="2400" i="1"/>
          </a:p>
        </p:txBody>
      </p:sp>
      <p:sp>
        <p:nvSpPr>
          <p:cNvPr id="58374" name="Text Box 18"/>
          <p:cNvSpPr txBox="1">
            <a:spLocks noChangeArrowheads="1"/>
          </p:cNvSpPr>
          <p:nvPr/>
        </p:nvSpPr>
        <p:spPr bwMode="auto">
          <a:xfrm>
            <a:off x="3200400" y="5073650"/>
            <a:ext cx="5043488" cy="822325"/>
          </a:xfrm>
          <a:prstGeom prst="rect">
            <a:avLst/>
          </a:prstGeom>
          <a:noFill/>
          <a:ln w="9525">
            <a:noFill/>
            <a:miter lim="800000"/>
            <a:headEnd/>
            <a:tailEnd/>
          </a:ln>
        </p:spPr>
        <p:txBody>
          <a:bodyPr>
            <a:spAutoFit/>
          </a:bodyPr>
          <a:lstStyle/>
          <a:p>
            <a:pPr>
              <a:spcBef>
                <a:spcPct val="50000"/>
              </a:spcBef>
            </a:pPr>
            <a:r>
              <a:rPr lang="tr-TR" altLang="en-US" sz="2400"/>
              <a:t>inertia force due to total acceleration acting on the mass </a:t>
            </a:r>
            <a:r>
              <a:rPr lang="tr-TR" altLang="en-US" sz="2400" i="1"/>
              <a:t>m</a:t>
            </a:r>
            <a:r>
              <a:rPr lang="tr-TR" altLang="en-US" sz="2400"/>
              <a:t>.</a:t>
            </a:r>
            <a:endParaRPr lang="en-US" altLang="en-US" sz="2400"/>
          </a:p>
        </p:txBody>
      </p:sp>
      <p:sp>
        <p:nvSpPr>
          <p:cNvPr id="58375" name="Text Box 19"/>
          <p:cNvSpPr txBox="1">
            <a:spLocks noChangeArrowheads="1"/>
          </p:cNvSpPr>
          <p:nvPr/>
        </p:nvSpPr>
        <p:spPr bwMode="auto">
          <a:xfrm>
            <a:off x="1143000" y="3311525"/>
            <a:ext cx="1447800" cy="365125"/>
          </a:xfrm>
          <a:prstGeom prst="rect">
            <a:avLst/>
          </a:prstGeom>
          <a:noFill/>
          <a:ln w="9525">
            <a:noFill/>
            <a:miter lim="800000"/>
            <a:headEnd/>
            <a:tailEnd/>
          </a:ln>
        </p:spPr>
        <p:txBody>
          <a:bodyPr lIns="0" tIns="0" rIns="0" bIns="0" anchor="ctr" anchorCtr="1">
            <a:spAutoFit/>
          </a:bodyPr>
          <a:lstStyle/>
          <a:p>
            <a:pPr>
              <a:spcBef>
                <a:spcPct val="50000"/>
              </a:spcBef>
            </a:pPr>
            <a:r>
              <a:rPr lang="tr-TR" altLang="en-US" sz="2400" b="1"/>
              <a:t>F</a:t>
            </a:r>
            <a:r>
              <a:rPr lang="tr-TR" altLang="en-US" sz="2400" b="1" baseline="-25000"/>
              <a:t>S</a:t>
            </a:r>
            <a:r>
              <a:rPr lang="tr-TR" altLang="en-US" sz="2400" b="1"/>
              <a:t> = ku</a:t>
            </a:r>
            <a:endParaRPr lang="en-US" altLang="en-US" sz="2400" b="1"/>
          </a:p>
        </p:txBody>
      </p:sp>
      <p:sp>
        <p:nvSpPr>
          <p:cNvPr id="58376" name="Line 20"/>
          <p:cNvSpPr>
            <a:spLocks noChangeShapeType="1"/>
          </p:cNvSpPr>
          <p:nvPr/>
        </p:nvSpPr>
        <p:spPr bwMode="auto">
          <a:xfrm>
            <a:off x="2514600" y="3511550"/>
            <a:ext cx="457200" cy="0"/>
          </a:xfrm>
          <a:prstGeom prst="line">
            <a:avLst/>
          </a:prstGeom>
          <a:noFill/>
          <a:ln w="25400">
            <a:solidFill>
              <a:srgbClr val="FF0000"/>
            </a:solidFill>
            <a:round/>
            <a:headEnd/>
            <a:tailEnd type="stealth" w="med" len="med"/>
          </a:ln>
        </p:spPr>
        <p:txBody>
          <a:bodyPr/>
          <a:lstStyle/>
          <a:p>
            <a:endParaRPr lang="en-US"/>
          </a:p>
        </p:txBody>
      </p:sp>
      <p:sp>
        <p:nvSpPr>
          <p:cNvPr id="58377" name="Line 21"/>
          <p:cNvSpPr>
            <a:spLocks noChangeShapeType="1"/>
          </p:cNvSpPr>
          <p:nvPr/>
        </p:nvSpPr>
        <p:spPr bwMode="auto">
          <a:xfrm>
            <a:off x="2562225" y="5268913"/>
            <a:ext cx="457200" cy="0"/>
          </a:xfrm>
          <a:prstGeom prst="line">
            <a:avLst/>
          </a:prstGeom>
          <a:noFill/>
          <a:ln w="25400">
            <a:solidFill>
              <a:srgbClr val="FF0000"/>
            </a:solidFill>
            <a:round/>
            <a:headEnd/>
            <a:tailEnd type="stealth" w="med" len="med"/>
          </a:ln>
        </p:spPr>
        <p:txBody>
          <a:bodyPr/>
          <a:lstStyle/>
          <a:p>
            <a:endParaRPr lang="en-US"/>
          </a:p>
        </p:txBody>
      </p:sp>
      <p:sp>
        <p:nvSpPr>
          <p:cNvPr id="58378" name="Line 22"/>
          <p:cNvSpPr>
            <a:spLocks noChangeShapeType="1"/>
          </p:cNvSpPr>
          <p:nvPr/>
        </p:nvSpPr>
        <p:spPr bwMode="auto">
          <a:xfrm>
            <a:off x="3800475" y="1566863"/>
            <a:ext cx="685800" cy="0"/>
          </a:xfrm>
          <a:prstGeom prst="line">
            <a:avLst/>
          </a:prstGeom>
          <a:noFill/>
          <a:ln w="76200">
            <a:solidFill>
              <a:schemeClr val="bg2"/>
            </a:solidFill>
            <a:round/>
            <a:headEnd/>
            <a:tailEnd type="stealth" w="med" len="med"/>
          </a:ln>
        </p:spPr>
        <p:txBody>
          <a:bodyPr/>
          <a:lstStyle/>
          <a:p>
            <a:endParaRPr lang="en-US"/>
          </a:p>
        </p:txBody>
      </p:sp>
      <p:sp>
        <p:nvSpPr>
          <p:cNvPr id="58379" name="Oval 23"/>
          <p:cNvSpPr>
            <a:spLocks noChangeArrowheads="1"/>
          </p:cNvSpPr>
          <p:nvPr/>
        </p:nvSpPr>
        <p:spPr bwMode="auto">
          <a:xfrm>
            <a:off x="4859338" y="1246188"/>
            <a:ext cx="609600" cy="609600"/>
          </a:xfrm>
          <a:prstGeom prst="ellipse">
            <a:avLst/>
          </a:prstGeom>
          <a:solidFill>
            <a:schemeClr val="tx1"/>
          </a:solidFill>
          <a:ln w="9525">
            <a:solidFill>
              <a:schemeClr val="tx1"/>
            </a:solidFill>
            <a:round/>
            <a:headEnd/>
            <a:tailEnd/>
          </a:ln>
        </p:spPr>
        <p:txBody>
          <a:bodyPr wrap="none" anchor="ctr"/>
          <a:lstStyle/>
          <a:p>
            <a:endParaRPr lang="en-US" altLang="en-US"/>
          </a:p>
        </p:txBody>
      </p:sp>
      <p:sp>
        <p:nvSpPr>
          <p:cNvPr id="58380" name="Line 24"/>
          <p:cNvSpPr>
            <a:spLocks noChangeShapeType="1"/>
          </p:cNvSpPr>
          <p:nvPr/>
        </p:nvSpPr>
        <p:spPr bwMode="auto">
          <a:xfrm flipH="1">
            <a:off x="5164138" y="1047750"/>
            <a:ext cx="990600" cy="0"/>
          </a:xfrm>
          <a:prstGeom prst="line">
            <a:avLst/>
          </a:prstGeom>
          <a:noFill/>
          <a:ln w="31750">
            <a:solidFill>
              <a:srgbClr val="FF0000"/>
            </a:solidFill>
            <a:prstDash val="dash"/>
            <a:round/>
            <a:headEnd/>
            <a:tailEnd type="stealth" w="med" len="med"/>
          </a:ln>
        </p:spPr>
        <p:txBody>
          <a:bodyPr/>
          <a:lstStyle/>
          <a:p>
            <a:endParaRPr lang="en-US"/>
          </a:p>
        </p:txBody>
      </p:sp>
      <p:sp>
        <p:nvSpPr>
          <p:cNvPr id="58381" name="Text Box 25"/>
          <p:cNvSpPr txBox="1">
            <a:spLocks noChangeArrowheads="1"/>
          </p:cNvSpPr>
          <p:nvPr/>
        </p:nvSpPr>
        <p:spPr bwMode="auto">
          <a:xfrm>
            <a:off x="6259513" y="836613"/>
            <a:ext cx="1066800" cy="334962"/>
          </a:xfrm>
          <a:prstGeom prst="rect">
            <a:avLst/>
          </a:prstGeom>
          <a:noFill/>
          <a:ln w="9525">
            <a:noFill/>
            <a:miter lim="800000"/>
            <a:headEnd/>
            <a:tailEnd/>
          </a:ln>
        </p:spPr>
        <p:txBody>
          <a:bodyPr lIns="0" tIns="0" rIns="0" bIns="0">
            <a:spAutoFit/>
          </a:bodyPr>
          <a:lstStyle/>
          <a:p>
            <a:pPr>
              <a:spcBef>
                <a:spcPct val="50000"/>
              </a:spcBef>
            </a:pPr>
            <a:r>
              <a:rPr lang="tr-TR" altLang="en-US" sz="2200">
                <a:solidFill>
                  <a:srgbClr val="FF0000"/>
                </a:solidFill>
              </a:rPr>
              <a:t>F</a:t>
            </a:r>
            <a:r>
              <a:rPr lang="tr-TR" altLang="en-US" sz="2200" baseline="-25000">
                <a:solidFill>
                  <a:srgbClr val="FF0000"/>
                </a:solidFill>
              </a:rPr>
              <a:t>I</a:t>
            </a:r>
            <a:endParaRPr lang="en-US" altLang="en-US" sz="2200" baseline="-25000">
              <a:solidFill>
                <a:srgbClr val="FF0000"/>
              </a:solidFill>
            </a:endParaRPr>
          </a:p>
        </p:txBody>
      </p:sp>
      <p:sp>
        <p:nvSpPr>
          <p:cNvPr id="58382" name="Line 26"/>
          <p:cNvSpPr>
            <a:spLocks noChangeShapeType="1"/>
          </p:cNvSpPr>
          <p:nvPr/>
        </p:nvSpPr>
        <p:spPr bwMode="auto">
          <a:xfrm flipH="1">
            <a:off x="5621338" y="1504950"/>
            <a:ext cx="990600" cy="0"/>
          </a:xfrm>
          <a:prstGeom prst="line">
            <a:avLst/>
          </a:prstGeom>
          <a:noFill/>
          <a:ln w="31750">
            <a:solidFill>
              <a:srgbClr val="FF0000"/>
            </a:solidFill>
            <a:prstDash val="dash"/>
            <a:round/>
            <a:headEnd/>
            <a:tailEnd type="stealth" w="med" len="med"/>
          </a:ln>
        </p:spPr>
        <p:txBody>
          <a:bodyPr/>
          <a:lstStyle/>
          <a:p>
            <a:endParaRPr lang="en-US"/>
          </a:p>
        </p:txBody>
      </p:sp>
      <p:sp>
        <p:nvSpPr>
          <p:cNvPr id="58383" name="Text Box 27"/>
          <p:cNvSpPr txBox="1">
            <a:spLocks noChangeArrowheads="1"/>
          </p:cNvSpPr>
          <p:nvPr/>
        </p:nvSpPr>
        <p:spPr bwMode="auto">
          <a:xfrm>
            <a:off x="6688138" y="1322388"/>
            <a:ext cx="685800" cy="334962"/>
          </a:xfrm>
          <a:prstGeom prst="rect">
            <a:avLst/>
          </a:prstGeom>
          <a:noFill/>
          <a:ln w="9525">
            <a:noFill/>
            <a:miter lim="800000"/>
            <a:headEnd/>
            <a:tailEnd/>
          </a:ln>
        </p:spPr>
        <p:txBody>
          <a:bodyPr lIns="0" tIns="0" rIns="0" bIns="0">
            <a:spAutoFit/>
          </a:bodyPr>
          <a:lstStyle/>
          <a:p>
            <a:pPr>
              <a:spcBef>
                <a:spcPct val="50000"/>
              </a:spcBef>
            </a:pPr>
            <a:r>
              <a:rPr lang="tr-TR" altLang="en-US" sz="2200">
                <a:solidFill>
                  <a:srgbClr val="FF0000"/>
                </a:solidFill>
              </a:rPr>
              <a:t>F</a:t>
            </a:r>
            <a:r>
              <a:rPr lang="tr-TR" altLang="en-US" sz="2200" baseline="-25000">
                <a:solidFill>
                  <a:srgbClr val="FF0000"/>
                </a:solidFill>
              </a:rPr>
              <a:t>D</a:t>
            </a:r>
            <a:endParaRPr lang="en-US" altLang="en-US" sz="2200" baseline="-25000">
              <a:solidFill>
                <a:srgbClr val="FF0000"/>
              </a:solidFill>
            </a:endParaRPr>
          </a:p>
        </p:txBody>
      </p:sp>
      <p:sp>
        <p:nvSpPr>
          <p:cNvPr id="58384" name="Line 28"/>
          <p:cNvSpPr>
            <a:spLocks noChangeShapeType="1"/>
          </p:cNvSpPr>
          <p:nvPr/>
        </p:nvSpPr>
        <p:spPr bwMode="auto">
          <a:xfrm flipH="1">
            <a:off x="5087938" y="2008188"/>
            <a:ext cx="990600" cy="0"/>
          </a:xfrm>
          <a:prstGeom prst="line">
            <a:avLst/>
          </a:prstGeom>
          <a:noFill/>
          <a:ln w="31750">
            <a:solidFill>
              <a:srgbClr val="FF0000"/>
            </a:solidFill>
            <a:prstDash val="dash"/>
            <a:round/>
            <a:headEnd/>
            <a:tailEnd type="stealth" w="med" len="med"/>
          </a:ln>
        </p:spPr>
        <p:txBody>
          <a:bodyPr/>
          <a:lstStyle/>
          <a:p>
            <a:endParaRPr lang="en-US"/>
          </a:p>
        </p:txBody>
      </p:sp>
      <p:sp>
        <p:nvSpPr>
          <p:cNvPr id="58385" name="Text Box 29"/>
          <p:cNvSpPr txBox="1">
            <a:spLocks noChangeArrowheads="1"/>
          </p:cNvSpPr>
          <p:nvPr/>
        </p:nvSpPr>
        <p:spPr bwMode="auto">
          <a:xfrm>
            <a:off x="6164263" y="1822450"/>
            <a:ext cx="685800" cy="334963"/>
          </a:xfrm>
          <a:prstGeom prst="rect">
            <a:avLst/>
          </a:prstGeom>
          <a:noFill/>
          <a:ln w="9525">
            <a:noFill/>
            <a:miter lim="800000"/>
            <a:headEnd/>
            <a:tailEnd/>
          </a:ln>
        </p:spPr>
        <p:txBody>
          <a:bodyPr lIns="0" tIns="0" rIns="0" bIns="0">
            <a:spAutoFit/>
          </a:bodyPr>
          <a:lstStyle/>
          <a:p>
            <a:pPr>
              <a:spcBef>
                <a:spcPct val="50000"/>
              </a:spcBef>
            </a:pPr>
            <a:r>
              <a:rPr lang="tr-TR" altLang="en-US" sz="2200">
                <a:solidFill>
                  <a:srgbClr val="FF0000"/>
                </a:solidFill>
              </a:rPr>
              <a:t>F</a:t>
            </a:r>
            <a:r>
              <a:rPr lang="tr-TR" altLang="en-US" sz="2200" baseline="-25000">
                <a:solidFill>
                  <a:srgbClr val="FF0000"/>
                </a:solidFill>
              </a:rPr>
              <a:t>S</a:t>
            </a:r>
            <a:endParaRPr lang="en-US" altLang="en-US" sz="2200" baseline="-25000">
              <a:solidFill>
                <a:srgbClr val="FF0000"/>
              </a:solidFill>
            </a:endParaRPr>
          </a:p>
        </p:txBody>
      </p:sp>
      <p:sp>
        <p:nvSpPr>
          <p:cNvPr id="58386" name="Text Box 30"/>
          <p:cNvSpPr txBox="1">
            <a:spLocks noChangeArrowheads="1"/>
          </p:cNvSpPr>
          <p:nvPr/>
        </p:nvSpPr>
        <p:spPr bwMode="auto">
          <a:xfrm>
            <a:off x="4999038" y="1312863"/>
            <a:ext cx="333375" cy="427037"/>
          </a:xfrm>
          <a:prstGeom prst="rect">
            <a:avLst/>
          </a:prstGeom>
          <a:noFill/>
          <a:ln w="9525">
            <a:noFill/>
            <a:miter lim="800000"/>
            <a:headEnd/>
            <a:tailEnd/>
          </a:ln>
        </p:spPr>
        <p:txBody>
          <a:bodyPr lIns="0" tIns="0" rIns="0" bIns="0">
            <a:spAutoFit/>
          </a:bodyPr>
          <a:lstStyle/>
          <a:p>
            <a:pPr>
              <a:spcBef>
                <a:spcPct val="50000"/>
              </a:spcBef>
            </a:pPr>
            <a:r>
              <a:rPr lang="tr-TR" altLang="en-US" sz="2800" b="1">
                <a:solidFill>
                  <a:schemeClr val="bg1"/>
                </a:solidFill>
              </a:rPr>
              <a:t>m</a:t>
            </a:r>
            <a:endParaRPr lang="en-US" altLang="en-US" sz="2800" b="1">
              <a:solidFill>
                <a:schemeClr val="bg1"/>
              </a:solidFill>
            </a:endParaRPr>
          </a:p>
        </p:txBody>
      </p:sp>
      <p:sp>
        <p:nvSpPr>
          <p:cNvPr id="58387" name="Text Box 31"/>
          <p:cNvSpPr txBox="1">
            <a:spLocks noChangeArrowheads="1"/>
          </p:cNvSpPr>
          <p:nvPr/>
        </p:nvSpPr>
        <p:spPr bwMode="auto">
          <a:xfrm>
            <a:off x="2667000" y="2405063"/>
            <a:ext cx="3505200" cy="595312"/>
          </a:xfrm>
          <a:prstGeom prst="rect">
            <a:avLst/>
          </a:prstGeom>
          <a:noFill/>
          <a:ln w="15875">
            <a:solidFill>
              <a:srgbClr val="FF0000"/>
            </a:solidFill>
            <a:miter lim="800000"/>
            <a:headEnd/>
            <a:tailEnd/>
          </a:ln>
        </p:spPr>
        <p:txBody>
          <a:bodyPr>
            <a:spAutoFit/>
          </a:bodyPr>
          <a:lstStyle/>
          <a:p>
            <a:pPr algn="ctr">
              <a:spcBef>
                <a:spcPct val="50000"/>
              </a:spcBef>
            </a:pPr>
            <a:r>
              <a:rPr lang="tr-TR" altLang="en-US" sz="3200" b="1"/>
              <a:t>F</a:t>
            </a:r>
            <a:r>
              <a:rPr lang="tr-TR" altLang="en-US" sz="3200" b="1" baseline="-25000"/>
              <a:t>S</a:t>
            </a:r>
            <a:r>
              <a:rPr lang="tr-TR" altLang="en-US" sz="3200" b="1"/>
              <a:t> + F</a:t>
            </a:r>
            <a:r>
              <a:rPr lang="tr-TR" altLang="en-US" sz="3200" b="1" baseline="-25000"/>
              <a:t>D</a:t>
            </a:r>
            <a:r>
              <a:rPr lang="tr-TR" altLang="en-US" sz="3200" b="1"/>
              <a:t> + F</a:t>
            </a:r>
            <a:r>
              <a:rPr lang="tr-TR" altLang="en-US" sz="3200" b="1" baseline="-25000"/>
              <a:t>I</a:t>
            </a:r>
            <a:r>
              <a:rPr lang="tr-TR" altLang="en-US" sz="3200" b="1"/>
              <a:t> = 0</a:t>
            </a:r>
            <a:endParaRPr lang="en-US" altLang="en-US" sz="3200" b="1"/>
          </a:p>
        </p:txBody>
      </p:sp>
      <p:sp>
        <p:nvSpPr>
          <p:cNvPr id="58388" name="Text Box 33"/>
          <p:cNvSpPr txBox="1">
            <a:spLocks noChangeArrowheads="1"/>
          </p:cNvSpPr>
          <p:nvPr/>
        </p:nvSpPr>
        <p:spPr bwMode="auto">
          <a:xfrm>
            <a:off x="1143000" y="4165600"/>
            <a:ext cx="1447800" cy="365125"/>
          </a:xfrm>
          <a:prstGeom prst="rect">
            <a:avLst/>
          </a:prstGeom>
          <a:noFill/>
          <a:ln w="9525">
            <a:noFill/>
            <a:miter lim="800000"/>
            <a:headEnd/>
            <a:tailEnd/>
          </a:ln>
        </p:spPr>
        <p:txBody>
          <a:bodyPr lIns="0" tIns="0" rIns="0" bIns="0" anchor="ctr" anchorCtr="1">
            <a:spAutoFit/>
          </a:bodyPr>
          <a:lstStyle/>
          <a:p>
            <a:pPr>
              <a:spcBef>
                <a:spcPct val="50000"/>
              </a:spcBef>
            </a:pPr>
            <a:r>
              <a:rPr lang="tr-TR" altLang="en-US" sz="2400" b="1"/>
              <a:t>F</a:t>
            </a:r>
            <a:r>
              <a:rPr lang="tr-TR" altLang="en-US" sz="2400" b="1" baseline="-25000"/>
              <a:t>D</a:t>
            </a:r>
            <a:r>
              <a:rPr lang="tr-TR" altLang="en-US" sz="2400" b="1"/>
              <a:t> = cu</a:t>
            </a:r>
            <a:endParaRPr lang="en-US" altLang="en-US" sz="2400" b="1"/>
          </a:p>
        </p:txBody>
      </p:sp>
      <p:sp>
        <p:nvSpPr>
          <p:cNvPr id="58389" name="Text Box 34"/>
          <p:cNvSpPr txBox="1">
            <a:spLocks noChangeArrowheads="1"/>
          </p:cNvSpPr>
          <p:nvPr/>
        </p:nvSpPr>
        <p:spPr bwMode="auto">
          <a:xfrm>
            <a:off x="2243138" y="3892550"/>
            <a:ext cx="180975" cy="427038"/>
          </a:xfrm>
          <a:prstGeom prst="rect">
            <a:avLst/>
          </a:prstGeom>
          <a:noFill/>
          <a:ln w="9525">
            <a:noFill/>
            <a:miter lim="800000"/>
            <a:headEnd/>
            <a:tailEnd/>
          </a:ln>
        </p:spPr>
        <p:txBody>
          <a:bodyPr lIns="0" tIns="0" rIns="0" bIns="0">
            <a:spAutoFit/>
          </a:bodyPr>
          <a:lstStyle/>
          <a:p>
            <a:pPr>
              <a:spcBef>
                <a:spcPct val="50000"/>
              </a:spcBef>
            </a:pPr>
            <a:r>
              <a:rPr lang="tr-TR" altLang="en-US" sz="2800" b="1"/>
              <a:t>.</a:t>
            </a:r>
            <a:endParaRPr lang="en-US" altLang="en-US" sz="2800" b="1"/>
          </a:p>
        </p:txBody>
      </p:sp>
      <p:sp>
        <p:nvSpPr>
          <p:cNvPr id="58390" name="Line 35"/>
          <p:cNvSpPr>
            <a:spLocks noChangeShapeType="1"/>
          </p:cNvSpPr>
          <p:nvPr/>
        </p:nvSpPr>
        <p:spPr bwMode="auto">
          <a:xfrm>
            <a:off x="2528888" y="4359275"/>
            <a:ext cx="457200" cy="0"/>
          </a:xfrm>
          <a:prstGeom prst="line">
            <a:avLst/>
          </a:prstGeom>
          <a:noFill/>
          <a:ln w="25400">
            <a:solidFill>
              <a:srgbClr val="FF0000"/>
            </a:solidFill>
            <a:round/>
            <a:headEnd/>
            <a:tailEnd type="stealth" w="med" len="med"/>
          </a:ln>
        </p:spPr>
        <p:txBody>
          <a:bodyPr/>
          <a:lstStyle/>
          <a:p>
            <a:endParaRPr lang="en-US"/>
          </a:p>
        </p:txBody>
      </p:sp>
      <p:sp>
        <p:nvSpPr>
          <p:cNvPr id="58391" name="Text Box 36"/>
          <p:cNvSpPr txBox="1">
            <a:spLocks noChangeArrowheads="1"/>
          </p:cNvSpPr>
          <p:nvPr/>
        </p:nvSpPr>
        <p:spPr bwMode="auto">
          <a:xfrm>
            <a:off x="3124200" y="4089400"/>
            <a:ext cx="5624513" cy="822325"/>
          </a:xfrm>
          <a:prstGeom prst="rect">
            <a:avLst/>
          </a:prstGeom>
          <a:noFill/>
          <a:ln w="9525">
            <a:noFill/>
            <a:miter lim="800000"/>
            <a:headEnd/>
            <a:tailEnd/>
          </a:ln>
        </p:spPr>
        <p:txBody>
          <a:bodyPr>
            <a:spAutoFit/>
          </a:bodyPr>
          <a:lstStyle/>
          <a:p>
            <a:pPr>
              <a:spcBef>
                <a:spcPct val="50000"/>
              </a:spcBef>
            </a:pPr>
            <a:r>
              <a:rPr lang="tr-TR" altLang="en-US" sz="2400"/>
              <a:t>internal force due to elative velocity acting on the viscous damping </a:t>
            </a:r>
            <a:r>
              <a:rPr lang="tr-TR" altLang="en-US" sz="2400" i="1"/>
              <a:t>c</a:t>
            </a:r>
            <a:r>
              <a:rPr lang="tr-TR" altLang="en-US" sz="2400"/>
              <a:t>.</a:t>
            </a:r>
            <a:endParaRPr lang="en-US" altLang="en-US" sz="2400" i="1"/>
          </a:p>
        </p:txBody>
      </p:sp>
      <p:sp>
        <p:nvSpPr>
          <p:cNvPr id="58392" name="Text Box 37"/>
          <p:cNvSpPr txBox="1">
            <a:spLocks noChangeArrowheads="1"/>
          </p:cNvSpPr>
          <p:nvPr/>
        </p:nvSpPr>
        <p:spPr bwMode="auto">
          <a:xfrm>
            <a:off x="1314450" y="5083175"/>
            <a:ext cx="1423988" cy="365125"/>
          </a:xfrm>
          <a:prstGeom prst="rect">
            <a:avLst/>
          </a:prstGeom>
          <a:noFill/>
          <a:ln w="9525">
            <a:noFill/>
            <a:miter lim="800000"/>
            <a:headEnd/>
            <a:tailEnd/>
          </a:ln>
        </p:spPr>
        <p:txBody>
          <a:bodyPr lIns="0" tIns="0" rIns="0" bIns="0">
            <a:spAutoFit/>
          </a:bodyPr>
          <a:lstStyle/>
          <a:p>
            <a:pPr>
              <a:spcBef>
                <a:spcPct val="50000"/>
              </a:spcBef>
            </a:pPr>
            <a:r>
              <a:rPr lang="tr-TR" altLang="en-US" sz="2400" b="1"/>
              <a:t>F</a:t>
            </a:r>
            <a:r>
              <a:rPr lang="tr-TR" altLang="en-US" sz="2400" b="1" baseline="-25000"/>
              <a:t>I</a:t>
            </a:r>
            <a:r>
              <a:rPr lang="tr-TR" altLang="en-US" sz="2400" b="1"/>
              <a:t> = mu</a:t>
            </a:r>
            <a:r>
              <a:rPr lang="tr-TR" altLang="en-US" sz="2400" b="1" baseline="-25000"/>
              <a:t>t</a:t>
            </a:r>
            <a:endParaRPr lang="en-US" altLang="en-US" sz="2400" b="1"/>
          </a:p>
        </p:txBody>
      </p:sp>
      <p:sp>
        <p:nvSpPr>
          <p:cNvPr id="58393" name="Text Box 38"/>
          <p:cNvSpPr txBox="1">
            <a:spLocks noChangeArrowheads="1"/>
          </p:cNvSpPr>
          <p:nvPr/>
        </p:nvSpPr>
        <p:spPr bwMode="auto">
          <a:xfrm>
            <a:off x="2209800" y="4878388"/>
            <a:ext cx="228600" cy="365125"/>
          </a:xfrm>
          <a:prstGeom prst="rect">
            <a:avLst/>
          </a:prstGeom>
          <a:noFill/>
          <a:ln w="9525">
            <a:noFill/>
            <a:miter lim="800000"/>
            <a:headEnd/>
            <a:tailEnd/>
          </a:ln>
        </p:spPr>
        <p:txBody>
          <a:bodyPr lIns="0" tIns="0" rIns="0" bIns="0">
            <a:spAutoFit/>
          </a:bodyPr>
          <a:lstStyle/>
          <a:p>
            <a:pPr>
              <a:spcBef>
                <a:spcPct val="50000"/>
              </a:spcBef>
            </a:pPr>
            <a:r>
              <a:rPr lang="tr-TR" altLang="en-US" sz="2400" b="1"/>
              <a:t>..</a:t>
            </a:r>
            <a:endParaRPr lang="en-US" altLang="en-US" sz="2400" b="1"/>
          </a:p>
        </p:txBody>
      </p:sp>
      <p:sp>
        <p:nvSpPr>
          <p:cNvPr id="58394"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3"/>
          <p:cNvSpPr txBox="1">
            <a:spLocks noChangeArrowheads="1"/>
          </p:cNvSpPr>
          <p:nvPr/>
        </p:nvSpPr>
        <p:spPr bwMode="auto">
          <a:xfrm>
            <a:off x="7848600" y="6553200"/>
            <a:ext cx="1331913"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59395" name="Line 4"/>
          <p:cNvSpPr>
            <a:spLocks noChangeShapeType="1"/>
          </p:cNvSpPr>
          <p:nvPr/>
        </p:nvSpPr>
        <p:spPr bwMode="auto">
          <a:xfrm>
            <a:off x="36513" y="6524625"/>
            <a:ext cx="9144000" cy="0"/>
          </a:xfrm>
          <a:prstGeom prst="line">
            <a:avLst/>
          </a:prstGeom>
          <a:noFill/>
          <a:ln w="38100" cmpd="dbl">
            <a:solidFill>
              <a:schemeClr val="tx1"/>
            </a:solidFill>
            <a:round/>
            <a:headEnd/>
            <a:tailEnd/>
          </a:ln>
        </p:spPr>
        <p:txBody>
          <a:bodyPr/>
          <a:lstStyle/>
          <a:p>
            <a:endParaRPr lang="en-US"/>
          </a:p>
        </p:txBody>
      </p:sp>
      <p:sp>
        <p:nvSpPr>
          <p:cNvPr id="59396" name="Text Box 9"/>
          <p:cNvSpPr txBox="1">
            <a:spLocks noChangeArrowheads="1"/>
          </p:cNvSpPr>
          <p:nvPr/>
        </p:nvSpPr>
        <p:spPr bwMode="auto">
          <a:xfrm>
            <a:off x="457200" y="1355725"/>
            <a:ext cx="2971800" cy="457200"/>
          </a:xfrm>
          <a:prstGeom prst="rect">
            <a:avLst/>
          </a:prstGeom>
          <a:noFill/>
          <a:ln w="9525">
            <a:noFill/>
            <a:miter lim="800000"/>
            <a:headEnd/>
            <a:tailEnd/>
          </a:ln>
        </p:spPr>
        <p:txBody>
          <a:bodyPr>
            <a:spAutoFit/>
          </a:bodyPr>
          <a:lstStyle/>
          <a:p>
            <a:pPr>
              <a:spcBef>
                <a:spcPct val="50000"/>
              </a:spcBef>
            </a:pPr>
            <a:r>
              <a:rPr lang="en-US" altLang="en-US" sz="2400">
                <a:solidFill>
                  <a:srgbClr val="FF0000"/>
                </a:solidFill>
              </a:rPr>
              <a:t>For elastic systems:</a:t>
            </a:r>
          </a:p>
        </p:txBody>
      </p:sp>
      <p:sp>
        <p:nvSpPr>
          <p:cNvPr id="59397" name="Line 10"/>
          <p:cNvSpPr>
            <a:spLocks noChangeShapeType="1"/>
          </p:cNvSpPr>
          <p:nvPr/>
        </p:nvSpPr>
        <p:spPr bwMode="auto">
          <a:xfrm>
            <a:off x="3505200" y="1616075"/>
            <a:ext cx="2438400" cy="0"/>
          </a:xfrm>
          <a:prstGeom prst="line">
            <a:avLst/>
          </a:prstGeom>
          <a:noFill/>
          <a:ln w="19050">
            <a:solidFill>
              <a:schemeClr val="tx1"/>
            </a:solidFill>
            <a:round/>
            <a:headEnd/>
            <a:tailEnd type="stealth" w="med" len="med"/>
          </a:ln>
        </p:spPr>
        <p:txBody>
          <a:bodyPr/>
          <a:lstStyle/>
          <a:p>
            <a:endParaRPr lang="en-US"/>
          </a:p>
        </p:txBody>
      </p:sp>
      <p:sp>
        <p:nvSpPr>
          <p:cNvPr id="59398" name="Line 11"/>
          <p:cNvSpPr>
            <a:spLocks noChangeShapeType="1"/>
          </p:cNvSpPr>
          <p:nvPr/>
        </p:nvSpPr>
        <p:spPr bwMode="auto">
          <a:xfrm flipV="1">
            <a:off x="4419600" y="549275"/>
            <a:ext cx="0" cy="1828800"/>
          </a:xfrm>
          <a:prstGeom prst="line">
            <a:avLst/>
          </a:prstGeom>
          <a:noFill/>
          <a:ln w="19050">
            <a:solidFill>
              <a:schemeClr val="tx1"/>
            </a:solidFill>
            <a:round/>
            <a:headEnd/>
            <a:tailEnd type="stealth" w="med" len="med"/>
          </a:ln>
        </p:spPr>
        <p:txBody>
          <a:bodyPr/>
          <a:lstStyle/>
          <a:p>
            <a:endParaRPr lang="en-US"/>
          </a:p>
        </p:txBody>
      </p:sp>
      <p:sp>
        <p:nvSpPr>
          <p:cNvPr id="59399" name="Line 12"/>
          <p:cNvSpPr>
            <a:spLocks noChangeShapeType="1"/>
          </p:cNvSpPr>
          <p:nvPr/>
        </p:nvSpPr>
        <p:spPr bwMode="auto">
          <a:xfrm flipV="1">
            <a:off x="3657600" y="792163"/>
            <a:ext cx="1905000" cy="1371600"/>
          </a:xfrm>
          <a:prstGeom prst="line">
            <a:avLst/>
          </a:prstGeom>
          <a:noFill/>
          <a:ln w="19050">
            <a:solidFill>
              <a:schemeClr val="tx1"/>
            </a:solidFill>
            <a:round/>
            <a:headEnd type="stealth" w="med" len="med"/>
            <a:tailEnd type="stealth" w="med" len="med"/>
          </a:ln>
        </p:spPr>
        <p:txBody>
          <a:bodyPr/>
          <a:lstStyle/>
          <a:p>
            <a:endParaRPr lang="en-US"/>
          </a:p>
        </p:txBody>
      </p:sp>
      <p:sp>
        <p:nvSpPr>
          <p:cNvPr id="59400" name="Text Box 13"/>
          <p:cNvSpPr txBox="1">
            <a:spLocks noChangeArrowheads="1"/>
          </p:cNvSpPr>
          <p:nvPr/>
        </p:nvSpPr>
        <p:spPr bwMode="auto">
          <a:xfrm>
            <a:off x="5915025" y="1404938"/>
            <a:ext cx="257175" cy="396875"/>
          </a:xfrm>
          <a:prstGeom prst="rect">
            <a:avLst/>
          </a:prstGeom>
          <a:noFill/>
          <a:ln w="9525">
            <a:noFill/>
            <a:miter lim="800000"/>
            <a:headEnd/>
            <a:tailEnd/>
          </a:ln>
        </p:spPr>
        <p:txBody>
          <a:bodyPr>
            <a:spAutoFit/>
          </a:bodyPr>
          <a:lstStyle/>
          <a:p>
            <a:pPr>
              <a:spcBef>
                <a:spcPct val="50000"/>
              </a:spcBef>
            </a:pPr>
            <a:r>
              <a:rPr lang="tr-TR" altLang="en-US" sz="2000"/>
              <a:t>u</a:t>
            </a:r>
            <a:endParaRPr lang="en-US" altLang="en-US" sz="2000"/>
          </a:p>
        </p:txBody>
      </p:sp>
      <p:sp>
        <p:nvSpPr>
          <p:cNvPr id="59401" name="Line 14"/>
          <p:cNvSpPr>
            <a:spLocks noChangeShapeType="1"/>
          </p:cNvSpPr>
          <p:nvPr/>
        </p:nvSpPr>
        <p:spPr bwMode="auto">
          <a:xfrm>
            <a:off x="4724400" y="1401763"/>
            <a:ext cx="381000" cy="0"/>
          </a:xfrm>
          <a:prstGeom prst="line">
            <a:avLst/>
          </a:prstGeom>
          <a:noFill/>
          <a:ln w="19050">
            <a:solidFill>
              <a:schemeClr val="tx1"/>
            </a:solidFill>
            <a:round/>
            <a:headEnd/>
            <a:tailEnd/>
          </a:ln>
        </p:spPr>
        <p:txBody>
          <a:bodyPr/>
          <a:lstStyle/>
          <a:p>
            <a:endParaRPr lang="en-US"/>
          </a:p>
        </p:txBody>
      </p:sp>
      <p:sp>
        <p:nvSpPr>
          <p:cNvPr id="59402" name="Line 15"/>
          <p:cNvSpPr>
            <a:spLocks noChangeShapeType="1"/>
          </p:cNvSpPr>
          <p:nvPr/>
        </p:nvSpPr>
        <p:spPr bwMode="auto">
          <a:xfrm flipV="1">
            <a:off x="5091113" y="1147763"/>
            <a:ext cx="0" cy="265112"/>
          </a:xfrm>
          <a:prstGeom prst="line">
            <a:avLst/>
          </a:prstGeom>
          <a:noFill/>
          <a:ln w="19050">
            <a:solidFill>
              <a:schemeClr val="tx1"/>
            </a:solidFill>
            <a:round/>
            <a:headEnd/>
            <a:tailEnd/>
          </a:ln>
        </p:spPr>
        <p:txBody>
          <a:bodyPr/>
          <a:lstStyle/>
          <a:p>
            <a:endParaRPr lang="en-US"/>
          </a:p>
        </p:txBody>
      </p:sp>
      <p:sp>
        <p:nvSpPr>
          <p:cNvPr id="59403" name="Text Box 16"/>
          <p:cNvSpPr txBox="1">
            <a:spLocks noChangeArrowheads="1"/>
          </p:cNvSpPr>
          <p:nvPr/>
        </p:nvSpPr>
        <p:spPr bwMode="auto">
          <a:xfrm>
            <a:off x="5076825" y="1054100"/>
            <a:ext cx="381000" cy="396875"/>
          </a:xfrm>
          <a:prstGeom prst="rect">
            <a:avLst/>
          </a:prstGeom>
          <a:noFill/>
          <a:ln w="9525">
            <a:noFill/>
            <a:miter lim="800000"/>
            <a:headEnd/>
            <a:tailEnd/>
          </a:ln>
        </p:spPr>
        <p:txBody>
          <a:bodyPr>
            <a:spAutoFit/>
          </a:bodyPr>
          <a:lstStyle/>
          <a:p>
            <a:pPr>
              <a:spcBef>
                <a:spcPct val="50000"/>
              </a:spcBef>
            </a:pPr>
            <a:r>
              <a:rPr lang="tr-TR" altLang="en-US" sz="2000"/>
              <a:t>k</a:t>
            </a:r>
            <a:endParaRPr lang="en-US" altLang="en-US" sz="2000"/>
          </a:p>
        </p:txBody>
      </p:sp>
      <p:sp>
        <p:nvSpPr>
          <p:cNvPr id="59404" name="Text Box 17"/>
          <p:cNvSpPr txBox="1">
            <a:spLocks noChangeArrowheads="1"/>
          </p:cNvSpPr>
          <p:nvPr/>
        </p:nvSpPr>
        <p:spPr bwMode="auto">
          <a:xfrm>
            <a:off x="4938713" y="2297113"/>
            <a:ext cx="3124200" cy="473075"/>
          </a:xfrm>
          <a:prstGeom prst="rect">
            <a:avLst/>
          </a:prstGeom>
          <a:noFill/>
          <a:ln w="15875">
            <a:solidFill>
              <a:srgbClr val="FF0000"/>
            </a:solidFill>
            <a:miter lim="800000"/>
            <a:headEnd/>
            <a:tailEnd/>
          </a:ln>
        </p:spPr>
        <p:txBody>
          <a:bodyPr>
            <a:spAutoFit/>
          </a:bodyPr>
          <a:lstStyle/>
          <a:p>
            <a:pPr algn="ctr">
              <a:spcBef>
                <a:spcPct val="50000"/>
              </a:spcBef>
            </a:pPr>
            <a:r>
              <a:rPr lang="en-US" altLang="en-US" sz="2400" b="1">
                <a:solidFill>
                  <a:schemeClr val="accent2"/>
                </a:solidFill>
              </a:rPr>
              <a:t>mu + cu + ku = -mu</a:t>
            </a:r>
            <a:r>
              <a:rPr lang="en-US" altLang="en-US" sz="2400" b="1" baseline="-25000">
                <a:solidFill>
                  <a:schemeClr val="accent2"/>
                </a:solidFill>
              </a:rPr>
              <a:t>g</a:t>
            </a:r>
            <a:endParaRPr lang="en-US" altLang="en-US" sz="2400" b="1">
              <a:solidFill>
                <a:schemeClr val="accent2"/>
              </a:solidFill>
            </a:endParaRPr>
          </a:p>
        </p:txBody>
      </p:sp>
      <p:sp>
        <p:nvSpPr>
          <p:cNvPr id="59405" name="Text Box 18"/>
          <p:cNvSpPr txBox="1">
            <a:spLocks noChangeArrowheads="1"/>
          </p:cNvSpPr>
          <p:nvPr/>
        </p:nvSpPr>
        <p:spPr bwMode="auto">
          <a:xfrm>
            <a:off x="6081713" y="2141538"/>
            <a:ext cx="200025" cy="365125"/>
          </a:xfrm>
          <a:prstGeom prst="rect">
            <a:avLst/>
          </a:prstGeom>
          <a:noFill/>
          <a:ln w="9525">
            <a:noFill/>
            <a:miter lim="800000"/>
            <a:headEnd/>
            <a:tailEnd/>
          </a:ln>
        </p:spPr>
        <p:txBody>
          <a:bodyPr lIns="0" tIns="0" rIns="0" bIns="0">
            <a:spAutoFit/>
          </a:bodyPr>
          <a:lstStyle/>
          <a:p>
            <a:pPr>
              <a:spcBef>
                <a:spcPct val="50000"/>
              </a:spcBef>
            </a:pPr>
            <a:r>
              <a:rPr lang="tr-TR" altLang="en-US" sz="2400" b="1">
                <a:solidFill>
                  <a:schemeClr val="accent2"/>
                </a:solidFill>
              </a:rPr>
              <a:t>.</a:t>
            </a:r>
            <a:endParaRPr lang="en-US" altLang="en-US" sz="2400" b="1">
              <a:solidFill>
                <a:schemeClr val="accent2"/>
              </a:solidFill>
            </a:endParaRPr>
          </a:p>
        </p:txBody>
      </p:sp>
      <p:sp>
        <p:nvSpPr>
          <p:cNvPr id="59406" name="Text Box 19"/>
          <p:cNvSpPr txBox="1">
            <a:spLocks noChangeArrowheads="1"/>
          </p:cNvSpPr>
          <p:nvPr/>
        </p:nvSpPr>
        <p:spPr bwMode="auto">
          <a:xfrm>
            <a:off x="7648575" y="2127250"/>
            <a:ext cx="228600" cy="365125"/>
          </a:xfrm>
          <a:prstGeom prst="rect">
            <a:avLst/>
          </a:prstGeom>
          <a:noFill/>
          <a:ln w="9525">
            <a:noFill/>
            <a:miter lim="800000"/>
            <a:headEnd/>
            <a:tailEnd/>
          </a:ln>
        </p:spPr>
        <p:txBody>
          <a:bodyPr lIns="0" tIns="0" rIns="0" bIns="0">
            <a:spAutoFit/>
          </a:bodyPr>
          <a:lstStyle/>
          <a:p>
            <a:pPr>
              <a:spcBef>
                <a:spcPct val="50000"/>
              </a:spcBef>
            </a:pPr>
            <a:r>
              <a:rPr lang="tr-TR" altLang="en-US" sz="2400" b="1">
                <a:solidFill>
                  <a:schemeClr val="accent2"/>
                </a:solidFill>
              </a:rPr>
              <a:t>..</a:t>
            </a:r>
            <a:endParaRPr lang="en-US" altLang="en-US" sz="2400" b="1">
              <a:solidFill>
                <a:schemeClr val="accent2"/>
              </a:solidFill>
            </a:endParaRPr>
          </a:p>
        </p:txBody>
      </p:sp>
      <p:sp>
        <p:nvSpPr>
          <p:cNvPr id="59407" name="Text Box 20"/>
          <p:cNvSpPr txBox="1">
            <a:spLocks noChangeArrowheads="1"/>
          </p:cNvSpPr>
          <p:nvPr/>
        </p:nvSpPr>
        <p:spPr bwMode="auto">
          <a:xfrm>
            <a:off x="4267200" y="5227638"/>
            <a:ext cx="3886200" cy="473075"/>
          </a:xfrm>
          <a:prstGeom prst="rect">
            <a:avLst/>
          </a:prstGeom>
          <a:noFill/>
          <a:ln w="15875">
            <a:solidFill>
              <a:srgbClr val="FF0000"/>
            </a:solidFill>
            <a:miter lim="800000"/>
            <a:headEnd/>
            <a:tailEnd/>
          </a:ln>
        </p:spPr>
        <p:txBody>
          <a:bodyPr>
            <a:spAutoFit/>
          </a:bodyPr>
          <a:lstStyle/>
          <a:p>
            <a:pPr algn="ctr">
              <a:spcBef>
                <a:spcPct val="50000"/>
              </a:spcBef>
            </a:pPr>
            <a:r>
              <a:rPr lang="en-US" altLang="en-US" sz="2400" b="1">
                <a:solidFill>
                  <a:schemeClr val="accent2"/>
                </a:solidFill>
              </a:rPr>
              <a:t>mu + cu + F</a:t>
            </a:r>
            <a:r>
              <a:rPr lang="en-US" altLang="en-US" sz="2400" b="1" baseline="-25000">
                <a:solidFill>
                  <a:schemeClr val="accent2"/>
                </a:solidFill>
              </a:rPr>
              <a:t>S</a:t>
            </a:r>
            <a:r>
              <a:rPr lang="en-US" altLang="en-US" sz="2400" b="1">
                <a:solidFill>
                  <a:schemeClr val="accent2"/>
                </a:solidFill>
              </a:rPr>
              <a:t>(u,u) = -mu</a:t>
            </a:r>
            <a:r>
              <a:rPr lang="en-US" altLang="en-US" sz="2400" b="1" baseline="-25000">
                <a:solidFill>
                  <a:schemeClr val="accent2"/>
                </a:solidFill>
              </a:rPr>
              <a:t>g</a:t>
            </a:r>
            <a:endParaRPr lang="en-US" altLang="en-US" sz="2400" b="1">
              <a:solidFill>
                <a:schemeClr val="accent2"/>
              </a:solidFill>
            </a:endParaRPr>
          </a:p>
        </p:txBody>
      </p:sp>
      <p:sp>
        <p:nvSpPr>
          <p:cNvPr id="59408" name="Text Box 21"/>
          <p:cNvSpPr txBox="1">
            <a:spLocks noChangeArrowheads="1"/>
          </p:cNvSpPr>
          <p:nvPr/>
        </p:nvSpPr>
        <p:spPr bwMode="auto">
          <a:xfrm>
            <a:off x="4724400" y="5089525"/>
            <a:ext cx="228600" cy="365125"/>
          </a:xfrm>
          <a:prstGeom prst="rect">
            <a:avLst/>
          </a:prstGeom>
          <a:noFill/>
          <a:ln w="9525">
            <a:noFill/>
            <a:miter lim="800000"/>
            <a:headEnd/>
            <a:tailEnd/>
          </a:ln>
        </p:spPr>
        <p:txBody>
          <a:bodyPr lIns="0" tIns="0" rIns="0" bIns="0">
            <a:spAutoFit/>
          </a:bodyPr>
          <a:lstStyle/>
          <a:p>
            <a:pPr>
              <a:spcBef>
                <a:spcPct val="50000"/>
              </a:spcBef>
            </a:pPr>
            <a:r>
              <a:rPr lang="tr-TR" altLang="en-US" sz="2400" b="1">
                <a:solidFill>
                  <a:schemeClr val="accent2"/>
                </a:solidFill>
              </a:rPr>
              <a:t>..</a:t>
            </a:r>
            <a:endParaRPr lang="en-US" altLang="en-US" sz="2400" b="1">
              <a:solidFill>
                <a:schemeClr val="accent2"/>
              </a:solidFill>
            </a:endParaRPr>
          </a:p>
        </p:txBody>
      </p:sp>
      <p:sp>
        <p:nvSpPr>
          <p:cNvPr id="59409" name="Text Box 22"/>
          <p:cNvSpPr txBox="1">
            <a:spLocks noChangeArrowheads="1"/>
          </p:cNvSpPr>
          <p:nvPr/>
        </p:nvSpPr>
        <p:spPr bwMode="auto">
          <a:xfrm>
            <a:off x="7681913" y="5076825"/>
            <a:ext cx="228600" cy="365125"/>
          </a:xfrm>
          <a:prstGeom prst="rect">
            <a:avLst/>
          </a:prstGeom>
          <a:noFill/>
          <a:ln w="9525">
            <a:noFill/>
            <a:miter lim="800000"/>
            <a:headEnd/>
            <a:tailEnd/>
          </a:ln>
        </p:spPr>
        <p:txBody>
          <a:bodyPr lIns="0" tIns="0" rIns="0" bIns="0">
            <a:spAutoFit/>
          </a:bodyPr>
          <a:lstStyle/>
          <a:p>
            <a:pPr>
              <a:spcBef>
                <a:spcPct val="50000"/>
              </a:spcBef>
            </a:pPr>
            <a:r>
              <a:rPr lang="tr-TR" altLang="en-US" sz="2400" b="1">
                <a:solidFill>
                  <a:schemeClr val="accent2"/>
                </a:solidFill>
              </a:rPr>
              <a:t>..</a:t>
            </a:r>
            <a:endParaRPr lang="en-US" altLang="en-US" sz="2400" b="1">
              <a:solidFill>
                <a:schemeClr val="accent2"/>
              </a:solidFill>
            </a:endParaRPr>
          </a:p>
        </p:txBody>
      </p:sp>
      <p:sp>
        <p:nvSpPr>
          <p:cNvPr id="59410" name="Text Box 23"/>
          <p:cNvSpPr txBox="1">
            <a:spLocks noChangeArrowheads="1"/>
          </p:cNvSpPr>
          <p:nvPr/>
        </p:nvSpPr>
        <p:spPr bwMode="auto">
          <a:xfrm>
            <a:off x="5580063" y="766763"/>
            <a:ext cx="1285875" cy="457200"/>
          </a:xfrm>
          <a:prstGeom prst="rect">
            <a:avLst/>
          </a:prstGeom>
          <a:noFill/>
          <a:ln w="9525">
            <a:noFill/>
            <a:miter lim="800000"/>
            <a:headEnd/>
            <a:tailEnd/>
          </a:ln>
        </p:spPr>
        <p:txBody>
          <a:bodyPr>
            <a:spAutoFit/>
          </a:bodyPr>
          <a:lstStyle/>
          <a:p>
            <a:pPr>
              <a:spcBef>
                <a:spcPct val="50000"/>
              </a:spcBef>
            </a:pPr>
            <a:r>
              <a:rPr lang="tr-TR" altLang="en-US" sz="2400" b="1">
                <a:solidFill>
                  <a:schemeClr val="accent2"/>
                </a:solidFill>
              </a:rPr>
              <a:t>F</a:t>
            </a:r>
            <a:r>
              <a:rPr lang="tr-TR" altLang="en-US" sz="2400" b="1" baseline="-25000">
                <a:solidFill>
                  <a:schemeClr val="accent2"/>
                </a:solidFill>
              </a:rPr>
              <a:t>S</a:t>
            </a:r>
            <a:r>
              <a:rPr lang="tr-TR" altLang="en-US" sz="2400" b="1">
                <a:solidFill>
                  <a:schemeClr val="accent2"/>
                </a:solidFill>
              </a:rPr>
              <a:t> = ku</a:t>
            </a:r>
            <a:endParaRPr lang="en-US" altLang="en-US" sz="2400" b="1">
              <a:solidFill>
                <a:schemeClr val="accent2"/>
              </a:solidFill>
            </a:endParaRPr>
          </a:p>
        </p:txBody>
      </p:sp>
      <p:sp>
        <p:nvSpPr>
          <p:cNvPr id="59411" name="Text Box 24"/>
          <p:cNvSpPr txBox="1">
            <a:spLocks noChangeArrowheads="1"/>
          </p:cNvSpPr>
          <p:nvPr/>
        </p:nvSpPr>
        <p:spPr bwMode="auto">
          <a:xfrm>
            <a:off x="381000" y="4029075"/>
            <a:ext cx="3276600" cy="457200"/>
          </a:xfrm>
          <a:prstGeom prst="rect">
            <a:avLst/>
          </a:prstGeom>
          <a:noFill/>
          <a:ln w="9525">
            <a:noFill/>
            <a:miter lim="800000"/>
            <a:headEnd/>
            <a:tailEnd/>
          </a:ln>
        </p:spPr>
        <p:txBody>
          <a:bodyPr>
            <a:spAutoFit/>
          </a:bodyPr>
          <a:lstStyle/>
          <a:p>
            <a:pPr>
              <a:spcBef>
                <a:spcPct val="50000"/>
              </a:spcBef>
            </a:pPr>
            <a:r>
              <a:rPr lang="en-US" altLang="en-US" sz="2400">
                <a:solidFill>
                  <a:srgbClr val="FF0000"/>
                </a:solidFill>
              </a:rPr>
              <a:t>For inelastic systems:</a:t>
            </a:r>
          </a:p>
        </p:txBody>
      </p:sp>
      <p:sp>
        <p:nvSpPr>
          <p:cNvPr id="59412" name="Line 25"/>
          <p:cNvSpPr>
            <a:spLocks noChangeShapeType="1"/>
          </p:cNvSpPr>
          <p:nvPr/>
        </p:nvSpPr>
        <p:spPr bwMode="auto">
          <a:xfrm>
            <a:off x="3581400" y="4292600"/>
            <a:ext cx="2438400" cy="0"/>
          </a:xfrm>
          <a:prstGeom prst="line">
            <a:avLst/>
          </a:prstGeom>
          <a:noFill/>
          <a:ln w="19050">
            <a:solidFill>
              <a:schemeClr val="tx1"/>
            </a:solidFill>
            <a:round/>
            <a:headEnd/>
            <a:tailEnd type="stealth" w="med" len="med"/>
          </a:ln>
        </p:spPr>
        <p:txBody>
          <a:bodyPr/>
          <a:lstStyle/>
          <a:p>
            <a:endParaRPr lang="en-US"/>
          </a:p>
        </p:txBody>
      </p:sp>
      <p:sp>
        <p:nvSpPr>
          <p:cNvPr id="59413" name="Line 26"/>
          <p:cNvSpPr>
            <a:spLocks noChangeShapeType="1"/>
          </p:cNvSpPr>
          <p:nvPr/>
        </p:nvSpPr>
        <p:spPr bwMode="auto">
          <a:xfrm flipV="1">
            <a:off x="4495800" y="3225800"/>
            <a:ext cx="0" cy="1828800"/>
          </a:xfrm>
          <a:prstGeom prst="line">
            <a:avLst/>
          </a:prstGeom>
          <a:noFill/>
          <a:ln w="19050">
            <a:solidFill>
              <a:schemeClr val="tx1"/>
            </a:solidFill>
            <a:round/>
            <a:headEnd/>
            <a:tailEnd type="stealth" w="med" len="med"/>
          </a:ln>
        </p:spPr>
        <p:txBody>
          <a:bodyPr/>
          <a:lstStyle/>
          <a:p>
            <a:endParaRPr lang="en-US"/>
          </a:p>
        </p:txBody>
      </p:sp>
      <p:sp>
        <p:nvSpPr>
          <p:cNvPr id="59414" name="Freeform 27"/>
          <p:cNvSpPr>
            <a:spLocks/>
          </p:cNvSpPr>
          <p:nvPr/>
        </p:nvSpPr>
        <p:spPr bwMode="auto">
          <a:xfrm>
            <a:off x="3822700" y="3416300"/>
            <a:ext cx="1473200" cy="1651000"/>
          </a:xfrm>
          <a:custGeom>
            <a:avLst/>
            <a:gdLst>
              <a:gd name="T0" fmla="*/ 2147483647 w 928"/>
              <a:gd name="T1" fmla="*/ 2147483647 h 1040"/>
              <a:gd name="T2" fmla="*/ 2147483647 w 928"/>
              <a:gd name="T3" fmla="*/ 2147483647 h 1040"/>
              <a:gd name="T4" fmla="*/ 2147483647 w 928"/>
              <a:gd name="T5" fmla="*/ 2147483647 h 1040"/>
              <a:gd name="T6" fmla="*/ 2147483647 w 928"/>
              <a:gd name="T7" fmla="*/ 2147483647 h 1040"/>
              <a:gd name="T8" fmla="*/ 2147483647 w 928"/>
              <a:gd name="T9" fmla="*/ 2147483647 h 1040"/>
              <a:gd name="T10" fmla="*/ 2147483647 w 928"/>
              <a:gd name="T11" fmla="*/ 2147483647 h 1040"/>
              <a:gd name="T12" fmla="*/ 0 60000 65536"/>
              <a:gd name="T13" fmla="*/ 0 60000 65536"/>
              <a:gd name="T14" fmla="*/ 0 60000 65536"/>
              <a:gd name="T15" fmla="*/ 0 60000 65536"/>
              <a:gd name="T16" fmla="*/ 0 60000 65536"/>
              <a:gd name="T17" fmla="*/ 0 60000 65536"/>
              <a:gd name="T18" fmla="*/ 0 w 928"/>
              <a:gd name="T19" fmla="*/ 0 h 1040"/>
              <a:gd name="T20" fmla="*/ 928 w 928"/>
              <a:gd name="T21" fmla="*/ 1040 h 1040"/>
            </a:gdLst>
            <a:ahLst/>
            <a:cxnLst>
              <a:cxn ang="T12">
                <a:pos x="T0" y="T1"/>
              </a:cxn>
              <a:cxn ang="T13">
                <a:pos x="T2" y="T3"/>
              </a:cxn>
              <a:cxn ang="T14">
                <a:pos x="T4" y="T5"/>
              </a:cxn>
              <a:cxn ang="T15">
                <a:pos x="T6" y="T7"/>
              </a:cxn>
              <a:cxn ang="T16">
                <a:pos x="T8" y="T9"/>
              </a:cxn>
              <a:cxn ang="T17">
                <a:pos x="T10" y="T11"/>
              </a:cxn>
            </a:cxnLst>
            <a:rect l="T18" t="T19" r="T20" b="T21"/>
            <a:pathLst>
              <a:path w="928" h="1040">
                <a:moveTo>
                  <a:pt x="424" y="552"/>
                </a:moveTo>
                <a:cubicBezTo>
                  <a:pt x="456" y="448"/>
                  <a:pt x="488" y="344"/>
                  <a:pt x="568" y="264"/>
                </a:cubicBezTo>
                <a:cubicBezTo>
                  <a:pt x="648" y="184"/>
                  <a:pt x="880" y="0"/>
                  <a:pt x="904" y="72"/>
                </a:cubicBezTo>
                <a:cubicBezTo>
                  <a:pt x="928" y="144"/>
                  <a:pt x="848" y="536"/>
                  <a:pt x="712" y="696"/>
                </a:cubicBezTo>
                <a:cubicBezTo>
                  <a:pt x="576" y="856"/>
                  <a:pt x="176" y="1040"/>
                  <a:pt x="88" y="1032"/>
                </a:cubicBezTo>
                <a:cubicBezTo>
                  <a:pt x="0" y="1024"/>
                  <a:pt x="92" y="836"/>
                  <a:pt x="184" y="648"/>
                </a:cubicBezTo>
              </a:path>
            </a:pathLst>
          </a:custGeom>
          <a:noFill/>
          <a:ln w="19050">
            <a:solidFill>
              <a:schemeClr val="tx1"/>
            </a:solidFill>
            <a:round/>
            <a:headEnd/>
            <a:tailEnd type="stealth" w="med" len="med"/>
          </a:ln>
        </p:spPr>
        <p:txBody>
          <a:bodyPr/>
          <a:lstStyle/>
          <a:p>
            <a:endParaRPr lang="en-US"/>
          </a:p>
        </p:txBody>
      </p:sp>
      <p:sp>
        <p:nvSpPr>
          <p:cNvPr id="59415" name="Text Box 28"/>
          <p:cNvSpPr txBox="1">
            <a:spLocks noChangeArrowheads="1"/>
          </p:cNvSpPr>
          <p:nvPr/>
        </p:nvSpPr>
        <p:spPr bwMode="auto">
          <a:xfrm>
            <a:off x="5934075" y="4076700"/>
            <a:ext cx="257175" cy="396875"/>
          </a:xfrm>
          <a:prstGeom prst="rect">
            <a:avLst/>
          </a:prstGeom>
          <a:noFill/>
          <a:ln w="9525">
            <a:noFill/>
            <a:miter lim="800000"/>
            <a:headEnd/>
            <a:tailEnd/>
          </a:ln>
        </p:spPr>
        <p:txBody>
          <a:bodyPr>
            <a:spAutoFit/>
          </a:bodyPr>
          <a:lstStyle/>
          <a:p>
            <a:pPr>
              <a:spcBef>
                <a:spcPct val="50000"/>
              </a:spcBef>
            </a:pPr>
            <a:r>
              <a:rPr lang="tr-TR" altLang="en-US" sz="2000"/>
              <a:t>u</a:t>
            </a:r>
            <a:endParaRPr lang="en-US" altLang="en-US" sz="2000"/>
          </a:p>
        </p:txBody>
      </p:sp>
      <p:sp>
        <p:nvSpPr>
          <p:cNvPr id="59416" name="Text Box 29"/>
          <p:cNvSpPr txBox="1">
            <a:spLocks noChangeArrowheads="1"/>
          </p:cNvSpPr>
          <p:nvPr/>
        </p:nvSpPr>
        <p:spPr bwMode="auto">
          <a:xfrm>
            <a:off x="4219575" y="3048000"/>
            <a:ext cx="457200" cy="396875"/>
          </a:xfrm>
          <a:prstGeom prst="rect">
            <a:avLst/>
          </a:prstGeom>
          <a:noFill/>
          <a:ln w="9525">
            <a:noFill/>
            <a:miter lim="800000"/>
            <a:headEnd/>
            <a:tailEnd/>
          </a:ln>
        </p:spPr>
        <p:txBody>
          <a:bodyPr>
            <a:spAutoFit/>
          </a:bodyPr>
          <a:lstStyle/>
          <a:p>
            <a:pPr>
              <a:spcBef>
                <a:spcPct val="50000"/>
              </a:spcBef>
            </a:pPr>
            <a:r>
              <a:rPr lang="tr-TR" altLang="en-US" sz="2000"/>
              <a:t>F</a:t>
            </a:r>
            <a:endParaRPr lang="en-US" altLang="en-US" sz="2000"/>
          </a:p>
        </p:txBody>
      </p:sp>
      <p:sp>
        <p:nvSpPr>
          <p:cNvPr id="59417" name="Text Box 30"/>
          <p:cNvSpPr txBox="1">
            <a:spLocks noChangeArrowheads="1"/>
          </p:cNvSpPr>
          <p:nvPr/>
        </p:nvSpPr>
        <p:spPr bwMode="auto">
          <a:xfrm>
            <a:off x="5292725" y="3644900"/>
            <a:ext cx="1828800" cy="457200"/>
          </a:xfrm>
          <a:prstGeom prst="rect">
            <a:avLst/>
          </a:prstGeom>
          <a:noFill/>
          <a:ln w="9525">
            <a:noFill/>
            <a:miter lim="800000"/>
            <a:headEnd/>
            <a:tailEnd/>
          </a:ln>
        </p:spPr>
        <p:txBody>
          <a:bodyPr>
            <a:spAutoFit/>
          </a:bodyPr>
          <a:lstStyle/>
          <a:p>
            <a:pPr>
              <a:spcBef>
                <a:spcPct val="50000"/>
              </a:spcBef>
            </a:pPr>
            <a:r>
              <a:rPr lang="tr-TR" altLang="en-US" sz="2400" b="1">
                <a:solidFill>
                  <a:schemeClr val="accent2"/>
                </a:solidFill>
              </a:rPr>
              <a:t>F</a:t>
            </a:r>
            <a:r>
              <a:rPr lang="tr-TR" altLang="en-US" sz="2400" b="1" baseline="-25000">
                <a:solidFill>
                  <a:schemeClr val="accent2"/>
                </a:solidFill>
              </a:rPr>
              <a:t>S</a:t>
            </a:r>
            <a:r>
              <a:rPr lang="tr-TR" altLang="en-US" sz="2400" b="1">
                <a:solidFill>
                  <a:schemeClr val="accent2"/>
                </a:solidFill>
              </a:rPr>
              <a:t> = f(u,u)</a:t>
            </a:r>
            <a:endParaRPr lang="en-US" altLang="en-US" sz="2400" b="1">
              <a:solidFill>
                <a:schemeClr val="accent2"/>
              </a:solidFill>
            </a:endParaRPr>
          </a:p>
        </p:txBody>
      </p:sp>
      <p:sp>
        <p:nvSpPr>
          <p:cNvPr id="59418" name="Text Box 31"/>
          <p:cNvSpPr txBox="1">
            <a:spLocks noChangeArrowheads="1"/>
          </p:cNvSpPr>
          <p:nvPr/>
        </p:nvSpPr>
        <p:spPr bwMode="auto">
          <a:xfrm>
            <a:off x="6573838" y="3486150"/>
            <a:ext cx="200025" cy="365125"/>
          </a:xfrm>
          <a:prstGeom prst="rect">
            <a:avLst/>
          </a:prstGeom>
          <a:noFill/>
          <a:ln w="9525">
            <a:noFill/>
            <a:miter lim="800000"/>
            <a:headEnd/>
            <a:tailEnd/>
          </a:ln>
        </p:spPr>
        <p:txBody>
          <a:bodyPr lIns="0" tIns="0" rIns="0" bIns="0">
            <a:spAutoFit/>
          </a:bodyPr>
          <a:lstStyle/>
          <a:p>
            <a:pPr>
              <a:spcBef>
                <a:spcPct val="50000"/>
              </a:spcBef>
            </a:pPr>
            <a:r>
              <a:rPr lang="tr-TR" altLang="en-US" sz="2400" b="1">
                <a:solidFill>
                  <a:schemeClr val="accent2"/>
                </a:solidFill>
              </a:rPr>
              <a:t>.</a:t>
            </a:r>
            <a:endParaRPr lang="en-US" altLang="en-US" sz="2400" b="1">
              <a:solidFill>
                <a:schemeClr val="accent2"/>
              </a:solidFill>
            </a:endParaRPr>
          </a:p>
        </p:txBody>
      </p:sp>
      <p:sp>
        <p:nvSpPr>
          <p:cNvPr id="59419" name="Line 32"/>
          <p:cNvSpPr>
            <a:spLocks noChangeShapeType="1"/>
          </p:cNvSpPr>
          <p:nvPr/>
        </p:nvSpPr>
        <p:spPr bwMode="auto">
          <a:xfrm>
            <a:off x="1600200" y="1736725"/>
            <a:ext cx="0" cy="838200"/>
          </a:xfrm>
          <a:prstGeom prst="line">
            <a:avLst/>
          </a:prstGeom>
          <a:noFill/>
          <a:ln w="38100">
            <a:solidFill>
              <a:srgbClr val="FF0000"/>
            </a:solidFill>
            <a:round/>
            <a:headEnd/>
            <a:tailEnd/>
          </a:ln>
        </p:spPr>
        <p:txBody>
          <a:bodyPr/>
          <a:lstStyle/>
          <a:p>
            <a:endParaRPr lang="en-US"/>
          </a:p>
        </p:txBody>
      </p:sp>
      <p:sp>
        <p:nvSpPr>
          <p:cNvPr id="59420" name="Line 33"/>
          <p:cNvSpPr>
            <a:spLocks noChangeShapeType="1"/>
          </p:cNvSpPr>
          <p:nvPr/>
        </p:nvSpPr>
        <p:spPr bwMode="auto">
          <a:xfrm>
            <a:off x="1600200" y="2560638"/>
            <a:ext cx="3276600" cy="0"/>
          </a:xfrm>
          <a:prstGeom prst="line">
            <a:avLst/>
          </a:prstGeom>
          <a:noFill/>
          <a:ln w="38100">
            <a:solidFill>
              <a:srgbClr val="FF0000"/>
            </a:solidFill>
            <a:round/>
            <a:headEnd/>
            <a:tailEnd type="triangle" w="med" len="med"/>
          </a:ln>
        </p:spPr>
        <p:txBody>
          <a:bodyPr/>
          <a:lstStyle/>
          <a:p>
            <a:endParaRPr lang="en-US"/>
          </a:p>
        </p:txBody>
      </p:sp>
      <p:sp>
        <p:nvSpPr>
          <p:cNvPr id="59421" name="Text Box 34"/>
          <p:cNvSpPr txBox="1">
            <a:spLocks noChangeArrowheads="1"/>
          </p:cNvSpPr>
          <p:nvPr/>
        </p:nvSpPr>
        <p:spPr bwMode="auto">
          <a:xfrm>
            <a:off x="5319713" y="2149475"/>
            <a:ext cx="228600" cy="365125"/>
          </a:xfrm>
          <a:prstGeom prst="rect">
            <a:avLst/>
          </a:prstGeom>
          <a:noFill/>
          <a:ln w="9525">
            <a:noFill/>
            <a:miter lim="800000"/>
            <a:headEnd/>
            <a:tailEnd/>
          </a:ln>
        </p:spPr>
        <p:txBody>
          <a:bodyPr lIns="0" tIns="0" rIns="0" bIns="0">
            <a:spAutoFit/>
          </a:bodyPr>
          <a:lstStyle/>
          <a:p>
            <a:pPr>
              <a:spcBef>
                <a:spcPct val="50000"/>
              </a:spcBef>
            </a:pPr>
            <a:r>
              <a:rPr lang="tr-TR" altLang="en-US" sz="2400" b="1">
                <a:solidFill>
                  <a:schemeClr val="accent2"/>
                </a:solidFill>
              </a:rPr>
              <a:t>..</a:t>
            </a:r>
            <a:endParaRPr lang="en-US" altLang="en-US" sz="2400" b="1">
              <a:solidFill>
                <a:schemeClr val="accent2"/>
              </a:solidFill>
            </a:endParaRPr>
          </a:p>
        </p:txBody>
      </p:sp>
      <p:sp>
        <p:nvSpPr>
          <p:cNvPr id="59422" name="Text Box 35"/>
          <p:cNvSpPr txBox="1">
            <a:spLocks noChangeArrowheads="1"/>
          </p:cNvSpPr>
          <p:nvPr/>
        </p:nvSpPr>
        <p:spPr bwMode="auto">
          <a:xfrm>
            <a:off x="6691313" y="5091113"/>
            <a:ext cx="228600" cy="365125"/>
          </a:xfrm>
          <a:prstGeom prst="rect">
            <a:avLst/>
          </a:prstGeom>
          <a:noFill/>
          <a:ln w="9525">
            <a:noFill/>
            <a:miter lim="800000"/>
            <a:headEnd/>
            <a:tailEnd/>
          </a:ln>
        </p:spPr>
        <p:txBody>
          <a:bodyPr lIns="0" tIns="0" rIns="0" bIns="0">
            <a:spAutoFit/>
          </a:bodyPr>
          <a:lstStyle/>
          <a:p>
            <a:pPr>
              <a:spcBef>
                <a:spcPct val="50000"/>
              </a:spcBef>
            </a:pPr>
            <a:r>
              <a:rPr lang="tr-TR" altLang="en-US" sz="2400" b="1">
                <a:solidFill>
                  <a:schemeClr val="accent2"/>
                </a:solidFill>
              </a:rPr>
              <a:t>.</a:t>
            </a:r>
            <a:endParaRPr lang="en-US" altLang="en-US" sz="2400" b="1">
              <a:solidFill>
                <a:schemeClr val="accent2"/>
              </a:solidFill>
            </a:endParaRPr>
          </a:p>
        </p:txBody>
      </p:sp>
      <p:sp>
        <p:nvSpPr>
          <p:cNvPr id="59423" name="Text Box 36"/>
          <p:cNvSpPr txBox="1">
            <a:spLocks noChangeArrowheads="1"/>
          </p:cNvSpPr>
          <p:nvPr/>
        </p:nvSpPr>
        <p:spPr bwMode="auto">
          <a:xfrm>
            <a:off x="2019300" y="2198688"/>
            <a:ext cx="2324100" cy="396875"/>
          </a:xfrm>
          <a:prstGeom prst="rect">
            <a:avLst/>
          </a:prstGeom>
          <a:noFill/>
          <a:ln w="9525">
            <a:noFill/>
            <a:miter lim="800000"/>
            <a:headEnd/>
            <a:tailEnd/>
          </a:ln>
        </p:spPr>
        <p:txBody>
          <a:bodyPr>
            <a:spAutoFit/>
          </a:bodyPr>
          <a:lstStyle/>
          <a:p>
            <a:pPr>
              <a:spcBef>
                <a:spcPct val="50000"/>
              </a:spcBef>
            </a:pPr>
            <a:r>
              <a:rPr lang="en-US" altLang="en-US" sz="2000"/>
              <a:t>Equation of motion</a:t>
            </a:r>
          </a:p>
        </p:txBody>
      </p:sp>
      <p:sp>
        <p:nvSpPr>
          <p:cNvPr id="59424" name="Line 37"/>
          <p:cNvSpPr>
            <a:spLocks noChangeShapeType="1"/>
          </p:cNvSpPr>
          <p:nvPr/>
        </p:nvSpPr>
        <p:spPr bwMode="auto">
          <a:xfrm>
            <a:off x="1600200" y="4457700"/>
            <a:ext cx="0" cy="1066800"/>
          </a:xfrm>
          <a:prstGeom prst="line">
            <a:avLst/>
          </a:prstGeom>
          <a:noFill/>
          <a:ln w="38100">
            <a:solidFill>
              <a:srgbClr val="FF0000"/>
            </a:solidFill>
            <a:round/>
            <a:headEnd/>
            <a:tailEnd/>
          </a:ln>
        </p:spPr>
        <p:txBody>
          <a:bodyPr/>
          <a:lstStyle/>
          <a:p>
            <a:endParaRPr lang="en-US"/>
          </a:p>
        </p:txBody>
      </p:sp>
      <p:sp>
        <p:nvSpPr>
          <p:cNvPr id="59425" name="Line 38"/>
          <p:cNvSpPr>
            <a:spLocks noChangeShapeType="1"/>
          </p:cNvSpPr>
          <p:nvPr/>
        </p:nvSpPr>
        <p:spPr bwMode="auto">
          <a:xfrm>
            <a:off x="1600200" y="5503863"/>
            <a:ext cx="2590800" cy="0"/>
          </a:xfrm>
          <a:prstGeom prst="line">
            <a:avLst/>
          </a:prstGeom>
          <a:noFill/>
          <a:ln w="38100">
            <a:solidFill>
              <a:srgbClr val="FF0000"/>
            </a:solidFill>
            <a:round/>
            <a:headEnd/>
            <a:tailEnd type="triangle" w="med" len="med"/>
          </a:ln>
        </p:spPr>
        <p:txBody>
          <a:bodyPr/>
          <a:lstStyle/>
          <a:p>
            <a:endParaRPr lang="en-US"/>
          </a:p>
        </p:txBody>
      </p:sp>
      <p:sp>
        <p:nvSpPr>
          <p:cNvPr id="59426" name="Text Box 39"/>
          <p:cNvSpPr txBox="1">
            <a:spLocks noChangeArrowheads="1"/>
          </p:cNvSpPr>
          <p:nvPr/>
        </p:nvSpPr>
        <p:spPr bwMode="auto">
          <a:xfrm>
            <a:off x="1695450" y="5113338"/>
            <a:ext cx="2324100" cy="396875"/>
          </a:xfrm>
          <a:prstGeom prst="rect">
            <a:avLst/>
          </a:prstGeom>
          <a:noFill/>
          <a:ln w="9525">
            <a:noFill/>
            <a:miter lim="800000"/>
            <a:headEnd/>
            <a:tailEnd/>
          </a:ln>
        </p:spPr>
        <p:txBody>
          <a:bodyPr>
            <a:spAutoFit/>
          </a:bodyPr>
          <a:lstStyle/>
          <a:p>
            <a:pPr>
              <a:spcBef>
                <a:spcPct val="50000"/>
              </a:spcBef>
            </a:pPr>
            <a:r>
              <a:rPr lang="en-US" altLang="en-US" sz="2000"/>
              <a:t>Equation of motion</a:t>
            </a:r>
          </a:p>
        </p:txBody>
      </p:sp>
      <p:sp>
        <p:nvSpPr>
          <p:cNvPr id="59427" name="Text Box 40"/>
          <p:cNvSpPr txBox="1">
            <a:spLocks noChangeArrowheads="1"/>
          </p:cNvSpPr>
          <p:nvPr/>
        </p:nvSpPr>
        <p:spPr bwMode="auto">
          <a:xfrm>
            <a:off x="5476875" y="5100638"/>
            <a:ext cx="228600" cy="365125"/>
          </a:xfrm>
          <a:prstGeom prst="rect">
            <a:avLst/>
          </a:prstGeom>
          <a:noFill/>
          <a:ln w="9525">
            <a:noFill/>
            <a:miter lim="800000"/>
            <a:headEnd/>
            <a:tailEnd/>
          </a:ln>
        </p:spPr>
        <p:txBody>
          <a:bodyPr lIns="0" tIns="0" rIns="0" bIns="0">
            <a:spAutoFit/>
          </a:bodyPr>
          <a:lstStyle/>
          <a:p>
            <a:pPr>
              <a:spcBef>
                <a:spcPct val="50000"/>
              </a:spcBef>
            </a:pPr>
            <a:r>
              <a:rPr lang="tr-TR" altLang="en-US" sz="2400" b="1">
                <a:solidFill>
                  <a:schemeClr val="accent2"/>
                </a:solidFill>
              </a:rPr>
              <a:t>.</a:t>
            </a:r>
            <a:endParaRPr lang="en-US" altLang="en-US" sz="2400" b="1">
              <a:solidFill>
                <a:schemeClr val="accent2"/>
              </a:solidFill>
            </a:endParaRPr>
          </a:p>
        </p:txBody>
      </p:sp>
      <p:sp>
        <p:nvSpPr>
          <p:cNvPr id="59428" name="Text Box 41"/>
          <p:cNvSpPr txBox="1">
            <a:spLocks noChangeArrowheads="1"/>
          </p:cNvSpPr>
          <p:nvPr/>
        </p:nvSpPr>
        <p:spPr bwMode="auto">
          <a:xfrm>
            <a:off x="4114800" y="333375"/>
            <a:ext cx="457200" cy="396875"/>
          </a:xfrm>
          <a:prstGeom prst="rect">
            <a:avLst/>
          </a:prstGeom>
          <a:noFill/>
          <a:ln w="9525">
            <a:noFill/>
            <a:miter lim="800000"/>
            <a:headEnd/>
            <a:tailEnd/>
          </a:ln>
        </p:spPr>
        <p:txBody>
          <a:bodyPr>
            <a:spAutoFit/>
          </a:bodyPr>
          <a:lstStyle/>
          <a:p>
            <a:pPr>
              <a:spcBef>
                <a:spcPct val="50000"/>
              </a:spcBef>
            </a:pPr>
            <a:r>
              <a:rPr lang="tr-TR" altLang="en-US" sz="2000"/>
              <a:t>F</a:t>
            </a:r>
            <a:endParaRPr lang="en-US" altLang="en-US" sz="2000"/>
          </a:p>
        </p:txBody>
      </p:sp>
      <p:sp>
        <p:nvSpPr>
          <p:cNvPr id="59429" name="Text Box 42"/>
          <p:cNvSpPr txBox="1">
            <a:spLocks noChangeArrowheads="1"/>
          </p:cNvSpPr>
          <p:nvPr/>
        </p:nvSpPr>
        <p:spPr bwMode="auto">
          <a:xfrm>
            <a:off x="7019925" y="3429000"/>
            <a:ext cx="2124075" cy="1803400"/>
          </a:xfrm>
          <a:prstGeom prst="rect">
            <a:avLst/>
          </a:prstGeom>
          <a:noFill/>
          <a:ln w="9525">
            <a:noFill/>
            <a:miter lim="800000"/>
            <a:headEnd/>
            <a:tailEnd/>
          </a:ln>
        </p:spPr>
        <p:txBody>
          <a:bodyPr>
            <a:spAutoFit/>
          </a:bodyPr>
          <a:lstStyle/>
          <a:p>
            <a:pPr>
              <a:spcBef>
                <a:spcPct val="50000"/>
              </a:spcBef>
            </a:pPr>
            <a:r>
              <a:rPr lang="en-US" altLang="en-US" sz="1600" i="1">
                <a:solidFill>
                  <a:srgbClr val="FF0000"/>
                </a:solidFill>
              </a:rPr>
              <a:t>Depends prior deformation history and whether deformation is currently increasing (u &gt; 0) or decreasing (u &lt; 0) </a:t>
            </a:r>
          </a:p>
        </p:txBody>
      </p:sp>
      <p:sp>
        <p:nvSpPr>
          <p:cNvPr id="59430" name="Text Box 43"/>
          <p:cNvSpPr txBox="1">
            <a:spLocks noChangeArrowheads="1"/>
          </p:cNvSpPr>
          <p:nvPr/>
        </p:nvSpPr>
        <p:spPr bwMode="auto">
          <a:xfrm>
            <a:off x="7194550" y="4451350"/>
            <a:ext cx="228600" cy="365125"/>
          </a:xfrm>
          <a:prstGeom prst="rect">
            <a:avLst/>
          </a:prstGeom>
          <a:noFill/>
          <a:ln w="9525">
            <a:noFill/>
            <a:miter lim="800000"/>
            <a:headEnd/>
            <a:tailEnd/>
          </a:ln>
        </p:spPr>
        <p:txBody>
          <a:bodyPr lIns="0" tIns="0" rIns="0" bIns="0">
            <a:spAutoFit/>
          </a:bodyPr>
          <a:lstStyle/>
          <a:p>
            <a:pPr>
              <a:spcBef>
                <a:spcPct val="50000"/>
              </a:spcBef>
            </a:pPr>
            <a:r>
              <a:rPr lang="tr-TR" altLang="en-US" sz="2400">
                <a:solidFill>
                  <a:srgbClr val="FF0000"/>
                </a:solidFill>
              </a:rPr>
              <a:t>.</a:t>
            </a:r>
            <a:endParaRPr lang="en-US" altLang="en-US" sz="2400">
              <a:solidFill>
                <a:srgbClr val="FF0000"/>
              </a:solidFill>
            </a:endParaRPr>
          </a:p>
        </p:txBody>
      </p:sp>
      <p:sp>
        <p:nvSpPr>
          <p:cNvPr id="59431" name="Text Box 44"/>
          <p:cNvSpPr txBox="1">
            <a:spLocks noChangeArrowheads="1"/>
          </p:cNvSpPr>
          <p:nvPr/>
        </p:nvSpPr>
        <p:spPr bwMode="auto">
          <a:xfrm>
            <a:off x="7207250" y="4695825"/>
            <a:ext cx="228600" cy="365125"/>
          </a:xfrm>
          <a:prstGeom prst="rect">
            <a:avLst/>
          </a:prstGeom>
          <a:noFill/>
          <a:ln w="9525">
            <a:noFill/>
            <a:miter lim="800000"/>
            <a:headEnd/>
            <a:tailEnd/>
          </a:ln>
        </p:spPr>
        <p:txBody>
          <a:bodyPr lIns="0" tIns="0" rIns="0" bIns="0">
            <a:spAutoFit/>
          </a:bodyPr>
          <a:lstStyle/>
          <a:p>
            <a:pPr>
              <a:spcBef>
                <a:spcPct val="50000"/>
              </a:spcBef>
            </a:pPr>
            <a:r>
              <a:rPr lang="tr-TR" altLang="en-US" sz="2400">
                <a:solidFill>
                  <a:srgbClr val="FF0000"/>
                </a:solidFill>
              </a:rPr>
              <a:t>.</a:t>
            </a:r>
            <a:endParaRPr lang="en-US" altLang="en-US" sz="2400">
              <a:solidFill>
                <a:srgbClr val="FF0000"/>
              </a:solidFill>
            </a:endParaRPr>
          </a:p>
        </p:txBody>
      </p:sp>
      <p:cxnSp>
        <p:nvCxnSpPr>
          <p:cNvPr id="59432" name="AutoShape 45"/>
          <p:cNvCxnSpPr>
            <a:cxnSpLocks noChangeShapeType="1"/>
            <a:stCxn id="59417" idx="2"/>
            <a:endCxn id="59429" idx="1"/>
          </p:cNvCxnSpPr>
          <p:nvPr/>
        </p:nvCxnSpPr>
        <p:spPr bwMode="auto">
          <a:xfrm rot="16200000" flipH="1">
            <a:off x="6499225" y="3810000"/>
            <a:ext cx="228600" cy="812800"/>
          </a:xfrm>
          <a:prstGeom prst="bentConnector2">
            <a:avLst/>
          </a:prstGeom>
          <a:noFill/>
          <a:ln w="28575">
            <a:solidFill>
              <a:schemeClr val="accent2"/>
            </a:solidFill>
            <a:miter lim="800000"/>
            <a:headEnd/>
            <a:tailEnd type="triangle" w="med" len="med"/>
          </a:ln>
        </p:spPr>
      </p:cxnSp>
      <p:sp>
        <p:nvSpPr>
          <p:cNvPr id="59433"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6041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60420" name="Rectangle 14"/>
          <p:cNvSpPr>
            <a:spLocks noChangeArrowheads="1"/>
          </p:cNvSpPr>
          <p:nvPr/>
        </p:nvSpPr>
        <p:spPr bwMode="auto">
          <a:xfrm>
            <a:off x="2466975" y="1638300"/>
            <a:ext cx="9144000" cy="0"/>
          </a:xfrm>
          <a:prstGeom prst="rect">
            <a:avLst/>
          </a:prstGeom>
          <a:noFill/>
          <a:ln w="9525">
            <a:noFill/>
            <a:miter lim="800000"/>
            <a:headEnd/>
            <a:tailEnd/>
          </a:ln>
        </p:spPr>
        <p:txBody>
          <a:bodyPr>
            <a:spAutoFit/>
          </a:bodyPr>
          <a:lstStyle/>
          <a:p>
            <a:endParaRPr lang="en-US" altLang="en-US"/>
          </a:p>
        </p:txBody>
      </p:sp>
      <p:sp>
        <p:nvSpPr>
          <p:cNvPr id="4140" name="Text Box 44"/>
          <p:cNvSpPr txBox="1">
            <a:spLocks noChangeArrowheads="1"/>
          </p:cNvSpPr>
          <p:nvPr/>
        </p:nvSpPr>
        <p:spPr bwMode="auto">
          <a:xfrm>
            <a:off x="1219200" y="1500188"/>
            <a:ext cx="6781800" cy="4186237"/>
          </a:xfrm>
          <a:prstGeom prst="rect">
            <a:avLst/>
          </a:prstGeom>
          <a:noFill/>
          <a:ln w="9525">
            <a:noFill/>
            <a:miter lim="800000"/>
            <a:headEnd/>
            <a:tailEnd/>
          </a:ln>
          <a:effectLst/>
        </p:spPr>
        <p:txBody>
          <a:bodyPr>
            <a:spAutoFit/>
          </a:bodyPr>
          <a:lstStyle/>
          <a:p>
            <a:pPr>
              <a:spcBef>
                <a:spcPct val="50000"/>
              </a:spcBef>
              <a:defRPr/>
            </a:pPr>
            <a:r>
              <a:rPr lang="en-US" sz="2800" b="1" dirty="0">
                <a:effectLst>
                  <a:outerShdw blurRad="38100" dist="38100" dir="2700000" algn="tl">
                    <a:srgbClr val="C0C0C0"/>
                  </a:outerShdw>
                </a:effectLst>
              </a:rPr>
              <a:t>The equation of motion for an elastic system can be solved either analytically or numerically. However, there are very few cases in which the equation of an inelastic system can be solved analytically. The solutions for the inelastic case is usually numerical.</a:t>
            </a:r>
            <a:endParaRPr lang="tr-TR" sz="2800" b="1" dirty="0">
              <a:effectLst>
                <a:outerShdw blurRad="38100" dist="38100" dir="2700000" algn="tl">
                  <a:srgbClr val="C0C0C0"/>
                </a:outerShdw>
              </a:effectLst>
            </a:endParaRPr>
          </a:p>
          <a:p>
            <a:pPr>
              <a:spcBef>
                <a:spcPct val="50000"/>
              </a:spcBef>
              <a:defRPr/>
            </a:pPr>
            <a:r>
              <a:rPr lang="tr-TR" sz="2800" b="1" u="sng" dirty="0">
                <a:effectLst>
                  <a:outerShdw blurRad="38100" dist="38100" dir="2700000" algn="tl">
                    <a:srgbClr val="C0C0C0"/>
                  </a:outerShdw>
                </a:effectLst>
              </a:rPr>
              <a:t>Nonlinear oscillator response is out of scope of this lecture</a:t>
            </a:r>
            <a:endParaRPr lang="en-US" sz="2800" b="1" u="sng" dirty="0">
              <a:effectLst>
                <a:outerShdw blurRad="38100" dist="38100" dir="2700000" algn="tl">
                  <a:srgbClr val="C0C0C0"/>
                </a:outerShdw>
              </a:effectLst>
            </a:endParaRPr>
          </a:p>
        </p:txBody>
      </p:sp>
      <p:sp>
        <p:nvSpPr>
          <p:cNvPr id="60422"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6"/>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altLang="en-US" sz="1400" smtClean="0">
                <a:solidFill>
                  <a:srgbClr val="000000"/>
                </a:solidFill>
              </a:rPr>
              <a:t>Dr. Sinan Akkar</a:t>
            </a:r>
          </a:p>
        </p:txBody>
      </p:sp>
      <p:sp>
        <p:nvSpPr>
          <p:cNvPr id="58371" name="Line 7"/>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smtClean="0">
              <a:solidFill>
                <a:srgbClr val="000000"/>
              </a:solidFill>
              <a:latin typeface="Arial" pitchFamily="34" charset="0"/>
            </a:endParaRPr>
          </a:p>
        </p:txBody>
      </p:sp>
      <p:sp>
        <p:nvSpPr>
          <p:cNvPr id="58372" name="Text Box 17"/>
          <p:cNvSpPr txBox="1">
            <a:spLocks noChangeArrowheads="1"/>
          </p:cNvSpPr>
          <p:nvPr/>
        </p:nvSpPr>
        <p:spPr bwMode="auto">
          <a:xfrm>
            <a:off x="228600" y="571500"/>
            <a:ext cx="8610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en-US" sz="2400" smtClean="0">
                <a:solidFill>
                  <a:srgbClr val="000000"/>
                </a:solidFill>
              </a:rPr>
              <a:t>Critical damping, </a:t>
            </a:r>
            <a:r>
              <a:rPr lang="en-US" altLang="en-US" sz="2400" i="1" smtClean="0">
                <a:solidFill>
                  <a:srgbClr val="000000"/>
                </a:solidFill>
                <a:sym typeface="Symbol" pitchFamily="18" charset="2"/>
              </a:rPr>
              <a:t></a:t>
            </a:r>
            <a:r>
              <a:rPr lang="en-US" altLang="en-US" sz="2400" smtClean="0">
                <a:solidFill>
                  <a:srgbClr val="000000"/>
                </a:solidFill>
                <a:sym typeface="Symbol" pitchFamily="18" charset="2"/>
              </a:rPr>
              <a:t> and natural frequency </a:t>
            </a:r>
            <a:r>
              <a:rPr lang="en-US" altLang="en-US" sz="2400" i="1" smtClean="0">
                <a:solidFill>
                  <a:srgbClr val="000000"/>
                </a:solidFill>
                <a:sym typeface="Symbol" pitchFamily="18" charset="2"/>
              </a:rPr>
              <a:t></a:t>
            </a:r>
            <a:r>
              <a:rPr lang="en-US" altLang="en-US" sz="2400" i="1" baseline="-25000" smtClean="0">
                <a:solidFill>
                  <a:srgbClr val="000000"/>
                </a:solidFill>
                <a:sym typeface="Symbol" pitchFamily="18" charset="2"/>
              </a:rPr>
              <a:t>n</a:t>
            </a:r>
            <a:r>
              <a:rPr lang="en-US" altLang="en-US" sz="2400" smtClean="0">
                <a:solidFill>
                  <a:srgbClr val="000000"/>
                </a:solidFill>
                <a:sym typeface="Symbol" pitchFamily="18" charset="2"/>
              </a:rPr>
              <a:t> are the primary factors that effect the SDOF elastic response:</a:t>
            </a:r>
            <a:endParaRPr lang="en-US" altLang="en-US" sz="2400" smtClean="0">
              <a:solidFill>
                <a:srgbClr val="000000"/>
              </a:solidFill>
            </a:endParaRPr>
          </a:p>
        </p:txBody>
      </p:sp>
      <p:pic>
        <p:nvPicPr>
          <p:cNvPr id="58373"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13" y="2492375"/>
            <a:ext cx="3875087"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AutoShape 19"/>
          <p:cNvSpPr>
            <a:spLocks noChangeAspect="1" noChangeArrowheads="1"/>
          </p:cNvSpPr>
          <p:nvPr/>
        </p:nvSpPr>
        <p:spPr bwMode="auto">
          <a:xfrm rot="-2121222">
            <a:off x="3810000" y="2492375"/>
            <a:ext cx="1143000" cy="246063"/>
          </a:xfrm>
          <a:prstGeom prst="notchedRightArrow">
            <a:avLst>
              <a:gd name="adj1" fmla="val 50000"/>
              <a:gd name="adj2" fmla="val 116129"/>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smtClean="0">
              <a:solidFill>
                <a:srgbClr val="000000"/>
              </a:solidFill>
            </a:endParaRPr>
          </a:p>
        </p:txBody>
      </p:sp>
      <p:sp>
        <p:nvSpPr>
          <p:cNvPr id="58375" name="AutoShape 20"/>
          <p:cNvSpPr>
            <a:spLocks noChangeAspect="1" noChangeArrowheads="1"/>
          </p:cNvSpPr>
          <p:nvPr/>
        </p:nvSpPr>
        <p:spPr bwMode="auto">
          <a:xfrm>
            <a:off x="3929063" y="3254375"/>
            <a:ext cx="1009650" cy="293688"/>
          </a:xfrm>
          <a:prstGeom prst="notchedRightArrow">
            <a:avLst>
              <a:gd name="adj1" fmla="val 50000"/>
              <a:gd name="adj2" fmla="val 8594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smtClean="0">
              <a:solidFill>
                <a:srgbClr val="000000"/>
              </a:solidFill>
            </a:endParaRPr>
          </a:p>
        </p:txBody>
      </p:sp>
      <p:sp>
        <p:nvSpPr>
          <p:cNvPr id="58376" name="AutoShape 21"/>
          <p:cNvSpPr>
            <a:spLocks noChangeAspect="1" noChangeArrowheads="1"/>
          </p:cNvSpPr>
          <p:nvPr/>
        </p:nvSpPr>
        <p:spPr bwMode="auto">
          <a:xfrm rot="1542008">
            <a:off x="3857625" y="4230688"/>
            <a:ext cx="1143000" cy="246062"/>
          </a:xfrm>
          <a:prstGeom prst="notchedRightArrow">
            <a:avLst>
              <a:gd name="adj1" fmla="val 50000"/>
              <a:gd name="adj2" fmla="val 116129"/>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smtClean="0">
              <a:solidFill>
                <a:srgbClr val="000000"/>
              </a:solidFill>
            </a:endParaRPr>
          </a:p>
        </p:txBody>
      </p:sp>
      <p:pic>
        <p:nvPicPr>
          <p:cNvPr id="58377" name="Picture 22"/>
          <p:cNvPicPr>
            <a:picLocks noChangeAspect="1" noChangeArrowheads="1"/>
          </p:cNvPicPr>
          <p:nvPr/>
        </p:nvPicPr>
        <p:blipFill>
          <a:blip r:embed="rId4" cstate="print">
            <a:extLst>
              <a:ext uri="{28A0092B-C50C-407E-A947-70E740481C1C}">
                <a14:useLocalDpi xmlns:a14="http://schemas.microsoft.com/office/drawing/2010/main" val="0"/>
              </a:ext>
            </a:extLst>
          </a:blip>
          <a:srcRect t="12651" b="8490"/>
          <a:stretch>
            <a:fillRect/>
          </a:stretch>
        </p:blipFill>
        <p:spPr bwMode="auto">
          <a:xfrm>
            <a:off x="4953000" y="1654175"/>
            <a:ext cx="36195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8" name="Picture 23"/>
          <p:cNvPicPr>
            <a:picLocks noChangeAspect="1" noChangeArrowheads="1"/>
          </p:cNvPicPr>
          <p:nvPr/>
        </p:nvPicPr>
        <p:blipFill>
          <a:blip r:embed="rId5" cstate="print">
            <a:extLst>
              <a:ext uri="{28A0092B-C50C-407E-A947-70E740481C1C}">
                <a14:useLocalDpi xmlns:a14="http://schemas.microsoft.com/office/drawing/2010/main" val="0"/>
              </a:ext>
            </a:extLst>
          </a:blip>
          <a:srcRect b="16907"/>
          <a:stretch>
            <a:fillRect/>
          </a:stretch>
        </p:blipFill>
        <p:spPr bwMode="auto">
          <a:xfrm>
            <a:off x="4938713" y="2746375"/>
            <a:ext cx="363855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9" name="Picture 24"/>
          <p:cNvPicPr>
            <a:picLocks noChangeAspect="1" noChangeArrowheads="1"/>
          </p:cNvPicPr>
          <p:nvPr/>
        </p:nvPicPr>
        <p:blipFill>
          <a:blip r:embed="rId6" cstate="print">
            <a:extLst>
              <a:ext uri="{28A0092B-C50C-407E-A947-70E740481C1C}">
                <a14:useLocalDpi xmlns:a14="http://schemas.microsoft.com/office/drawing/2010/main" val="0"/>
              </a:ext>
            </a:extLst>
          </a:blip>
          <a:srcRect t="4126" b="12543"/>
          <a:stretch>
            <a:fillRect/>
          </a:stretch>
        </p:blipFill>
        <p:spPr bwMode="auto">
          <a:xfrm>
            <a:off x="5029200" y="3963988"/>
            <a:ext cx="3629025"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0" name="Text Box 25"/>
          <p:cNvSpPr txBox="1">
            <a:spLocks noChangeArrowheads="1"/>
          </p:cNvSpPr>
          <p:nvPr/>
        </p:nvSpPr>
        <p:spPr bwMode="auto">
          <a:xfrm>
            <a:off x="0" y="4838700"/>
            <a:ext cx="8915400"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en-US" sz="2000" i="1" u="sng" smtClean="0">
                <a:solidFill>
                  <a:srgbClr val="333399"/>
                </a:solidFill>
              </a:rPr>
              <a:t>For a constant damping:</a:t>
            </a:r>
          </a:p>
          <a:p>
            <a:pPr eaLnBrk="1" hangingPunct="1">
              <a:spcBef>
                <a:spcPct val="50000"/>
              </a:spcBef>
            </a:pPr>
            <a:r>
              <a:rPr lang="en-US" altLang="en-US" sz="2000" i="1" smtClean="0">
                <a:solidFill>
                  <a:srgbClr val="333399"/>
                </a:solidFill>
              </a:rPr>
              <a:t>As the period of vibration grows, the oscillator response is dominated by the long period components of the ground motion.</a:t>
            </a:r>
          </a:p>
        </p:txBody>
      </p:sp>
      <p:sp>
        <p:nvSpPr>
          <p:cNvPr id="58381" name="Rectangle 26"/>
          <p:cNvSpPr>
            <a:spLocks noChangeArrowheads="1"/>
          </p:cNvSpPr>
          <p:nvPr/>
        </p:nvSpPr>
        <p:spPr bwMode="auto">
          <a:xfrm>
            <a:off x="42863" y="2511425"/>
            <a:ext cx="3838575" cy="18859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smtClean="0">
              <a:solidFill>
                <a:srgbClr val="000000"/>
              </a:solidFill>
            </a:endParaRPr>
          </a:p>
        </p:txBody>
      </p:sp>
      <p:sp>
        <p:nvSpPr>
          <p:cNvPr id="58382" name="Rectangle 27"/>
          <p:cNvSpPr>
            <a:spLocks noChangeArrowheads="1"/>
          </p:cNvSpPr>
          <p:nvPr/>
        </p:nvSpPr>
        <p:spPr bwMode="auto">
          <a:xfrm>
            <a:off x="4953000" y="1716088"/>
            <a:ext cx="3581400" cy="1081087"/>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smtClean="0">
              <a:solidFill>
                <a:srgbClr val="000000"/>
              </a:solidFill>
            </a:endParaRPr>
          </a:p>
        </p:txBody>
      </p:sp>
      <p:sp>
        <p:nvSpPr>
          <p:cNvPr id="58383" name="Rectangle 28"/>
          <p:cNvSpPr>
            <a:spLocks noChangeArrowheads="1"/>
          </p:cNvSpPr>
          <p:nvPr/>
        </p:nvSpPr>
        <p:spPr bwMode="auto">
          <a:xfrm>
            <a:off x="4953000" y="2859088"/>
            <a:ext cx="3581400" cy="1081087"/>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smtClean="0">
              <a:solidFill>
                <a:srgbClr val="000000"/>
              </a:solidFill>
            </a:endParaRPr>
          </a:p>
        </p:txBody>
      </p:sp>
      <p:sp>
        <p:nvSpPr>
          <p:cNvPr id="58384" name="Rectangle 29"/>
          <p:cNvSpPr>
            <a:spLocks noChangeArrowheads="1"/>
          </p:cNvSpPr>
          <p:nvPr/>
        </p:nvSpPr>
        <p:spPr bwMode="auto">
          <a:xfrm>
            <a:off x="4953000" y="4035425"/>
            <a:ext cx="3581400" cy="1081088"/>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smtClean="0">
              <a:solidFill>
                <a:srgbClr val="000000"/>
              </a:solidFill>
            </a:endParaRPr>
          </a:p>
        </p:txBody>
      </p:sp>
      <p:sp>
        <p:nvSpPr>
          <p:cNvPr id="58385" name="Text Box 7"/>
          <p:cNvSpPr txBox="1">
            <a:spLocks noChangeArrowheads="1"/>
          </p:cNvSpPr>
          <p:nvPr/>
        </p:nvSpPr>
        <p:spPr bwMode="auto">
          <a:xfrm>
            <a:off x="-36513" y="6540500"/>
            <a:ext cx="5037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altLang="en-US" sz="1400" i="1" smtClean="0">
                <a:solidFill>
                  <a:srgbClr val="000000"/>
                </a:solidFill>
              </a:rPr>
              <a:t>Strong Ground Motion Parameters – Data Processing</a:t>
            </a:r>
          </a:p>
        </p:txBody>
      </p:sp>
    </p:spTree>
    <p:extLst>
      <p:ext uri="{BB962C8B-B14F-4D97-AF65-F5344CB8AC3E}">
        <p14:creationId xmlns:p14="http://schemas.microsoft.com/office/powerpoint/2010/main" val="22617198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p:cNvPicPr>
            <a:picLocks noChangeAspect="1" noChangeArrowheads="1"/>
          </p:cNvPicPr>
          <p:nvPr/>
        </p:nvPicPr>
        <p:blipFill>
          <a:blip r:embed="rId2" cstate="print"/>
          <a:srcRect/>
          <a:stretch>
            <a:fillRect/>
          </a:stretch>
        </p:blipFill>
        <p:spPr bwMode="auto">
          <a:xfrm>
            <a:off x="1619672" y="764704"/>
            <a:ext cx="5985535" cy="5841702"/>
          </a:xfrm>
          <a:prstGeom prst="rect">
            <a:avLst/>
          </a:prstGeom>
          <a:noFill/>
          <a:ln w="9525">
            <a:noFill/>
            <a:miter lim="800000"/>
            <a:headEnd/>
            <a:tailEnd/>
          </a:ln>
        </p:spPr>
      </p:pic>
      <p:sp>
        <p:nvSpPr>
          <p:cNvPr id="3" name="TextBox 2"/>
          <p:cNvSpPr txBox="1"/>
          <p:nvPr/>
        </p:nvSpPr>
        <p:spPr>
          <a:xfrm>
            <a:off x="395536" y="260648"/>
            <a:ext cx="8251041" cy="369332"/>
          </a:xfrm>
          <a:prstGeom prst="rect">
            <a:avLst/>
          </a:prstGeom>
          <a:solidFill>
            <a:srgbClr val="FFFF00"/>
          </a:solidFill>
        </p:spPr>
        <p:txBody>
          <a:bodyPr wrap="none" rtlCol="0">
            <a:spAutoFit/>
          </a:bodyPr>
          <a:lstStyle/>
          <a:p>
            <a:r>
              <a:rPr lang="en-US" dirty="0" smtClean="0">
                <a:solidFill>
                  <a:srgbClr val="171AA9"/>
                </a:solidFill>
              </a:rPr>
              <a:t>Important Asymptotic Cases (for which it is easy to solve the oscillator equation)</a:t>
            </a:r>
            <a:endParaRPr lang="en-US" dirty="0">
              <a:solidFill>
                <a:srgbClr val="171AA9"/>
              </a:solidFill>
            </a:endParaRPr>
          </a:p>
        </p:txBody>
      </p:sp>
    </p:spTree>
    <p:extLst>
      <p:ext uri="{BB962C8B-B14F-4D97-AF65-F5344CB8AC3E}">
        <p14:creationId xmlns:p14="http://schemas.microsoft.com/office/powerpoint/2010/main" val="23730621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55775" y="522809"/>
            <a:ext cx="4192173" cy="369332"/>
          </a:xfrm>
          <a:prstGeom prst="rect">
            <a:avLst/>
          </a:prstGeom>
          <a:noFill/>
        </p:spPr>
        <p:txBody>
          <a:bodyPr wrap="none" rtlCol="0">
            <a:spAutoFit/>
          </a:bodyPr>
          <a:lstStyle/>
          <a:p>
            <a:r>
              <a:rPr lang="en-US" dirty="0" smtClean="0"/>
              <a:t>Short-period oscillator response = PGA</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8646" y="1161667"/>
            <a:ext cx="4566707" cy="5486400"/>
          </a:xfrm>
          <a:prstGeom prst="rect">
            <a:avLst/>
          </a:prstGeom>
        </p:spPr>
      </p:pic>
    </p:spTree>
    <p:extLst>
      <p:ext uri="{BB962C8B-B14F-4D97-AF65-F5344CB8AC3E}">
        <p14:creationId xmlns:p14="http://schemas.microsoft.com/office/powerpoint/2010/main" val="7556764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3569" y="476672"/>
            <a:ext cx="7848872" cy="648072"/>
          </a:xfrm>
          <a:prstGeom prst="rect">
            <a:avLst/>
          </a:prstGeom>
          <a:noFill/>
        </p:spPr>
        <p:txBody>
          <a:bodyPr wrap="square" rtlCol="0">
            <a:spAutoFit/>
          </a:bodyPr>
          <a:lstStyle/>
          <a:p>
            <a:r>
              <a:rPr lang="en-US" dirty="0" smtClean="0"/>
              <a:t>intermediate-period oscillator response not a relatively broadband motion PGA or PGD, but it is more oscillatory</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15112" y="1371600"/>
            <a:ext cx="4513775" cy="5486400"/>
          </a:xfrm>
          <a:prstGeom prst="rect">
            <a:avLst/>
          </a:prstGeom>
        </p:spPr>
      </p:pic>
    </p:spTree>
    <p:extLst>
      <p:ext uri="{BB962C8B-B14F-4D97-AF65-F5344CB8AC3E}">
        <p14:creationId xmlns:p14="http://schemas.microsoft.com/office/powerpoint/2010/main" val="415611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87624" y="188640"/>
            <a:ext cx="6840760" cy="923330"/>
          </a:xfrm>
          <a:prstGeom prst="rect">
            <a:avLst/>
          </a:prstGeom>
          <a:noFill/>
        </p:spPr>
        <p:txBody>
          <a:bodyPr wrap="square" rtlCol="0">
            <a:spAutoFit/>
          </a:bodyPr>
          <a:lstStyle/>
          <a:p>
            <a:r>
              <a:rPr lang="en-US" dirty="0" smtClean="0"/>
              <a:t>Long-period oscillator response = PGD (best seen by looking at the displacement response of the oscillator to the spectrum of ground displacement)</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8496" y="1344263"/>
            <a:ext cx="4527008" cy="5486400"/>
          </a:xfrm>
          <a:prstGeom prst="rect">
            <a:avLst/>
          </a:prstGeom>
        </p:spPr>
      </p:pic>
    </p:spTree>
    <p:extLst>
      <p:ext uri="{BB962C8B-B14F-4D97-AF65-F5344CB8AC3E}">
        <p14:creationId xmlns:p14="http://schemas.microsoft.com/office/powerpoint/2010/main" val="36242098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0"/>
          <p:cNvSpPr>
            <a:spLocks noChangeArrowheads="1"/>
          </p:cNvSpPr>
          <p:nvPr/>
        </p:nvSpPr>
        <p:spPr bwMode="auto">
          <a:xfrm>
            <a:off x="2667000" y="1466850"/>
            <a:ext cx="9144000" cy="0"/>
          </a:xfrm>
          <a:prstGeom prst="rect">
            <a:avLst/>
          </a:prstGeom>
          <a:noFill/>
          <a:ln w="9525">
            <a:noFill/>
            <a:miter lim="800000"/>
            <a:headEnd/>
            <a:tailEnd/>
          </a:ln>
        </p:spPr>
        <p:txBody>
          <a:bodyPr>
            <a:spAutoFit/>
          </a:bodyPr>
          <a:lstStyle/>
          <a:p>
            <a:endParaRPr lang="en-US" altLang="en-US"/>
          </a:p>
        </p:txBody>
      </p:sp>
      <p:sp>
        <p:nvSpPr>
          <p:cNvPr id="173059" name="Line 32"/>
          <p:cNvSpPr>
            <a:spLocks noChangeShapeType="1"/>
          </p:cNvSpPr>
          <p:nvPr/>
        </p:nvSpPr>
        <p:spPr bwMode="auto">
          <a:xfrm>
            <a:off x="657225" y="3241675"/>
            <a:ext cx="5715000" cy="0"/>
          </a:xfrm>
          <a:prstGeom prst="line">
            <a:avLst/>
          </a:prstGeom>
          <a:noFill/>
          <a:ln w="19050">
            <a:solidFill>
              <a:schemeClr val="tx1"/>
            </a:solidFill>
            <a:round/>
            <a:headEnd/>
            <a:tailEnd/>
          </a:ln>
        </p:spPr>
        <p:txBody>
          <a:bodyPr/>
          <a:lstStyle/>
          <a:p>
            <a:endParaRPr lang="en-US"/>
          </a:p>
        </p:txBody>
      </p:sp>
      <p:sp>
        <p:nvSpPr>
          <p:cNvPr id="173060" name="Line 33"/>
          <p:cNvSpPr>
            <a:spLocks noChangeShapeType="1"/>
          </p:cNvSpPr>
          <p:nvPr/>
        </p:nvSpPr>
        <p:spPr bwMode="auto">
          <a:xfrm>
            <a:off x="1190625" y="2327275"/>
            <a:ext cx="0" cy="914400"/>
          </a:xfrm>
          <a:prstGeom prst="line">
            <a:avLst/>
          </a:prstGeom>
          <a:noFill/>
          <a:ln w="38100">
            <a:solidFill>
              <a:schemeClr val="tx1"/>
            </a:solidFill>
            <a:round/>
            <a:headEnd/>
            <a:tailEnd/>
          </a:ln>
        </p:spPr>
        <p:txBody>
          <a:bodyPr/>
          <a:lstStyle/>
          <a:p>
            <a:endParaRPr lang="en-US"/>
          </a:p>
        </p:txBody>
      </p:sp>
      <p:sp>
        <p:nvSpPr>
          <p:cNvPr id="173061" name="Oval 34"/>
          <p:cNvSpPr>
            <a:spLocks noChangeArrowheads="1"/>
          </p:cNvSpPr>
          <p:nvPr/>
        </p:nvSpPr>
        <p:spPr bwMode="auto">
          <a:xfrm>
            <a:off x="1028700" y="2227263"/>
            <a:ext cx="304800" cy="304800"/>
          </a:xfrm>
          <a:prstGeom prst="ellipse">
            <a:avLst/>
          </a:prstGeom>
          <a:solidFill>
            <a:schemeClr val="tx1"/>
          </a:solidFill>
          <a:ln w="9525">
            <a:solidFill>
              <a:schemeClr val="tx1"/>
            </a:solidFill>
            <a:round/>
            <a:headEnd/>
            <a:tailEnd/>
          </a:ln>
        </p:spPr>
        <p:txBody>
          <a:bodyPr wrap="none" anchor="ctr"/>
          <a:lstStyle/>
          <a:p>
            <a:pPr algn="ctr"/>
            <a:endParaRPr lang="en-US" altLang="en-US" sz="2800" b="1">
              <a:latin typeface="Times New Roman" pitchFamily="18" charset="0"/>
            </a:endParaRPr>
          </a:p>
        </p:txBody>
      </p:sp>
      <p:sp>
        <p:nvSpPr>
          <p:cNvPr id="173062" name="Line 35"/>
          <p:cNvSpPr>
            <a:spLocks noChangeShapeType="1"/>
          </p:cNvSpPr>
          <p:nvPr/>
        </p:nvSpPr>
        <p:spPr bwMode="auto">
          <a:xfrm>
            <a:off x="2119313" y="2327275"/>
            <a:ext cx="0" cy="914400"/>
          </a:xfrm>
          <a:prstGeom prst="line">
            <a:avLst/>
          </a:prstGeom>
          <a:noFill/>
          <a:ln w="38100">
            <a:solidFill>
              <a:schemeClr val="tx1"/>
            </a:solidFill>
            <a:round/>
            <a:headEnd/>
            <a:tailEnd/>
          </a:ln>
        </p:spPr>
        <p:txBody>
          <a:bodyPr/>
          <a:lstStyle/>
          <a:p>
            <a:endParaRPr lang="en-US"/>
          </a:p>
        </p:txBody>
      </p:sp>
      <p:sp>
        <p:nvSpPr>
          <p:cNvPr id="173063" name="Oval 36"/>
          <p:cNvSpPr>
            <a:spLocks noChangeArrowheads="1"/>
          </p:cNvSpPr>
          <p:nvPr/>
        </p:nvSpPr>
        <p:spPr bwMode="auto">
          <a:xfrm>
            <a:off x="1981200" y="2079625"/>
            <a:ext cx="304800" cy="304800"/>
          </a:xfrm>
          <a:prstGeom prst="ellipse">
            <a:avLst/>
          </a:prstGeom>
          <a:solidFill>
            <a:schemeClr val="tx1"/>
          </a:solidFill>
          <a:ln w="9525">
            <a:solidFill>
              <a:schemeClr val="tx1"/>
            </a:solidFill>
            <a:round/>
            <a:headEnd/>
            <a:tailEnd/>
          </a:ln>
        </p:spPr>
        <p:txBody>
          <a:bodyPr wrap="none" anchor="ctr"/>
          <a:lstStyle/>
          <a:p>
            <a:pPr algn="ctr"/>
            <a:endParaRPr lang="en-US" altLang="en-US" sz="2800" b="1">
              <a:latin typeface="Times New Roman" pitchFamily="18" charset="0"/>
            </a:endParaRPr>
          </a:p>
        </p:txBody>
      </p:sp>
      <p:sp>
        <p:nvSpPr>
          <p:cNvPr id="173064" name="Line 37"/>
          <p:cNvSpPr>
            <a:spLocks noChangeShapeType="1"/>
          </p:cNvSpPr>
          <p:nvPr/>
        </p:nvSpPr>
        <p:spPr bwMode="auto">
          <a:xfrm>
            <a:off x="3171825" y="2144713"/>
            <a:ext cx="0" cy="1096962"/>
          </a:xfrm>
          <a:prstGeom prst="line">
            <a:avLst/>
          </a:prstGeom>
          <a:noFill/>
          <a:ln w="38100">
            <a:solidFill>
              <a:schemeClr val="tx1"/>
            </a:solidFill>
            <a:round/>
            <a:headEnd/>
            <a:tailEnd/>
          </a:ln>
        </p:spPr>
        <p:txBody>
          <a:bodyPr/>
          <a:lstStyle/>
          <a:p>
            <a:endParaRPr lang="en-US"/>
          </a:p>
        </p:txBody>
      </p:sp>
      <p:sp>
        <p:nvSpPr>
          <p:cNvPr id="173065" name="Oval 38"/>
          <p:cNvSpPr>
            <a:spLocks noChangeArrowheads="1"/>
          </p:cNvSpPr>
          <p:nvPr/>
        </p:nvSpPr>
        <p:spPr bwMode="auto">
          <a:xfrm>
            <a:off x="3019425" y="1946275"/>
            <a:ext cx="304800" cy="304800"/>
          </a:xfrm>
          <a:prstGeom prst="ellipse">
            <a:avLst/>
          </a:prstGeom>
          <a:solidFill>
            <a:schemeClr val="tx1"/>
          </a:solidFill>
          <a:ln w="9525">
            <a:solidFill>
              <a:schemeClr val="tx1"/>
            </a:solidFill>
            <a:round/>
            <a:headEnd/>
            <a:tailEnd/>
          </a:ln>
        </p:spPr>
        <p:txBody>
          <a:bodyPr wrap="none" anchor="ctr"/>
          <a:lstStyle/>
          <a:p>
            <a:pPr algn="ctr"/>
            <a:endParaRPr lang="en-US" altLang="en-US" sz="2800" b="1">
              <a:latin typeface="Times New Roman" pitchFamily="18" charset="0"/>
            </a:endParaRPr>
          </a:p>
        </p:txBody>
      </p:sp>
      <p:sp>
        <p:nvSpPr>
          <p:cNvPr id="173066" name="Text Box 39"/>
          <p:cNvSpPr txBox="1">
            <a:spLocks noChangeArrowheads="1"/>
          </p:cNvSpPr>
          <p:nvPr/>
        </p:nvSpPr>
        <p:spPr bwMode="auto">
          <a:xfrm>
            <a:off x="3609975" y="2543175"/>
            <a:ext cx="1162050" cy="519113"/>
          </a:xfrm>
          <a:prstGeom prst="rect">
            <a:avLst/>
          </a:prstGeom>
          <a:noFill/>
          <a:ln w="9525">
            <a:noFill/>
            <a:miter lim="800000"/>
            <a:headEnd/>
            <a:tailEnd/>
          </a:ln>
        </p:spPr>
        <p:txBody>
          <a:bodyPr>
            <a:spAutoFit/>
          </a:bodyPr>
          <a:lstStyle/>
          <a:p>
            <a:pPr>
              <a:spcBef>
                <a:spcPct val="50000"/>
              </a:spcBef>
            </a:pPr>
            <a:r>
              <a:rPr lang="tr-TR" altLang="en-US" sz="2800" b="1">
                <a:latin typeface="Times New Roman" pitchFamily="18" charset="0"/>
              </a:rPr>
              <a:t>.  .  .  . </a:t>
            </a:r>
            <a:endParaRPr lang="en-US" altLang="en-US" sz="2800" b="1">
              <a:latin typeface="Times New Roman" pitchFamily="18" charset="0"/>
            </a:endParaRPr>
          </a:p>
        </p:txBody>
      </p:sp>
      <p:sp>
        <p:nvSpPr>
          <p:cNvPr id="173067" name="Line 40"/>
          <p:cNvSpPr>
            <a:spLocks noChangeShapeType="1"/>
          </p:cNvSpPr>
          <p:nvPr/>
        </p:nvSpPr>
        <p:spPr bwMode="auto">
          <a:xfrm>
            <a:off x="5838825" y="1612900"/>
            <a:ext cx="0" cy="1644650"/>
          </a:xfrm>
          <a:prstGeom prst="line">
            <a:avLst/>
          </a:prstGeom>
          <a:noFill/>
          <a:ln w="38100">
            <a:solidFill>
              <a:schemeClr val="tx1"/>
            </a:solidFill>
            <a:round/>
            <a:headEnd/>
            <a:tailEnd/>
          </a:ln>
        </p:spPr>
        <p:txBody>
          <a:bodyPr/>
          <a:lstStyle/>
          <a:p>
            <a:endParaRPr lang="en-US"/>
          </a:p>
        </p:txBody>
      </p:sp>
      <p:sp>
        <p:nvSpPr>
          <p:cNvPr id="173068" name="Oval 41"/>
          <p:cNvSpPr>
            <a:spLocks noChangeArrowheads="1"/>
          </p:cNvSpPr>
          <p:nvPr/>
        </p:nvSpPr>
        <p:spPr bwMode="auto">
          <a:xfrm>
            <a:off x="5700713" y="1412875"/>
            <a:ext cx="304800" cy="304800"/>
          </a:xfrm>
          <a:prstGeom prst="ellipse">
            <a:avLst/>
          </a:prstGeom>
          <a:solidFill>
            <a:schemeClr val="tx1"/>
          </a:solidFill>
          <a:ln w="9525">
            <a:solidFill>
              <a:schemeClr val="tx1"/>
            </a:solidFill>
            <a:round/>
            <a:headEnd/>
            <a:tailEnd/>
          </a:ln>
        </p:spPr>
        <p:txBody>
          <a:bodyPr wrap="none" anchor="ctr"/>
          <a:lstStyle/>
          <a:p>
            <a:pPr algn="ctr"/>
            <a:endParaRPr lang="en-US" altLang="en-US" sz="2800" b="1">
              <a:latin typeface="Times New Roman" pitchFamily="18" charset="0"/>
            </a:endParaRPr>
          </a:p>
        </p:txBody>
      </p:sp>
      <p:sp>
        <p:nvSpPr>
          <p:cNvPr id="173069" name="Line 42"/>
          <p:cNvSpPr>
            <a:spLocks noChangeShapeType="1"/>
          </p:cNvSpPr>
          <p:nvPr/>
        </p:nvSpPr>
        <p:spPr bwMode="auto">
          <a:xfrm flipH="1">
            <a:off x="733425" y="3257550"/>
            <a:ext cx="152400" cy="152400"/>
          </a:xfrm>
          <a:prstGeom prst="line">
            <a:avLst/>
          </a:prstGeom>
          <a:noFill/>
          <a:ln w="19050">
            <a:solidFill>
              <a:schemeClr val="tx1"/>
            </a:solidFill>
            <a:round/>
            <a:headEnd/>
            <a:tailEnd/>
          </a:ln>
        </p:spPr>
        <p:txBody>
          <a:bodyPr/>
          <a:lstStyle/>
          <a:p>
            <a:endParaRPr lang="en-US"/>
          </a:p>
        </p:txBody>
      </p:sp>
      <p:sp>
        <p:nvSpPr>
          <p:cNvPr id="173070" name="Line 43"/>
          <p:cNvSpPr>
            <a:spLocks noChangeShapeType="1"/>
          </p:cNvSpPr>
          <p:nvPr/>
        </p:nvSpPr>
        <p:spPr bwMode="auto">
          <a:xfrm flipH="1">
            <a:off x="962025" y="3257550"/>
            <a:ext cx="152400" cy="152400"/>
          </a:xfrm>
          <a:prstGeom prst="line">
            <a:avLst/>
          </a:prstGeom>
          <a:noFill/>
          <a:ln w="19050">
            <a:solidFill>
              <a:schemeClr val="tx1"/>
            </a:solidFill>
            <a:round/>
            <a:headEnd/>
            <a:tailEnd/>
          </a:ln>
        </p:spPr>
        <p:txBody>
          <a:bodyPr/>
          <a:lstStyle/>
          <a:p>
            <a:endParaRPr lang="en-US"/>
          </a:p>
        </p:txBody>
      </p:sp>
      <p:sp>
        <p:nvSpPr>
          <p:cNvPr id="173071" name="Line 44"/>
          <p:cNvSpPr>
            <a:spLocks noChangeShapeType="1"/>
          </p:cNvSpPr>
          <p:nvPr/>
        </p:nvSpPr>
        <p:spPr bwMode="auto">
          <a:xfrm flipH="1">
            <a:off x="1190625" y="3257550"/>
            <a:ext cx="152400" cy="152400"/>
          </a:xfrm>
          <a:prstGeom prst="line">
            <a:avLst/>
          </a:prstGeom>
          <a:noFill/>
          <a:ln w="19050">
            <a:solidFill>
              <a:schemeClr val="tx1"/>
            </a:solidFill>
            <a:round/>
            <a:headEnd/>
            <a:tailEnd/>
          </a:ln>
        </p:spPr>
        <p:txBody>
          <a:bodyPr/>
          <a:lstStyle/>
          <a:p>
            <a:endParaRPr lang="en-US"/>
          </a:p>
        </p:txBody>
      </p:sp>
      <p:sp>
        <p:nvSpPr>
          <p:cNvPr id="173072" name="Line 45"/>
          <p:cNvSpPr>
            <a:spLocks noChangeShapeType="1"/>
          </p:cNvSpPr>
          <p:nvPr/>
        </p:nvSpPr>
        <p:spPr bwMode="auto">
          <a:xfrm flipH="1">
            <a:off x="1419225" y="3257550"/>
            <a:ext cx="152400" cy="152400"/>
          </a:xfrm>
          <a:prstGeom prst="line">
            <a:avLst/>
          </a:prstGeom>
          <a:noFill/>
          <a:ln w="19050">
            <a:solidFill>
              <a:schemeClr val="tx1"/>
            </a:solidFill>
            <a:round/>
            <a:headEnd/>
            <a:tailEnd/>
          </a:ln>
        </p:spPr>
        <p:txBody>
          <a:bodyPr/>
          <a:lstStyle/>
          <a:p>
            <a:endParaRPr lang="en-US"/>
          </a:p>
        </p:txBody>
      </p:sp>
      <p:sp>
        <p:nvSpPr>
          <p:cNvPr id="173073" name="Line 46"/>
          <p:cNvSpPr>
            <a:spLocks noChangeShapeType="1"/>
          </p:cNvSpPr>
          <p:nvPr/>
        </p:nvSpPr>
        <p:spPr bwMode="auto">
          <a:xfrm flipH="1">
            <a:off x="1647825" y="3257550"/>
            <a:ext cx="152400" cy="152400"/>
          </a:xfrm>
          <a:prstGeom prst="line">
            <a:avLst/>
          </a:prstGeom>
          <a:noFill/>
          <a:ln w="19050">
            <a:solidFill>
              <a:schemeClr val="tx1"/>
            </a:solidFill>
            <a:round/>
            <a:headEnd/>
            <a:tailEnd/>
          </a:ln>
        </p:spPr>
        <p:txBody>
          <a:bodyPr/>
          <a:lstStyle/>
          <a:p>
            <a:endParaRPr lang="en-US"/>
          </a:p>
        </p:txBody>
      </p:sp>
      <p:sp>
        <p:nvSpPr>
          <p:cNvPr id="173074" name="Line 47"/>
          <p:cNvSpPr>
            <a:spLocks noChangeShapeType="1"/>
          </p:cNvSpPr>
          <p:nvPr/>
        </p:nvSpPr>
        <p:spPr bwMode="auto">
          <a:xfrm flipH="1">
            <a:off x="1876425" y="3257550"/>
            <a:ext cx="152400" cy="152400"/>
          </a:xfrm>
          <a:prstGeom prst="line">
            <a:avLst/>
          </a:prstGeom>
          <a:noFill/>
          <a:ln w="19050">
            <a:solidFill>
              <a:schemeClr val="tx1"/>
            </a:solidFill>
            <a:round/>
            <a:headEnd/>
            <a:tailEnd/>
          </a:ln>
        </p:spPr>
        <p:txBody>
          <a:bodyPr/>
          <a:lstStyle/>
          <a:p>
            <a:endParaRPr lang="en-US"/>
          </a:p>
        </p:txBody>
      </p:sp>
      <p:sp>
        <p:nvSpPr>
          <p:cNvPr id="173075" name="Line 48"/>
          <p:cNvSpPr>
            <a:spLocks noChangeShapeType="1"/>
          </p:cNvSpPr>
          <p:nvPr/>
        </p:nvSpPr>
        <p:spPr bwMode="auto">
          <a:xfrm flipH="1">
            <a:off x="2105025" y="3257550"/>
            <a:ext cx="152400" cy="152400"/>
          </a:xfrm>
          <a:prstGeom prst="line">
            <a:avLst/>
          </a:prstGeom>
          <a:noFill/>
          <a:ln w="19050">
            <a:solidFill>
              <a:schemeClr val="tx1"/>
            </a:solidFill>
            <a:round/>
            <a:headEnd/>
            <a:tailEnd/>
          </a:ln>
        </p:spPr>
        <p:txBody>
          <a:bodyPr/>
          <a:lstStyle/>
          <a:p>
            <a:endParaRPr lang="en-US"/>
          </a:p>
        </p:txBody>
      </p:sp>
      <p:sp>
        <p:nvSpPr>
          <p:cNvPr id="173076" name="Line 49"/>
          <p:cNvSpPr>
            <a:spLocks noChangeShapeType="1"/>
          </p:cNvSpPr>
          <p:nvPr/>
        </p:nvSpPr>
        <p:spPr bwMode="auto">
          <a:xfrm flipH="1">
            <a:off x="2333625" y="3257550"/>
            <a:ext cx="152400" cy="152400"/>
          </a:xfrm>
          <a:prstGeom prst="line">
            <a:avLst/>
          </a:prstGeom>
          <a:noFill/>
          <a:ln w="19050">
            <a:solidFill>
              <a:schemeClr val="tx1"/>
            </a:solidFill>
            <a:round/>
            <a:headEnd/>
            <a:tailEnd/>
          </a:ln>
        </p:spPr>
        <p:txBody>
          <a:bodyPr/>
          <a:lstStyle/>
          <a:p>
            <a:endParaRPr lang="en-US"/>
          </a:p>
        </p:txBody>
      </p:sp>
      <p:sp>
        <p:nvSpPr>
          <p:cNvPr id="173077" name="Line 50"/>
          <p:cNvSpPr>
            <a:spLocks noChangeShapeType="1"/>
          </p:cNvSpPr>
          <p:nvPr/>
        </p:nvSpPr>
        <p:spPr bwMode="auto">
          <a:xfrm flipH="1">
            <a:off x="2562225" y="3257550"/>
            <a:ext cx="152400" cy="152400"/>
          </a:xfrm>
          <a:prstGeom prst="line">
            <a:avLst/>
          </a:prstGeom>
          <a:noFill/>
          <a:ln w="19050">
            <a:solidFill>
              <a:schemeClr val="tx1"/>
            </a:solidFill>
            <a:round/>
            <a:headEnd/>
            <a:tailEnd/>
          </a:ln>
        </p:spPr>
        <p:txBody>
          <a:bodyPr/>
          <a:lstStyle/>
          <a:p>
            <a:endParaRPr lang="en-US"/>
          </a:p>
        </p:txBody>
      </p:sp>
      <p:sp>
        <p:nvSpPr>
          <p:cNvPr id="173078" name="Line 51"/>
          <p:cNvSpPr>
            <a:spLocks noChangeShapeType="1"/>
          </p:cNvSpPr>
          <p:nvPr/>
        </p:nvSpPr>
        <p:spPr bwMode="auto">
          <a:xfrm flipH="1">
            <a:off x="2790825" y="3257550"/>
            <a:ext cx="152400" cy="152400"/>
          </a:xfrm>
          <a:prstGeom prst="line">
            <a:avLst/>
          </a:prstGeom>
          <a:noFill/>
          <a:ln w="19050">
            <a:solidFill>
              <a:schemeClr val="tx1"/>
            </a:solidFill>
            <a:round/>
            <a:headEnd/>
            <a:tailEnd/>
          </a:ln>
        </p:spPr>
        <p:txBody>
          <a:bodyPr/>
          <a:lstStyle/>
          <a:p>
            <a:endParaRPr lang="en-US"/>
          </a:p>
        </p:txBody>
      </p:sp>
      <p:sp>
        <p:nvSpPr>
          <p:cNvPr id="173079" name="Line 52"/>
          <p:cNvSpPr>
            <a:spLocks noChangeShapeType="1"/>
          </p:cNvSpPr>
          <p:nvPr/>
        </p:nvSpPr>
        <p:spPr bwMode="auto">
          <a:xfrm flipH="1">
            <a:off x="3019425" y="3257550"/>
            <a:ext cx="152400" cy="152400"/>
          </a:xfrm>
          <a:prstGeom prst="line">
            <a:avLst/>
          </a:prstGeom>
          <a:noFill/>
          <a:ln w="19050">
            <a:solidFill>
              <a:schemeClr val="tx1"/>
            </a:solidFill>
            <a:round/>
            <a:headEnd/>
            <a:tailEnd/>
          </a:ln>
        </p:spPr>
        <p:txBody>
          <a:bodyPr/>
          <a:lstStyle/>
          <a:p>
            <a:endParaRPr lang="en-US"/>
          </a:p>
        </p:txBody>
      </p:sp>
      <p:sp>
        <p:nvSpPr>
          <p:cNvPr id="173080" name="Line 53"/>
          <p:cNvSpPr>
            <a:spLocks noChangeShapeType="1"/>
          </p:cNvSpPr>
          <p:nvPr/>
        </p:nvSpPr>
        <p:spPr bwMode="auto">
          <a:xfrm flipH="1">
            <a:off x="3248025" y="3257550"/>
            <a:ext cx="152400" cy="152400"/>
          </a:xfrm>
          <a:prstGeom prst="line">
            <a:avLst/>
          </a:prstGeom>
          <a:noFill/>
          <a:ln w="19050">
            <a:solidFill>
              <a:schemeClr val="tx1"/>
            </a:solidFill>
            <a:round/>
            <a:headEnd/>
            <a:tailEnd/>
          </a:ln>
        </p:spPr>
        <p:txBody>
          <a:bodyPr/>
          <a:lstStyle/>
          <a:p>
            <a:endParaRPr lang="en-US"/>
          </a:p>
        </p:txBody>
      </p:sp>
      <p:sp>
        <p:nvSpPr>
          <p:cNvPr id="173081" name="Line 54"/>
          <p:cNvSpPr>
            <a:spLocks noChangeShapeType="1"/>
          </p:cNvSpPr>
          <p:nvPr/>
        </p:nvSpPr>
        <p:spPr bwMode="auto">
          <a:xfrm flipH="1">
            <a:off x="3476625" y="3257550"/>
            <a:ext cx="152400" cy="152400"/>
          </a:xfrm>
          <a:prstGeom prst="line">
            <a:avLst/>
          </a:prstGeom>
          <a:noFill/>
          <a:ln w="19050">
            <a:solidFill>
              <a:schemeClr val="tx1"/>
            </a:solidFill>
            <a:round/>
            <a:headEnd/>
            <a:tailEnd/>
          </a:ln>
        </p:spPr>
        <p:txBody>
          <a:bodyPr/>
          <a:lstStyle/>
          <a:p>
            <a:endParaRPr lang="en-US"/>
          </a:p>
        </p:txBody>
      </p:sp>
      <p:sp>
        <p:nvSpPr>
          <p:cNvPr id="173082" name="Line 55"/>
          <p:cNvSpPr>
            <a:spLocks noChangeShapeType="1"/>
          </p:cNvSpPr>
          <p:nvPr/>
        </p:nvSpPr>
        <p:spPr bwMode="auto">
          <a:xfrm flipH="1">
            <a:off x="3705225" y="3257550"/>
            <a:ext cx="152400" cy="152400"/>
          </a:xfrm>
          <a:prstGeom prst="line">
            <a:avLst/>
          </a:prstGeom>
          <a:noFill/>
          <a:ln w="19050">
            <a:solidFill>
              <a:schemeClr val="tx1"/>
            </a:solidFill>
            <a:round/>
            <a:headEnd/>
            <a:tailEnd/>
          </a:ln>
        </p:spPr>
        <p:txBody>
          <a:bodyPr/>
          <a:lstStyle/>
          <a:p>
            <a:endParaRPr lang="en-US"/>
          </a:p>
        </p:txBody>
      </p:sp>
      <p:sp>
        <p:nvSpPr>
          <p:cNvPr id="173083" name="Line 56"/>
          <p:cNvSpPr>
            <a:spLocks noChangeShapeType="1"/>
          </p:cNvSpPr>
          <p:nvPr/>
        </p:nvSpPr>
        <p:spPr bwMode="auto">
          <a:xfrm flipH="1">
            <a:off x="3933825" y="3257550"/>
            <a:ext cx="152400" cy="152400"/>
          </a:xfrm>
          <a:prstGeom prst="line">
            <a:avLst/>
          </a:prstGeom>
          <a:noFill/>
          <a:ln w="19050">
            <a:solidFill>
              <a:schemeClr val="tx1"/>
            </a:solidFill>
            <a:round/>
            <a:headEnd/>
            <a:tailEnd/>
          </a:ln>
        </p:spPr>
        <p:txBody>
          <a:bodyPr/>
          <a:lstStyle/>
          <a:p>
            <a:endParaRPr lang="en-US"/>
          </a:p>
        </p:txBody>
      </p:sp>
      <p:sp>
        <p:nvSpPr>
          <p:cNvPr id="173084" name="Line 57"/>
          <p:cNvSpPr>
            <a:spLocks noChangeShapeType="1"/>
          </p:cNvSpPr>
          <p:nvPr/>
        </p:nvSpPr>
        <p:spPr bwMode="auto">
          <a:xfrm flipH="1">
            <a:off x="4162425" y="3257550"/>
            <a:ext cx="152400" cy="152400"/>
          </a:xfrm>
          <a:prstGeom prst="line">
            <a:avLst/>
          </a:prstGeom>
          <a:noFill/>
          <a:ln w="19050">
            <a:solidFill>
              <a:schemeClr val="tx1"/>
            </a:solidFill>
            <a:round/>
            <a:headEnd/>
            <a:tailEnd/>
          </a:ln>
        </p:spPr>
        <p:txBody>
          <a:bodyPr/>
          <a:lstStyle/>
          <a:p>
            <a:endParaRPr lang="en-US"/>
          </a:p>
        </p:txBody>
      </p:sp>
      <p:sp>
        <p:nvSpPr>
          <p:cNvPr id="173085" name="Line 58"/>
          <p:cNvSpPr>
            <a:spLocks noChangeShapeType="1"/>
          </p:cNvSpPr>
          <p:nvPr/>
        </p:nvSpPr>
        <p:spPr bwMode="auto">
          <a:xfrm flipH="1">
            <a:off x="4378325" y="3257550"/>
            <a:ext cx="152400" cy="152400"/>
          </a:xfrm>
          <a:prstGeom prst="line">
            <a:avLst/>
          </a:prstGeom>
          <a:noFill/>
          <a:ln w="19050">
            <a:solidFill>
              <a:schemeClr val="tx1"/>
            </a:solidFill>
            <a:round/>
            <a:headEnd/>
            <a:tailEnd/>
          </a:ln>
        </p:spPr>
        <p:txBody>
          <a:bodyPr/>
          <a:lstStyle/>
          <a:p>
            <a:endParaRPr lang="en-US"/>
          </a:p>
        </p:txBody>
      </p:sp>
      <p:sp>
        <p:nvSpPr>
          <p:cNvPr id="173086" name="Line 59"/>
          <p:cNvSpPr>
            <a:spLocks noChangeShapeType="1"/>
          </p:cNvSpPr>
          <p:nvPr/>
        </p:nvSpPr>
        <p:spPr bwMode="auto">
          <a:xfrm flipH="1">
            <a:off x="4606925" y="3257550"/>
            <a:ext cx="152400" cy="152400"/>
          </a:xfrm>
          <a:prstGeom prst="line">
            <a:avLst/>
          </a:prstGeom>
          <a:noFill/>
          <a:ln w="19050">
            <a:solidFill>
              <a:schemeClr val="tx1"/>
            </a:solidFill>
            <a:round/>
            <a:headEnd/>
            <a:tailEnd/>
          </a:ln>
        </p:spPr>
        <p:txBody>
          <a:bodyPr/>
          <a:lstStyle/>
          <a:p>
            <a:endParaRPr lang="en-US"/>
          </a:p>
        </p:txBody>
      </p:sp>
      <p:sp>
        <p:nvSpPr>
          <p:cNvPr id="173087" name="Line 60"/>
          <p:cNvSpPr>
            <a:spLocks noChangeShapeType="1"/>
          </p:cNvSpPr>
          <p:nvPr/>
        </p:nvSpPr>
        <p:spPr bwMode="auto">
          <a:xfrm flipH="1">
            <a:off x="4835525" y="3257550"/>
            <a:ext cx="152400" cy="152400"/>
          </a:xfrm>
          <a:prstGeom prst="line">
            <a:avLst/>
          </a:prstGeom>
          <a:noFill/>
          <a:ln w="19050">
            <a:solidFill>
              <a:schemeClr val="tx1"/>
            </a:solidFill>
            <a:round/>
            <a:headEnd/>
            <a:tailEnd/>
          </a:ln>
        </p:spPr>
        <p:txBody>
          <a:bodyPr/>
          <a:lstStyle/>
          <a:p>
            <a:endParaRPr lang="en-US"/>
          </a:p>
        </p:txBody>
      </p:sp>
      <p:sp>
        <p:nvSpPr>
          <p:cNvPr id="173088" name="Line 61"/>
          <p:cNvSpPr>
            <a:spLocks noChangeShapeType="1"/>
          </p:cNvSpPr>
          <p:nvPr/>
        </p:nvSpPr>
        <p:spPr bwMode="auto">
          <a:xfrm flipH="1">
            <a:off x="5064125" y="3257550"/>
            <a:ext cx="152400" cy="152400"/>
          </a:xfrm>
          <a:prstGeom prst="line">
            <a:avLst/>
          </a:prstGeom>
          <a:noFill/>
          <a:ln w="19050">
            <a:solidFill>
              <a:schemeClr val="tx1"/>
            </a:solidFill>
            <a:round/>
            <a:headEnd/>
            <a:tailEnd/>
          </a:ln>
        </p:spPr>
        <p:txBody>
          <a:bodyPr/>
          <a:lstStyle/>
          <a:p>
            <a:endParaRPr lang="en-US"/>
          </a:p>
        </p:txBody>
      </p:sp>
      <p:sp>
        <p:nvSpPr>
          <p:cNvPr id="173089" name="Line 62"/>
          <p:cNvSpPr>
            <a:spLocks noChangeShapeType="1"/>
          </p:cNvSpPr>
          <p:nvPr/>
        </p:nvSpPr>
        <p:spPr bwMode="auto">
          <a:xfrm flipH="1">
            <a:off x="5292725" y="3257550"/>
            <a:ext cx="152400" cy="152400"/>
          </a:xfrm>
          <a:prstGeom prst="line">
            <a:avLst/>
          </a:prstGeom>
          <a:noFill/>
          <a:ln w="19050">
            <a:solidFill>
              <a:schemeClr val="tx1"/>
            </a:solidFill>
            <a:round/>
            <a:headEnd/>
            <a:tailEnd/>
          </a:ln>
        </p:spPr>
        <p:txBody>
          <a:bodyPr/>
          <a:lstStyle/>
          <a:p>
            <a:endParaRPr lang="en-US"/>
          </a:p>
        </p:txBody>
      </p:sp>
      <p:sp>
        <p:nvSpPr>
          <p:cNvPr id="173090" name="Line 63"/>
          <p:cNvSpPr>
            <a:spLocks noChangeShapeType="1"/>
          </p:cNvSpPr>
          <p:nvPr/>
        </p:nvSpPr>
        <p:spPr bwMode="auto">
          <a:xfrm flipH="1">
            <a:off x="5521325" y="3257550"/>
            <a:ext cx="152400" cy="152400"/>
          </a:xfrm>
          <a:prstGeom prst="line">
            <a:avLst/>
          </a:prstGeom>
          <a:noFill/>
          <a:ln w="19050">
            <a:solidFill>
              <a:schemeClr val="tx1"/>
            </a:solidFill>
            <a:round/>
            <a:headEnd/>
            <a:tailEnd/>
          </a:ln>
        </p:spPr>
        <p:txBody>
          <a:bodyPr/>
          <a:lstStyle/>
          <a:p>
            <a:endParaRPr lang="en-US"/>
          </a:p>
        </p:txBody>
      </p:sp>
      <p:sp>
        <p:nvSpPr>
          <p:cNvPr id="173091" name="Line 64"/>
          <p:cNvSpPr>
            <a:spLocks noChangeShapeType="1"/>
          </p:cNvSpPr>
          <p:nvPr/>
        </p:nvSpPr>
        <p:spPr bwMode="auto">
          <a:xfrm flipH="1">
            <a:off x="5749925" y="3257550"/>
            <a:ext cx="152400" cy="152400"/>
          </a:xfrm>
          <a:prstGeom prst="line">
            <a:avLst/>
          </a:prstGeom>
          <a:noFill/>
          <a:ln w="19050">
            <a:solidFill>
              <a:schemeClr val="tx1"/>
            </a:solidFill>
            <a:round/>
            <a:headEnd/>
            <a:tailEnd/>
          </a:ln>
        </p:spPr>
        <p:txBody>
          <a:bodyPr/>
          <a:lstStyle/>
          <a:p>
            <a:endParaRPr lang="en-US"/>
          </a:p>
        </p:txBody>
      </p:sp>
      <p:sp>
        <p:nvSpPr>
          <p:cNvPr id="173092" name="Line 65"/>
          <p:cNvSpPr>
            <a:spLocks noChangeShapeType="1"/>
          </p:cNvSpPr>
          <p:nvPr/>
        </p:nvSpPr>
        <p:spPr bwMode="auto">
          <a:xfrm flipH="1">
            <a:off x="5978525" y="3257550"/>
            <a:ext cx="152400" cy="152400"/>
          </a:xfrm>
          <a:prstGeom prst="line">
            <a:avLst/>
          </a:prstGeom>
          <a:noFill/>
          <a:ln w="19050">
            <a:solidFill>
              <a:schemeClr val="tx1"/>
            </a:solidFill>
            <a:round/>
            <a:headEnd/>
            <a:tailEnd/>
          </a:ln>
        </p:spPr>
        <p:txBody>
          <a:bodyPr/>
          <a:lstStyle/>
          <a:p>
            <a:endParaRPr lang="en-US"/>
          </a:p>
        </p:txBody>
      </p:sp>
      <p:sp>
        <p:nvSpPr>
          <p:cNvPr id="173093" name="Line 66"/>
          <p:cNvSpPr>
            <a:spLocks noChangeShapeType="1"/>
          </p:cNvSpPr>
          <p:nvPr/>
        </p:nvSpPr>
        <p:spPr bwMode="auto">
          <a:xfrm flipH="1">
            <a:off x="6207125" y="3257550"/>
            <a:ext cx="152400" cy="152400"/>
          </a:xfrm>
          <a:prstGeom prst="line">
            <a:avLst/>
          </a:prstGeom>
          <a:noFill/>
          <a:ln w="19050">
            <a:solidFill>
              <a:schemeClr val="tx1"/>
            </a:solidFill>
            <a:round/>
            <a:headEnd/>
            <a:tailEnd/>
          </a:ln>
        </p:spPr>
        <p:txBody>
          <a:bodyPr/>
          <a:lstStyle/>
          <a:p>
            <a:endParaRPr lang="en-US"/>
          </a:p>
        </p:txBody>
      </p:sp>
      <p:sp>
        <p:nvSpPr>
          <p:cNvPr id="173094" name="Text Box 67"/>
          <p:cNvSpPr txBox="1">
            <a:spLocks noChangeArrowheads="1"/>
          </p:cNvSpPr>
          <p:nvPr/>
        </p:nvSpPr>
        <p:spPr bwMode="auto">
          <a:xfrm>
            <a:off x="263525" y="3778250"/>
            <a:ext cx="8534400" cy="1938338"/>
          </a:xfrm>
          <a:prstGeom prst="rect">
            <a:avLst/>
          </a:prstGeom>
          <a:noFill/>
          <a:ln w="9525">
            <a:noFill/>
            <a:miter lim="800000"/>
            <a:headEnd/>
            <a:tailEnd/>
          </a:ln>
        </p:spPr>
        <p:txBody>
          <a:bodyPr>
            <a:spAutoFit/>
          </a:bodyPr>
          <a:lstStyle/>
          <a:p>
            <a:pPr>
              <a:spcBef>
                <a:spcPct val="50000"/>
              </a:spcBef>
            </a:pPr>
            <a:r>
              <a:rPr lang="tr-TR" altLang="en-US" sz="2400" b="1" i="1"/>
              <a:t>A plot of the absolute peak values of an elastic response quantity as a function of vibration period T</a:t>
            </a:r>
            <a:r>
              <a:rPr lang="tr-TR" altLang="en-US" sz="2400" b="1" i="1" baseline="-25000"/>
              <a:t>n</a:t>
            </a:r>
            <a:r>
              <a:rPr lang="tr-TR" altLang="en-US" sz="2400" b="1" i="1"/>
              <a:t> of an SDOF system, or a related parameter such as circular frequency </a:t>
            </a:r>
            <a:r>
              <a:rPr lang="tr-TR" altLang="en-US" sz="2400" b="1" i="1">
                <a:sym typeface="Symbol" pitchFamily="18" charset="2"/>
              </a:rPr>
              <a:t></a:t>
            </a:r>
            <a:r>
              <a:rPr lang="tr-TR" altLang="en-US" sz="2400" b="1" i="1" baseline="-25000">
                <a:sym typeface="Symbol" pitchFamily="18" charset="2"/>
              </a:rPr>
              <a:t>n</a:t>
            </a:r>
            <a:r>
              <a:rPr lang="tr-TR" altLang="en-US" sz="2400" b="1" i="1">
                <a:sym typeface="Symbol" pitchFamily="18" charset="2"/>
              </a:rPr>
              <a:t> or cyclic frequency f</a:t>
            </a:r>
            <a:r>
              <a:rPr lang="tr-TR" altLang="en-US" sz="2400" b="1" i="1" baseline="-25000">
                <a:sym typeface="Symbol" pitchFamily="18" charset="2"/>
              </a:rPr>
              <a:t>n</a:t>
            </a:r>
            <a:r>
              <a:rPr lang="tr-TR" altLang="en-US" sz="2400" b="1" i="1">
                <a:sym typeface="Symbol" pitchFamily="18" charset="2"/>
              </a:rPr>
              <a:t>. Each such plot is for a fixed damping ratio, .</a:t>
            </a:r>
            <a:endParaRPr lang="en-US" altLang="en-US" sz="2400" b="1" i="1"/>
          </a:p>
        </p:txBody>
      </p:sp>
      <p:sp>
        <p:nvSpPr>
          <p:cNvPr id="173095" name="Text Box 68"/>
          <p:cNvSpPr txBox="1">
            <a:spLocks noChangeArrowheads="1"/>
          </p:cNvSpPr>
          <p:nvPr/>
        </p:nvSpPr>
        <p:spPr bwMode="auto">
          <a:xfrm>
            <a:off x="533400" y="2552700"/>
            <a:ext cx="685800" cy="457200"/>
          </a:xfrm>
          <a:prstGeom prst="rect">
            <a:avLst/>
          </a:prstGeom>
          <a:noFill/>
          <a:ln w="9525">
            <a:noFill/>
            <a:miter lim="800000"/>
            <a:headEnd/>
            <a:tailEnd/>
          </a:ln>
        </p:spPr>
        <p:txBody>
          <a:bodyPr lIns="0" tIns="0" rIns="0" bIns="0" anchor="ctr" anchorCtr="1"/>
          <a:lstStyle/>
          <a:p>
            <a:pPr>
              <a:spcBef>
                <a:spcPct val="50000"/>
              </a:spcBef>
            </a:pPr>
            <a:r>
              <a:rPr lang="tr-TR" altLang="en-US" b="1">
                <a:latin typeface="Times New Roman" pitchFamily="18" charset="0"/>
                <a:sym typeface="Symbol" pitchFamily="18" charset="2"/>
              </a:rPr>
              <a:t></a:t>
            </a:r>
            <a:r>
              <a:rPr lang="tr-TR" altLang="en-US" b="1" baseline="-25000">
                <a:latin typeface="Times New Roman" pitchFamily="18" charset="0"/>
              </a:rPr>
              <a:t>1</a:t>
            </a:r>
            <a:r>
              <a:rPr lang="tr-TR" altLang="en-US" b="1">
                <a:latin typeface="Times New Roman" pitchFamily="18" charset="0"/>
              </a:rPr>
              <a:t>(T</a:t>
            </a:r>
            <a:r>
              <a:rPr lang="tr-TR" altLang="en-US" b="1" baseline="-25000">
                <a:latin typeface="Times New Roman" pitchFamily="18" charset="0"/>
              </a:rPr>
              <a:t>1</a:t>
            </a:r>
            <a:r>
              <a:rPr lang="tr-TR" altLang="en-US" b="1">
                <a:latin typeface="Times New Roman" pitchFamily="18" charset="0"/>
              </a:rPr>
              <a:t>)</a:t>
            </a:r>
            <a:endParaRPr lang="en-US" altLang="en-US" b="1">
              <a:latin typeface="Times New Roman" pitchFamily="18" charset="0"/>
            </a:endParaRPr>
          </a:p>
        </p:txBody>
      </p:sp>
      <p:sp>
        <p:nvSpPr>
          <p:cNvPr id="173096" name="Text Box 69"/>
          <p:cNvSpPr txBox="1">
            <a:spLocks noChangeArrowheads="1"/>
          </p:cNvSpPr>
          <p:nvPr/>
        </p:nvSpPr>
        <p:spPr bwMode="auto">
          <a:xfrm>
            <a:off x="1419225" y="2524125"/>
            <a:ext cx="685800" cy="457200"/>
          </a:xfrm>
          <a:prstGeom prst="rect">
            <a:avLst/>
          </a:prstGeom>
          <a:noFill/>
          <a:ln w="9525">
            <a:noFill/>
            <a:miter lim="800000"/>
            <a:headEnd/>
            <a:tailEnd/>
          </a:ln>
        </p:spPr>
        <p:txBody>
          <a:bodyPr lIns="0" tIns="0" rIns="0" bIns="0" anchor="ctr" anchorCtr="1"/>
          <a:lstStyle/>
          <a:p>
            <a:pPr>
              <a:spcBef>
                <a:spcPct val="50000"/>
              </a:spcBef>
            </a:pPr>
            <a:r>
              <a:rPr lang="tr-TR" altLang="en-US" b="1">
                <a:latin typeface="Times New Roman" pitchFamily="18" charset="0"/>
                <a:sym typeface="Symbol" pitchFamily="18" charset="2"/>
              </a:rPr>
              <a:t></a:t>
            </a:r>
            <a:r>
              <a:rPr lang="tr-TR" altLang="en-US" b="1" baseline="-25000">
                <a:latin typeface="Times New Roman" pitchFamily="18" charset="0"/>
              </a:rPr>
              <a:t>2</a:t>
            </a:r>
            <a:r>
              <a:rPr lang="tr-TR" altLang="en-US" b="1">
                <a:latin typeface="Times New Roman" pitchFamily="18" charset="0"/>
              </a:rPr>
              <a:t>(T</a:t>
            </a:r>
            <a:r>
              <a:rPr lang="tr-TR" altLang="en-US" b="1" baseline="-25000">
                <a:latin typeface="Times New Roman" pitchFamily="18" charset="0"/>
              </a:rPr>
              <a:t>2</a:t>
            </a:r>
            <a:r>
              <a:rPr lang="tr-TR" altLang="en-US" b="1">
                <a:latin typeface="Times New Roman" pitchFamily="18" charset="0"/>
              </a:rPr>
              <a:t>)</a:t>
            </a:r>
            <a:endParaRPr lang="en-US" altLang="en-US" b="1">
              <a:latin typeface="Times New Roman" pitchFamily="18" charset="0"/>
            </a:endParaRPr>
          </a:p>
        </p:txBody>
      </p:sp>
      <p:sp>
        <p:nvSpPr>
          <p:cNvPr id="173097" name="Text Box 70"/>
          <p:cNvSpPr txBox="1">
            <a:spLocks noChangeArrowheads="1"/>
          </p:cNvSpPr>
          <p:nvPr/>
        </p:nvSpPr>
        <p:spPr bwMode="auto">
          <a:xfrm>
            <a:off x="2486025" y="2481263"/>
            <a:ext cx="685800" cy="457200"/>
          </a:xfrm>
          <a:prstGeom prst="rect">
            <a:avLst/>
          </a:prstGeom>
          <a:noFill/>
          <a:ln w="9525">
            <a:noFill/>
            <a:miter lim="800000"/>
            <a:headEnd/>
            <a:tailEnd/>
          </a:ln>
        </p:spPr>
        <p:txBody>
          <a:bodyPr lIns="0" tIns="0" rIns="0" bIns="0" anchor="ctr" anchorCtr="1"/>
          <a:lstStyle/>
          <a:p>
            <a:pPr>
              <a:spcBef>
                <a:spcPct val="50000"/>
              </a:spcBef>
            </a:pPr>
            <a:r>
              <a:rPr lang="tr-TR" altLang="en-US" b="1">
                <a:latin typeface="Times New Roman" pitchFamily="18" charset="0"/>
                <a:sym typeface="Symbol" pitchFamily="18" charset="2"/>
              </a:rPr>
              <a:t></a:t>
            </a:r>
            <a:r>
              <a:rPr lang="tr-TR" altLang="en-US" b="1" baseline="-25000">
                <a:latin typeface="Times New Roman" pitchFamily="18" charset="0"/>
              </a:rPr>
              <a:t>3</a:t>
            </a:r>
            <a:r>
              <a:rPr lang="tr-TR" altLang="en-US" b="1">
                <a:latin typeface="Times New Roman" pitchFamily="18" charset="0"/>
              </a:rPr>
              <a:t>(T</a:t>
            </a:r>
            <a:r>
              <a:rPr lang="tr-TR" altLang="en-US" b="1" baseline="-25000">
                <a:latin typeface="Times New Roman" pitchFamily="18" charset="0"/>
              </a:rPr>
              <a:t>3</a:t>
            </a:r>
            <a:r>
              <a:rPr lang="tr-TR" altLang="en-US" b="1">
                <a:latin typeface="Times New Roman" pitchFamily="18" charset="0"/>
              </a:rPr>
              <a:t>)</a:t>
            </a:r>
            <a:endParaRPr lang="en-US" altLang="en-US" b="1">
              <a:latin typeface="Times New Roman" pitchFamily="18" charset="0"/>
            </a:endParaRPr>
          </a:p>
        </p:txBody>
      </p:sp>
      <p:sp>
        <p:nvSpPr>
          <p:cNvPr id="173098" name="Text Box 71"/>
          <p:cNvSpPr txBox="1">
            <a:spLocks noChangeArrowheads="1"/>
          </p:cNvSpPr>
          <p:nvPr/>
        </p:nvSpPr>
        <p:spPr bwMode="auto">
          <a:xfrm>
            <a:off x="5119688" y="2114550"/>
            <a:ext cx="685800" cy="457200"/>
          </a:xfrm>
          <a:prstGeom prst="rect">
            <a:avLst/>
          </a:prstGeom>
          <a:noFill/>
          <a:ln w="9525">
            <a:noFill/>
            <a:miter lim="800000"/>
            <a:headEnd/>
            <a:tailEnd/>
          </a:ln>
        </p:spPr>
        <p:txBody>
          <a:bodyPr lIns="0" tIns="0" rIns="0" bIns="0" anchor="ctr" anchorCtr="1"/>
          <a:lstStyle/>
          <a:p>
            <a:pPr>
              <a:spcBef>
                <a:spcPct val="50000"/>
              </a:spcBef>
            </a:pPr>
            <a:r>
              <a:rPr lang="tr-TR" altLang="en-US" b="1">
                <a:latin typeface="Times New Roman" pitchFamily="18" charset="0"/>
                <a:sym typeface="Symbol" pitchFamily="18" charset="2"/>
              </a:rPr>
              <a:t></a:t>
            </a:r>
            <a:r>
              <a:rPr lang="tr-TR" altLang="en-US" b="1" baseline="-25000">
                <a:latin typeface="Times New Roman" pitchFamily="18" charset="0"/>
              </a:rPr>
              <a:t>n</a:t>
            </a:r>
            <a:r>
              <a:rPr lang="tr-TR" altLang="en-US" b="1">
                <a:latin typeface="Times New Roman" pitchFamily="18" charset="0"/>
              </a:rPr>
              <a:t>(T</a:t>
            </a:r>
            <a:r>
              <a:rPr lang="tr-TR" altLang="en-US" b="1" baseline="-25000">
                <a:latin typeface="Times New Roman" pitchFamily="18" charset="0"/>
              </a:rPr>
              <a:t>n</a:t>
            </a:r>
            <a:r>
              <a:rPr lang="tr-TR" altLang="en-US" b="1">
                <a:latin typeface="Times New Roman" pitchFamily="18" charset="0"/>
              </a:rPr>
              <a:t>)</a:t>
            </a:r>
            <a:endParaRPr lang="en-US" altLang="en-US" b="1">
              <a:latin typeface="Times New Roman" pitchFamily="18" charset="0"/>
            </a:endParaRPr>
          </a:p>
        </p:txBody>
      </p:sp>
      <p:sp>
        <p:nvSpPr>
          <p:cNvPr id="36909" name="Text Box 72"/>
          <p:cNvSpPr txBox="1">
            <a:spLocks noChangeArrowheads="1"/>
          </p:cNvSpPr>
          <p:nvPr/>
        </p:nvSpPr>
        <p:spPr bwMode="auto">
          <a:xfrm>
            <a:off x="0" y="692150"/>
            <a:ext cx="5867400" cy="579438"/>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tr-TR" sz="3200" dirty="0" smtClean="0">
                <a:solidFill>
                  <a:srgbClr val="FF0000"/>
                </a:solidFill>
                <a:latin typeface="+mj-lt"/>
              </a:rPr>
              <a:t>Elastic Response Spectrum</a:t>
            </a:r>
            <a:endParaRPr lang="en-US" sz="3200" dirty="0" smtClean="0">
              <a:solidFill>
                <a:srgbClr val="FF0000"/>
              </a:solidFill>
              <a:latin typeface="+mj-lt"/>
            </a:endParaRPr>
          </a:p>
        </p:txBody>
      </p:sp>
      <p:sp>
        <p:nvSpPr>
          <p:cNvPr id="173100" name="Slide Number Placeholder 46"/>
          <p:cNvSpPr>
            <a:spLocks noGrp="1"/>
          </p:cNvSpPr>
          <p:nvPr>
            <p:ph type="sldNum" sz="quarter" idx="12"/>
          </p:nvPr>
        </p:nvSpPr>
        <p:spPr>
          <a:noFill/>
        </p:spPr>
        <p:txBody>
          <a:bodyPr/>
          <a:lstStyle/>
          <a:p>
            <a:fld id="{4FB914EB-891F-4D44-AF57-8AFE6EE0E57F}" type="slidenum">
              <a:rPr lang="tr-TR" altLang="en-US" smtClean="0"/>
              <a:pPr/>
              <a:t>24</a:t>
            </a:fld>
            <a:endParaRPr lang="tr-TR" altLang="en-US" smtClean="0"/>
          </a:p>
        </p:txBody>
      </p:sp>
    </p:spTree>
    <p:extLst>
      <p:ext uri="{BB962C8B-B14F-4D97-AF65-F5344CB8AC3E}">
        <p14:creationId xmlns:p14="http://schemas.microsoft.com/office/powerpoint/2010/main" val="5409819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hmavdrts_sd_no_osc_ts"/>
          <p:cNvPicPr>
            <a:picLocks noChangeAspect="1" noChangeArrowheads="1"/>
          </p:cNvPicPr>
          <p:nvPr/>
        </p:nvPicPr>
        <p:blipFill>
          <a:blip r:embed="rId3" cstate="print"/>
          <a:srcRect/>
          <a:stretch>
            <a:fillRect/>
          </a:stretch>
        </p:blipFill>
        <p:spPr bwMode="auto">
          <a:xfrm>
            <a:off x="1143000" y="1588"/>
            <a:ext cx="6856413" cy="6856412"/>
          </a:xfrm>
          <a:prstGeom prst="rect">
            <a:avLst/>
          </a:prstGeom>
          <a:noFill/>
          <a:ln w="9525">
            <a:noFill/>
            <a:miter lim="800000"/>
            <a:headEnd/>
            <a:tailEnd/>
          </a:ln>
        </p:spPr>
      </p:pic>
      <p:sp>
        <p:nvSpPr>
          <p:cNvPr id="177155" name="Slide Number Placeholder 2"/>
          <p:cNvSpPr>
            <a:spLocks noGrp="1"/>
          </p:cNvSpPr>
          <p:nvPr>
            <p:ph type="sldNum" sz="quarter" idx="12"/>
          </p:nvPr>
        </p:nvSpPr>
        <p:spPr>
          <a:noFill/>
        </p:spPr>
        <p:txBody>
          <a:bodyPr/>
          <a:lstStyle/>
          <a:p>
            <a:fld id="{67BC1A0A-5991-47C6-B4C1-6C98442C4DDA}" type="slidenum">
              <a:rPr lang="tr-TR" altLang="en-US" smtClean="0"/>
              <a:pPr/>
              <a:t>25</a:t>
            </a:fld>
            <a:endParaRPr lang="tr-TR" altLang="en-US" smtClean="0"/>
          </a:p>
        </p:txBody>
      </p:sp>
    </p:spTree>
    <p:extLst>
      <p:ext uri="{BB962C8B-B14F-4D97-AF65-F5344CB8AC3E}">
        <p14:creationId xmlns:p14="http://schemas.microsoft.com/office/powerpoint/2010/main" val="13740084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hmavdrts_sd_0p025_0p025"/>
          <p:cNvPicPr>
            <a:picLocks noChangeAspect="1" noChangeArrowheads="1"/>
          </p:cNvPicPr>
          <p:nvPr/>
        </p:nvPicPr>
        <p:blipFill>
          <a:blip r:embed="rId3" cstate="print"/>
          <a:srcRect/>
          <a:stretch>
            <a:fillRect/>
          </a:stretch>
        </p:blipFill>
        <p:spPr bwMode="auto">
          <a:xfrm>
            <a:off x="1143000" y="0"/>
            <a:ext cx="6856413" cy="6856413"/>
          </a:xfrm>
          <a:prstGeom prst="rect">
            <a:avLst/>
          </a:prstGeom>
          <a:noFill/>
          <a:ln w="9525">
            <a:noFill/>
            <a:miter lim="800000"/>
            <a:headEnd/>
            <a:tailEnd/>
          </a:ln>
        </p:spPr>
      </p:pic>
      <p:sp>
        <p:nvSpPr>
          <p:cNvPr id="178179" name="Text Box 3"/>
          <p:cNvSpPr txBox="1">
            <a:spLocks noChangeArrowheads="1"/>
          </p:cNvSpPr>
          <p:nvPr/>
        </p:nvSpPr>
        <p:spPr bwMode="auto">
          <a:xfrm>
            <a:off x="1050925" y="3314700"/>
            <a:ext cx="3063875" cy="915988"/>
          </a:xfrm>
          <a:prstGeom prst="rect">
            <a:avLst/>
          </a:prstGeom>
          <a:solidFill>
            <a:schemeClr val="bg1"/>
          </a:solidFill>
          <a:ln w="9525">
            <a:noFill/>
            <a:miter lim="800000"/>
            <a:headEnd/>
            <a:tailEnd/>
          </a:ln>
        </p:spPr>
        <p:txBody>
          <a:bodyPr>
            <a:spAutoFit/>
          </a:bodyPr>
          <a:lstStyle/>
          <a:p>
            <a:r>
              <a:rPr lang="en-US" altLang="en-US"/>
              <a:t>At short periods, oscillator response proportional to base acceleration</a:t>
            </a:r>
          </a:p>
        </p:txBody>
      </p:sp>
      <p:sp>
        <p:nvSpPr>
          <p:cNvPr id="178180" name="Slide Number Placeholder 3"/>
          <p:cNvSpPr>
            <a:spLocks noGrp="1"/>
          </p:cNvSpPr>
          <p:nvPr>
            <p:ph type="sldNum" sz="quarter" idx="12"/>
          </p:nvPr>
        </p:nvSpPr>
        <p:spPr>
          <a:noFill/>
        </p:spPr>
        <p:txBody>
          <a:bodyPr/>
          <a:lstStyle/>
          <a:p>
            <a:fld id="{0690C96B-1E79-414C-8347-ECF89EE17957}" type="slidenum">
              <a:rPr lang="tr-TR" altLang="en-US" smtClean="0"/>
              <a:pPr/>
              <a:t>26</a:t>
            </a:fld>
            <a:endParaRPr lang="tr-TR" altLang="en-US" smtClean="0"/>
          </a:p>
        </p:txBody>
      </p:sp>
    </p:spTree>
    <p:extLst>
      <p:ext uri="{BB962C8B-B14F-4D97-AF65-F5344CB8AC3E}">
        <p14:creationId xmlns:p14="http://schemas.microsoft.com/office/powerpoint/2010/main" val="28302849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mavdrts_sd_0p025_0p05"/>
          <p:cNvPicPr>
            <a:picLocks noChangeAspect="1" noChangeArrowheads="1"/>
          </p:cNvPicPr>
          <p:nvPr/>
        </p:nvPicPr>
        <p:blipFill>
          <a:blip r:embed="rId3" cstate="print"/>
          <a:srcRect/>
          <a:stretch>
            <a:fillRect/>
          </a:stretch>
        </p:blipFill>
        <p:spPr bwMode="auto">
          <a:xfrm>
            <a:off x="1143000" y="0"/>
            <a:ext cx="6856413" cy="6856413"/>
          </a:xfrm>
          <a:prstGeom prst="rect">
            <a:avLst/>
          </a:prstGeom>
          <a:noFill/>
          <a:ln w="9525">
            <a:noFill/>
            <a:miter lim="800000"/>
            <a:headEnd/>
            <a:tailEnd/>
          </a:ln>
        </p:spPr>
      </p:pic>
      <p:sp>
        <p:nvSpPr>
          <p:cNvPr id="179203" name="Slide Number Placeholder 2"/>
          <p:cNvSpPr>
            <a:spLocks noGrp="1"/>
          </p:cNvSpPr>
          <p:nvPr>
            <p:ph type="sldNum" sz="quarter" idx="12"/>
          </p:nvPr>
        </p:nvSpPr>
        <p:spPr>
          <a:noFill/>
        </p:spPr>
        <p:txBody>
          <a:bodyPr/>
          <a:lstStyle/>
          <a:p>
            <a:fld id="{CFEECE27-631D-4BE9-B437-9737E362EE1B}" type="slidenum">
              <a:rPr lang="tr-TR" altLang="en-US" smtClean="0"/>
              <a:pPr/>
              <a:t>27</a:t>
            </a:fld>
            <a:endParaRPr lang="tr-TR" altLang="en-US" smtClean="0"/>
          </a:p>
        </p:txBody>
      </p:sp>
    </p:spTree>
    <p:extLst>
      <p:ext uri="{BB962C8B-B14F-4D97-AF65-F5344CB8AC3E}">
        <p14:creationId xmlns:p14="http://schemas.microsoft.com/office/powerpoint/2010/main" val="5043109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hmavdrts_sd_0p025_1p0"/>
          <p:cNvPicPr>
            <a:picLocks noChangeAspect="1" noChangeArrowheads="1"/>
          </p:cNvPicPr>
          <p:nvPr/>
        </p:nvPicPr>
        <p:blipFill>
          <a:blip r:embed="rId3" cstate="print"/>
          <a:srcRect/>
          <a:stretch>
            <a:fillRect/>
          </a:stretch>
        </p:blipFill>
        <p:spPr bwMode="auto">
          <a:xfrm>
            <a:off x="1143000" y="0"/>
            <a:ext cx="6856413" cy="6856413"/>
          </a:xfrm>
          <a:prstGeom prst="rect">
            <a:avLst/>
          </a:prstGeom>
          <a:noFill/>
          <a:ln w="9525">
            <a:noFill/>
            <a:miter lim="800000"/>
            <a:headEnd/>
            <a:tailEnd/>
          </a:ln>
        </p:spPr>
      </p:pic>
      <p:sp>
        <p:nvSpPr>
          <p:cNvPr id="180227" name="Slide Number Placeholder 2"/>
          <p:cNvSpPr>
            <a:spLocks noGrp="1"/>
          </p:cNvSpPr>
          <p:nvPr>
            <p:ph type="sldNum" sz="quarter" idx="12"/>
          </p:nvPr>
        </p:nvSpPr>
        <p:spPr>
          <a:noFill/>
        </p:spPr>
        <p:txBody>
          <a:bodyPr/>
          <a:lstStyle/>
          <a:p>
            <a:fld id="{1AE45D36-D827-4233-B0A3-558E2009153E}" type="slidenum">
              <a:rPr lang="tr-TR" altLang="en-US" smtClean="0"/>
              <a:pPr/>
              <a:t>28</a:t>
            </a:fld>
            <a:endParaRPr lang="tr-TR" altLang="en-US" smtClean="0"/>
          </a:p>
        </p:txBody>
      </p:sp>
    </p:spTree>
    <p:extLst>
      <p:ext uri="{BB962C8B-B14F-4D97-AF65-F5344CB8AC3E}">
        <p14:creationId xmlns:p14="http://schemas.microsoft.com/office/powerpoint/2010/main" val="40280394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hmavdrts_sd_0p025_10p0"/>
          <p:cNvPicPr>
            <a:picLocks noChangeAspect="1" noChangeArrowheads="1"/>
          </p:cNvPicPr>
          <p:nvPr/>
        </p:nvPicPr>
        <p:blipFill>
          <a:blip r:embed="rId3" cstate="print"/>
          <a:srcRect/>
          <a:stretch>
            <a:fillRect/>
          </a:stretch>
        </p:blipFill>
        <p:spPr bwMode="auto">
          <a:xfrm>
            <a:off x="1143000" y="0"/>
            <a:ext cx="6856413" cy="6856413"/>
          </a:xfrm>
          <a:prstGeom prst="rect">
            <a:avLst/>
          </a:prstGeom>
          <a:noFill/>
          <a:ln w="9525">
            <a:noFill/>
            <a:miter lim="800000"/>
            <a:headEnd/>
            <a:tailEnd/>
          </a:ln>
        </p:spPr>
      </p:pic>
      <p:sp>
        <p:nvSpPr>
          <p:cNvPr id="181251" name="Slide Number Placeholder 2"/>
          <p:cNvSpPr>
            <a:spLocks noGrp="1"/>
          </p:cNvSpPr>
          <p:nvPr>
            <p:ph type="sldNum" sz="quarter" idx="12"/>
          </p:nvPr>
        </p:nvSpPr>
        <p:spPr>
          <a:noFill/>
        </p:spPr>
        <p:txBody>
          <a:bodyPr/>
          <a:lstStyle/>
          <a:p>
            <a:fld id="{206762A5-5296-430B-AAD1-0AF2186FF2A8}" type="slidenum">
              <a:rPr lang="tr-TR" altLang="en-US" smtClean="0"/>
              <a:pPr/>
              <a:t>29</a:t>
            </a:fld>
            <a:endParaRPr lang="tr-TR" altLang="en-US" smtClean="0"/>
          </a:p>
        </p:txBody>
      </p:sp>
    </p:spTree>
    <p:extLst>
      <p:ext uri="{BB962C8B-B14F-4D97-AF65-F5344CB8AC3E}">
        <p14:creationId xmlns:p14="http://schemas.microsoft.com/office/powerpoint/2010/main" val="23312506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hmavdrts_sd_0p025_40p0"/>
          <p:cNvPicPr>
            <a:picLocks noChangeAspect="1" noChangeArrowheads="1"/>
          </p:cNvPicPr>
          <p:nvPr/>
        </p:nvPicPr>
        <p:blipFill>
          <a:blip r:embed="rId3" cstate="print"/>
          <a:srcRect/>
          <a:stretch>
            <a:fillRect/>
          </a:stretch>
        </p:blipFill>
        <p:spPr bwMode="auto">
          <a:xfrm>
            <a:off x="1143000" y="0"/>
            <a:ext cx="6856413" cy="6856413"/>
          </a:xfrm>
          <a:prstGeom prst="rect">
            <a:avLst/>
          </a:prstGeom>
          <a:noFill/>
          <a:ln w="9525">
            <a:noFill/>
            <a:miter lim="800000"/>
            <a:headEnd/>
            <a:tailEnd/>
          </a:ln>
        </p:spPr>
      </p:pic>
      <p:sp>
        <p:nvSpPr>
          <p:cNvPr id="182275" name="Slide Number Placeholder 2"/>
          <p:cNvSpPr>
            <a:spLocks noGrp="1"/>
          </p:cNvSpPr>
          <p:nvPr>
            <p:ph type="sldNum" sz="quarter" idx="12"/>
          </p:nvPr>
        </p:nvSpPr>
        <p:spPr>
          <a:noFill/>
        </p:spPr>
        <p:txBody>
          <a:bodyPr/>
          <a:lstStyle/>
          <a:p>
            <a:fld id="{5C26BBF2-3469-45D1-A59A-76F9BE28A0EC}" type="slidenum">
              <a:rPr lang="tr-TR" altLang="en-US" smtClean="0"/>
              <a:pPr/>
              <a:t>30</a:t>
            </a:fld>
            <a:endParaRPr lang="tr-TR" altLang="en-US" smtClean="0"/>
          </a:p>
        </p:txBody>
      </p:sp>
    </p:spTree>
    <p:extLst>
      <p:ext uri="{BB962C8B-B14F-4D97-AF65-F5344CB8AC3E}">
        <p14:creationId xmlns:p14="http://schemas.microsoft.com/office/powerpoint/2010/main" val="475018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hmavdrts_sd_0p025_80p0"/>
          <p:cNvPicPr>
            <a:picLocks noChangeAspect="1" noChangeArrowheads="1"/>
          </p:cNvPicPr>
          <p:nvPr/>
        </p:nvPicPr>
        <p:blipFill>
          <a:blip r:embed="rId3" cstate="print"/>
          <a:srcRect/>
          <a:stretch>
            <a:fillRect/>
          </a:stretch>
        </p:blipFill>
        <p:spPr bwMode="auto">
          <a:xfrm>
            <a:off x="1143000" y="0"/>
            <a:ext cx="6856413" cy="6856413"/>
          </a:xfrm>
          <a:prstGeom prst="rect">
            <a:avLst/>
          </a:prstGeom>
          <a:noFill/>
          <a:ln w="9525">
            <a:noFill/>
            <a:miter lim="800000"/>
            <a:headEnd/>
            <a:tailEnd/>
          </a:ln>
        </p:spPr>
      </p:pic>
      <p:sp>
        <p:nvSpPr>
          <p:cNvPr id="183299" name="Text Box 3"/>
          <p:cNvSpPr txBox="1">
            <a:spLocks noChangeArrowheads="1"/>
          </p:cNvSpPr>
          <p:nvPr/>
        </p:nvSpPr>
        <p:spPr bwMode="auto">
          <a:xfrm>
            <a:off x="3040063" y="0"/>
            <a:ext cx="3063875" cy="915988"/>
          </a:xfrm>
          <a:prstGeom prst="rect">
            <a:avLst/>
          </a:prstGeom>
          <a:solidFill>
            <a:schemeClr val="bg1"/>
          </a:solidFill>
          <a:ln w="9525">
            <a:noFill/>
            <a:miter lim="800000"/>
            <a:headEnd/>
            <a:tailEnd/>
          </a:ln>
        </p:spPr>
        <p:txBody>
          <a:bodyPr>
            <a:spAutoFit/>
          </a:bodyPr>
          <a:lstStyle/>
          <a:p>
            <a:r>
              <a:rPr lang="en-US" altLang="en-US"/>
              <a:t>At long periods, oscillator response proportional to base displacement</a:t>
            </a:r>
          </a:p>
        </p:txBody>
      </p:sp>
      <p:sp>
        <p:nvSpPr>
          <p:cNvPr id="183300" name="Slide Number Placeholder 3"/>
          <p:cNvSpPr>
            <a:spLocks noGrp="1"/>
          </p:cNvSpPr>
          <p:nvPr>
            <p:ph type="sldNum" sz="quarter" idx="12"/>
          </p:nvPr>
        </p:nvSpPr>
        <p:spPr>
          <a:noFill/>
        </p:spPr>
        <p:txBody>
          <a:bodyPr/>
          <a:lstStyle/>
          <a:p>
            <a:fld id="{73BC3831-BFC4-4A1A-B5F5-EEB02E4E3F25}" type="slidenum">
              <a:rPr lang="tr-TR" altLang="en-US" smtClean="0"/>
              <a:pPr/>
              <a:t>31</a:t>
            </a:fld>
            <a:endParaRPr lang="tr-TR" altLang="en-US" smtClean="0"/>
          </a:p>
        </p:txBody>
      </p:sp>
    </p:spTree>
    <p:extLst>
      <p:ext uri="{BB962C8B-B14F-4D97-AF65-F5344CB8AC3E}">
        <p14:creationId xmlns:p14="http://schemas.microsoft.com/office/powerpoint/2010/main" val="39634030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sd_sa_hm_1"/>
          <p:cNvPicPr>
            <a:picLocks noChangeAspect="1" noChangeArrowheads="1"/>
          </p:cNvPicPr>
          <p:nvPr/>
        </p:nvPicPr>
        <p:blipFill>
          <a:blip r:embed="rId3" cstate="print"/>
          <a:srcRect/>
          <a:stretch>
            <a:fillRect/>
          </a:stretch>
        </p:blipFill>
        <p:spPr bwMode="auto">
          <a:xfrm>
            <a:off x="468313" y="1628775"/>
            <a:ext cx="8145462" cy="4114800"/>
          </a:xfrm>
          <a:prstGeom prst="rect">
            <a:avLst/>
          </a:prstGeom>
          <a:noFill/>
          <a:ln w="9525">
            <a:noFill/>
            <a:miter lim="800000"/>
            <a:headEnd/>
            <a:tailEnd/>
          </a:ln>
        </p:spPr>
      </p:pic>
      <p:sp>
        <p:nvSpPr>
          <p:cNvPr id="184323" name="Text Box 3"/>
          <p:cNvSpPr txBox="1">
            <a:spLocks noChangeArrowheads="1"/>
          </p:cNvSpPr>
          <p:nvPr/>
        </p:nvSpPr>
        <p:spPr bwMode="auto">
          <a:xfrm>
            <a:off x="609600" y="228600"/>
            <a:ext cx="7313613" cy="838200"/>
          </a:xfrm>
          <a:prstGeom prst="rect">
            <a:avLst/>
          </a:prstGeom>
          <a:noFill/>
          <a:ln w="9525">
            <a:noFill/>
            <a:miter lim="800000"/>
            <a:headEnd/>
            <a:tailEnd/>
          </a:ln>
        </p:spPr>
        <p:txBody>
          <a:bodyPr/>
          <a:lstStyle/>
          <a:p>
            <a:pPr algn="ctr" eaLnBrk="0" hangingPunct="0"/>
            <a:r>
              <a:rPr lang="en-US" altLang="en-US" sz="2400"/>
              <a:t>convert displacement spectrum into acceleration spectrum (multiply by (2</a:t>
            </a:r>
            <a:r>
              <a:rPr lang="el-GR" altLang="en-US" sz="2400">
                <a:cs typeface="Arial" charset="0"/>
              </a:rPr>
              <a:t>π</a:t>
            </a:r>
            <a:r>
              <a:rPr lang="en-US" altLang="en-US" sz="2400">
                <a:cs typeface="Arial" charset="0"/>
              </a:rPr>
              <a:t>/T)</a:t>
            </a:r>
            <a:r>
              <a:rPr lang="en-US" altLang="en-US" sz="2400" baseline="30000">
                <a:cs typeface="Arial" charset="0"/>
              </a:rPr>
              <a:t>2</a:t>
            </a:r>
            <a:r>
              <a:rPr lang="en-US" altLang="en-US" sz="2400">
                <a:sym typeface="Verdana" pitchFamily="34" charset="0"/>
              </a:rPr>
              <a:t>)--</a:t>
            </a:r>
          </a:p>
          <a:p>
            <a:pPr algn="ctr" eaLnBrk="0" hangingPunct="0"/>
            <a:r>
              <a:rPr lang="en-US" altLang="en-US" sz="2400">
                <a:solidFill>
                  <a:srgbClr val="FF0000"/>
                </a:solidFill>
              </a:rPr>
              <a:t>Acceleration spectrum usually used in engineering</a:t>
            </a:r>
            <a:endParaRPr lang="en-US" altLang="en-US" sz="2400">
              <a:solidFill>
                <a:srgbClr val="FF0000"/>
              </a:solidFill>
              <a:sym typeface="Verdana" pitchFamily="34" charset="0"/>
            </a:endParaRPr>
          </a:p>
          <a:p>
            <a:pPr algn="ctr" eaLnBrk="0" hangingPunct="0"/>
            <a:endParaRPr lang="en-US" altLang="en-US" sz="2400">
              <a:sym typeface="Verdana" pitchFamily="34" charset="0"/>
            </a:endParaRPr>
          </a:p>
        </p:txBody>
      </p:sp>
      <p:sp>
        <p:nvSpPr>
          <p:cNvPr id="184324" name="Text Box 4"/>
          <p:cNvSpPr txBox="1">
            <a:spLocks noChangeArrowheads="1"/>
          </p:cNvSpPr>
          <p:nvPr/>
        </p:nvSpPr>
        <p:spPr bwMode="auto">
          <a:xfrm>
            <a:off x="914400" y="5486400"/>
            <a:ext cx="7313613" cy="914400"/>
          </a:xfrm>
          <a:prstGeom prst="rect">
            <a:avLst/>
          </a:prstGeom>
          <a:noFill/>
          <a:ln w="9525">
            <a:noFill/>
            <a:miter lim="800000"/>
            <a:headEnd/>
            <a:tailEnd/>
          </a:ln>
        </p:spPr>
        <p:txBody>
          <a:bodyPr/>
          <a:lstStyle/>
          <a:p>
            <a:pPr algn="ctr" eaLnBrk="0" hangingPunct="0"/>
            <a:endParaRPr lang="en-US" altLang="en-US" sz="2400">
              <a:solidFill>
                <a:srgbClr val="FF0000"/>
              </a:solidFill>
              <a:sym typeface="Verdana" pitchFamily="34" charset="0"/>
            </a:endParaRPr>
          </a:p>
        </p:txBody>
      </p:sp>
      <p:sp>
        <p:nvSpPr>
          <p:cNvPr id="184325" name="Slide Number Placeholder 4"/>
          <p:cNvSpPr>
            <a:spLocks noGrp="1"/>
          </p:cNvSpPr>
          <p:nvPr>
            <p:ph type="sldNum" sz="quarter" idx="12"/>
          </p:nvPr>
        </p:nvSpPr>
        <p:spPr>
          <a:noFill/>
        </p:spPr>
        <p:txBody>
          <a:bodyPr/>
          <a:lstStyle/>
          <a:p>
            <a:fld id="{A904B274-A056-4D1A-A00D-3963113CC88F}" type="slidenum">
              <a:rPr lang="tr-TR" altLang="en-US" smtClean="0"/>
              <a:pPr/>
              <a:t>32</a:t>
            </a:fld>
            <a:endParaRPr lang="tr-TR" altLang="en-US" smtClean="0"/>
          </a:p>
        </p:txBody>
      </p:sp>
    </p:spTree>
    <p:extLst>
      <p:ext uri="{BB962C8B-B14F-4D97-AF65-F5344CB8AC3E}">
        <p14:creationId xmlns:p14="http://schemas.microsoft.com/office/powerpoint/2010/main" val="16886605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Types of Response Spectra</a:t>
            </a:r>
            <a:endParaRPr lang="en-US" sz="3200" dirty="0"/>
          </a:p>
        </p:txBody>
      </p:sp>
      <p:sp>
        <p:nvSpPr>
          <p:cNvPr id="3" name="Content Placeholder 2"/>
          <p:cNvSpPr>
            <a:spLocks noGrp="1"/>
          </p:cNvSpPr>
          <p:nvPr>
            <p:ph idx="1"/>
          </p:nvPr>
        </p:nvSpPr>
        <p:spPr/>
        <p:txBody>
          <a:bodyPr/>
          <a:lstStyle/>
          <a:p>
            <a:r>
              <a:rPr lang="en-US" sz="2400" dirty="0" smtClean="0"/>
              <a:t>SD: </a:t>
            </a:r>
            <a:r>
              <a:rPr lang="en-US" sz="2400" dirty="0"/>
              <a:t>r</a:t>
            </a:r>
            <a:r>
              <a:rPr lang="en-US" sz="2400" dirty="0" smtClean="0"/>
              <a:t>elative displacement </a:t>
            </a:r>
            <a:r>
              <a:rPr lang="en-US" sz="2400" dirty="0"/>
              <a:t>r</a:t>
            </a:r>
            <a:r>
              <a:rPr lang="en-US" sz="2400" dirty="0" smtClean="0"/>
              <a:t>esponse</a:t>
            </a:r>
          </a:p>
          <a:p>
            <a:r>
              <a:rPr lang="en-US" sz="2400" dirty="0" smtClean="0"/>
              <a:t>PSA: </a:t>
            </a:r>
            <a:r>
              <a:rPr lang="en-US" sz="2400" dirty="0"/>
              <a:t>pseudo-absolute response spectral </a:t>
            </a:r>
            <a:r>
              <a:rPr lang="en-US" sz="2400" dirty="0" smtClean="0"/>
              <a:t>acceleration</a:t>
            </a:r>
          </a:p>
          <a:p>
            <a:r>
              <a:rPr lang="en-US" sz="2400" dirty="0" smtClean="0"/>
              <a:t>SA: absolute </a:t>
            </a:r>
            <a:r>
              <a:rPr lang="en-US" sz="2400" dirty="0"/>
              <a:t>response spectral </a:t>
            </a:r>
            <a:r>
              <a:rPr lang="en-US" sz="2400" dirty="0" smtClean="0"/>
              <a:t>acceleration</a:t>
            </a:r>
          </a:p>
          <a:p>
            <a:r>
              <a:rPr lang="en-US" sz="2400" dirty="0" smtClean="0"/>
              <a:t>PSV: pseudo-relative </a:t>
            </a:r>
            <a:r>
              <a:rPr lang="en-US" sz="2400" dirty="0"/>
              <a:t>response spectral </a:t>
            </a:r>
            <a:r>
              <a:rPr lang="en-US" sz="2400" dirty="0" smtClean="0"/>
              <a:t>velocity</a:t>
            </a:r>
          </a:p>
          <a:p>
            <a:r>
              <a:rPr lang="en-US" sz="2400" dirty="0"/>
              <a:t>RV: </a:t>
            </a:r>
            <a:r>
              <a:rPr lang="en-US" sz="2400" dirty="0" smtClean="0"/>
              <a:t>relative </a:t>
            </a:r>
            <a:r>
              <a:rPr lang="en-US" sz="2400" dirty="0"/>
              <a:t>response spectral </a:t>
            </a:r>
            <a:r>
              <a:rPr lang="en-US" sz="2400" dirty="0" smtClean="0"/>
              <a:t>velocity</a:t>
            </a:r>
          </a:p>
          <a:p>
            <a:r>
              <a:rPr lang="en-US" sz="2400" dirty="0" smtClean="0"/>
              <a:t>Prefer PSA (simply related to SD, same ground-motion prediction equations can be used for SD and PSA)</a:t>
            </a:r>
          </a:p>
          <a:p>
            <a:endParaRPr lang="en-US" sz="2400" dirty="0"/>
          </a:p>
          <a:p>
            <a:r>
              <a:rPr lang="en-US" sz="2400" dirty="0" smtClean="0"/>
              <a:t>See aa_pa_rv_pv_2.pdf on the Dave’s Notes page of my web site (</a:t>
            </a:r>
            <a:r>
              <a:rPr lang="en-US" sz="2400" dirty="0" smtClean="0">
                <a:hlinkClick r:id="rId2"/>
              </a:rPr>
              <a:t>www.daveboore.com</a:t>
            </a:r>
            <a:r>
              <a:rPr lang="en-US" sz="2400" dirty="0" smtClean="0"/>
              <a:t>) for details (but somewhat different notation)</a:t>
            </a:r>
            <a:endParaRPr lang="en-US" sz="2400" dirty="0"/>
          </a:p>
        </p:txBody>
      </p:sp>
    </p:spTree>
    <p:extLst>
      <p:ext uri="{BB962C8B-B14F-4D97-AF65-F5344CB8AC3E}">
        <p14:creationId xmlns:p14="http://schemas.microsoft.com/office/powerpoint/2010/main" val="12172896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descr="sd_4_dampings_lin_log"/>
          <p:cNvPicPr>
            <a:picLocks noChangeAspect="1" noChangeArrowheads="1"/>
          </p:cNvPicPr>
          <p:nvPr/>
        </p:nvPicPr>
        <p:blipFill>
          <a:blip r:embed="rId3" cstate="print"/>
          <a:srcRect/>
          <a:stretch>
            <a:fillRect/>
          </a:stretch>
        </p:blipFill>
        <p:spPr bwMode="auto">
          <a:xfrm>
            <a:off x="246063" y="900113"/>
            <a:ext cx="8650287" cy="5056187"/>
          </a:xfrm>
          <a:prstGeom prst="rect">
            <a:avLst/>
          </a:prstGeom>
          <a:noFill/>
          <a:ln w="9525">
            <a:noFill/>
            <a:miter lim="800000"/>
            <a:headEnd/>
            <a:tailEnd/>
          </a:ln>
        </p:spPr>
      </p:pic>
      <p:sp>
        <p:nvSpPr>
          <p:cNvPr id="185347" name="Text Box 3"/>
          <p:cNvSpPr txBox="1">
            <a:spLocks noChangeArrowheads="1"/>
          </p:cNvSpPr>
          <p:nvPr/>
        </p:nvSpPr>
        <p:spPr bwMode="auto">
          <a:xfrm>
            <a:off x="323850" y="5805488"/>
            <a:ext cx="8569325" cy="457200"/>
          </a:xfrm>
          <a:prstGeom prst="rect">
            <a:avLst/>
          </a:prstGeom>
          <a:noFill/>
          <a:ln w="9525">
            <a:noFill/>
            <a:miter lim="800000"/>
            <a:headEnd/>
            <a:tailEnd/>
          </a:ln>
        </p:spPr>
        <p:txBody>
          <a:bodyPr>
            <a:spAutoFit/>
          </a:bodyPr>
          <a:lstStyle/>
          <a:p>
            <a:pPr>
              <a:spcBef>
                <a:spcPct val="50000"/>
              </a:spcBef>
            </a:pPr>
            <a:endParaRPr lang="en-US" altLang="en-US" sz="2400"/>
          </a:p>
        </p:txBody>
      </p:sp>
      <p:sp>
        <p:nvSpPr>
          <p:cNvPr id="345092" name="Text Box 4"/>
          <p:cNvSpPr txBox="1">
            <a:spLocks noChangeArrowheads="1"/>
          </p:cNvSpPr>
          <p:nvPr/>
        </p:nvSpPr>
        <p:spPr bwMode="auto">
          <a:xfrm>
            <a:off x="646113" y="152400"/>
            <a:ext cx="8497887" cy="830263"/>
          </a:xfrm>
          <a:prstGeom prst="rect">
            <a:avLst/>
          </a:prstGeom>
          <a:noFill/>
          <a:ln w="9525">
            <a:noFill/>
            <a:miter lim="800000"/>
            <a:headEnd/>
            <a:tailEnd/>
          </a:ln>
          <a:effectLst/>
        </p:spPr>
        <p:txBody>
          <a:bodyPr>
            <a:spAutoFit/>
          </a:bodyPr>
          <a:lstStyle/>
          <a:p>
            <a:pPr>
              <a:spcBef>
                <a:spcPct val="50000"/>
              </a:spcBef>
              <a:defRPr/>
            </a:pPr>
            <a:r>
              <a:rPr lang="en-GB" sz="2400" dirty="0">
                <a:effectLst>
                  <a:outerShdw blurRad="38100" dist="38100" dir="2700000" algn="tl">
                    <a:srgbClr val="000000"/>
                  </a:outerShdw>
                </a:effectLst>
                <a:latin typeface="Arial" pitchFamily="34" charset="0"/>
              </a:rPr>
              <a:t>At short and very long periods, damping not significant </a:t>
            </a:r>
            <a:r>
              <a:rPr lang="en-US" altLang="en-US" sz="2400" dirty="0"/>
              <a:t>(</a:t>
            </a:r>
            <a:r>
              <a:rPr lang="en-US" altLang="en-US" sz="2400" i="1" dirty="0" err="1"/>
              <a:t>lin-lin</a:t>
            </a:r>
            <a:r>
              <a:rPr lang="en-US" altLang="en-US" sz="2400" i="1" dirty="0"/>
              <a:t> and log-log plots to emphasize different periods of motion</a:t>
            </a:r>
            <a:r>
              <a:rPr lang="en-US" altLang="en-US" sz="2400" dirty="0"/>
              <a:t>): </a:t>
            </a:r>
            <a:endParaRPr lang="en-GB" sz="2400" dirty="0">
              <a:effectLst>
                <a:outerShdw blurRad="38100" dist="38100" dir="2700000" algn="tl">
                  <a:srgbClr val="000000"/>
                </a:outerShdw>
              </a:effectLst>
              <a:latin typeface="Arial" pitchFamily="34" charset="0"/>
            </a:endParaRPr>
          </a:p>
        </p:txBody>
      </p:sp>
      <p:sp>
        <p:nvSpPr>
          <p:cNvPr id="185349" name="Slide Number Placeholder 4"/>
          <p:cNvSpPr>
            <a:spLocks noGrp="1"/>
          </p:cNvSpPr>
          <p:nvPr>
            <p:ph type="sldNum" sz="quarter" idx="12"/>
          </p:nvPr>
        </p:nvSpPr>
        <p:spPr>
          <a:noFill/>
        </p:spPr>
        <p:txBody>
          <a:bodyPr/>
          <a:lstStyle/>
          <a:p>
            <a:fld id="{27966EC4-7339-4675-BF91-3D95CFA40E83}" type="slidenum">
              <a:rPr lang="tr-TR" altLang="en-US" smtClean="0"/>
              <a:pPr/>
              <a:t>34</a:t>
            </a:fld>
            <a:endParaRPr lang="tr-TR" altLang="en-US" smtClean="0"/>
          </a:p>
        </p:txBody>
      </p:sp>
    </p:spTree>
    <p:extLst>
      <p:ext uri="{BB962C8B-B14F-4D97-AF65-F5344CB8AC3E}">
        <p14:creationId xmlns:p14="http://schemas.microsoft.com/office/powerpoint/2010/main" val="32189696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itle 1"/>
          <p:cNvSpPr>
            <a:spLocks noGrp="1"/>
          </p:cNvSpPr>
          <p:nvPr>
            <p:ph type="title"/>
          </p:nvPr>
        </p:nvSpPr>
        <p:spPr/>
        <p:txBody>
          <a:bodyPr/>
          <a:lstStyle/>
          <a:p>
            <a:r>
              <a:rPr lang="en-US" altLang="en-US" smtClean="0"/>
              <a:t>Why is a RS Useful?</a:t>
            </a:r>
          </a:p>
        </p:txBody>
      </p:sp>
      <p:sp>
        <p:nvSpPr>
          <p:cNvPr id="186371" name="Content Placeholder 2"/>
          <p:cNvSpPr>
            <a:spLocks noGrp="1"/>
          </p:cNvSpPr>
          <p:nvPr>
            <p:ph idx="1"/>
          </p:nvPr>
        </p:nvSpPr>
        <p:spPr/>
        <p:txBody>
          <a:bodyPr/>
          <a:lstStyle/>
          <a:p>
            <a:r>
              <a:rPr lang="en-US" altLang="en-US" smtClean="0"/>
              <a:t>Buildings can be thought of as single-degree of freedom harmonic oscillators with a damping (nominally 5%) and free period (about 0.1 s per story)</a:t>
            </a:r>
          </a:p>
          <a:p>
            <a:r>
              <a:rPr lang="en-US" altLang="en-US" smtClean="0"/>
              <a:t>A RS for a given record then gives the response of a building for the buildings resonant period and damping</a:t>
            </a:r>
          </a:p>
        </p:txBody>
      </p:sp>
      <p:sp>
        <p:nvSpPr>
          <p:cNvPr id="186372" name="Slide Number Placeholder 3"/>
          <p:cNvSpPr>
            <a:spLocks noGrp="1"/>
          </p:cNvSpPr>
          <p:nvPr>
            <p:ph type="sldNum" sz="quarter" idx="12"/>
          </p:nvPr>
        </p:nvSpPr>
        <p:spPr>
          <a:noFill/>
        </p:spPr>
        <p:txBody>
          <a:bodyPr/>
          <a:lstStyle/>
          <a:p>
            <a:fld id="{B34AA3E2-0A23-4047-A81E-046F29070236}" type="slidenum">
              <a:rPr lang="tr-TR" altLang="en-US" smtClean="0"/>
              <a:pPr/>
              <a:t>35</a:t>
            </a:fld>
            <a:endParaRPr lang="tr-TR" altLang="en-US" smtClean="0"/>
          </a:p>
        </p:txBody>
      </p:sp>
    </p:spTree>
    <p:extLst>
      <p:ext uri="{BB962C8B-B14F-4D97-AF65-F5344CB8AC3E}">
        <p14:creationId xmlns:p14="http://schemas.microsoft.com/office/powerpoint/2010/main" val="7133326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3" descr="bommer_boore_encyclo_Figure 5.png"/>
          <p:cNvPicPr>
            <a:picLocks noChangeAspect="1"/>
          </p:cNvPicPr>
          <p:nvPr/>
        </p:nvPicPr>
        <p:blipFill>
          <a:blip r:embed="rId3" cstate="print"/>
          <a:srcRect/>
          <a:stretch>
            <a:fillRect/>
          </a:stretch>
        </p:blipFill>
        <p:spPr bwMode="auto">
          <a:xfrm>
            <a:off x="2714625" y="142875"/>
            <a:ext cx="5857875" cy="6589713"/>
          </a:xfrm>
          <a:prstGeom prst="rect">
            <a:avLst/>
          </a:prstGeom>
          <a:noFill/>
          <a:ln w="9525">
            <a:noFill/>
            <a:miter lim="800000"/>
            <a:headEnd/>
            <a:tailEnd/>
          </a:ln>
        </p:spPr>
      </p:pic>
      <p:sp>
        <p:nvSpPr>
          <p:cNvPr id="187395" name="Text Box 2"/>
          <p:cNvSpPr txBox="1">
            <a:spLocks noChangeArrowheads="1"/>
          </p:cNvSpPr>
          <p:nvPr/>
        </p:nvSpPr>
        <p:spPr bwMode="auto">
          <a:xfrm>
            <a:off x="288925" y="573088"/>
            <a:ext cx="2606675" cy="4093428"/>
          </a:xfrm>
          <a:prstGeom prst="rect">
            <a:avLst/>
          </a:prstGeom>
          <a:noFill/>
          <a:ln w="9525">
            <a:noFill/>
            <a:miter lim="800000"/>
            <a:headEnd/>
            <a:tailEnd/>
          </a:ln>
        </p:spPr>
        <p:txBody>
          <a:bodyPr>
            <a:spAutoFit/>
          </a:bodyPr>
          <a:lstStyle/>
          <a:p>
            <a:r>
              <a:rPr lang="en-US" altLang="en-US" sz="2000" dirty="0"/>
              <a:t>PGA generally a poor measure of ground-motion intensity.  All of these time series have the same PGA: </a:t>
            </a:r>
          </a:p>
          <a:p>
            <a:endParaRPr lang="en-US" altLang="en-US" sz="2000" dirty="0"/>
          </a:p>
          <a:p>
            <a:r>
              <a:rPr lang="en-US" altLang="en-US" sz="2000" i="1" dirty="0"/>
              <a:t>(Could not show this before because the next </a:t>
            </a:r>
            <a:r>
              <a:rPr lang="en-US" altLang="en-US" sz="2000" i="1" dirty="0" smtClean="0"/>
              <a:t>slide, which is associated with this slide, </a:t>
            </a:r>
            <a:r>
              <a:rPr lang="en-US" altLang="en-US" sz="2000" i="1" dirty="0"/>
              <a:t>uses </a:t>
            </a:r>
            <a:r>
              <a:rPr lang="en-US" altLang="en-US" sz="2000" i="1" dirty="0" smtClean="0"/>
              <a:t>response spectra, so I had to discuss that first)</a:t>
            </a:r>
            <a:endParaRPr lang="en-US" altLang="en-US" sz="2000" i="1" dirty="0"/>
          </a:p>
        </p:txBody>
      </p:sp>
      <p:sp>
        <p:nvSpPr>
          <p:cNvPr id="187396" name="Slide Number Placeholder 3"/>
          <p:cNvSpPr>
            <a:spLocks noGrp="1"/>
          </p:cNvSpPr>
          <p:nvPr>
            <p:ph type="sldNum" sz="quarter" idx="12"/>
          </p:nvPr>
        </p:nvSpPr>
        <p:spPr>
          <a:noFill/>
        </p:spPr>
        <p:txBody>
          <a:bodyPr/>
          <a:lstStyle/>
          <a:p>
            <a:fld id="{CDA18FC7-0E0A-445E-BB44-4DDF5A828901}" type="slidenum">
              <a:rPr lang="tr-TR" altLang="en-US" smtClean="0"/>
              <a:pPr/>
              <a:t>36</a:t>
            </a:fld>
            <a:endParaRPr lang="tr-TR" altLang="en-US" smtClean="0"/>
          </a:p>
        </p:txBody>
      </p:sp>
    </p:spTree>
    <p:extLst>
      <p:ext uri="{BB962C8B-B14F-4D97-AF65-F5344CB8AC3E}">
        <p14:creationId xmlns:p14="http://schemas.microsoft.com/office/powerpoint/2010/main" val="21877182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psa_same_pga"/>
          <p:cNvPicPr>
            <a:picLocks noChangeAspect="1" noChangeArrowheads="1"/>
          </p:cNvPicPr>
          <p:nvPr/>
        </p:nvPicPr>
        <p:blipFill>
          <a:blip r:embed="rId3" cstate="print"/>
          <a:srcRect/>
          <a:stretch>
            <a:fillRect/>
          </a:stretch>
        </p:blipFill>
        <p:spPr bwMode="auto">
          <a:xfrm>
            <a:off x="914400" y="1905000"/>
            <a:ext cx="7635875" cy="3646488"/>
          </a:xfrm>
          <a:prstGeom prst="rect">
            <a:avLst/>
          </a:prstGeom>
          <a:noFill/>
          <a:ln w="9525">
            <a:noFill/>
            <a:miter lim="800000"/>
            <a:headEnd/>
            <a:tailEnd/>
          </a:ln>
        </p:spPr>
      </p:pic>
      <p:sp>
        <p:nvSpPr>
          <p:cNvPr id="188419" name="Text Box 3"/>
          <p:cNvSpPr txBox="1">
            <a:spLocks noChangeArrowheads="1"/>
          </p:cNvSpPr>
          <p:nvPr/>
        </p:nvSpPr>
        <p:spPr bwMode="auto">
          <a:xfrm>
            <a:off x="288925" y="573088"/>
            <a:ext cx="8321675" cy="1200150"/>
          </a:xfrm>
          <a:prstGeom prst="rect">
            <a:avLst/>
          </a:prstGeom>
          <a:noFill/>
          <a:ln w="9525">
            <a:noFill/>
            <a:miter lim="800000"/>
            <a:headEnd/>
            <a:tailEnd/>
          </a:ln>
        </p:spPr>
        <p:txBody>
          <a:bodyPr>
            <a:spAutoFit/>
          </a:bodyPr>
          <a:lstStyle/>
          <a:p>
            <a:r>
              <a:rPr lang="en-US" altLang="en-US" sz="2400"/>
              <a:t>But the response spectra (and consequences for structures) are quite different (</a:t>
            </a:r>
            <a:r>
              <a:rPr lang="en-US" altLang="en-US" sz="2400" i="1"/>
              <a:t>lin-lin and log-log plots to emphasize different periods of motion</a:t>
            </a:r>
            <a:r>
              <a:rPr lang="en-US" altLang="en-US" sz="2400"/>
              <a:t>): </a:t>
            </a:r>
          </a:p>
        </p:txBody>
      </p:sp>
      <p:sp>
        <p:nvSpPr>
          <p:cNvPr id="188420" name="Slide Number Placeholder 3"/>
          <p:cNvSpPr>
            <a:spLocks noGrp="1"/>
          </p:cNvSpPr>
          <p:nvPr>
            <p:ph type="sldNum" sz="quarter" idx="12"/>
          </p:nvPr>
        </p:nvSpPr>
        <p:spPr>
          <a:noFill/>
        </p:spPr>
        <p:txBody>
          <a:bodyPr/>
          <a:lstStyle/>
          <a:p>
            <a:fld id="{64148FA9-99AC-4415-9DF9-37E27DAEEEA6}" type="slidenum">
              <a:rPr lang="tr-TR" altLang="en-US" smtClean="0"/>
              <a:pPr/>
              <a:t>37</a:t>
            </a:fld>
            <a:endParaRPr lang="tr-TR" altLang="en-US" smtClean="0"/>
          </a:p>
        </p:txBody>
      </p:sp>
    </p:spTree>
    <p:extLst>
      <p:ext uri="{BB962C8B-B14F-4D97-AF65-F5344CB8AC3E}">
        <p14:creationId xmlns:p14="http://schemas.microsoft.com/office/powerpoint/2010/main" val="15630914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1" descr="bommer_boore_encyclo_Figure 6_husid.png"/>
          <p:cNvPicPr>
            <a:picLocks noChangeAspect="1"/>
          </p:cNvPicPr>
          <p:nvPr/>
        </p:nvPicPr>
        <p:blipFill>
          <a:blip r:embed="rId3" cstate="print"/>
          <a:srcRect/>
          <a:stretch>
            <a:fillRect/>
          </a:stretch>
        </p:blipFill>
        <p:spPr bwMode="auto">
          <a:xfrm>
            <a:off x="3132138" y="549275"/>
            <a:ext cx="5724525" cy="5819775"/>
          </a:xfrm>
          <a:prstGeom prst="rect">
            <a:avLst/>
          </a:prstGeom>
          <a:noFill/>
          <a:ln w="9525">
            <a:noFill/>
            <a:miter lim="800000"/>
            <a:headEnd/>
            <a:tailEnd/>
          </a:ln>
        </p:spPr>
      </p:pic>
      <p:sp>
        <p:nvSpPr>
          <p:cNvPr id="27653" name="Slide Number Placeholder 2"/>
          <p:cNvSpPr>
            <a:spLocks noGrp="1"/>
          </p:cNvSpPr>
          <p:nvPr>
            <p:ph type="sldNum" sz="quarter" idx="12"/>
          </p:nvPr>
        </p:nvSpPr>
        <p:spPr>
          <a:noFill/>
        </p:spPr>
        <p:txBody>
          <a:bodyPr/>
          <a:lstStyle/>
          <a:p>
            <a:fld id="{A85A7F78-BD26-46CC-8C45-5EE0E82EE340}" type="slidenum">
              <a:rPr lang="tr-TR" altLang="en-US" smtClean="0"/>
              <a:pPr/>
              <a:t>38</a:t>
            </a:fld>
            <a:endParaRPr lang="tr-TR" altLang="en-US" smtClean="0"/>
          </a:p>
        </p:txBody>
      </p:sp>
      <p:graphicFrame>
        <p:nvGraphicFramePr>
          <p:cNvPr id="27650" name="Object 4"/>
          <p:cNvGraphicFramePr>
            <a:graphicFrameLocks noChangeAspect="1"/>
          </p:cNvGraphicFramePr>
          <p:nvPr/>
        </p:nvGraphicFramePr>
        <p:xfrm>
          <a:off x="684213" y="1412875"/>
          <a:ext cx="2374900" cy="1439863"/>
        </p:xfrm>
        <a:graphic>
          <a:graphicData uri="http://schemas.openxmlformats.org/presentationml/2006/ole">
            <mc:AlternateContent xmlns:mc="http://schemas.openxmlformats.org/markup-compatibility/2006">
              <mc:Choice xmlns:v="urn:schemas-microsoft-com:vml" Requires="v">
                <p:oleObj spid="_x0000_s30744" name="Equation" r:id="rId4" imgW="837836" imgH="482391" progId="Equation.DSMT4">
                  <p:embed/>
                </p:oleObj>
              </mc:Choice>
              <mc:Fallback>
                <p:oleObj name="Equation" r:id="rId4" imgW="837836" imgH="482391"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3" y="1412875"/>
                        <a:ext cx="2374900"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651" name="Object 5"/>
          <p:cNvGraphicFramePr>
            <a:graphicFrameLocks noChangeAspect="1"/>
          </p:cNvGraphicFramePr>
          <p:nvPr/>
        </p:nvGraphicFramePr>
        <p:xfrm>
          <a:off x="827088" y="3429000"/>
          <a:ext cx="2301875" cy="2390775"/>
        </p:xfrm>
        <a:graphic>
          <a:graphicData uri="http://schemas.openxmlformats.org/presentationml/2006/ole">
            <mc:AlternateContent xmlns:mc="http://schemas.openxmlformats.org/markup-compatibility/2006">
              <mc:Choice xmlns:v="urn:schemas-microsoft-com:vml" Requires="v">
                <p:oleObj spid="_x0000_s30745" name="Equation" r:id="rId6" imgW="939800" imgH="927100" progId="Equation.DSMT4">
                  <p:embed/>
                </p:oleObj>
              </mc:Choice>
              <mc:Fallback>
                <p:oleObj name="Equation" r:id="rId6" imgW="939800" imgH="927100" progId="Equation.DSMT4">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088" y="3429000"/>
                        <a:ext cx="2301875" cy="2390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205977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p:cNvSpPr>
            <a:spLocks noGrp="1"/>
          </p:cNvSpPr>
          <p:nvPr>
            <p:ph type="title"/>
          </p:nvPr>
        </p:nvSpPr>
        <p:spPr/>
        <p:txBody>
          <a:bodyPr/>
          <a:lstStyle/>
          <a:p>
            <a:r>
              <a:rPr lang="en-US" smtClean="0"/>
              <a:t>Dealing with Two Horizontal Components</a:t>
            </a:r>
          </a:p>
        </p:txBody>
      </p:sp>
      <p:sp>
        <p:nvSpPr>
          <p:cNvPr id="158723" name="Content Placeholder 2"/>
          <p:cNvSpPr>
            <a:spLocks noGrp="1"/>
          </p:cNvSpPr>
          <p:nvPr>
            <p:ph idx="1"/>
          </p:nvPr>
        </p:nvSpPr>
        <p:spPr/>
        <p:txBody>
          <a:bodyPr/>
          <a:lstStyle/>
          <a:p>
            <a:r>
              <a:rPr lang="en-US" smtClean="0"/>
              <a:t>Treat each independently</a:t>
            </a:r>
          </a:p>
          <a:p>
            <a:r>
              <a:rPr lang="en-US" smtClean="0"/>
              <a:t>Choose a random component</a:t>
            </a:r>
          </a:p>
          <a:p>
            <a:r>
              <a:rPr lang="en-US" smtClean="0"/>
              <a:t>Compute vector sum of RS for each period</a:t>
            </a:r>
          </a:p>
          <a:p>
            <a:r>
              <a:rPr lang="en-US" smtClean="0"/>
              <a:t>Compute geometric mean for each period</a:t>
            </a:r>
          </a:p>
          <a:p>
            <a:r>
              <a:rPr lang="en-US" smtClean="0"/>
              <a:t>Compute GMRotI50</a:t>
            </a:r>
          </a:p>
          <a:p>
            <a:r>
              <a:rPr lang="en-US" smtClean="0"/>
              <a:t>Compute RotD50 (and RotD00, RotD100)</a:t>
            </a:r>
          </a:p>
        </p:txBody>
      </p:sp>
    </p:spTree>
    <p:extLst>
      <p:ext uri="{BB962C8B-B14F-4D97-AF65-F5344CB8AC3E}">
        <p14:creationId xmlns:p14="http://schemas.microsoft.com/office/powerpoint/2010/main" val="7370067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p:nvPr>
        </p:nvSpPr>
        <p:spPr/>
        <p:txBody>
          <a:bodyPr/>
          <a:lstStyle/>
          <a:p>
            <a:pPr eaLnBrk="1" hangingPunct="1"/>
            <a:r>
              <a:rPr lang="en-US" altLang="en-US" smtClean="0"/>
              <a:t>How RotDnn is Computed</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defRPr/>
            </a:pPr>
            <a:r>
              <a:rPr lang="en-US" dirty="0" smtClean="0"/>
              <a:t>Project the two as-recorded horizontal time series into azimuth </a:t>
            </a:r>
            <a:r>
              <a:rPr lang="en-US" dirty="0" err="1" smtClean="0"/>
              <a:t>Az</a:t>
            </a:r>
            <a:endParaRPr lang="en-US" dirty="0" smtClean="0"/>
          </a:p>
          <a:p>
            <a:pPr eaLnBrk="1" fontAlgn="auto" hangingPunct="1">
              <a:spcAft>
                <a:spcPts val="0"/>
              </a:spcAft>
              <a:defRPr/>
            </a:pPr>
            <a:r>
              <a:rPr lang="en-US" dirty="0" smtClean="0"/>
              <a:t>For each period, compute PSA, store </a:t>
            </a:r>
            <a:r>
              <a:rPr lang="en-US" dirty="0" err="1" smtClean="0"/>
              <a:t>Az</a:t>
            </a:r>
            <a:r>
              <a:rPr lang="en-US" dirty="0" smtClean="0"/>
              <a:t>, PSA pairs in an array</a:t>
            </a:r>
          </a:p>
          <a:p>
            <a:pPr eaLnBrk="1" fontAlgn="auto" hangingPunct="1">
              <a:spcAft>
                <a:spcPts val="0"/>
              </a:spcAft>
              <a:defRPr/>
            </a:pPr>
            <a:r>
              <a:rPr lang="en-US" dirty="0" smtClean="0"/>
              <a:t>Increment </a:t>
            </a:r>
            <a:r>
              <a:rPr lang="en-US" dirty="0" err="1" smtClean="0"/>
              <a:t>Az</a:t>
            </a:r>
            <a:r>
              <a:rPr lang="en-US" dirty="0" smtClean="0"/>
              <a:t> by </a:t>
            </a:r>
            <a:r>
              <a:rPr lang="el-GR" dirty="0" smtClean="0"/>
              <a:t>δα</a:t>
            </a:r>
            <a:r>
              <a:rPr lang="en-US" dirty="0" smtClean="0"/>
              <a:t> and repeat first two steps until </a:t>
            </a:r>
            <a:r>
              <a:rPr lang="en-US" dirty="0" err="1" smtClean="0"/>
              <a:t>Az</a:t>
            </a:r>
            <a:r>
              <a:rPr lang="en-US" dirty="0" smtClean="0"/>
              <a:t>=180</a:t>
            </a:r>
          </a:p>
          <a:p>
            <a:pPr eaLnBrk="1" fontAlgn="auto" hangingPunct="1">
              <a:spcAft>
                <a:spcPts val="0"/>
              </a:spcAft>
              <a:defRPr/>
            </a:pPr>
            <a:r>
              <a:rPr lang="en-US" dirty="0" smtClean="0"/>
              <a:t>Sort array over PSA values</a:t>
            </a:r>
          </a:p>
          <a:p>
            <a:pPr eaLnBrk="1" fontAlgn="auto" hangingPunct="1">
              <a:spcAft>
                <a:spcPts val="0"/>
              </a:spcAft>
              <a:defRPr/>
            </a:pPr>
            <a:r>
              <a:rPr lang="en-US" dirty="0" smtClean="0"/>
              <a:t>RotD50 is the median value</a:t>
            </a:r>
          </a:p>
          <a:p>
            <a:pPr eaLnBrk="1" fontAlgn="auto" hangingPunct="1">
              <a:spcAft>
                <a:spcPts val="0"/>
              </a:spcAft>
              <a:defRPr/>
            </a:pPr>
            <a:r>
              <a:rPr lang="en-US" dirty="0" smtClean="0"/>
              <a:t>RotD00, RotD100 are the minimum and maximum values</a:t>
            </a:r>
          </a:p>
          <a:p>
            <a:pPr eaLnBrk="1" fontAlgn="auto" hangingPunct="1">
              <a:spcAft>
                <a:spcPts val="0"/>
              </a:spcAft>
              <a:defRPr/>
            </a:pPr>
            <a:r>
              <a:rPr lang="en-US" b="1" dirty="0" smtClean="0"/>
              <a:t>NO geometric means are used</a:t>
            </a:r>
          </a:p>
        </p:txBody>
      </p:sp>
      <p:sp>
        <p:nvSpPr>
          <p:cNvPr id="159748" name="Slide Number Placeholder 3"/>
          <p:cNvSpPr>
            <a:spLocks noGrp="1"/>
          </p:cNvSpPr>
          <p:nvPr>
            <p:ph type="sldNum" sz="quarter" idx="12"/>
          </p:nvPr>
        </p:nvSpPr>
        <p:spPr>
          <a:noFill/>
        </p:spPr>
        <p:txBody>
          <a:bodyPr/>
          <a:lstStyle/>
          <a:p>
            <a:fld id="{EEC183AC-907F-411E-95CB-FB06BC7433CD}" type="slidenum">
              <a:rPr lang="en-US" altLang="en-US" smtClean="0"/>
              <a:pPr/>
              <a:t>40</a:t>
            </a:fld>
            <a:endParaRPr lang="en-US" altLang="en-US" smtClean="0"/>
          </a:p>
        </p:txBody>
      </p:sp>
    </p:spTree>
    <p:extLst>
      <p:ext uri="{BB962C8B-B14F-4D97-AF65-F5344CB8AC3E}">
        <p14:creationId xmlns:p14="http://schemas.microsoft.com/office/powerpoint/2010/main" val="20800663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5987" y="947737"/>
            <a:ext cx="4772025" cy="4962525"/>
          </a:xfrm>
          <a:prstGeom prst="rect">
            <a:avLst/>
          </a:prstGeom>
        </p:spPr>
      </p:pic>
    </p:spTree>
    <p:extLst>
      <p:ext uri="{BB962C8B-B14F-4D97-AF65-F5344CB8AC3E}">
        <p14:creationId xmlns:p14="http://schemas.microsoft.com/office/powerpoint/2010/main" val="4105410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Number Placeholder 2"/>
          <p:cNvSpPr>
            <a:spLocks noGrp="1"/>
          </p:cNvSpPr>
          <p:nvPr>
            <p:ph type="sldNum" sz="quarter" idx="12"/>
          </p:nvPr>
        </p:nvSpPr>
        <p:spPr>
          <a:noFill/>
        </p:spPr>
        <p:txBody>
          <a:bodyPr/>
          <a:lstStyle/>
          <a:p>
            <a:fld id="{68FF06EF-1EBC-4FDD-A8A8-3517935ACE01}" type="slidenum">
              <a:rPr lang="en-US" altLang="en-US" smtClean="0"/>
              <a:pPr/>
              <a:t>42</a:t>
            </a:fld>
            <a:endParaRPr lang="en-US" altLang="en-US" smtClean="0"/>
          </a:p>
        </p:txBody>
      </p:sp>
      <p:sp>
        <p:nvSpPr>
          <p:cNvPr id="161795" name="TextBox 3"/>
          <p:cNvSpPr txBox="1">
            <a:spLocks noChangeArrowheads="1"/>
          </p:cNvSpPr>
          <p:nvPr/>
        </p:nvSpPr>
        <p:spPr bwMode="auto">
          <a:xfrm>
            <a:off x="228600" y="762000"/>
            <a:ext cx="3124200" cy="1477963"/>
          </a:xfrm>
          <a:prstGeom prst="rect">
            <a:avLst/>
          </a:prstGeom>
          <a:noFill/>
          <a:ln w="9525">
            <a:noFill/>
            <a:miter lim="800000"/>
            <a:headEnd/>
            <a:tailEnd/>
          </a:ln>
        </p:spPr>
        <p:txBody>
          <a:bodyPr>
            <a:spAutoFit/>
          </a:bodyPr>
          <a:lstStyle/>
          <a:p>
            <a:r>
              <a:rPr lang="en-US" altLang="en-US">
                <a:latin typeface="Calibri" pitchFamily="34" charset="0"/>
              </a:rPr>
              <a:t>To convert GMPEs using random component  as the IM (essentially, the as-recorded geometric mean), multiply by RotD50/GM_AR</a:t>
            </a:r>
          </a:p>
        </p:txBody>
      </p:sp>
      <p:sp>
        <p:nvSpPr>
          <p:cNvPr id="161796" name="TextBox 4"/>
          <p:cNvSpPr txBox="1">
            <a:spLocks noChangeArrowheads="1"/>
          </p:cNvSpPr>
          <p:nvPr/>
        </p:nvSpPr>
        <p:spPr bwMode="auto">
          <a:xfrm>
            <a:off x="152400" y="2971800"/>
            <a:ext cx="3276600" cy="1200150"/>
          </a:xfrm>
          <a:prstGeom prst="rect">
            <a:avLst/>
          </a:prstGeom>
          <a:noFill/>
          <a:ln w="9525">
            <a:noFill/>
            <a:miter lim="800000"/>
            <a:headEnd/>
            <a:tailEnd/>
          </a:ln>
        </p:spPr>
        <p:txBody>
          <a:bodyPr>
            <a:spAutoFit/>
          </a:bodyPr>
          <a:lstStyle/>
          <a:p>
            <a:r>
              <a:rPr lang="en-US" altLang="en-US">
                <a:latin typeface="Calibri" pitchFamily="34" charset="0"/>
              </a:rPr>
              <a:t>To convert GMPEs using GMRotI50 as the IM (e.g., 2008 NGA GMPEs), multiply by RotD50/GMRotI50</a:t>
            </a:r>
          </a:p>
        </p:txBody>
      </p:sp>
      <p:pic>
        <p:nvPicPr>
          <p:cNvPr id="161797" name="Picture 6" descr="rotd50_div_gmroti50_rotd50_div_gm_ar_vs_period.png"/>
          <p:cNvPicPr>
            <a:picLocks noChangeAspect="1"/>
          </p:cNvPicPr>
          <p:nvPr/>
        </p:nvPicPr>
        <p:blipFill>
          <a:blip r:embed="rId2" cstate="print"/>
          <a:srcRect/>
          <a:stretch>
            <a:fillRect/>
          </a:stretch>
        </p:blipFill>
        <p:spPr bwMode="auto">
          <a:xfrm>
            <a:off x="3276600" y="609600"/>
            <a:ext cx="5491163" cy="5276850"/>
          </a:xfrm>
          <a:prstGeom prst="rect">
            <a:avLst/>
          </a:prstGeom>
          <a:noFill/>
          <a:ln w="9525">
            <a:noFill/>
            <a:miter lim="800000"/>
            <a:headEnd/>
            <a:tailEnd/>
          </a:ln>
        </p:spPr>
      </p:pic>
    </p:spTree>
    <p:extLst>
      <p:ext uri="{BB962C8B-B14F-4D97-AF65-F5344CB8AC3E}">
        <p14:creationId xmlns:p14="http://schemas.microsoft.com/office/powerpoint/2010/main" val="19421988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0728"/>
            <a:ext cx="9144000" cy="5184742"/>
          </a:xfrm>
          <a:prstGeom prst="rect">
            <a:avLst/>
          </a:prstGeom>
        </p:spPr>
      </p:pic>
    </p:spTree>
    <p:extLst>
      <p:ext uri="{BB962C8B-B14F-4D97-AF65-F5344CB8AC3E}">
        <p14:creationId xmlns:p14="http://schemas.microsoft.com/office/powerpoint/2010/main" val="11495330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TextBox 2"/>
          <p:cNvSpPr txBox="1">
            <a:spLocks noChangeArrowheads="1"/>
          </p:cNvSpPr>
          <p:nvPr/>
        </p:nvSpPr>
        <p:spPr bwMode="auto">
          <a:xfrm>
            <a:off x="323850" y="1341438"/>
            <a:ext cx="2735263" cy="2676525"/>
          </a:xfrm>
          <a:prstGeom prst="rect">
            <a:avLst/>
          </a:prstGeom>
          <a:noFill/>
          <a:ln w="9525">
            <a:noFill/>
            <a:miter lim="800000"/>
            <a:headEnd/>
            <a:tailEnd/>
          </a:ln>
        </p:spPr>
        <p:txBody>
          <a:bodyPr>
            <a:spAutoFit/>
          </a:bodyPr>
          <a:lstStyle/>
          <a:p>
            <a:r>
              <a:rPr lang="en-US" sz="2400"/>
              <a:t>Long-period motions are usually more coherent (linearly polarized) than short-period motions </a:t>
            </a:r>
          </a:p>
        </p:txBody>
      </p:sp>
      <p:pic>
        <p:nvPicPr>
          <p:cNvPr id="4" name="Picture 3" descr="tcu068_v0_avd.png"/>
          <p:cNvPicPr>
            <a:picLocks noChangeAspect="1"/>
          </p:cNvPicPr>
          <p:nvPr/>
        </p:nvPicPr>
        <p:blipFill>
          <a:blip r:embed="rId2" cstate="print"/>
          <a:stretch>
            <a:fillRect/>
          </a:stretch>
        </p:blipFill>
        <p:spPr>
          <a:xfrm>
            <a:off x="3059832" y="0"/>
            <a:ext cx="5716359" cy="6858000"/>
          </a:xfrm>
          <a:prstGeom prst="rect">
            <a:avLst/>
          </a:prstGeom>
        </p:spPr>
      </p:pic>
    </p:spTree>
    <p:extLst>
      <p:ext uri="{BB962C8B-B14F-4D97-AF65-F5344CB8AC3E}">
        <p14:creationId xmlns:p14="http://schemas.microsoft.com/office/powerpoint/2010/main" val="41876890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3568" y="476672"/>
            <a:ext cx="2736304" cy="4893647"/>
          </a:xfrm>
          <a:prstGeom prst="rect">
            <a:avLst/>
          </a:prstGeom>
          <a:noFill/>
        </p:spPr>
        <p:txBody>
          <a:bodyPr wrap="square" rtlCol="0">
            <a:spAutoFit/>
          </a:bodyPr>
          <a:lstStyle/>
          <a:p>
            <a:r>
              <a:rPr lang="en-US" sz="2400" dirty="0" smtClean="0"/>
              <a:t>The RotD100 angle approaches a value of about 140° for periods longer than about 10 s, and because the motions are then close to being linearly polarized, the difference in angles for RotD100 and RotD00 is then about 90 °</a:t>
            </a:r>
            <a:endParaRPr lang="en-US" sz="2400" dirty="0"/>
          </a:p>
        </p:txBody>
      </p:sp>
      <p:pic>
        <p:nvPicPr>
          <p:cNvPr id="5" name="Picture 4" descr="angle_difference_rot100_rot00.v0_200per.out.wmf"/>
          <p:cNvPicPr>
            <a:picLocks noChangeAspect="1"/>
          </p:cNvPicPr>
          <p:nvPr/>
        </p:nvPicPr>
        <p:blipFill>
          <a:blip r:embed="rId2" cstate="print"/>
          <a:stretch>
            <a:fillRect/>
          </a:stretch>
        </p:blipFill>
        <p:spPr>
          <a:xfrm>
            <a:off x="3352800" y="609600"/>
            <a:ext cx="5472360" cy="52578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1"/>
          <p:cNvSpPr>
            <a:spLocks noGrp="1"/>
          </p:cNvSpPr>
          <p:nvPr>
            <p:ph type="title"/>
          </p:nvPr>
        </p:nvSpPr>
        <p:spPr>
          <a:xfrm>
            <a:off x="457200" y="990600"/>
            <a:ext cx="8229600" cy="1143000"/>
          </a:xfrm>
        </p:spPr>
        <p:txBody>
          <a:bodyPr/>
          <a:lstStyle/>
          <a:p>
            <a:pPr eaLnBrk="1" hangingPunct="1"/>
            <a:r>
              <a:rPr lang="en-US" altLang="en-US" sz="3600" smtClean="0"/>
              <a:t>References</a:t>
            </a:r>
          </a:p>
        </p:txBody>
      </p:sp>
      <p:sp>
        <p:nvSpPr>
          <p:cNvPr id="165891" name="Slide Number Placeholder 3"/>
          <p:cNvSpPr>
            <a:spLocks noGrp="1"/>
          </p:cNvSpPr>
          <p:nvPr>
            <p:ph type="sldNum" sz="quarter" idx="12"/>
          </p:nvPr>
        </p:nvSpPr>
        <p:spPr>
          <a:noFill/>
        </p:spPr>
        <p:txBody>
          <a:bodyPr/>
          <a:lstStyle/>
          <a:p>
            <a:fld id="{464B27B2-43BB-433D-A5B8-425B24208201}" type="slidenum">
              <a:rPr lang="en-US" altLang="en-US" smtClean="0"/>
              <a:pPr/>
              <a:t>46</a:t>
            </a:fld>
            <a:endParaRPr lang="en-US" altLang="en-US" smtClean="0"/>
          </a:p>
        </p:txBody>
      </p:sp>
      <p:sp>
        <p:nvSpPr>
          <p:cNvPr id="165892" name="TextBox 4"/>
          <p:cNvSpPr txBox="1">
            <a:spLocks noChangeArrowheads="1"/>
          </p:cNvSpPr>
          <p:nvPr/>
        </p:nvSpPr>
        <p:spPr bwMode="auto">
          <a:xfrm>
            <a:off x="1371600" y="2286000"/>
            <a:ext cx="6400800" cy="1477963"/>
          </a:xfrm>
          <a:prstGeom prst="rect">
            <a:avLst/>
          </a:prstGeom>
          <a:noFill/>
          <a:ln w="9525">
            <a:noFill/>
            <a:miter lim="800000"/>
            <a:headEnd/>
            <a:tailEnd/>
          </a:ln>
        </p:spPr>
        <p:txBody>
          <a:bodyPr>
            <a:spAutoFit/>
          </a:bodyPr>
          <a:lstStyle/>
          <a:p>
            <a:r>
              <a:rPr lang="en-US" altLang="en-US">
                <a:latin typeface="Calibri" pitchFamily="34" charset="0"/>
              </a:rPr>
              <a:t>Boore, D. M., J. Watson-Lamprey, and N. A. Abrahamson (2006). Orientation-independent measures of ground motion, </a:t>
            </a:r>
            <a:r>
              <a:rPr lang="en-US" altLang="en-US" i="1">
                <a:latin typeface="Calibri" pitchFamily="34" charset="0"/>
              </a:rPr>
              <a:t>Bull. Seismol. Soc. Am.</a:t>
            </a:r>
            <a:r>
              <a:rPr lang="en-US" altLang="en-US">
                <a:latin typeface="Calibri" pitchFamily="34" charset="0"/>
              </a:rPr>
              <a:t> </a:t>
            </a:r>
            <a:r>
              <a:rPr lang="en-US" altLang="en-US" b="1">
                <a:latin typeface="Calibri" pitchFamily="34" charset="0"/>
              </a:rPr>
              <a:t>96</a:t>
            </a:r>
            <a:r>
              <a:rPr lang="en-US" altLang="en-US">
                <a:latin typeface="Calibri" pitchFamily="34" charset="0"/>
              </a:rPr>
              <a:t>, 1502-1511.</a:t>
            </a:r>
          </a:p>
          <a:p>
            <a:r>
              <a:rPr lang="en-US" altLang="en-US">
                <a:latin typeface="Calibri" pitchFamily="34" charset="0"/>
              </a:rPr>
              <a:t> </a:t>
            </a:r>
          </a:p>
          <a:p>
            <a:endParaRPr lang="en-US" altLang="en-US">
              <a:latin typeface="Calibri" pitchFamily="34" charset="0"/>
            </a:endParaRPr>
          </a:p>
        </p:txBody>
      </p:sp>
      <p:sp>
        <p:nvSpPr>
          <p:cNvPr id="165893" name="TextBox 5"/>
          <p:cNvSpPr txBox="1">
            <a:spLocks noChangeArrowheads="1"/>
          </p:cNvSpPr>
          <p:nvPr/>
        </p:nvSpPr>
        <p:spPr bwMode="auto">
          <a:xfrm>
            <a:off x="1371600" y="3505200"/>
            <a:ext cx="6400800" cy="646113"/>
          </a:xfrm>
          <a:prstGeom prst="rect">
            <a:avLst/>
          </a:prstGeom>
          <a:noFill/>
          <a:ln w="9525">
            <a:noFill/>
            <a:miter lim="800000"/>
            <a:headEnd/>
            <a:tailEnd/>
          </a:ln>
        </p:spPr>
        <p:txBody>
          <a:bodyPr>
            <a:spAutoFit/>
          </a:bodyPr>
          <a:lstStyle/>
          <a:p>
            <a:r>
              <a:rPr lang="en-US" altLang="en-US">
                <a:latin typeface="Calibri" pitchFamily="34" charset="0"/>
              </a:rPr>
              <a:t>Boore, D. M. (2010). Orientation-independent, non geometric-mean measures of seismic intensity from two horizontal components of motion, </a:t>
            </a:r>
            <a:r>
              <a:rPr lang="en-US" altLang="en-US" i="1">
                <a:latin typeface="Calibri" pitchFamily="34" charset="0"/>
              </a:rPr>
              <a:t>Bull. Seismol. Soc. Am. </a:t>
            </a:r>
            <a:r>
              <a:rPr lang="en-US" altLang="en-US" b="1">
                <a:latin typeface="Calibri" pitchFamily="34" charset="0"/>
              </a:rPr>
              <a:t>100</a:t>
            </a:r>
            <a:r>
              <a:rPr lang="en-US" altLang="en-US">
                <a:latin typeface="Calibri" pitchFamily="34" charset="0"/>
              </a:rPr>
              <a:t>, 1830-1835.</a:t>
            </a:r>
          </a:p>
          <a:p>
            <a:endParaRPr lang="en-US" altLang="en-US">
              <a:latin typeface="Calibri" pitchFamily="34" charset="0"/>
            </a:endParaRPr>
          </a:p>
        </p:txBody>
      </p:sp>
    </p:spTree>
    <p:extLst>
      <p:ext uri="{BB962C8B-B14F-4D97-AF65-F5344CB8AC3E}">
        <p14:creationId xmlns:p14="http://schemas.microsoft.com/office/powerpoint/2010/main" val="26294817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1" name="Rectangle 13"/>
          <p:cNvSpPr>
            <a:spLocks noChangeArrowheads="1"/>
          </p:cNvSpPr>
          <p:nvPr/>
        </p:nvSpPr>
        <p:spPr bwMode="auto">
          <a:xfrm>
            <a:off x="3505200" y="4221163"/>
            <a:ext cx="5562600" cy="641350"/>
          </a:xfrm>
          <a:prstGeom prst="rect">
            <a:avLst/>
          </a:prstGeom>
          <a:noFill/>
          <a:ln w="9525">
            <a:noFill/>
            <a:miter lim="800000"/>
            <a:headEnd/>
            <a:tailEnd/>
          </a:ln>
          <a:effectLst/>
        </p:spPr>
        <p:txBody>
          <a:bodyPr>
            <a:spAutoFit/>
          </a:bodyPr>
          <a:lstStyle/>
          <a:p>
            <a:pPr algn="r">
              <a:defRPr/>
            </a:pPr>
            <a:r>
              <a:rPr lang="tr-TR" sz="3600" b="1" i="1">
                <a:effectLst>
                  <a:outerShdw blurRad="38100" dist="38100" dir="2700000" algn="tl">
                    <a:srgbClr val="C0C0C0"/>
                  </a:outerShdw>
                </a:effectLst>
              </a:rPr>
              <a:t>Duration</a:t>
            </a:r>
            <a:r>
              <a:rPr lang="tr-TR" sz="3600" b="1" i="1">
                <a:effectLst>
                  <a:outerShdw blurRad="38100" dist="38100" dir="2700000" algn="tl">
                    <a:srgbClr val="C0C0C0"/>
                  </a:outerShdw>
                </a:effectLst>
                <a:cs typeface="Times New Roman" pitchFamily="18" charset="0"/>
              </a:rPr>
              <a:t> parameters</a:t>
            </a:r>
            <a:endParaRPr lang="en-US" sz="3600" b="1" i="1">
              <a:effectLst>
                <a:outerShdw blurRad="38100" dist="38100" dir="2700000" algn="tl">
                  <a:srgbClr val="C0C0C0"/>
                </a:outerShdw>
              </a:effectLst>
            </a:endParaRPr>
          </a:p>
        </p:txBody>
      </p:sp>
      <p:sp>
        <p:nvSpPr>
          <p:cNvPr id="189443"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89444"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89445"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189446" name="Slide Number Placeholder 5"/>
          <p:cNvSpPr>
            <a:spLocks noGrp="1"/>
          </p:cNvSpPr>
          <p:nvPr>
            <p:ph type="sldNum" sz="quarter" idx="12"/>
          </p:nvPr>
        </p:nvSpPr>
        <p:spPr>
          <a:noFill/>
        </p:spPr>
        <p:txBody>
          <a:bodyPr/>
          <a:lstStyle/>
          <a:p>
            <a:fld id="{EFD5189C-AA45-42F8-9B6B-017057E3BB8D}" type="slidenum">
              <a:rPr lang="tr-TR" altLang="en-US" smtClean="0"/>
              <a:pPr/>
              <a:t>47</a:t>
            </a:fld>
            <a:endParaRPr lang="tr-TR" altLang="en-US" smtClean="0"/>
          </a:p>
        </p:txBody>
      </p:sp>
    </p:spTree>
    <p:extLst>
      <p:ext uri="{BB962C8B-B14F-4D97-AF65-F5344CB8AC3E}">
        <p14:creationId xmlns:p14="http://schemas.microsoft.com/office/powerpoint/2010/main" val="11007863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6"/>
          <p:cNvSpPr>
            <a:spLocks noChangeArrowheads="1"/>
          </p:cNvSpPr>
          <p:nvPr/>
        </p:nvSpPr>
        <p:spPr bwMode="auto">
          <a:xfrm>
            <a:off x="3848100" y="3328988"/>
            <a:ext cx="9144000" cy="0"/>
          </a:xfrm>
          <a:prstGeom prst="rect">
            <a:avLst/>
          </a:prstGeom>
          <a:noFill/>
          <a:ln w="9525">
            <a:noFill/>
            <a:miter lim="800000"/>
            <a:headEnd/>
            <a:tailEnd/>
          </a:ln>
        </p:spPr>
        <p:txBody>
          <a:bodyPr>
            <a:spAutoFit/>
          </a:bodyPr>
          <a:lstStyle/>
          <a:p>
            <a:endParaRPr lang="en-US" altLang="en-US"/>
          </a:p>
        </p:txBody>
      </p:sp>
      <p:sp>
        <p:nvSpPr>
          <p:cNvPr id="83971" name="Text Box 23"/>
          <p:cNvSpPr txBox="1">
            <a:spLocks noChangeArrowheads="1"/>
          </p:cNvSpPr>
          <p:nvPr/>
        </p:nvSpPr>
        <p:spPr bwMode="auto">
          <a:xfrm>
            <a:off x="228600" y="1066800"/>
            <a:ext cx="8915400" cy="822325"/>
          </a:xfrm>
          <a:prstGeom prst="rect">
            <a:avLst/>
          </a:prstGeom>
          <a:noFill/>
          <a:ln w="9525">
            <a:noFill/>
            <a:miter lim="800000"/>
            <a:headEnd/>
            <a:tailEnd/>
          </a:ln>
        </p:spPr>
        <p:txBody>
          <a:bodyPr>
            <a:spAutoFit/>
          </a:bodyPr>
          <a:lstStyle/>
          <a:p>
            <a:pPr>
              <a:spcBef>
                <a:spcPct val="50000"/>
              </a:spcBef>
            </a:pPr>
            <a:r>
              <a:rPr lang="en-US" altLang="en-US" sz="2400" b="1">
                <a:solidFill>
                  <a:schemeClr val="accent2"/>
                </a:solidFill>
              </a:rPr>
              <a:t>Strong ground motion duration is related to the earthquake magnitude</a:t>
            </a:r>
          </a:p>
        </p:txBody>
      </p:sp>
      <p:pic>
        <p:nvPicPr>
          <p:cNvPr id="83972" name="Picture 24" descr="m16"/>
          <p:cNvPicPr>
            <a:picLocks noChangeAspect="1" noChangeArrowheads="1"/>
          </p:cNvPicPr>
          <p:nvPr/>
        </p:nvPicPr>
        <p:blipFill>
          <a:blip r:embed="rId3" cstate="print"/>
          <a:srcRect/>
          <a:stretch>
            <a:fillRect/>
          </a:stretch>
        </p:blipFill>
        <p:spPr bwMode="auto">
          <a:xfrm>
            <a:off x="228600" y="2209800"/>
            <a:ext cx="6019800" cy="3265488"/>
          </a:xfrm>
          <a:prstGeom prst="rect">
            <a:avLst/>
          </a:prstGeom>
          <a:noFill/>
          <a:ln w="22225">
            <a:solidFill>
              <a:schemeClr val="tx1"/>
            </a:solidFill>
            <a:miter lim="800000"/>
            <a:headEnd/>
            <a:tailEnd/>
          </a:ln>
        </p:spPr>
      </p:pic>
      <p:sp>
        <p:nvSpPr>
          <p:cNvPr id="83973" name="Text Box 25"/>
          <p:cNvSpPr txBox="1">
            <a:spLocks noChangeArrowheads="1"/>
          </p:cNvSpPr>
          <p:nvPr/>
        </p:nvSpPr>
        <p:spPr bwMode="auto">
          <a:xfrm>
            <a:off x="6553200" y="2819400"/>
            <a:ext cx="2286000" cy="1917700"/>
          </a:xfrm>
          <a:prstGeom prst="rect">
            <a:avLst/>
          </a:prstGeom>
          <a:noFill/>
          <a:ln w="9525">
            <a:noFill/>
            <a:miter lim="800000"/>
            <a:headEnd/>
            <a:tailEnd/>
          </a:ln>
        </p:spPr>
        <p:txBody>
          <a:bodyPr>
            <a:spAutoFit/>
          </a:bodyPr>
          <a:lstStyle/>
          <a:p>
            <a:pPr>
              <a:spcBef>
                <a:spcPct val="50000"/>
              </a:spcBef>
            </a:pPr>
            <a:r>
              <a:rPr lang="en-US" altLang="en-US" sz="2400" i="1">
                <a:solidFill>
                  <a:srgbClr val="FF0000"/>
                </a:solidFill>
              </a:rPr>
              <a:t>Data from Guerrero, Mexico (Anderson and Quaas, 1988) </a:t>
            </a:r>
          </a:p>
        </p:txBody>
      </p:sp>
      <p:sp>
        <p:nvSpPr>
          <p:cNvPr id="83974" name="Text Box 26"/>
          <p:cNvSpPr txBox="1">
            <a:spLocks noChangeArrowheads="1"/>
          </p:cNvSpPr>
          <p:nvPr/>
        </p:nvSpPr>
        <p:spPr bwMode="auto">
          <a:xfrm>
            <a:off x="152400" y="5486400"/>
            <a:ext cx="5029200" cy="274638"/>
          </a:xfrm>
          <a:prstGeom prst="rect">
            <a:avLst/>
          </a:prstGeom>
          <a:noFill/>
          <a:ln w="9525">
            <a:noFill/>
            <a:miter lim="800000"/>
            <a:headEnd/>
            <a:tailEnd/>
          </a:ln>
        </p:spPr>
        <p:txBody>
          <a:bodyPr>
            <a:spAutoFit/>
          </a:bodyPr>
          <a:lstStyle/>
          <a:p>
            <a:pPr>
              <a:spcBef>
                <a:spcPct val="50000"/>
              </a:spcBef>
            </a:pPr>
            <a:r>
              <a:rPr lang="tr-TR" altLang="en-US" sz="1200" b="1"/>
              <a:t>Courtesy of Prof. John Anderson, University of Nevada at Reno</a:t>
            </a:r>
            <a:endParaRPr lang="en-US" altLang="en-US" sz="1200" b="1"/>
          </a:p>
        </p:txBody>
      </p:sp>
      <p:sp>
        <p:nvSpPr>
          <p:cNvPr id="83975"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83976"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83977"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extLst>
      <p:ext uri="{BB962C8B-B14F-4D97-AF65-F5344CB8AC3E}">
        <p14:creationId xmlns:p14="http://schemas.microsoft.com/office/powerpoint/2010/main" val="2463542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10"/>
          <p:cNvSpPr>
            <a:spLocks noChangeArrowheads="1"/>
          </p:cNvSpPr>
          <p:nvPr/>
        </p:nvSpPr>
        <p:spPr bwMode="auto">
          <a:xfrm>
            <a:off x="3671888" y="3333750"/>
            <a:ext cx="9144000" cy="0"/>
          </a:xfrm>
          <a:prstGeom prst="rect">
            <a:avLst/>
          </a:prstGeom>
          <a:noFill/>
          <a:ln w="9525">
            <a:noFill/>
            <a:miter lim="800000"/>
            <a:headEnd/>
            <a:tailEnd/>
          </a:ln>
        </p:spPr>
        <p:txBody>
          <a:bodyPr>
            <a:spAutoFit/>
          </a:bodyPr>
          <a:lstStyle/>
          <a:p>
            <a:endParaRPr lang="en-US" altLang="en-US"/>
          </a:p>
        </p:txBody>
      </p:sp>
      <p:sp>
        <p:nvSpPr>
          <p:cNvPr id="90124" name="Text Box 12"/>
          <p:cNvSpPr txBox="1">
            <a:spLocks noChangeArrowheads="1"/>
          </p:cNvSpPr>
          <p:nvPr/>
        </p:nvSpPr>
        <p:spPr bwMode="auto">
          <a:xfrm>
            <a:off x="0" y="914400"/>
            <a:ext cx="9144000" cy="1187450"/>
          </a:xfrm>
          <a:prstGeom prst="rect">
            <a:avLst/>
          </a:prstGeom>
          <a:noFill/>
          <a:ln w="9525">
            <a:noFill/>
            <a:miter lim="800000"/>
            <a:headEnd/>
            <a:tailEnd/>
          </a:ln>
          <a:effectLst/>
        </p:spPr>
        <p:txBody>
          <a:bodyPr>
            <a:spAutoFit/>
          </a:bodyPr>
          <a:lstStyle/>
          <a:p>
            <a:pPr>
              <a:spcBef>
                <a:spcPct val="50000"/>
              </a:spcBef>
              <a:defRPr/>
            </a:pPr>
            <a:r>
              <a:rPr lang="en-US" sz="2400" b="1" i="1">
                <a:solidFill>
                  <a:srgbClr val="FF0000"/>
                </a:solidFill>
                <a:effectLst>
                  <a:outerShdw blurRad="38100" dist="38100" dir="2700000" algn="tl">
                    <a:srgbClr val="C0C0C0"/>
                  </a:outerShdw>
                </a:effectLst>
              </a:rPr>
              <a:t>Duration of strong ground motion plays an important role as amplitude and frequency content parameters in seismic hazard assessment </a:t>
            </a:r>
          </a:p>
        </p:txBody>
      </p:sp>
      <p:sp>
        <p:nvSpPr>
          <p:cNvPr id="190468" name="Text Box 13"/>
          <p:cNvSpPr txBox="1">
            <a:spLocks noChangeArrowheads="1"/>
          </p:cNvSpPr>
          <p:nvPr/>
        </p:nvSpPr>
        <p:spPr bwMode="auto">
          <a:xfrm>
            <a:off x="0" y="3352800"/>
            <a:ext cx="2133600" cy="701675"/>
          </a:xfrm>
          <a:prstGeom prst="rect">
            <a:avLst/>
          </a:prstGeom>
          <a:noFill/>
          <a:ln w="9525">
            <a:noFill/>
            <a:miter lim="800000"/>
            <a:headEnd/>
            <a:tailEnd/>
          </a:ln>
        </p:spPr>
        <p:txBody>
          <a:bodyPr>
            <a:spAutoFit/>
          </a:bodyPr>
          <a:lstStyle/>
          <a:p>
            <a:pPr>
              <a:spcBef>
                <a:spcPct val="50000"/>
              </a:spcBef>
            </a:pPr>
            <a:r>
              <a:rPr lang="en-US" altLang="en-US" sz="2000" b="1">
                <a:solidFill>
                  <a:schemeClr val="tx2"/>
                </a:solidFill>
              </a:rPr>
              <a:t>Ground motion duration</a:t>
            </a:r>
          </a:p>
        </p:txBody>
      </p:sp>
      <p:sp>
        <p:nvSpPr>
          <p:cNvPr id="190469" name="Line 14"/>
          <p:cNvSpPr>
            <a:spLocks noChangeShapeType="1"/>
          </p:cNvSpPr>
          <p:nvPr/>
        </p:nvSpPr>
        <p:spPr bwMode="auto">
          <a:xfrm>
            <a:off x="1905000" y="3748088"/>
            <a:ext cx="457200" cy="0"/>
          </a:xfrm>
          <a:prstGeom prst="line">
            <a:avLst/>
          </a:prstGeom>
          <a:noFill/>
          <a:ln w="76200">
            <a:solidFill>
              <a:schemeClr val="bg1"/>
            </a:solidFill>
            <a:round/>
            <a:headEnd/>
            <a:tailEnd/>
          </a:ln>
        </p:spPr>
        <p:txBody>
          <a:bodyPr/>
          <a:lstStyle/>
          <a:p>
            <a:endParaRPr lang="en-US"/>
          </a:p>
        </p:txBody>
      </p:sp>
      <p:sp>
        <p:nvSpPr>
          <p:cNvPr id="190470" name="Line 15"/>
          <p:cNvSpPr>
            <a:spLocks noChangeShapeType="1"/>
          </p:cNvSpPr>
          <p:nvPr/>
        </p:nvSpPr>
        <p:spPr bwMode="auto">
          <a:xfrm flipV="1">
            <a:off x="2333625" y="2590800"/>
            <a:ext cx="0" cy="1185863"/>
          </a:xfrm>
          <a:prstGeom prst="line">
            <a:avLst/>
          </a:prstGeom>
          <a:noFill/>
          <a:ln w="76200">
            <a:solidFill>
              <a:schemeClr val="accent2"/>
            </a:solidFill>
            <a:round/>
            <a:headEnd/>
            <a:tailEnd/>
          </a:ln>
        </p:spPr>
        <p:txBody>
          <a:bodyPr/>
          <a:lstStyle/>
          <a:p>
            <a:endParaRPr lang="en-US"/>
          </a:p>
        </p:txBody>
      </p:sp>
      <p:sp>
        <p:nvSpPr>
          <p:cNvPr id="190471" name="Line 16"/>
          <p:cNvSpPr>
            <a:spLocks noChangeShapeType="1"/>
          </p:cNvSpPr>
          <p:nvPr/>
        </p:nvSpPr>
        <p:spPr bwMode="auto">
          <a:xfrm>
            <a:off x="2319338" y="2590800"/>
            <a:ext cx="762000" cy="0"/>
          </a:xfrm>
          <a:prstGeom prst="line">
            <a:avLst/>
          </a:prstGeom>
          <a:noFill/>
          <a:ln w="76200">
            <a:solidFill>
              <a:schemeClr val="accent2"/>
            </a:solidFill>
            <a:round/>
            <a:headEnd/>
            <a:tailEnd type="stealth" w="med" len="med"/>
          </a:ln>
        </p:spPr>
        <p:txBody>
          <a:bodyPr/>
          <a:lstStyle/>
          <a:p>
            <a:endParaRPr lang="en-US"/>
          </a:p>
        </p:txBody>
      </p:sp>
      <p:sp>
        <p:nvSpPr>
          <p:cNvPr id="190472" name="Text Box 17"/>
          <p:cNvSpPr txBox="1">
            <a:spLocks noChangeArrowheads="1"/>
          </p:cNvSpPr>
          <p:nvPr/>
        </p:nvSpPr>
        <p:spPr bwMode="auto">
          <a:xfrm>
            <a:off x="3200400" y="2109788"/>
            <a:ext cx="5943600" cy="935037"/>
          </a:xfrm>
          <a:prstGeom prst="rect">
            <a:avLst/>
          </a:prstGeom>
          <a:noFill/>
          <a:ln w="19050">
            <a:solidFill>
              <a:srgbClr val="FF0000"/>
            </a:solidFill>
            <a:miter lim="800000"/>
            <a:headEnd/>
            <a:tailEnd/>
          </a:ln>
        </p:spPr>
        <p:txBody>
          <a:bodyPr>
            <a:spAutoFit/>
          </a:bodyPr>
          <a:lstStyle/>
          <a:p>
            <a:pPr>
              <a:spcBef>
                <a:spcPct val="50000"/>
              </a:spcBef>
            </a:pPr>
            <a:r>
              <a:rPr lang="en-US" altLang="en-US">
                <a:solidFill>
                  <a:schemeClr val="accent2"/>
                </a:solidFill>
              </a:rPr>
              <a:t>is important for the response of foundation materials as the build up of pore water pressure and essentially the liquefaction is strongly dependent on duration</a:t>
            </a:r>
          </a:p>
        </p:txBody>
      </p:sp>
      <p:sp>
        <p:nvSpPr>
          <p:cNvPr id="190473" name="Line 18"/>
          <p:cNvSpPr>
            <a:spLocks noChangeShapeType="1"/>
          </p:cNvSpPr>
          <p:nvPr/>
        </p:nvSpPr>
        <p:spPr bwMode="auto">
          <a:xfrm>
            <a:off x="2347913" y="3733800"/>
            <a:ext cx="762000" cy="0"/>
          </a:xfrm>
          <a:prstGeom prst="line">
            <a:avLst/>
          </a:prstGeom>
          <a:noFill/>
          <a:ln w="76200">
            <a:solidFill>
              <a:schemeClr val="accent2"/>
            </a:solidFill>
            <a:round/>
            <a:headEnd/>
            <a:tailEnd type="stealth" w="med" len="med"/>
          </a:ln>
        </p:spPr>
        <p:txBody>
          <a:bodyPr/>
          <a:lstStyle/>
          <a:p>
            <a:endParaRPr lang="en-US"/>
          </a:p>
        </p:txBody>
      </p:sp>
      <p:sp>
        <p:nvSpPr>
          <p:cNvPr id="190474" name="Text Box 19"/>
          <p:cNvSpPr txBox="1">
            <a:spLocks noChangeArrowheads="1"/>
          </p:cNvSpPr>
          <p:nvPr/>
        </p:nvSpPr>
        <p:spPr bwMode="auto">
          <a:xfrm>
            <a:off x="3200400" y="3255963"/>
            <a:ext cx="5943600" cy="935037"/>
          </a:xfrm>
          <a:prstGeom prst="rect">
            <a:avLst/>
          </a:prstGeom>
          <a:noFill/>
          <a:ln w="19050">
            <a:solidFill>
              <a:srgbClr val="FF0000"/>
            </a:solidFill>
            <a:miter lim="800000"/>
            <a:headEnd/>
            <a:tailEnd/>
          </a:ln>
        </p:spPr>
        <p:txBody>
          <a:bodyPr>
            <a:spAutoFit/>
          </a:bodyPr>
          <a:lstStyle/>
          <a:p>
            <a:pPr>
              <a:spcBef>
                <a:spcPct val="50000"/>
              </a:spcBef>
            </a:pPr>
            <a:r>
              <a:rPr lang="en-US" altLang="en-US">
                <a:solidFill>
                  <a:schemeClr val="accent2"/>
                </a:solidFill>
              </a:rPr>
              <a:t>is important for relatively weak and short period structures as their inelastic deformations are strongly dependent on duration (Mahin, 1980)</a:t>
            </a:r>
          </a:p>
        </p:txBody>
      </p:sp>
      <p:sp>
        <p:nvSpPr>
          <p:cNvPr id="190475" name="Line 20"/>
          <p:cNvSpPr>
            <a:spLocks noChangeShapeType="1"/>
          </p:cNvSpPr>
          <p:nvPr/>
        </p:nvSpPr>
        <p:spPr bwMode="auto">
          <a:xfrm flipV="1">
            <a:off x="2343150" y="3690938"/>
            <a:ext cx="0" cy="1185862"/>
          </a:xfrm>
          <a:prstGeom prst="line">
            <a:avLst/>
          </a:prstGeom>
          <a:noFill/>
          <a:ln w="76200">
            <a:solidFill>
              <a:schemeClr val="accent2"/>
            </a:solidFill>
            <a:round/>
            <a:headEnd/>
            <a:tailEnd/>
          </a:ln>
        </p:spPr>
        <p:txBody>
          <a:bodyPr/>
          <a:lstStyle/>
          <a:p>
            <a:endParaRPr lang="en-US"/>
          </a:p>
        </p:txBody>
      </p:sp>
      <p:sp>
        <p:nvSpPr>
          <p:cNvPr id="190476" name="Line 21"/>
          <p:cNvSpPr>
            <a:spLocks noChangeShapeType="1"/>
          </p:cNvSpPr>
          <p:nvPr/>
        </p:nvSpPr>
        <p:spPr bwMode="auto">
          <a:xfrm>
            <a:off x="2319338" y="4852988"/>
            <a:ext cx="762000" cy="0"/>
          </a:xfrm>
          <a:prstGeom prst="line">
            <a:avLst/>
          </a:prstGeom>
          <a:noFill/>
          <a:ln w="76200">
            <a:solidFill>
              <a:schemeClr val="accent2"/>
            </a:solidFill>
            <a:round/>
            <a:headEnd/>
            <a:tailEnd type="stealth" w="med" len="med"/>
          </a:ln>
        </p:spPr>
        <p:txBody>
          <a:bodyPr/>
          <a:lstStyle/>
          <a:p>
            <a:endParaRPr lang="en-US"/>
          </a:p>
        </p:txBody>
      </p:sp>
      <p:sp>
        <p:nvSpPr>
          <p:cNvPr id="190477" name="Text Box 22"/>
          <p:cNvSpPr txBox="1">
            <a:spLocks noChangeArrowheads="1"/>
          </p:cNvSpPr>
          <p:nvPr/>
        </p:nvSpPr>
        <p:spPr bwMode="auto">
          <a:xfrm>
            <a:off x="3200400" y="4521200"/>
            <a:ext cx="5943600" cy="660400"/>
          </a:xfrm>
          <a:prstGeom prst="rect">
            <a:avLst/>
          </a:prstGeom>
          <a:noFill/>
          <a:ln w="19050">
            <a:solidFill>
              <a:srgbClr val="FF0000"/>
            </a:solidFill>
            <a:miter lim="800000"/>
            <a:headEnd/>
            <a:tailEnd/>
          </a:ln>
        </p:spPr>
        <p:txBody>
          <a:bodyPr>
            <a:spAutoFit/>
          </a:bodyPr>
          <a:lstStyle/>
          <a:p>
            <a:pPr>
              <a:spcBef>
                <a:spcPct val="50000"/>
              </a:spcBef>
            </a:pPr>
            <a:r>
              <a:rPr lang="en-US" altLang="en-US">
                <a:solidFill>
                  <a:schemeClr val="accent2"/>
                </a:solidFill>
              </a:rPr>
              <a:t>is important for any structure with stiffness and strength degrading characteristics</a:t>
            </a:r>
          </a:p>
        </p:txBody>
      </p:sp>
      <p:sp>
        <p:nvSpPr>
          <p:cNvPr id="19047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9047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90480"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190481" name="Slide Number Placeholder 16"/>
          <p:cNvSpPr>
            <a:spLocks noGrp="1"/>
          </p:cNvSpPr>
          <p:nvPr>
            <p:ph type="sldNum" sz="quarter" idx="12"/>
          </p:nvPr>
        </p:nvSpPr>
        <p:spPr>
          <a:noFill/>
        </p:spPr>
        <p:txBody>
          <a:bodyPr/>
          <a:lstStyle/>
          <a:p>
            <a:fld id="{25792015-74FD-4BA9-8B70-BFF933A5D14A}" type="slidenum">
              <a:rPr lang="tr-TR" altLang="en-US" smtClean="0"/>
              <a:pPr/>
              <a:t>49</a:t>
            </a:fld>
            <a:endParaRPr lang="tr-TR" altLang="en-US" smtClean="0"/>
          </a:p>
        </p:txBody>
      </p:sp>
    </p:spTree>
    <p:extLst>
      <p:ext uri="{BB962C8B-B14F-4D97-AF65-F5344CB8AC3E}">
        <p14:creationId xmlns:p14="http://schemas.microsoft.com/office/powerpoint/2010/main" val="29976609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19"/>
          <p:cNvSpPr txBox="1">
            <a:spLocks noChangeArrowheads="1"/>
          </p:cNvSpPr>
          <p:nvPr/>
        </p:nvSpPr>
        <p:spPr bwMode="auto">
          <a:xfrm>
            <a:off x="76200" y="1752600"/>
            <a:ext cx="2362200" cy="1187450"/>
          </a:xfrm>
          <a:prstGeom prst="rect">
            <a:avLst/>
          </a:prstGeom>
          <a:noFill/>
          <a:ln w="9525">
            <a:noFill/>
            <a:miter lim="800000"/>
            <a:headEnd/>
            <a:tailEnd/>
          </a:ln>
        </p:spPr>
        <p:txBody>
          <a:bodyPr>
            <a:spAutoFit/>
          </a:bodyPr>
          <a:lstStyle/>
          <a:p>
            <a:pPr>
              <a:spcBef>
                <a:spcPct val="50000"/>
              </a:spcBef>
            </a:pPr>
            <a:r>
              <a:rPr lang="en-US" altLang="en-US" sz="2400" b="1">
                <a:solidFill>
                  <a:srgbClr val="FF0000"/>
                </a:solidFill>
              </a:rPr>
              <a:t>Definitions for strong motion duration</a:t>
            </a:r>
          </a:p>
        </p:txBody>
      </p:sp>
      <p:sp>
        <p:nvSpPr>
          <p:cNvPr id="20484" name="Line 20"/>
          <p:cNvSpPr>
            <a:spLocks noChangeShapeType="1"/>
          </p:cNvSpPr>
          <p:nvPr/>
        </p:nvSpPr>
        <p:spPr bwMode="auto">
          <a:xfrm flipV="1">
            <a:off x="2319338" y="2362200"/>
            <a:ext cx="423862" cy="1588"/>
          </a:xfrm>
          <a:prstGeom prst="line">
            <a:avLst/>
          </a:prstGeom>
          <a:noFill/>
          <a:ln w="76200">
            <a:solidFill>
              <a:schemeClr val="bg1"/>
            </a:solidFill>
            <a:round/>
            <a:headEnd/>
            <a:tailEnd/>
          </a:ln>
        </p:spPr>
        <p:txBody>
          <a:bodyPr/>
          <a:lstStyle/>
          <a:p>
            <a:endParaRPr lang="en-US"/>
          </a:p>
        </p:txBody>
      </p:sp>
      <p:sp>
        <p:nvSpPr>
          <p:cNvPr id="20485" name="Line 21"/>
          <p:cNvSpPr>
            <a:spLocks noChangeShapeType="1"/>
          </p:cNvSpPr>
          <p:nvPr/>
        </p:nvSpPr>
        <p:spPr bwMode="auto">
          <a:xfrm>
            <a:off x="2743200" y="1143000"/>
            <a:ext cx="0" cy="2819400"/>
          </a:xfrm>
          <a:prstGeom prst="line">
            <a:avLst/>
          </a:prstGeom>
          <a:noFill/>
          <a:ln w="76200">
            <a:solidFill>
              <a:schemeClr val="tx1"/>
            </a:solidFill>
            <a:round/>
            <a:headEnd/>
            <a:tailEnd/>
          </a:ln>
        </p:spPr>
        <p:txBody>
          <a:bodyPr/>
          <a:lstStyle/>
          <a:p>
            <a:endParaRPr lang="en-US"/>
          </a:p>
        </p:txBody>
      </p:sp>
      <p:sp>
        <p:nvSpPr>
          <p:cNvPr id="20486" name="Line 22"/>
          <p:cNvSpPr>
            <a:spLocks noChangeShapeType="1"/>
          </p:cNvSpPr>
          <p:nvPr/>
        </p:nvSpPr>
        <p:spPr bwMode="auto">
          <a:xfrm>
            <a:off x="2714625" y="1143000"/>
            <a:ext cx="685800" cy="0"/>
          </a:xfrm>
          <a:prstGeom prst="line">
            <a:avLst/>
          </a:prstGeom>
          <a:noFill/>
          <a:ln w="76200">
            <a:solidFill>
              <a:schemeClr val="tx1"/>
            </a:solidFill>
            <a:round/>
            <a:headEnd/>
            <a:tailEnd type="stealth" w="med" len="med"/>
          </a:ln>
        </p:spPr>
        <p:txBody>
          <a:bodyPr/>
          <a:lstStyle/>
          <a:p>
            <a:endParaRPr lang="en-US"/>
          </a:p>
        </p:txBody>
      </p:sp>
      <p:sp>
        <p:nvSpPr>
          <p:cNvPr id="20487" name="Text Box 23"/>
          <p:cNvSpPr txBox="1">
            <a:spLocks noChangeArrowheads="1"/>
          </p:cNvSpPr>
          <p:nvPr/>
        </p:nvSpPr>
        <p:spPr bwMode="auto">
          <a:xfrm>
            <a:off x="3429000" y="914400"/>
            <a:ext cx="5715000" cy="1006475"/>
          </a:xfrm>
          <a:prstGeom prst="rect">
            <a:avLst/>
          </a:prstGeom>
          <a:noFill/>
          <a:ln w="9525">
            <a:noFill/>
            <a:miter lim="800000"/>
            <a:headEnd/>
            <a:tailEnd/>
          </a:ln>
        </p:spPr>
        <p:txBody>
          <a:bodyPr>
            <a:spAutoFit/>
          </a:bodyPr>
          <a:lstStyle/>
          <a:p>
            <a:pPr>
              <a:spcBef>
                <a:spcPct val="50000"/>
              </a:spcBef>
            </a:pPr>
            <a:r>
              <a:rPr lang="en-US" altLang="en-US" sz="2000" u="sng">
                <a:solidFill>
                  <a:schemeClr val="accent2"/>
                </a:solidFill>
                <a:latin typeface="Times New Roman" pitchFamily="18" charset="0"/>
              </a:rPr>
              <a:t>Bracketed durations (D</a:t>
            </a:r>
            <a:r>
              <a:rPr lang="en-US" altLang="en-US" sz="2000" u="sng" baseline="-25000">
                <a:solidFill>
                  <a:schemeClr val="accent2"/>
                </a:solidFill>
                <a:latin typeface="Times New Roman" pitchFamily="18" charset="0"/>
              </a:rPr>
              <a:t>b</a:t>
            </a:r>
            <a:r>
              <a:rPr lang="en-US" altLang="en-US" sz="2000" u="sng">
                <a:solidFill>
                  <a:schemeClr val="accent2"/>
                </a:solidFill>
                <a:latin typeface="Times New Roman" pitchFamily="18" charset="0"/>
              </a:rPr>
              <a:t>):</a:t>
            </a:r>
            <a:r>
              <a:rPr lang="en-US" altLang="en-US" sz="2000">
                <a:solidFill>
                  <a:schemeClr val="accent2"/>
                </a:solidFill>
                <a:latin typeface="Times New Roman" pitchFamily="18" charset="0"/>
              </a:rPr>
              <a:t> Total time elapsed between the first and last excursions of a specified level of acceleration, a</a:t>
            </a:r>
            <a:r>
              <a:rPr lang="en-US" altLang="en-US" sz="2000" baseline="-25000">
                <a:solidFill>
                  <a:schemeClr val="accent2"/>
                </a:solidFill>
                <a:latin typeface="Times New Roman" pitchFamily="18" charset="0"/>
              </a:rPr>
              <a:t>o</a:t>
            </a:r>
            <a:r>
              <a:rPr lang="en-US" altLang="en-US" sz="2000">
                <a:solidFill>
                  <a:schemeClr val="accent2"/>
                </a:solidFill>
                <a:latin typeface="Times New Roman" pitchFamily="18" charset="0"/>
              </a:rPr>
              <a:t>.</a:t>
            </a:r>
          </a:p>
        </p:txBody>
      </p:sp>
      <p:sp>
        <p:nvSpPr>
          <p:cNvPr id="20488" name="Line 24"/>
          <p:cNvSpPr>
            <a:spLocks noChangeShapeType="1"/>
          </p:cNvSpPr>
          <p:nvPr/>
        </p:nvSpPr>
        <p:spPr bwMode="auto">
          <a:xfrm>
            <a:off x="2714625" y="2362200"/>
            <a:ext cx="685800" cy="0"/>
          </a:xfrm>
          <a:prstGeom prst="line">
            <a:avLst/>
          </a:prstGeom>
          <a:noFill/>
          <a:ln w="76200">
            <a:solidFill>
              <a:schemeClr val="tx1"/>
            </a:solidFill>
            <a:round/>
            <a:headEnd/>
            <a:tailEnd type="stealth" w="med" len="med"/>
          </a:ln>
        </p:spPr>
        <p:txBody>
          <a:bodyPr/>
          <a:lstStyle/>
          <a:p>
            <a:endParaRPr lang="en-US"/>
          </a:p>
        </p:txBody>
      </p:sp>
      <p:sp>
        <p:nvSpPr>
          <p:cNvPr id="20489" name="Text Box 25"/>
          <p:cNvSpPr txBox="1">
            <a:spLocks noChangeArrowheads="1"/>
          </p:cNvSpPr>
          <p:nvPr/>
        </p:nvSpPr>
        <p:spPr bwMode="auto">
          <a:xfrm>
            <a:off x="3429000" y="2117725"/>
            <a:ext cx="5715000" cy="1616075"/>
          </a:xfrm>
          <a:prstGeom prst="rect">
            <a:avLst/>
          </a:prstGeom>
          <a:noFill/>
          <a:ln w="9525">
            <a:noFill/>
            <a:miter lim="800000"/>
            <a:headEnd/>
            <a:tailEnd/>
          </a:ln>
        </p:spPr>
        <p:txBody>
          <a:bodyPr>
            <a:spAutoFit/>
          </a:bodyPr>
          <a:lstStyle/>
          <a:p>
            <a:pPr>
              <a:spcBef>
                <a:spcPct val="50000"/>
              </a:spcBef>
            </a:pPr>
            <a:r>
              <a:rPr lang="en-US" altLang="en-US" sz="2000" u="sng">
                <a:solidFill>
                  <a:schemeClr val="accent2"/>
                </a:solidFill>
                <a:latin typeface="Times New Roman" pitchFamily="18" charset="0"/>
              </a:rPr>
              <a:t>Uniform durations (D</a:t>
            </a:r>
            <a:r>
              <a:rPr lang="en-US" altLang="en-US" sz="2000" u="sng" baseline="-25000">
                <a:solidFill>
                  <a:schemeClr val="accent2"/>
                </a:solidFill>
                <a:latin typeface="Times New Roman" pitchFamily="18" charset="0"/>
              </a:rPr>
              <a:t>u</a:t>
            </a:r>
            <a:r>
              <a:rPr lang="en-US" altLang="en-US" sz="2000" u="sng">
                <a:solidFill>
                  <a:schemeClr val="accent2"/>
                </a:solidFill>
                <a:latin typeface="Times New Roman" pitchFamily="18" charset="0"/>
              </a:rPr>
              <a:t>):</a:t>
            </a:r>
            <a:r>
              <a:rPr lang="en-US" altLang="en-US" sz="2000">
                <a:solidFill>
                  <a:schemeClr val="accent2"/>
                </a:solidFill>
                <a:latin typeface="Times New Roman" pitchFamily="18" charset="0"/>
              </a:rPr>
              <a:t> Defined by a threshold level of acceleration, a</a:t>
            </a:r>
            <a:r>
              <a:rPr lang="en-US" altLang="en-US" sz="2000" baseline="-25000">
                <a:solidFill>
                  <a:schemeClr val="accent2"/>
                </a:solidFill>
                <a:latin typeface="Times New Roman" pitchFamily="18" charset="0"/>
              </a:rPr>
              <a:t>o</a:t>
            </a:r>
            <a:r>
              <a:rPr lang="en-US" altLang="en-US" sz="2000">
                <a:solidFill>
                  <a:schemeClr val="accent2"/>
                </a:solidFill>
                <a:latin typeface="Times New Roman" pitchFamily="18" charset="0"/>
              </a:rPr>
              <a:t> but not as an interval between the first and final peaks that exceed this level. It is the sum of the time intervals during which the acceleration is greater than the threshold.</a:t>
            </a:r>
          </a:p>
        </p:txBody>
      </p:sp>
      <p:sp>
        <p:nvSpPr>
          <p:cNvPr id="20490" name="Line 26"/>
          <p:cNvSpPr>
            <a:spLocks noChangeShapeType="1"/>
          </p:cNvSpPr>
          <p:nvPr/>
        </p:nvSpPr>
        <p:spPr bwMode="auto">
          <a:xfrm>
            <a:off x="2714625" y="3962400"/>
            <a:ext cx="685800" cy="0"/>
          </a:xfrm>
          <a:prstGeom prst="line">
            <a:avLst/>
          </a:prstGeom>
          <a:noFill/>
          <a:ln w="76200">
            <a:solidFill>
              <a:schemeClr val="tx1"/>
            </a:solidFill>
            <a:round/>
            <a:headEnd/>
            <a:tailEnd type="stealth" w="med" len="med"/>
          </a:ln>
        </p:spPr>
        <p:txBody>
          <a:bodyPr/>
          <a:lstStyle/>
          <a:p>
            <a:endParaRPr lang="en-US"/>
          </a:p>
        </p:txBody>
      </p:sp>
      <p:sp>
        <p:nvSpPr>
          <p:cNvPr id="20491" name="Text Box 27"/>
          <p:cNvSpPr txBox="1">
            <a:spLocks noChangeArrowheads="1"/>
          </p:cNvSpPr>
          <p:nvPr/>
        </p:nvSpPr>
        <p:spPr bwMode="auto">
          <a:xfrm>
            <a:off x="3505200" y="3717925"/>
            <a:ext cx="5638800" cy="1616075"/>
          </a:xfrm>
          <a:prstGeom prst="rect">
            <a:avLst/>
          </a:prstGeom>
          <a:noFill/>
          <a:ln w="9525">
            <a:noFill/>
            <a:miter lim="800000"/>
            <a:headEnd/>
            <a:tailEnd/>
          </a:ln>
        </p:spPr>
        <p:txBody>
          <a:bodyPr>
            <a:spAutoFit/>
          </a:bodyPr>
          <a:lstStyle/>
          <a:p>
            <a:pPr>
              <a:spcBef>
                <a:spcPct val="50000"/>
              </a:spcBef>
            </a:pPr>
            <a:r>
              <a:rPr lang="en-US" altLang="en-US" sz="2000" u="sng">
                <a:solidFill>
                  <a:schemeClr val="accent2"/>
                </a:solidFill>
                <a:latin typeface="Times New Roman" pitchFamily="18" charset="0"/>
              </a:rPr>
              <a:t>Significant durations (D</a:t>
            </a:r>
            <a:r>
              <a:rPr lang="en-US" altLang="en-US" sz="2000" u="sng" baseline="-25000">
                <a:solidFill>
                  <a:schemeClr val="accent2"/>
                </a:solidFill>
                <a:latin typeface="Times New Roman" pitchFamily="18" charset="0"/>
              </a:rPr>
              <a:t>s</a:t>
            </a:r>
            <a:r>
              <a:rPr lang="en-US" altLang="en-US" sz="2000" u="sng">
                <a:solidFill>
                  <a:schemeClr val="accent2"/>
                </a:solidFill>
                <a:latin typeface="Times New Roman" pitchFamily="18" charset="0"/>
              </a:rPr>
              <a:t>):</a:t>
            </a:r>
            <a:r>
              <a:rPr lang="en-US" altLang="en-US" sz="2000">
                <a:solidFill>
                  <a:schemeClr val="accent2"/>
                </a:solidFill>
                <a:latin typeface="Times New Roman" pitchFamily="18" charset="0"/>
              </a:rPr>
              <a:t> based on the accumulation of energy in the accelerogram represented by the integral of the ground acceleration, velocity, or displacement. If integral is of ground acceleration then the quantity is related to Arias Intensity.</a:t>
            </a:r>
          </a:p>
        </p:txBody>
      </p:sp>
      <p:graphicFrame>
        <p:nvGraphicFramePr>
          <p:cNvPr id="20482" name="Object 28"/>
          <p:cNvGraphicFramePr>
            <a:graphicFrameLocks noChangeAspect="1"/>
          </p:cNvGraphicFramePr>
          <p:nvPr/>
        </p:nvGraphicFramePr>
        <p:xfrm>
          <a:off x="6172200" y="5334000"/>
          <a:ext cx="2057400" cy="858838"/>
        </p:xfrm>
        <a:graphic>
          <a:graphicData uri="http://schemas.openxmlformats.org/presentationml/2006/ole">
            <mc:AlternateContent xmlns:mc="http://schemas.openxmlformats.org/markup-compatibility/2006">
              <mc:Choice xmlns:v="urn:schemas-microsoft-com:vml" Requires="v">
                <p:oleObj spid="_x0000_s33804" name="Equation" r:id="rId4" imgW="16564320" imgH="6078600" progId="Equation.3">
                  <p:embed/>
                </p:oleObj>
              </mc:Choice>
              <mc:Fallback>
                <p:oleObj name="Equation" r:id="rId4" imgW="16564320" imgH="60786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5334000"/>
                        <a:ext cx="2057400" cy="858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92" name="AutoShape 29"/>
          <p:cNvSpPr>
            <a:spLocks/>
          </p:cNvSpPr>
          <p:nvPr/>
        </p:nvSpPr>
        <p:spPr bwMode="auto">
          <a:xfrm>
            <a:off x="6172200" y="5410200"/>
            <a:ext cx="152400" cy="685800"/>
          </a:xfrm>
          <a:prstGeom prst="leftBracket">
            <a:avLst>
              <a:gd name="adj" fmla="val 37500"/>
            </a:avLst>
          </a:prstGeom>
          <a:noFill/>
          <a:ln w="28575">
            <a:solidFill>
              <a:schemeClr val="tx1"/>
            </a:solidFill>
            <a:round/>
            <a:headEnd/>
            <a:tailEnd/>
          </a:ln>
        </p:spPr>
        <p:txBody>
          <a:bodyPr wrap="none" anchor="ctr"/>
          <a:lstStyle/>
          <a:p>
            <a:endParaRPr lang="en-US" altLang="en-US"/>
          </a:p>
        </p:txBody>
      </p:sp>
      <p:sp>
        <p:nvSpPr>
          <p:cNvPr id="20493" name="AutoShape 30"/>
          <p:cNvSpPr>
            <a:spLocks/>
          </p:cNvSpPr>
          <p:nvPr/>
        </p:nvSpPr>
        <p:spPr bwMode="auto">
          <a:xfrm>
            <a:off x="8162925" y="5367338"/>
            <a:ext cx="152400" cy="685800"/>
          </a:xfrm>
          <a:prstGeom prst="rightBracket">
            <a:avLst>
              <a:gd name="adj" fmla="val 37500"/>
            </a:avLst>
          </a:prstGeom>
          <a:noFill/>
          <a:ln w="28575">
            <a:solidFill>
              <a:schemeClr val="tx1"/>
            </a:solidFill>
            <a:round/>
            <a:headEnd/>
            <a:tailEnd/>
          </a:ln>
        </p:spPr>
        <p:txBody>
          <a:bodyPr wrap="none" anchor="ctr"/>
          <a:lstStyle/>
          <a:p>
            <a:endParaRPr lang="en-US" altLang="en-US"/>
          </a:p>
        </p:txBody>
      </p:sp>
      <p:sp>
        <p:nvSpPr>
          <p:cNvPr id="2049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2049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0496"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extLst>
      <p:ext uri="{BB962C8B-B14F-4D97-AF65-F5344CB8AC3E}">
        <p14:creationId xmlns:p14="http://schemas.microsoft.com/office/powerpoint/2010/main" val="11104581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4"/>
          <p:cNvSpPr>
            <a:spLocks noChangeArrowheads="1"/>
          </p:cNvSpPr>
          <p:nvPr/>
        </p:nvSpPr>
        <p:spPr bwMode="auto">
          <a:xfrm>
            <a:off x="3024188" y="1871663"/>
            <a:ext cx="9144000" cy="0"/>
          </a:xfrm>
          <a:prstGeom prst="rect">
            <a:avLst/>
          </a:prstGeom>
          <a:noFill/>
          <a:ln w="9525">
            <a:noFill/>
            <a:miter lim="800000"/>
            <a:headEnd/>
            <a:tailEnd/>
          </a:ln>
        </p:spPr>
        <p:txBody>
          <a:bodyPr>
            <a:spAutoFit/>
          </a:bodyPr>
          <a:lstStyle/>
          <a:p>
            <a:endParaRPr lang="en-US" altLang="en-US"/>
          </a:p>
        </p:txBody>
      </p:sp>
      <p:pic>
        <p:nvPicPr>
          <p:cNvPr id="88067" name="Picture 18" descr="s4"/>
          <p:cNvPicPr>
            <a:picLocks noChangeAspect="1" noChangeArrowheads="1"/>
          </p:cNvPicPr>
          <p:nvPr/>
        </p:nvPicPr>
        <p:blipFill>
          <a:blip r:embed="rId3" cstate="print"/>
          <a:srcRect b="8296"/>
          <a:stretch>
            <a:fillRect/>
          </a:stretch>
        </p:blipFill>
        <p:spPr bwMode="auto">
          <a:xfrm>
            <a:off x="180975" y="1584325"/>
            <a:ext cx="2743200" cy="2205038"/>
          </a:xfrm>
          <a:prstGeom prst="rect">
            <a:avLst/>
          </a:prstGeom>
          <a:noFill/>
          <a:ln w="25400">
            <a:solidFill>
              <a:schemeClr val="tx1"/>
            </a:solidFill>
            <a:miter lim="800000"/>
            <a:headEnd/>
            <a:tailEnd/>
          </a:ln>
        </p:spPr>
      </p:pic>
      <p:sp>
        <p:nvSpPr>
          <p:cNvPr id="88068" name="Text Box 19"/>
          <p:cNvSpPr txBox="1">
            <a:spLocks noChangeArrowheads="1"/>
          </p:cNvSpPr>
          <p:nvPr/>
        </p:nvSpPr>
        <p:spPr bwMode="auto">
          <a:xfrm>
            <a:off x="257175" y="3870325"/>
            <a:ext cx="2514600" cy="396875"/>
          </a:xfrm>
          <a:prstGeom prst="rect">
            <a:avLst/>
          </a:prstGeom>
          <a:noFill/>
          <a:ln w="9525">
            <a:noFill/>
            <a:miter lim="800000"/>
            <a:headEnd/>
            <a:tailEnd/>
          </a:ln>
        </p:spPr>
        <p:txBody>
          <a:bodyPr>
            <a:spAutoFit/>
          </a:bodyPr>
          <a:lstStyle/>
          <a:p>
            <a:pPr>
              <a:spcBef>
                <a:spcPct val="50000"/>
              </a:spcBef>
            </a:pPr>
            <a:r>
              <a:rPr lang="tr-TR" altLang="en-US" sz="2000" b="1">
                <a:solidFill>
                  <a:srgbClr val="FF0000"/>
                </a:solidFill>
              </a:rPr>
              <a:t>Bracketed duration</a:t>
            </a:r>
            <a:endParaRPr lang="en-US" altLang="en-US" sz="2000" b="1">
              <a:solidFill>
                <a:srgbClr val="FF0000"/>
              </a:solidFill>
            </a:endParaRPr>
          </a:p>
        </p:txBody>
      </p:sp>
      <p:pic>
        <p:nvPicPr>
          <p:cNvPr id="88069" name="Picture 20" descr="s5"/>
          <p:cNvPicPr>
            <a:picLocks noChangeAspect="1" noChangeArrowheads="1"/>
          </p:cNvPicPr>
          <p:nvPr/>
        </p:nvPicPr>
        <p:blipFill>
          <a:blip r:embed="rId4" cstate="print"/>
          <a:srcRect b="6876"/>
          <a:stretch>
            <a:fillRect/>
          </a:stretch>
        </p:blipFill>
        <p:spPr bwMode="auto">
          <a:xfrm>
            <a:off x="3152775" y="1649413"/>
            <a:ext cx="2770188" cy="2144712"/>
          </a:xfrm>
          <a:prstGeom prst="rect">
            <a:avLst/>
          </a:prstGeom>
          <a:noFill/>
          <a:ln w="25400">
            <a:solidFill>
              <a:schemeClr val="tx1"/>
            </a:solidFill>
            <a:miter lim="800000"/>
            <a:headEnd/>
            <a:tailEnd/>
          </a:ln>
        </p:spPr>
      </p:pic>
      <p:sp>
        <p:nvSpPr>
          <p:cNvPr id="88070" name="Text Box 21"/>
          <p:cNvSpPr txBox="1">
            <a:spLocks noChangeArrowheads="1"/>
          </p:cNvSpPr>
          <p:nvPr/>
        </p:nvSpPr>
        <p:spPr bwMode="auto">
          <a:xfrm>
            <a:off x="3332163" y="3870325"/>
            <a:ext cx="2514600" cy="396875"/>
          </a:xfrm>
          <a:prstGeom prst="rect">
            <a:avLst/>
          </a:prstGeom>
          <a:noFill/>
          <a:ln w="9525">
            <a:noFill/>
            <a:miter lim="800000"/>
            <a:headEnd/>
            <a:tailEnd/>
          </a:ln>
        </p:spPr>
        <p:txBody>
          <a:bodyPr>
            <a:spAutoFit/>
          </a:bodyPr>
          <a:lstStyle/>
          <a:p>
            <a:pPr>
              <a:spcBef>
                <a:spcPct val="50000"/>
              </a:spcBef>
            </a:pPr>
            <a:r>
              <a:rPr lang="tr-TR" altLang="en-US" sz="2000" b="1">
                <a:solidFill>
                  <a:srgbClr val="FF0000"/>
                </a:solidFill>
              </a:rPr>
              <a:t>Uniform duration</a:t>
            </a:r>
            <a:endParaRPr lang="en-US" altLang="en-US" sz="2000" b="1">
              <a:solidFill>
                <a:srgbClr val="FF0000"/>
              </a:solidFill>
            </a:endParaRPr>
          </a:p>
        </p:txBody>
      </p:sp>
      <p:pic>
        <p:nvPicPr>
          <p:cNvPr id="88071" name="Picture 22" descr="s8"/>
          <p:cNvPicPr>
            <a:picLocks noChangeArrowheads="1"/>
          </p:cNvPicPr>
          <p:nvPr/>
        </p:nvPicPr>
        <p:blipFill>
          <a:blip r:embed="rId5" cstate="print"/>
          <a:srcRect b="7141"/>
          <a:stretch>
            <a:fillRect/>
          </a:stretch>
        </p:blipFill>
        <p:spPr bwMode="auto">
          <a:xfrm>
            <a:off x="6124575" y="1663700"/>
            <a:ext cx="2838450" cy="2130425"/>
          </a:xfrm>
          <a:prstGeom prst="rect">
            <a:avLst/>
          </a:prstGeom>
          <a:noFill/>
          <a:ln w="25400">
            <a:solidFill>
              <a:schemeClr val="tx1"/>
            </a:solidFill>
            <a:miter lim="800000"/>
            <a:headEnd/>
            <a:tailEnd/>
          </a:ln>
        </p:spPr>
      </p:pic>
      <p:sp>
        <p:nvSpPr>
          <p:cNvPr id="88072" name="Text Box 23"/>
          <p:cNvSpPr txBox="1">
            <a:spLocks noChangeArrowheads="1"/>
          </p:cNvSpPr>
          <p:nvPr/>
        </p:nvSpPr>
        <p:spPr bwMode="auto">
          <a:xfrm>
            <a:off x="6075363" y="3870325"/>
            <a:ext cx="2792412" cy="396875"/>
          </a:xfrm>
          <a:prstGeom prst="rect">
            <a:avLst/>
          </a:prstGeom>
          <a:noFill/>
          <a:ln w="9525">
            <a:noFill/>
            <a:miter lim="800000"/>
            <a:headEnd/>
            <a:tailEnd/>
          </a:ln>
        </p:spPr>
        <p:txBody>
          <a:bodyPr>
            <a:spAutoFit/>
          </a:bodyPr>
          <a:lstStyle/>
          <a:p>
            <a:pPr algn="ctr">
              <a:spcBef>
                <a:spcPct val="50000"/>
              </a:spcBef>
            </a:pPr>
            <a:r>
              <a:rPr lang="tr-TR" altLang="en-US" sz="2000" b="1">
                <a:solidFill>
                  <a:srgbClr val="FF0000"/>
                </a:solidFill>
              </a:rPr>
              <a:t>Significant duration</a:t>
            </a:r>
            <a:endParaRPr lang="en-US" altLang="en-US" sz="2000" b="1">
              <a:solidFill>
                <a:srgbClr val="FF0000"/>
              </a:solidFill>
            </a:endParaRPr>
          </a:p>
        </p:txBody>
      </p:sp>
      <p:sp>
        <p:nvSpPr>
          <p:cNvPr id="88073"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88074"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88075"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extLst>
      <p:ext uri="{BB962C8B-B14F-4D97-AF65-F5344CB8AC3E}">
        <p14:creationId xmlns:p14="http://schemas.microsoft.com/office/powerpoint/2010/main" val="31484080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ext Box 13"/>
          <p:cNvSpPr txBox="1">
            <a:spLocks noChangeArrowheads="1"/>
          </p:cNvSpPr>
          <p:nvPr/>
        </p:nvSpPr>
        <p:spPr bwMode="auto">
          <a:xfrm>
            <a:off x="468313" y="404813"/>
            <a:ext cx="7543800" cy="457200"/>
          </a:xfrm>
          <a:prstGeom prst="rect">
            <a:avLst/>
          </a:prstGeom>
          <a:noFill/>
          <a:ln w="9525">
            <a:noFill/>
            <a:miter lim="800000"/>
            <a:headEnd/>
            <a:tailEnd/>
          </a:ln>
        </p:spPr>
        <p:txBody>
          <a:bodyPr>
            <a:spAutoFit/>
          </a:bodyPr>
          <a:lstStyle/>
          <a:p>
            <a:pPr>
              <a:spcBef>
                <a:spcPct val="50000"/>
              </a:spcBef>
            </a:pPr>
            <a:r>
              <a:rPr lang="en-US" altLang="en-US" sz="2400" b="1"/>
              <a:t>A well-known significant duration definition:</a:t>
            </a:r>
          </a:p>
        </p:txBody>
      </p:sp>
      <p:sp>
        <p:nvSpPr>
          <p:cNvPr id="191491" name="Text Box 14"/>
          <p:cNvSpPr txBox="1">
            <a:spLocks noChangeArrowheads="1"/>
          </p:cNvSpPr>
          <p:nvPr/>
        </p:nvSpPr>
        <p:spPr bwMode="auto">
          <a:xfrm>
            <a:off x="827088" y="1196975"/>
            <a:ext cx="7086600" cy="1570038"/>
          </a:xfrm>
          <a:prstGeom prst="rect">
            <a:avLst/>
          </a:prstGeom>
          <a:noFill/>
          <a:ln w="9525">
            <a:noFill/>
            <a:miter lim="800000"/>
            <a:headEnd/>
            <a:tailEnd/>
          </a:ln>
        </p:spPr>
        <p:txBody>
          <a:bodyPr>
            <a:spAutoFit/>
          </a:bodyPr>
          <a:lstStyle/>
          <a:p>
            <a:pPr>
              <a:spcBef>
                <a:spcPct val="50000"/>
              </a:spcBef>
            </a:pPr>
            <a:r>
              <a:rPr lang="en-US" altLang="en-US" sz="2400" b="1" i="1" dirty="0">
                <a:solidFill>
                  <a:schemeClr val="accent2"/>
                </a:solidFill>
              </a:rPr>
              <a:t>The interval between the times at which 5% and 95% of the total integral is attained (</a:t>
            </a:r>
            <a:r>
              <a:rPr lang="en-US" altLang="en-US" sz="2400" b="1" i="1" dirty="0" err="1">
                <a:solidFill>
                  <a:schemeClr val="accent2"/>
                </a:solidFill>
              </a:rPr>
              <a:t>Trifunac</a:t>
            </a:r>
            <a:r>
              <a:rPr lang="en-US" altLang="en-US" sz="2400" b="1" i="1" dirty="0">
                <a:solidFill>
                  <a:schemeClr val="accent2"/>
                </a:solidFill>
              </a:rPr>
              <a:t> and Brady, 1975) (currently, the 5%--75% </a:t>
            </a:r>
            <a:r>
              <a:rPr lang="en-US" altLang="en-US" sz="2400" b="1" i="1" dirty="0" smtClean="0">
                <a:solidFill>
                  <a:schemeClr val="accent2"/>
                </a:solidFill>
              </a:rPr>
              <a:t>duration seems </a:t>
            </a:r>
            <a:r>
              <a:rPr lang="en-US" altLang="en-US" sz="2400" b="1" i="1" dirty="0">
                <a:solidFill>
                  <a:schemeClr val="accent2"/>
                </a:solidFill>
              </a:rPr>
              <a:t>to be used often). </a:t>
            </a:r>
          </a:p>
        </p:txBody>
      </p:sp>
      <p:pic>
        <p:nvPicPr>
          <p:cNvPr id="191492" name="Picture 15" descr="s8"/>
          <p:cNvPicPr>
            <a:picLocks noChangeAspect="1" noChangeArrowheads="1"/>
          </p:cNvPicPr>
          <p:nvPr/>
        </p:nvPicPr>
        <p:blipFill>
          <a:blip r:embed="rId3" cstate="print"/>
          <a:srcRect b="7141"/>
          <a:stretch>
            <a:fillRect/>
          </a:stretch>
        </p:blipFill>
        <p:spPr bwMode="auto">
          <a:xfrm>
            <a:off x="2641600" y="2974975"/>
            <a:ext cx="3378200" cy="2497138"/>
          </a:xfrm>
          <a:prstGeom prst="rect">
            <a:avLst/>
          </a:prstGeom>
          <a:noFill/>
          <a:ln w="25400">
            <a:solidFill>
              <a:schemeClr val="tx1"/>
            </a:solidFill>
            <a:miter lim="800000"/>
            <a:headEnd/>
            <a:tailEnd/>
          </a:ln>
        </p:spPr>
      </p:pic>
      <p:sp>
        <p:nvSpPr>
          <p:cNvPr id="191493" name="Text Box 16"/>
          <p:cNvSpPr txBox="1">
            <a:spLocks noChangeArrowheads="1"/>
          </p:cNvSpPr>
          <p:nvPr/>
        </p:nvSpPr>
        <p:spPr bwMode="auto">
          <a:xfrm>
            <a:off x="3098800" y="4398963"/>
            <a:ext cx="381000" cy="152400"/>
          </a:xfrm>
          <a:prstGeom prst="rect">
            <a:avLst/>
          </a:prstGeom>
          <a:solidFill>
            <a:schemeClr val="bg1"/>
          </a:solidFill>
          <a:ln w="9525">
            <a:noFill/>
            <a:miter lim="800000"/>
            <a:headEnd/>
            <a:tailEnd/>
          </a:ln>
        </p:spPr>
        <p:txBody>
          <a:bodyPr lIns="0" tIns="0" rIns="0" bIns="0">
            <a:spAutoFit/>
          </a:bodyPr>
          <a:lstStyle/>
          <a:p>
            <a:pPr>
              <a:spcBef>
                <a:spcPct val="50000"/>
              </a:spcBef>
            </a:pPr>
            <a:r>
              <a:rPr lang="tr-TR" altLang="en-US" sz="1000" b="1"/>
              <a:t>5%AI</a:t>
            </a:r>
            <a:endParaRPr lang="en-US" altLang="en-US" sz="1000" b="1"/>
          </a:p>
        </p:txBody>
      </p:sp>
      <p:sp>
        <p:nvSpPr>
          <p:cNvPr id="191494" name="Text Box 17"/>
          <p:cNvSpPr txBox="1">
            <a:spLocks noChangeArrowheads="1"/>
          </p:cNvSpPr>
          <p:nvPr/>
        </p:nvSpPr>
        <p:spPr bwMode="auto">
          <a:xfrm>
            <a:off x="3219450" y="3567113"/>
            <a:ext cx="381000" cy="244475"/>
          </a:xfrm>
          <a:prstGeom prst="rect">
            <a:avLst/>
          </a:prstGeom>
          <a:solidFill>
            <a:schemeClr val="bg1"/>
          </a:solidFill>
          <a:ln w="9525">
            <a:noFill/>
            <a:miter lim="800000"/>
            <a:headEnd/>
            <a:tailEnd/>
          </a:ln>
        </p:spPr>
        <p:txBody>
          <a:bodyPr lIns="0" tIns="0" rIns="0" bIns="91440">
            <a:spAutoFit/>
          </a:bodyPr>
          <a:lstStyle/>
          <a:p>
            <a:pPr>
              <a:spcBef>
                <a:spcPct val="50000"/>
              </a:spcBef>
            </a:pPr>
            <a:r>
              <a:rPr lang="tr-TR" altLang="en-US" sz="1000" b="1"/>
              <a:t>95%AI</a:t>
            </a:r>
            <a:endParaRPr lang="en-US" altLang="en-US" sz="1000" b="1"/>
          </a:p>
        </p:txBody>
      </p:sp>
      <p:sp>
        <p:nvSpPr>
          <p:cNvPr id="191495" name="Line 18"/>
          <p:cNvSpPr>
            <a:spLocks noChangeShapeType="1"/>
          </p:cNvSpPr>
          <p:nvPr/>
        </p:nvSpPr>
        <p:spPr bwMode="auto">
          <a:xfrm flipH="1">
            <a:off x="3035300" y="3363913"/>
            <a:ext cx="2667000" cy="0"/>
          </a:xfrm>
          <a:prstGeom prst="line">
            <a:avLst/>
          </a:prstGeom>
          <a:noFill/>
          <a:ln w="19050">
            <a:solidFill>
              <a:srgbClr val="FF0000"/>
            </a:solidFill>
            <a:prstDash val="dash"/>
            <a:round/>
            <a:headEnd/>
            <a:tailEnd type="stealth" w="med" len="med"/>
          </a:ln>
        </p:spPr>
        <p:txBody>
          <a:bodyPr/>
          <a:lstStyle/>
          <a:p>
            <a:endParaRPr lang="en-US"/>
          </a:p>
        </p:txBody>
      </p:sp>
      <p:sp>
        <p:nvSpPr>
          <p:cNvPr id="191496" name="Rectangle 19"/>
          <p:cNvSpPr>
            <a:spLocks noChangeArrowheads="1"/>
          </p:cNvSpPr>
          <p:nvPr/>
        </p:nvSpPr>
        <p:spPr bwMode="auto">
          <a:xfrm>
            <a:off x="2717800" y="3408363"/>
            <a:ext cx="228600" cy="228600"/>
          </a:xfrm>
          <a:prstGeom prst="rect">
            <a:avLst/>
          </a:prstGeom>
          <a:solidFill>
            <a:schemeClr val="bg1"/>
          </a:solidFill>
          <a:ln w="9525">
            <a:noFill/>
            <a:miter lim="800000"/>
            <a:headEnd/>
            <a:tailEnd/>
          </a:ln>
        </p:spPr>
        <p:txBody>
          <a:bodyPr wrap="none" anchor="ctr"/>
          <a:lstStyle/>
          <a:p>
            <a:endParaRPr lang="en-US" altLang="en-US"/>
          </a:p>
        </p:txBody>
      </p:sp>
      <p:sp>
        <p:nvSpPr>
          <p:cNvPr id="191497" name="Rectangle 20"/>
          <p:cNvSpPr>
            <a:spLocks noChangeArrowheads="1"/>
          </p:cNvSpPr>
          <p:nvPr/>
        </p:nvSpPr>
        <p:spPr bwMode="auto">
          <a:xfrm>
            <a:off x="2717800" y="4627563"/>
            <a:ext cx="228600" cy="228600"/>
          </a:xfrm>
          <a:prstGeom prst="rect">
            <a:avLst/>
          </a:prstGeom>
          <a:solidFill>
            <a:schemeClr val="bg1"/>
          </a:solidFill>
          <a:ln w="9525">
            <a:noFill/>
            <a:miter lim="800000"/>
            <a:headEnd/>
            <a:tailEnd/>
          </a:ln>
        </p:spPr>
        <p:txBody>
          <a:bodyPr wrap="none" anchor="ctr"/>
          <a:lstStyle/>
          <a:p>
            <a:endParaRPr lang="en-US" altLang="en-US"/>
          </a:p>
        </p:txBody>
      </p:sp>
      <p:sp>
        <p:nvSpPr>
          <p:cNvPr id="191498" name="Text Box 21"/>
          <p:cNvSpPr txBox="1">
            <a:spLocks noChangeArrowheads="1"/>
          </p:cNvSpPr>
          <p:nvPr/>
        </p:nvSpPr>
        <p:spPr bwMode="auto">
          <a:xfrm>
            <a:off x="2844800" y="3275013"/>
            <a:ext cx="152400" cy="152400"/>
          </a:xfrm>
          <a:prstGeom prst="rect">
            <a:avLst/>
          </a:prstGeom>
          <a:solidFill>
            <a:schemeClr val="bg1"/>
          </a:solidFill>
          <a:ln w="9525">
            <a:noFill/>
            <a:miter lim="800000"/>
            <a:headEnd/>
            <a:tailEnd/>
          </a:ln>
        </p:spPr>
        <p:txBody>
          <a:bodyPr lIns="0" tIns="0" rIns="0" bIns="0">
            <a:spAutoFit/>
          </a:bodyPr>
          <a:lstStyle/>
          <a:p>
            <a:pPr>
              <a:spcBef>
                <a:spcPct val="50000"/>
              </a:spcBef>
            </a:pPr>
            <a:r>
              <a:rPr lang="tr-TR" altLang="en-US" sz="1000" b="1"/>
              <a:t>AI</a:t>
            </a:r>
            <a:endParaRPr lang="en-US" altLang="en-US" sz="1000" b="1"/>
          </a:p>
        </p:txBody>
      </p:sp>
      <p:sp>
        <p:nvSpPr>
          <p:cNvPr id="191499" name="Line 22"/>
          <p:cNvSpPr>
            <a:spLocks noChangeShapeType="1"/>
          </p:cNvSpPr>
          <p:nvPr/>
        </p:nvSpPr>
        <p:spPr bwMode="auto">
          <a:xfrm>
            <a:off x="3028950" y="3465513"/>
            <a:ext cx="152400" cy="152400"/>
          </a:xfrm>
          <a:prstGeom prst="line">
            <a:avLst/>
          </a:prstGeom>
          <a:noFill/>
          <a:ln w="19050">
            <a:solidFill>
              <a:schemeClr val="tx1"/>
            </a:solidFill>
            <a:round/>
            <a:headEnd/>
            <a:tailEnd type="stealth" w="med" len="med"/>
          </a:ln>
        </p:spPr>
        <p:txBody>
          <a:bodyPr/>
          <a:lstStyle/>
          <a:p>
            <a:endParaRPr lang="en-US"/>
          </a:p>
        </p:txBody>
      </p:sp>
      <p:sp>
        <p:nvSpPr>
          <p:cNvPr id="191500" name="Line 23"/>
          <p:cNvSpPr>
            <a:spLocks noChangeShapeType="1"/>
          </p:cNvSpPr>
          <p:nvPr/>
        </p:nvSpPr>
        <p:spPr bwMode="auto">
          <a:xfrm flipV="1">
            <a:off x="3022600" y="4551363"/>
            <a:ext cx="152400" cy="152400"/>
          </a:xfrm>
          <a:prstGeom prst="line">
            <a:avLst/>
          </a:prstGeom>
          <a:noFill/>
          <a:ln w="19050">
            <a:solidFill>
              <a:schemeClr val="tx1"/>
            </a:solidFill>
            <a:round/>
            <a:headEnd/>
            <a:tailEnd type="stealth" w="med" len="med"/>
          </a:ln>
        </p:spPr>
        <p:txBody>
          <a:bodyPr/>
          <a:lstStyle/>
          <a:p>
            <a:endParaRPr lang="en-US"/>
          </a:p>
        </p:txBody>
      </p:sp>
      <p:sp>
        <p:nvSpPr>
          <p:cNvPr id="191501" name="Text Box 24"/>
          <p:cNvSpPr txBox="1">
            <a:spLocks noChangeArrowheads="1"/>
          </p:cNvSpPr>
          <p:nvPr/>
        </p:nvSpPr>
        <p:spPr bwMode="auto">
          <a:xfrm>
            <a:off x="2514600" y="5440363"/>
            <a:ext cx="2819400" cy="274637"/>
          </a:xfrm>
          <a:prstGeom prst="rect">
            <a:avLst/>
          </a:prstGeom>
          <a:noFill/>
          <a:ln w="9525">
            <a:noFill/>
            <a:miter lim="800000"/>
            <a:headEnd/>
            <a:tailEnd/>
          </a:ln>
        </p:spPr>
        <p:txBody>
          <a:bodyPr>
            <a:spAutoFit/>
          </a:bodyPr>
          <a:lstStyle/>
          <a:p>
            <a:pPr>
              <a:spcBef>
                <a:spcPct val="50000"/>
              </a:spcBef>
            </a:pPr>
            <a:r>
              <a:rPr lang="tr-TR" altLang="en-US" sz="1200" b="1"/>
              <a:t>Bommer and Martinez-Pere</a:t>
            </a:r>
            <a:r>
              <a:rPr lang="tr-TR" altLang="en-US" sz="1200" b="1">
                <a:cs typeface="Times New Roman" pitchFamily="18" charset="0"/>
              </a:rPr>
              <a:t>í</a:t>
            </a:r>
            <a:r>
              <a:rPr lang="tr-TR" altLang="en-US" sz="1200" b="1"/>
              <a:t>ra, 1999</a:t>
            </a:r>
            <a:endParaRPr lang="en-US" altLang="en-US" sz="1200" b="1"/>
          </a:p>
        </p:txBody>
      </p:sp>
      <p:sp>
        <p:nvSpPr>
          <p:cNvPr id="19150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9150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91504"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191505" name="Slide Number Placeholder 16"/>
          <p:cNvSpPr>
            <a:spLocks noGrp="1"/>
          </p:cNvSpPr>
          <p:nvPr>
            <p:ph type="sldNum" sz="quarter" idx="12"/>
          </p:nvPr>
        </p:nvSpPr>
        <p:spPr>
          <a:noFill/>
        </p:spPr>
        <p:txBody>
          <a:bodyPr/>
          <a:lstStyle/>
          <a:p>
            <a:fld id="{3C482995-AA54-417A-978F-BA9630E1B715}" type="slidenum">
              <a:rPr lang="tr-TR" altLang="en-US" smtClean="0"/>
              <a:pPr/>
              <a:t>52</a:t>
            </a:fld>
            <a:endParaRPr lang="tr-TR" altLang="en-US" smtClean="0"/>
          </a:p>
        </p:txBody>
      </p:sp>
    </p:spTree>
    <p:extLst>
      <p:ext uri="{BB962C8B-B14F-4D97-AF65-F5344CB8AC3E}">
        <p14:creationId xmlns:p14="http://schemas.microsoft.com/office/powerpoint/2010/main" val="63072354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14"/>
          <p:cNvSpPr txBox="1">
            <a:spLocks noChangeArrowheads="1"/>
          </p:cNvSpPr>
          <p:nvPr/>
        </p:nvSpPr>
        <p:spPr bwMode="auto">
          <a:xfrm>
            <a:off x="457200" y="1524000"/>
            <a:ext cx="8077200" cy="1569660"/>
          </a:xfrm>
          <a:prstGeom prst="rect">
            <a:avLst/>
          </a:prstGeom>
          <a:noFill/>
          <a:ln w="9525">
            <a:noFill/>
            <a:miter lim="800000"/>
            <a:headEnd/>
            <a:tailEnd/>
          </a:ln>
        </p:spPr>
        <p:txBody>
          <a:bodyPr>
            <a:spAutoFit/>
          </a:bodyPr>
          <a:lstStyle/>
          <a:p>
            <a:pPr>
              <a:spcBef>
                <a:spcPct val="50000"/>
              </a:spcBef>
            </a:pPr>
            <a:r>
              <a:rPr lang="en-US" altLang="en-US" sz="2400" b="1" dirty="0">
                <a:solidFill>
                  <a:schemeClr val="accent2"/>
                </a:solidFill>
              </a:rPr>
              <a:t>The bracketed, uniform and significant durations are based on the </a:t>
            </a:r>
            <a:r>
              <a:rPr lang="en-US" altLang="en-US" sz="2400" b="1" u="sng" dirty="0">
                <a:solidFill>
                  <a:schemeClr val="accent2"/>
                </a:solidFill>
              </a:rPr>
              <a:t>characteristics</a:t>
            </a:r>
            <a:r>
              <a:rPr lang="en-US" altLang="en-US" sz="2400" b="1" dirty="0">
                <a:solidFill>
                  <a:schemeClr val="accent2"/>
                </a:solidFill>
              </a:rPr>
              <a:t> of the record. There are </a:t>
            </a:r>
            <a:r>
              <a:rPr lang="en-US" altLang="en-US" sz="2400" b="1" dirty="0" smtClean="0">
                <a:solidFill>
                  <a:schemeClr val="accent2"/>
                </a:solidFill>
              </a:rPr>
              <a:t>a few other durations </a:t>
            </a:r>
            <a:r>
              <a:rPr lang="en-US" altLang="en-US" sz="2400" b="1" dirty="0">
                <a:solidFill>
                  <a:schemeClr val="accent2"/>
                </a:solidFill>
              </a:rPr>
              <a:t>that are based on the </a:t>
            </a:r>
            <a:r>
              <a:rPr lang="en-US" altLang="en-US" sz="2400" b="1" u="sng" dirty="0">
                <a:solidFill>
                  <a:schemeClr val="accent2"/>
                </a:solidFill>
              </a:rPr>
              <a:t>response </a:t>
            </a:r>
            <a:r>
              <a:rPr lang="en-US" altLang="en-US" sz="2400" b="1" dirty="0">
                <a:solidFill>
                  <a:schemeClr val="accent2"/>
                </a:solidFill>
              </a:rPr>
              <a:t>of a specified structure (Structural response based).</a:t>
            </a:r>
          </a:p>
        </p:txBody>
      </p:sp>
      <p:sp>
        <p:nvSpPr>
          <p:cNvPr id="89091" name="Text Box 15"/>
          <p:cNvSpPr txBox="1">
            <a:spLocks noChangeArrowheads="1"/>
          </p:cNvSpPr>
          <p:nvPr/>
        </p:nvSpPr>
        <p:spPr bwMode="auto">
          <a:xfrm>
            <a:off x="685800" y="3917950"/>
            <a:ext cx="7391400" cy="1187450"/>
          </a:xfrm>
          <a:prstGeom prst="rect">
            <a:avLst/>
          </a:prstGeom>
          <a:noFill/>
          <a:ln w="9525">
            <a:noFill/>
            <a:miter lim="800000"/>
            <a:headEnd/>
            <a:tailEnd/>
          </a:ln>
        </p:spPr>
        <p:txBody>
          <a:bodyPr>
            <a:spAutoFit/>
          </a:bodyPr>
          <a:lstStyle/>
          <a:p>
            <a:pPr>
              <a:spcBef>
                <a:spcPct val="50000"/>
              </a:spcBef>
            </a:pPr>
            <a:r>
              <a:rPr lang="en-US" altLang="en-US" sz="2400" b="1">
                <a:solidFill>
                  <a:srgbClr val="FF0000"/>
                </a:solidFill>
              </a:rPr>
              <a:t>Durations definitions that are based on ground motion characteristics are more relevant to seismic hazard assessment.</a:t>
            </a:r>
          </a:p>
        </p:txBody>
      </p:sp>
      <p:sp>
        <p:nvSpPr>
          <p:cNvPr id="89092" name="AutoShape 16"/>
          <p:cNvSpPr>
            <a:spLocks noChangeArrowheads="1"/>
          </p:cNvSpPr>
          <p:nvPr/>
        </p:nvSpPr>
        <p:spPr bwMode="auto">
          <a:xfrm>
            <a:off x="3733800" y="3124200"/>
            <a:ext cx="457200" cy="762000"/>
          </a:xfrm>
          <a:prstGeom prst="downArrow">
            <a:avLst>
              <a:gd name="adj1" fmla="val 50000"/>
              <a:gd name="adj2" fmla="val 41667"/>
            </a:avLst>
          </a:prstGeom>
          <a:solidFill>
            <a:srgbClr val="000066"/>
          </a:solidFill>
          <a:ln w="9525">
            <a:solidFill>
              <a:schemeClr val="tx1"/>
            </a:solidFill>
            <a:miter lim="800000"/>
            <a:headEnd/>
            <a:tailEnd/>
          </a:ln>
        </p:spPr>
        <p:txBody>
          <a:bodyPr wrap="none" anchor="ctr"/>
          <a:lstStyle/>
          <a:p>
            <a:endParaRPr lang="en-US" altLang="en-US"/>
          </a:p>
        </p:txBody>
      </p:sp>
      <p:sp>
        <p:nvSpPr>
          <p:cNvPr id="89093" name="Text Box 17"/>
          <p:cNvSpPr txBox="1">
            <a:spLocks noChangeArrowheads="1"/>
          </p:cNvSpPr>
          <p:nvPr/>
        </p:nvSpPr>
        <p:spPr bwMode="auto">
          <a:xfrm>
            <a:off x="4114800" y="3200400"/>
            <a:ext cx="2209800" cy="519113"/>
          </a:xfrm>
          <a:prstGeom prst="rect">
            <a:avLst/>
          </a:prstGeom>
          <a:noFill/>
          <a:ln w="9525">
            <a:noFill/>
            <a:miter lim="800000"/>
            <a:headEnd/>
            <a:tailEnd/>
          </a:ln>
        </p:spPr>
        <p:txBody>
          <a:bodyPr>
            <a:spAutoFit/>
          </a:bodyPr>
          <a:lstStyle/>
          <a:p>
            <a:pPr>
              <a:spcBef>
                <a:spcPct val="50000"/>
              </a:spcBef>
            </a:pPr>
            <a:r>
              <a:rPr lang="en-US" altLang="en-US" sz="2800" b="1">
                <a:solidFill>
                  <a:srgbClr val="FF0000"/>
                </a:solidFill>
              </a:rPr>
              <a:t>However</a:t>
            </a:r>
          </a:p>
        </p:txBody>
      </p:sp>
      <p:sp>
        <p:nvSpPr>
          <p:cNvPr id="8909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8909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89096"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extLst>
      <p:ext uri="{BB962C8B-B14F-4D97-AF65-F5344CB8AC3E}">
        <p14:creationId xmlns:p14="http://schemas.microsoft.com/office/powerpoint/2010/main" val="13749745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13"/>
          <p:cNvSpPr>
            <a:spLocks noChangeArrowheads="1"/>
          </p:cNvSpPr>
          <p:nvPr/>
        </p:nvSpPr>
        <p:spPr bwMode="auto">
          <a:xfrm>
            <a:off x="2466975" y="1400175"/>
            <a:ext cx="9144000" cy="0"/>
          </a:xfrm>
          <a:prstGeom prst="rect">
            <a:avLst/>
          </a:prstGeom>
          <a:noFill/>
          <a:ln w="9525">
            <a:noFill/>
            <a:miter lim="800000"/>
            <a:headEnd/>
            <a:tailEnd/>
          </a:ln>
        </p:spPr>
        <p:txBody>
          <a:bodyPr>
            <a:spAutoFit/>
          </a:bodyPr>
          <a:lstStyle/>
          <a:p>
            <a:endParaRPr lang="en-US" altLang="en-US"/>
          </a:p>
        </p:txBody>
      </p:sp>
      <p:sp>
        <p:nvSpPr>
          <p:cNvPr id="192515" name="Text Box 17"/>
          <p:cNvSpPr txBox="1">
            <a:spLocks noChangeArrowheads="1"/>
          </p:cNvSpPr>
          <p:nvPr/>
        </p:nvSpPr>
        <p:spPr bwMode="auto">
          <a:xfrm>
            <a:off x="533400" y="914400"/>
            <a:ext cx="8382000" cy="2032000"/>
          </a:xfrm>
          <a:prstGeom prst="rect">
            <a:avLst/>
          </a:prstGeom>
          <a:noFill/>
          <a:ln w="9525">
            <a:noFill/>
            <a:miter lim="800000"/>
            <a:headEnd/>
            <a:tailEnd/>
          </a:ln>
        </p:spPr>
        <p:txBody>
          <a:bodyPr>
            <a:spAutoFit/>
          </a:bodyPr>
          <a:lstStyle/>
          <a:p>
            <a:pPr>
              <a:spcBef>
                <a:spcPct val="50000"/>
              </a:spcBef>
            </a:pPr>
            <a:r>
              <a:rPr lang="en-US" altLang="en-US" sz="2800" b="1">
                <a:solidFill>
                  <a:schemeClr val="accent2"/>
                </a:solidFill>
              </a:rPr>
              <a:t>For EQUAL ACCELERATIONS, greater duration is generally more damaging.</a:t>
            </a:r>
          </a:p>
          <a:p>
            <a:pPr>
              <a:spcBef>
                <a:spcPct val="50000"/>
              </a:spcBef>
            </a:pPr>
            <a:r>
              <a:rPr lang="en-US" altLang="en-US" sz="2800" b="1">
                <a:solidFill>
                  <a:schemeClr val="accent2"/>
                </a:solidFill>
              </a:rPr>
              <a:t>For EQUAL ENERGY, shorter duration represents more hazard. </a:t>
            </a:r>
          </a:p>
        </p:txBody>
      </p:sp>
      <p:sp>
        <p:nvSpPr>
          <p:cNvPr id="208900" name="AutoShape 18"/>
          <p:cNvSpPr>
            <a:spLocks noChangeArrowheads="1"/>
          </p:cNvSpPr>
          <p:nvPr/>
        </p:nvSpPr>
        <p:spPr bwMode="auto">
          <a:xfrm>
            <a:off x="4267200" y="3429000"/>
            <a:ext cx="457200" cy="1143000"/>
          </a:xfrm>
          <a:prstGeom prst="downArrow">
            <a:avLst>
              <a:gd name="adj1" fmla="val 50000"/>
              <a:gd name="adj2" fmla="val 62500"/>
            </a:avLst>
          </a:prstGeom>
          <a:solidFill>
            <a:srgbClr val="FF0000"/>
          </a:solidFill>
          <a:ln w="9525">
            <a:solidFill>
              <a:srgbClr val="FF0000"/>
            </a:solidFill>
            <a:miter lim="800000"/>
            <a:headEnd/>
            <a:tailEnd/>
          </a:ln>
          <a:effectLst>
            <a:outerShdw dist="107763" dir="13500000" algn="ctr" rotWithShape="0">
              <a:schemeClr val="bg2"/>
            </a:outerShdw>
          </a:effectLst>
        </p:spPr>
        <p:txBody>
          <a:bodyPr wrap="none" anchor="ctr"/>
          <a:lstStyle/>
          <a:p>
            <a:pPr>
              <a:defRPr/>
            </a:pPr>
            <a:endParaRPr lang="en-US"/>
          </a:p>
        </p:txBody>
      </p:sp>
      <p:sp>
        <p:nvSpPr>
          <p:cNvPr id="24595" name="Text Box 19"/>
          <p:cNvSpPr txBox="1">
            <a:spLocks noChangeArrowheads="1"/>
          </p:cNvSpPr>
          <p:nvPr/>
        </p:nvSpPr>
        <p:spPr bwMode="auto">
          <a:xfrm>
            <a:off x="4724400" y="3657600"/>
            <a:ext cx="1219200" cy="519113"/>
          </a:xfrm>
          <a:prstGeom prst="rect">
            <a:avLst/>
          </a:prstGeom>
          <a:noFill/>
          <a:ln w="9525">
            <a:noFill/>
            <a:miter lim="800000"/>
            <a:headEnd/>
            <a:tailEnd/>
          </a:ln>
          <a:effectLst/>
        </p:spPr>
        <p:txBody>
          <a:bodyPr>
            <a:spAutoFit/>
          </a:bodyPr>
          <a:lstStyle/>
          <a:p>
            <a:pPr>
              <a:spcBef>
                <a:spcPct val="50000"/>
              </a:spcBef>
              <a:defRPr/>
            </a:pPr>
            <a:r>
              <a:rPr lang="en-US" sz="2800" b="1" i="1">
                <a:solidFill>
                  <a:srgbClr val="FF0000"/>
                </a:solidFill>
                <a:effectLst>
                  <a:outerShdw blurRad="38100" dist="38100" dir="2700000" algn="tl">
                    <a:srgbClr val="C0C0C0"/>
                  </a:outerShdw>
                </a:effectLst>
              </a:rPr>
              <a:t>Thus</a:t>
            </a:r>
          </a:p>
        </p:txBody>
      </p:sp>
      <p:sp>
        <p:nvSpPr>
          <p:cNvPr id="192518" name="Text Box 20"/>
          <p:cNvSpPr txBox="1">
            <a:spLocks noChangeArrowheads="1"/>
          </p:cNvSpPr>
          <p:nvPr/>
        </p:nvSpPr>
        <p:spPr bwMode="auto">
          <a:xfrm>
            <a:off x="457200" y="4648200"/>
            <a:ext cx="8305800" cy="946150"/>
          </a:xfrm>
          <a:prstGeom prst="rect">
            <a:avLst/>
          </a:prstGeom>
          <a:noFill/>
          <a:ln w="9525">
            <a:noFill/>
            <a:miter lim="800000"/>
            <a:headEnd/>
            <a:tailEnd/>
          </a:ln>
        </p:spPr>
        <p:txBody>
          <a:bodyPr>
            <a:spAutoFit/>
          </a:bodyPr>
          <a:lstStyle/>
          <a:p>
            <a:pPr>
              <a:spcBef>
                <a:spcPct val="50000"/>
              </a:spcBef>
            </a:pPr>
            <a:r>
              <a:rPr lang="en-US" altLang="en-US" sz="2800" b="1">
                <a:solidFill>
                  <a:srgbClr val="FF0000"/>
                </a:solidFill>
              </a:rPr>
              <a:t>One should be very careful when defining the strong motion duration.</a:t>
            </a:r>
          </a:p>
        </p:txBody>
      </p:sp>
      <p:sp>
        <p:nvSpPr>
          <p:cNvPr id="192519"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92520"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92521"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192522" name="Slide Number Placeholder 9"/>
          <p:cNvSpPr>
            <a:spLocks noGrp="1"/>
          </p:cNvSpPr>
          <p:nvPr>
            <p:ph type="sldNum" sz="quarter" idx="12"/>
          </p:nvPr>
        </p:nvSpPr>
        <p:spPr>
          <a:noFill/>
        </p:spPr>
        <p:txBody>
          <a:bodyPr/>
          <a:lstStyle/>
          <a:p>
            <a:fld id="{4FCFD16A-9944-4224-AD8D-A87306E458A5}" type="slidenum">
              <a:rPr lang="tr-TR" altLang="en-US" smtClean="0"/>
              <a:pPr/>
              <a:t>54</a:t>
            </a:fld>
            <a:endParaRPr lang="tr-TR" altLang="en-US" smtClean="0"/>
          </a:p>
        </p:txBody>
      </p:sp>
    </p:spTree>
    <p:extLst>
      <p:ext uri="{BB962C8B-B14F-4D97-AF65-F5344CB8AC3E}">
        <p14:creationId xmlns:p14="http://schemas.microsoft.com/office/powerpoint/2010/main" val="125808015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9"/>
          <p:cNvSpPr>
            <a:spLocks noChangeArrowheads="1"/>
          </p:cNvSpPr>
          <p:nvPr/>
        </p:nvSpPr>
        <p:spPr bwMode="auto">
          <a:xfrm>
            <a:off x="3405188" y="2333625"/>
            <a:ext cx="9144000" cy="0"/>
          </a:xfrm>
          <a:prstGeom prst="rect">
            <a:avLst/>
          </a:prstGeom>
          <a:noFill/>
          <a:ln w="9525">
            <a:noFill/>
            <a:miter lim="800000"/>
            <a:headEnd/>
            <a:tailEnd/>
          </a:ln>
        </p:spPr>
        <p:txBody>
          <a:bodyPr>
            <a:spAutoFit/>
          </a:bodyPr>
          <a:lstStyle/>
          <a:p>
            <a:endParaRPr lang="en-US" altLang="en-US"/>
          </a:p>
        </p:txBody>
      </p:sp>
      <p:sp>
        <p:nvSpPr>
          <p:cNvPr id="91147" name="Rectangle 11"/>
          <p:cNvSpPr>
            <a:spLocks noChangeArrowheads="1"/>
          </p:cNvSpPr>
          <p:nvPr/>
        </p:nvSpPr>
        <p:spPr bwMode="auto">
          <a:xfrm>
            <a:off x="0" y="1268413"/>
            <a:ext cx="9067800" cy="641350"/>
          </a:xfrm>
          <a:prstGeom prst="rect">
            <a:avLst/>
          </a:prstGeom>
          <a:noFill/>
          <a:ln w="9525">
            <a:noFill/>
            <a:miter lim="800000"/>
            <a:headEnd/>
            <a:tailEnd/>
          </a:ln>
          <a:effectLst/>
        </p:spPr>
        <p:txBody>
          <a:bodyPr>
            <a:spAutoFit/>
          </a:bodyPr>
          <a:lstStyle/>
          <a:p>
            <a:pPr algn="r">
              <a:defRPr/>
            </a:pPr>
            <a:r>
              <a:rPr lang="en-US" sz="3600" b="1" i="1" dirty="0">
                <a:effectLst>
                  <a:outerShdw blurRad="38100" dist="38100" dir="2700000" algn="tl">
                    <a:srgbClr val="C0C0C0"/>
                  </a:outerShdw>
                </a:effectLst>
              </a:rPr>
              <a:t>Other strong ground-motion </a:t>
            </a:r>
            <a:r>
              <a:rPr lang="en-US" sz="3600" b="1" i="1" dirty="0">
                <a:effectLst>
                  <a:outerShdw blurRad="38100" dist="38100" dir="2700000" algn="tl">
                    <a:srgbClr val="C0C0C0"/>
                  </a:outerShdw>
                </a:effectLst>
                <a:cs typeface="Times New Roman" pitchFamily="18" charset="0"/>
              </a:rPr>
              <a:t> parameters</a:t>
            </a:r>
            <a:endParaRPr lang="en-US" sz="3600" b="1" i="1" dirty="0">
              <a:effectLst>
                <a:outerShdw blurRad="38100" dist="38100" dir="2700000" algn="tl">
                  <a:srgbClr val="C0C0C0"/>
                </a:outerShdw>
              </a:effectLst>
            </a:endParaRPr>
          </a:p>
        </p:txBody>
      </p:sp>
      <p:sp>
        <p:nvSpPr>
          <p:cNvPr id="193540"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93541"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93542"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193543" name="Slide Number Placeholder 6"/>
          <p:cNvSpPr>
            <a:spLocks noGrp="1"/>
          </p:cNvSpPr>
          <p:nvPr>
            <p:ph type="sldNum" sz="quarter" idx="12"/>
          </p:nvPr>
        </p:nvSpPr>
        <p:spPr>
          <a:noFill/>
        </p:spPr>
        <p:txBody>
          <a:bodyPr/>
          <a:lstStyle/>
          <a:p>
            <a:fld id="{E4A1A3AA-4722-427C-85B0-5DBBAAEBA6FE}" type="slidenum">
              <a:rPr lang="tr-TR" altLang="en-US" smtClean="0"/>
              <a:pPr/>
              <a:t>55</a:t>
            </a:fld>
            <a:endParaRPr lang="tr-TR" altLang="en-US" smtClean="0"/>
          </a:p>
        </p:txBody>
      </p:sp>
    </p:spTree>
    <p:extLst>
      <p:ext uri="{BB962C8B-B14F-4D97-AF65-F5344CB8AC3E}">
        <p14:creationId xmlns:p14="http://schemas.microsoft.com/office/powerpoint/2010/main" val="186602979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ChangeArrowheads="1"/>
          </p:cNvSpPr>
          <p:nvPr/>
        </p:nvSpPr>
        <p:spPr bwMode="auto">
          <a:xfrm>
            <a:off x="3405188" y="2333625"/>
            <a:ext cx="9144000" cy="0"/>
          </a:xfrm>
          <a:prstGeom prst="rect">
            <a:avLst/>
          </a:prstGeom>
          <a:noFill/>
          <a:ln w="9525">
            <a:noFill/>
            <a:miter lim="800000"/>
            <a:headEnd/>
            <a:tailEnd/>
          </a:ln>
        </p:spPr>
        <p:txBody>
          <a:bodyPr>
            <a:spAutoFit/>
          </a:bodyPr>
          <a:lstStyle/>
          <a:p>
            <a:endParaRPr lang="en-US" altLang="en-US"/>
          </a:p>
        </p:txBody>
      </p:sp>
      <p:sp>
        <p:nvSpPr>
          <p:cNvPr id="28677" name="Text Box 11"/>
          <p:cNvSpPr txBox="1">
            <a:spLocks noChangeArrowheads="1"/>
          </p:cNvSpPr>
          <p:nvPr/>
        </p:nvSpPr>
        <p:spPr bwMode="auto">
          <a:xfrm>
            <a:off x="228600" y="1349375"/>
            <a:ext cx="2514600" cy="701675"/>
          </a:xfrm>
          <a:prstGeom prst="rect">
            <a:avLst/>
          </a:prstGeom>
          <a:noFill/>
          <a:ln w="9525">
            <a:noFill/>
            <a:miter lim="800000"/>
            <a:headEnd/>
            <a:tailEnd/>
          </a:ln>
        </p:spPr>
        <p:txBody>
          <a:bodyPr>
            <a:spAutoFit/>
          </a:bodyPr>
          <a:lstStyle/>
          <a:p>
            <a:pPr>
              <a:spcBef>
                <a:spcPct val="50000"/>
              </a:spcBef>
            </a:pPr>
            <a:r>
              <a:rPr lang="en-US" altLang="en-US" sz="2000" b="1">
                <a:solidFill>
                  <a:srgbClr val="FF0000"/>
                </a:solidFill>
              </a:rPr>
              <a:t>Root mean square (RMS) acceleration</a:t>
            </a:r>
          </a:p>
        </p:txBody>
      </p:sp>
      <p:sp>
        <p:nvSpPr>
          <p:cNvPr id="210948" name="AutoShape 12"/>
          <p:cNvSpPr>
            <a:spLocks noChangeArrowheads="1"/>
          </p:cNvSpPr>
          <p:nvPr/>
        </p:nvSpPr>
        <p:spPr bwMode="auto">
          <a:xfrm>
            <a:off x="2886075" y="1549400"/>
            <a:ext cx="1066800" cy="304800"/>
          </a:xfrm>
          <a:prstGeom prst="rightArrow">
            <a:avLst>
              <a:gd name="adj1" fmla="val 50000"/>
              <a:gd name="adj2" fmla="val 87500"/>
            </a:avLst>
          </a:prstGeom>
          <a:solidFill>
            <a:schemeClr val="bg2"/>
          </a:solidFill>
          <a:ln w="9525">
            <a:solidFill>
              <a:schemeClr val="bg2"/>
            </a:solidFill>
            <a:miter lim="800000"/>
            <a:headEnd/>
            <a:tailEnd/>
          </a:ln>
          <a:effectLst>
            <a:outerShdw dist="107763" dir="13500000" algn="ctr" rotWithShape="0">
              <a:schemeClr val="bg2">
                <a:alpha val="50000"/>
              </a:schemeClr>
            </a:outerShdw>
          </a:effectLst>
        </p:spPr>
        <p:txBody>
          <a:bodyPr wrap="none" anchor="ctr"/>
          <a:lstStyle/>
          <a:p>
            <a:pPr>
              <a:defRPr/>
            </a:pPr>
            <a:endParaRPr lang="en-US"/>
          </a:p>
        </p:txBody>
      </p:sp>
      <p:graphicFrame>
        <p:nvGraphicFramePr>
          <p:cNvPr id="28674" name="Object 13"/>
          <p:cNvGraphicFramePr>
            <a:graphicFrameLocks noChangeAspect="1"/>
          </p:cNvGraphicFramePr>
          <p:nvPr/>
        </p:nvGraphicFramePr>
        <p:xfrm>
          <a:off x="4283075" y="1196975"/>
          <a:ext cx="2633663" cy="1014413"/>
        </p:xfrm>
        <a:graphic>
          <a:graphicData uri="http://schemas.openxmlformats.org/presentationml/2006/ole">
            <mc:AlternateContent xmlns:mc="http://schemas.openxmlformats.org/markup-compatibility/2006">
              <mc:Choice xmlns:v="urn:schemas-microsoft-com:vml" Requires="v">
                <p:oleObj spid="_x0000_s31768" name="Equation" r:id="rId4" imgW="1512720" imgH="507600" progId="Equation.3">
                  <p:embed/>
                </p:oleObj>
              </mc:Choice>
              <mc:Fallback>
                <p:oleObj name="Equation" r:id="rId4" imgW="1512720" imgH="507600"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3075" y="1196975"/>
                        <a:ext cx="2633663" cy="1014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79" name="Text Box 14"/>
          <p:cNvSpPr txBox="1">
            <a:spLocks noChangeArrowheads="1"/>
          </p:cNvSpPr>
          <p:nvPr/>
        </p:nvSpPr>
        <p:spPr bwMode="auto">
          <a:xfrm>
            <a:off x="1371600" y="2644775"/>
            <a:ext cx="6553200" cy="822325"/>
          </a:xfrm>
          <a:prstGeom prst="rect">
            <a:avLst/>
          </a:prstGeom>
          <a:noFill/>
          <a:ln w="9525">
            <a:noFill/>
            <a:miter lim="800000"/>
            <a:headEnd/>
            <a:tailEnd/>
          </a:ln>
        </p:spPr>
        <p:txBody>
          <a:bodyPr>
            <a:spAutoFit/>
          </a:bodyPr>
          <a:lstStyle/>
          <a:p>
            <a:pPr>
              <a:spcBef>
                <a:spcPct val="50000"/>
              </a:spcBef>
            </a:pPr>
            <a:r>
              <a:rPr lang="en-US" altLang="en-US" sz="2400" i="1"/>
              <a:t>reflects the effects of the amplitude and the frequency content of a strong motion record.</a:t>
            </a:r>
          </a:p>
        </p:txBody>
      </p:sp>
      <p:sp>
        <p:nvSpPr>
          <p:cNvPr id="28680" name="Text Box 15"/>
          <p:cNvSpPr txBox="1">
            <a:spLocks noChangeArrowheads="1"/>
          </p:cNvSpPr>
          <p:nvPr/>
        </p:nvSpPr>
        <p:spPr bwMode="auto">
          <a:xfrm>
            <a:off x="533400" y="3940175"/>
            <a:ext cx="8229600" cy="1006475"/>
          </a:xfrm>
          <a:prstGeom prst="rect">
            <a:avLst/>
          </a:prstGeom>
          <a:noFill/>
          <a:ln w="9525">
            <a:noFill/>
            <a:miter lim="800000"/>
            <a:headEnd/>
            <a:tailEnd/>
          </a:ln>
        </p:spPr>
        <p:txBody>
          <a:bodyPr>
            <a:spAutoFit/>
          </a:bodyPr>
          <a:lstStyle/>
          <a:p>
            <a:pPr>
              <a:spcBef>
                <a:spcPct val="50000"/>
              </a:spcBef>
            </a:pPr>
            <a:r>
              <a:rPr lang="en-US" altLang="en-US" sz="2000"/>
              <a:t>Ang (1990) described a </a:t>
            </a:r>
            <a:r>
              <a:rPr lang="en-US" altLang="en-US" sz="2000" i="1"/>
              <a:t>“characteristic intensity”</a:t>
            </a:r>
            <a:r>
              <a:rPr lang="en-US" altLang="en-US" sz="2000"/>
              <a:t> that is related linearly to structural damage due to maximum deformations and absorbed hysteretic energy. </a:t>
            </a:r>
          </a:p>
        </p:txBody>
      </p:sp>
      <p:graphicFrame>
        <p:nvGraphicFramePr>
          <p:cNvPr id="28675" name="Object 16"/>
          <p:cNvGraphicFramePr>
            <a:graphicFrameLocks noChangeAspect="1"/>
          </p:cNvGraphicFramePr>
          <p:nvPr/>
        </p:nvGraphicFramePr>
        <p:xfrm>
          <a:off x="3352800" y="5045075"/>
          <a:ext cx="2057400" cy="647700"/>
        </p:xfrm>
        <a:graphic>
          <a:graphicData uri="http://schemas.openxmlformats.org/presentationml/2006/ole">
            <mc:AlternateContent xmlns:mc="http://schemas.openxmlformats.org/markup-compatibility/2006">
              <mc:Choice xmlns:v="urn:schemas-microsoft-com:vml" Requires="v">
                <p:oleObj spid="_x0000_s31769" name="Equation" r:id="rId6" imgW="801000" imgH="177840" progId="Equation.3">
                  <p:embed/>
                </p:oleObj>
              </mc:Choice>
              <mc:Fallback>
                <p:oleObj name="Equation" r:id="rId6" imgW="801000" imgH="177840" progId="Equation.3">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5045075"/>
                        <a:ext cx="20574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81" name="Oval 17"/>
          <p:cNvSpPr>
            <a:spLocks noChangeArrowheads="1"/>
          </p:cNvSpPr>
          <p:nvPr/>
        </p:nvSpPr>
        <p:spPr bwMode="auto">
          <a:xfrm>
            <a:off x="5210175" y="1773238"/>
            <a:ext cx="381000" cy="381000"/>
          </a:xfrm>
          <a:prstGeom prst="ellipse">
            <a:avLst/>
          </a:prstGeom>
          <a:noFill/>
          <a:ln w="28575">
            <a:solidFill>
              <a:srgbClr val="FF0000"/>
            </a:solidFill>
            <a:round/>
            <a:headEnd/>
            <a:tailEnd/>
          </a:ln>
        </p:spPr>
        <p:txBody>
          <a:bodyPr wrap="none" anchor="ctr"/>
          <a:lstStyle/>
          <a:p>
            <a:endParaRPr lang="en-US" altLang="en-US"/>
          </a:p>
        </p:txBody>
      </p:sp>
      <p:sp>
        <p:nvSpPr>
          <p:cNvPr id="28682" name="Text Box 18"/>
          <p:cNvSpPr txBox="1">
            <a:spLocks noChangeArrowheads="1"/>
          </p:cNvSpPr>
          <p:nvPr/>
        </p:nvSpPr>
        <p:spPr bwMode="auto">
          <a:xfrm>
            <a:off x="6324600" y="2111375"/>
            <a:ext cx="2438400" cy="336550"/>
          </a:xfrm>
          <a:prstGeom prst="rect">
            <a:avLst/>
          </a:prstGeom>
          <a:noFill/>
          <a:ln w="9525">
            <a:noFill/>
            <a:miter lim="800000"/>
            <a:headEnd/>
            <a:tailEnd/>
          </a:ln>
        </p:spPr>
        <p:txBody>
          <a:bodyPr>
            <a:spAutoFit/>
          </a:bodyPr>
          <a:lstStyle/>
          <a:p>
            <a:pPr>
              <a:spcBef>
                <a:spcPct val="50000"/>
              </a:spcBef>
            </a:pPr>
            <a:r>
              <a:rPr lang="tr-TR" altLang="en-US" sz="1600" b="1" i="1">
                <a:solidFill>
                  <a:srgbClr val="FF0000"/>
                </a:solidFill>
              </a:rPr>
              <a:t>Duration of the motion</a:t>
            </a:r>
            <a:endParaRPr lang="en-US" altLang="en-US" sz="1600" b="1" i="1">
              <a:solidFill>
                <a:srgbClr val="FF0000"/>
              </a:solidFill>
            </a:endParaRPr>
          </a:p>
        </p:txBody>
      </p:sp>
      <p:cxnSp>
        <p:nvCxnSpPr>
          <p:cNvPr id="28683" name="AutoShape 19"/>
          <p:cNvCxnSpPr>
            <a:cxnSpLocks noChangeShapeType="1"/>
            <a:stCxn id="28681" idx="4"/>
            <a:endCxn id="28682" idx="1"/>
          </p:cNvCxnSpPr>
          <p:nvPr/>
        </p:nvCxnSpPr>
        <p:spPr bwMode="auto">
          <a:xfrm rot="16200000" flipH="1">
            <a:off x="5807075" y="1762125"/>
            <a:ext cx="111125" cy="923925"/>
          </a:xfrm>
          <a:prstGeom prst="curvedConnector2">
            <a:avLst/>
          </a:prstGeom>
          <a:noFill/>
          <a:ln w="19050">
            <a:solidFill>
              <a:schemeClr val="tx1"/>
            </a:solidFill>
            <a:round/>
            <a:headEnd/>
            <a:tailEnd type="stealth" w="med" len="med"/>
          </a:ln>
        </p:spPr>
      </p:cxnSp>
      <p:sp>
        <p:nvSpPr>
          <p:cNvPr id="2868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2868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8686"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28687" name="Slide Number Placeholder 14"/>
          <p:cNvSpPr>
            <a:spLocks noGrp="1"/>
          </p:cNvSpPr>
          <p:nvPr>
            <p:ph type="sldNum" sz="quarter" idx="12"/>
          </p:nvPr>
        </p:nvSpPr>
        <p:spPr>
          <a:noFill/>
        </p:spPr>
        <p:txBody>
          <a:bodyPr/>
          <a:lstStyle/>
          <a:p>
            <a:fld id="{FC98CB8D-71DD-4310-99B5-BBBB163ED9CD}" type="slidenum">
              <a:rPr lang="tr-TR" altLang="en-US" smtClean="0"/>
              <a:pPr/>
              <a:t>56</a:t>
            </a:fld>
            <a:endParaRPr lang="tr-TR" altLang="en-US" smtClean="0"/>
          </a:p>
        </p:txBody>
      </p:sp>
    </p:spTree>
    <p:extLst>
      <p:ext uri="{BB962C8B-B14F-4D97-AF65-F5344CB8AC3E}">
        <p14:creationId xmlns:p14="http://schemas.microsoft.com/office/powerpoint/2010/main" val="28938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itle 1"/>
          <p:cNvSpPr>
            <a:spLocks noGrp="1"/>
          </p:cNvSpPr>
          <p:nvPr>
            <p:ph type="title"/>
          </p:nvPr>
        </p:nvSpPr>
        <p:spPr/>
        <p:txBody>
          <a:bodyPr/>
          <a:lstStyle/>
          <a:p>
            <a:endParaRPr lang="en-US" altLang="en-US" smtClean="0"/>
          </a:p>
        </p:txBody>
      </p:sp>
      <p:sp>
        <p:nvSpPr>
          <p:cNvPr id="194563" name="Content Placeholder 2"/>
          <p:cNvSpPr>
            <a:spLocks noGrp="1"/>
          </p:cNvSpPr>
          <p:nvPr>
            <p:ph idx="1"/>
          </p:nvPr>
        </p:nvSpPr>
        <p:spPr/>
        <p:txBody>
          <a:bodyPr/>
          <a:lstStyle/>
          <a:p>
            <a:r>
              <a:rPr lang="en-US" altLang="en-US" smtClean="0"/>
              <a:t>Arias Intensity:  based on the integral of squared acceleration over time (“Husid” plots, shown in previous slides).</a:t>
            </a:r>
          </a:p>
        </p:txBody>
      </p:sp>
      <p:sp>
        <p:nvSpPr>
          <p:cNvPr id="194564" name="Slide Number Placeholder 3"/>
          <p:cNvSpPr>
            <a:spLocks noGrp="1"/>
          </p:cNvSpPr>
          <p:nvPr>
            <p:ph type="sldNum" sz="quarter" idx="12"/>
          </p:nvPr>
        </p:nvSpPr>
        <p:spPr>
          <a:noFill/>
        </p:spPr>
        <p:txBody>
          <a:bodyPr/>
          <a:lstStyle/>
          <a:p>
            <a:fld id="{E5BEA858-5F0A-476D-9CE6-458AD082C72B}" type="slidenum">
              <a:rPr lang="tr-TR" altLang="en-US" smtClean="0"/>
              <a:pPr/>
              <a:t>57</a:t>
            </a:fld>
            <a:endParaRPr lang="tr-TR" altLang="en-US" smtClean="0"/>
          </a:p>
        </p:txBody>
      </p:sp>
    </p:spTree>
    <p:extLst>
      <p:ext uri="{BB962C8B-B14F-4D97-AF65-F5344CB8AC3E}">
        <p14:creationId xmlns:p14="http://schemas.microsoft.com/office/powerpoint/2010/main" val="15573671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17"/>
          <p:cNvSpPr txBox="1">
            <a:spLocks noChangeArrowheads="1"/>
          </p:cNvSpPr>
          <p:nvPr/>
        </p:nvSpPr>
        <p:spPr bwMode="auto">
          <a:xfrm>
            <a:off x="500063" y="927100"/>
            <a:ext cx="2514600" cy="701675"/>
          </a:xfrm>
          <a:prstGeom prst="rect">
            <a:avLst/>
          </a:prstGeom>
          <a:noFill/>
          <a:ln w="9525">
            <a:noFill/>
            <a:miter lim="800000"/>
            <a:headEnd/>
            <a:tailEnd/>
          </a:ln>
        </p:spPr>
        <p:txBody>
          <a:bodyPr>
            <a:spAutoFit/>
          </a:bodyPr>
          <a:lstStyle/>
          <a:p>
            <a:pPr>
              <a:spcBef>
                <a:spcPct val="50000"/>
              </a:spcBef>
            </a:pPr>
            <a:r>
              <a:rPr lang="en-US" altLang="en-US" sz="2000" b="1">
                <a:solidFill>
                  <a:srgbClr val="FF0000"/>
                </a:solidFill>
              </a:rPr>
              <a:t>Cumulative absolute velocity</a:t>
            </a:r>
          </a:p>
        </p:txBody>
      </p:sp>
      <p:sp>
        <p:nvSpPr>
          <p:cNvPr id="212995" name="AutoShape 18"/>
          <p:cNvSpPr>
            <a:spLocks noChangeArrowheads="1"/>
          </p:cNvSpPr>
          <p:nvPr/>
        </p:nvSpPr>
        <p:spPr bwMode="auto">
          <a:xfrm>
            <a:off x="2786063" y="1127125"/>
            <a:ext cx="1066800" cy="304800"/>
          </a:xfrm>
          <a:prstGeom prst="rightArrow">
            <a:avLst>
              <a:gd name="adj1" fmla="val 50000"/>
              <a:gd name="adj2" fmla="val 87500"/>
            </a:avLst>
          </a:prstGeom>
          <a:solidFill>
            <a:schemeClr val="bg2"/>
          </a:solidFill>
          <a:ln w="9525">
            <a:solidFill>
              <a:schemeClr val="bg2"/>
            </a:solidFill>
            <a:miter lim="800000"/>
            <a:headEnd/>
            <a:tailEnd/>
          </a:ln>
          <a:effectLst>
            <a:outerShdw dist="107763" dir="13500000" algn="ctr" rotWithShape="0">
              <a:schemeClr val="bg2">
                <a:alpha val="50000"/>
              </a:schemeClr>
            </a:outerShdw>
          </a:effectLst>
        </p:spPr>
        <p:txBody>
          <a:bodyPr wrap="none" anchor="ctr"/>
          <a:lstStyle/>
          <a:p>
            <a:pPr>
              <a:defRPr/>
            </a:pPr>
            <a:endParaRPr lang="en-US"/>
          </a:p>
        </p:txBody>
      </p:sp>
      <p:graphicFrame>
        <p:nvGraphicFramePr>
          <p:cNvPr id="29698" name="Object 19"/>
          <p:cNvGraphicFramePr>
            <a:graphicFrameLocks noChangeAspect="1"/>
          </p:cNvGraphicFramePr>
          <p:nvPr/>
        </p:nvGraphicFramePr>
        <p:xfrm>
          <a:off x="4052888" y="714375"/>
          <a:ext cx="2509837" cy="1165225"/>
        </p:xfrm>
        <a:graphic>
          <a:graphicData uri="http://schemas.openxmlformats.org/presentationml/2006/ole">
            <mc:AlternateContent xmlns:mc="http://schemas.openxmlformats.org/markup-compatibility/2006">
              <mc:Choice xmlns:v="urn:schemas-microsoft-com:vml" Requires="v">
                <p:oleObj spid="_x0000_s32781" name="Equation" r:id="rId4" imgW="1093320" imgH="444240" progId="Equation.3">
                  <p:embed/>
                </p:oleObj>
              </mc:Choice>
              <mc:Fallback>
                <p:oleObj name="Equation" r:id="rId4" imgW="1093320" imgH="44424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2888" y="714375"/>
                        <a:ext cx="2509837" cy="1165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1" name="Text Box 20"/>
          <p:cNvSpPr txBox="1">
            <a:spLocks noChangeArrowheads="1"/>
          </p:cNvSpPr>
          <p:nvPr/>
        </p:nvSpPr>
        <p:spPr bwMode="auto">
          <a:xfrm>
            <a:off x="838200" y="1993900"/>
            <a:ext cx="7924800" cy="822325"/>
          </a:xfrm>
          <a:prstGeom prst="rect">
            <a:avLst/>
          </a:prstGeom>
          <a:noFill/>
          <a:ln w="9525">
            <a:noFill/>
            <a:miter lim="800000"/>
            <a:headEnd/>
            <a:tailEnd/>
          </a:ln>
        </p:spPr>
        <p:txBody>
          <a:bodyPr>
            <a:spAutoFit/>
          </a:bodyPr>
          <a:lstStyle/>
          <a:p>
            <a:pPr>
              <a:spcBef>
                <a:spcPct val="50000"/>
              </a:spcBef>
            </a:pPr>
            <a:r>
              <a:rPr lang="en-US" altLang="en-US" sz="2400" b="1" i="1"/>
              <a:t>The cumulative absolute velocity has been found to correlate well with the structural damage potential.</a:t>
            </a:r>
          </a:p>
        </p:txBody>
      </p:sp>
      <p:sp>
        <p:nvSpPr>
          <p:cNvPr id="2970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2970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9704"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29705" name="TextBox 8"/>
          <p:cNvSpPr txBox="1">
            <a:spLocks noChangeArrowheads="1"/>
          </p:cNvSpPr>
          <p:nvPr/>
        </p:nvSpPr>
        <p:spPr bwMode="auto">
          <a:xfrm>
            <a:off x="6715125" y="1077913"/>
            <a:ext cx="2357438" cy="461962"/>
          </a:xfrm>
          <a:prstGeom prst="rect">
            <a:avLst/>
          </a:prstGeom>
          <a:noFill/>
          <a:ln w="9525">
            <a:noFill/>
            <a:miter lim="800000"/>
            <a:headEnd/>
            <a:tailEnd/>
          </a:ln>
        </p:spPr>
        <p:txBody>
          <a:bodyPr>
            <a:spAutoFit/>
          </a:bodyPr>
          <a:lstStyle/>
          <a:p>
            <a:r>
              <a:rPr lang="tr-TR" altLang="en-US" sz="2400" b="1"/>
              <a:t>(Kramer, 1996)</a:t>
            </a:r>
            <a:endParaRPr lang="en-US" altLang="en-US" sz="2400" b="1"/>
          </a:p>
        </p:txBody>
      </p:sp>
      <p:sp>
        <p:nvSpPr>
          <p:cNvPr id="10" name="TextBox 9"/>
          <p:cNvSpPr txBox="1"/>
          <p:nvPr/>
        </p:nvSpPr>
        <p:spPr>
          <a:xfrm>
            <a:off x="214313" y="3168650"/>
            <a:ext cx="8786812" cy="3046413"/>
          </a:xfrm>
          <a:prstGeom prst="rect">
            <a:avLst/>
          </a:prstGeom>
          <a:solidFill>
            <a:schemeClr val="bg1">
              <a:lumMod val="85000"/>
            </a:schemeClr>
          </a:solidFill>
        </p:spPr>
        <p:txBody>
          <a:bodyPr>
            <a:spAutoFit/>
          </a:bodyPr>
          <a:lstStyle/>
          <a:p>
            <a:pPr>
              <a:defRPr/>
            </a:pPr>
            <a:r>
              <a:rPr lang="tr-TR" sz="2400" b="1" dirty="0"/>
              <a:t>Definition of CAV according to Reed and Kennedy (1985):</a:t>
            </a:r>
          </a:p>
          <a:p>
            <a:pPr>
              <a:defRPr/>
            </a:pPr>
            <a:endParaRPr lang="tr-TR" sz="2400" b="1" dirty="0"/>
          </a:p>
          <a:p>
            <a:pPr>
              <a:defRPr/>
            </a:pPr>
            <a:r>
              <a:rPr lang="tr-TR" sz="2400" b="1" dirty="0"/>
              <a:t>Average value of the absolute value of acceleration during 1 sec time windows that include an accele</a:t>
            </a:r>
            <a:r>
              <a:rPr lang="en-US" sz="2400" b="1" dirty="0" err="1"/>
              <a:t>ra</a:t>
            </a:r>
            <a:r>
              <a:rPr lang="tr-TR" sz="2400" b="1" dirty="0"/>
              <a:t>tion of 0.025g or larger, multiplied by the total duration of the 1-sec time windows. Reed and Kennedy (1985) recommended that if CAV &lt; 0.016g-sec, the ground motion will not be potentially damaging to engineered structures. </a:t>
            </a:r>
            <a:endParaRPr lang="en-US" sz="2400" b="1" dirty="0"/>
          </a:p>
        </p:txBody>
      </p:sp>
      <p:sp>
        <p:nvSpPr>
          <p:cNvPr id="29707" name="Slide Number Placeholder 10"/>
          <p:cNvSpPr>
            <a:spLocks noGrp="1"/>
          </p:cNvSpPr>
          <p:nvPr>
            <p:ph type="sldNum" sz="quarter" idx="12"/>
          </p:nvPr>
        </p:nvSpPr>
        <p:spPr>
          <a:noFill/>
        </p:spPr>
        <p:txBody>
          <a:bodyPr/>
          <a:lstStyle/>
          <a:p>
            <a:fld id="{2753E560-A635-4807-98B9-0D3742A3A5C3}" type="slidenum">
              <a:rPr lang="tr-TR" altLang="en-US" smtClean="0"/>
              <a:pPr/>
              <a:t>58</a:t>
            </a:fld>
            <a:endParaRPr lang="tr-TR" altLang="en-US" smtClean="0"/>
          </a:p>
        </p:txBody>
      </p:sp>
    </p:spTree>
    <p:extLst>
      <p:ext uri="{BB962C8B-B14F-4D97-AF65-F5344CB8AC3E}">
        <p14:creationId xmlns:p14="http://schemas.microsoft.com/office/powerpoint/2010/main" val="28080181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1031"/>
          <p:cNvSpPr txBox="1">
            <a:spLocks noChangeArrowheads="1"/>
          </p:cNvSpPr>
          <p:nvPr/>
        </p:nvSpPr>
        <p:spPr bwMode="auto">
          <a:xfrm>
            <a:off x="611560" y="1916832"/>
            <a:ext cx="7772400" cy="1816100"/>
          </a:xfrm>
          <a:prstGeom prst="rect">
            <a:avLst/>
          </a:prstGeom>
          <a:noFill/>
          <a:ln w="9525">
            <a:noFill/>
            <a:miter lim="800000"/>
            <a:headEnd/>
            <a:tailEnd/>
          </a:ln>
        </p:spPr>
        <p:txBody>
          <a:bodyPr>
            <a:spAutoFit/>
          </a:bodyPr>
          <a:lstStyle/>
          <a:p>
            <a:pPr>
              <a:spcBef>
                <a:spcPct val="50000"/>
              </a:spcBef>
            </a:pPr>
            <a:r>
              <a:rPr lang="en-US" altLang="en-US" sz="2800" dirty="0"/>
              <a:t>Characterization of </a:t>
            </a:r>
            <a:r>
              <a:rPr lang="tr-TR" altLang="en-US" sz="2800" dirty="0"/>
              <a:t>ground motions as well as </a:t>
            </a:r>
            <a:r>
              <a:rPr lang="en-US" altLang="en-US" sz="2800" dirty="0"/>
              <a:t>seismic demand ha</a:t>
            </a:r>
            <a:r>
              <a:rPr lang="tr-TR" altLang="en-US" sz="2800" dirty="0"/>
              <a:t>ve</a:t>
            </a:r>
            <a:r>
              <a:rPr lang="en-US" altLang="en-US" sz="2800" dirty="0"/>
              <a:t> been developed primarily from recordings obtained from strong-motion </a:t>
            </a:r>
            <a:r>
              <a:rPr lang="en-US" altLang="en-US" sz="2800" dirty="0" err="1"/>
              <a:t>accelerographs</a:t>
            </a:r>
            <a:r>
              <a:rPr lang="en-US" altLang="en-US" sz="2800" dirty="0"/>
              <a:t>.</a:t>
            </a:r>
          </a:p>
        </p:txBody>
      </p:sp>
      <p:sp>
        <p:nvSpPr>
          <p:cNvPr id="98307" name="TextBox 7"/>
          <p:cNvSpPr txBox="1">
            <a:spLocks noChangeArrowheads="1"/>
          </p:cNvSpPr>
          <p:nvPr/>
        </p:nvSpPr>
        <p:spPr bwMode="auto">
          <a:xfrm>
            <a:off x="928688" y="357188"/>
            <a:ext cx="7429500" cy="1323975"/>
          </a:xfrm>
          <a:prstGeom prst="rect">
            <a:avLst/>
          </a:prstGeom>
          <a:noFill/>
          <a:ln w="9525">
            <a:noFill/>
            <a:miter lim="800000"/>
            <a:headEnd/>
            <a:tailEnd/>
          </a:ln>
        </p:spPr>
        <p:txBody>
          <a:bodyPr>
            <a:spAutoFit/>
          </a:bodyPr>
          <a:lstStyle/>
          <a:p>
            <a:pPr algn="ctr"/>
            <a:r>
              <a:rPr lang="tr-TR" altLang="en-US" sz="4000" b="1"/>
              <a:t>STRONG MOTION DATA PROCESSING</a:t>
            </a:r>
          </a:p>
        </p:txBody>
      </p:sp>
      <p:sp>
        <p:nvSpPr>
          <p:cNvPr id="9830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9830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98310"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7" name="Content Placeholder 2"/>
          <p:cNvSpPr txBox="1">
            <a:spLocks/>
          </p:cNvSpPr>
          <p:nvPr/>
        </p:nvSpPr>
        <p:spPr>
          <a:xfrm>
            <a:off x="1043608" y="4221088"/>
            <a:ext cx="7488832" cy="1584176"/>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US" altLang="en-US" sz="3200" b="0" i="0" u="none" strike="noStrike" kern="0" cap="none" spc="0" normalizeH="0" baseline="0" noProof="0" dirty="0" smtClean="0">
                <a:ln>
                  <a:noFill/>
                </a:ln>
                <a:solidFill>
                  <a:schemeClr val="tx1"/>
                </a:solidFill>
                <a:effectLst/>
                <a:uLnTx/>
                <a:uFillTx/>
                <a:latin typeface="+mn-lt"/>
                <a:ea typeface="+mn-ea"/>
                <a:cs typeface="+mn-cs"/>
              </a:rPr>
              <a:t>Primary</a:t>
            </a:r>
            <a:r>
              <a:rPr kumimoji="0" lang="en-US" altLang="en-US" sz="3200" b="0" i="0" u="none" strike="noStrike" kern="0" cap="none" spc="0" normalizeH="0" noProof="0" dirty="0" smtClean="0">
                <a:ln>
                  <a:noFill/>
                </a:ln>
                <a:solidFill>
                  <a:schemeClr val="tx1"/>
                </a:solidFill>
                <a:effectLst/>
                <a:uLnTx/>
                <a:uFillTx/>
                <a:latin typeface="+mn-lt"/>
                <a:ea typeface="+mn-ea"/>
                <a:cs typeface="+mn-cs"/>
              </a:rPr>
              <a:t> Processing </a:t>
            </a:r>
            <a:r>
              <a:rPr lang="en-US" altLang="en-US" sz="3200" kern="0" dirty="0" smtClean="0">
                <a:latin typeface="+mn-lt"/>
              </a:rPr>
              <a:t>Operations:</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altLang="en-US" sz="3200" b="0" i="0" u="none" strike="noStrike" kern="0" cap="none" spc="0" normalizeH="0" baseline="0" noProof="0" dirty="0" smtClean="0">
                <a:ln>
                  <a:noFill/>
                </a:ln>
                <a:solidFill>
                  <a:schemeClr val="tx1"/>
                </a:solidFill>
                <a:effectLst/>
                <a:uLnTx/>
                <a:uFillTx/>
                <a:latin typeface="+mn-lt"/>
                <a:ea typeface="+mn-ea"/>
                <a:cs typeface="+mn-cs"/>
              </a:rPr>
              <a:t>Baseline Correction</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altLang="en-US" sz="3200" b="0" i="0" u="none" strike="noStrike" kern="0" cap="none" spc="0" normalizeH="0" baseline="0" noProof="0" dirty="0" smtClean="0">
                <a:ln>
                  <a:noFill/>
                </a:ln>
                <a:solidFill>
                  <a:schemeClr val="tx1"/>
                </a:solidFill>
                <a:effectLst/>
                <a:uLnTx/>
                <a:uFillTx/>
                <a:latin typeface="+mn-lt"/>
                <a:ea typeface="+mn-ea"/>
                <a:cs typeface="+mn-cs"/>
              </a:rPr>
              <a:t>High-pass filtering</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ChangeArrowheads="1"/>
          </p:cNvSpPr>
          <p:nvPr/>
        </p:nvSpPr>
        <p:spPr bwMode="auto">
          <a:xfrm>
            <a:off x="0" y="3027363"/>
            <a:ext cx="9144000" cy="0"/>
          </a:xfrm>
          <a:prstGeom prst="rect">
            <a:avLst/>
          </a:prstGeom>
          <a:noFill/>
          <a:ln w="9525">
            <a:noFill/>
            <a:miter lim="800000"/>
            <a:headEnd/>
            <a:tailEnd/>
          </a:ln>
        </p:spPr>
        <p:txBody>
          <a:bodyPr wrap="none" anchor="ctr">
            <a:spAutoFit/>
          </a:bodyPr>
          <a:lstStyle/>
          <a:p>
            <a:endParaRPr lang="en-US" altLang="en-US"/>
          </a:p>
        </p:txBody>
      </p:sp>
      <p:sp>
        <p:nvSpPr>
          <p:cNvPr id="99331" name="Rectangle 8"/>
          <p:cNvSpPr>
            <a:spLocks noChangeArrowheads="1"/>
          </p:cNvSpPr>
          <p:nvPr/>
        </p:nvSpPr>
        <p:spPr bwMode="auto">
          <a:xfrm>
            <a:off x="0" y="3027363"/>
            <a:ext cx="9144000" cy="0"/>
          </a:xfrm>
          <a:prstGeom prst="rect">
            <a:avLst/>
          </a:prstGeom>
          <a:noFill/>
          <a:ln w="9525">
            <a:noFill/>
            <a:miter lim="800000"/>
            <a:headEnd/>
            <a:tailEnd/>
          </a:ln>
        </p:spPr>
        <p:txBody>
          <a:bodyPr wrap="none" anchor="ctr">
            <a:spAutoFit/>
          </a:bodyPr>
          <a:lstStyle/>
          <a:p>
            <a:endParaRPr lang="en-US" altLang="en-US"/>
          </a:p>
        </p:txBody>
      </p:sp>
      <p:sp>
        <p:nvSpPr>
          <p:cNvPr id="99332" name="Text Box 9"/>
          <p:cNvSpPr txBox="1">
            <a:spLocks noChangeArrowheads="1"/>
          </p:cNvSpPr>
          <p:nvPr/>
        </p:nvSpPr>
        <p:spPr bwMode="auto">
          <a:xfrm>
            <a:off x="1259632" y="548680"/>
            <a:ext cx="6768752" cy="3416320"/>
          </a:xfrm>
          <a:prstGeom prst="rect">
            <a:avLst/>
          </a:prstGeom>
          <a:noFill/>
          <a:ln w="9525">
            <a:noFill/>
            <a:miter lim="800000"/>
            <a:headEnd/>
            <a:tailEnd/>
          </a:ln>
        </p:spPr>
        <p:txBody>
          <a:bodyPr wrap="square">
            <a:spAutoFit/>
          </a:bodyPr>
          <a:lstStyle/>
          <a:p>
            <a:pPr>
              <a:spcBef>
                <a:spcPct val="50000"/>
              </a:spcBef>
            </a:pPr>
            <a:r>
              <a:rPr lang="en-US" altLang="en-US" sz="2400" dirty="0"/>
              <a:t>The global databank of strong-motion </a:t>
            </a:r>
            <a:r>
              <a:rPr lang="en-US" altLang="en-US" sz="2400" dirty="0" err="1"/>
              <a:t>accelerographs</a:t>
            </a:r>
            <a:r>
              <a:rPr lang="en-US" altLang="en-US" sz="2400" dirty="0"/>
              <a:t> that has been accumulated since the first records were obtained in Long Beach, California, has been of prime importance to the development of earthquake engineering. </a:t>
            </a:r>
            <a:r>
              <a:rPr lang="en-US" altLang="en-US" sz="2400" i="1" dirty="0"/>
              <a:t>(</a:t>
            </a:r>
            <a:r>
              <a:rPr lang="en-US" altLang="en-US" sz="2400" i="1" u="sng" dirty="0"/>
              <a:t>As of the end of 1980 there were about 1700 </a:t>
            </a:r>
            <a:r>
              <a:rPr lang="en-US" altLang="en-US" sz="2400" i="1" u="sng" dirty="0" err="1"/>
              <a:t>accelerographs</a:t>
            </a:r>
            <a:r>
              <a:rPr lang="en-US" altLang="en-US" sz="2400" i="1" u="sng" dirty="0"/>
              <a:t> in the US - 1350 of those in California-, and by January of 1982 over 1400 </a:t>
            </a:r>
            <a:r>
              <a:rPr lang="en-US" altLang="en-US" sz="2400" i="1" u="sng" dirty="0" err="1"/>
              <a:t>accelerographs</a:t>
            </a:r>
            <a:r>
              <a:rPr lang="en-US" altLang="en-US" sz="2400" i="1" u="sng" dirty="0"/>
              <a:t> in Japan</a:t>
            </a:r>
            <a:r>
              <a:rPr lang="en-US" altLang="en-US" sz="2400" i="1" dirty="0"/>
              <a:t>).</a:t>
            </a:r>
          </a:p>
        </p:txBody>
      </p:sp>
      <p:sp>
        <p:nvSpPr>
          <p:cNvPr id="99341"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99342"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99343"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46"/>
          <p:cNvSpPr txBox="1">
            <a:spLocks noChangeArrowheads="1"/>
          </p:cNvSpPr>
          <p:nvPr/>
        </p:nvSpPr>
        <p:spPr bwMode="auto">
          <a:xfrm>
            <a:off x="1187450" y="642938"/>
            <a:ext cx="6985000" cy="5448300"/>
          </a:xfrm>
          <a:prstGeom prst="rect">
            <a:avLst/>
          </a:prstGeom>
          <a:noFill/>
          <a:ln w="9525">
            <a:noFill/>
            <a:miter lim="800000"/>
            <a:headEnd/>
            <a:tailEnd/>
          </a:ln>
        </p:spPr>
        <p:txBody>
          <a:bodyPr>
            <a:spAutoFit/>
          </a:bodyPr>
          <a:lstStyle/>
          <a:p>
            <a:pPr>
              <a:spcBef>
                <a:spcPct val="50000"/>
              </a:spcBef>
            </a:pPr>
            <a:r>
              <a:rPr lang="en-US" altLang="en-US" sz="2400" dirty="0"/>
              <a:t>For a variety of reasons digitized </a:t>
            </a:r>
            <a:r>
              <a:rPr lang="tr-TR" altLang="en-US" sz="2400" dirty="0"/>
              <a:t>strong-motion </a:t>
            </a:r>
            <a:r>
              <a:rPr lang="en-US" altLang="en-US" sz="2400" dirty="0"/>
              <a:t>data contain</a:t>
            </a:r>
            <a:r>
              <a:rPr lang="tr-TR" altLang="en-US" sz="2400" dirty="0"/>
              <a:t> noise (</a:t>
            </a:r>
            <a:r>
              <a:rPr lang="en-US" altLang="en-US" sz="2400" dirty="0"/>
              <a:t>extraneous motions</a:t>
            </a:r>
            <a:r>
              <a:rPr lang="tr-TR" altLang="en-US" sz="2400" dirty="0"/>
              <a:t>). </a:t>
            </a:r>
            <a:r>
              <a:rPr lang="en-US" altLang="en-US" sz="2400" dirty="0"/>
              <a:t>For engineering uses of strong-motion data it is important to be able to estimate the level of noise present in each </a:t>
            </a:r>
            <a:r>
              <a:rPr lang="en-US" altLang="en-US" sz="2400" dirty="0" err="1"/>
              <a:t>accelerogram</a:t>
            </a:r>
            <a:r>
              <a:rPr lang="en-US" altLang="en-US" sz="2400" dirty="0"/>
              <a:t> and the degree to which this may affect different parameters that are derived from the records.</a:t>
            </a:r>
          </a:p>
          <a:p>
            <a:pPr>
              <a:spcBef>
                <a:spcPct val="50000"/>
              </a:spcBef>
            </a:pPr>
            <a:r>
              <a:rPr lang="en-US" altLang="en-US" sz="2400" dirty="0"/>
              <a:t>Main parameters of interest for engineering applications are</a:t>
            </a:r>
            <a:endParaRPr lang="tr-TR" altLang="en-US" sz="2400" dirty="0"/>
          </a:p>
          <a:p>
            <a:pPr lvl="1">
              <a:spcBef>
                <a:spcPct val="50000"/>
              </a:spcBef>
              <a:buFont typeface="Arial" charset="0"/>
              <a:buChar char="•"/>
            </a:pPr>
            <a:r>
              <a:rPr lang="tr-TR" altLang="en-US" sz="2400" dirty="0"/>
              <a:t> </a:t>
            </a:r>
            <a:r>
              <a:rPr lang="en-US" altLang="en-US" sz="2400" dirty="0"/>
              <a:t>ordinates of response spectra both for acceleration and displacement</a:t>
            </a:r>
          </a:p>
          <a:p>
            <a:pPr lvl="1">
              <a:spcBef>
                <a:spcPct val="50000"/>
              </a:spcBef>
              <a:buFont typeface="Arial" charset="0"/>
              <a:buChar char="•"/>
            </a:pPr>
            <a:r>
              <a:rPr lang="tr-TR" altLang="en-US" sz="2400" dirty="0"/>
              <a:t> </a:t>
            </a:r>
            <a:r>
              <a:rPr lang="en-US" altLang="en-US" sz="2400" dirty="0"/>
              <a:t>peak ground motion values (i.e. peak ground acceleration, velocity and displacement) </a:t>
            </a:r>
          </a:p>
        </p:txBody>
      </p:sp>
      <p:sp>
        <p:nvSpPr>
          <p:cNvPr id="100355"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00356"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0357"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2"/>
          <p:cNvSpPr>
            <a:spLocks noChangeArrowheads="1"/>
          </p:cNvSpPr>
          <p:nvPr/>
        </p:nvSpPr>
        <p:spPr bwMode="auto">
          <a:xfrm>
            <a:off x="0" y="3008313"/>
            <a:ext cx="184150" cy="400050"/>
          </a:xfrm>
          <a:prstGeom prst="rect">
            <a:avLst/>
          </a:prstGeom>
          <a:noFill/>
          <a:ln w="9525">
            <a:noFill/>
            <a:miter lim="800000"/>
            <a:headEnd/>
            <a:tailEnd/>
          </a:ln>
        </p:spPr>
        <p:txBody>
          <a:bodyPr wrap="none" anchor="ctr">
            <a:spAutoFit/>
          </a:bodyPr>
          <a:lstStyle/>
          <a:p>
            <a:endParaRPr lang="en-US" altLang="en-US" sz="2000"/>
          </a:p>
        </p:txBody>
      </p:sp>
      <p:sp>
        <p:nvSpPr>
          <p:cNvPr id="104451" name="Rectangle 14"/>
          <p:cNvSpPr>
            <a:spLocks noChangeArrowheads="1"/>
          </p:cNvSpPr>
          <p:nvPr/>
        </p:nvSpPr>
        <p:spPr bwMode="auto">
          <a:xfrm>
            <a:off x="0" y="3008313"/>
            <a:ext cx="184150" cy="400050"/>
          </a:xfrm>
          <a:prstGeom prst="rect">
            <a:avLst/>
          </a:prstGeom>
          <a:noFill/>
          <a:ln w="9525">
            <a:noFill/>
            <a:miter lim="800000"/>
            <a:headEnd/>
            <a:tailEnd/>
          </a:ln>
        </p:spPr>
        <p:txBody>
          <a:bodyPr wrap="none" anchor="ctr">
            <a:spAutoFit/>
          </a:bodyPr>
          <a:lstStyle/>
          <a:p>
            <a:endParaRPr lang="en-US" altLang="en-US" sz="2000"/>
          </a:p>
        </p:txBody>
      </p:sp>
      <p:sp>
        <p:nvSpPr>
          <p:cNvPr id="104452" name="Rectangle 22"/>
          <p:cNvSpPr>
            <a:spLocks noChangeArrowheads="1"/>
          </p:cNvSpPr>
          <p:nvPr/>
        </p:nvSpPr>
        <p:spPr bwMode="auto">
          <a:xfrm>
            <a:off x="2795588" y="1876425"/>
            <a:ext cx="9144000" cy="0"/>
          </a:xfrm>
          <a:prstGeom prst="rect">
            <a:avLst/>
          </a:prstGeom>
          <a:noFill/>
          <a:ln w="9525">
            <a:noFill/>
            <a:miter lim="800000"/>
            <a:headEnd/>
            <a:tailEnd/>
          </a:ln>
        </p:spPr>
        <p:txBody>
          <a:bodyPr>
            <a:spAutoFit/>
          </a:bodyPr>
          <a:lstStyle/>
          <a:p>
            <a:endParaRPr lang="en-US" altLang="en-US"/>
          </a:p>
        </p:txBody>
      </p:sp>
      <p:sp>
        <p:nvSpPr>
          <p:cNvPr id="104453" name="Rectangle 26"/>
          <p:cNvSpPr>
            <a:spLocks noChangeArrowheads="1"/>
          </p:cNvSpPr>
          <p:nvPr/>
        </p:nvSpPr>
        <p:spPr bwMode="auto">
          <a:xfrm>
            <a:off x="3481388" y="3300413"/>
            <a:ext cx="9144000" cy="0"/>
          </a:xfrm>
          <a:prstGeom prst="rect">
            <a:avLst/>
          </a:prstGeom>
          <a:noFill/>
          <a:ln w="9525">
            <a:noFill/>
            <a:miter lim="800000"/>
            <a:headEnd/>
            <a:tailEnd/>
          </a:ln>
        </p:spPr>
        <p:txBody>
          <a:bodyPr>
            <a:spAutoFit/>
          </a:bodyPr>
          <a:lstStyle/>
          <a:p>
            <a:endParaRPr lang="en-US" altLang="en-US"/>
          </a:p>
        </p:txBody>
      </p:sp>
      <p:sp>
        <p:nvSpPr>
          <p:cNvPr id="104454" name="Rectangle 29"/>
          <p:cNvSpPr>
            <a:spLocks noChangeArrowheads="1"/>
          </p:cNvSpPr>
          <p:nvPr/>
        </p:nvSpPr>
        <p:spPr bwMode="auto">
          <a:xfrm>
            <a:off x="4000500" y="3162300"/>
            <a:ext cx="9144000" cy="0"/>
          </a:xfrm>
          <a:prstGeom prst="rect">
            <a:avLst/>
          </a:prstGeom>
          <a:noFill/>
          <a:ln w="9525">
            <a:noFill/>
            <a:miter lim="800000"/>
            <a:headEnd/>
            <a:tailEnd/>
          </a:ln>
        </p:spPr>
        <p:txBody>
          <a:bodyPr>
            <a:spAutoFit/>
          </a:bodyPr>
          <a:lstStyle/>
          <a:p>
            <a:endParaRPr lang="en-US" altLang="en-US"/>
          </a:p>
        </p:txBody>
      </p:sp>
      <p:sp>
        <p:nvSpPr>
          <p:cNvPr id="6181" name="Text Box 37"/>
          <p:cNvSpPr txBox="1">
            <a:spLocks noChangeArrowheads="1"/>
          </p:cNvSpPr>
          <p:nvPr/>
        </p:nvSpPr>
        <p:spPr bwMode="auto">
          <a:xfrm>
            <a:off x="425450" y="357188"/>
            <a:ext cx="7575550" cy="523875"/>
          </a:xfrm>
          <a:prstGeom prst="rect">
            <a:avLst/>
          </a:prstGeom>
          <a:noFill/>
          <a:ln w="9525">
            <a:noFill/>
            <a:miter lim="800000"/>
            <a:headEnd/>
            <a:tailEnd/>
          </a:ln>
          <a:effectLst/>
        </p:spPr>
        <p:txBody>
          <a:bodyPr>
            <a:spAutoFit/>
          </a:bodyPr>
          <a:lstStyle/>
          <a:p>
            <a:pPr>
              <a:spcBef>
                <a:spcPct val="50000"/>
              </a:spcBef>
              <a:defRPr/>
            </a:pPr>
            <a:r>
              <a:rPr lang="tr-TR" sz="2800" b="1" i="1">
                <a:solidFill>
                  <a:srgbClr val="FF0000"/>
                </a:solidFill>
                <a:effectLst>
                  <a:outerShdw blurRad="38100" dist="38100" dir="2700000" algn="tl">
                    <a:srgbClr val="C0C0C0"/>
                  </a:outerShdw>
                </a:effectLst>
              </a:rPr>
              <a:t>Analog accelerographs</a:t>
            </a:r>
            <a:endParaRPr lang="en-US" sz="2800" b="1" i="1">
              <a:solidFill>
                <a:srgbClr val="FF0000"/>
              </a:solidFill>
              <a:effectLst>
                <a:outerShdw blurRad="38100" dist="38100" dir="2700000" algn="tl">
                  <a:srgbClr val="C0C0C0"/>
                </a:outerShdw>
              </a:effectLst>
            </a:endParaRPr>
          </a:p>
        </p:txBody>
      </p:sp>
      <p:sp>
        <p:nvSpPr>
          <p:cNvPr id="104456" name="Text Box 58"/>
          <p:cNvSpPr txBox="1">
            <a:spLocks noChangeArrowheads="1"/>
          </p:cNvSpPr>
          <p:nvPr/>
        </p:nvSpPr>
        <p:spPr bwMode="auto">
          <a:xfrm>
            <a:off x="611188" y="2714625"/>
            <a:ext cx="7848600" cy="3016250"/>
          </a:xfrm>
          <a:prstGeom prst="rect">
            <a:avLst/>
          </a:prstGeom>
          <a:noFill/>
          <a:ln w="9525">
            <a:noFill/>
            <a:miter lim="800000"/>
            <a:headEnd/>
            <a:tailEnd/>
          </a:ln>
        </p:spPr>
        <p:txBody>
          <a:bodyPr>
            <a:spAutoFit/>
          </a:bodyPr>
          <a:lstStyle/>
          <a:p>
            <a:pPr marL="342900" indent="-342900">
              <a:spcBef>
                <a:spcPct val="50000"/>
              </a:spcBef>
            </a:pPr>
            <a:r>
              <a:rPr lang="en-US" altLang="en-US" sz="2000"/>
              <a:t>Three important disadvantages of analog accelerographs:</a:t>
            </a:r>
          </a:p>
          <a:p>
            <a:pPr marL="342900" indent="-342900">
              <a:spcBef>
                <a:spcPct val="50000"/>
              </a:spcBef>
              <a:buFontTx/>
              <a:buAutoNum type="arabicPeriod"/>
            </a:pPr>
            <a:r>
              <a:rPr lang="en-US" altLang="en-US" sz="2000"/>
              <a:t>Always triggered by a specified threshold of acceleration which means the first motions are often not recorded </a:t>
            </a:r>
          </a:p>
          <a:p>
            <a:pPr marL="342900" indent="-342900">
              <a:spcBef>
                <a:spcPct val="50000"/>
              </a:spcBef>
              <a:buFontTx/>
              <a:buAutoNum type="arabicPeriod"/>
            </a:pPr>
            <a:r>
              <a:rPr lang="en-US" altLang="en-US" sz="2000"/>
              <a:t>The limitation of natural frequency of analog instruments. They are generally limited to about 25 Hz.</a:t>
            </a:r>
          </a:p>
          <a:p>
            <a:pPr marL="342900" indent="-342900">
              <a:spcBef>
                <a:spcPct val="50000"/>
              </a:spcBef>
              <a:buFontTx/>
              <a:buAutoNum type="arabicPeriod"/>
            </a:pPr>
            <a:r>
              <a:rPr lang="en-US" altLang="en-US" sz="2000"/>
              <a:t>It is necessary to digitize the traces of analog instruments as they record on film or paper (most important disadvantage as it is the prime source of noise)</a:t>
            </a:r>
          </a:p>
        </p:txBody>
      </p:sp>
      <p:sp>
        <p:nvSpPr>
          <p:cNvPr id="104457" name="Text Box 59"/>
          <p:cNvSpPr txBox="1">
            <a:spLocks noChangeArrowheads="1"/>
          </p:cNvSpPr>
          <p:nvPr/>
        </p:nvSpPr>
        <p:spPr bwMode="auto">
          <a:xfrm>
            <a:off x="990600" y="1127125"/>
            <a:ext cx="6669088" cy="1016000"/>
          </a:xfrm>
          <a:prstGeom prst="rect">
            <a:avLst/>
          </a:prstGeom>
          <a:noFill/>
          <a:ln w="9525">
            <a:noFill/>
            <a:miter lim="800000"/>
            <a:headEnd/>
            <a:tailEnd/>
          </a:ln>
        </p:spPr>
        <p:txBody>
          <a:bodyPr>
            <a:spAutoFit/>
          </a:bodyPr>
          <a:lstStyle/>
          <a:p>
            <a:pPr>
              <a:spcBef>
                <a:spcPct val="50000"/>
              </a:spcBef>
            </a:pPr>
            <a:r>
              <a:rPr lang="en-US" altLang="en-US" sz="2000"/>
              <a:t>These instruments produce traces of the ground acceleration against time on film or paper. Most widely used analog instrument is the Kinemeterics SMA-1  </a:t>
            </a:r>
          </a:p>
        </p:txBody>
      </p:sp>
      <p:sp>
        <p:nvSpPr>
          <p:cNvPr id="10445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0445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4460"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6" name="Text Box 32"/>
          <p:cNvSpPr txBox="1">
            <a:spLocks noChangeArrowheads="1"/>
          </p:cNvSpPr>
          <p:nvPr/>
        </p:nvSpPr>
        <p:spPr bwMode="auto">
          <a:xfrm>
            <a:off x="381000" y="620713"/>
            <a:ext cx="7575550" cy="523875"/>
          </a:xfrm>
          <a:prstGeom prst="rect">
            <a:avLst/>
          </a:prstGeom>
          <a:noFill/>
          <a:ln w="9525">
            <a:noFill/>
            <a:miter lim="800000"/>
            <a:headEnd/>
            <a:tailEnd/>
          </a:ln>
          <a:effectLst/>
        </p:spPr>
        <p:txBody>
          <a:bodyPr>
            <a:spAutoFit/>
          </a:bodyPr>
          <a:lstStyle/>
          <a:p>
            <a:pPr>
              <a:spcBef>
                <a:spcPct val="50000"/>
              </a:spcBef>
              <a:defRPr/>
            </a:pPr>
            <a:r>
              <a:rPr lang="tr-TR" sz="2800" b="1" i="1" dirty="0">
                <a:solidFill>
                  <a:srgbClr val="FF0000"/>
                </a:solidFill>
                <a:effectLst>
                  <a:outerShdw blurRad="38100" dist="38100" dir="2700000" algn="tl">
                    <a:srgbClr val="C0C0C0"/>
                  </a:outerShdw>
                </a:effectLst>
              </a:rPr>
              <a:t>Digital accelerographs</a:t>
            </a:r>
            <a:endParaRPr lang="en-US" sz="2800" b="1" i="1" dirty="0">
              <a:solidFill>
                <a:srgbClr val="FF0000"/>
              </a:solidFill>
              <a:effectLst>
                <a:outerShdw blurRad="38100" dist="38100" dir="2700000" algn="tl">
                  <a:srgbClr val="C0C0C0"/>
                </a:outerShdw>
              </a:effectLst>
            </a:endParaRPr>
          </a:p>
        </p:txBody>
      </p:sp>
      <p:sp>
        <p:nvSpPr>
          <p:cNvPr id="105475" name="Text Box 34"/>
          <p:cNvSpPr txBox="1">
            <a:spLocks noChangeArrowheads="1"/>
          </p:cNvSpPr>
          <p:nvPr/>
        </p:nvSpPr>
        <p:spPr bwMode="auto">
          <a:xfrm>
            <a:off x="539750" y="1773238"/>
            <a:ext cx="7632700" cy="3632200"/>
          </a:xfrm>
          <a:prstGeom prst="rect">
            <a:avLst/>
          </a:prstGeom>
          <a:noFill/>
          <a:ln w="9525">
            <a:noFill/>
            <a:miter lim="800000"/>
            <a:headEnd/>
            <a:tailEnd/>
          </a:ln>
        </p:spPr>
        <p:txBody>
          <a:bodyPr>
            <a:spAutoFit/>
          </a:bodyPr>
          <a:lstStyle/>
          <a:p>
            <a:pPr>
              <a:spcBef>
                <a:spcPct val="50000"/>
              </a:spcBef>
            </a:pPr>
            <a:r>
              <a:rPr lang="en-US" altLang="en-US" sz="2000"/>
              <a:t>Digital accelerographs came into operation almost 50 years after the first analog strong motion recorders. Digital instruments provide a solution to the three disadvantages associated with the earlier accelerographs:</a:t>
            </a:r>
          </a:p>
          <a:p>
            <a:pPr>
              <a:spcBef>
                <a:spcPct val="50000"/>
              </a:spcBef>
            </a:pPr>
            <a:r>
              <a:rPr lang="en-US" altLang="en-US" sz="2000"/>
              <a:t>1. They operate continuously and by use of pre-event memory are able to retain the first wave arrivals.</a:t>
            </a:r>
          </a:p>
          <a:p>
            <a:pPr>
              <a:spcBef>
                <a:spcPct val="50000"/>
              </a:spcBef>
            </a:pPr>
            <a:r>
              <a:rPr lang="en-US" altLang="en-US" sz="2000"/>
              <a:t>2. Their dynamic range is much wider, the transducers having natural frequencies of 50 to 100 Hz or even higher</a:t>
            </a:r>
          </a:p>
          <a:p>
            <a:pPr>
              <a:spcBef>
                <a:spcPct val="50000"/>
              </a:spcBef>
            </a:pPr>
            <a:r>
              <a:rPr lang="en-US" altLang="en-US" sz="2000"/>
              <a:t>3. Analog-to-digital conversion is performed within the instrument, thus obviating the need to digitize the records.</a:t>
            </a:r>
          </a:p>
        </p:txBody>
      </p:sp>
      <p:sp>
        <p:nvSpPr>
          <p:cNvPr id="105476"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05477"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5478"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4"/>
          <p:cNvSpPr>
            <a:spLocks noChangeArrowheads="1"/>
          </p:cNvSpPr>
          <p:nvPr/>
        </p:nvSpPr>
        <p:spPr bwMode="auto">
          <a:xfrm>
            <a:off x="2466975" y="1638300"/>
            <a:ext cx="9144000" cy="0"/>
          </a:xfrm>
          <a:prstGeom prst="rect">
            <a:avLst/>
          </a:prstGeom>
          <a:noFill/>
          <a:ln w="9525">
            <a:noFill/>
            <a:miter lim="800000"/>
            <a:headEnd/>
            <a:tailEnd/>
          </a:ln>
        </p:spPr>
        <p:txBody>
          <a:bodyPr>
            <a:spAutoFit/>
          </a:bodyPr>
          <a:lstStyle/>
          <a:p>
            <a:endParaRPr lang="en-US" altLang="en-US"/>
          </a:p>
        </p:txBody>
      </p:sp>
      <p:sp>
        <p:nvSpPr>
          <p:cNvPr id="4143" name="Text Box 47"/>
          <p:cNvSpPr txBox="1">
            <a:spLocks noChangeArrowheads="1"/>
          </p:cNvSpPr>
          <p:nvPr/>
        </p:nvSpPr>
        <p:spPr bwMode="auto">
          <a:xfrm>
            <a:off x="2195513" y="3429000"/>
            <a:ext cx="6948487" cy="1190625"/>
          </a:xfrm>
          <a:prstGeom prst="rect">
            <a:avLst/>
          </a:prstGeom>
          <a:noFill/>
          <a:ln w="9525">
            <a:noFill/>
            <a:miter lim="800000"/>
            <a:headEnd/>
            <a:tailEnd/>
          </a:ln>
          <a:effectLst/>
        </p:spPr>
        <p:txBody>
          <a:bodyPr>
            <a:spAutoFit/>
          </a:bodyPr>
          <a:lstStyle/>
          <a:p>
            <a:pPr algn="r">
              <a:spcBef>
                <a:spcPct val="50000"/>
              </a:spcBef>
              <a:defRPr/>
            </a:pPr>
            <a:r>
              <a:rPr lang="en-US" sz="3600" b="1" i="1">
                <a:effectLst>
                  <a:outerShdw blurRad="38100" dist="38100" dir="2700000" algn="tl">
                    <a:srgbClr val="C0C0C0"/>
                  </a:outerShdw>
                </a:effectLst>
              </a:rPr>
              <a:t>Noise characteristics of strong-motion data  </a:t>
            </a:r>
          </a:p>
        </p:txBody>
      </p:sp>
      <p:sp>
        <p:nvSpPr>
          <p:cNvPr id="101380"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01381"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1382"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6"/>
          <p:cNvSpPr>
            <a:spLocks noChangeArrowheads="1"/>
          </p:cNvSpPr>
          <p:nvPr/>
        </p:nvSpPr>
        <p:spPr bwMode="auto">
          <a:xfrm>
            <a:off x="2124075" y="2185988"/>
            <a:ext cx="9144000" cy="0"/>
          </a:xfrm>
          <a:prstGeom prst="rect">
            <a:avLst/>
          </a:prstGeom>
          <a:noFill/>
          <a:ln w="9525">
            <a:noFill/>
            <a:miter lim="800000"/>
            <a:headEnd/>
            <a:tailEnd/>
          </a:ln>
        </p:spPr>
        <p:txBody>
          <a:bodyPr>
            <a:spAutoFit/>
          </a:bodyPr>
          <a:lstStyle/>
          <a:p>
            <a:endParaRPr lang="en-US" altLang="en-US"/>
          </a:p>
        </p:txBody>
      </p:sp>
      <p:sp>
        <p:nvSpPr>
          <p:cNvPr id="102403" name="Text Box 62"/>
          <p:cNvSpPr txBox="1">
            <a:spLocks noChangeArrowheads="1"/>
          </p:cNvSpPr>
          <p:nvPr/>
        </p:nvSpPr>
        <p:spPr bwMode="auto">
          <a:xfrm>
            <a:off x="1285875" y="1357313"/>
            <a:ext cx="6961188" cy="4186237"/>
          </a:xfrm>
          <a:prstGeom prst="rect">
            <a:avLst/>
          </a:prstGeom>
          <a:noFill/>
          <a:ln w="9525">
            <a:noFill/>
            <a:miter lim="800000"/>
            <a:headEnd/>
            <a:tailEnd/>
          </a:ln>
        </p:spPr>
        <p:txBody>
          <a:bodyPr>
            <a:spAutoFit/>
          </a:bodyPr>
          <a:lstStyle/>
          <a:p>
            <a:pPr>
              <a:spcBef>
                <a:spcPct val="50000"/>
              </a:spcBef>
            </a:pPr>
            <a:r>
              <a:rPr lang="en-US" altLang="en-US" sz="2800"/>
              <a:t>It is important for strong-ground motion users to appreciate that digitized accelerograms are never pure. </a:t>
            </a:r>
          </a:p>
          <a:p>
            <a:pPr>
              <a:spcBef>
                <a:spcPct val="50000"/>
              </a:spcBef>
            </a:pPr>
            <a:r>
              <a:rPr lang="en-US" altLang="en-US" sz="2800" i="1"/>
              <a:t>The purpose of processing accelerograms is to optimize the balance between acceptable signal-to-noise ratios and the information required for a particular application both of which depend on period or frequency.   </a:t>
            </a:r>
          </a:p>
        </p:txBody>
      </p:sp>
      <p:sp>
        <p:nvSpPr>
          <p:cNvPr id="10240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0240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2406"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0" name="Text Box 30"/>
          <p:cNvSpPr txBox="1">
            <a:spLocks noChangeArrowheads="1"/>
          </p:cNvSpPr>
          <p:nvPr/>
        </p:nvSpPr>
        <p:spPr bwMode="auto">
          <a:xfrm>
            <a:off x="357188" y="428625"/>
            <a:ext cx="7575550" cy="523875"/>
          </a:xfrm>
          <a:prstGeom prst="rect">
            <a:avLst/>
          </a:prstGeom>
          <a:noFill/>
          <a:ln w="9525">
            <a:noFill/>
            <a:miter lim="800000"/>
            <a:headEnd/>
            <a:tailEnd/>
          </a:ln>
          <a:effectLst/>
        </p:spPr>
        <p:txBody>
          <a:bodyPr>
            <a:spAutoFit/>
          </a:bodyPr>
          <a:lstStyle/>
          <a:p>
            <a:pPr>
              <a:spcBef>
                <a:spcPct val="50000"/>
              </a:spcBef>
              <a:defRPr/>
            </a:pPr>
            <a:r>
              <a:rPr lang="tr-TR" sz="2800" b="1" i="1" dirty="0">
                <a:solidFill>
                  <a:srgbClr val="FF0000"/>
                </a:solidFill>
                <a:effectLst>
                  <a:outerShdw blurRad="38100" dist="38100" dir="2700000" algn="tl">
                    <a:srgbClr val="C0C0C0"/>
                  </a:outerShdw>
                </a:effectLst>
              </a:rPr>
              <a:t>Analog accelerograms</a:t>
            </a:r>
            <a:endParaRPr lang="en-US" sz="2800" b="1" i="1" dirty="0">
              <a:solidFill>
                <a:srgbClr val="FF0000"/>
              </a:solidFill>
              <a:effectLst>
                <a:outerShdw blurRad="38100" dist="38100" dir="2700000" algn="tl">
                  <a:srgbClr val="C0C0C0"/>
                </a:outerShdw>
              </a:effectLst>
            </a:endParaRPr>
          </a:p>
        </p:txBody>
      </p:sp>
      <p:sp>
        <p:nvSpPr>
          <p:cNvPr id="106499" name="Text Box 32"/>
          <p:cNvSpPr txBox="1">
            <a:spLocks noChangeArrowheads="1"/>
          </p:cNvSpPr>
          <p:nvPr/>
        </p:nvSpPr>
        <p:spPr bwMode="auto">
          <a:xfrm>
            <a:off x="323850" y="1052513"/>
            <a:ext cx="8280400" cy="1323975"/>
          </a:xfrm>
          <a:prstGeom prst="rect">
            <a:avLst/>
          </a:prstGeom>
          <a:noFill/>
          <a:ln w="9525">
            <a:noFill/>
            <a:miter lim="800000"/>
            <a:headEnd/>
            <a:tailEnd/>
          </a:ln>
        </p:spPr>
        <p:txBody>
          <a:bodyPr>
            <a:spAutoFit/>
          </a:bodyPr>
          <a:lstStyle/>
          <a:p>
            <a:pPr>
              <a:spcBef>
                <a:spcPct val="50000"/>
              </a:spcBef>
            </a:pPr>
            <a:r>
              <a:rPr lang="en-US" altLang="en-US" sz="2000"/>
              <a:t>The problems of noise in the analog record are generally not apparent from acceleration time-history</a:t>
            </a:r>
            <a:r>
              <a:rPr lang="tr-TR" altLang="en-US" sz="2000"/>
              <a:t>.</a:t>
            </a:r>
            <a:r>
              <a:rPr lang="en-US" altLang="en-US" sz="2000"/>
              <a:t> The most important effects of noise in the record only become apparent when the acceleration trace is integrated to obtain velocity and displacement time series </a:t>
            </a:r>
          </a:p>
        </p:txBody>
      </p:sp>
      <p:pic>
        <p:nvPicPr>
          <p:cNvPr id="106500" name="Picture 33"/>
          <p:cNvPicPr>
            <a:picLocks noChangeAspect="1" noChangeArrowheads="1"/>
          </p:cNvPicPr>
          <p:nvPr/>
        </p:nvPicPr>
        <p:blipFill>
          <a:blip r:embed="rId3" cstate="print"/>
          <a:srcRect l="13818" t="14561" r="47054" b="33269"/>
          <a:stretch>
            <a:fillRect/>
          </a:stretch>
        </p:blipFill>
        <p:spPr bwMode="auto">
          <a:xfrm>
            <a:off x="285750" y="2636838"/>
            <a:ext cx="3925888" cy="3925887"/>
          </a:xfrm>
          <a:prstGeom prst="rect">
            <a:avLst/>
          </a:prstGeom>
          <a:noFill/>
          <a:ln w="9525">
            <a:noFill/>
            <a:miter lim="800000"/>
            <a:headEnd/>
            <a:tailEnd/>
          </a:ln>
        </p:spPr>
      </p:pic>
      <p:sp>
        <p:nvSpPr>
          <p:cNvPr id="106501" name="Text Box 34"/>
          <p:cNvSpPr txBox="1">
            <a:spLocks noChangeArrowheads="1"/>
          </p:cNvSpPr>
          <p:nvPr/>
        </p:nvSpPr>
        <p:spPr bwMode="auto">
          <a:xfrm>
            <a:off x="4500563" y="3429000"/>
            <a:ext cx="4032250" cy="2554288"/>
          </a:xfrm>
          <a:prstGeom prst="rect">
            <a:avLst/>
          </a:prstGeom>
          <a:noFill/>
          <a:ln w="9525">
            <a:noFill/>
            <a:miter lim="800000"/>
            <a:headEnd/>
            <a:tailEnd/>
          </a:ln>
        </p:spPr>
        <p:txBody>
          <a:bodyPr>
            <a:spAutoFit/>
          </a:bodyPr>
          <a:lstStyle/>
          <a:p>
            <a:pPr>
              <a:spcBef>
                <a:spcPct val="50000"/>
              </a:spcBef>
            </a:pPr>
            <a:r>
              <a:rPr lang="en-US" altLang="en-US" sz="2000" b="1" i="1">
                <a:solidFill>
                  <a:schemeClr val="accent2"/>
                </a:solidFill>
              </a:rPr>
              <a:t>The velocity and displacements obtained from integration of accelerogram will generally appear unphysical: the ground motion appears as a single asymmetrical elastic displacement pulse of more than 2 m amplitude. </a:t>
            </a:r>
          </a:p>
        </p:txBody>
      </p:sp>
      <p:sp>
        <p:nvSpPr>
          <p:cNvPr id="10650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0650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6504"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9"/>
          <p:cNvSpPr>
            <a:spLocks noChangeArrowheads="1"/>
          </p:cNvSpPr>
          <p:nvPr/>
        </p:nvSpPr>
        <p:spPr bwMode="auto">
          <a:xfrm>
            <a:off x="2838450" y="2752725"/>
            <a:ext cx="9144000" cy="0"/>
          </a:xfrm>
          <a:prstGeom prst="rect">
            <a:avLst/>
          </a:prstGeom>
          <a:noFill/>
          <a:ln w="9525">
            <a:noFill/>
            <a:miter lim="800000"/>
            <a:headEnd/>
            <a:tailEnd/>
          </a:ln>
        </p:spPr>
        <p:txBody>
          <a:bodyPr>
            <a:spAutoFit/>
          </a:bodyPr>
          <a:lstStyle/>
          <a:p>
            <a:endParaRPr lang="en-US" altLang="en-US"/>
          </a:p>
        </p:txBody>
      </p:sp>
      <p:sp>
        <p:nvSpPr>
          <p:cNvPr id="114691" name="Rectangle 16"/>
          <p:cNvSpPr>
            <a:spLocks noChangeArrowheads="1"/>
          </p:cNvSpPr>
          <p:nvPr/>
        </p:nvSpPr>
        <p:spPr bwMode="auto">
          <a:xfrm>
            <a:off x="3033713" y="3233738"/>
            <a:ext cx="9144000" cy="0"/>
          </a:xfrm>
          <a:prstGeom prst="rect">
            <a:avLst/>
          </a:prstGeom>
          <a:noFill/>
          <a:ln w="9525">
            <a:noFill/>
            <a:miter lim="800000"/>
            <a:headEnd/>
            <a:tailEnd/>
          </a:ln>
        </p:spPr>
        <p:txBody>
          <a:bodyPr>
            <a:spAutoFit/>
          </a:bodyPr>
          <a:lstStyle/>
          <a:p>
            <a:endParaRPr lang="en-US" altLang="en-US"/>
          </a:p>
        </p:txBody>
      </p:sp>
      <p:pic>
        <p:nvPicPr>
          <p:cNvPr id="114692" name="Picture 39"/>
          <p:cNvPicPr>
            <a:picLocks noChangeAspect="1" noChangeArrowheads="1"/>
          </p:cNvPicPr>
          <p:nvPr/>
        </p:nvPicPr>
        <p:blipFill>
          <a:blip r:embed="rId3" cstate="print"/>
          <a:srcRect l="24348" t="27365" r="24153" b="20465"/>
          <a:stretch>
            <a:fillRect/>
          </a:stretch>
        </p:blipFill>
        <p:spPr bwMode="auto">
          <a:xfrm>
            <a:off x="0" y="1905000"/>
            <a:ext cx="5795963" cy="4403725"/>
          </a:xfrm>
          <a:prstGeom prst="rect">
            <a:avLst/>
          </a:prstGeom>
          <a:noFill/>
          <a:ln w="9525">
            <a:noFill/>
            <a:miter lim="800000"/>
            <a:headEnd/>
            <a:tailEnd/>
          </a:ln>
        </p:spPr>
      </p:pic>
      <p:sp>
        <p:nvSpPr>
          <p:cNvPr id="114693" name="Rectangle 40"/>
          <p:cNvSpPr>
            <a:spLocks noChangeArrowheads="1"/>
          </p:cNvSpPr>
          <p:nvPr/>
        </p:nvSpPr>
        <p:spPr bwMode="auto">
          <a:xfrm>
            <a:off x="438150" y="357188"/>
            <a:ext cx="7920038" cy="1570037"/>
          </a:xfrm>
          <a:prstGeom prst="rect">
            <a:avLst/>
          </a:prstGeom>
          <a:noFill/>
          <a:ln w="9525">
            <a:noFill/>
            <a:miter lim="800000"/>
            <a:headEnd/>
            <a:tailEnd/>
          </a:ln>
        </p:spPr>
        <p:txBody>
          <a:bodyPr>
            <a:spAutoFit/>
          </a:bodyPr>
          <a:lstStyle/>
          <a:p>
            <a:r>
              <a:rPr lang="en-US" altLang="en-US" sz="2400"/>
              <a:t>A problem encountered with some digitized analogue records is shifts in the baseline</a:t>
            </a:r>
            <a:r>
              <a:rPr lang="tr-TR" altLang="en-US" sz="2400"/>
              <a:t>.</a:t>
            </a:r>
            <a:r>
              <a:rPr lang="en-US" altLang="en-US" sz="2400"/>
              <a:t> </a:t>
            </a:r>
            <a:r>
              <a:rPr lang="tr-TR" altLang="en-US" sz="2400"/>
              <a:t>(R</a:t>
            </a:r>
            <a:r>
              <a:rPr lang="en-US" altLang="en-US" sz="2400"/>
              <a:t>esult of the record being digitized in sections and not being correctly spliced</a:t>
            </a:r>
            <a:r>
              <a:rPr lang="tr-TR" altLang="en-US" sz="2400"/>
              <a:t>)</a:t>
            </a:r>
            <a:endParaRPr lang="en-US" altLang="en-US" sz="2400"/>
          </a:p>
        </p:txBody>
      </p:sp>
      <p:sp>
        <p:nvSpPr>
          <p:cNvPr id="114694" name="Text Box 41"/>
          <p:cNvSpPr txBox="1">
            <a:spLocks noChangeArrowheads="1"/>
          </p:cNvSpPr>
          <p:nvPr/>
        </p:nvSpPr>
        <p:spPr bwMode="auto">
          <a:xfrm>
            <a:off x="6000750" y="2370138"/>
            <a:ext cx="2881313" cy="3416300"/>
          </a:xfrm>
          <a:prstGeom prst="rect">
            <a:avLst/>
          </a:prstGeom>
          <a:noFill/>
          <a:ln w="9525">
            <a:noFill/>
            <a:miter lim="800000"/>
            <a:headEnd/>
            <a:tailEnd/>
          </a:ln>
        </p:spPr>
        <p:txBody>
          <a:bodyPr>
            <a:spAutoFit/>
          </a:bodyPr>
          <a:lstStyle/>
          <a:p>
            <a:r>
              <a:rPr lang="tr-TR" altLang="en-US" sz="2400">
                <a:solidFill>
                  <a:srgbClr val="FF0000"/>
                </a:solidFill>
              </a:rPr>
              <a:t>T</a:t>
            </a:r>
            <a:r>
              <a:rPr lang="en-US" altLang="en-US" sz="2400">
                <a:solidFill>
                  <a:srgbClr val="FF0000"/>
                </a:solidFill>
              </a:rPr>
              <a:t>he procedure to compensate for their effect is essentially the same for both analog and digital recordings; these are described in the succeeding </a:t>
            </a:r>
            <a:r>
              <a:rPr lang="tr-TR" altLang="en-US" sz="2400">
                <a:solidFill>
                  <a:srgbClr val="FF0000"/>
                </a:solidFill>
              </a:rPr>
              <a:t>slides</a:t>
            </a:r>
            <a:endParaRPr lang="en-US" altLang="en-US" sz="2400">
              <a:solidFill>
                <a:srgbClr val="FF0000"/>
              </a:solidFill>
            </a:endParaRPr>
          </a:p>
        </p:txBody>
      </p:sp>
      <p:sp>
        <p:nvSpPr>
          <p:cNvPr id="114695"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14696"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4697"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40"/>
          <p:cNvSpPr txBox="1">
            <a:spLocks noChangeArrowheads="1"/>
          </p:cNvSpPr>
          <p:nvPr/>
        </p:nvSpPr>
        <p:spPr bwMode="auto">
          <a:xfrm>
            <a:off x="538163" y="1214438"/>
            <a:ext cx="7921625" cy="4400550"/>
          </a:xfrm>
          <a:prstGeom prst="rect">
            <a:avLst/>
          </a:prstGeom>
          <a:noFill/>
          <a:ln w="9525">
            <a:noFill/>
            <a:miter lim="800000"/>
            <a:headEnd/>
            <a:tailEnd/>
          </a:ln>
        </p:spPr>
        <p:txBody>
          <a:bodyPr>
            <a:spAutoFit/>
          </a:bodyPr>
          <a:lstStyle/>
          <a:p>
            <a:pPr>
              <a:spcBef>
                <a:spcPct val="50000"/>
              </a:spcBef>
            </a:pPr>
            <a:r>
              <a:rPr lang="en-US" altLang="en-US" sz="2800"/>
              <a:t>The unphysical nature of the velocities and displacements obtained from integration </a:t>
            </a:r>
            <a:r>
              <a:rPr lang="en-US" altLang="en-US" sz="2800" i="1"/>
              <a:t>are </a:t>
            </a:r>
            <a:r>
              <a:rPr lang="tr-TR" altLang="en-US" sz="2800" i="1"/>
              <a:t>mostly </a:t>
            </a:r>
            <a:r>
              <a:rPr lang="en-US" altLang="en-US" sz="2800" i="1"/>
              <a:t>the unknown baseline and long-period noise coming from variety of sources but predominantly from the imperfection of tracking in digitizers</a:t>
            </a:r>
            <a:r>
              <a:rPr lang="en-US" altLang="en-US" sz="2800"/>
              <a:t> </a:t>
            </a:r>
            <a:r>
              <a:rPr lang="en-US" altLang="en-US" sz="2800" i="1"/>
              <a:t>(Trifunac et al., 1973; Hudson, 1979; Trifunac and Todorovska, 2001). Long period error can also be introduced by lateral movements of the film during recording and warping of the analog record prior to digitization.   </a:t>
            </a:r>
          </a:p>
        </p:txBody>
      </p:sp>
      <p:sp>
        <p:nvSpPr>
          <p:cNvPr id="107523"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07524"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7525"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9" name="Text Box 29"/>
          <p:cNvSpPr txBox="1">
            <a:spLocks noChangeArrowheads="1"/>
          </p:cNvSpPr>
          <p:nvPr/>
        </p:nvSpPr>
        <p:spPr bwMode="auto">
          <a:xfrm>
            <a:off x="642938" y="714375"/>
            <a:ext cx="7632700" cy="5632450"/>
          </a:xfrm>
          <a:prstGeom prst="rect">
            <a:avLst/>
          </a:prstGeom>
          <a:noFill/>
          <a:ln w="9525">
            <a:noFill/>
            <a:miter lim="800000"/>
            <a:headEnd/>
            <a:tailEnd/>
          </a:ln>
          <a:effectLst/>
        </p:spPr>
        <p:txBody>
          <a:bodyPr>
            <a:spAutoFit/>
          </a:bodyPr>
          <a:lstStyle/>
          <a:p>
            <a:pPr>
              <a:defRPr/>
            </a:pPr>
            <a:r>
              <a:rPr lang="en-US" sz="2400" dirty="0"/>
              <a:t>It is not possible to identify, separate and remove the noise in order to recover the </a:t>
            </a:r>
            <a:r>
              <a:rPr lang="tr-TR" sz="2400" dirty="0"/>
              <a:t>actual</a:t>
            </a:r>
            <a:r>
              <a:rPr lang="en-US" sz="2400" dirty="0"/>
              <a:t> seismic signal.</a:t>
            </a:r>
          </a:p>
          <a:p>
            <a:pPr>
              <a:defRPr/>
            </a:pPr>
            <a:endParaRPr lang="en-US" sz="2400" dirty="0"/>
          </a:p>
          <a:p>
            <a:pPr>
              <a:defRPr/>
            </a:pPr>
            <a:r>
              <a:rPr lang="en-US" sz="2400" i="1" dirty="0">
                <a:effectLst>
                  <a:outerShdw blurRad="38100" dist="38100" dir="2700000" algn="tl">
                    <a:srgbClr val="C0C0C0"/>
                  </a:outerShdw>
                </a:effectLst>
              </a:rPr>
              <a:t>The best that can be achieved is</a:t>
            </a:r>
          </a:p>
          <a:p>
            <a:pPr>
              <a:defRPr/>
            </a:pPr>
            <a:endParaRPr lang="en-US" sz="2400" i="1" dirty="0">
              <a:effectLst>
                <a:outerShdw blurRad="38100" dist="38100" dir="2700000" algn="tl">
                  <a:srgbClr val="C0C0C0"/>
                </a:outerShdw>
              </a:effectLst>
            </a:endParaRPr>
          </a:p>
          <a:p>
            <a:pPr lvl="1">
              <a:buFont typeface="Arial" pitchFamily="34" charset="0"/>
              <a:buChar char="•"/>
              <a:defRPr/>
            </a:pPr>
            <a:r>
              <a:rPr lang="tr-TR" sz="2400" dirty="0"/>
              <a:t> I</a:t>
            </a:r>
            <a:r>
              <a:rPr lang="en-US" sz="2400" dirty="0" err="1"/>
              <a:t>dentify</a:t>
            </a:r>
            <a:r>
              <a:rPr lang="en-US" sz="2400" dirty="0"/>
              <a:t> those portions of the frequency content of the record where the signal-to-noise ratio is unacceptably low </a:t>
            </a:r>
            <a:r>
              <a:rPr lang="tr-TR" sz="2400" dirty="0"/>
              <a:t>.</a:t>
            </a:r>
          </a:p>
          <a:p>
            <a:pPr lvl="1">
              <a:buFont typeface="Arial" pitchFamily="34" charset="0"/>
              <a:buChar char="•"/>
              <a:defRPr/>
            </a:pPr>
            <a:endParaRPr lang="tr-TR" sz="2400" dirty="0"/>
          </a:p>
          <a:p>
            <a:pPr lvl="1">
              <a:buFont typeface="Arial" pitchFamily="34" charset="0"/>
              <a:buChar char="•"/>
              <a:defRPr/>
            </a:pPr>
            <a:r>
              <a:rPr lang="tr-TR" sz="2400" dirty="0"/>
              <a:t> Remove </a:t>
            </a:r>
            <a:r>
              <a:rPr lang="en-US" sz="2400" dirty="0"/>
              <a:t>the contaminated frequencies </a:t>
            </a:r>
            <a:r>
              <a:rPr lang="tr-TR" sz="2400" dirty="0"/>
              <a:t>from</a:t>
            </a:r>
            <a:r>
              <a:rPr lang="en-US" sz="2400" dirty="0"/>
              <a:t> the record</a:t>
            </a:r>
            <a:r>
              <a:rPr lang="tr-TR" sz="2400" dirty="0"/>
              <a:t> through processing</a:t>
            </a:r>
            <a:r>
              <a:rPr lang="en-US" sz="2400" dirty="0"/>
              <a:t>.</a:t>
            </a:r>
          </a:p>
          <a:p>
            <a:pPr>
              <a:defRPr/>
            </a:pPr>
            <a:endParaRPr lang="en-US" sz="2400" dirty="0"/>
          </a:p>
          <a:p>
            <a:pPr>
              <a:defRPr/>
            </a:pPr>
            <a:r>
              <a:rPr lang="en-US" sz="2400" i="1" dirty="0" err="1"/>
              <a:t>Th</a:t>
            </a:r>
            <a:r>
              <a:rPr lang="tr-TR" sz="2400" i="1" dirty="0"/>
              <a:t>us</a:t>
            </a:r>
            <a:r>
              <a:rPr lang="en-US" sz="2400" i="1" dirty="0"/>
              <a:t>, we are not “correcting” the raw data but we are retrieving the most useful information through a suitable processing.</a:t>
            </a:r>
            <a:r>
              <a:rPr lang="en-US" sz="2400" dirty="0"/>
              <a:t>  </a:t>
            </a:r>
          </a:p>
        </p:txBody>
      </p:sp>
      <p:sp>
        <p:nvSpPr>
          <p:cNvPr id="108547"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08548"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8549"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0"/>
          <p:cNvSpPr>
            <a:spLocks noChangeArrowheads="1"/>
          </p:cNvSpPr>
          <p:nvPr/>
        </p:nvSpPr>
        <p:spPr bwMode="auto">
          <a:xfrm>
            <a:off x="2667000" y="1466850"/>
            <a:ext cx="9144000" cy="0"/>
          </a:xfrm>
          <a:prstGeom prst="rect">
            <a:avLst/>
          </a:prstGeom>
          <a:noFill/>
          <a:ln w="9525">
            <a:noFill/>
            <a:miter lim="800000"/>
            <a:headEnd/>
            <a:tailEnd/>
          </a:ln>
        </p:spPr>
        <p:txBody>
          <a:bodyPr>
            <a:spAutoFit/>
          </a:bodyPr>
          <a:lstStyle/>
          <a:p>
            <a:endParaRPr lang="en-US" altLang="en-US"/>
          </a:p>
        </p:txBody>
      </p:sp>
      <p:sp>
        <p:nvSpPr>
          <p:cNvPr id="109571" name="Text Box 75"/>
          <p:cNvSpPr txBox="1">
            <a:spLocks noChangeArrowheads="1"/>
          </p:cNvSpPr>
          <p:nvPr/>
        </p:nvSpPr>
        <p:spPr bwMode="auto">
          <a:xfrm>
            <a:off x="682625" y="714375"/>
            <a:ext cx="7389813" cy="5632450"/>
          </a:xfrm>
          <a:prstGeom prst="rect">
            <a:avLst/>
          </a:prstGeom>
          <a:noFill/>
          <a:ln w="9525">
            <a:noFill/>
            <a:miter lim="800000"/>
            <a:headEnd/>
            <a:tailEnd/>
          </a:ln>
        </p:spPr>
        <p:txBody>
          <a:bodyPr>
            <a:spAutoFit/>
          </a:bodyPr>
          <a:lstStyle/>
          <a:p>
            <a:r>
              <a:rPr lang="en-US" altLang="en-US" sz="2400"/>
              <a:t>Most analog accelerographs</a:t>
            </a:r>
            <a:r>
              <a:rPr lang="tr-TR" altLang="en-US" sz="2400"/>
              <a:t> </a:t>
            </a:r>
            <a:r>
              <a:rPr lang="en-US" altLang="en-US" sz="2400"/>
              <a:t>produce </a:t>
            </a:r>
            <a:r>
              <a:rPr lang="tr-TR" altLang="en-US" sz="2400"/>
              <a:t>f</a:t>
            </a:r>
            <a:r>
              <a:rPr lang="en-US" altLang="en-US" sz="2400"/>
              <a:t>ixed traces</a:t>
            </a:r>
          </a:p>
          <a:p>
            <a:r>
              <a:rPr lang="en-US" altLang="en-US" sz="2400"/>
              <a:t>on the film together with the </a:t>
            </a:r>
            <a:r>
              <a:rPr lang="tr-TR" altLang="en-US" sz="2400"/>
              <a:t>actual </a:t>
            </a:r>
            <a:r>
              <a:rPr lang="en-US" altLang="en-US" sz="2400"/>
              <a:t>traces of motion. </a:t>
            </a:r>
            <a:r>
              <a:rPr lang="tr-TR" altLang="en-US" sz="2400"/>
              <a:t>These fixed traces can (if digitized) can model the noise.</a:t>
            </a:r>
            <a:endParaRPr lang="en-US" altLang="en-US" sz="2400" u="sng">
              <a:solidFill>
                <a:srgbClr val="FF0000"/>
              </a:solidFill>
            </a:endParaRPr>
          </a:p>
          <a:p>
            <a:endParaRPr lang="en-US" altLang="en-US" sz="2400" u="sng">
              <a:solidFill>
                <a:srgbClr val="FF0000"/>
              </a:solidFill>
            </a:endParaRPr>
          </a:p>
          <a:p>
            <a:r>
              <a:rPr lang="en-US" altLang="en-US" sz="2400"/>
              <a:t>Unfortunately, the fixed traces are very often not digitized or else the digitized fixed traces are not kept</a:t>
            </a:r>
            <a:r>
              <a:rPr lang="tr-TR" altLang="en-US" sz="2400"/>
              <a:t>. H</a:t>
            </a:r>
            <a:r>
              <a:rPr lang="en-US" altLang="en-US" sz="2400"/>
              <a:t>ence it is rare that a model of the noise can be obtained from this information.</a:t>
            </a:r>
          </a:p>
          <a:p>
            <a:endParaRPr lang="en-US" altLang="en-US" sz="2400"/>
          </a:p>
          <a:p>
            <a:r>
              <a:rPr lang="tr-TR" altLang="en-US" sz="2400"/>
              <a:t>S</a:t>
            </a:r>
            <a:r>
              <a:rPr lang="en-US" altLang="en-US" sz="2400"/>
              <a:t>hakal </a:t>
            </a:r>
            <a:r>
              <a:rPr lang="en-US" altLang="en-US" sz="2400" i="1"/>
              <a:t>et al</a:t>
            </a:r>
            <a:r>
              <a:rPr lang="en-US" altLang="en-US" sz="2400"/>
              <a:t>. </a:t>
            </a:r>
            <a:r>
              <a:rPr lang="tr-TR" altLang="en-US" sz="2400"/>
              <a:t>(</a:t>
            </a:r>
            <a:r>
              <a:rPr lang="en-US" altLang="en-US" sz="2400"/>
              <a:t>1984</a:t>
            </a:r>
            <a:r>
              <a:rPr lang="tr-TR" altLang="en-US" sz="2400"/>
              <a:t>),</a:t>
            </a:r>
            <a:r>
              <a:rPr lang="en-US" altLang="en-US" sz="2400"/>
              <a:t> Lee and Trifunac </a:t>
            </a:r>
            <a:r>
              <a:rPr lang="tr-TR" altLang="en-US" sz="2400"/>
              <a:t>(</a:t>
            </a:r>
            <a:r>
              <a:rPr lang="en-US" altLang="en-US" sz="2400"/>
              <a:t>1984</a:t>
            </a:r>
            <a:r>
              <a:rPr lang="tr-TR" altLang="en-US" sz="2400"/>
              <a:t>) and </a:t>
            </a:r>
            <a:r>
              <a:rPr lang="en-US" altLang="en-US" sz="2400"/>
              <a:t>Skarlatoudis </a:t>
            </a:r>
            <a:r>
              <a:rPr lang="en-US" altLang="en-US" sz="2400" i="1"/>
              <a:t>et al</a:t>
            </a:r>
            <a:r>
              <a:rPr lang="en-US" altLang="en-US" sz="2400"/>
              <a:t>.</a:t>
            </a:r>
            <a:r>
              <a:rPr lang="tr-TR" altLang="en-US" sz="2400"/>
              <a:t> (</a:t>
            </a:r>
            <a:r>
              <a:rPr lang="en-US" altLang="en-US" sz="2400"/>
              <a:t>2003) </a:t>
            </a:r>
            <a:r>
              <a:rPr lang="tr-TR" altLang="en-US" sz="2400"/>
              <a:t> have </a:t>
            </a:r>
            <a:r>
              <a:rPr lang="en-US" altLang="en-US" sz="2400"/>
              <a:t>examined the noise from </a:t>
            </a:r>
            <a:r>
              <a:rPr lang="tr-TR" altLang="en-US" sz="2400"/>
              <a:t>fixed traces.</a:t>
            </a:r>
            <a:r>
              <a:rPr lang="en-US" altLang="en-US" sz="2400"/>
              <a:t> </a:t>
            </a:r>
            <a:r>
              <a:rPr lang="tr-TR" altLang="en-US" sz="2400"/>
              <a:t>Although </a:t>
            </a:r>
            <a:r>
              <a:rPr lang="en-US" altLang="en-US" sz="2400"/>
              <a:t>the</a:t>
            </a:r>
            <a:r>
              <a:rPr lang="tr-TR" altLang="en-US" sz="2400"/>
              <a:t>y</a:t>
            </a:r>
            <a:r>
              <a:rPr lang="en-US" altLang="en-US" sz="2400"/>
              <a:t> provide useful </a:t>
            </a:r>
            <a:r>
              <a:rPr lang="tr-TR" altLang="en-US" sz="2400"/>
              <a:t>information</a:t>
            </a:r>
            <a:r>
              <a:rPr lang="en-US" altLang="en-US" sz="2400"/>
              <a:t> </a:t>
            </a:r>
            <a:r>
              <a:rPr lang="tr-TR" altLang="en-US" sz="2400"/>
              <a:t>t</a:t>
            </a:r>
            <a:r>
              <a:rPr lang="en-US" altLang="en-US" sz="2400"/>
              <a:t>he</a:t>
            </a:r>
            <a:r>
              <a:rPr lang="tr-TR" altLang="en-US" sz="2400"/>
              <a:t>se</a:t>
            </a:r>
            <a:r>
              <a:rPr lang="en-US" altLang="en-US" sz="2400"/>
              <a:t> </a:t>
            </a:r>
            <a:r>
              <a:rPr lang="tr-TR" altLang="en-US" sz="2400"/>
              <a:t>studies </a:t>
            </a:r>
            <a:r>
              <a:rPr lang="en-US" altLang="en-US" sz="2400"/>
              <a:t>correspond to a particular combination of accelerograph and digitizer.</a:t>
            </a:r>
          </a:p>
        </p:txBody>
      </p:sp>
      <p:sp>
        <p:nvSpPr>
          <p:cNvPr id="10957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0957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9574"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8"/>
          <p:cNvSpPr>
            <a:spLocks noChangeArrowheads="1"/>
          </p:cNvSpPr>
          <p:nvPr/>
        </p:nvSpPr>
        <p:spPr bwMode="auto">
          <a:xfrm>
            <a:off x="2571750" y="3314700"/>
            <a:ext cx="9144000" cy="0"/>
          </a:xfrm>
          <a:prstGeom prst="rect">
            <a:avLst/>
          </a:prstGeom>
          <a:noFill/>
          <a:ln w="9525">
            <a:noFill/>
            <a:miter lim="800000"/>
            <a:headEnd/>
            <a:tailEnd/>
          </a:ln>
        </p:spPr>
        <p:txBody>
          <a:bodyPr>
            <a:spAutoFit/>
          </a:bodyPr>
          <a:lstStyle/>
          <a:p>
            <a:endParaRPr lang="en-US" altLang="en-US"/>
          </a:p>
        </p:txBody>
      </p:sp>
      <p:sp>
        <p:nvSpPr>
          <p:cNvPr id="110595" name="Rectangle 45"/>
          <p:cNvSpPr>
            <a:spLocks noChangeArrowheads="1"/>
          </p:cNvSpPr>
          <p:nvPr/>
        </p:nvSpPr>
        <p:spPr bwMode="auto">
          <a:xfrm>
            <a:off x="4229100" y="3314700"/>
            <a:ext cx="9144000" cy="0"/>
          </a:xfrm>
          <a:prstGeom prst="rect">
            <a:avLst/>
          </a:prstGeom>
          <a:noFill/>
          <a:ln w="9525">
            <a:noFill/>
            <a:miter lim="800000"/>
            <a:headEnd/>
            <a:tailEnd/>
          </a:ln>
        </p:spPr>
        <p:txBody>
          <a:bodyPr>
            <a:spAutoFit/>
          </a:bodyPr>
          <a:lstStyle/>
          <a:p>
            <a:endParaRPr lang="en-US" altLang="en-US"/>
          </a:p>
        </p:txBody>
      </p:sp>
      <p:sp>
        <p:nvSpPr>
          <p:cNvPr id="110596" name="Rectangle 49"/>
          <p:cNvSpPr>
            <a:spLocks noChangeArrowheads="1"/>
          </p:cNvSpPr>
          <p:nvPr/>
        </p:nvSpPr>
        <p:spPr bwMode="auto">
          <a:xfrm>
            <a:off x="4171950" y="3295650"/>
            <a:ext cx="9144000" cy="0"/>
          </a:xfrm>
          <a:prstGeom prst="rect">
            <a:avLst/>
          </a:prstGeom>
          <a:noFill/>
          <a:ln w="9525">
            <a:noFill/>
            <a:miter lim="800000"/>
            <a:headEnd/>
            <a:tailEnd/>
          </a:ln>
        </p:spPr>
        <p:txBody>
          <a:bodyPr>
            <a:spAutoFit/>
          </a:bodyPr>
          <a:lstStyle/>
          <a:p>
            <a:endParaRPr lang="en-US" altLang="en-US"/>
          </a:p>
        </p:txBody>
      </p:sp>
      <p:sp>
        <p:nvSpPr>
          <p:cNvPr id="8273" name="Text Box 81"/>
          <p:cNvSpPr txBox="1">
            <a:spLocks noChangeArrowheads="1"/>
          </p:cNvSpPr>
          <p:nvPr/>
        </p:nvSpPr>
        <p:spPr bwMode="auto">
          <a:xfrm>
            <a:off x="285750" y="428625"/>
            <a:ext cx="7575550" cy="523875"/>
          </a:xfrm>
          <a:prstGeom prst="rect">
            <a:avLst/>
          </a:prstGeom>
          <a:noFill/>
          <a:ln w="9525">
            <a:noFill/>
            <a:miter lim="800000"/>
            <a:headEnd/>
            <a:tailEnd/>
          </a:ln>
          <a:effectLst/>
        </p:spPr>
        <p:txBody>
          <a:bodyPr>
            <a:spAutoFit/>
          </a:bodyPr>
          <a:lstStyle/>
          <a:p>
            <a:pPr>
              <a:spcBef>
                <a:spcPct val="50000"/>
              </a:spcBef>
              <a:defRPr/>
            </a:pPr>
            <a:r>
              <a:rPr lang="tr-TR" sz="2800" b="1" i="1" dirty="0">
                <a:solidFill>
                  <a:srgbClr val="FF0000"/>
                </a:solidFill>
                <a:effectLst>
                  <a:outerShdw blurRad="38100" dist="38100" dir="2700000" algn="tl">
                    <a:srgbClr val="C0C0C0"/>
                  </a:outerShdw>
                </a:effectLst>
              </a:rPr>
              <a:t>Digital accelerograms</a:t>
            </a:r>
            <a:endParaRPr lang="en-US" sz="2800" b="1" i="1" dirty="0">
              <a:solidFill>
                <a:srgbClr val="FF0000"/>
              </a:solidFill>
              <a:effectLst>
                <a:outerShdw blurRad="38100" dist="38100" dir="2700000" algn="tl">
                  <a:srgbClr val="C0C0C0"/>
                </a:outerShdw>
              </a:effectLst>
            </a:endParaRPr>
          </a:p>
        </p:txBody>
      </p:sp>
      <p:sp>
        <p:nvSpPr>
          <p:cNvPr id="8274" name="Text Box 82"/>
          <p:cNvSpPr txBox="1">
            <a:spLocks noChangeArrowheads="1"/>
          </p:cNvSpPr>
          <p:nvPr/>
        </p:nvSpPr>
        <p:spPr bwMode="auto">
          <a:xfrm>
            <a:off x="214313" y="1196975"/>
            <a:ext cx="8429625" cy="4894263"/>
          </a:xfrm>
          <a:prstGeom prst="rect">
            <a:avLst/>
          </a:prstGeom>
          <a:noFill/>
          <a:ln w="9525">
            <a:noFill/>
            <a:miter lim="800000"/>
            <a:headEnd/>
            <a:tailEnd/>
          </a:ln>
          <a:effectLst/>
        </p:spPr>
        <p:txBody>
          <a:bodyPr>
            <a:spAutoFit/>
          </a:bodyPr>
          <a:lstStyle/>
          <a:p>
            <a:pPr>
              <a:defRPr/>
            </a:pPr>
            <a:r>
              <a:rPr lang="en-US" sz="2400" dirty="0"/>
              <a:t>Digital </a:t>
            </a:r>
            <a:r>
              <a:rPr lang="en-US" sz="2400" dirty="0" err="1"/>
              <a:t>accelerographs</a:t>
            </a:r>
            <a:r>
              <a:rPr lang="tr-TR" sz="2400" dirty="0"/>
              <a:t> are superior then the analog accelerographs.</a:t>
            </a:r>
            <a:r>
              <a:rPr lang="en-US" sz="2400" dirty="0"/>
              <a:t> </a:t>
            </a:r>
            <a:r>
              <a:rPr lang="tr-TR" sz="2400" dirty="0"/>
              <a:t>They have </a:t>
            </a:r>
            <a:r>
              <a:rPr lang="en-US" sz="2400" dirty="0">
                <a:effectLst>
                  <a:outerShdw blurRad="38100" dist="38100" dir="2700000" algn="tl">
                    <a:srgbClr val="C0C0C0"/>
                  </a:outerShdw>
                </a:effectLst>
              </a:rPr>
              <a:t>improved dynamic range, higher sampling rate and the</a:t>
            </a:r>
            <a:r>
              <a:rPr lang="tr-TR" sz="2400" dirty="0">
                <a:effectLst>
                  <a:outerShdw blurRad="38100" dist="38100" dir="2700000" algn="tl">
                    <a:srgbClr val="C0C0C0"/>
                  </a:outerShdw>
                </a:effectLst>
              </a:rPr>
              <a:t>re is no</a:t>
            </a:r>
            <a:r>
              <a:rPr lang="en-US" sz="2400" dirty="0">
                <a:effectLst>
                  <a:outerShdw blurRad="38100" dist="38100" dir="2700000" algn="tl">
                    <a:srgbClr val="C0C0C0"/>
                  </a:outerShdw>
                </a:effectLst>
              </a:rPr>
              <a:t> </a:t>
            </a:r>
            <a:r>
              <a:rPr lang="tr-TR" sz="2400" dirty="0">
                <a:effectLst>
                  <a:outerShdw blurRad="38100" dist="38100" dir="2700000" algn="tl">
                    <a:srgbClr val="C0C0C0"/>
                  </a:outerShdw>
                </a:effectLst>
              </a:rPr>
              <a:t>need</a:t>
            </a:r>
            <a:r>
              <a:rPr lang="en-US" sz="2400" dirty="0">
                <a:effectLst>
                  <a:outerShdw blurRad="38100" dist="38100" dir="2700000" algn="tl">
                    <a:srgbClr val="C0C0C0"/>
                  </a:outerShdw>
                </a:effectLst>
              </a:rPr>
              <a:t> of digitization process.</a:t>
            </a:r>
            <a:r>
              <a:rPr lang="tr-TR" sz="2400" dirty="0"/>
              <a:t> </a:t>
            </a:r>
            <a:r>
              <a:rPr lang="en-US" sz="2400" dirty="0"/>
              <a:t>However, the need to apply processing to the records is not entirely eliminated, as can be seen in the next figure.</a:t>
            </a:r>
          </a:p>
          <a:p>
            <a:pPr>
              <a:defRPr/>
            </a:pPr>
            <a:endParaRPr lang="en-US" sz="2400" dirty="0"/>
          </a:p>
          <a:p>
            <a:pPr>
              <a:defRPr/>
            </a:pPr>
            <a:r>
              <a:rPr lang="en-US" sz="2400" dirty="0">
                <a:effectLst>
                  <a:outerShdw blurRad="38100" dist="38100" dir="2700000" algn="tl">
                    <a:srgbClr val="C0C0C0"/>
                  </a:outerShdw>
                </a:effectLst>
              </a:rPr>
              <a:t>The nature of baseline errors in digital recordings </a:t>
            </a:r>
            <a:r>
              <a:rPr lang="tr-TR" sz="2400" dirty="0">
                <a:effectLst>
                  <a:outerShdw blurRad="38100" dist="38100" dir="2700000" algn="tl">
                    <a:srgbClr val="C0C0C0"/>
                  </a:outerShdw>
                </a:effectLst>
              </a:rPr>
              <a:t>is </a:t>
            </a:r>
            <a:r>
              <a:rPr lang="en-US" sz="2400" dirty="0">
                <a:effectLst>
                  <a:outerShdw blurRad="38100" dist="38100" dir="2700000" algn="tl">
                    <a:srgbClr val="C0C0C0"/>
                  </a:outerShdw>
                </a:effectLst>
              </a:rPr>
              <a:t>distinct from those in digitized analog recordings</a:t>
            </a:r>
            <a:r>
              <a:rPr lang="en-US" sz="2400" dirty="0"/>
              <a:t>. </a:t>
            </a:r>
            <a:r>
              <a:rPr lang="en-US" sz="2400" dirty="0">
                <a:effectLst>
                  <a:outerShdw blurRad="38100" dist="38100" dir="2700000" algn="tl">
                    <a:srgbClr val="C0C0C0"/>
                  </a:outerShdw>
                </a:effectLst>
              </a:rPr>
              <a:t>One advantage of digital recordings is that </a:t>
            </a:r>
            <a:r>
              <a:rPr lang="en-US" sz="2400" dirty="0" smtClean="0">
                <a:effectLst>
                  <a:outerShdw blurRad="38100" dist="38100" dir="2700000" algn="tl">
                    <a:srgbClr val="C0C0C0"/>
                  </a:outerShdw>
                </a:effectLst>
              </a:rPr>
              <a:t>presence of the </a:t>
            </a:r>
            <a:r>
              <a:rPr lang="en-US" sz="2400" dirty="0">
                <a:effectLst>
                  <a:outerShdw blurRad="38100" dist="38100" dir="2700000" algn="tl">
                    <a:srgbClr val="C0C0C0"/>
                  </a:outerShdw>
                </a:effectLst>
              </a:rPr>
              <a:t>pre-event memory portion of the recordings</a:t>
            </a:r>
            <a:r>
              <a:rPr lang="tr-TR" sz="2400" dirty="0">
                <a:effectLst>
                  <a:outerShdw blurRad="38100" dist="38100" dir="2700000" algn="tl">
                    <a:srgbClr val="C0C0C0"/>
                  </a:outerShdw>
                </a:effectLst>
              </a:rPr>
              <a:t>. It</a:t>
            </a:r>
            <a:r>
              <a:rPr lang="en-US" sz="2400" dirty="0">
                <a:effectLst>
                  <a:outerShdw blurRad="38100" dist="38100" dir="2700000" algn="tl">
                    <a:srgbClr val="C0C0C0"/>
                  </a:outerShdw>
                </a:effectLst>
              </a:rPr>
              <a:t> provide</a:t>
            </a:r>
            <a:r>
              <a:rPr lang="tr-TR" sz="2400" dirty="0">
                <a:effectLst>
                  <a:outerShdw blurRad="38100" dist="38100" dir="2700000" algn="tl">
                    <a:srgbClr val="C0C0C0"/>
                  </a:outerShdw>
                </a:effectLst>
              </a:rPr>
              <a:t>s</a:t>
            </a:r>
            <a:r>
              <a:rPr lang="en-US" sz="2400" dirty="0">
                <a:effectLst>
                  <a:outerShdw blurRad="38100" dist="38100" dir="2700000" algn="tl">
                    <a:srgbClr val="C0C0C0"/>
                  </a:outerShdw>
                </a:effectLst>
              </a:rPr>
              <a:t> a direct model for the noise in the record. However, </a:t>
            </a:r>
            <a:r>
              <a:rPr lang="tr-TR" sz="2400" dirty="0">
                <a:effectLst>
                  <a:outerShdw blurRad="38100" dist="38100" dir="2700000" algn="tl">
                    <a:srgbClr val="C0C0C0"/>
                  </a:outerShdw>
                </a:effectLst>
              </a:rPr>
              <a:t>in digital records</a:t>
            </a:r>
            <a:r>
              <a:rPr lang="en-US" sz="2400" dirty="0">
                <a:effectLst>
                  <a:outerShdw blurRad="38100" dist="38100" dir="2700000" algn="tl">
                    <a:srgbClr val="C0C0C0"/>
                  </a:outerShdw>
                </a:effectLst>
              </a:rPr>
              <a:t> the noise is actually associated with the signal itself, hence the pre-event memory </a:t>
            </a:r>
            <a:r>
              <a:rPr lang="tr-TR" sz="2400" dirty="0">
                <a:effectLst>
                  <a:outerShdw blurRad="38100" dist="38100" dir="2700000" algn="tl">
                    <a:srgbClr val="C0C0C0"/>
                  </a:outerShdw>
                </a:effectLst>
              </a:rPr>
              <a:t>is not a </a:t>
            </a:r>
            <a:r>
              <a:rPr lang="en-US" sz="2400" dirty="0">
                <a:effectLst>
                  <a:outerShdw blurRad="38100" dist="38100" dir="2700000" algn="tl">
                    <a:srgbClr val="C0C0C0"/>
                  </a:outerShdw>
                </a:effectLst>
              </a:rPr>
              <a:t>incomplete model for the noise.</a:t>
            </a:r>
          </a:p>
        </p:txBody>
      </p:sp>
      <p:sp>
        <p:nvSpPr>
          <p:cNvPr id="110599"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10600"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0601"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62" name="Text Box 174"/>
          <p:cNvSpPr txBox="1">
            <a:spLocks noChangeArrowheads="1"/>
          </p:cNvSpPr>
          <p:nvPr/>
        </p:nvSpPr>
        <p:spPr bwMode="auto">
          <a:xfrm>
            <a:off x="5076825" y="2071688"/>
            <a:ext cx="3743325" cy="2678112"/>
          </a:xfrm>
          <a:prstGeom prst="rect">
            <a:avLst/>
          </a:prstGeom>
          <a:noFill/>
          <a:ln w="9525">
            <a:noFill/>
            <a:miter lim="800000"/>
            <a:headEnd/>
            <a:tailEnd/>
          </a:ln>
          <a:effectLst/>
        </p:spPr>
        <p:txBody>
          <a:bodyPr>
            <a:spAutoFit/>
          </a:bodyPr>
          <a:lstStyle/>
          <a:p>
            <a:pPr>
              <a:spcBef>
                <a:spcPct val="50000"/>
              </a:spcBef>
              <a:defRPr/>
            </a:pPr>
            <a:r>
              <a:rPr lang="en-US" sz="2400" b="1" i="1" dirty="0">
                <a:effectLst>
                  <a:outerShdw blurRad="38100" dist="38100" dir="2700000" algn="tl">
                    <a:srgbClr val="C0C0C0"/>
                  </a:outerShdw>
                </a:effectLst>
              </a:rPr>
              <a:t>the true baseline of the digital record is still unknown and this manifests in the velocity and displacement time-histories obtained by double integration.</a:t>
            </a:r>
          </a:p>
        </p:txBody>
      </p:sp>
      <p:pic>
        <p:nvPicPr>
          <p:cNvPr id="111619" name="Picture 175"/>
          <p:cNvPicPr>
            <a:picLocks noChangeAspect="1" noChangeArrowheads="1"/>
          </p:cNvPicPr>
          <p:nvPr/>
        </p:nvPicPr>
        <p:blipFill>
          <a:blip r:embed="rId3" cstate="print"/>
          <a:srcRect l="51482" t="31293" r="12354" b="15538"/>
          <a:stretch>
            <a:fillRect/>
          </a:stretch>
        </p:blipFill>
        <p:spPr bwMode="auto">
          <a:xfrm>
            <a:off x="0" y="300038"/>
            <a:ext cx="4929188" cy="5434012"/>
          </a:xfrm>
          <a:prstGeom prst="rect">
            <a:avLst/>
          </a:prstGeom>
          <a:noFill/>
          <a:ln w="9525">
            <a:noFill/>
            <a:miter lim="800000"/>
            <a:headEnd/>
            <a:tailEnd/>
          </a:ln>
        </p:spPr>
      </p:pic>
      <p:sp>
        <p:nvSpPr>
          <p:cNvPr id="111620"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11621"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1622"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17" name="Text Box 33"/>
          <p:cNvSpPr txBox="1">
            <a:spLocks noChangeArrowheads="1"/>
          </p:cNvSpPr>
          <p:nvPr/>
        </p:nvSpPr>
        <p:spPr bwMode="auto">
          <a:xfrm>
            <a:off x="2195513" y="3429000"/>
            <a:ext cx="6948487" cy="1190625"/>
          </a:xfrm>
          <a:prstGeom prst="rect">
            <a:avLst/>
          </a:prstGeom>
          <a:noFill/>
          <a:ln w="9525">
            <a:noFill/>
            <a:miter lim="800000"/>
            <a:headEnd/>
            <a:tailEnd/>
          </a:ln>
          <a:effectLst/>
        </p:spPr>
        <p:txBody>
          <a:bodyPr>
            <a:spAutoFit/>
          </a:bodyPr>
          <a:lstStyle/>
          <a:p>
            <a:pPr algn="r">
              <a:spcBef>
                <a:spcPct val="50000"/>
              </a:spcBef>
              <a:defRPr/>
            </a:pPr>
            <a:r>
              <a:rPr lang="en-US" sz="3600" b="1" i="1">
                <a:effectLst>
                  <a:outerShdw blurRad="38100" dist="38100" dir="2700000" algn="tl">
                    <a:srgbClr val="C0C0C0"/>
                  </a:outerShdw>
                </a:effectLst>
              </a:rPr>
              <a:t>High-frequency noise and instrument effects</a:t>
            </a:r>
          </a:p>
        </p:txBody>
      </p:sp>
      <p:sp>
        <p:nvSpPr>
          <p:cNvPr id="115715"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15716"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5717"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3"/>
          <p:cNvSpPr>
            <a:spLocks noChangeArrowheads="1"/>
          </p:cNvSpPr>
          <p:nvPr/>
        </p:nvSpPr>
        <p:spPr bwMode="auto">
          <a:xfrm>
            <a:off x="2047875" y="547688"/>
            <a:ext cx="9144000" cy="0"/>
          </a:xfrm>
          <a:prstGeom prst="rect">
            <a:avLst/>
          </a:prstGeom>
          <a:noFill/>
          <a:ln w="9525">
            <a:noFill/>
            <a:miter lim="800000"/>
            <a:headEnd/>
            <a:tailEnd/>
          </a:ln>
        </p:spPr>
        <p:txBody>
          <a:bodyPr>
            <a:spAutoFit/>
          </a:bodyPr>
          <a:lstStyle/>
          <a:p>
            <a:endParaRPr lang="en-US" altLang="en-US"/>
          </a:p>
        </p:txBody>
      </p:sp>
      <p:sp>
        <p:nvSpPr>
          <p:cNvPr id="13349" name="Text Box 37"/>
          <p:cNvSpPr txBox="1">
            <a:spLocks noChangeArrowheads="1"/>
          </p:cNvSpPr>
          <p:nvPr/>
        </p:nvSpPr>
        <p:spPr bwMode="auto">
          <a:xfrm>
            <a:off x="639763" y="500063"/>
            <a:ext cx="7575550" cy="461962"/>
          </a:xfrm>
          <a:prstGeom prst="rect">
            <a:avLst/>
          </a:prstGeom>
          <a:noFill/>
          <a:ln w="9525">
            <a:noFill/>
            <a:miter lim="800000"/>
            <a:headEnd/>
            <a:tailEnd/>
          </a:ln>
          <a:effectLst/>
        </p:spPr>
        <p:txBody>
          <a:bodyPr>
            <a:spAutoFit/>
          </a:bodyPr>
          <a:lstStyle/>
          <a:p>
            <a:pPr>
              <a:spcBef>
                <a:spcPct val="50000"/>
              </a:spcBef>
              <a:defRPr/>
            </a:pPr>
            <a:r>
              <a:rPr lang="tr-TR" sz="2400" b="1" i="1" dirty="0">
                <a:solidFill>
                  <a:srgbClr val="FF0000"/>
                </a:solidFill>
                <a:effectLst>
                  <a:outerShdw blurRad="38100" dist="38100" dir="2700000" algn="tl">
                    <a:srgbClr val="C0C0C0"/>
                  </a:outerShdw>
                </a:effectLst>
              </a:rPr>
              <a:t>Standard vs. non-standard noise</a:t>
            </a:r>
            <a:endParaRPr lang="en-US" sz="2400" b="1" i="1" dirty="0">
              <a:solidFill>
                <a:srgbClr val="FF0000"/>
              </a:solidFill>
              <a:effectLst>
                <a:outerShdw blurRad="38100" dist="38100" dir="2700000" algn="tl">
                  <a:srgbClr val="C0C0C0"/>
                </a:outerShdw>
              </a:effectLst>
            </a:endParaRPr>
          </a:p>
        </p:txBody>
      </p:sp>
      <p:sp>
        <p:nvSpPr>
          <p:cNvPr id="112644" name="Text Box 38"/>
          <p:cNvSpPr txBox="1">
            <a:spLocks noChangeArrowheads="1"/>
          </p:cNvSpPr>
          <p:nvPr/>
        </p:nvSpPr>
        <p:spPr bwMode="auto">
          <a:xfrm>
            <a:off x="539750" y="1125538"/>
            <a:ext cx="8353425" cy="1200150"/>
          </a:xfrm>
          <a:prstGeom prst="rect">
            <a:avLst/>
          </a:prstGeom>
          <a:noFill/>
          <a:ln w="9525">
            <a:noFill/>
            <a:miter lim="800000"/>
            <a:headEnd/>
            <a:tailEnd/>
          </a:ln>
        </p:spPr>
        <p:txBody>
          <a:bodyPr>
            <a:spAutoFit/>
          </a:bodyPr>
          <a:lstStyle/>
          <a:p>
            <a:r>
              <a:rPr lang="en-US" altLang="en-US" sz="2400"/>
              <a:t>In many records, errors are found that </a:t>
            </a:r>
            <a:r>
              <a:rPr lang="tr-TR" altLang="en-US" sz="2400"/>
              <a:t>are</a:t>
            </a:r>
            <a:r>
              <a:rPr lang="en-US" altLang="en-US" sz="2400"/>
              <a:t> not from the characteristics of the instrument </a:t>
            </a:r>
            <a:r>
              <a:rPr lang="tr-TR" altLang="en-US" sz="2400"/>
              <a:t>.</a:t>
            </a:r>
            <a:r>
              <a:rPr lang="en-US" altLang="en-US" sz="2400"/>
              <a:t> </a:t>
            </a:r>
            <a:r>
              <a:rPr lang="tr-TR" altLang="en-US" sz="2400"/>
              <a:t>These are non-standard errors and should be</a:t>
            </a:r>
            <a:r>
              <a:rPr lang="en-US" altLang="en-US" sz="2400"/>
              <a:t> remove</a:t>
            </a:r>
            <a:r>
              <a:rPr lang="tr-TR" altLang="en-US" sz="2400"/>
              <a:t>d</a:t>
            </a:r>
            <a:r>
              <a:rPr lang="en-US" altLang="en-US" sz="2400"/>
              <a:t> prior to routine processing.</a:t>
            </a:r>
          </a:p>
        </p:txBody>
      </p:sp>
      <p:pic>
        <p:nvPicPr>
          <p:cNvPr id="112645" name="Picture 39"/>
          <p:cNvPicPr>
            <a:picLocks noChangeAspect="1" noChangeArrowheads="1"/>
          </p:cNvPicPr>
          <p:nvPr/>
        </p:nvPicPr>
        <p:blipFill>
          <a:blip r:embed="rId3" cstate="print"/>
          <a:srcRect l="16780" t="44098" r="16780" b="12587"/>
          <a:stretch>
            <a:fillRect/>
          </a:stretch>
        </p:blipFill>
        <p:spPr bwMode="auto">
          <a:xfrm>
            <a:off x="103188" y="2428875"/>
            <a:ext cx="5991225" cy="2928938"/>
          </a:xfrm>
          <a:prstGeom prst="rect">
            <a:avLst/>
          </a:prstGeom>
          <a:noFill/>
          <a:ln w="9525">
            <a:noFill/>
            <a:miter lim="800000"/>
            <a:headEnd/>
            <a:tailEnd/>
          </a:ln>
        </p:spPr>
      </p:pic>
      <p:sp>
        <p:nvSpPr>
          <p:cNvPr id="112646" name="Text Box 40"/>
          <p:cNvSpPr txBox="1">
            <a:spLocks noChangeArrowheads="1"/>
          </p:cNvSpPr>
          <p:nvPr/>
        </p:nvSpPr>
        <p:spPr bwMode="auto">
          <a:xfrm>
            <a:off x="6000750" y="2500313"/>
            <a:ext cx="3059113" cy="2678112"/>
          </a:xfrm>
          <a:prstGeom prst="rect">
            <a:avLst/>
          </a:prstGeom>
          <a:noFill/>
          <a:ln w="9525">
            <a:noFill/>
            <a:miter lim="800000"/>
            <a:headEnd/>
            <a:tailEnd/>
          </a:ln>
        </p:spPr>
        <p:txBody>
          <a:bodyPr>
            <a:spAutoFit/>
          </a:bodyPr>
          <a:lstStyle/>
          <a:p>
            <a:pPr>
              <a:spcBef>
                <a:spcPct val="50000"/>
              </a:spcBef>
            </a:pPr>
            <a:r>
              <a:rPr lang="en-US" altLang="en-US" sz="2400" i="1">
                <a:solidFill>
                  <a:schemeClr val="accent2"/>
                </a:solidFill>
              </a:rPr>
              <a:t>An example of non-standard error: spurious “spikes” in the digitized record can be identified at about 10.5, 16 and 26 seconds </a:t>
            </a:r>
          </a:p>
        </p:txBody>
      </p:sp>
      <p:sp>
        <p:nvSpPr>
          <p:cNvPr id="112647" name="Text Box 41"/>
          <p:cNvSpPr txBox="1">
            <a:spLocks noChangeArrowheads="1"/>
          </p:cNvSpPr>
          <p:nvPr/>
        </p:nvSpPr>
        <p:spPr bwMode="auto">
          <a:xfrm>
            <a:off x="214313" y="5527675"/>
            <a:ext cx="8929687" cy="830263"/>
          </a:xfrm>
          <a:prstGeom prst="rect">
            <a:avLst/>
          </a:prstGeom>
          <a:noFill/>
          <a:ln w="9525">
            <a:noFill/>
            <a:miter lim="800000"/>
            <a:headEnd/>
            <a:tailEnd/>
          </a:ln>
        </p:spPr>
        <p:txBody>
          <a:bodyPr>
            <a:spAutoFit/>
          </a:bodyPr>
          <a:lstStyle/>
          <a:p>
            <a:pPr>
              <a:spcBef>
                <a:spcPct val="50000"/>
              </a:spcBef>
            </a:pPr>
            <a:r>
              <a:rPr lang="en-US" altLang="en-US" sz="2400" b="1"/>
              <a:t>Fix by: replacing the acceleration ordinate of the spike with the mean of the accelerations of the data points either side. </a:t>
            </a:r>
          </a:p>
        </p:txBody>
      </p:sp>
      <p:sp>
        <p:nvSpPr>
          <p:cNvPr id="112648" name="Line 42"/>
          <p:cNvSpPr>
            <a:spLocks noChangeShapeType="1"/>
          </p:cNvSpPr>
          <p:nvPr/>
        </p:nvSpPr>
        <p:spPr bwMode="auto">
          <a:xfrm flipV="1">
            <a:off x="1857375" y="4286250"/>
            <a:ext cx="373063" cy="303213"/>
          </a:xfrm>
          <a:prstGeom prst="line">
            <a:avLst/>
          </a:prstGeom>
          <a:noFill/>
          <a:ln w="28575">
            <a:solidFill>
              <a:srgbClr val="FF0000"/>
            </a:solidFill>
            <a:round/>
            <a:headEnd/>
            <a:tailEnd type="triangle" w="med" len="med"/>
          </a:ln>
        </p:spPr>
        <p:txBody>
          <a:bodyPr/>
          <a:lstStyle/>
          <a:p>
            <a:endParaRPr lang="en-US"/>
          </a:p>
        </p:txBody>
      </p:sp>
      <p:sp>
        <p:nvSpPr>
          <p:cNvPr id="112649" name="Line 43"/>
          <p:cNvSpPr>
            <a:spLocks noChangeShapeType="1"/>
          </p:cNvSpPr>
          <p:nvPr/>
        </p:nvSpPr>
        <p:spPr bwMode="auto">
          <a:xfrm flipH="1">
            <a:off x="3000375" y="3357563"/>
            <a:ext cx="373063" cy="455612"/>
          </a:xfrm>
          <a:prstGeom prst="line">
            <a:avLst/>
          </a:prstGeom>
          <a:noFill/>
          <a:ln w="28575">
            <a:solidFill>
              <a:srgbClr val="FF0000"/>
            </a:solidFill>
            <a:round/>
            <a:headEnd/>
            <a:tailEnd type="triangle" w="med" len="med"/>
          </a:ln>
        </p:spPr>
        <p:txBody>
          <a:bodyPr/>
          <a:lstStyle/>
          <a:p>
            <a:endParaRPr lang="en-US"/>
          </a:p>
        </p:txBody>
      </p:sp>
      <p:sp>
        <p:nvSpPr>
          <p:cNvPr id="112650" name="Line 44"/>
          <p:cNvSpPr>
            <a:spLocks noChangeShapeType="1"/>
          </p:cNvSpPr>
          <p:nvPr/>
        </p:nvSpPr>
        <p:spPr bwMode="auto">
          <a:xfrm flipH="1">
            <a:off x="4071938" y="3500438"/>
            <a:ext cx="373062" cy="377825"/>
          </a:xfrm>
          <a:prstGeom prst="line">
            <a:avLst/>
          </a:prstGeom>
          <a:noFill/>
          <a:ln w="28575">
            <a:solidFill>
              <a:srgbClr val="FF0000"/>
            </a:solidFill>
            <a:round/>
            <a:headEnd/>
            <a:tailEnd type="triangle" w="med" len="med"/>
          </a:ln>
        </p:spPr>
        <p:txBody>
          <a:bodyPr/>
          <a:lstStyle/>
          <a:p>
            <a:endParaRPr lang="en-US"/>
          </a:p>
        </p:txBody>
      </p:sp>
      <p:sp>
        <p:nvSpPr>
          <p:cNvPr id="112651"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12652"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2653"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2"/>
          <p:cNvPicPr>
            <a:picLocks noChangeAspect="1" noChangeArrowheads="1"/>
          </p:cNvPicPr>
          <p:nvPr/>
        </p:nvPicPr>
        <p:blipFill>
          <a:blip r:embed="rId3" cstate="print"/>
          <a:srcRect l="29329" t="31293" r="27849" b="14561"/>
          <a:stretch>
            <a:fillRect/>
          </a:stretch>
        </p:blipFill>
        <p:spPr bwMode="auto">
          <a:xfrm>
            <a:off x="0" y="977900"/>
            <a:ext cx="5148263" cy="4881563"/>
          </a:xfrm>
          <a:prstGeom prst="rect">
            <a:avLst/>
          </a:prstGeom>
          <a:noFill/>
          <a:ln w="9525">
            <a:noFill/>
            <a:miter lim="800000"/>
            <a:headEnd/>
            <a:tailEnd/>
          </a:ln>
        </p:spPr>
      </p:pic>
      <p:sp>
        <p:nvSpPr>
          <p:cNvPr id="113667" name="Text Box 23"/>
          <p:cNvSpPr txBox="1">
            <a:spLocks noChangeArrowheads="1"/>
          </p:cNvSpPr>
          <p:nvPr/>
        </p:nvSpPr>
        <p:spPr bwMode="auto">
          <a:xfrm>
            <a:off x="5292725" y="928688"/>
            <a:ext cx="3598863" cy="5078412"/>
          </a:xfrm>
          <a:prstGeom prst="rect">
            <a:avLst/>
          </a:prstGeom>
          <a:noFill/>
          <a:ln w="9525">
            <a:noFill/>
            <a:miter lim="800000"/>
            <a:headEnd/>
            <a:tailEnd/>
          </a:ln>
        </p:spPr>
        <p:txBody>
          <a:bodyPr>
            <a:spAutoFit/>
          </a:bodyPr>
          <a:lstStyle/>
          <a:p>
            <a:pPr>
              <a:spcBef>
                <a:spcPct val="50000"/>
              </a:spcBef>
            </a:pPr>
            <a:r>
              <a:rPr lang="en-US" altLang="en-US" sz="2400">
                <a:solidFill>
                  <a:srgbClr val="FF0000"/>
                </a:solidFill>
              </a:rPr>
              <a:t>Spectral acceleration of the record shown in slide 14 before and after removing the spikes.</a:t>
            </a:r>
          </a:p>
          <a:p>
            <a:pPr>
              <a:spcBef>
                <a:spcPct val="50000"/>
              </a:spcBef>
            </a:pPr>
            <a:r>
              <a:rPr lang="en-US" altLang="en-US" sz="2400">
                <a:solidFill>
                  <a:srgbClr val="FF0000"/>
                </a:solidFill>
              </a:rPr>
              <a:t>Spikes clearly constituted a serious noise contamination at short periods but it is also noted that their elimination appears to have led to the removal of a small part of the signal at longer periods.</a:t>
            </a:r>
          </a:p>
        </p:txBody>
      </p:sp>
      <p:sp>
        <p:nvSpPr>
          <p:cNvPr id="11366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1366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3670"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8"/>
          <p:cNvSpPr>
            <a:spLocks noChangeArrowheads="1"/>
          </p:cNvSpPr>
          <p:nvPr/>
        </p:nvSpPr>
        <p:spPr bwMode="auto">
          <a:xfrm>
            <a:off x="3119438" y="2681288"/>
            <a:ext cx="9144000" cy="0"/>
          </a:xfrm>
          <a:prstGeom prst="rect">
            <a:avLst/>
          </a:prstGeom>
          <a:noFill/>
          <a:ln w="9525">
            <a:noFill/>
            <a:miter lim="800000"/>
            <a:headEnd/>
            <a:tailEnd/>
          </a:ln>
        </p:spPr>
        <p:txBody>
          <a:bodyPr>
            <a:spAutoFit/>
          </a:bodyPr>
          <a:lstStyle/>
          <a:p>
            <a:endParaRPr lang="en-US" altLang="en-US"/>
          </a:p>
        </p:txBody>
      </p:sp>
      <p:sp>
        <p:nvSpPr>
          <p:cNvPr id="116739" name="Text Box 39"/>
          <p:cNvSpPr txBox="1">
            <a:spLocks noChangeArrowheads="1"/>
          </p:cNvSpPr>
          <p:nvPr/>
        </p:nvSpPr>
        <p:spPr bwMode="auto">
          <a:xfrm>
            <a:off x="1547813" y="2009775"/>
            <a:ext cx="5905500" cy="2062163"/>
          </a:xfrm>
          <a:prstGeom prst="rect">
            <a:avLst/>
          </a:prstGeom>
          <a:noFill/>
          <a:ln w="9525">
            <a:noFill/>
            <a:miter lim="800000"/>
            <a:headEnd/>
            <a:tailEnd/>
          </a:ln>
        </p:spPr>
        <p:txBody>
          <a:bodyPr>
            <a:spAutoFit/>
          </a:bodyPr>
          <a:lstStyle/>
          <a:p>
            <a:r>
              <a:rPr lang="tr-TR" altLang="en-US" sz="3200" b="1"/>
              <a:t>Limited </a:t>
            </a:r>
            <a:r>
              <a:rPr lang="en-US" altLang="en-US" sz="3200" b="1"/>
              <a:t>transducer frequency </a:t>
            </a:r>
            <a:r>
              <a:rPr lang="tr-TR" altLang="en-US" sz="3200" b="1"/>
              <a:t>and </a:t>
            </a:r>
            <a:r>
              <a:rPr lang="en-US" altLang="en-US" sz="3200" b="1"/>
              <a:t>digitization process itself introduce high frequency noise in analog instruments</a:t>
            </a:r>
          </a:p>
        </p:txBody>
      </p:sp>
      <p:sp>
        <p:nvSpPr>
          <p:cNvPr id="116740"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16741"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6742"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
          <p:cNvSpPr>
            <a:spLocks noChangeArrowheads="1"/>
          </p:cNvSpPr>
          <p:nvPr/>
        </p:nvSpPr>
        <p:spPr bwMode="auto">
          <a:xfrm>
            <a:off x="2871788" y="2671763"/>
            <a:ext cx="9144000" cy="0"/>
          </a:xfrm>
          <a:prstGeom prst="rect">
            <a:avLst/>
          </a:prstGeom>
          <a:noFill/>
          <a:ln w="9525">
            <a:noFill/>
            <a:miter lim="800000"/>
            <a:headEnd/>
            <a:tailEnd/>
          </a:ln>
        </p:spPr>
        <p:txBody>
          <a:bodyPr>
            <a:spAutoFit/>
          </a:bodyPr>
          <a:lstStyle/>
          <a:p>
            <a:endParaRPr lang="en-US" altLang="en-US"/>
          </a:p>
        </p:txBody>
      </p:sp>
      <p:pic>
        <p:nvPicPr>
          <p:cNvPr id="117763" name="Picture 56"/>
          <p:cNvPicPr>
            <a:picLocks noChangeAspect="1" noChangeArrowheads="1"/>
          </p:cNvPicPr>
          <p:nvPr/>
        </p:nvPicPr>
        <p:blipFill>
          <a:blip r:embed="rId3" cstate="print"/>
          <a:srcRect l="12549" t="38280" r="46465" b="25391"/>
          <a:stretch>
            <a:fillRect/>
          </a:stretch>
        </p:blipFill>
        <p:spPr bwMode="auto">
          <a:xfrm>
            <a:off x="320675" y="214313"/>
            <a:ext cx="6553200" cy="4357687"/>
          </a:xfrm>
          <a:prstGeom prst="rect">
            <a:avLst/>
          </a:prstGeom>
          <a:noFill/>
          <a:ln w="9525">
            <a:noFill/>
            <a:miter lim="800000"/>
            <a:headEnd/>
            <a:tailEnd/>
          </a:ln>
        </p:spPr>
      </p:pic>
      <p:sp>
        <p:nvSpPr>
          <p:cNvPr id="117764" name="Text Box 58"/>
          <p:cNvSpPr txBox="1">
            <a:spLocks noChangeArrowheads="1"/>
          </p:cNvSpPr>
          <p:nvPr/>
        </p:nvSpPr>
        <p:spPr bwMode="auto">
          <a:xfrm>
            <a:off x="285750" y="4633913"/>
            <a:ext cx="8748713" cy="1938337"/>
          </a:xfrm>
          <a:prstGeom prst="rect">
            <a:avLst/>
          </a:prstGeom>
          <a:noFill/>
          <a:ln w="9525">
            <a:noFill/>
            <a:miter lim="800000"/>
            <a:headEnd/>
            <a:tailEnd/>
          </a:ln>
        </p:spPr>
        <p:txBody>
          <a:bodyPr>
            <a:spAutoFit/>
          </a:bodyPr>
          <a:lstStyle/>
          <a:p>
            <a:r>
              <a:rPr lang="tr-TR" altLang="en-US" sz="2400" dirty="0"/>
              <a:t>T</a:t>
            </a:r>
            <a:r>
              <a:rPr lang="en-US" altLang="en-US" sz="2400" dirty="0"/>
              <a:t>he effect of applying a correction for the instrument characteristics</a:t>
            </a:r>
            <a:r>
              <a:rPr lang="tr-TR" altLang="en-US" sz="2400" dirty="0"/>
              <a:t> results in a</a:t>
            </a:r>
            <a:r>
              <a:rPr lang="en-US" altLang="en-US" sz="2400" dirty="0"/>
              <a:t> </a:t>
            </a:r>
            <a:r>
              <a:rPr lang="tr-TR" altLang="en-US" sz="2400" dirty="0"/>
              <a:t>slight </a:t>
            </a:r>
            <a:r>
              <a:rPr lang="en-US" altLang="en-US" sz="2400" dirty="0"/>
              <a:t>increase </a:t>
            </a:r>
            <a:r>
              <a:rPr lang="tr-TR" altLang="en-US" sz="2400" dirty="0"/>
              <a:t>in </a:t>
            </a:r>
            <a:r>
              <a:rPr lang="en-US" altLang="en-US" sz="2400" dirty="0"/>
              <a:t>the amplitudes at frequencies greater than 30 Hz. </a:t>
            </a:r>
            <a:r>
              <a:rPr lang="tr-TR" altLang="en-US" sz="2400" dirty="0"/>
              <a:t>This will </a:t>
            </a:r>
            <a:r>
              <a:rPr lang="en-US" altLang="en-US" sz="2400" dirty="0" smtClean="0"/>
              <a:t>a</a:t>
            </a:r>
            <a:r>
              <a:rPr lang="tr-TR" altLang="en-US" sz="2400" dirty="0" smtClean="0"/>
              <a:t>ffect </a:t>
            </a:r>
            <a:r>
              <a:rPr lang="tr-TR" altLang="en-US" sz="2400" dirty="0"/>
              <a:t>the demands on very stiff  structures </a:t>
            </a:r>
            <a:r>
              <a:rPr lang="tr-TR" altLang="en-US" sz="2400" dirty="0" smtClean="0"/>
              <a:t>tha</a:t>
            </a:r>
            <a:r>
              <a:rPr lang="en-US" altLang="en-US" sz="2400" dirty="0" smtClean="0"/>
              <a:t>t</a:t>
            </a:r>
            <a:r>
              <a:rPr lang="tr-TR" altLang="en-US" sz="2400" dirty="0" smtClean="0"/>
              <a:t> </a:t>
            </a:r>
            <a:r>
              <a:rPr lang="tr-TR" altLang="en-US" sz="2400" dirty="0"/>
              <a:t>are of little relevance in daily design practice</a:t>
            </a:r>
            <a:endParaRPr lang="en-US" altLang="en-US" sz="2400" dirty="0"/>
          </a:p>
        </p:txBody>
      </p:sp>
      <p:cxnSp>
        <p:nvCxnSpPr>
          <p:cNvPr id="12" name="Straight Arrow Connector 11"/>
          <p:cNvCxnSpPr/>
          <p:nvPr/>
        </p:nvCxnSpPr>
        <p:spPr>
          <a:xfrm>
            <a:off x="5786438" y="2214563"/>
            <a:ext cx="1500187" cy="50006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7766" name="TextBox 12"/>
          <p:cNvSpPr txBox="1">
            <a:spLocks noChangeArrowheads="1"/>
          </p:cNvSpPr>
          <p:nvPr/>
        </p:nvSpPr>
        <p:spPr bwMode="auto">
          <a:xfrm>
            <a:off x="7143750" y="2071688"/>
            <a:ext cx="1928813" cy="1631950"/>
          </a:xfrm>
          <a:prstGeom prst="rect">
            <a:avLst/>
          </a:prstGeom>
          <a:noFill/>
          <a:ln w="9525">
            <a:noFill/>
            <a:miter lim="800000"/>
            <a:headEnd/>
            <a:tailEnd/>
          </a:ln>
        </p:spPr>
        <p:txBody>
          <a:bodyPr>
            <a:spAutoFit/>
          </a:bodyPr>
          <a:lstStyle/>
          <a:p>
            <a:r>
              <a:rPr lang="tr-TR" altLang="en-US" sz="2000"/>
              <a:t>Hard rock recording at a distance of 4km from the source (as is)</a:t>
            </a:r>
          </a:p>
        </p:txBody>
      </p:sp>
      <p:cxnSp>
        <p:nvCxnSpPr>
          <p:cNvPr id="15" name="Straight Arrow Connector 14"/>
          <p:cNvCxnSpPr/>
          <p:nvPr/>
        </p:nvCxnSpPr>
        <p:spPr>
          <a:xfrm flipV="1">
            <a:off x="6072188" y="1214438"/>
            <a:ext cx="1571625" cy="14287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7768" name="TextBox 16"/>
          <p:cNvSpPr txBox="1">
            <a:spLocks noChangeArrowheads="1"/>
          </p:cNvSpPr>
          <p:nvPr/>
        </p:nvSpPr>
        <p:spPr bwMode="auto">
          <a:xfrm>
            <a:off x="7296150" y="571500"/>
            <a:ext cx="1928813" cy="1323975"/>
          </a:xfrm>
          <a:prstGeom prst="rect">
            <a:avLst/>
          </a:prstGeom>
          <a:noFill/>
          <a:ln w="9525">
            <a:noFill/>
            <a:miter lim="800000"/>
            <a:headEnd/>
            <a:tailEnd/>
          </a:ln>
        </p:spPr>
        <p:txBody>
          <a:bodyPr>
            <a:spAutoFit/>
          </a:bodyPr>
          <a:lstStyle/>
          <a:p>
            <a:r>
              <a:rPr lang="tr-TR" altLang="en-US" sz="2000"/>
              <a:t>Same record corrected for instrument response</a:t>
            </a:r>
          </a:p>
        </p:txBody>
      </p:sp>
      <p:cxnSp>
        <p:nvCxnSpPr>
          <p:cNvPr id="18" name="Straight Arrow Connector 17"/>
          <p:cNvCxnSpPr/>
          <p:nvPr/>
        </p:nvCxnSpPr>
        <p:spPr>
          <a:xfrm flipV="1">
            <a:off x="3071813" y="785813"/>
            <a:ext cx="1143000" cy="14287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2821782" y="964406"/>
            <a:ext cx="285750" cy="21431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7771" name="TextBox 22"/>
          <p:cNvSpPr txBox="1">
            <a:spLocks noChangeArrowheads="1"/>
          </p:cNvSpPr>
          <p:nvPr/>
        </p:nvSpPr>
        <p:spPr bwMode="auto">
          <a:xfrm>
            <a:off x="4071938" y="434975"/>
            <a:ext cx="2928937" cy="708025"/>
          </a:xfrm>
          <a:prstGeom prst="rect">
            <a:avLst/>
          </a:prstGeom>
          <a:noFill/>
          <a:ln w="9525">
            <a:noFill/>
            <a:miter lim="800000"/>
            <a:headEnd/>
            <a:tailEnd/>
          </a:ln>
        </p:spPr>
        <p:txBody>
          <a:bodyPr>
            <a:spAutoFit/>
          </a:bodyPr>
          <a:lstStyle/>
          <a:p>
            <a:r>
              <a:rPr lang="tr-TR" altLang="en-US" sz="2000"/>
              <a:t>Theoretical instrument response</a:t>
            </a:r>
          </a:p>
        </p:txBody>
      </p:sp>
      <p:sp>
        <p:nvSpPr>
          <p:cNvPr id="11777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1777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7774"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48"/>
          <p:cNvPicPr>
            <a:picLocks noChangeAspect="1" noChangeArrowheads="1"/>
          </p:cNvPicPr>
          <p:nvPr/>
        </p:nvPicPr>
        <p:blipFill>
          <a:blip r:embed="rId3" cstate="print"/>
          <a:srcRect l="52881" t="38297" r="11409" b="25391"/>
          <a:stretch>
            <a:fillRect/>
          </a:stretch>
        </p:blipFill>
        <p:spPr bwMode="auto">
          <a:xfrm>
            <a:off x="647700" y="285750"/>
            <a:ext cx="5478463" cy="4178300"/>
          </a:xfrm>
          <a:prstGeom prst="rect">
            <a:avLst/>
          </a:prstGeom>
          <a:noFill/>
          <a:ln w="9525">
            <a:noFill/>
            <a:miter lim="800000"/>
            <a:headEnd/>
            <a:tailEnd/>
          </a:ln>
        </p:spPr>
      </p:pic>
      <p:sp>
        <p:nvSpPr>
          <p:cNvPr id="118787" name="Text Box 49"/>
          <p:cNvSpPr txBox="1">
            <a:spLocks noChangeArrowheads="1"/>
          </p:cNvSpPr>
          <p:nvPr/>
        </p:nvSpPr>
        <p:spPr bwMode="auto">
          <a:xfrm>
            <a:off x="571500" y="4500563"/>
            <a:ext cx="7858125" cy="1816100"/>
          </a:xfrm>
          <a:prstGeom prst="rect">
            <a:avLst/>
          </a:prstGeom>
          <a:noFill/>
          <a:ln w="9525">
            <a:noFill/>
            <a:miter lim="800000"/>
            <a:headEnd/>
            <a:tailEnd/>
          </a:ln>
        </p:spPr>
        <p:txBody>
          <a:bodyPr>
            <a:spAutoFit/>
          </a:bodyPr>
          <a:lstStyle/>
          <a:p>
            <a:r>
              <a:rPr lang="tr-TR" altLang="en-US" sz="2800"/>
              <a:t>High frequency records attenuate very fast as the site gets softer and distance to source increases. This fact decreases the importance of high frequency motions in many cases.</a:t>
            </a:r>
            <a:endParaRPr lang="en-US" altLang="en-US" sz="2800"/>
          </a:p>
        </p:txBody>
      </p:sp>
      <p:cxnSp>
        <p:nvCxnSpPr>
          <p:cNvPr id="10" name="Straight Arrow Connector 9"/>
          <p:cNvCxnSpPr/>
          <p:nvPr/>
        </p:nvCxnSpPr>
        <p:spPr>
          <a:xfrm flipV="1">
            <a:off x="3571875" y="2214563"/>
            <a:ext cx="2643188" cy="4286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3643313" y="2214563"/>
            <a:ext cx="2500312" cy="1000125"/>
          </a:xfrm>
          <a:prstGeom prst="straightConnector1">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18790" name="TextBox 12"/>
          <p:cNvSpPr txBox="1">
            <a:spLocks noChangeArrowheads="1"/>
          </p:cNvSpPr>
          <p:nvPr/>
        </p:nvSpPr>
        <p:spPr bwMode="auto">
          <a:xfrm>
            <a:off x="6143625" y="369888"/>
            <a:ext cx="3000375" cy="3416300"/>
          </a:xfrm>
          <a:prstGeom prst="rect">
            <a:avLst/>
          </a:prstGeom>
          <a:noFill/>
          <a:ln w="9525">
            <a:noFill/>
            <a:miter lim="800000"/>
            <a:headEnd/>
            <a:tailEnd/>
          </a:ln>
        </p:spPr>
        <p:txBody>
          <a:bodyPr>
            <a:spAutoFit/>
          </a:bodyPr>
          <a:lstStyle/>
          <a:p>
            <a:r>
              <a:rPr lang="tr-TR" altLang="en-US" sz="2400"/>
              <a:t>Two records from the same event recorded at different stations. Gray one is recorded at a distance of 26 km. The black solid curve is recorded at a distance of 31 km.</a:t>
            </a:r>
          </a:p>
        </p:txBody>
      </p:sp>
      <p:sp>
        <p:nvSpPr>
          <p:cNvPr id="118791"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18792"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8793"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8"/>
          <p:cNvSpPr>
            <a:spLocks noChangeArrowheads="1"/>
          </p:cNvSpPr>
          <p:nvPr/>
        </p:nvSpPr>
        <p:spPr bwMode="auto">
          <a:xfrm>
            <a:off x="2895600" y="2238375"/>
            <a:ext cx="9144000" cy="0"/>
          </a:xfrm>
          <a:prstGeom prst="rect">
            <a:avLst/>
          </a:prstGeom>
          <a:noFill/>
          <a:ln w="9525">
            <a:noFill/>
            <a:miter lim="800000"/>
            <a:headEnd/>
            <a:tailEnd/>
          </a:ln>
        </p:spPr>
        <p:txBody>
          <a:bodyPr>
            <a:spAutoFit/>
          </a:bodyPr>
          <a:lstStyle/>
          <a:p>
            <a:endParaRPr lang="en-US" altLang="en-US"/>
          </a:p>
        </p:txBody>
      </p:sp>
      <p:sp>
        <p:nvSpPr>
          <p:cNvPr id="69685" name="Text Box 53"/>
          <p:cNvSpPr txBox="1">
            <a:spLocks noChangeArrowheads="1"/>
          </p:cNvSpPr>
          <p:nvPr/>
        </p:nvSpPr>
        <p:spPr bwMode="auto">
          <a:xfrm>
            <a:off x="395288" y="836613"/>
            <a:ext cx="7575550" cy="461962"/>
          </a:xfrm>
          <a:prstGeom prst="rect">
            <a:avLst/>
          </a:prstGeom>
          <a:noFill/>
          <a:ln w="9525">
            <a:noFill/>
            <a:miter lim="800000"/>
            <a:headEnd/>
            <a:tailEnd/>
          </a:ln>
          <a:effectLst/>
        </p:spPr>
        <p:txBody>
          <a:bodyPr>
            <a:spAutoFit/>
          </a:bodyPr>
          <a:lstStyle/>
          <a:p>
            <a:pPr>
              <a:spcBef>
                <a:spcPct val="50000"/>
              </a:spcBef>
              <a:defRPr/>
            </a:pPr>
            <a:r>
              <a:rPr lang="en-US" sz="2400" b="1" i="1" dirty="0">
                <a:solidFill>
                  <a:srgbClr val="FF0000"/>
                </a:solidFill>
                <a:effectLst>
                  <a:outerShdw blurRad="38100" dist="38100" dir="2700000" algn="tl">
                    <a:srgbClr val="C0C0C0"/>
                  </a:outerShdw>
                </a:effectLst>
              </a:rPr>
              <a:t>Corrections for transducer characteristics</a:t>
            </a:r>
          </a:p>
        </p:txBody>
      </p:sp>
      <p:sp>
        <p:nvSpPr>
          <p:cNvPr id="69686" name="Text Box 54"/>
          <p:cNvSpPr txBox="1">
            <a:spLocks noChangeArrowheads="1"/>
          </p:cNvSpPr>
          <p:nvPr/>
        </p:nvSpPr>
        <p:spPr bwMode="auto">
          <a:xfrm>
            <a:off x="395288" y="1554163"/>
            <a:ext cx="7848600" cy="3786187"/>
          </a:xfrm>
          <a:prstGeom prst="rect">
            <a:avLst/>
          </a:prstGeom>
          <a:noFill/>
          <a:ln w="9525">
            <a:noFill/>
            <a:miter lim="800000"/>
            <a:headEnd/>
            <a:tailEnd/>
          </a:ln>
          <a:effectLst/>
        </p:spPr>
        <p:txBody>
          <a:bodyPr>
            <a:spAutoFit/>
          </a:bodyPr>
          <a:lstStyle/>
          <a:p>
            <a:pPr>
              <a:defRPr/>
            </a:pPr>
            <a:r>
              <a:rPr lang="en-US" sz="2400" dirty="0">
                <a:effectLst>
                  <a:outerShdw blurRad="38100" dist="38100" dir="2700000" algn="tl">
                    <a:srgbClr val="C0C0C0"/>
                  </a:outerShdw>
                </a:effectLst>
              </a:rPr>
              <a:t>For digital recordings, instrument corrections should not be necessary.</a:t>
            </a:r>
            <a:r>
              <a:rPr lang="en-US" sz="2400" dirty="0"/>
              <a:t> For analog recordings, if the engineering application is concerned with motions at frequencies above 20 Hz and the site characteristics are sufficiently stiff for appreciable amplitudes at such frequencies to be expected, a correction should be considered.</a:t>
            </a:r>
          </a:p>
          <a:p>
            <a:pPr>
              <a:defRPr/>
            </a:pPr>
            <a:endParaRPr lang="en-US" sz="2400" dirty="0"/>
          </a:p>
          <a:p>
            <a:pPr>
              <a:defRPr/>
            </a:pPr>
            <a:r>
              <a:rPr lang="tr-TR" sz="2400" dirty="0"/>
              <a:t>I</a:t>
            </a:r>
            <a:r>
              <a:rPr lang="en-US" sz="2400" dirty="0" err="1"/>
              <a:t>nstrument</a:t>
            </a:r>
            <a:r>
              <a:rPr lang="en-US" sz="2400" dirty="0"/>
              <a:t> corrections amplify the high-frequency motions</a:t>
            </a:r>
            <a:r>
              <a:rPr lang="tr-TR" sz="2400" dirty="0"/>
              <a:t>. Therefore they should be done carefully in order not to amplify the high frequency noise</a:t>
            </a:r>
            <a:endParaRPr lang="en-US" sz="2400" dirty="0">
              <a:solidFill>
                <a:schemeClr val="accent2"/>
              </a:solidFill>
              <a:effectLst>
                <a:outerShdw blurRad="38100" dist="38100" dir="2700000" algn="tl">
                  <a:srgbClr val="C0C0C0"/>
                </a:outerShdw>
              </a:effectLst>
            </a:endParaRPr>
          </a:p>
        </p:txBody>
      </p:sp>
      <p:sp>
        <p:nvSpPr>
          <p:cNvPr id="119813"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19814"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9815"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3"/>
          <p:cNvSpPr>
            <a:spLocks noChangeArrowheads="1"/>
          </p:cNvSpPr>
          <p:nvPr/>
        </p:nvSpPr>
        <p:spPr bwMode="auto">
          <a:xfrm>
            <a:off x="2957513" y="1890713"/>
            <a:ext cx="9144000" cy="0"/>
          </a:xfrm>
          <a:prstGeom prst="rect">
            <a:avLst/>
          </a:prstGeom>
          <a:noFill/>
          <a:ln w="9525">
            <a:noFill/>
            <a:miter lim="800000"/>
            <a:headEnd/>
            <a:tailEnd/>
          </a:ln>
        </p:spPr>
        <p:txBody>
          <a:bodyPr>
            <a:spAutoFit/>
          </a:bodyPr>
          <a:lstStyle/>
          <a:p>
            <a:endParaRPr lang="en-US" altLang="en-US"/>
          </a:p>
        </p:txBody>
      </p:sp>
      <p:sp>
        <p:nvSpPr>
          <p:cNvPr id="120835" name="Rectangle 15"/>
          <p:cNvSpPr>
            <a:spLocks noChangeArrowheads="1"/>
          </p:cNvSpPr>
          <p:nvPr/>
        </p:nvSpPr>
        <p:spPr bwMode="auto">
          <a:xfrm>
            <a:off x="1979613" y="2133600"/>
            <a:ext cx="9144000" cy="0"/>
          </a:xfrm>
          <a:prstGeom prst="rect">
            <a:avLst/>
          </a:prstGeom>
          <a:noFill/>
          <a:ln w="9525">
            <a:noFill/>
            <a:miter lim="800000"/>
            <a:headEnd/>
            <a:tailEnd/>
          </a:ln>
        </p:spPr>
        <p:txBody>
          <a:bodyPr>
            <a:spAutoFit/>
          </a:bodyPr>
          <a:lstStyle/>
          <a:p>
            <a:endParaRPr lang="en-US" altLang="en-US"/>
          </a:p>
        </p:txBody>
      </p:sp>
      <p:sp>
        <p:nvSpPr>
          <p:cNvPr id="120836" name="Text Box 41"/>
          <p:cNvSpPr txBox="1">
            <a:spLocks noChangeArrowheads="1"/>
          </p:cNvSpPr>
          <p:nvPr/>
        </p:nvSpPr>
        <p:spPr bwMode="auto">
          <a:xfrm>
            <a:off x="1357313" y="1785938"/>
            <a:ext cx="6429375" cy="4524375"/>
          </a:xfrm>
          <a:prstGeom prst="rect">
            <a:avLst/>
          </a:prstGeom>
          <a:noFill/>
          <a:ln w="9525">
            <a:noFill/>
            <a:miter lim="800000"/>
            <a:headEnd/>
            <a:tailEnd/>
          </a:ln>
        </p:spPr>
        <p:txBody>
          <a:bodyPr>
            <a:spAutoFit/>
          </a:bodyPr>
          <a:lstStyle/>
          <a:p>
            <a:r>
              <a:rPr lang="en-US" altLang="en-US" sz="2400"/>
              <a:t>Techniques more widely used in current practice generally perform the correction by using either higher-order approximations to the derivatives or using frequency-domain corrections (e.g., Shyam Sunder and Connor, 1982; Converse and Brady, 1992).</a:t>
            </a:r>
            <a:endParaRPr lang="tr-TR" altLang="en-US" sz="2400"/>
          </a:p>
          <a:p>
            <a:endParaRPr lang="tr-TR" altLang="en-US" sz="2400"/>
          </a:p>
          <a:p>
            <a:r>
              <a:rPr lang="en-US" altLang="en-US" sz="2400"/>
              <a:t>If it is judged that there is significant high-frequency noise in the record this can be </a:t>
            </a:r>
            <a:r>
              <a:rPr lang="tr-TR" altLang="en-US" sz="2400"/>
              <a:t>removed</a:t>
            </a:r>
            <a:r>
              <a:rPr lang="en-US" altLang="en-US" sz="2400"/>
              <a:t> by the application of </a:t>
            </a:r>
            <a:r>
              <a:rPr lang="tr-TR" altLang="en-US" sz="2400"/>
              <a:t>high-cut (low-pass) </a:t>
            </a:r>
            <a:r>
              <a:rPr lang="en-US" altLang="en-US" sz="2400"/>
              <a:t>filters.</a:t>
            </a:r>
          </a:p>
          <a:p>
            <a:r>
              <a:rPr lang="en-US" altLang="en-US" sz="2400"/>
              <a:t> </a:t>
            </a:r>
          </a:p>
        </p:txBody>
      </p:sp>
      <p:sp>
        <p:nvSpPr>
          <p:cNvPr id="15402" name="Text Box 42"/>
          <p:cNvSpPr txBox="1">
            <a:spLocks noChangeArrowheads="1"/>
          </p:cNvSpPr>
          <p:nvPr/>
        </p:nvSpPr>
        <p:spPr bwMode="auto">
          <a:xfrm>
            <a:off x="381000" y="620713"/>
            <a:ext cx="8548688" cy="954087"/>
          </a:xfrm>
          <a:prstGeom prst="rect">
            <a:avLst/>
          </a:prstGeom>
          <a:noFill/>
          <a:ln w="9525">
            <a:noFill/>
            <a:miter lim="800000"/>
            <a:headEnd/>
            <a:tailEnd/>
          </a:ln>
          <a:effectLst/>
        </p:spPr>
        <p:txBody>
          <a:bodyPr>
            <a:spAutoFit/>
          </a:bodyPr>
          <a:lstStyle/>
          <a:p>
            <a:pPr>
              <a:spcBef>
                <a:spcPct val="50000"/>
              </a:spcBef>
              <a:defRPr/>
            </a:pPr>
            <a:r>
              <a:rPr lang="en-US" sz="2800" b="1" i="1" dirty="0">
                <a:solidFill>
                  <a:srgbClr val="FF0000"/>
                </a:solidFill>
                <a:effectLst>
                  <a:outerShdw blurRad="38100" dist="38100" dir="2700000" algn="tl">
                    <a:srgbClr val="C0C0C0"/>
                  </a:outerShdw>
                </a:effectLst>
              </a:rPr>
              <a:t>Correction procedures for transducer characteristics</a:t>
            </a:r>
          </a:p>
        </p:txBody>
      </p:sp>
      <p:sp>
        <p:nvSpPr>
          <p:cNvPr id="12083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2083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20840"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3" name="Text Box 23"/>
          <p:cNvSpPr txBox="1">
            <a:spLocks noChangeArrowheads="1"/>
          </p:cNvSpPr>
          <p:nvPr/>
        </p:nvSpPr>
        <p:spPr bwMode="auto">
          <a:xfrm>
            <a:off x="2195513" y="3429000"/>
            <a:ext cx="6948487" cy="641350"/>
          </a:xfrm>
          <a:prstGeom prst="rect">
            <a:avLst/>
          </a:prstGeom>
          <a:noFill/>
          <a:ln w="9525">
            <a:noFill/>
            <a:miter lim="800000"/>
            <a:headEnd/>
            <a:tailEnd/>
          </a:ln>
          <a:effectLst/>
        </p:spPr>
        <p:txBody>
          <a:bodyPr>
            <a:spAutoFit/>
          </a:bodyPr>
          <a:lstStyle/>
          <a:p>
            <a:pPr algn="r">
              <a:spcBef>
                <a:spcPct val="50000"/>
              </a:spcBef>
              <a:defRPr/>
            </a:pPr>
            <a:r>
              <a:rPr lang="en-US" sz="3600" b="1" i="1">
                <a:effectLst>
                  <a:outerShdw blurRad="38100" dist="38100" dir="2700000" algn="tl">
                    <a:srgbClr val="C0C0C0"/>
                  </a:outerShdw>
                </a:effectLst>
              </a:rPr>
              <a:t>Baseline adjustments</a:t>
            </a:r>
          </a:p>
        </p:txBody>
      </p:sp>
      <p:sp>
        <p:nvSpPr>
          <p:cNvPr id="200707"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200708"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00709"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200710" name="Slide Number Placeholder 5"/>
          <p:cNvSpPr>
            <a:spLocks noGrp="1"/>
          </p:cNvSpPr>
          <p:nvPr>
            <p:ph type="sldNum" sz="quarter" idx="12"/>
          </p:nvPr>
        </p:nvSpPr>
        <p:spPr>
          <a:noFill/>
        </p:spPr>
        <p:txBody>
          <a:bodyPr/>
          <a:lstStyle/>
          <a:p>
            <a:fld id="{627E9C0A-5FA4-4746-8A29-36708CA6C7F3}" type="slidenum">
              <a:rPr lang="tr-TR" altLang="en-US" smtClean="0"/>
              <a:pPr/>
              <a:t>81</a:t>
            </a:fld>
            <a:endParaRPr lang="tr-TR" altLang="en-US" smtClean="0"/>
          </a:p>
        </p:txBody>
      </p:sp>
    </p:spTree>
    <p:extLst>
      <p:ext uri="{BB962C8B-B14F-4D97-AF65-F5344CB8AC3E}">
        <p14:creationId xmlns:p14="http://schemas.microsoft.com/office/powerpoint/2010/main" val="152294751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9"/>
          <p:cNvSpPr>
            <a:spLocks noChangeArrowheads="1"/>
          </p:cNvSpPr>
          <p:nvPr/>
        </p:nvSpPr>
        <p:spPr bwMode="auto">
          <a:xfrm>
            <a:off x="2147888" y="2309813"/>
            <a:ext cx="9144000" cy="0"/>
          </a:xfrm>
          <a:prstGeom prst="rect">
            <a:avLst/>
          </a:prstGeom>
          <a:noFill/>
          <a:ln w="9525">
            <a:noFill/>
            <a:miter lim="800000"/>
            <a:headEnd/>
            <a:tailEnd/>
          </a:ln>
        </p:spPr>
        <p:txBody>
          <a:bodyPr>
            <a:spAutoFit/>
          </a:bodyPr>
          <a:lstStyle/>
          <a:p>
            <a:endParaRPr lang="en-US" altLang="en-US"/>
          </a:p>
        </p:txBody>
      </p:sp>
      <p:sp>
        <p:nvSpPr>
          <p:cNvPr id="201731" name="Text Box 45"/>
          <p:cNvSpPr txBox="1">
            <a:spLocks noChangeArrowheads="1"/>
          </p:cNvSpPr>
          <p:nvPr/>
        </p:nvSpPr>
        <p:spPr bwMode="auto">
          <a:xfrm>
            <a:off x="609600" y="1357313"/>
            <a:ext cx="7848600" cy="4616450"/>
          </a:xfrm>
          <a:prstGeom prst="rect">
            <a:avLst/>
          </a:prstGeom>
          <a:noFill/>
          <a:ln w="9525">
            <a:noFill/>
            <a:miter lim="800000"/>
            <a:headEnd/>
            <a:tailEnd/>
          </a:ln>
        </p:spPr>
        <p:txBody>
          <a:bodyPr>
            <a:spAutoFit/>
          </a:bodyPr>
          <a:lstStyle/>
          <a:p>
            <a:pPr>
              <a:spcBef>
                <a:spcPct val="50000"/>
              </a:spcBef>
            </a:pPr>
            <a:r>
              <a:rPr lang="en-US" altLang="en-US" sz="2800"/>
              <a:t>A major problem encountered with both analog and digital accelerograms are distortions and shifts of the baseline, which result in unphysical velocities, displacements, and long-period response spectra.</a:t>
            </a:r>
          </a:p>
          <a:p>
            <a:pPr>
              <a:spcBef>
                <a:spcPct val="50000"/>
              </a:spcBef>
            </a:pPr>
            <a:r>
              <a:rPr lang="en-US" altLang="en-US" sz="2800"/>
              <a:t>One approach to compensating for these problems is to use baseline adjustments, whereby one or more baselines, which may be straight lines or low-order polynomials, are subtracted from the acceleration trace. </a:t>
            </a:r>
          </a:p>
        </p:txBody>
      </p:sp>
      <p:sp>
        <p:nvSpPr>
          <p:cNvPr id="20173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20173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01734"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201735" name="Slide Number Placeholder 6"/>
          <p:cNvSpPr>
            <a:spLocks noGrp="1"/>
          </p:cNvSpPr>
          <p:nvPr>
            <p:ph type="sldNum" sz="quarter" idx="12"/>
          </p:nvPr>
        </p:nvSpPr>
        <p:spPr>
          <a:noFill/>
        </p:spPr>
        <p:txBody>
          <a:bodyPr/>
          <a:lstStyle/>
          <a:p>
            <a:fld id="{7046E221-1027-46FB-843D-35836F414EAC}" type="slidenum">
              <a:rPr lang="tr-TR" altLang="en-US" smtClean="0"/>
              <a:pPr/>
              <a:t>82</a:t>
            </a:fld>
            <a:endParaRPr lang="tr-TR" altLang="en-US" smtClean="0"/>
          </a:p>
        </p:txBody>
      </p:sp>
    </p:spTree>
    <p:extLst>
      <p:ext uri="{BB962C8B-B14F-4D97-AF65-F5344CB8AC3E}">
        <p14:creationId xmlns:p14="http://schemas.microsoft.com/office/powerpoint/2010/main" val="28488570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53" name="Text Box 49"/>
          <p:cNvSpPr txBox="1">
            <a:spLocks noChangeArrowheads="1"/>
          </p:cNvSpPr>
          <p:nvPr/>
        </p:nvSpPr>
        <p:spPr bwMode="auto">
          <a:xfrm>
            <a:off x="228600" y="457200"/>
            <a:ext cx="7010400" cy="461963"/>
          </a:xfrm>
          <a:prstGeom prst="rect">
            <a:avLst/>
          </a:prstGeom>
          <a:noFill/>
          <a:ln w="9525">
            <a:noFill/>
            <a:miter lim="800000"/>
            <a:headEnd/>
            <a:tailEnd/>
          </a:ln>
          <a:effectLst/>
        </p:spPr>
        <p:txBody>
          <a:bodyPr>
            <a:spAutoFit/>
          </a:bodyPr>
          <a:lstStyle/>
          <a:p>
            <a:pPr>
              <a:spcBef>
                <a:spcPct val="50000"/>
              </a:spcBef>
              <a:defRPr/>
            </a:pPr>
            <a:r>
              <a:rPr lang="tr-TR" sz="2400" b="1" i="1" dirty="0">
                <a:solidFill>
                  <a:srgbClr val="FF0000"/>
                </a:solidFill>
                <a:effectLst>
                  <a:outerShdw blurRad="38100" dist="38100" dir="2700000" algn="tl">
                    <a:srgbClr val="C0C0C0"/>
                  </a:outerShdw>
                </a:effectLst>
              </a:rPr>
              <a:t>Multi-segment baselines</a:t>
            </a:r>
            <a:endParaRPr lang="en-US" sz="2400" b="1" i="1" dirty="0">
              <a:solidFill>
                <a:srgbClr val="FF0000"/>
              </a:solidFill>
              <a:effectLst>
                <a:outerShdw blurRad="38100" dist="38100" dir="2700000" algn="tl">
                  <a:srgbClr val="C0C0C0"/>
                </a:outerShdw>
              </a:effectLst>
            </a:endParaRPr>
          </a:p>
        </p:txBody>
      </p:sp>
      <p:pic>
        <p:nvPicPr>
          <p:cNvPr id="202755" name="Picture 50"/>
          <p:cNvPicPr>
            <a:picLocks noChangeAspect="1" noChangeArrowheads="1"/>
          </p:cNvPicPr>
          <p:nvPr/>
        </p:nvPicPr>
        <p:blipFill>
          <a:blip r:embed="rId3" cstate="print"/>
          <a:srcRect l="23438" t="10417" r="24219" b="16667"/>
          <a:stretch>
            <a:fillRect/>
          </a:stretch>
        </p:blipFill>
        <p:spPr bwMode="auto">
          <a:xfrm>
            <a:off x="0" y="838200"/>
            <a:ext cx="5105400" cy="5334000"/>
          </a:xfrm>
          <a:prstGeom prst="rect">
            <a:avLst/>
          </a:prstGeom>
          <a:noFill/>
          <a:ln w="9525">
            <a:noFill/>
            <a:miter lim="800000"/>
            <a:headEnd/>
            <a:tailEnd/>
          </a:ln>
        </p:spPr>
      </p:pic>
      <p:sp>
        <p:nvSpPr>
          <p:cNvPr id="202756" name="Text Box 51"/>
          <p:cNvSpPr txBox="1">
            <a:spLocks noChangeArrowheads="1"/>
          </p:cNvSpPr>
          <p:nvPr/>
        </p:nvSpPr>
        <p:spPr bwMode="auto">
          <a:xfrm>
            <a:off x="5286375" y="1000125"/>
            <a:ext cx="3733800" cy="5262563"/>
          </a:xfrm>
          <a:prstGeom prst="rect">
            <a:avLst/>
          </a:prstGeom>
          <a:noFill/>
          <a:ln w="9525">
            <a:noFill/>
            <a:miter lim="800000"/>
            <a:headEnd/>
            <a:tailEnd/>
          </a:ln>
        </p:spPr>
        <p:txBody>
          <a:bodyPr>
            <a:spAutoFit/>
          </a:bodyPr>
          <a:lstStyle/>
          <a:p>
            <a:pPr>
              <a:spcBef>
                <a:spcPct val="50000"/>
              </a:spcBef>
            </a:pPr>
            <a:r>
              <a:rPr lang="tr-TR" altLang="en-US" sz="2400" dirty="0"/>
              <a:t>A</a:t>
            </a:r>
            <a:r>
              <a:rPr lang="en-US" altLang="en-US" sz="2400" dirty="0" err="1"/>
              <a:t>pplication</a:t>
            </a:r>
            <a:r>
              <a:rPr lang="en-US" altLang="en-US" sz="2400" dirty="0"/>
              <a:t> of a piece-wise sequential fitting of baselines to the velocity trace</a:t>
            </a:r>
            <a:r>
              <a:rPr lang="tr-TR" altLang="en-US" sz="2400" dirty="0"/>
              <a:t>. T</a:t>
            </a:r>
            <a:r>
              <a:rPr lang="en-US" altLang="en-US" sz="2400" dirty="0"/>
              <a:t>here are clearly identifiable offsets in the baseline. A similar procedure could be applied directly to the acceleration time-history </a:t>
            </a:r>
            <a:r>
              <a:rPr lang="tr-TR" altLang="en-US" sz="2400" dirty="0" smtClean="0"/>
              <a:t>(</a:t>
            </a:r>
            <a:r>
              <a:rPr lang="en-US" altLang="en-US" sz="2400" dirty="0" smtClean="0"/>
              <a:t>the </a:t>
            </a:r>
            <a:r>
              <a:rPr lang="tr-TR" altLang="en-US" sz="2400" dirty="0" smtClean="0"/>
              <a:t>derivative </a:t>
            </a:r>
            <a:r>
              <a:rPr lang="tr-TR" altLang="en-US" sz="2400" dirty="0"/>
              <a:t>of the baseline fits to velocity is simultaneously subtracted from the acceleration time series)</a:t>
            </a:r>
            <a:r>
              <a:rPr lang="en-US" altLang="en-US" sz="2400" dirty="0"/>
              <a:t>.</a:t>
            </a:r>
          </a:p>
        </p:txBody>
      </p:sp>
      <p:sp>
        <p:nvSpPr>
          <p:cNvPr id="202757"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202758"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02759"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202760" name="Slide Number Placeholder 7"/>
          <p:cNvSpPr>
            <a:spLocks noGrp="1"/>
          </p:cNvSpPr>
          <p:nvPr>
            <p:ph type="sldNum" sz="quarter" idx="12"/>
          </p:nvPr>
        </p:nvSpPr>
        <p:spPr>
          <a:noFill/>
        </p:spPr>
        <p:txBody>
          <a:bodyPr/>
          <a:lstStyle/>
          <a:p>
            <a:fld id="{0AB89E9F-235E-4299-B297-573A8F41088F}" type="slidenum">
              <a:rPr lang="tr-TR" altLang="en-US" smtClean="0"/>
              <a:pPr/>
              <a:t>83</a:t>
            </a:fld>
            <a:endParaRPr lang="tr-TR" altLang="en-US" smtClean="0"/>
          </a:p>
        </p:txBody>
      </p:sp>
    </p:spTree>
    <p:extLst>
      <p:ext uri="{BB962C8B-B14F-4D97-AF65-F5344CB8AC3E}">
        <p14:creationId xmlns:p14="http://schemas.microsoft.com/office/powerpoint/2010/main" val="48836240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61" name="Text Box 37"/>
          <p:cNvSpPr txBox="1">
            <a:spLocks noChangeArrowheads="1"/>
          </p:cNvSpPr>
          <p:nvPr/>
        </p:nvSpPr>
        <p:spPr bwMode="auto">
          <a:xfrm>
            <a:off x="457200" y="762000"/>
            <a:ext cx="7010400" cy="523875"/>
          </a:xfrm>
          <a:prstGeom prst="rect">
            <a:avLst/>
          </a:prstGeom>
          <a:noFill/>
          <a:ln w="9525">
            <a:noFill/>
            <a:miter lim="800000"/>
            <a:headEnd/>
            <a:tailEnd/>
          </a:ln>
          <a:effectLst/>
        </p:spPr>
        <p:txBody>
          <a:bodyPr>
            <a:spAutoFit/>
          </a:bodyPr>
          <a:lstStyle/>
          <a:p>
            <a:pPr>
              <a:spcBef>
                <a:spcPct val="50000"/>
              </a:spcBef>
              <a:defRPr/>
            </a:pPr>
            <a:r>
              <a:rPr lang="tr-TR" sz="2800" b="1" i="1" dirty="0">
                <a:solidFill>
                  <a:srgbClr val="FF0000"/>
                </a:solidFill>
                <a:effectLst>
                  <a:outerShdw blurRad="38100" dist="38100" dir="2700000" algn="tl">
                    <a:srgbClr val="C0C0C0"/>
                  </a:outerShdw>
                </a:effectLst>
              </a:rPr>
              <a:t>Baselines to remove long-period noise</a:t>
            </a:r>
            <a:endParaRPr lang="en-US" sz="2800" b="1" i="1" dirty="0">
              <a:solidFill>
                <a:srgbClr val="FF0000"/>
              </a:solidFill>
              <a:effectLst>
                <a:outerShdw blurRad="38100" dist="38100" dir="2700000" algn="tl">
                  <a:srgbClr val="C0C0C0"/>
                </a:outerShdw>
              </a:effectLst>
            </a:endParaRPr>
          </a:p>
        </p:txBody>
      </p:sp>
      <p:sp>
        <p:nvSpPr>
          <p:cNvPr id="77862" name="Text Box 38"/>
          <p:cNvSpPr txBox="1">
            <a:spLocks noChangeArrowheads="1"/>
          </p:cNvSpPr>
          <p:nvPr/>
        </p:nvSpPr>
        <p:spPr bwMode="auto">
          <a:xfrm>
            <a:off x="457200" y="1395413"/>
            <a:ext cx="7848600" cy="5078412"/>
          </a:xfrm>
          <a:prstGeom prst="rect">
            <a:avLst/>
          </a:prstGeom>
          <a:noFill/>
          <a:ln w="9525">
            <a:noFill/>
            <a:miter lim="800000"/>
            <a:headEnd/>
            <a:tailEnd/>
          </a:ln>
          <a:effectLst/>
        </p:spPr>
        <p:txBody>
          <a:bodyPr>
            <a:spAutoFit/>
          </a:bodyPr>
          <a:lstStyle/>
          <a:p>
            <a:pPr>
              <a:spcBef>
                <a:spcPct val="50000"/>
              </a:spcBef>
              <a:defRPr/>
            </a:pPr>
            <a:r>
              <a:rPr lang="en-US" sz="2400" dirty="0"/>
              <a:t>The distortion of the baseline encountered in digitized analog </a:t>
            </a:r>
            <a:r>
              <a:rPr lang="en-US" sz="2400" dirty="0" err="1"/>
              <a:t>accelerograms</a:t>
            </a:r>
            <a:r>
              <a:rPr lang="en-US" sz="2400" dirty="0"/>
              <a:t> is generally interpreted as being the result of long-period noise combined with the signal. </a:t>
            </a:r>
          </a:p>
          <a:p>
            <a:pPr>
              <a:spcBef>
                <a:spcPct val="50000"/>
              </a:spcBef>
              <a:defRPr/>
            </a:pPr>
            <a:r>
              <a:rPr lang="en-US" sz="2400" dirty="0"/>
              <a:t>Baselines can be used as a tool to remove at least part of this noise – and probably some of the signal with it – as a means of recovering less unphysical velocities and displacements.</a:t>
            </a:r>
          </a:p>
          <a:p>
            <a:pPr>
              <a:spcBef>
                <a:spcPct val="50000"/>
              </a:spcBef>
              <a:defRPr/>
            </a:pPr>
            <a:r>
              <a:rPr lang="en-US" sz="2400" dirty="0"/>
              <a:t>There are many procedures that can be applied to fit the baselines, including polynomials of different orders.</a:t>
            </a:r>
          </a:p>
          <a:p>
            <a:pPr>
              <a:spcBef>
                <a:spcPct val="50000"/>
              </a:spcBef>
              <a:defRPr/>
            </a:pPr>
            <a:r>
              <a:rPr lang="en-US" sz="2400" dirty="0">
                <a:effectLst>
                  <a:outerShdw blurRad="38100" dist="38100" dir="2700000" algn="tl">
                    <a:srgbClr val="C0C0C0"/>
                  </a:outerShdw>
                </a:effectLst>
              </a:rPr>
              <a:t>A point that is worth making clearly is that in effect baseline adjustments are low-cut filters of unknown frequency characteristics.</a:t>
            </a:r>
          </a:p>
        </p:txBody>
      </p:sp>
      <p:sp>
        <p:nvSpPr>
          <p:cNvPr id="12493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2493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24934"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19"/>
          <p:cNvSpPr txBox="1">
            <a:spLocks noChangeArrowheads="1"/>
          </p:cNvSpPr>
          <p:nvPr/>
        </p:nvSpPr>
        <p:spPr bwMode="auto">
          <a:xfrm>
            <a:off x="457200" y="1143000"/>
            <a:ext cx="8077200" cy="4954588"/>
          </a:xfrm>
          <a:prstGeom prst="rect">
            <a:avLst/>
          </a:prstGeom>
          <a:noFill/>
          <a:ln w="9525">
            <a:noFill/>
            <a:miter lim="800000"/>
            <a:headEnd/>
            <a:tailEnd/>
          </a:ln>
        </p:spPr>
        <p:txBody>
          <a:bodyPr>
            <a:spAutoFit/>
          </a:bodyPr>
          <a:lstStyle/>
          <a:p>
            <a:pPr>
              <a:spcBef>
                <a:spcPct val="50000"/>
              </a:spcBef>
            </a:pPr>
            <a:r>
              <a:rPr lang="tr-TR" altLang="en-US" sz="3200" b="1" dirty="0"/>
              <a:t>Physical rationale for baseline correction procedures</a:t>
            </a:r>
          </a:p>
          <a:p>
            <a:pPr>
              <a:spcBef>
                <a:spcPct val="50000"/>
              </a:spcBef>
            </a:pPr>
            <a:r>
              <a:rPr lang="tr-TR" altLang="en-US" sz="2400" dirty="0"/>
              <a:t>T</a:t>
            </a:r>
            <a:r>
              <a:rPr lang="en-US" altLang="en-US" sz="2400" dirty="0"/>
              <a:t>he </a:t>
            </a:r>
            <a:r>
              <a:rPr lang="en-US" altLang="en-US" sz="2400" dirty="0">
                <a:solidFill>
                  <a:srgbClr val="FF0000"/>
                </a:solidFill>
              </a:rPr>
              <a:t>ground velocity </a:t>
            </a:r>
            <a:r>
              <a:rPr lang="en-US" altLang="en-US" sz="2400" dirty="0"/>
              <a:t>must return to zero</a:t>
            </a:r>
            <a:r>
              <a:rPr lang="tr-TR" altLang="en-US" sz="2400" dirty="0"/>
              <a:t> </a:t>
            </a:r>
            <a:r>
              <a:rPr lang="en-US" altLang="en-US" sz="2400" dirty="0"/>
              <a:t>the end of the ground shaking</a:t>
            </a:r>
            <a:r>
              <a:rPr lang="tr-TR" altLang="en-US" sz="2400" dirty="0"/>
              <a:t>.</a:t>
            </a:r>
            <a:r>
              <a:rPr lang="en-US" altLang="en-US" sz="2400" dirty="0"/>
              <a:t> </a:t>
            </a:r>
            <a:r>
              <a:rPr lang="tr-TR" altLang="en-US" sz="2400" dirty="0"/>
              <a:t>T</a:t>
            </a:r>
            <a:r>
              <a:rPr lang="en-US" altLang="en-US" sz="2400" dirty="0"/>
              <a:t>his is indeed a criterion by which to judge the efficacy of the record processing. The final displacement, however, need not be zero since the ground can undergo permanent deformation either through the plastic response of near-surface materials or through the co-seismic slip on the fault</a:t>
            </a:r>
            <a:r>
              <a:rPr lang="tr-TR" altLang="en-US" sz="2400" dirty="0"/>
              <a:t> (fling step)</a:t>
            </a:r>
            <a:r>
              <a:rPr lang="en-US" altLang="en-US" sz="2400" dirty="0"/>
              <a:t>.</a:t>
            </a:r>
            <a:r>
              <a:rPr lang="tr-TR" altLang="en-US" sz="2400" dirty="0"/>
              <a:t> F</a:t>
            </a:r>
            <a:r>
              <a:rPr lang="en-US" altLang="en-US" sz="2400" dirty="0"/>
              <a:t>ling step</a:t>
            </a:r>
            <a:r>
              <a:rPr lang="tr-TR" altLang="en-US" sz="2400" dirty="0"/>
              <a:t> is observed</a:t>
            </a:r>
            <a:r>
              <a:rPr lang="en-US" altLang="en-US" sz="2400" dirty="0"/>
              <a:t> </a:t>
            </a:r>
            <a:r>
              <a:rPr lang="tr-TR" altLang="en-US" sz="2400" dirty="0"/>
              <a:t>at stations </a:t>
            </a:r>
            <a:r>
              <a:rPr lang="en-US" altLang="en-US" sz="2400" dirty="0"/>
              <a:t>close to the fault rupture </a:t>
            </a:r>
            <a:r>
              <a:rPr lang="tr-TR" altLang="en-US" sz="2400" dirty="0"/>
              <a:t>(when</a:t>
            </a:r>
            <a:r>
              <a:rPr lang="en-US" altLang="en-US" sz="2400" dirty="0"/>
              <a:t> </a:t>
            </a:r>
            <a:r>
              <a:rPr lang="en-US" altLang="en-US" sz="2400" b="1" dirty="0" smtClean="0"/>
              <a:t>M</a:t>
            </a:r>
            <a:r>
              <a:rPr lang="en-US" altLang="en-US" sz="2400" dirty="0" smtClean="0"/>
              <a:t> </a:t>
            </a:r>
            <a:r>
              <a:rPr lang="en-US" altLang="en-US" sz="2400" dirty="0">
                <a:cs typeface="Arial" charset="0"/>
              </a:rPr>
              <a:t>~ </a:t>
            </a:r>
            <a:r>
              <a:rPr lang="en-US" altLang="en-US" sz="2400" dirty="0"/>
              <a:t>6.5 and above)</a:t>
            </a:r>
            <a:r>
              <a:rPr lang="tr-TR" altLang="en-US" sz="2400" dirty="0"/>
              <a:t>. T</a:t>
            </a:r>
            <a:r>
              <a:rPr lang="en-US" altLang="en-US" sz="2400" dirty="0"/>
              <a:t>his displacement can be on the order of tens or hundreds of centimeters. </a:t>
            </a:r>
          </a:p>
        </p:txBody>
      </p:sp>
      <p:sp>
        <p:nvSpPr>
          <p:cNvPr id="125955"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25956"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25957"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40"/>
          <p:cNvPicPr>
            <a:picLocks noChangeAspect="1" noChangeArrowheads="1"/>
          </p:cNvPicPr>
          <p:nvPr/>
        </p:nvPicPr>
        <p:blipFill>
          <a:blip r:embed="rId3" cstate="print"/>
          <a:srcRect l="11719" t="13542" r="11719" b="34375"/>
          <a:stretch>
            <a:fillRect/>
          </a:stretch>
        </p:blipFill>
        <p:spPr bwMode="auto">
          <a:xfrm>
            <a:off x="838200" y="214313"/>
            <a:ext cx="7467600" cy="3810000"/>
          </a:xfrm>
          <a:prstGeom prst="rect">
            <a:avLst/>
          </a:prstGeom>
          <a:noFill/>
          <a:ln w="9525">
            <a:noFill/>
            <a:miter lim="800000"/>
            <a:headEnd/>
            <a:tailEnd/>
          </a:ln>
        </p:spPr>
      </p:pic>
      <p:sp>
        <p:nvSpPr>
          <p:cNvPr id="126979" name="Text Box 41"/>
          <p:cNvSpPr txBox="1">
            <a:spLocks noChangeArrowheads="1"/>
          </p:cNvSpPr>
          <p:nvPr/>
        </p:nvSpPr>
        <p:spPr bwMode="auto">
          <a:xfrm>
            <a:off x="404813" y="3929063"/>
            <a:ext cx="8382000" cy="2492375"/>
          </a:xfrm>
          <a:prstGeom prst="rect">
            <a:avLst/>
          </a:prstGeom>
          <a:noFill/>
          <a:ln w="9525">
            <a:noFill/>
            <a:miter lim="800000"/>
            <a:headEnd/>
            <a:tailEnd/>
          </a:ln>
        </p:spPr>
        <p:txBody>
          <a:bodyPr>
            <a:spAutoFit/>
          </a:bodyPr>
          <a:lstStyle/>
          <a:p>
            <a:pPr>
              <a:spcBef>
                <a:spcPct val="50000"/>
              </a:spcBef>
            </a:pPr>
            <a:r>
              <a:rPr lang="tr-TR" altLang="en-US" sz="2400"/>
              <a:t>T</a:t>
            </a:r>
            <a:r>
              <a:rPr lang="en-US" altLang="en-US" sz="2400"/>
              <a:t>wo approaches to fitting baselines to the velocity trace, and the changes that they impose on the acceleration trace.</a:t>
            </a:r>
            <a:endParaRPr lang="tr-TR" altLang="en-US" sz="2400"/>
          </a:p>
          <a:p>
            <a:pPr>
              <a:spcBef>
                <a:spcPct val="50000"/>
              </a:spcBef>
            </a:pPr>
            <a:r>
              <a:rPr lang="en-US" altLang="en-US" sz="2400"/>
              <a:t>One scheme is a simple quadratic fit to the velocity, a simplification of the more complex scheme proposed by Graizer (1979) in which a series of progressively higher-order polynomials are fit to the velocity trace. </a:t>
            </a:r>
            <a:endParaRPr lang="en-US" altLang="en-US" sz="2400" i="1"/>
          </a:p>
        </p:txBody>
      </p:sp>
      <p:sp>
        <p:nvSpPr>
          <p:cNvPr id="126980" name="Line 42"/>
          <p:cNvSpPr>
            <a:spLocks noChangeShapeType="1"/>
          </p:cNvSpPr>
          <p:nvPr/>
        </p:nvSpPr>
        <p:spPr bwMode="auto">
          <a:xfrm flipH="1">
            <a:off x="2133600" y="1662113"/>
            <a:ext cx="685800" cy="457200"/>
          </a:xfrm>
          <a:prstGeom prst="line">
            <a:avLst/>
          </a:prstGeom>
          <a:noFill/>
          <a:ln w="28575">
            <a:solidFill>
              <a:srgbClr val="FF0000"/>
            </a:solidFill>
            <a:round/>
            <a:headEnd/>
            <a:tailEnd type="triangle" w="med" len="med"/>
          </a:ln>
        </p:spPr>
        <p:txBody>
          <a:bodyPr/>
          <a:lstStyle/>
          <a:p>
            <a:endParaRPr lang="en-US"/>
          </a:p>
        </p:txBody>
      </p:sp>
      <p:sp>
        <p:nvSpPr>
          <p:cNvPr id="126981" name="Text Box 43"/>
          <p:cNvSpPr txBox="1">
            <a:spLocks noChangeArrowheads="1"/>
          </p:cNvSpPr>
          <p:nvPr/>
        </p:nvSpPr>
        <p:spPr bwMode="auto">
          <a:xfrm>
            <a:off x="2738438" y="1357313"/>
            <a:ext cx="1676400" cy="641350"/>
          </a:xfrm>
          <a:prstGeom prst="rect">
            <a:avLst/>
          </a:prstGeom>
          <a:noFill/>
          <a:ln w="9525">
            <a:noFill/>
            <a:miter lim="800000"/>
            <a:headEnd/>
            <a:tailEnd/>
          </a:ln>
        </p:spPr>
        <p:txBody>
          <a:bodyPr>
            <a:spAutoFit/>
          </a:bodyPr>
          <a:lstStyle/>
          <a:p>
            <a:pPr>
              <a:spcBef>
                <a:spcPct val="50000"/>
              </a:spcBef>
            </a:pPr>
            <a:r>
              <a:rPr lang="en-US" altLang="en-US">
                <a:solidFill>
                  <a:srgbClr val="FF0000"/>
                </a:solidFill>
              </a:rPr>
              <a:t>Quadratic fit to velocity</a:t>
            </a:r>
          </a:p>
        </p:txBody>
      </p:sp>
      <p:sp>
        <p:nvSpPr>
          <p:cNvPr id="126982" name="Text Box 44"/>
          <p:cNvSpPr txBox="1">
            <a:spLocks noChangeArrowheads="1"/>
          </p:cNvSpPr>
          <p:nvPr/>
        </p:nvSpPr>
        <p:spPr bwMode="auto">
          <a:xfrm>
            <a:off x="6477000" y="900113"/>
            <a:ext cx="2133600" cy="1190625"/>
          </a:xfrm>
          <a:prstGeom prst="rect">
            <a:avLst/>
          </a:prstGeom>
          <a:noFill/>
          <a:ln w="9525">
            <a:noFill/>
            <a:miter lim="800000"/>
            <a:headEnd/>
            <a:tailEnd/>
          </a:ln>
        </p:spPr>
        <p:txBody>
          <a:bodyPr>
            <a:spAutoFit/>
          </a:bodyPr>
          <a:lstStyle/>
          <a:p>
            <a:pPr>
              <a:spcBef>
                <a:spcPct val="50000"/>
              </a:spcBef>
            </a:pPr>
            <a:r>
              <a:rPr lang="en-US" altLang="en-US" i="1">
                <a:solidFill>
                  <a:srgbClr val="FF0000"/>
                </a:solidFill>
              </a:rPr>
              <a:t>Corresponding straight line for acceleration time series</a:t>
            </a:r>
          </a:p>
        </p:txBody>
      </p:sp>
      <p:sp>
        <p:nvSpPr>
          <p:cNvPr id="126983" name="Line 45"/>
          <p:cNvSpPr>
            <a:spLocks noChangeShapeType="1"/>
          </p:cNvSpPr>
          <p:nvPr/>
        </p:nvSpPr>
        <p:spPr bwMode="auto">
          <a:xfrm flipH="1">
            <a:off x="6019800" y="1509713"/>
            <a:ext cx="457200" cy="533400"/>
          </a:xfrm>
          <a:prstGeom prst="line">
            <a:avLst/>
          </a:prstGeom>
          <a:noFill/>
          <a:ln w="28575">
            <a:solidFill>
              <a:srgbClr val="FF0000"/>
            </a:solidFill>
            <a:round/>
            <a:headEnd/>
            <a:tailEnd type="triangle" w="med" len="med"/>
          </a:ln>
        </p:spPr>
        <p:txBody>
          <a:bodyPr/>
          <a:lstStyle/>
          <a:p>
            <a:endParaRPr lang="en-US"/>
          </a:p>
        </p:txBody>
      </p:sp>
      <p:sp>
        <p:nvSpPr>
          <p:cNvPr id="126984" name="Line 46"/>
          <p:cNvSpPr>
            <a:spLocks noChangeShapeType="1"/>
          </p:cNvSpPr>
          <p:nvPr/>
        </p:nvSpPr>
        <p:spPr bwMode="auto">
          <a:xfrm flipV="1">
            <a:off x="2286000" y="2195513"/>
            <a:ext cx="3733800" cy="0"/>
          </a:xfrm>
          <a:prstGeom prst="line">
            <a:avLst/>
          </a:prstGeom>
          <a:noFill/>
          <a:ln w="28575">
            <a:solidFill>
              <a:srgbClr val="FF0000"/>
            </a:solidFill>
            <a:round/>
            <a:headEnd/>
            <a:tailEnd type="triangle" w="med" len="med"/>
          </a:ln>
        </p:spPr>
        <p:txBody>
          <a:bodyPr/>
          <a:lstStyle/>
          <a:p>
            <a:endParaRPr lang="en-US"/>
          </a:p>
        </p:txBody>
      </p:sp>
      <p:sp>
        <p:nvSpPr>
          <p:cNvPr id="126985"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26986"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26987"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7" name="Text Box 21"/>
          <p:cNvSpPr txBox="1">
            <a:spLocks noChangeArrowheads="1"/>
          </p:cNvSpPr>
          <p:nvPr/>
        </p:nvSpPr>
        <p:spPr bwMode="auto">
          <a:xfrm>
            <a:off x="500063" y="4000500"/>
            <a:ext cx="8153400" cy="2308225"/>
          </a:xfrm>
          <a:prstGeom prst="rect">
            <a:avLst/>
          </a:prstGeom>
          <a:noFill/>
          <a:ln w="9525">
            <a:noFill/>
            <a:miter lim="800000"/>
            <a:headEnd/>
            <a:tailEnd/>
          </a:ln>
          <a:effectLst/>
        </p:spPr>
        <p:txBody>
          <a:bodyPr>
            <a:spAutoFit/>
          </a:bodyPr>
          <a:lstStyle/>
          <a:p>
            <a:pPr>
              <a:spcBef>
                <a:spcPct val="50000"/>
              </a:spcBef>
              <a:defRPr/>
            </a:pPr>
            <a:r>
              <a:rPr lang="en-US" sz="2400" dirty="0"/>
              <a:t>The other approach </a:t>
            </a:r>
            <a:r>
              <a:rPr lang="en-US" sz="2400" i="1" dirty="0">
                <a:effectLst>
                  <a:outerShdw blurRad="38100" dist="38100" dir="2700000" algn="tl">
                    <a:srgbClr val="C0C0C0"/>
                  </a:outerShdw>
                </a:effectLst>
              </a:rPr>
              <a:t>approximates the complex set of baseline shifts with two shifts, one between times of t</a:t>
            </a:r>
            <a:r>
              <a:rPr lang="en-US" sz="2400" i="1" baseline="-25000" dirty="0">
                <a:effectLst>
                  <a:outerShdw blurRad="38100" dist="38100" dir="2700000" algn="tl">
                    <a:srgbClr val="C0C0C0"/>
                  </a:outerShdw>
                </a:effectLst>
              </a:rPr>
              <a:t>1</a:t>
            </a:r>
            <a:r>
              <a:rPr lang="en-US" sz="2400" i="1" dirty="0">
                <a:effectLst>
                  <a:outerShdw blurRad="38100" dist="38100" dir="2700000" algn="tl">
                    <a:srgbClr val="C0C0C0"/>
                  </a:outerShdw>
                </a:effectLst>
              </a:rPr>
              <a:t> and t</a:t>
            </a:r>
            <a:r>
              <a:rPr lang="en-US" sz="2400" i="1" baseline="-25000" dirty="0">
                <a:effectLst>
                  <a:outerShdw blurRad="38100" dist="38100" dir="2700000" algn="tl">
                    <a:srgbClr val="C0C0C0"/>
                  </a:outerShdw>
                </a:effectLst>
              </a:rPr>
              <a:t>2</a:t>
            </a:r>
            <a:r>
              <a:rPr lang="en-US" sz="2400" i="1" dirty="0">
                <a:effectLst>
                  <a:outerShdw blurRad="38100" dist="38100" dir="2700000" algn="tl">
                    <a:srgbClr val="C0C0C0"/>
                  </a:outerShdw>
                </a:effectLst>
              </a:rPr>
              <a:t>, and one after time t</a:t>
            </a:r>
            <a:r>
              <a:rPr lang="en-US" sz="2400" i="1" baseline="-25000" dirty="0">
                <a:effectLst>
                  <a:outerShdw blurRad="38100" dist="38100" dir="2700000" algn="tl">
                    <a:srgbClr val="C0C0C0"/>
                  </a:outerShdw>
                </a:effectLst>
              </a:rPr>
              <a:t>2</a:t>
            </a:r>
            <a:r>
              <a:rPr lang="en-US" sz="2400" i="1" dirty="0">
                <a:effectLst>
                  <a:outerShdw blurRad="38100" dist="38100" dir="2700000" algn="tl">
                    <a:srgbClr val="C0C0C0"/>
                  </a:outerShdw>
                </a:effectLst>
              </a:rPr>
              <a:t>.</a:t>
            </a:r>
            <a:r>
              <a:rPr lang="en-US" sz="2400" dirty="0"/>
              <a:t> The adjustment scheme can be applied to any record, with the advantage that the velocity will oscillate around zero (a physical constraint), but the scheme requires selection of the times </a:t>
            </a:r>
            <a:r>
              <a:rPr lang="en-US" sz="2400" i="1" dirty="0"/>
              <a:t>t</a:t>
            </a:r>
            <a:r>
              <a:rPr lang="en-US" sz="2400" i="1" baseline="-25000" dirty="0"/>
              <a:t>1</a:t>
            </a:r>
            <a:r>
              <a:rPr lang="en-US" sz="2400" i="1" dirty="0"/>
              <a:t> and t</a:t>
            </a:r>
            <a:r>
              <a:rPr lang="en-US" sz="2400" i="1" baseline="-25000" dirty="0"/>
              <a:t>2</a:t>
            </a:r>
            <a:r>
              <a:rPr lang="en-US" sz="2400" i="1" dirty="0"/>
              <a:t>.</a:t>
            </a:r>
            <a:endParaRPr lang="en-US" sz="2400" dirty="0"/>
          </a:p>
        </p:txBody>
      </p:sp>
      <p:pic>
        <p:nvPicPr>
          <p:cNvPr id="128003" name="Picture 22"/>
          <p:cNvPicPr>
            <a:picLocks noChangeAspect="1" noChangeArrowheads="1"/>
          </p:cNvPicPr>
          <p:nvPr/>
        </p:nvPicPr>
        <p:blipFill>
          <a:blip r:embed="rId3" cstate="print"/>
          <a:srcRect l="11719" t="13542" r="11719" b="34375"/>
          <a:stretch>
            <a:fillRect/>
          </a:stretch>
        </p:blipFill>
        <p:spPr bwMode="auto">
          <a:xfrm>
            <a:off x="609600" y="214313"/>
            <a:ext cx="7467600" cy="3810000"/>
          </a:xfrm>
          <a:prstGeom prst="rect">
            <a:avLst/>
          </a:prstGeom>
          <a:noFill/>
          <a:ln w="9525">
            <a:noFill/>
            <a:miter lim="800000"/>
            <a:headEnd/>
            <a:tailEnd/>
          </a:ln>
        </p:spPr>
      </p:pic>
      <p:sp>
        <p:nvSpPr>
          <p:cNvPr id="128004" name="Oval 23"/>
          <p:cNvSpPr>
            <a:spLocks noChangeArrowheads="1"/>
          </p:cNvSpPr>
          <p:nvPr/>
        </p:nvSpPr>
        <p:spPr bwMode="auto">
          <a:xfrm>
            <a:off x="1447800" y="871538"/>
            <a:ext cx="838200" cy="228600"/>
          </a:xfrm>
          <a:prstGeom prst="ellipse">
            <a:avLst/>
          </a:prstGeom>
          <a:noFill/>
          <a:ln w="9525">
            <a:solidFill>
              <a:srgbClr val="FF0000"/>
            </a:solidFill>
            <a:round/>
            <a:headEnd/>
            <a:tailEnd/>
          </a:ln>
        </p:spPr>
        <p:txBody>
          <a:bodyPr wrap="none" anchor="ctr"/>
          <a:lstStyle/>
          <a:p>
            <a:endParaRPr lang="en-US" altLang="en-US"/>
          </a:p>
        </p:txBody>
      </p:sp>
      <p:sp>
        <p:nvSpPr>
          <p:cNvPr id="128005" name="Oval 24"/>
          <p:cNvSpPr>
            <a:spLocks noChangeArrowheads="1"/>
          </p:cNvSpPr>
          <p:nvPr/>
        </p:nvSpPr>
        <p:spPr bwMode="auto">
          <a:xfrm>
            <a:off x="3048000" y="2195513"/>
            <a:ext cx="838200" cy="228600"/>
          </a:xfrm>
          <a:prstGeom prst="ellipse">
            <a:avLst/>
          </a:prstGeom>
          <a:noFill/>
          <a:ln w="9525">
            <a:solidFill>
              <a:srgbClr val="FF0000"/>
            </a:solidFill>
            <a:round/>
            <a:headEnd/>
            <a:tailEnd/>
          </a:ln>
        </p:spPr>
        <p:txBody>
          <a:bodyPr wrap="none" anchor="ctr"/>
          <a:lstStyle/>
          <a:p>
            <a:endParaRPr lang="en-US" altLang="en-US"/>
          </a:p>
        </p:txBody>
      </p:sp>
      <p:sp>
        <p:nvSpPr>
          <p:cNvPr id="128006" name="Line 25"/>
          <p:cNvSpPr>
            <a:spLocks noChangeShapeType="1"/>
          </p:cNvSpPr>
          <p:nvPr/>
        </p:nvSpPr>
        <p:spPr bwMode="auto">
          <a:xfrm>
            <a:off x="2286000" y="976313"/>
            <a:ext cx="914400" cy="381000"/>
          </a:xfrm>
          <a:prstGeom prst="line">
            <a:avLst/>
          </a:prstGeom>
          <a:noFill/>
          <a:ln w="19050">
            <a:solidFill>
              <a:srgbClr val="FF0000"/>
            </a:solidFill>
            <a:round/>
            <a:headEnd/>
            <a:tailEnd type="triangle" w="med" len="med"/>
          </a:ln>
        </p:spPr>
        <p:txBody>
          <a:bodyPr/>
          <a:lstStyle/>
          <a:p>
            <a:endParaRPr lang="en-US"/>
          </a:p>
        </p:txBody>
      </p:sp>
      <p:sp>
        <p:nvSpPr>
          <p:cNvPr id="128007" name="Text Box 26"/>
          <p:cNvSpPr txBox="1">
            <a:spLocks noChangeArrowheads="1"/>
          </p:cNvSpPr>
          <p:nvPr/>
        </p:nvSpPr>
        <p:spPr bwMode="auto">
          <a:xfrm>
            <a:off x="2514600" y="1281113"/>
            <a:ext cx="1828800" cy="641350"/>
          </a:xfrm>
          <a:prstGeom prst="rect">
            <a:avLst/>
          </a:prstGeom>
          <a:noFill/>
          <a:ln w="9525">
            <a:noFill/>
            <a:miter lim="800000"/>
            <a:headEnd/>
            <a:tailEnd/>
          </a:ln>
        </p:spPr>
        <p:txBody>
          <a:bodyPr>
            <a:spAutoFit/>
          </a:bodyPr>
          <a:lstStyle/>
          <a:p>
            <a:pPr>
              <a:spcBef>
                <a:spcPct val="50000"/>
              </a:spcBef>
            </a:pPr>
            <a:r>
              <a:rPr lang="en-US" altLang="en-US" i="1">
                <a:solidFill>
                  <a:srgbClr val="FF0000"/>
                </a:solidFill>
              </a:rPr>
              <a:t>Two alternative choices for t</a:t>
            </a:r>
            <a:r>
              <a:rPr lang="en-US" altLang="en-US" i="1" baseline="-25000">
                <a:solidFill>
                  <a:srgbClr val="FF0000"/>
                </a:solidFill>
              </a:rPr>
              <a:t>2</a:t>
            </a:r>
          </a:p>
        </p:txBody>
      </p:sp>
      <p:sp>
        <p:nvSpPr>
          <p:cNvPr id="128008" name="Line 27"/>
          <p:cNvSpPr>
            <a:spLocks noChangeShapeType="1"/>
          </p:cNvSpPr>
          <p:nvPr/>
        </p:nvSpPr>
        <p:spPr bwMode="auto">
          <a:xfrm flipH="1" flipV="1">
            <a:off x="3548063" y="1890713"/>
            <a:ext cx="304800" cy="381000"/>
          </a:xfrm>
          <a:prstGeom prst="line">
            <a:avLst/>
          </a:prstGeom>
          <a:noFill/>
          <a:ln w="19050">
            <a:solidFill>
              <a:srgbClr val="FF0000"/>
            </a:solidFill>
            <a:round/>
            <a:headEnd/>
            <a:tailEnd type="triangle" w="med" len="med"/>
          </a:ln>
        </p:spPr>
        <p:txBody>
          <a:bodyPr/>
          <a:lstStyle/>
          <a:p>
            <a:endParaRPr lang="en-US"/>
          </a:p>
        </p:txBody>
      </p:sp>
      <p:sp>
        <p:nvSpPr>
          <p:cNvPr id="128009"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28010"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28011"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2"/>
          <p:cNvSpPr txBox="1">
            <a:spLocks noChangeArrowheads="1"/>
          </p:cNvSpPr>
          <p:nvPr/>
        </p:nvSpPr>
        <p:spPr bwMode="auto">
          <a:xfrm>
            <a:off x="723900" y="1571625"/>
            <a:ext cx="7777163" cy="3786188"/>
          </a:xfrm>
          <a:prstGeom prst="rect">
            <a:avLst/>
          </a:prstGeom>
          <a:noFill/>
          <a:ln w="9525">
            <a:noFill/>
            <a:miter lim="800000"/>
            <a:headEnd/>
            <a:tailEnd/>
          </a:ln>
        </p:spPr>
        <p:txBody>
          <a:bodyPr>
            <a:spAutoFit/>
          </a:bodyPr>
          <a:lstStyle/>
          <a:p>
            <a:pPr>
              <a:spcBef>
                <a:spcPct val="50000"/>
              </a:spcBef>
            </a:pPr>
            <a:r>
              <a:rPr lang="tr-TR" altLang="en-US" sz="2400" b="1"/>
              <a:t>Determination of t</a:t>
            </a:r>
            <a:r>
              <a:rPr lang="tr-TR" altLang="en-US" sz="2400" b="1" baseline="-25000"/>
              <a:t>1</a:t>
            </a:r>
            <a:r>
              <a:rPr lang="tr-TR" altLang="en-US" sz="2400" b="1"/>
              <a:t> and t</a:t>
            </a:r>
            <a:r>
              <a:rPr lang="tr-TR" altLang="en-US" sz="2400" b="1" baseline="-25000"/>
              <a:t>2</a:t>
            </a:r>
            <a:r>
              <a:rPr lang="tr-TR" altLang="en-US" sz="2400" b="1"/>
              <a:t>:</a:t>
            </a:r>
          </a:p>
          <a:p>
            <a:pPr>
              <a:spcBef>
                <a:spcPct val="50000"/>
              </a:spcBef>
            </a:pPr>
            <a:r>
              <a:rPr lang="tr-TR" altLang="en-US" sz="2400"/>
              <a:t>Iwan et al. (1985), the original proponents of the method, suggeted t</a:t>
            </a:r>
            <a:r>
              <a:rPr lang="tr-TR" altLang="en-US" sz="2400" baseline="-25000"/>
              <a:t>1</a:t>
            </a:r>
            <a:r>
              <a:rPr lang="tr-TR" altLang="en-US" sz="2400"/>
              <a:t> and t</a:t>
            </a:r>
            <a:r>
              <a:rPr lang="tr-TR" altLang="en-US" sz="2400" baseline="-25000"/>
              <a:t>2</a:t>
            </a:r>
            <a:r>
              <a:rPr lang="tr-TR" altLang="en-US" sz="2400"/>
              <a:t> as the times that correspond to the first and last exceedance of 50 m/s</a:t>
            </a:r>
            <a:r>
              <a:rPr lang="tr-TR" altLang="en-US" sz="2400" baseline="30000"/>
              <a:t>2</a:t>
            </a:r>
            <a:r>
              <a:rPr lang="tr-TR" altLang="en-US" sz="2400"/>
              <a:t>. Alternatively, </a:t>
            </a:r>
            <a:r>
              <a:rPr lang="en-US" altLang="en-US" sz="2400"/>
              <a:t>Iwan et al. (1985) propose</a:t>
            </a:r>
            <a:r>
              <a:rPr lang="tr-TR" altLang="en-US" sz="2400"/>
              <a:t>d</a:t>
            </a:r>
            <a:r>
              <a:rPr lang="en-US" altLang="en-US" sz="2400"/>
              <a:t> that t</a:t>
            </a:r>
            <a:r>
              <a:rPr lang="en-US" altLang="en-US" sz="2400" baseline="-25000"/>
              <a:t>2</a:t>
            </a:r>
            <a:r>
              <a:rPr lang="en-US" altLang="en-US" sz="2400"/>
              <a:t> be chosen so as to minimize the final </a:t>
            </a:r>
            <a:r>
              <a:rPr lang="tr-TR" altLang="en-US" sz="2400"/>
              <a:t>ground </a:t>
            </a:r>
            <a:r>
              <a:rPr lang="en-US" altLang="en-US" sz="2400"/>
              <a:t>displacement</a:t>
            </a:r>
            <a:r>
              <a:rPr lang="tr-TR" altLang="en-US" sz="2400"/>
              <a:t>.</a:t>
            </a:r>
          </a:p>
          <a:p>
            <a:pPr>
              <a:spcBef>
                <a:spcPct val="50000"/>
              </a:spcBef>
            </a:pPr>
            <a:r>
              <a:rPr lang="tr-TR" altLang="en-US" sz="2400"/>
              <a:t>Boore (2001) proposed t</a:t>
            </a:r>
            <a:r>
              <a:rPr lang="tr-TR" altLang="en-US" sz="2400" baseline="-25000"/>
              <a:t>1</a:t>
            </a:r>
            <a:r>
              <a:rPr lang="tr-TR" altLang="en-US" sz="2400"/>
              <a:t> and t</a:t>
            </a:r>
            <a:r>
              <a:rPr lang="tr-TR" altLang="en-US" sz="2400" baseline="-25000"/>
              <a:t>2</a:t>
            </a:r>
            <a:r>
              <a:rPr lang="tr-TR" altLang="en-US" sz="2400"/>
              <a:t> be any value provided that t</a:t>
            </a:r>
            <a:r>
              <a:rPr lang="tr-TR" altLang="en-US" sz="2400" baseline="-25000"/>
              <a:t>1</a:t>
            </a:r>
            <a:r>
              <a:rPr lang="tr-TR" altLang="en-US" sz="2400"/>
              <a:t> &gt; t</a:t>
            </a:r>
            <a:r>
              <a:rPr lang="tr-TR" altLang="en-US" sz="2400" baseline="-25000"/>
              <a:t>2</a:t>
            </a:r>
            <a:r>
              <a:rPr lang="tr-TR" altLang="en-US" sz="2400"/>
              <a:t> and t</a:t>
            </a:r>
            <a:r>
              <a:rPr lang="tr-TR" altLang="en-US" sz="2400" baseline="-25000"/>
              <a:t>2</a:t>
            </a:r>
            <a:r>
              <a:rPr lang="tr-TR" altLang="en-US" sz="2400"/>
              <a:t> is less than the total length of the record</a:t>
            </a:r>
            <a:r>
              <a:rPr lang="en-US" altLang="en-US" sz="2400"/>
              <a:t>.</a:t>
            </a:r>
            <a:r>
              <a:rPr lang="tr-TR" altLang="en-US" sz="2400"/>
              <a:t> </a:t>
            </a:r>
            <a:endParaRPr lang="en-US" altLang="en-US" sz="2400"/>
          </a:p>
        </p:txBody>
      </p:sp>
      <p:sp>
        <p:nvSpPr>
          <p:cNvPr id="129027"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29028"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29029"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6"/>
          <p:cNvPicPr>
            <a:picLocks noChangeAspect="1" noChangeArrowheads="1"/>
          </p:cNvPicPr>
          <p:nvPr/>
        </p:nvPicPr>
        <p:blipFill>
          <a:blip r:embed="rId3" cstate="print"/>
          <a:srcRect l="25000" t="23958" r="28125" b="16667"/>
          <a:stretch>
            <a:fillRect/>
          </a:stretch>
        </p:blipFill>
        <p:spPr bwMode="auto">
          <a:xfrm>
            <a:off x="1973263" y="0"/>
            <a:ext cx="4732337" cy="4495800"/>
          </a:xfrm>
          <a:prstGeom prst="rect">
            <a:avLst/>
          </a:prstGeom>
          <a:noFill/>
          <a:ln w="9525">
            <a:noFill/>
            <a:miter lim="800000"/>
            <a:headEnd/>
            <a:tailEnd/>
          </a:ln>
        </p:spPr>
      </p:pic>
      <p:sp>
        <p:nvSpPr>
          <p:cNvPr id="130051" name="Text Box 35"/>
          <p:cNvSpPr txBox="1">
            <a:spLocks noChangeArrowheads="1"/>
          </p:cNvSpPr>
          <p:nvPr/>
        </p:nvSpPr>
        <p:spPr bwMode="auto">
          <a:xfrm>
            <a:off x="533400" y="4214813"/>
            <a:ext cx="8153400" cy="2308225"/>
          </a:xfrm>
          <a:prstGeom prst="rect">
            <a:avLst/>
          </a:prstGeom>
          <a:noFill/>
          <a:ln w="9525">
            <a:noFill/>
            <a:miter lim="800000"/>
            <a:headEnd/>
            <a:tailEnd/>
          </a:ln>
        </p:spPr>
        <p:txBody>
          <a:bodyPr>
            <a:spAutoFit/>
          </a:bodyPr>
          <a:lstStyle/>
          <a:p>
            <a:pPr>
              <a:spcBef>
                <a:spcPct val="50000"/>
              </a:spcBef>
            </a:pPr>
            <a:r>
              <a:rPr lang="en-US" altLang="en-US" sz="2400"/>
              <a:t>Without a physical reason for choosing these times, the choices of t</a:t>
            </a:r>
            <a:r>
              <a:rPr lang="en-US" altLang="en-US" sz="2400" baseline="-25000"/>
              <a:t>1</a:t>
            </a:r>
            <a:r>
              <a:rPr lang="en-US" altLang="en-US" sz="2400"/>
              <a:t> and t</a:t>
            </a:r>
            <a:r>
              <a:rPr lang="en-US" altLang="en-US" sz="2400" baseline="-25000"/>
              <a:t>2</a:t>
            </a:r>
            <a:r>
              <a:rPr lang="en-US" altLang="en-US" sz="2400"/>
              <a:t> become arbitrary, and as illustrated in the figure, </a:t>
            </a:r>
            <a:r>
              <a:rPr lang="en-US" altLang="en-US" sz="2400" u="sng"/>
              <a:t>the long-period response spectrum ordinates are sensitive to the choice of t</a:t>
            </a:r>
            <a:r>
              <a:rPr lang="en-US" altLang="en-US" sz="2400" u="sng" baseline="-25000"/>
              <a:t>2</a:t>
            </a:r>
            <a:r>
              <a:rPr lang="en-US" altLang="en-US" sz="2400" u="sng"/>
              <a:t> </a:t>
            </a:r>
            <a:r>
              <a:rPr lang="en-US" altLang="en-US" sz="2400"/>
              <a:t>(t</a:t>
            </a:r>
            <a:r>
              <a:rPr lang="en-US" altLang="en-US" sz="2400" baseline="-25000"/>
              <a:t>1</a:t>
            </a:r>
            <a:r>
              <a:rPr lang="en-US" altLang="en-US" sz="2400"/>
              <a:t> was not varied in this illustration</a:t>
            </a:r>
            <a:r>
              <a:rPr lang="tr-TR" altLang="en-US" sz="2400"/>
              <a:t>). </a:t>
            </a:r>
            <a:r>
              <a:rPr lang="tr-TR" altLang="en-US" sz="2400" u="sng"/>
              <a:t>However, the sensitivity of spectral displacements starts for T &gt; 10s</a:t>
            </a:r>
            <a:r>
              <a:rPr lang="tr-TR" altLang="en-US" sz="2400"/>
              <a:t>.</a:t>
            </a:r>
            <a:endParaRPr lang="en-US" altLang="en-US" sz="2400"/>
          </a:p>
        </p:txBody>
      </p:sp>
      <p:sp>
        <p:nvSpPr>
          <p:cNvPr id="13005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3005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30054"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63" name="Text Box 35"/>
          <p:cNvSpPr txBox="1">
            <a:spLocks noChangeArrowheads="1"/>
          </p:cNvSpPr>
          <p:nvPr/>
        </p:nvSpPr>
        <p:spPr bwMode="auto">
          <a:xfrm>
            <a:off x="457200" y="533400"/>
            <a:ext cx="7010400" cy="523875"/>
          </a:xfrm>
          <a:prstGeom prst="rect">
            <a:avLst/>
          </a:prstGeom>
          <a:noFill/>
          <a:ln w="9525">
            <a:noFill/>
            <a:miter lim="800000"/>
            <a:headEnd/>
            <a:tailEnd/>
          </a:ln>
          <a:effectLst/>
        </p:spPr>
        <p:txBody>
          <a:bodyPr>
            <a:spAutoFit/>
          </a:bodyPr>
          <a:lstStyle/>
          <a:p>
            <a:pPr>
              <a:spcBef>
                <a:spcPct val="50000"/>
              </a:spcBef>
              <a:defRPr/>
            </a:pPr>
            <a:r>
              <a:rPr lang="tr-TR" sz="2800" b="1" i="1" dirty="0">
                <a:solidFill>
                  <a:srgbClr val="FF0000"/>
                </a:solidFill>
                <a:effectLst>
                  <a:outerShdw blurRad="38100" dist="38100" dir="2700000" algn="tl">
                    <a:srgbClr val="C0C0C0"/>
                  </a:outerShdw>
                </a:effectLst>
              </a:rPr>
              <a:t>Residual displacements</a:t>
            </a:r>
            <a:endParaRPr lang="en-US" sz="2800" b="1" i="1" dirty="0">
              <a:solidFill>
                <a:srgbClr val="FF0000"/>
              </a:solidFill>
              <a:effectLst>
                <a:outerShdw blurRad="38100" dist="38100" dir="2700000" algn="tl">
                  <a:srgbClr val="C0C0C0"/>
                </a:outerShdw>
              </a:effectLst>
            </a:endParaRPr>
          </a:p>
        </p:txBody>
      </p:sp>
      <p:pic>
        <p:nvPicPr>
          <p:cNvPr id="131075" name="Picture 36"/>
          <p:cNvPicPr>
            <a:picLocks noChangeAspect="1" noChangeArrowheads="1"/>
          </p:cNvPicPr>
          <p:nvPr/>
        </p:nvPicPr>
        <p:blipFill>
          <a:blip r:embed="rId3" cstate="print"/>
          <a:srcRect l="24219" t="17708" r="26563" b="18750"/>
          <a:stretch>
            <a:fillRect/>
          </a:stretch>
        </p:blipFill>
        <p:spPr bwMode="auto">
          <a:xfrm>
            <a:off x="-20638" y="1066800"/>
            <a:ext cx="5021263" cy="4862513"/>
          </a:xfrm>
          <a:prstGeom prst="rect">
            <a:avLst/>
          </a:prstGeom>
          <a:noFill/>
          <a:ln w="9525">
            <a:noFill/>
            <a:miter lim="800000"/>
            <a:headEnd/>
            <a:tailEnd/>
          </a:ln>
        </p:spPr>
      </p:pic>
      <p:sp>
        <p:nvSpPr>
          <p:cNvPr id="131076" name="Text Box 37"/>
          <p:cNvSpPr txBox="1">
            <a:spLocks noChangeArrowheads="1"/>
          </p:cNvSpPr>
          <p:nvPr/>
        </p:nvSpPr>
        <p:spPr bwMode="auto">
          <a:xfrm>
            <a:off x="4876800" y="1962150"/>
            <a:ext cx="4267200" cy="2062163"/>
          </a:xfrm>
          <a:prstGeom prst="rect">
            <a:avLst/>
          </a:prstGeom>
          <a:noFill/>
          <a:ln w="9525">
            <a:noFill/>
            <a:miter lim="800000"/>
            <a:headEnd/>
            <a:tailEnd/>
          </a:ln>
        </p:spPr>
        <p:txBody>
          <a:bodyPr>
            <a:spAutoFit/>
          </a:bodyPr>
          <a:lstStyle/>
          <a:p>
            <a:pPr>
              <a:spcBef>
                <a:spcPct val="50000"/>
              </a:spcBef>
            </a:pPr>
            <a:r>
              <a:rPr lang="tr-TR" altLang="en-US" sz="3200"/>
              <a:t>Different t</a:t>
            </a:r>
            <a:r>
              <a:rPr lang="tr-TR" altLang="en-US" sz="3200" baseline="-25000"/>
              <a:t>2</a:t>
            </a:r>
            <a:r>
              <a:rPr lang="tr-TR" altLang="en-US" sz="3200"/>
              <a:t> values result in significant variation in residual displacements</a:t>
            </a:r>
            <a:endParaRPr lang="en-US" altLang="en-US" sz="3200" u="sng">
              <a:solidFill>
                <a:srgbClr val="FF0000"/>
              </a:solidFill>
            </a:endParaRPr>
          </a:p>
        </p:txBody>
      </p:sp>
      <p:sp>
        <p:nvSpPr>
          <p:cNvPr id="131077"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31078"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31079"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 Box 29"/>
          <p:cNvSpPr txBox="1">
            <a:spLocks noChangeArrowheads="1"/>
          </p:cNvSpPr>
          <p:nvPr/>
        </p:nvSpPr>
        <p:spPr bwMode="auto">
          <a:xfrm>
            <a:off x="1571625" y="928688"/>
            <a:ext cx="5961063" cy="4524375"/>
          </a:xfrm>
          <a:prstGeom prst="rect">
            <a:avLst/>
          </a:prstGeom>
          <a:noFill/>
          <a:ln w="9525">
            <a:noFill/>
            <a:miter lim="800000"/>
            <a:headEnd/>
            <a:tailEnd/>
          </a:ln>
        </p:spPr>
        <p:txBody>
          <a:bodyPr>
            <a:spAutoFit/>
          </a:bodyPr>
          <a:lstStyle/>
          <a:p>
            <a:pPr>
              <a:spcBef>
                <a:spcPct val="50000"/>
              </a:spcBef>
            </a:pPr>
            <a:r>
              <a:rPr lang="tr-TR" altLang="en-US" sz="2400"/>
              <a:t>Boore proposed a further simplification to the baseline correction procedure originally proposed by Iwan et al. (1985).</a:t>
            </a:r>
          </a:p>
          <a:p>
            <a:pPr>
              <a:spcBef>
                <a:spcPct val="50000"/>
              </a:spcBef>
            </a:pPr>
            <a:r>
              <a:rPr lang="tr-TR" altLang="en-US" sz="2400"/>
              <a:t>He assumed that t</a:t>
            </a:r>
            <a:r>
              <a:rPr lang="tr-TR" altLang="en-US" sz="2400" baseline="-25000"/>
              <a:t>1</a:t>
            </a:r>
            <a:r>
              <a:rPr lang="tr-TR" altLang="en-US" sz="2400"/>
              <a:t> = t</a:t>
            </a:r>
            <a:r>
              <a:rPr lang="tr-TR" altLang="en-US" sz="2400" baseline="-25000"/>
              <a:t>2</a:t>
            </a:r>
            <a:r>
              <a:rPr lang="tr-TR" altLang="en-US" sz="2400"/>
              <a:t>; </a:t>
            </a:r>
            <a:r>
              <a:rPr lang="en-US" altLang="en-US" sz="2400"/>
              <a:t>there was only one baseline offset and that it occurred at a single time</a:t>
            </a:r>
            <a:r>
              <a:rPr lang="tr-TR" altLang="en-US" sz="2400"/>
              <a:t>. The time is computed by the zero intercept of a line fit to the final part of the velocity trace.</a:t>
            </a:r>
          </a:p>
          <a:p>
            <a:pPr>
              <a:spcBef>
                <a:spcPct val="50000"/>
              </a:spcBef>
            </a:pPr>
            <a:r>
              <a:rPr lang="tr-TR" altLang="en-US" sz="2400"/>
              <a:t>This method</a:t>
            </a:r>
            <a:r>
              <a:rPr lang="en-US" altLang="en-US" sz="2400"/>
              <a:t> is called as </a:t>
            </a:r>
            <a:r>
              <a:rPr lang="en-US" altLang="en-US" sz="2400" i="1"/>
              <a:t>“v</a:t>
            </a:r>
            <a:r>
              <a:rPr lang="en-US" altLang="en-US" sz="2400" baseline="-25000"/>
              <a:t>0</a:t>
            </a:r>
            <a:r>
              <a:rPr lang="en-US" altLang="en-US" sz="2400"/>
              <a:t>” correction by the proponent of the procedure (Boore, 200</a:t>
            </a:r>
            <a:r>
              <a:rPr lang="tr-TR" altLang="en-US" sz="2400"/>
              <a:t>1</a:t>
            </a:r>
            <a:r>
              <a:rPr lang="en-US" altLang="en-US" sz="2400"/>
              <a:t>).</a:t>
            </a:r>
          </a:p>
        </p:txBody>
      </p:sp>
      <p:sp>
        <p:nvSpPr>
          <p:cNvPr id="132099"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32100"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32101"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13"/>
          <p:cNvSpPr>
            <a:spLocks noChangeArrowheads="1"/>
          </p:cNvSpPr>
          <p:nvPr/>
        </p:nvSpPr>
        <p:spPr bwMode="auto">
          <a:xfrm>
            <a:off x="2347913" y="1404938"/>
            <a:ext cx="9144000" cy="0"/>
          </a:xfrm>
          <a:prstGeom prst="rect">
            <a:avLst/>
          </a:prstGeom>
          <a:noFill/>
          <a:ln w="9525">
            <a:noFill/>
            <a:miter lim="800000"/>
            <a:headEnd/>
            <a:tailEnd/>
          </a:ln>
        </p:spPr>
        <p:txBody>
          <a:bodyPr>
            <a:spAutoFit/>
          </a:bodyPr>
          <a:lstStyle/>
          <a:p>
            <a:endParaRPr lang="en-US" altLang="en-US"/>
          </a:p>
        </p:txBody>
      </p:sp>
      <p:sp>
        <p:nvSpPr>
          <p:cNvPr id="17492" name="Text Box 84"/>
          <p:cNvSpPr txBox="1">
            <a:spLocks noChangeArrowheads="1"/>
          </p:cNvSpPr>
          <p:nvPr/>
        </p:nvSpPr>
        <p:spPr bwMode="auto">
          <a:xfrm>
            <a:off x="762000" y="3429000"/>
            <a:ext cx="8382000" cy="641350"/>
          </a:xfrm>
          <a:prstGeom prst="rect">
            <a:avLst/>
          </a:prstGeom>
          <a:noFill/>
          <a:ln w="9525">
            <a:noFill/>
            <a:miter lim="800000"/>
            <a:headEnd/>
            <a:tailEnd/>
          </a:ln>
          <a:effectLst/>
        </p:spPr>
        <p:txBody>
          <a:bodyPr>
            <a:spAutoFit/>
          </a:bodyPr>
          <a:lstStyle/>
          <a:p>
            <a:pPr algn="r">
              <a:spcBef>
                <a:spcPct val="50000"/>
              </a:spcBef>
              <a:defRPr/>
            </a:pPr>
            <a:r>
              <a:rPr lang="en-US" sz="3600" b="1" i="1">
                <a:effectLst>
                  <a:outerShdw blurRad="38100" dist="38100" dir="2700000" algn="tl">
                    <a:srgbClr val="C0C0C0"/>
                  </a:outerShdw>
                </a:effectLst>
              </a:rPr>
              <a:t>Filters to reduce low-frequency noise</a:t>
            </a:r>
          </a:p>
        </p:txBody>
      </p:sp>
      <p:sp>
        <p:nvSpPr>
          <p:cNvPr id="203780"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203781"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03782"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203783" name="Slide Number Placeholder 6"/>
          <p:cNvSpPr>
            <a:spLocks noGrp="1"/>
          </p:cNvSpPr>
          <p:nvPr>
            <p:ph type="sldNum" sz="quarter" idx="12"/>
          </p:nvPr>
        </p:nvSpPr>
        <p:spPr>
          <a:noFill/>
        </p:spPr>
        <p:txBody>
          <a:bodyPr/>
          <a:lstStyle/>
          <a:p>
            <a:fld id="{07C09894-DDA3-4F86-A448-2F26B4865CB6}" type="slidenum">
              <a:rPr lang="tr-TR" altLang="en-US" smtClean="0"/>
              <a:pPr/>
              <a:t>92</a:t>
            </a:fld>
            <a:endParaRPr lang="tr-TR" altLang="en-US" smtClean="0"/>
          </a:p>
        </p:txBody>
      </p:sp>
    </p:spTree>
    <p:extLst>
      <p:ext uri="{BB962C8B-B14F-4D97-AF65-F5344CB8AC3E}">
        <p14:creationId xmlns:p14="http://schemas.microsoft.com/office/powerpoint/2010/main" val="239046856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11"/>
          <p:cNvSpPr>
            <a:spLocks noChangeArrowheads="1"/>
          </p:cNvSpPr>
          <p:nvPr/>
        </p:nvSpPr>
        <p:spPr bwMode="auto">
          <a:xfrm>
            <a:off x="3690938" y="3224213"/>
            <a:ext cx="9144000" cy="0"/>
          </a:xfrm>
          <a:prstGeom prst="rect">
            <a:avLst/>
          </a:prstGeom>
          <a:noFill/>
          <a:ln w="9525">
            <a:noFill/>
            <a:miter lim="800000"/>
            <a:headEnd/>
            <a:tailEnd/>
          </a:ln>
        </p:spPr>
        <p:txBody>
          <a:bodyPr>
            <a:spAutoFit/>
          </a:bodyPr>
          <a:lstStyle/>
          <a:p>
            <a:endParaRPr lang="en-US" altLang="en-US"/>
          </a:p>
        </p:txBody>
      </p:sp>
      <p:sp>
        <p:nvSpPr>
          <p:cNvPr id="204803" name="Text Box 42"/>
          <p:cNvSpPr txBox="1">
            <a:spLocks noChangeArrowheads="1"/>
          </p:cNvSpPr>
          <p:nvPr/>
        </p:nvSpPr>
        <p:spPr bwMode="auto">
          <a:xfrm>
            <a:off x="395288" y="188913"/>
            <a:ext cx="8280400" cy="1630362"/>
          </a:xfrm>
          <a:prstGeom prst="rect">
            <a:avLst/>
          </a:prstGeom>
          <a:noFill/>
          <a:ln w="9525">
            <a:noFill/>
            <a:miter lim="800000"/>
            <a:headEnd/>
            <a:tailEnd/>
          </a:ln>
        </p:spPr>
        <p:txBody>
          <a:bodyPr>
            <a:spAutoFit/>
          </a:bodyPr>
          <a:lstStyle/>
          <a:p>
            <a:r>
              <a:rPr lang="en-US" altLang="en-US" sz="2000"/>
              <a:t>Most widely used tool for reducing the long-period noise in accelerograms is the low-cut filter (Trifunac, 1971). Figure shows the </a:t>
            </a:r>
            <a:r>
              <a:rPr lang="tr-TR" altLang="en-US" sz="2000"/>
              <a:t>raw and filtered </a:t>
            </a:r>
            <a:r>
              <a:rPr lang="en-US" altLang="en-US" sz="2000"/>
              <a:t>accelerograms </a:t>
            </a:r>
            <a:r>
              <a:rPr lang="tr-TR" altLang="en-US" sz="2000"/>
              <a:t>of an analog and digital recording</a:t>
            </a:r>
            <a:r>
              <a:rPr lang="en-US" altLang="en-US" sz="2000"/>
              <a:t>. </a:t>
            </a:r>
            <a:r>
              <a:rPr lang="en-US" altLang="en-US" sz="2000">
                <a:solidFill>
                  <a:srgbClr val="FF0000"/>
                </a:solidFill>
              </a:rPr>
              <a:t>(Note different y-axis scales for displacement)</a:t>
            </a:r>
          </a:p>
          <a:p>
            <a:endParaRPr lang="en-US" altLang="en-US" sz="2000"/>
          </a:p>
        </p:txBody>
      </p:sp>
      <p:pic>
        <p:nvPicPr>
          <p:cNvPr id="204804" name="Picture 43"/>
          <p:cNvPicPr>
            <a:picLocks noChangeAspect="1" noChangeArrowheads="1"/>
          </p:cNvPicPr>
          <p:nvPr/>
        </p:nvPicPr>
        <p:blipFill>
          <a:blip r:embed="rId3" cstate="print"/>
          <a:srcRect l="14030" t="34245" r="12354" b="13585"/>
          <a:stretch>
            <a:fillRect/>
          </a:stretch>
        </p:blipFill>
        <p:spPr bwMode="auto">
          <a:xfrm>
            <a:off x="390525" y="2000250"/>
            <a:ext cx="8253413" cy="4386263"/>
          </a:xfrm>
          <a:prstGeom prst="rect">
            <a:avLst/>
          </a:prstGeom>
          <a:noFill/>
          <a:ln w="9525">
            <a:noFill/>
            <a:miter lim="800000"/>
            <a:headEnd/>
            <a:tailEnd/>
          </a:ln>
        </p:spPr>
      </p:pic>
      <p:sp>
        <p:nvSpPr>
          <p:cNvPr id="204805"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204806"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04807"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
        <p:nvSpPr>
          <p:cNvPr id="204808" name="Slide Number Placeholder 7"/>
          <p:cNvSpPr>
            <a:spLocks noGrp="1"/>
          </p:cNvSpPr>
          <p:nvPr>
            <p:ph type="sldNum" sz="quarter" idx="12"/>
          </p:nvPr>
        </p:nvSpPr>
        <p:spPr>
          <a:noFill/>
        </p:spPr>
        <p:txBody>
          <a:bodyPr/>
          <a:lstStyle/>
          <a:p>
            <a:fld id="{A60F05A1-74B3-4C9F-9113-DE53C306DDA6}" type="slidenum">
              <a:rPr lang="tr-TR" altLang="en-US" smtClean="0"/>
              <a:pPr/>
              <a:t>93</a:t>
            </a:fld>
            <a:endParaRPr lang="tr-TR" altLang="en-US" smtClean="0"/>
          </a:p>
        </p:txBody>
      </p:sp>
    </p:spTree>
    <p:extLst>
      <p:ext uri="{BB962C8B-B14F-4D97-AF65-F5344CB8AC3E}">
        <p14:creationId xmlns:p14="http://schemas.microsoft.com/office/powerpoint/2010/main" val="416580625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8"/>
          <p:cNvSpPr>
            <a:spLocks noChangeArrowheads="1"/>
          </p:cNvSpPr>
          <p:nvPr/>
        </p:nvSpPr>
        <p:spPr bwMode="auto">
          <a:xfrm>
            <a:off x="3424238" y="2719388"/>
            <a:ext cx="9144000" cy="0"/>
          </a:xfrm>
          <a:prstGeom prst="rect">
            <a:avLst/>
          </a:prstGeom>
          <a:noFill/>
          <a:ln w="9525">
            <a:noFill/>
            <a:miter lim="800000"/>
            <a:headEnd/>
            <a:tailEnd/>
          </a:ln>
        </p:spPr>
        <p:txBody>
          <a:bodyPr>
            <a:spAutoFit/>
          </a:bodyPr>
          <a:lstStyle/>
          <a:p>
            <a:endParaRPr lang="en-US" altLang="en-US"/>
          </a:p>
        </p:txBody>
      </p:sp>
      <p:sp>
        <p:nvSpPr>
          <p:cNvPr id="79903" name="Text Box 31"/>
          <p:cNvSpPr txBox="1">
            <a:spLocks noChangeArrowheads="1"/>
          </p:cNvSpPr>
          <p:nvPr/>
        </p:nvSpPr>
        <p:spPr bwMode="auto">
          <a:xfrm>
            <a:off x="457200" y="533400"/>
            <a:ext cx="7010400" cy="523875"/>
          </a:xfrm>
          <a:prstGeom prst="rect">
            <a:avLst/>
          </a:prstGeom>
          <a:noFill/>
          <a:ln w="9525">
            <a:noFill/>
            <a:miter lim="800000"/>
            <a:headEnd/>
            <a:tailEnd/>
          </a:ln>
          <a:effectLst/>
        </p:spPr>
        <p:txBody>
          <a:bodyPr>
            <a:spAutoFit/>
          </a:bodyPr>
          <a:lstStyle/>
          <a:p>
            <a:pPr>
              <a:spcBef>
                <a:spcPct val="50000"/>
              </a:spcBef>
              <a:defRPr/>
            </a:pPr>
            <a:r>
              <a:rPr lang="tr-TR" sz="2800" b="1" i="1" dirty="0">
                <a:solidFill>
                  <a:srgbClr val="FF0000"/>
                </a:solidFill>
                <a:effectLst>
                  <a:outerShdw blurRad="38100" dist="38100" dir="2700000" algn="tl">
                    <a:srgbClr val="C0C0C0"/>
                  </a:outerShdw>
                </a:effectLst>
              </a:rPr>
              <a:t>Choice of filtering technique</a:t>
            </a:r>
            <a:endParaRPr lang="en-US" sz="2800" b="1" i="1" dirty="0">
              <a:solidFill>
                <a:srgbClr val="FF0000"/>
              </a:solidFill>
              <a:effectLst>
                <a:outerShdw blurRad="38100" dist="38100" dir="2700000" algn="tl">
                  <a:srgbClr val="C0C0C0"/>
                </a:outerShdw>
              </a:effectLst>
            </a:endParaRPr>
          </a:p>
        </p:txBody>
      </p:sp>
      <p:sp>
        <p:nvSpPr>
          <p:cNvPr id="136196" name="Text Box 32"/>
          <p:cNvSpPr txBox="1">
            <a:spLocks noChangeArrowheads="1"/>
          </p:cNvSpPr>
          <p:nvPr/>
        </p:nvSpPr>
        <p:spPr bwMode="auto">
          <a:xfrm>
            <a:off x="611188" y="1341438"/>
            <a:ext cx="8137525" cy="2308324"/>
          </a:xfrm>
          <a:prstGeom prst="rect">
            <a:avLst/>
          </a:prstGeom>
          <a:noFill/>
          <a:ln w="9525">
            <a:noFill/>
            <a:miter lim="800000"/>
            <a:headEnd/>
            <a:tailEnd/>
          </a:ln>
        </p:spPr>
        <p:txBody>
          <a:bodyPr>
            <a:spAutoFit/>
          </a:bodyPr>
          <a:lstStyle/>
          <a:p>
            <a:r>
              <a:rPr lang="en-US" altLang="en-US" sz="2400" dirty="0" smtClean="0"/>
              <a:t> </a:t>
            </a:r>
            <a:endParaRPr lang="en-US" altLang="en-US" sz="2400" dirty="0"/>
          </a:p>
          <a:p>
            <a:r>
              <a:rPr lang="en-US" altLang="en-US" sz="2400" dirty="0"/>
              <a:t>A wide range of filters to choose from: including </a:t>
            </a:r>
            <a:r>
              <a:rPr lang="en-US" altLang="en-US" sz="2400" dirty="0" err="1"/>
              <a:t>Ormsby</a:t>
            </a:r>
            <a:r>
              <a:rPr lang="en-US" altLang="en-US" sz="2400" dirty="0"/>
              <a:t>, elliptical, Butterworth, </a:t>
            </a:r>
            <a:r>
              <a:rPr lang="en-US" altLang="en-US" sz="2400" dirty="0" err="1"/>
              <a:t>Chebychev</a:t>
            </a:r>
            <a:r>
              <a:rPr lang="en-US" altLang="en-US" sz="2400" dirty="0"/>
              <a:t> and Bessel.</a:t>
            </a:r>
            <a:endParaRPr lang="tr-TR" altLang="en-US" sz="2400" dirty="0"/>
          </a:p>
          <a:p>
            <a:endParaRPr lang="tr-TR" altLang="en-US" sz="2400" dirty="0"/>
          </a:p>
          <a:p>
            <a:r>
              <a:rPr lang="en-US" altLang="en-US" sz="2400" dirty="0"/>
              <a:t>The correct application of the chosen filter is much more important than the choice of a particular filter. </a:t>
            </a:r>
          </a:p>
        </p:txBody>
      </p:sp>
      <p:sp>
        <p:nvSpPr>
          <p:cNvPr id="136197"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36198"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36199"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4438" y="857250"/>
            <a:ext cx="5929312" cy="4832092"/>
          </a:xfrm>
          <a:prstGeom prst="rect">
            <a:avLst/>
          </a:prstGeom>
          <a:noFill/>
        </p:spPr>
        <p:txBody>
          <a:bodyPr>
            <a:spAutoFit/>
          </a:bodyPr>
          <a:lstStyle/>
          <a:p>
            <a:pPr>
              <a:defRPr/>
            </a:pPr>
            <a:r>
              <a:rPr lang="tr-TR" sz="2800" b="1" dirty="0">
                <a:solidFill>
                  <a:srgbClr val="FF0000"/>
                </a:solidFill>
                <a:effectLst>
                  <a:outerShdw blurRad="38100" dist="38100" dir="2700000" algn="tl">
                    <a:srgbClr val="000000">
                      <a:alpha val="43137"/>
                    </a:srgbClr>
                  </a:outerShdw>
                </a:effectLst>
              </a:rPr>
              <a:t>Terminology:</a:t>
            </a:r>
          </a:p>
          <a:p>
            <a:pPr>
              <a:defRPr/>
            </a:pPr>
            <a:endParaRPr lang="tr-TR" sz="2800" dirty="0"/>
          </a:p>
          <a:p>
            <a:pPr>
              <a:defRPr/>
            </a:pPr>
            <a:r>
              <a:rPr lang="en-US" sz="2800" u="sng" dirty="0"/>
              <a:t>Low-cut filtering: </a:t>
            </a:r>
            <a:r>
              <a:rPr lang="en-US" sz="2800" dirty="0"/>
              <a:t>removes the low-frequency (long-period) components of ground motion </a:t>
            </a:r>
            <a:r>
              <a:rPr lang="en-US" sz="2800" dirty="0" smtClean="0"/>
              <a:t>(also known as high-pass </a:t>
            </a:r>
            <a:r>
              <a:rPr lang="en-US" sz="2800" dirty="0"/>
              <a:t>filtering)</a:t>
            </a:r>
          </a:p>
          <a:p>
            <a:pPr>
              <a:defRPr/>
            </a:pPr>
            <a:endParaRPr lang="en-US" sz="2800" dirty="0"/>
          </a:p>
          <a:p>
            <a:pPr>
              <a:defRPr/>
            </a:pPr>
            <a:r>
              <a:rPr lang="en-US" sz="2800" u="sng" dirty="0" smtClean="0"/>
              <a:t>High-cut </a:t>
            </a:r>
            <a:r>
              <a:rPr lang="en-US" sz="2800" u="sng" dirty="0"/>
              <a:t>filtering: </a:t>
            </a:r>
            <a:r>
              <a:rPr lang="en-US" sz="2800" dirty="0"/>
              <a:t>removes the high-frequency (short-period) components of ground motion </a:t>
            </a:r>
            <a:r>
              <a:rPr lang="en-US" sz="2800" dirty="0" smtClean="0"/>
              <a:t>(also known as low-pass </a:t>
            </a:r>
            <a:r>
              <a:rPr lang="en-US" sz="2800" dirty="0"/>
              <a:t>filtering)</a:t>
            </a:r>
          </a:p>
        </p:txBody>
      </p:sp>
      <p:sp>
        <p:nvSpPr>
          <p:cNvPr id="137219"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37220"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37221"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41"/>
          <p:cNvPicPr>
            <a:picLocks noChangeAspect="1" noChangeArrowheads="1"/>
          </p:cNvPicPr>
          <p:nvPr/>
        </p:nvPicPr>
        <p:blipFill>
          <a:blip r:embed="rId3" cstate="print"/>
          <a:srcRect l="16032" t="23416" r="16032" b="27365"/>
          <a:stretch>
            <a:fillRect/>
          </a:stretch>
        </p:blipFill>
        <p:spPr bwMode="auto">
          <a:xfrm>
            <a:off x="642938" y="0"/>
            <a:ext cx="7888287" cy="4286250"/>
          </a:xfrm>
          <a:prstGeom prst="rect">
            <a:avLst/>
          </a:prstGeom>
          <a:noFill/>
          <a:ln w="9525">
            <a:noFill/>
            <a:miter lim="800000"/>
            <a:headEnd/>
            <a:tailEnd/>
          </a:ln>
        </p:spPr>
      </p:pic>
      <p:sp>
        <p:nvSpPr>
          <p:cNvPr id="81962" name="Text Box 42"/>
          <p:cNvSpPr txBox="1">
            <a:spLocks noChangeArrowheads="1"/>
          </p:cNvSpPr>
          <p:nvPr/>
        </p:nvSpPr>
        <p:spPr bwMode="auto">
          <a:xfrm>
            <a:off x="642938" y="4357688"/>
            <a:ext cx="7643812" cy="2124075"/>
          </a:xfrm>
          <a:prstGeom prst="rect">
            <a:avLst/>
          </a:prstGeom>
          <a:noFill/>
          <a:ln w="9525">
            <a:noFill/>
            <a:miter lim="800000"/>
            <a:headEnd/>
            <a:tailEnd/>
          </a:ln>
          <a:effectLst/>
        </p:spPr>
        <p:txBody>
          <a:bodyPr>
            <a:spAutoFit/>
          </a:bodyPr>
          <a:lstStyle/>
          <a:p>
            <a:pPr>
              <a:spcBef>
                <a:spcPct val="50000"/>
              </a:spcBef>
              <a:defRPr/>
            </a:pPr>
            <a:r>
              <a:rPr lang="en-US" sz="2400" dirty="0">
                <a:effectLst>
                  <a:outerShdw blurRad="38100" dist="38100" dir="2700000" algn="tl">
                    <a:srgbClr val="C0C0C0"/>
                  </a:outerShdw>
                </a:effectLst>
              </a:rPr>
              <a:t>Low-cut Butterworth filter with different filter orders for a cut of</a:t>
            </a:r>
            <a:r>
              <a:rPr lang="tr-TR" sz="2400" dirty="0">
                <a:effectLst>
                  <a:outerShdw blurRad="38100" dist="38100" dir="2700000" algn="tl">
                    <a:srgbClr val="C0C0C0"/>
                  </a:outerShdw>
                </a:effectLst>
              </a:rPr>
              <a:t>f</a:t>
            </a:r>
            <a:r>
              <a:rPr lang="en-US" sz="2400" dirty="0">
                <a:effectLst>
                  <a:outerShdw blurRad="38100" dist="38100" dir="2700000" algn="tl">
                    <a:srgbClr val="C0C0C0"/>
                  </a:outerShdw>
                </a:effectLst>
              </a:rPr>
              <a:t> frequency of 0.05 Hz (20 seconds)</a:t>
            </a:r>
            <a:r>
              <a:rPr lang="tr-TR" sz="2400" dirty="0">
                <a:effectLst>
                  <a:outerShdw blurRad="38100" dist="38100" dir="2700000" algn="tl">
                    <a:srgbClr val="C0C0C0"/>
                  </a:outerShdw>
                </a:effectLst>
              </a:rPr>
              <a:t>.</a:t>
            </a:r>
          </a:p>
          <a:p>
            <a:pPr>
              <a:spcBef>
                <a:spcPct val="50000"/>
              </a:spcBef>
              <a:defRPr/>
            </a:pPr>
            <a:r>
              <a:rPr lang="tr-TR" sz="2400" dirty="0"/>
              <a:t>The </a:t>
            </a:r>
            <a:r>
              <a:rPr lang="en-US" sz="2400" dirty="0"/>
              <a:t>filter</a:t>
            </a:r>
            <a:r>
              <a:rPr lang="tr-TR" sz="2400" dirty="0"/>
              <a:t>s are</a:t>
            </a:r>
            <a:r>
              <a:rPr lang="en-US" sz="2400" dirty="0"/>
              <a:t> defined by a filter frequency and an order: the higher the order of the filter, the more rapid the roll-off.</a:t>
            </a:r>
            <a:endParaRPr lang="en-US" sz="2400" dirty="0">
              <a:effectLst>
                <a:outerShdw blurRad="38100" dist="38100" dir="2700000" algn="tl">
                  <a:srgbClr val="C0C0C0"/>
                </a:outerShdw>
              </a:effectLst>
            </a:endParaRPr>
          </a:p>
        </p:txBody>
      </p:sp>
      <p:cxnSp>
        <p:nvCxnSpPr>
          <p:cNvPr id="13" name="Straight Arrow Connector 12"/>
          <p:cNvCxnSpPr/>
          <p:nvPr/>
        </p:nvCxnSpPr>
        <p:spPr>
          <a:xfrm rot="16200000" flipV="1">
            <a:off x="3071813" y="1428750"/>
            <a:ext cx="785812" cy="64293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V="1">
            <a:off x="3209925" y="1595438"/>
            <a:ext cx="785813" cy="64293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V="1">
            <a:off x="3317875" y="1719263"/>
            <a:ext cx="785813" cy="64293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8247" name="TextBox 15"/>
          <p:cNvSpPr txBox="1">
            <a:spLocks noChangeArrowheads="1"/>
          </p:cNvSpPr>
          <p:nvPr/>
        </p:nvSpPr>
        <p:spPr bwMode="auto">
          <a:xfrm>
            <a:off x="3857625" y="2428875"/>
            <a:ext cx="1643063" cy="523875"/>
          </a:xfrm>
          <a:prstGeom prst="rect">
            <a:avLst/>
          </a:prstGeom>
          <a:solidFill>
            <a:schemeClr val="bg1"/>
          </a:solidFill>
          <a:ln w="9525">
            <a:noFill/>
            <a:miter lim="800000"/>
            <a:headEnd/>
            <a:tailEnd/>
          </a:ln>
        </p:spPr>
        <p:txBody>
          <a:bodyPr>
            <a:spAutoFit/>
          </a:bodyPr>
          <a:lstStyle/>
          <a:p>
            <a:pPr algn="ctr"/>
            <a:r>
              <a:rPr lang="tr-TR" altLang="en-US" sz="2800" b="1"/>
              <a:t>roll-off</a:t>
            </a:r>
          </a:p>
        </p:txBody>
      </p:sp>
      <p:cxnSp>
        <p:nvCxnSpPr>
          <p:cNvPr id="20" name="Straight Arrow Connector 19"/>
          <p:cNvCxnSpPr/>
          <p:nvPr/>
        </p:nvCxnSpPr>
        <p:spPr>
          <a:xfrm rot="5400000" flipH="1" flipV="1">
            <a:off x="5393531" y="1321594"/>
            <a:ext cx="1214438" cy="1143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flipH="1" flipV="1">
            <a:off x="5464969" y="1235869"/>
            <a:ext cx="1214438" cy="1143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flipH="1" flipV="1">
            <a:off x="5234781" y="1493044"/>
            <a:ext cx="1214438" cy="1143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8251"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38252"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38253"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8"/>
          <p:cNvSpPr>
            <a:spLocks noChangeArrowheads="1"/>
          </p:cNvSpPr>
          <p:nvPr/>
        </p:nvSpPr>
        <p:spPr bwMode="auto">
          <a:xfrm>
            <a:off x="3790950" y="3205163"/>
            <a:ext cx="9144000" cy="0"/>
          </a:xfrm>
          <a:prstGeom prst="rect">
            <a:avLst/>
          </a:prstGeom>
          <a:noFill/>
          <a:ln w="9525">
            <a:noFill/>
            <a:miter lim="800000"/>
            <a:headEnd/>
            <a:tailEnd/>
          </a:ln>
        </p:spPr>
        <p:txBody>
          <a:bodyPr>
            <a:spAutoFit/>
          </a:bodyPr>
          <a:lstStyle/>
          <a:p>
            <a:endParaRPr lang="en-US" altLang="en-US"/>
          </a:p>
        </p:txBody>
      </p:sp>
      <p:sp>
        <p:nvSpPr>
          <p:cNvPr id="139267" name="Rectangle 19"/>
          <p:cNvSpPr>
            <a:spLocks noChangeArrowheads="1"/>
          </p:cNvSpPr>
          <p:nvPr/>
        </p:nvSpPr>
        <p:spPr bwMode="auto">
          <a:xfrm>
            <a:off x="3638550" y="3205163"/>
            <a:ext cx="9144000" cy="0"/>
          </a:xfrm>
          <a:prstGeom prst="rect">
            <a:avLst/>
          </a:prstGeom>
          <a:noFill/>
          <a:ln w="9525">
            <a:noFill/>
            <a:miter lim="800000"/>
            <a:headEnd/>
            <a:tailEnd/>
          </a:ln>
        </p:spPr>
        <p:txBody>
          <a:bodyPr>
            <a:spAutoFit/>
          </a:bodyPr>
          <a:lstStyle/>
          <a:p>
            <a:endParaRPr lang="en-US" altLang="en-US"/>
          </a:p>
        </p:txBody>
      </p:sp>
      <p:sp>
        <p:nvSpPr>
          <p:cNvPr id="139268" name="Rectangle 23"/>
          <p:cNvSpPr>
            <a:spLocks noChangeArrowheads="1"/>
          </p:cNvSpPr>
          <p:nvPr/>
        </p:nvSpPr>
        <p:spPr bwMode="auto">
          <a:xfrm>
            <a:off x="3624263" y="3205163"/>
            <a:ext cx="9144000" cy="0"/>
          </a:xfrm>
          <a:prstGeom prst="rect">
            <a:avLst/>
          </a:prstGeom>
          <a:noFill/>
          <a:ln w="9525">
            <a:noFill/>
            <a:miter lim="800000"/>
            <a:headEnd/>
            <a:tailEnd/>
          </a:ln>
        </p:spPr>
        <p:txBody>
          <a:bodyPr>
            <a:spAutoFit/>
          </a:bodyPr>
          <a:lstStyle/>
          <a:p>
            <a:endParaRPr lang="en-US" altLang="en-US"/>
          </a:p>
        </p:txBody>
      </p:sp>
      <p:sp>
        <p:nvSpPr>
          <p:cNvPr id="80933" name="Text Box 37"/>
          <p:cNvSpPr txBox="1">
            <a:spLocks noChangeArrowheads="1"/>
          </p:cNvSpPr>
          <p:nvPr/>
        </p:nvSpPr>
        <p:spPr bwMode="auto">
          <a:xfrm>
            <a:off x="395288" y="714375"/>
            <a:ext cx="8208962" cy="5262563"/>
          </a:xfrm>
          <a:prstGeom prst="rect">
            <a:avLst/>
          </a:prstGeom>
          <a:noFill/>
          <a:ln w="9525">
            <a:noFill/>
            <a:miter lim="800000"/>
            <a:headEnd/>
            <a:tailEnd/>
          </a:ln>
          <a:effectLst/>
        </p:spPr>
        <p:txBody>
          <a:bodyPr>
            <a:spAutoFit/>
          </a:bodyPr>
          <a:lstStyle/>
          <a:p>
            <a:pPr>
              <a:defRPr/>
            </a:pPr>
            <a:r>
              <a:rPr lang="en-US" sz="2400" dirty="0">
                <a:effectLst>
                  <a:outerShdw blurRad="38100" dist="38100" dir="2700000" algn="tl">
                    <a:srgbClr val="C0C0C0"/>
                  </a:outerShdw>
                </a:effectLst>
              </a:rPr>
              <a:t>The fundamental choice </a:t>
            </a:r>
            <a:r>
              <a:rPr lang="tr-TR" sz="2400" dirty="0">
                <a:effectLst>
                  <a:outerShdw blurRad="38100" dist="38100" dir="2700000" algn="tl">
                    <a:srgbClr val="C0C0C0"/>
                  </a:outerShdw>
                </a:effectLst>
              </a:rPr>
              <a:t>of filtering </a:t>
            </a:r>
            <a:r>
              <a:rPr lang="en-US" sz="2400" dirty="0">
                <a:effectLst>
                  <a:outerShdw blurRad="38100" dist="38100" dir="2700000" algn="tl">
                    <a:srgbClr val="C0C0C0"/>
                  </a:outerShdw>
                </a:effectLst>
              </a:rPr>
              <a:t>is between causal and </a:t>
            </a:r>
            <a:r>
              <a:rPr lang="en-US" sz="2400" dirty="0" err="1">
                <a:effectLst>
                  <a:outerShdw blurRad="38100" dist="38100" dir="2700000" algn="tl">
                    <a:srgbClr val="C0C0C0"/>
                  </a:outerShdw>
                </a:effectLst>
              </a:rPr>
              <a:t>acausal</a:t>
            </a:r>
            <a:r>
              <a:rPr lang="en-US" sz="2400" dirty="0">
                <a:effectLst>
                  <a:outerShdw blurRad="38100" dist="38100" dir="2700000" algn="tl">
                    <a:srgbClr val="C0C0C0"/>
                  </a:outerShdw>
                </a:effectLst>
              </a:rPr>
              <a:t> filters</a:t>
            </a:r>
            <a:r>
              <a:rPr lang="tr-TR" sz="2400" dirty="0">
                <a:effectLst>
                  <a:outerShdw blurRad="38100" dist="38100" dir="2700000" algn="tl">
                    <a:srgbClr val="C0C0C0"/>
                  </a:outerShdw>
                </a:effectLst>
              </a:rPr>
              <a:t>.</a:t>
            </a:r>
            <a:r>
              <a:rPr lang="en-US" sz="2400" dirty="0">
                <a:effectLst>
                  <a:outerShdw blurRad="38100" dist="38100" dir="2700000" algn="tl">
                    <a:srgbClr val="C0C0C0"/>
                  </a:outerShdw>
                </a:effectLst>
              </a:rPr>
              <a:t> </a:t>
            </a:r>
            <a:endParaRPr lang="tr-TR" sz="2400" dirty="0">
              <a:effectLst>
                <a:outerShdw blurRad="38100" dist="38100" dir="2700000" algn="tl">
                  <a:srgbClr val="C0C0C0"/>
                </a:outerShdw>
              </a:effectLst>
            </a:endParaRPr>
          </a:p>
          <a:p>
            <a:pPr>
              <a:defRPr/>
            </a:pPr>
            <a:endParaRPr lang="tr-TR" sz="2400" dirty="0">
              <a:effectLst>
                <a:outerShdw blurRad="38100" dist="38100" dir="2700000" algn="tl">
                  <a:srgbClr val="C0C0C0"/>
                </a:outerShdw>
              </a:effectLst>
            </a:endParaRPr>
          </a:p>
          <a:p>
            <a:pPr>
              <a:defRPr/>
            </a:pPr>
            <a:r>
              <a:rPr lang="tr-TR" sz="2400" b="1" u="sng" dirty="0">
                <a:effectLst>
                  <a:outerShdw blurRad="38100" dist="38100" dir="2700000" algn="tl">
                    <a:srgbClr val="C0C0C0"/>
                  </a:outerShdw>
                </a:effectLst>
              </a:rPr>
              <a:t>Acausal filters: </a:t>
            </a:r>
            <a:r>
              <a:rPr lang="tr-TR" sz="2400" dirty="0">
                <a:effectLst>
                  <a:outerShdw blurRad="38100" dist="38100" dir="2700000" algn="tl">
                    <a:srgbClr val="C0C0C0"/>
                  </a:outerShdw>
                </a:effectLst>
              </a:rPr>
              <a:t>They do not produce phase distortion in the </a:t>
            </a:r>
            <a:r>
              <a:rPr lang="en-US" sz="2400" dirty="0">
                <a:effectLst>
                  <a:outerShdw blurRad="38100" dist="38100" dir="2700000" algn="tl">
                    <a:srgbClr val="C0C0C0"/>
                  </a:outerShdw>
                </a:effectLst>
              </a:rPr>
              <a:t>signal</a:t>
            </a:r>
            <a:r>
              <a:rPr lang="tr-TR" sz="2400" dirty="0">
                <a:effectLst>
                  <a:outerShdw blurRad="38100" dist="38100" dir="2700000" algn="tl">
                    <a:srgbClr val="C0C0C0"/>
                  </a:outerShdw>
                </a:effectLst>
              </a:rPr>
              <a:t>. </a:t>
            </a:r>
          </a:p>
          <a:p>
            <a:pPr>
              <a:defRPr/>
            </a:pPr>
            <a:r>
              <a:rPr lang="tr-TR" sz="2400" b="1" u="sng" dirty="0">
                <a:effectLst>
                  <a:outerShdw blurRad="38100" dist="38100" dir="2700000" algn="tl">
                    <a:srgbClr val="C0C0C0"/>
                  </a:outerShdw>
                </a:effectLst>
              </a:rPr>
              <a:t>Causal filters: </a:t>
            </a:r>
            <a:r>
              <a:rPr lang="tr-TR" sz="2400" dirty="0">
                <a:effectLst>
                  <a:outerShdw blurRad="38100" dist="38100" dir="2700000" algn="tl">
                    <a:srgbClr val="C0C0C0"/>
                  </a:outerShdw>
                </a:effectLst>
              </a:rPr>
              <a:t>They</a:t>
            </a:r>
            <a:r>
              <a:rPr lang="en-US" sz="2400" dirty="0">
                <a:effectLst>
                  <a:outerShdw blurRad="38100" dist="38100" dir="2700000" algn="tl">
                    <a:srgbClr val="C0C0C0"/>
                  </a:outerShdw>
                </a:effectLst>
              </a:rPr>
              <a:t> result in phase shifts in the record.</a:t>
            </a:r>
            <a:r>
              <a:rPr lang="en-US" sz="2400" dirty="0"/>
              <a:t> </a:t>
            </a:r>
            <a:endParaRPr lang="tr-TR" sz="2400" dirty="0"/>
          </a:p>
          <a:p>
            <a:pPr>
              <a:defRPr/>
            </a:pPr>
            <a:endParaRPr lang="tr-TR" sz="2400" dirty="0"/>
          </a:p>
          <a:p>
            <a:pPr>
              <a:defRPr/>
            </a:pPr>
            <a:r>
              <a:rPr lang="en-US" sz="2400" dirty="0"/>
              <a:t>The zero-phase shift </a:t>
            </a:r>
            <a:r>
              <a:rPr lang="tr-TR" sz="2400" dirty="0"/>
              <a:t>of acausal filters </a:t>
            </a:r>
            <a:r>
              <a:rPr lang="en-US" sz="2400" dirty="0"/>
              <a:t>is achieved in the time domain by passing the transform of the filter along the record from start to finish and then reversing the order and passing the filter from the end of the record to the beginning.</a:t>
            </a:r>
            <a:r>
              <a:rPr lang="tr-TR" sz="2400" dirty="0">
                <a:effectLst>
                  <a:outerShdw blurRad="38100" dist="38100" dir="2700000" algn="tl">
                    <a:srgbClr val="C0C0C0"/>
                  </a:outerShdw>
                </a:effectLst>
              </a:rPr>
              <a:t> T</a:t>
            </a:r>
            <a:r>
              <a:rPr lang="en-US" sz="2400" dirty="0">
                <a:effectLst>
                  <a:outerShdw blurRad="38100" dist="38100" dir="2700000" algn="tl">
                    <a:srgbClr val="C0C0C0"/>
                  </a:outerShdw>
                </a:effectLst>
              </a:rPr>
              <a:t>o achieve the zero phase </a:t>
            </a:r>
            <a:r>
              <a:rPr lang="en-US" sz="2400" dirty="0" smtClean="0">
                <a:effectLst>
                  <a:outerShdw blurRad="38100" dist="38100" dir="2700000" algn="tl">
                    <a:srgbClr val="C0C0C0"/>
                  </a:outerShdw>
                </a:effectLst>
              </a:rPr>
              <a:t>shift, </a:t>
            </a:r>
            <a:r>
              <a:rPr lang="tr-TR" sz="2400" dirty="0">
                <a:effectLst>
                  <a:outerShdw blurRad="38100" dist="38100" dir="2700000" algn="tl">
                    <a:srgbClr val="C0C0C0"/>
                  </a:outerShdw>
                </a:effectLst>
              </a:rPr>
              <a:t>acausal filters</a:t>
            </a:r>
            <a:r>
              <a:rPr lang="en-US" sz="2400" dirty="0">
                <a:effectLst>
                  <a:outerShdw blurRad="38100" dist="38100" dir="2700000" algn="tl">
                    <a:srgbClr val="C0C0C0"/>
                  </a:outerShdw>
                </a:effectLst>
              </a:rPr>
              <a:t> </a:t>
            </a:r>
            <a:r>
              <a:rPr lang="tr-TR" sz="2400" dirty="0">
                <a:effectLst>
                  <a:outerShdw blurRad="38100" dist="38100" dir="2700000" algn="tl">
                    <a:srgbClr val="C0C0C0"/>
                  </a:outerShdw>
                </a:effectLst>
              </a:rPr>
              <a:t>have</a:t>
            </a:r>
            <a:r>
              <a:rPr lang="en-US" sz="2400" dirty="0">
                <a:effectLst>
                  <a:outerShdw blurRad="38100" dist="38100" dir="2700000" algn="tl">
                    <a:srgbClr val="C0C0C0"/>
                  </a:outerShdw>
                </a:effectLst>
              </a:rPr>
              <a:t> to start act</a:t>
            </a:r>
            <a:r>
              <a:rPr lang="tr-TR" sz="2400" dirty="0">
                <a:effectLst>
                  <a:outerShdw blurRad="38100" dist="38100" dir="2700000" algn="tl">
                    <a:srgbClr val="C0C0C0"/>
                  </a:outerShdw>
                </a:effectLst>
              </a:rPr>
              <a:t>ing</a:t>
            </a:r>
            <a:r>
              <a:rPr lang="en-US" sz="2400" dirty="0">
                <a:effectLst>
                  <a:outerShdw blurRad="38100" dist="38100" dir="2700000" algn="tl">
                    <a:srgbClr val="C0C0C0"/>
                  </a:outerShdw>
                </a:effectLst>
              </a:rPr>
              <a:t> prior to the beginning of the record</a:t>
            </a:r>
            <a:r>
              <a:rPr lang="tr-TR" sz="2400" dirty="0">
                <a:effectLst>
                  <a:outerShdw blurRad="38100" dist="38100" dir="2700000" algn="tl">
                    <a:srgbClr val="C0C0C0"/>
                  </a:outerShdw>
                </a:effectLst>
              </a:rPr>
              <a:t>. For this, they need zero pads before and after the record.</a:t>
            </a:r>
            <a:endParaRPr lang="en-US" sz="2400" dirty="0"/>
          </a:p>
        </p:txBody>
      </p:sp>
      <p:sp>
        <p:nvSpPr>
          <p:cNvPr id="139270"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39271"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39272"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ext Box 22"/>
          <p:cNvSpPr txBox="1">
            <a:spLocks noChangeArrowheads="1"/>
          </p:cNvSpPr>
          <p:nvPr/>
        </p:nvSpPr>
        <p:spPr bwMode="auto">
          <a:xfrm>
            <a:off x="285750" y="5300663"/>
            <a:ext cx="8643938" cy="1015663"/>
          </a:xfrm>
          <a:prstGeom prst="rect">
            <a:avLst/>
          </a:prstGeom>
          <a:noFill/>
          <a:ln w="9525">
            <a:noFill/>
            <a:miter lim="800000"/>
            <a:headEnd/>
            <a:tailEnd/>
          </a:ln>
        </p:spPr>
        <p:txBody>
          <a:bodyPr>
            <a:spAutoFit/>
          </a:bodyPr>
          <a:lstStyle/>
          <a:p>
            <a:r>
              <a:rPr lang="tr-TR" altLang="en-US" sz="2000" dirty="0">
                <a:solidFill>
                  <a:srgbClr val="FF0000"/>
                </a:solidFill>
              </a:rPr>
              <a:t>Even if there are </a:t>
            </a:r>
            <a:r>
              <a:rPr lang="en-US" altLang="en-US" sz="2000" dirty="0">
                <a:solidFill>
                  <a:srgbClr val="FF0000"/>
                </a:solidFill>
              </a:rPr>
              <a:t>pre- and post-event memory on digital recordings</a:t>
            </a:r>
            <a:r>
              <a:rPr lang="tr-TR" altLang="en-US" sz="2000" dirty="0">
                <a:solidFill>
                  <a:srgbClr val="FF0000"/>
                </a:solidFill>
              </a:rPr>
              <a:t>, you have to pad them with additional zeros if t</a:t>
            </a:r>
            <a:r>
              <a:rPr lang="en-US" altLang="en-US" sz="2000" dirty="0">
                <a:solidFill>
                  <a:srgbClr val="FF0000"/>
                </a:solidFill>
              </a:rPr>
              <a:t>he required length of the filter pads </a:t>
            </a:r>
            <a:r>
              <a:rPr lang="tr-TR" altLang="en-US" sz="2000" dirty="0">
                <a:solidFill>
                  <a:srgbClr val="FF0000"/>
                </a:solidFill>
              </a:rPr>
              <a:t>are </a:t>
            </a:r>
            <a:r>
              <a:rPr lang="tr-TR" altLang="en-US" sz="2000" dirty="0" smtClean="0">
                <a:solidFill>
                  <a:srgbClr val="FF0000"/>
                </a:solidFill>
              </a:rPr>
              <a:t>longer</a:t>
            </a:r>
            <a:r>
              <a:rPr lang="en-US" altLang="en-US" sz="2000" dirty="0" smtClean="0">
                <a:solidFill>
                  <a:srgbClr val="FF0000"/>
                </a:solidFill>
              </a:rPr>
              <a:t> than the pre- and post-event portions of the record.</a:t>
            </a:r>
            <a:endParaRPr lang="en-US" altLang="en-US" sz="2000" i="1" dirty="0">
              <a:solidFill>
                <a:srgbClr val="FF0000"/>
              </a:solidFill>
            </a:endParaRPr>
          </a:p>
        </p:txBody>
      </p:sp>
      <p:pic>
        <p:nvPicPr>
          <p:cNvPr id="140291" name="Picture 23"/>
          <p:cNvPicPr>
            <a:picLocks noChangeAspect="1" noChangeArrowheads="1"/>
          </p:cNvPicPr>
          <p:nvPr/>
        </p:nvPicPr>
        <p:blipFill>
          <a:blip r:embed="rId3" cstate="print"/>
          <a:srcRect l="24902" t="15538" r="25635" b="17513"/>
          <a:stretch>
            <a:fillRect/>
          </a:stretch>
        </p:blipFill>
        <p:spPr bwMode="auto">
          <a:xfrm>
            <a:off x="642938" y="0"/>
            <a:ext cx="5214937" cy="5294313"/>
          </a:xfrm>
          <a:prstGeom prst="rect">
            <a:avLst/>
          </a:prstGeom>
          <a:noFill/>
          <a:ln w="9525">
            <a:noFill/>
            <a:miter lim="800000"/>
            <a:headEnd/>
            <a:tailEnd/>
          </a:ln>
        </p:spPr>
      </p:pic>
      <p:sp>
        <p:nvSpPr>
          <p:cNvPr id="140292" name="TextBox 8"/>
          <p:cNvSpPr txBox="1">
            <a:spLocks noChangeArrowheads="1"/>
          </p:cNvSpPr>
          <p:nvPr/>
        </p:nvSpPr>
        <p:spPr bwMode="auto">
          <a:xfrm>
            <a:off x="6072188" y="642938"/>
            <a:ext cx="2857500" cy="3786187"/>
          </a:xfrm>
          <a:prstGeom prst="rect">
            <a:avLst/>
          </a:prstGeom>
          <a:noFill/>
          <a:ln w="9525">
            <a:noFill/>
            <a:miter lim="800000"/>
            <a:headEnd/>
            <a:tailEnd/>
          </a:ln>
        </p:spPr>
        <p:txBody>
          <a:bodyPr>
            <a:spAutoFit/>
          </a:bodyPr>
          <a:lstStyle/>
          <a:p>
            <a:r>
              <a:rPr lang="en-US" altLang="en-US" sz="2400" dirty="0"/>
              <a:t>The length of the pads depends on the filter frequency and the filter order.</a:t>
            </a:r>
            <a:r>
              <a:rPr lang="en-US" altLang="en-US" sz="2400" i="1" dirty="0">
                <a:solidFill>
                  <a:srgbClr val="FF0000"/>
                </a:solidFill>
              </a:rPr>
              <a:t> </a:t>
            </a:r>
            <a:r>
              <a:rPr lang="en-US" altLang="en-US" sz="2400" i="1" dirty="0"/>
              <a:t>(</a:t>
            </a:r>
            <a:r>
              <a:rPr lang="en-US" altLang="en-US" sz="2400" i="1" dirty="0">
                <a:solidFill>
                  <a:srgbClr val="FF0000"/>
                </a:solidFill>
              </a:rPr>
              <a:t>pads are needed regardless of whether the filtering is done in the time- or frequency-domain</a:t>
            </a:r>
            <a:r>
              <a:rPr lang="en-US" altLang="en-US" sz="2400" i="1" dirty="0"/>
              <a:t>)</a:t>
            </a:r>
            <a:endParaRPr lang="tr-TR" altLang="en-US" sz="2400" dirty="0"/>
          </a:p>
        </p:txBody>
      </p:sp>
      <p:sp>
        <p:nvSpPr>
          <p:cNvPr id="140293"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40294"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40295"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17"/>
          <p:cNvPicPr>
            <a:picLocks noChangeAspect="1" noChangeArrowheads="1"/>
          </p:cNvPicPr>
          <p:nvPr/>
        </p:nvPicPr>
        <p:blipFill>
          <a:blip r:embed="rId3" cstate="print"/>
          <a:srcRect l="11604" t="32292" r="10872" b="16536"/>
          <a:stretch>
            <a:fillRect/>
          </a:stretch>
        </p:blipFill>
        <p:spPr bwMode="auto">
          <a:xfrm>
            <a:off x="0" y="0"/>
            <a:ext cx="9144000" cy="4527550"/>
          </a:xfrm>
          <a:prstGeom prst="rect">
            <a:avLst/>
          </a:prstGeom>
          <a:noFill/>
          <a:ln w="9525">
            <a:noFill/>
            <a:miter lim="800000"/>
            <a:headEnd/>
            <a:tailEnd/>
          </a:ln>
        </p:spPr>
      </p:pic>
      <p:sp>
        <p:nvSpPr>
          <p:cNvPr id="141315" name="Rectangle 18"/>
          <p:cNvSpPr>
            <a:spLocks noChangeArrowheads="1"/>
          </p:cNvSpPr>
          <p:nvPr/>
        </p:nvSpPr>
        <p:spPr bwMode="auto">
          <a:xfrm>
            <a:off x="215900" y="4584700"/>
            <a:ext cx="8928100" cy="1570038"/>
          </a:xfrm>
          <a:prstGeom prst="rect">
            <a:avLst/>
          </a:prstGeom>
          <a:noFill/>
          <a:ln w="9525">
            <a:noFill/>
            <a:miter lim="800000"/>
            <a:headEnd/>
            <a:tailEnd/>
          </a:ln>
        </p:spPr>
        <p:txBody>
          <a:bodyPr>
            <a:spAutoFit/>
          </a:bodyPr>
          <a:lstStyle/>
          <a:p>
            <a:pPr>
              <a:spcBef>
                <a:spcPct val="50000"/>
              </a:spcBef>
            </a:pPr>
            <a:r>
              <a:rPr lang="en-US" altLang="en-US" sz="2400"/>
              <a:t>Application of causal and acausal filters, even with very similar filter parameters produce very different results in terms of the integrated displacements (shown above) and the elastic spectral response ordinates (shown in the next slide).</a:t>
            </a:r>
          </a:p>
        </p:txBody>
      </p:sp>
      <p:sp>
        <p:nvSpPr>
          <p:cNvPr id="141316"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41317"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41318"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9"/>
          <p:cNvSpPr>
            <a:spLocks noChangeArrowheads="1"/>
          </p:cNvSpPr>
          <p:nvPr/>
        </p:nvSpPr>
        <p:spPr bwMode="auto">
          <a:xfrm>
            <a:off x="3771900" y="2824163"/>
            <a:ext cx="9144000" cy="0"/>
          </a:xfrm>
          <a:prstGeom prst="rect">
            <a:avLst/>
          </a:prstGeom>
          <a:noFill/>
          <a:ln w="9525">
            <a:noFill/>
            <a:miter lim="800000"/>
            <a:headEnd/>
            <a:tailEnd/>
          </a:ln>
        </p:spPr>
        <p:txBody>
          <a:bodyPr>
            <a:spAutoFit/>
          </a:bodyPr>
          <a:lstStyle/>
          <a:p>
            <a:endParaRPr lang="en-US" altLang="en-US"/>
          </a:p>
        </p:txBody>
      </p:sp>
      <p:sp>
        <p:nvSpPr>
          <p:cNvPr id="142339" name="Text Box 79"/>
          <p:cNvSpPr txBox="1">
            <a:spLocks noChangeArrowheads="1"/>
          </p:cNvSpPr>
          <p:nvPr/>
        </p:nvSpPr>
        <p:spPr bwMode="auto">
          <a:xfrm>
            <a:off x="431800" y="5072063"/>
            <a:ext cx="8497888" cy="1570037"/>
          </a:xfrm>
          <a:prstGeom prst="rect">
            <a:avLst/>
          </a:prstGeom>
          <a:noFill/>
          <a:ln w="9525">
            <a:noFill/>
            <a:miter lim="800000"/>
            <a:headEnd/>
            <a:tailEnd/>
          </a:ln>
        </p:spPr>
        <p:txBody>
          <a:bodyPr>
            <a:spAutoFit/>
          </a:bodyPr>
          <a:lstStyle/>
          <a:p>
            <a:pPr>
              <a:spcBef>
                <a:spcPct val="50000"/>
              </a:spcBef>
            </a:pPr>
            <a:r>
              <a:rPr lang="tr-TR" altLang="en-US" sz="2400">
                <a:solidFill>
                  <a:srgbClr val="C00000"/>
                </a:solidFill>
              </a:rPr>
              <a:t>In case of causally filtered data: b</a:t>
            </a:r>
            <a:r>
              <a:rPr lang="en-US" altLang="en-US" sz="2400">
                <a:solidFill>
                  <a:srgbClr val="C00000"/>
                </a:solidFill>
              </a:rPr>
              <a:t>oth elastic and inelastic response spectra can be sensitive to the choice of filter corner periods even for oscillator periods much shorter than the filter corner periods.</a:t>
            </a:r>
          </a:p>
        </p:txBody>
      </p:sp>
      <p:pic>
        <p:nvPicPr>
          <p:cNvPr id="142340" name="Picture 80"/>
          <p:cNvPicPr>
            <a:picLocks noChangeAspect="1" noChangeArrowheads="1"/>
          </p:cNvPicPr>
          <p:nvPr/>
        </p:nvPicPr>
        <p:blipFill>
          <a:blip r:embed="rId3" cstate="print"/>
          <a:srcRect l="30257" t="23416" r="29118" b="18880"/>
          <a:stretch>
            <a:fillRect/>
          </a:stretch>
        </p:blipFill>
        <p:spPr bwMode="auto">
          <a:xfrm>
            <a:off x="357188" y="214313"/>
            <a:ext cx="4646612" cy="4949825"/>
          </a:xfrm>
          <a:prstGeom prst="rect">
            <a:avLst/>
          </a:prstGeom>
          <a:noFill/>
          <a:ln w="9525">
            <a:noFill/>
            <a:miter lim="800000"/>
            <a:headEnd/>
            <a:tailEnd/>
          </a:ln>
        </p:spPr>
      </p:pic>
      <p:sp>
        <p:nvSpPr>
          <p:cNvPr id="142341" name="Text Box 81"/>
          <p:cNvSpPr txBox="1">
            <a:spLocks noChangeArrowheads="1"/>
          </p:cNvSpPr>
          <p:nvPr/>
        </p:nvSpPr>
        <p:spPr bwMode="auto">
          <a:xfrm>
            <a:off x="5148263" y="981075"/>
            <a:ext cx="3744912" cy="3046413"/>
          </a:xfrm>
          <a:prstGeom prst="rect">
            <a:avLst/>
          </a:prstGeom>
          <a:noFill/>
          <a:ln w="9525">
            <a:noFill/>
            <a:miter lim="800000"/>
            <a:headEnd/>
            <a:tailEnd/>
          </a:ln>
        </p:spPr>
        <p:txBody>
          <a:bodyPr>
            <a:spAutoFit/>
          </a:bodyPr>
          <a:lstStyle/>
          <a:p>
            <a:r>
              <a:rPr lang="en-US" altLang="en-US" sz="2400"/>
              <a:t>Ratio of 5%-damped pseudo absolute acceleration spectra (in cm/s</a:t>
            </a:r>
            <a:r>
              <a:rPr lang="en-US" altLang="en-US" sz="2400" baseline="30000"/>
              <a:t>2</a:t>
            </a:r>
            <a:r>
              <a:rPr lang="en-US" altLang="en-US" sz="2400"/>
              <a:t>) for causal (top) and acausal (bottom) filtering, using the results for a filter corner of 100 s as reference.</a:t>
            </a:r>
          </a:p>
        </p:txBody>
      </p:sp>
      <p:sp>
        <p:nvSpPr>
          <p:cNvPr id="142342" name="TextBox 10"/>
          <p:cNvSpPr txBox="1">
            <a:spLocks noChangeArrowheads="1"/>
          </p:cNvSpPr>
          <p:nvPr/>
        </p:nvSpPr>
        <p:spPr bwMode="auto">
          <a:xfrm>
            <a:off x="3429000" y="547688"/>
            <a:ext cx="1357313" cy="523875"/>
          </a:xfrm>
          <a:prstGeom prst="rect">
            <a:avLst/>
          </a:prstGeom>
          <a:noFill/>
          <a:ln w="9525">
            <a:noFill/>
            <a:miter lim="800000"/>
            <a:headEnd/>
            <a:tailEnd/>
          </a:ln>
        </p:spPr>
        <p:txBody>
          <a:bodyPr>
            <a:spAutoFit/>
          </a:bodyPr>
          <a:lstStyle/>
          <a:p>
            <a:r>
              <a:rPr lang="tr-TR" altLang="en-US" sz="2800" b="1"/>
              <a:t>causal</a:t>
            </a:r>
          </a:p>
        </p:txBody>
      </p:sp>
      <p:sp>
        <p:nvSpPr>
          <p:cNvPr id="142343" name="TextBox 11"/>
          <p:cNvSpPr txBox="1">
            <a:spLocks noChangeArrowheads="1"/>
          </p:cNvSpPr>
          <p:nvPr/>
        </p:nvSpPr>
        <p:spPr bwMode="auto">
          <a:xfrm>
            <a:off x="2928938" y="4119563"/>
            <a:ext cx="1643062" cy="523875"/>
          </a:xfrm>
          <a:prstGeom prst="rect">
            <a:avLst/>
          </a:prstGeom>
          <a:noFill/>
          <a:ln w="9525">
            <a:noFill/>
            <a:miter lim="800000"/>
            <a:headEnd/>
            <a:tailEnd/>
          </a:ln>
        </p:spPr>
        <p:txBody>
          <a:bodyPr>
            <a:spAutoFit/>
          </a:bodyPr>
          <a:lstStyle/>
          <a:p>
            <a:r>
              <a:rPr lang="tr-TR" altLang="en-US" sz="2800" b="1"/>
              <a:t>acausal</a:t>
            </a:r>
          </a:p>
        </p:txBody>
      </p:sp>
      <p:sp>
        <p:nvSpPr>
          <p:cNvPr id="14234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4234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42346"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9"/>
          <p:cNvSpPr>
            <a:spLocks noChangeArrowheads="1"/>
          </p:cNvSpPr>
          <p:nvPr/>
        </p:nvSpPr>
        <p:spPr bwMode="auto">
          <a:xfrm>
            <a:off x="3167063" y="1947863"/>
            <a:ext cx="9144000" cy="0"/>
          </a:xfrm>
          <a:prstGeom prst="rect">
            <a:avLst/>
          </a:prstGeom>
          <a:noFill/>
          <a:ln w="9525">
            <a:noFill/>
            <a:miter lim="800000"/>
            <a:headEnd/>
            <a:tailEnd/>
          </a:ln>
        </p:spPr>
        <p:txBody>
          <a:bodyPr>
            <a:spAutoFit/>
          </a:bodyPr>
          <a:lstStyle/>
          <a:p>
            <a:endParaRPr lang="en-US" altLang="en-US"/>
          </a:p>
        </p:txBody>
      </p:sp>
      <p:sp>
        <p:nvSpPr>
          <p:cNvPr id="143363" name="Rectangle 11"/>
          <p:cNvSpPr>
            <a:spLocks noChangeArrowheads="1"/>
          </p:cNvSpPr>
          <p:nvPr/>
        </p:nvSpPr>
        <p:spPr bwMode="auto">
          <a:xfrm>
            <a:off x="3509963" y="1952625"/>
            <a:ext cx="9144000" cy="0"/>
          </a:xfrm>
          <a:prstGeom prst="rect">
            <a:avLst/>
          </a:prstGeom>
          <a:noFill/>
          <a:ln w="9525">
            <a:noFill/>
            <a:miter lim="800000"/>
            <a:headEnd/>
            <a:tailEnd/>
          </a:ln>
        </p:spPr>
        <p:txBody>
          <a:bodyPr>
            <a:spAutoFit/>
          </a:bodyPr>
          <a:lstStyle/>
          <a:p>
            <a:endParaRPr lang="en-US" altLang="en-US"/>
          </a:p>
        </p:txBody>
      </p:sp>
      <p:sp>
        <p:nvSpPr>
          <p:cNvPr id="143364" name="Text Box 27"/>
          <p:cNvSpPr txBox="1">
            <a:spLocks noChangeArrowheads="1"/>
          </p:cNvSpPr>
          <p:nvPr/>
        </p:nvSpPr>
        <p:spPr bwMode="auto">
          <a:xfrm>
            <a:off x="1500188" y="1928813"/>
            <a:ext cx="6175375" cy="3539430"/>
          </a:xfrm>
          <a:prstGeom prst="rect">
            <a:avLst/>
          </a:prstGeom>
          <a:noFill/>
          <a:ln w="9525">
            <a:noFill/>
            <a:miter lim="800000"/>
            <a:headEnd/>
            <a:tailEnd/>
          </a:ln>
        </p:spPr>
        <p:txBody>
          <a:bodyPr>
            <a:spAutoFit/>
          </a:bodyPr>
          <a:lstStyle/>
          <a:p>
            <a:r>
              <a:rPr lang="en-US" altLang="en-US" sz="2800" dirty="0"/>
              <a:t>When </a:t>
            </a:r>
            <a:r>
              <a:rPr lang="en-US" altLang="en-US" sz="2800" dirty="0" err="1"/>
              <a:t>acausal</a:t>
            </a:r>
            <a:r>
              <a:rPr lang="en-US" altLang="en-US" sz="2800" dirty="0"/>
              <a:t> filters are applied, the pads are a tool of convenience but their retention as part of the processed record </a:t>
            </a:r>
            <a:r>
              <a:rPr lang="tr-TR" altLang="en-US" sz="2800" dirty="0"/>
              <a:t>is </a:t>
            </a:r>
            <a:r>
              <a:rPr lang="en-US" altLang="en-US" sz="2800" dirty="0"/>
              <a:t>important.</a:t>
            </a:r>
            <a:r>
              <a:rPr lang="tr-TR" altLang="en-US" sz="2800" dirty="0"/>
              <a:t> </a:t>
            </a:r>
            <a:r>
              <a:rPr lang="tr-TR" altLang="en-US" sz="2800" u="sng" dirty="0"/>
              <a:t>If pads of acausally filtered data are not retained, the filtering effects will </a:t>
            </a:r>
            <a:r>
              <a:rPr lang="en-US" altLang="en-US" sz="2800" u="sng" dirty="0" smtClean="0"/>
              <a:t>not be completely captured, as a portion of the filter transient will be removed</a:t>
            </a:r>
            <a:r>
              <a:rPr lang="tr-TR" altLang="en-US" sz="2800" u="sng" dirty="0" smtClean="0"/>
              <a:t>.</a:t>
            </a:r>
            <a:endParaRPr lang="en-US" altLang="en-US" sz="2800" u="sng" dirty="0"/>
          </a:p>
        </p:txBody>
      </p:sp>
      <p:sp>
        <p:nvSpPr>
          <p:cNvPr id="86044" name="Text Box 28"/>
          <p:cNvSpPr txBox="1">
            <a:spLocks noChangeArrowheads="1"/>
          </p:cNvSpPr>
          <p:nvPr/>
        </p:nvSpPr>
        <p:spPr bwMode="auto">
          <a:xfrm>
            <a:off x="1011685" y="764702"/>
            <a:ext cx="7036246" cy="1015663"/>
          </a:xfrm>
          <a:prstGeom prst="rect">
            <a:avLst/>
          </a:prstGeom>
          <a:noFill/>
          <a:ln w="9525">
            <a:noFill/>
            <a:miter lim="800000"/>
            <a:headEnd/>
            <a:tailEnd/>
          </a:ln>
          <a:effectLst/>
        </p:spPr>
        <p:txBody>
          <a:bodyPr wrap="square">
            <a:spAutoFit/>
          </a:bodyPr>
          <a:lstStyle/>
          <a:p>
            <a:pPr>
              <a:spcBef>
                <a:spcPct val="50000"/>
              </a:spcBef>
              <a:defRPr/>
            </a:pPr>
            <a:r>
              <a:rPr lang="tr-TR" sz="2000" b="1" i="1" dirty="0">
                <a:solidFill>
                  <a:srgbClr val="FF0000"/>
                </a:solidFill>
                <a:effectLst>
                  <a:outerShdw blurRad="38100" dist="38100" dir="2700000" algn="tl">
                    <a:srgbClr val="C0C0C0"/>
                  </a:outerShdw>
                </a:effectLst>
              </a:rPr>
              <a:t>An important </a:t>
            </a:r>
            <a:r>
              <a:rPr lang="tr-TR" sz="2000" b="1" i="1" dirty="0" smtClean="0">
                <a:solidFill>
                  <a:srgbClr val="FF0000"/>
                </a:solidFill>
                <a:effectLst>
                  <a:outerShdw blurRad="38100" dist="38100" dir="2700000" algn="tl">
                    <a:srgbClr val="C0C0C0"/>
                  </a:outerShdw>
                </a:effectLst>
              </a:rPr>
              <a:t>remark</a:t>
            </a:r>
            <a:r>
              <a:rPr lang="en-US" sz="2000" b="1" i="1" dirty="0" smtClean="0">
                <a:solidFill>
                  <a:srgbClr val="FF0000"/>
                </a:solidFill>
                <a:effectLst>
                  <a:outerShdw blurRad="38100" dist="38100" dir="2700000" algn="tl">
                    <a:srgbClr val="C0C0C0"/>
                  </a:outerShdw>
                </a:effectLst>
              </a:rPr>
              <a:t> regarding consistency of acceleration time series and ground-motion measures obtained from the acceleration time series</a:t>
            </a:r>
            <a:endParaRPr lang="tr-TR" sz="2000" b="1" i="1" dirty="0">
              <a:solidFill>
                <a:srgbClr val="FF0000"/>
              </a:solidFill>
              <a:effectLst>
                <a:outerShdw blurRad="38100" dist="38100" dir="2700000" algn="tl">
                  <a:srgbClr val="C0C0C0"/>
                </a:outerShdw>
              </a:effectLst>
            </a:endParaRPr>
          </a:p>
        </p:txBody>
      </p:sp>
      <p:sp>
        <p:nvSpPr>
          <p:cNvPr id="143366"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altLang="en-US" sz="1400"/>
              <a:t>Dr. Sinan Akkar</a:t>
            </a:r>
          </a:p>
        </p:txBody>
      </p:sp>
      <p:sp>
        <p:nvSpPr>
          <p:cNvPr id="143367"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43368" name="Text Box 7"/>
          <p:cNvSpPr txBox="1">
            <a:spLocks noChangeArrowheads="1"/>
          </p:cNvSpPr>
          <p:nvPr/>
        </p:nvSpPr>
        <p:spPr bwMode="auto">
          <a:xfrm>
            <a:off x="-36513" y="6540500"/>
            <a:ext cx="5037138" cy="307975"/>
          </a:xfrm>
          <a:prstGeom prst="rect">
            <a:avLst/>
          </a:prstGeom>
          <a:noFill/>
          <a:ln w="9525">
            <a:noFill/>
            <a:miter lim="800000"/>
            <a:headEnd/>
            <a:tailEnd/>
          </a:ln>
        </p:spPr>
        <p:txBody>
          <a:bodyPr>
            <a:spAutoFit/>
          </a:bodyPr>
          <a:lstStyle/>
          <a:p>
            <a:pPr>
              <a:spcBef>
                <a:spcPct val="50000"/>
              </a:spcBef>
            </a:pPr>
            <a:r>
              <a:rPr lang="tr-TR" altLang="en-US" sz="1400" i="1"/>
              <a:t>Strong Ground Motion Parameters – Data Processing</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268760"/>
            <a:ext cx="5937647" cy="4786587"/>
          </a:xfrm>
          <a:prstGeom prst="rect">
            <a:avLst/>
          </a:prstGeom>
        </p:spPr>
      </p:pic>
      <p:sp>
        <p:nvSpPr>
          <p:cNvPr id="3" name="TextBox 2"/>
          <p:cNvSpPr txBox="1"/>
          <p:nvPr/>
        </p:nvSpPr>
        <p:spPr>
          <a:xfrm>
            <a:off x="395536" y="3551816"/>
            <a:ext cx="1512168" cy="923330"/>
          </a:xfrm>
          <a:prstGeom prst="rect">
            <a:avLst/>
          </a:prstGeom>
          <a:noFill/>
        </p:spPr>
        <p:txBody>
          <a:bodyPr wrap="square" rtlCol="0">
            <a:spAutoFit/>
          </a:bodyPr>
          <a:lstStyle/>
          <a:p>
            <a:r>
              <a:rPr lang="en-US" dirty="0" smtClean="0"/>
              <a:t>Note very small filter transients</a:t>
            </a:r>
            <a:endParaRPr lang="en-US" dirty="0"/>
          </a:p>
        </p:txBody>
      </p:sp>
      <p:sp>
        <p:nvSpPr>
          <p:cNvPr id="4" name="TextBox 3"/>
          <p:cNvSpPr txBox="1"/>
          <p:nvPr/>
        </p:nvSpPr>
        <p:spPr>
          <a:xfrm>
            <a:off x="464166" y="440885"/>
            <a:ext cx="5688632" cy="738664"/>
          </a:xfrm>
          <a:prstGeom prst="rect">
            <a:avLst/>
          </a:prstGeom>
          <a:noFill/>
        </p:spPr>
        <p:txBody>
          <a:bodyPr wrap="square" rtlCol="0">
            <a:spAutoFit/>
          </a:bodyPr>
          <a:lstStyle/>
          <a:p>
            <a:r>
              <a:rPr lang="en-US" sz="1400" dirty="0" smtClean="0"/>
              <a:t>Data from analog strong-motion </a:t>
            </a:r>
            <a:r>
              <a:rPr lang="en-US" sz="1400" dirty="0" err="1"/>
              <a:t>accelerograph</a:t>
            </a:r>
            <a:r>
              <a:rPr lang="en-US" sz="1400" dirty="0"/>
              <a:t> at station Dinar-Meteorology Station </a:t>
            </a:r>
            <a:r>
              <a:rPr lang="en-US" sz="1400" dirty="0" smtClean="0"/>
              <a:t>(R</a:t>
            </a:r>
            <a:r>
              <a:rPr lang="en-US" sz="1400" baseline="-25000" dirty="0" smtClean="0"/>
              <a:t>HYP</a:t>
            </a:r>
            <a:r>
              <a:rPr lang="en-US" sz="1400" dirty="0" smtClean="0"/>
              <a:t>=5 km,V</a:t>
            </a:r>
            <a:r>
              <a:rPr lang="en-US" sz="1400" baseline="-25000" dirty="0" smtClean="0"/>
              <a:t>S30</a:t>
            </a:r>
            <a:r>
              <a:rPr lang="en-US" sz="1400" dirty="0" smtClean="0"/>
              <a:t>=198 m/s) </a:t>
            </a:r>
            <a:r>
              <a:rPr lang="en-US" sz="1400" dirty="0"/>
              <a:t>from the 01 October 1995 </a:t>
            </a:r>
            <a:r>
              <a:rPr lang="en-US" sz="1400" dirty="0" smtClean="0"/>
              <a:t>Dinar, Turkey, </a:t>
            </a:r>
            <a:r>
              <a:rPr lang="en-US" sz="1400" dirty="0"/>
              <a:t>earthquake (</a:t>
            </a:r>
            <a:r>
              <a:rPr lang="en-US" sz="1400" b="1" dirty="0"/>
              <a:t>M</a:t>
            </a:r>
            <a:r>
              <a:rPr lang="en-US" sz="1400" dirty="0"/>
              <a:t> 6.4)</a:t>
            </a:r>
          </a:p>
        </p:txBody>
      </p:sp>
    </p:spTree>
    <p:extLst>
      <p:ext uri="{BB962C8B-B14F-4D97-AF65-F5344CB8AC3E}">
        <p14:creationId xmlns:p14="http://schemas.microsoft.com/office/powerpoint/2010/main" val="42482346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476672"/>
            <a:ext cx="2210746" cy="5078313"/>
          </a:xfrm>
          <a:prstGeom prst="rect">
            <a:avLst/>
          </a:prstGeom>
          <a:noFill/>
        </p:spPr>
        <p:txBody>
          <a:bodyPr wrap="square" rtlCol="0">
            <a:spAutoFit/>
          </a:bodyPr>
          <a:lstStyle/>
          <a:p>
            <a:r>
              <a:rPr lang="en-US" dirty="0" smtClean="0"/>
              <a:t>Computing ground-motion intensity measure from pad-stripped data can lead to inconsistencies between ground-motion intensity measures (GMIMs) computed from the padded and filtered acceleration time series and from that time series after removing the seemingly unimportant padded portions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620687"/>
            <a:ext cx="6876256" cy="4931225"/>
          </a:xfrm>
          <a:prstGeom prst="rect">
            <a:avLst/>
          </a:prstGeom>
        </p:spPr>
      </p:pic>
    </p:spTree>
    <p:extLst>
      <p:ext uri="{BB962C8B-B14F-4D97-AF65-F5344CB8AC3E}">
        <p14:creationId xmlns:p14="http://schemas.microsoft.com/office/powerpoint/2010/main" val="36201311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8907" y="74866"/>
            <a:ext cx="5837206" cy="5837206"/>
          </a:xfrm>
          <a:prstGeom prst="rect">
            <a:avLst/>
          </a:prstGeom>
        </p:spPr>
      </p:pic>
      <p:sp>
        <p:nvSpPr>
          <p:cNvPr id="3" name="TextBox 2"/>
          <p:cNvSpPr txBox="1"/>
          <p:nvPr/>
        </p:nvSpPr>
        <p:spPr>
          <a:xfrm>
            <a:off x="236387" y="1700808"/>
            <a:ext cx="1854846" cy="2585323"/>
          </a:xfrm>
          <a:prstGeom prst="rect">
            <a:avLst/>
          </a:prstGeom>
          <a:noFill/>
        </p:spPr>
        <p:txBody>
          <a:bodyPr wrap="square" rtlCol="0">
            <a:spAutoFit/>
          </a:bodyPr>
          <a:lstStyle/>
          <a:p>
            <a:r>
              <a:rPr lang="en-US" dirty="0" smtClean="0"/>
              <a:t>Computing ground-motion intensity measure from pad-stripped data can lead to errors, particularly at long periods</a:t>
            </a:r>
            <a:endParaRPr lang="en-US" dirty="0"/>
          </a:p>
        </p:txBody>
      </p:sp>
      <p:sp>
        <p:nvSpPr>
          <p:cNvPr id="4" name="TextBox 3"/>
          <p:cNvSpPr txBox="1"/>
          <p:nvPr/>
        </p:nvSpPr>
        <p:spPr>
          <a:xfrm>
            <a:off x="251520" y="5949280"/>
            <a:ext cx="7644593" cy="461665"/>
          </a:xfrm>
          <a:prstGeom prst="rect">
            <a:avLst/>
          </a:prstGeom>
          <a:noFill/>
        </p:spPr>
        <p:txBody>
          <a:bodyPr wrap="none" rtlCol="0">
            <a:spAutoFit/>
          </a:bodyPr>
          <a:lstStyle/>
          <a:p>
            <a:r>
              <a:rPr lang="en-US" sz="1200" dirty="0"/>
              <a:t>See </a:t>
            </a:r>
            <a:r>
              <a:rPr lang="en-US" sz="1200" dirty="0" err="1"/>
              <a:t>Boore</a:t>
            </a:r>
            <a:r>
              <a:rPr lang="en-US" sz="1200" dirty="0"/>
              <a:t>, D. M., A. </a:t>
            </a:r>
            <a:r>
              <a:rPr lang="en-US" sz="1200" dirty="0" err="1"/>
              <a:t>Azari</a:t>
            </a:r>
            <a:r>
              <a:rPr lang="en-US" sz="1200" dirty="0"/>
              <a:t> </a:t>
            </a:r>
            <a:r>
              <a:rPr lang="en-US" sz="1200" dirty="0" err="1"/>
              <a:t>Sisi</a:t>
            </a:r>
            <a:r>
              <a:rPr lang="en-US" sz="1200" dirty="0"/>
              <a:t>, and S. </a:t>
            </a:r>
            <a:r>
              <a:rPr lang="en-US" sz="1200" dirty="0" err="1"/>
              <a:t>Akkar</a:t>
            </a:r>
            <a:r>
              <a:rPr lang="en-US" sz="1200" dirty="0"/>
              <a:t> (2012). Using pad-stripped </a:t>
            </a:r>
            <a:r>
              <a:rPr lang="en-US" sz="1200" dirty="0" err="1"/>
              <a:t>acausally</a:t>
            </a:r>
            <a:r>
              <a:rPr lang="en-US" sz="1200" dirty="0"/>
              <a:t> filtered strong-motion data,</a:t>
            </a:r>
          </a:p>
          <a:p>
            <a:r>
              <a:rPr lang="en-US" sz="1200" i="1" dirty="0" smtClean="0"/>
              <a:t>Bull</a:t>
            </a:r>
            <a:r>
              <a:rPr lang="en-US" sz="1200" i="1" dirty="0"/>
              <a:t>. </a:t>
            </a:r>
            <a:r>
              <a:rPr lang="en-US" sz="1200" i="1" dirty="0" err="1"/>
              <a:t>Seismol</a:t>
            </a:r>
            <a:r>
              <a:rPr lang="en-US" sz="1200" i="1" dirty="0"/>
              <a:t>. Soc. </a:t>
            </a:r>
            <a:r>
              <a:rPr lang="en-US" sz="1200" i="1" dirty="0" smtClean="0"/>
              <a:t>Am.</a:t>
            </a:r>
            <a:r>
              <a:rPr lang="en-US" sz="1200" dirty="0" smtClean="0"/>
              <a:t> </a:t>
            </a:r>
            <a:r>
              <a:rPr lang="en-US" sz="1200" b="1" dirty="0" smtClean="0"/>
              <a:t>102</a:t>
            </a:r>
            <a:r>
              <a:rPr lang="en-US" sz="1200" dirty="0" smtClean="0"/>
              <a:t>, 751-760, for more information and other references.</a:t>
            </a:r>
            <a:endParaRPr lang="en-US" sz="1200" dirty="0"/>
          </a:p>
        </p:txBody>
      </p:sp>
    </p:spTree>
    <p:extLst>
      <p:ext uri="{BB962C8B-B14F-4D97-AF65-F5344CB8AC3E}">
        <p14:creationId xmlns:p14="http://schemas.microsoft.com/office/powerpoint/2010/main" val="42225598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r>
              <a:rPr lang="en-US" altLang="en-US" smtClean="0">
                <a:solidFill>
                  <a:schemeClr val="tx1"/>
                </a:solidFill>
              </a:rPr>
              <a:t>Choosing Filter Corners</a:t>
            </a:r>
          </a:p>
        </p:txBody>
      </p:sp>
      <p:sp>
        <p:nvSpPr>
          <p:cNvPr id="206851" name="Rectangle 3"/>
          <p:cNvSpPr>
            <a:spLocks noGrp="1" noChangeArrowheads="1"/>
          </p:cNvSpPr>
          <p:nvPr>
            <p:ph type="body" idx="1"/>
          </p:nvPr>
        </p:nvSpPr>
        <p:spPr/>
        <p:txBody>
          <a:bodyPr/>
          <a:lstStyle/>
          <a:p>
            <a:r>
              <a:rPr lang="en-US" altLang="en-US" smtClean="0"/>
              <a:t>Choosing filter corners often guided by </a:t>
            </a:r>
          </a:p>
          <a:p>
            <a:pPr lvl="1"/>
            <a:r>
              <a:rPr lang="en-US" altLang="en-US" smtClean="0"/>
              <a:t>Shape of Fourier acceleration spectrum (look for f</a:t>
            </a:r>
            <a:r>
              <a:rPr lang="en-US" altLang="en-US" baseline="30000" smtClean="0"/>
              <a:t>2</a:t>
            </a:r>
            <a:r>
              <a:rPr lang="en-US" altLang="en-US" smtClean="0"/>
              <a:t> slope)</a:t>
            </a:r>
          </a:p>
          <a:p>
            <a:pPr lvl="1"/>
            <a:r>
              <a:rPr lang="en-US" altLang="en-US" smtClean="0"/>
              <a:t>Appearance of displacement waveforms (do they “look reasonable”?)</a:t>
            </a:r>
          </a:p>
          <a:p>
            <a:endParaRPr lang="en-US" altLang="en-US" smtClean="0">
              <a:solidFill>
                <a:schemeClr val="bg1"/>
              </a:solidFill>
            </a:endParaRPr>
          </a:p>
        </p:txBody>
      </p:sp>
      <p:sp>
        <p:nvSpPr>
          <p:cNvPr id="206852" name="Slide Number Placeholder 3"/>
          <p:cNvSpPr>
            <a:spLocks noGrp="1"/>
          </p:cNvSpPr>
          <p:nvPr>
            <p:ph type="sldNum" sz="quarter" idx="12"/>
          </p:nvPr>
        </p:nvSpPr>
        <p:spPr>
          <a:noFill/>
        </p:spPr>
        <p:txBody>
          <a:bodyPr/>
          <a:lstStyle/>
          <a:p>
            <a:fld id="{3E6E3005-777A-44F2-AAA0-53136A782CB0}" type="slidenum">
              <a:rPr lang="tr-TR" altLang="en-US" smtClean="0"/>
              <a:pPr/>
              <a:t>105</a:t>
            </a:fld>
            <a:endParaRPr lang="tr-TR" altLang="en-US" smtClean="0"/>
          </a:p>
        </p:txBody>
      </p:sp>
    </p:spTree>
    <p:extLst>
      <p:ext uri="{BB962C8B-B14F-4D97-AF65-F5344CB8AC3E}">
        <p14:creationId xmlns:p14="http://schemas.microsoft.com/office/powerpoint/2010/main" val="134417677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9"/>
          <p:cNvSpPr>
            <a:spLocks noChangeArrowheads="1"/>
          </p:cNvSpPr>
          <p:nvPr/>
        </p:nvSpPr>
        <p:spPr bwMode="auto">
          <a:xfrm>
            <a:off x="3176588" y="2247900"/>
            <a:ext cx="9144000" cy="0"/>
          </a:xfrm>
          <a:prstGeom prst="rect">
            <a:avLst/>
          </a:prstGeom>
          <a:noFill/>
          <a:ln w="9525">
            <a:noFill/>
            <a:miter lim="800000"/>
            <a:headEnd/>
            <a:tailEnd/>
          </a:ln>
        </p:spPr>
        <p:txBody>
          <a:bodyPr>
            <a:spAutoFit/>
          </a:bodyPr>
          <a:lstStyle/>
          <a:p>
            <a:endParaRPr lang="en-US" altLang="en-US"/>
          </a:p>
        </p:txBody>
      </p:sp>
      <p:sp>
        <p:nvSpPr>
          <p:cNvPr id="205827" name="Text Box 31"/>
          <p:cNvSpPr txBox="1">
            <a:spLocks noChangeArrowheads="1"/>
          </p:cNvSpPr>
          <p:nvPr/>
        </p:nvSpPr>
        <p:spPr bwMode="auto">
          <a:xfrm>
            <a:off x="5436096" y="332656"/>
            <a:ext cx="3384550" cy="3046988"/>
          </a:xfrm>
          <a:prstGeom prst="rect">
            <a:avLst/>
          </a:prstGeom>
          <a:noFill/>
          <a:ln w="9525">
            <a:noFill/>
            <a:miter lim="800000"/>
            <a:headEnd/>
            <a:tailEnd/>
          </a:ln>
        </p:spPr>
        <p:txBody>
          <a:bodyPr>
            <a:spAutoFit/>
          </a:bodyPr>
          <a:lstStyle/>
          <a:p>
            <a:r>
              <a:rPr lang="en-US" altLang="en-US" sz="2400" dirty="0" smtClean="0"/>
              <a:t> </a:t>
            </a:r>
          </a:p>
          <a:p>
            <a:endParaRPr lang="en-US" altLang="en-US" sz="2400" dirty="0" smtClean="0"/>
          </a:p>
          <a:p>
            <a:r>
              <a:rPr lang="en-US" altLang="en-US" sz="2400" dirty="0" smtClean="0"/>
              <a:t>This is an example of how filter corners might be chosen on the appearance of the displacement time series</a:t>
            </a:r>
            <a:endParaRPr lang="en-US" altLang="en-US" sz="2400" dirty="0"/>
          </a:p>
        </p:txBody>
      </p:sp>
      <p:sp>
        <p:nvSpPr>
          <p:cNvPr id="205828" name="Slide Number Placeholder 7"/>
          <p:cNvSpPr>
            <a:spLocks noGrp="1"/>
          </p:cNvSpPr>
          <p:nvPr>
            <p:ph type="sldNum" sz="quarter" idx="12"/>
          </p:nvPr>
        </p:nvSpPr>
        <p:spPr>
          <a:noFill/>
        </p:spPr>
        <p:txBody>
          <a:bodyPr/>
          <a:lstStyle/>
          <a:p>
            <a:fld id="{BA8B910F-DD30-406E-A6DD-22A34F86E8DA}" type="slidenum">
              <a:rPr lang="tr-TR" altLang="en-US" smtClean="0"/>
              <a:pPr/>
              <a:t>106</a:t>
            </a:fld>
            <a:endParaRPr lang="tr-TR" altLang="en-US" smtClean="0"/>
          </a:p>
        </p:txBody>
      </p:sp>
      <p:pic>
        <p:nvPicPr>
          <p:cNvPr id="205829" name="Picture 8" descr="501y_d.wmf"/>
          <p:cNvPicPr>
            <a:picLocks noChangeAspect="1"/>
          </p:cNvPicPr>
          <p:nvPr/>
        </p:nvPicPr>
        <p:blipFill>
          <a:blip r:embed="rId3" cstate="print"/>
          <a:srcRect/>
          <a:stretch>
            <a:fillRect/>
          </a:stretch>
        </p:blipFill>
        <p:spPr bwMode="auto">
          <a:xfrm>
            <a:off x="0" y="549275"/>
            <a:ext cx="5335588" cy="5156200"/>
          </a:xfrm>
          <a:prstGeom prst="rect">
            <a:avLst/>
          </a:prstGeom>
          <a:noFill/>
          <a:ln w="9525">
            <a:noFill/>
            <a:miter lim="800000"/>
            <a:headEnd/>
            <a:tailEnd/>
          </a:ln>
        </p:spPr>
      </p:pic>
    </p:spTree>
    <p:extLst>
      <p:ext uri="{BB962C8B-B14F-4D97-AF65-F5344CB8AC3E}">
        <p14:creationId xmlns:p14="http://schemas.microsoft.com/office/powerpoint/2010/main" val="228407326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2"/>
          <p:cNvSpPr>
            <a:spLocks noGrp="1"/>
          </p:cNvSpPr>
          <p:nvPr>
            <p:ph type="sldNum" sz="quarter" idx="12"/>
          </p:nvPr>
        </p:nvSpPr>
        <p:spPr>
          <a:noFill/>
        </p:spPr>
        <p:txBody>
          <a:bodyPr/>
          <a:lstStyle/>
          <a:p>
            <a:fld id="{C1E88B03-6B21-4F87-B014-D5D6CD6D4F1C}" type="slidenum">
              <a:rPr lang="tr-TR" altLang="en-US" smtClean="0"/>
              <a:pPr/>
              <a:t>107</a:t>
            </a:fld>
            <a:endParaRPr lang="tr-TR" altLang="en-US" smtClean="0"/>
          </a:p>
        </p:txBody>
      </p:sp>
      <p:pic>
        <p:nvPicPr>
          <p:cNvPr id="207875" name="Picture 4" descr="and_dam_fs_4ppt.png"/>
          <p:cNvPicPr>
            <a:picLocks noChangeAspect="1"/>
          </p:cNvPicPr>
          <p:nvPr/>
        </p:nvPicPr>
        <p:blipFill>
          <a:blip r:embed="rId3" cstate="print"/>
          <a:srcRect/>
          <a:stretch>
            <a:fillRect/>
          </a:stretch>
        </p:blipFill>
        <p:spPr bwMode="auto">
          <a:xfrm>
            <a:off x="1452563" y="333375"/>
            <a:ext cx="6238875" cy="6191250"/>
          </a:xfrm>
          <a:prstGeom prst="rect">
            <a:avLst/>
          </a:prstGeom>
          <a:noFill/>
          <a:ln w="9525">
            <a:noFill/>
            <a:miter lim="800000"/>
            <a:headEnd/>
            <a:tailEnd/>
          </a:ln>
        </p:spPr>
      </p:pic>
    </p:spTree>
    <p:extLst>
      <p:ext uri="{BB962C8B-B14F-4D97-AF65-F5344CB8AC3E}">
        <p14:creationId xmlns:p14="http://schemas.microsoft.com/office/powerpoint/2010/main" val="385542272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descr="and_dam_avd_alcp05_alcp10_alcp20_4ppt"/>
          <p:cNvPicPr>
            <a:picLocks noChangeAspect="1" noChangeArrowheads="1"/>
          </p:cNvPicPr>
          <p:nvPr/>
        </p:nvPicPr>
        <p:blipFill>
          <a:blip r:embed="rId3" cstate="print"/>
          <a:srcRect/>
          <a:stretch>
            <a:fillRect/>
          </a:stretch>
        </p:blipFill>
        <p:spPr bwMode="auto">
          <a:xfrm>
            <a:off x="280988" y="438150"/>
            <a:ext cx="8582025" cy="5981700"/>
          </a:xfrm>
          <a:prstGeom prst="rect">
            <a:avLst/>
          </a:prstGeom>
          <a:noFill/>
          <a:ln w="9525">
            <a:noFill/>
            <a:miter lim="800000"/>
            <a:headEnd/>
            <a:tailEnd/>
          </a:ln>
        </p:spPr>
      </p:pic>
      <p:sp>
        <p:nvSpPr>
          <p:cNvPr id="208899" name="Slide Number Placeholder 2"/>
          <p:cNvSpPr>
            <a:spLocks noGrp="1"/>
          </p:cNvSpPr>
          <p:nvPr>
            <p:ph type="sldNum" sz="quarter" idx="12"/>
          </p:nvPr>
        </p:nvSpPr>
        <p:spPr>
          <a:noFill/>
        </p:spPr>
        <p:txBody>
          <a:bodyPr/>
          <a:lstStyle/>
          <a:p>
            <a:fld id="{68589202-C78D-49ED-9BA7-661FE1C54181}" type="slidenum">
              <a:rPr lang="tr-TR" altLang="en-US" smtClean="0"/>
              <a:pPr/>
              <a:t>108</a:t>
            </a:fld>
            <a:endParaRPr lang="tr-TR" altLang="en-US" smtClean="0"/>
          </a:p>
        </p:txBody>
      </p:sp>
    </p:spTree>
    <p:extLst>
      <p:ext uri="{BB962C8B-B14F-4D97-AF65-F5344CB8AC3E}">
        <p14:creationId xmlns:p14="http://schemas.microsoft.com/office/powerpoint/2010/main" val="165517246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2" descr="and_dam_rs_4ppt"/>
          <p:cNvPicPr>
            <a:picLocks noChangeAspect="1" noChangeArrowheads="1"/>
          </p:cNvPicPr>
          <p:nvPr/>
        </p:nvPicPr>
        <p:blipFill>
          <a:blip r:embed="rId3" cstate="print"/>
          <a:srcRect/>
          <a:stretch>
            <a:fillRect/>
          </a:stretch>
        </p:blipFill>
        <p:spPr bwMode="auto">
          <a:xfrm>
            <a:off x="395536" y="332656"/>
            <a:ext cx="5369581" cy="5328592"/>
          </a:xfrm>
          <a:prstGeom prst="rect">
            <a:avLst/>
          </a:prstGeom>
          <a:noFill/>
          <a:ln w="9525">
            <a:noFill/>
            <a:miter lim="800000"/>
            <a:headEnd/>
            <a:tailEnd/>
          </a:ln>
        </p:spPr>
      </p:pic>
      <p:sp>
        <p:nvSpPr>
          <p:cNvPr id="209923" name="Slide Number Placeholder 2"/>
          <p:cNvSpPr>
            <a:spLocks noGrp="1"/>
          </p:cNvSpPr>
          <p:nvPr>
            <p:ph type="sldNum" sz="quarter" idx="12"/>
          </p:nvPr>
        </p:nvSpPr>
        <p:spPr>
          <a:noFill/>
        </p:spPr>
        <p:txBody>
          <a:bodyPr/>
          <a:lstStyle/>
          <a:p>
            <a:fld id="{44CDD725-7691-4A25-B2AB-9B791085C89D}" type="slidenum">
              <a:rPr lang="tr-TR" altLang="en-US" smtClean="0"/>
              <a:pPr/>
              <a:t>109</a:t>
            </a:fld>
            <a:endParaRPr lang="tr-TR" altLang="en-US" smtClean="0"/>
          </a:p>
        </p:txBody>
      </p:sp>
      <p:sp>
        <p:nvSpPr>
          <p:cNvPr id="4" name="TextBox 3"/>
          <p:cNvSpPr txBox="1"/>
          <p:nvPr/>
        </p:nvSpPr>
        <p:spPr>
          <a:xfrm>
            <a:off x="6000576" y="548680"/>
            <a:ext cx="2699792" cy="923330"/>
          </a:xfrm>
          <a:prstGeom prst="rect">
            <a:avLst/>
          </a:prstGeom>
          <a:solidFill>
            <a:srgbClr val="FFFF00"/>
          </a:solidFill>
        </p:spPr>
        <p:txBody>
          <a:bodyPr wrap="square" rtlCol="0">
            <a:spAutoFit/>
          </a:bodyPr>
          <a:lstStyle/>
          <a:p>
            <a:r>
              <a:rPr lang="en-US" dirty="0" smtClean="0"/>
              <a:t>Discuss highest usable period (important for GMPE development)</a:t>
            </a:r>
            <a:endParaRPr lang="en-US" dirty="0"/>
          </a:p>
        </p:txBody>
      </p:sp>
      <p:sp>
        <p:nvSpPr>
          <p:cNvPr id="5" name="Rectangle 2"/>
          <p:cNvSpPr txBox="1">
            <a:spLocks noChangeArrowheads="1"/>
          </p:cNvSpPr>
          <p:nvPr/>
        </p:nvSpPr>
        <p:spPr>
          <a:xfrm>
            <a:off x="5778685" y="1772816"/>
            <a:ext cx="2921683" cy="45259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altLang="en-US" sz="1800" kern="0" dirty="0" smtClean="0"/>
              <a:t>In spite of large differences in waveforms, the response spectra at periods of engineering interest are similar.  Two general conclusions to be made here:</a:t>
            </a:r>
          </a:p>
          <a:p>
            <a:pPr lvl="1"/>
            <a:r>
              <a:rPr lang="en-US" altLang="en-US" sz="1600" kern="0" dirty="0" smtClean="0"/>
              <a:t>Filtering alone is often all that is needed</a:t>
            </a:r>
          </a:p>
          <a:p>
            <a:pPr lvl="1"/>
            <a:r>
              <a:rPr lang="en-US" altLang="en-US" sz="1600" kern="0" dirty="0" smtClean="0"/>
              <a:t>Response spectra at periods of engineering interest are often </a:t>
            </a:r>
            <a:r>
              <a:rPr lang="en-US" altLang="en-US" sz="1600" kern="0" dirty="0" smtClean="0">
                <a:solidFill>
                  <a:srgbClr val="FF0000"/>
                </a:solidFill>
              </a:rPr>
              <a:t>insensitive</a:t>
            </a:r>
            <a:r>
              <a:rPr lang="en-US" altLang="en-US" sz="1600" kern="0" dirty="0" smtClean="0"/>
              <a:t> to filter cutoff periods for modern digital records</a:t>
            </a:r>
          </a:p>
          <a:p>
            <a:endParaRPr lang="en-US" altLang="en-US" sz="1800" kern="0" dirty="0" smtClean="0">
              <a:solidFill>
                <a:schemeClr val="bg1"/>
              </a:solidFill>
            </a:endParaRPr>
          </a:p>
          <a:p>
            <a:endParaRPr lang="en-US" altLang="en-US" sz="1800" kern="0" dirty="0" smtClean="0">
              <a:solidFill>
                <a:schemeClr val="bg1"/>
              </a:solidFill>
            </a:endParaRPr>
          </a:p>
        </p:txBody>
      </p:sp>
    </p:spTree>
    <p:extLst>
      <p:ext uri="{BB962C8B-B14F-4D97-AF65-F5344CB8AC3E}">
        <p14:creationId xmlns:p14="http://schemas.microsoft.com/office/powerpoint/2010/main" val="389043695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itle 1"/>
          <p:cNvSpPr>
            <a:spLocks noGrp="1"/>
          </p:cNvSpPr>
          <p:nvPr>
            <p:ph type="ctrTitle"/>
          </p:nvPr>
        </p:nvSpPr>
        <p:spPr>
          <a:xfrm>
            <a:off x="899592" y="2204864"/>
            <a:ext cx="7772400" cy="1470025"/>
          </a:xfrm>
        </p:spPr>
        <p:txBody>
          <a:bodyPr/>
          <a:lstStyle/>
          <a:p>
            <a:r>
              <a:rPr lang="en-US" smtClean="0"/>
              <a:t>A Case Study</a:t>
            </a:r>
          </a:p>
        </p:txBody>
      </p:sp>
      <p:sp>
        <p:nvSpPr>
          <p:cNvPr id="211971" name="Subtitle 2"/>
          <p:cNvSpPr>
            <a:spLocks noGrp="1"/>
          </p:cNvSpPr>
          <p:nvPr>
            <p:ph type="subTitle" idx="1"/>
          </p:nvPr>
        </p:nvSpPr>
        <p:spPr/>
        <p:txBody>
          <a:bodyPr/>
          <a:lstStyle/>
          <a:p>
            <a:r>
              <a:rPr lang="en-US" smtClean="0"/>
              <a:t>TCU068 Recording, 1999 Chi-Chi (</a:t>
            </a:r>
            <a:r>
              <a:rPr lang="en-US" b="1" smtClean="0"/>
              <a:t>M</a:t>
            </a:r>
            <a:r>
              <a:rPr lang="en-US" smtClean="0"/>
              <a:t> 7.6) Earthquake</a:t>
            </a:r>
          </a:p>
        </p:txBody>
      </p:sp>
    </p:spTree>
    <p:extLst>
      <p:ext uri="{BB962C8B-B14F-4D97-AF65-F5344CB8AC3E}">
        <p14:creationId xmlns:p14="http://schemas.microsoft.com/office/powerpoint/2010/main" val="1690957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Picture 1"/>
          <p:cNvPicPr>
            <a:picLocks noChangeAspect="1"/>
          </p:cNvPicPr>
          <p:nvPr/>
        </p:nvPicPr>
        <p:blipFill>
          <a:blip r:embed="rId2" cstate="print"/>
          <a:srcRect/>
          <a:stretch>
            <a:fillRect/>
          </a:stretch>
        </p:blipFill>
        <p:spPr bwMode="auto">
          <a:xfrm>
            <a:off x="1933575" y="0"/>
            <a:ext cx="5276850" cy="6858000"/>
          </a:xfrm>
          <a:prstGeom prst="rect">
            <a:avLst/>
          </a:prstGeom>
          <a:noFill/>
          <a:ln w="9525">
            <a:noFill/>
            <a:miter lim="800000"/>
            <a:headEnd/>
            <a:tailEnd/>
          </a:ln>
        </p:spPr>
      </p:pic>
    </p:spTree>
    <p:extLst>
      <p:ext uri="{BB962C8B-B14F-4D97-AF65-F5344CB8AC3E}">
        <p14:creationId xmlns:p14="http://schemas.microsoft.com/office/powerpoint/2010/main" val="95995543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1"/>
          <p:cNvPicPr>
            <a:picLocks noChangeAspect="1"/>
          </p:cNvPicPr>
          <p:nvPr/>
        </p:nvPicPr>
        <p:blipFill>
          <a:blip r:embed="rId2" cstate="print"/>
          <a:srcRect/>
          <a:stretch>
            <a:fillRect/>
          </a:stretch>
        </p:blipFill>
        <p:spPr bwMode="auto">
          <a:xfrm>
            <a:off x="1233488" y="1852613"/>
            <a:ext cx="6677025" cy="3152775"/>
          </a:xfrm>
          <a:prstGeom prst="rect">
            <a:avLst/>
          </a:prstGeom>
          <a:noFill/>
          <a:ln w="9525">
            <a:noFill/>
            <a:miter lim="800000"/>
            <a:headEnd/>
            <a:tailEnd/>
          </a:ln>
        </p:spPr>
      </p:pic>
      <p:sp>
        <p:nvSpPr>
          <p:cNvPr id="2" name="TextBox 1"/>
          <p:cNvSpPr txBox="1"/>
          <p:nvPr/>
        </p:nvSpPr>
        <p:spPr>
          <a:xfrm>
            <a:off x="2843808" y="1268760"/>
            <a:ext cx="1043876" cy="369332"/>
          </a:xfrm>
          <a:prstGeom prst="rect">
            <a:avLst/>
          </a:prstGeom>
          <a:noFill/>
        </p:spPr>
        <p:txBody>
          <a:bodyPr wrap="none" rtlCol="0">
            <a:spAutoFit/>
          </a:bodyPr>
          <a:lstStyle/>
          <a:p>
            <a:r>
              <a:rPr lang="en-US" dirty="0" smtClean="0"/>
              <a:t>TCU068</a:t>
            </a:r>
            <a:endParaRPr lang="en-US" dirty="0"/>
          </a:p>
        </p:txBody>
      </p:sp>
    </p:spTree>
    <p:extLst>
      <p:ext uri="{BB962C8B-B14F-4D97-AF65-F5344CB8AC3E}">
        <p14:creationId xmlns:p14="http://schemas.microsoft.com/office/powerpoint/2010/main" val="313206474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1"/>
          <p:cNvPicPr>
            <a:picLocks noChangeAspect="1"/>
          </p:cNvPicPr>
          <p:nvPr/>
        </p:nvPicPr>
        <p:blipFill>
          <a:blip r:embed="rId2" cstate="print"/>
          <a:srcRect/>
          <a:stretch>
            <a:fillRect/>
          </a:stretch>
        </p:blipFill>
        <p:spPr bwMode="auto">
          <a:xfrm>
            <a:off x="1233488" y="1852613"/>
            <a:ext cx="6677025" cy="3152775"/>
          </a:xfrm>
          <a:prstGeom prst="rect">
            <a:avLst/>
          </a:prstGeom>
          <a:noFill/>
          <a:ln w="9525">
            <a:noFill/>
            <a:miter lim="800000"/>
            <a:headEnd/>
            <a:tailEnd/>
          </a:ln>
        </p:spPr>
      </p:pic>
    </p:spTree>
    <p:extLst>
      <p:ext uri="{BB962C8B-B14F-4D97-AF65-F5344CB8AC3E}">
        <p14:creationId xmlns:p14="http://schemas.microsoft.com/office/powerpoint/2010/main" val="79591867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1"/>
          <p:cNvPicPr>
            <a:picLocks noChangeAspect="1"/>
          </p:cNvPicPr>
          <p:nvPr/>
        </p:nvPicPr>
        <p:blipFill>
          <a:blip r:embed="rId2" cstate="print"/>
          <a:srcRect/>
          <a:stretch>
            <a:fillRect/>
          </a:stretch>
        </p:blipFill>
        <p:spPr bwMode="auto">
          <a:xfrm>
            <a:off x="1714500" y="0"/>
            <a:ext cx="5715000" cy="6858000"/>
          </a:xfrm>
          <a:prstGeom prst="rect">
            <a:avLst/>
          </a:prstGeom>
          <a:noFill/>
          <a:ln w="9525">
            <a:noFill/>
            <a:miter lim="800000"/>
            <a:headEnd/>
            <a:tailEnd/>
          </a:ln>
        </p:spPr>
      </p:pic>
    </p:spTree>
    <p:extLst>
      <p:ext uri="{BB962C8B-B14F-4D97-AF65-F5344CB8AC3E}">
        <p14:creationId xmlns:p14="http://schemas.microsoft.com/office/powerpoint/2010/main" val="250049345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Picture 2"/>
          <p:cNvPicPr>
            <a:picLocks noChangeAspect="1"/>
          </p:cNvPicPr>
          <p:nvPr/>
        </p:nvPicPr>
        <p:blipFill>
          <a:blip r:embed="rId2" cstate="print"/>
          <a:srcRect/>
          <a:stretch>
            <a:fillRect/>
          </a:stretch>
        </p:blipFill>
        <p:spPr bwMode="auto">
          <a:xfrm>
            <a:off x="1233488" y="1852613"/>
            <a:ext cx="6677025" cy="3152775"/>
          </a:xfrm>
          <a:prstGeom prst="rect">
            <a:avLst/>
          </a:prstGeom>
          <a:noFill/>
          <a:ln w="9525">
            <a:noFill/>
            <a:miter lim="800000"/>
            <a:headEnd/>
            <a:tailEnd/>
          </a:ln>
        </p:spPr>
      </p:pic>
    </p:spTree>
    <p:extLst>
      <p:ext uri="{BB962C8B-B14F-4D97-AF65-F5344CB8AC3E}">
        <p14:creationId xmlns:p14="http://schemas.microsoft.com/office/powerpoint/2010/main" val="2609664995"/>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3"/>
          <p:cNvPicPr>
            <a:picLocks noChangeAspect="1"/>
          </p:cNvPicPr>
          <p:nvPr/>
        </p:nvPicPr>
        <p:blipFill>
          <a:blip r:embed="rId2" cstate="print"/>
          <a:srcRect/>
          <a:stretch>
            <a:fillRect/>
          </a:stretch>
        </p:blipFill>
        <p:spPr bwMode="auto">
          <a:xfrm>
            <a:off x="1714500" y="0"/>
            <a:ext cx="5715000" cy="6858000"/>
          </a:xfrm>
          <a:prstGeom prst="rect">
            <a:avLst/>
          </a:prstGeom>
          <a:noFill/>
          <a:ln w="9525">
            <a:noFill/>
            <a:miter lim="800000"/>
            <a:headEnd/>
            <a:tailEnd/>
          </a:ln>
        </p:spPr>
      </p:pic>
    </p:spTree>
    <p:extLst>
      <p:ext uri="{BB962C8B-B14F-4D97-AF65-F5344CB8AC3E}">
        <p14:creationId xmlns:p14="http://schemas.microsoft.com/office/powerpoint/2010/main" val="285889110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1"/>
          <p:cNvPicPr>
            <a:picLocks noChangeAspect="1"/>
          </p:cNvPicPr>
          <p:nvPr/>
        </p:nvPicPr>
        <p:blipFill>
          <a:blip r:embed="rId2" cstate="print"/>
          <a:srcRect/>
          <a:stretch>
            <a:fillRect/>
          </a:stretch>
        </p:blipFill>
        <p:spPr bwMode="auto">
          <a:xfrm>
            <a:off x="1714500" y="0"/>
            <a:ext cx="5715000" cy="6858000"/>
          </a:xfrm>
          <a:prstGeom prst="rect">
            <a:avLst/>
          </a:prstGeom>
          <a:noFill/>
          <a:ln w="9525">
            <a:noFill/>
            <a:miter lim="800000"/>
            <a:headEnd/>
            <a:tailEnd/>
          </a:ln>
        </p:spPr>
      </p:pic>
    </p:spTree>
    <p:extLst>
      <p:ext uri="{BB962C8B-B14F-4D97-AF65-F5344CB8AC3E}">
        <p14:creationId xmlns:p14="http://schemas.microsoft.com/office/powerpoint/2010/main" val="76051489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oglesby_fig_pdf2eps2jpg2"/>
          <p:cNvPicPr>
            <a:picLocks noChangeAspect="1" noChangeArrowheads="1"/>
          </p:cNvPicPr>
          <p:nvPr/>
        </p:nvPicPr>
        <p:blipFill>
          <a:blip r:embed="rId2" cstate="print"/>
          <a:srcRect/>
          <a:stretch>
            <a:fillRect/>
          </a:stretch>
        </p:blipFill>
        <p:spPr bwMode="auto">
          <a:xfrm>
            <a:off x="2408238" y="-17463"/>
            <a:ext cx="4816475" cy="7315201"/>
          </a:xfrm>
          <a:prstGeom prst="rect">
            <a:avLst/>
          </a:prstGeom>
          <a:noFill/>
          <a:ln w="9525">
            <a:noFill/>
            <a:miter lim="800000"/>
            <a:headEnd/>
            <a:tailEnd/>
          </a:ln>
        </p:spPr>
      </p:pic>
      <p:sp>
        <p:nvSpPr>
          <p:cNvPr id="2" name="TextBox 1"/>
          <p:cNvSpPr txBox="1"/>
          <p:nvPr/>
        </p:nvSpPr>
        <p:spPr>
          <a:xfrm>
            <a:off x="395536" y="1268760"/>
            <a:ext cx="2012702" cy="2031325"/>
          </a:xfrm>
          <a:prstGeom prst="rect">
            <a:avLst/>
          </a:prstGeom>
          <a:noFill/>
        </p:spPr>
        <p:txBody>
          <a:bodyPr wrap="square" rtlCol="0">
            <a:spAutoFit/>
          </a:bodyPr>
          <a:lstStyle/>
          <a:p>
            <a:r>
              <a:rPr lang="en-US" dirty="0" err="1"/>
              <a:t>g</a:t>
            </a:r>
            <a:r>
              <a:rPr lang="en-US" dirty="0" err="1" smtClean="0"/>
              <a:t>ps</a:t>
            </a:r>
            <a:r>
              <a:rPr lang="en-US" dirty="0" smtClean="0"/>
              <a:t> vector similar to that from residual displacements obtained from the v0 baseline correction</a:t>
            </a:r>
            <a:endParaRPr lang="en-US" dirty="0"/>
          </a:p>
        </p:txBody>
      </p:sp>
    </p:spTree>
    <p:extLst>
      <p:ext uri="{BB962C8B-B14F-4D97-AF65-F5344CB8AC3E}">
        <p14:creationId xmlns:p14="http://schemas.microsoft.com/office/powerpoint/2010/main" val="294558127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1"/>
          <p:cNvPicPr>
            <a:picLocks noChangeAspect="1"/>
          </p:cNvPicPr>
          <p:nvPr/>
        </p:nvPicPr>
        <p:blipFill>
          <a:blip r:embed="rId2" cstate="print"/>
          <a:srcRect/>
          <a:stretch>
            <a:fillRect/>
          </a:stretch>
        </p:blipFill>
        <p:spPr bwMode="auto">
          <a:xfrm>
            <a:off x="2205038" y="1157288"/>
            <a:ext cx="4733925" cy="4543425"/>
          </a:xfrm>
          <a:prstGeom prst="rect">
            <a:avLst/>
          </a:prstGeom>
          <a:noFill/>
          <a:ln w="9525">
            <a:noFill/>
            <a:miter lim="800000"/>
            <a:headEnd/>
            <a:tailEnd/>
          </a:ln>
        </p:spPr>
      </p:pic>
    </p:spTree>
    <p:extLst>
      <p:ext uri="{BB962C8B-B14F-4D97-AF65-F5344CB8AC3E}">
        <p14:creationId xmlns:p14="http://schemas.microsoft.com/office/powerpoint/2010/main" val="267624952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1"/>
          <p:cNvPicPr>
            <a:picLocks noChangeAspect="1"/>
          </p:cNvPicPr>
          <p:nvPr/>
        </p:nvPicPr>
        <p:blipFill>
          <a:blip r:embed="rId2" cstate="print"/>
          <a:srcRect/>
          <a:stretch>
            <a:fillRect/>
          </a:stretch>
        </p:blipFill>
        <p:spPr bwMode="auto">
          <a:xfrm>
            <a:off x="1714500" y="0"/>
            <a:ext cx="5715000" cy="6858000"/>
          </a:xfrm>
          <a:prstGeom prst="rect">
            <a:avLst/>
          </a:prstGeom>
          <a:noFill/>
          <a:ln w="9525">
            <a:noFill/>
            <a:miter lim="800000"/>
            <a:headEnd/>
            <a:tailEnd/>
          </a:ln>
        </p:spPr>
      </p:pic>
    </p:spTree>
    <p:extLst>
      <p:ext uri="{BB962C8B-B14F-4D97-AF65-F5344CB8AC3E}">
        <p14:creationId xmlns:p14="http://schemas.microsoft.com/office/powerpoint/2010/main" val="77996560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1"/>
          <p:cNvPicPr>
            <a:picLocks noChangeAspect="1"/>
          </p:cNvPicPr>
          <p:nvPr/>
        </p:nvPicPr>
        <p:blipFill>
          <a:blip r:embed="rId2" cstate="print"/>
          <a:srcRect/>
          <a:stretch>
            <a:fillRect/>
          </a:stretch>
        </p:blipFill>
        <p:spPr bwMode="auto">
          <a:xfrm>
            <a:off x="1233488" y="471488"/>
            <a:ext cx="6677025" cy="5915025"/>
          </a:xfrm>
          <a:prstGeom prst="rect">
            <a:avLst/>
          </a:prstGeom>
          <a:noFill/>
          <a:ln w="9525">
            <a:noFill/>
            <a:miter lim="800000"/>
            <a:headEnd/>
            <a:tailEnd/>
          </a:ln>
        </p:spPr>
      </p:pic>
    </p:spTree>
    <p:extLst>
      <p:ext uri="{BB962C8B-B14F-4D97-AF65-F5344CB8AC3E}">
        <p14:creationId xmlns:p14="http://schemas.microsoft.com/office/powerpoint/2010/main" val="400406824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p:cNvPicPr>
            <a:picLocks noChangeAspect="1"/>
          </p:cNvPicPr>
          <p:nvPr/>
        </p:nvPicPr>
        <p:blipFill>
          <a:blip r:embed="rId2" cstate="print"/>
          <a:srcRect/>
          <a:stretch>
            <a:fillRect/>
          </a:stretch>
        </p:blipFill>
        <p:spPr bwMode="auto">
          <a:xfrm>
            <a:off x="1185863" y="376238"/>
            <a:ext cx="6772275" cy="6105525"/>
          </a:xfrm>
          <a:prstGeom prst="rect">
            <a:avLst/>
          </a:prstGeom>
          <a:noFill/>
          <a:ln w="9525">
            <a:noFill/>
            <a:miter lim="800000"/>
            <a:headEnd/>
            <a:tailEnd/>
          </a:ln>
        </p:spPr>
      </p:pic>
    </p:spTree>
    <p:extLst>
      <p:ext uri="{BB962C8B-B14F-4D97-AF65-F5344CB8AC3E}">
        <p14:creationId xmlns:p14="http://schemas.microsoft.com/office/powerpoint/2010/main" val="175754972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1"/>
          <p:cNvPicPr>
            <a:picLocks noChangeAspect="1"/>
          </p:cNvPicPr>
          <p:nvPr/>
        </p:nvPicPr>
        <p:blipFill>
          <a:blip r:embed="rId2" cstate="print"/>
          <a:srcRect/>
          <a:stretch>
            <a:fillRect/>
          </a:stretch>
        </p:blipFill>
        <p:spPr bwMode="auto">
          <a:xfrm>
            <a:off x="2205038" y="1157288"/>
            <a:ext cx="4733925" cy="4543425"/>
          </a:xfrm>
          <a:prstGeom prst="rect">
            <a:avLst/>
          </a:prstGeom>
          <a:noFill/>
          <a:ln w="9525">
            <a:noFill/>
            <a:miter lim="800000"/>
            <a:headEnd/>
            <a:tailEnd/>
          </a:ln>
        </p:spPr>
      </p:pic>
    </p:spTree>
    <p:extLst>
      <p:ext uri="{BB962C8B-B14F-4D97-AF65-F5344CB8AC3E}">
        <p14:creationId xmlns:p14="http://schemas.microsoft.com/office/powerpoint/2010/main" val="267561754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1"/>
          <p:cNvPicPr>
            <a:picLocks noChangeAspect="1"/>
          </p:cNvPicPr>
          <p:nvPr/>
        </p:nvPicPr>
        <p:blipFill>
          <a:blip r:embed="rId2" cstate="print"/>
          <a:srcRect/>
          <a:stretch>
            <a:fillRect/>
          </a:stretch>
        </p:blipFill>
        <p:spPr bwMode="auto">
          <a:xfrm>
            <a:off x="2205038" y="1157288"/>
            <a:ext cx="4733925" cy="4543425"/>
          </a:xfrm>
          <a:prstGeom prst="rect">
            <a:avLst/>
          </a:prstGeom>
          <a:noFill/>
          <a:ln w="9525">
            <a:noFill/>
            <a:miter lim="800000"/>
            <a:headEnd/>
            <a:tailEnd/>
          </a:ln>
        </p:spPr>
      </p:pic>
    </p:spTree>
    <p:extLst>
      <p:ext uri="{BB962C8B-B14F-4D97-AF65-F5344CB8AC3E}">
        <p14:creationId xmlns:p14="http://schemas.microsoft.com/office/powerpoint/2010/main" val="101912130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1" descr="68n_causal_fltr_no_sin_vd.wmf"/>
          <p:cNvPicPr>
            <a:picLocks noChangeAspect="1"/>
          </p:cNvPicPr>
          <p:nvPr/>
        </p:nvPicPr>
        <p:blipFill>
          <a:blip r:embed="rId2" cstate="print"/>
          <a:srcRect/>
          <a:stretch>
            <a:fillRect/>
          </a:stretch>
        </p:blipFill>
        <p:spPr bwMode="auto">
          <a:xfrm>
            <a:off x="2224088" y="0"/>
            <a:ext cx="4695825" cy="6858000"/>
          </a:xfrm>
          <a:prstGeom prst="rect">
            <a:avLst/>
          </a:prstGeom>
          <a:noFill/>
          <a:ln w="9525">
            <a:noFill/>
            <a:miter lim="800000"/>
            <a:headEnd/>
            <a:tailEnd/>
          </a:ln>
        </p:spPr>
      </p:pic>
    </p:spTree>
    <p:extLst>
      <p:ext uri="{BB962C8B-B14F-4D97-AF65-F5344CB8AC3E}">
        <p14:creationId xmlns:p14="http://schemas.microsoft.com/office/powerpoint/2010/main" val="1164186567"/>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1" descr="68n_acausal_fltr_no_sin_vd.wmf"/>
          <p:cNvPicPr>
            <a:picLocks noChangeAspect="1"/>
          </p:cNvPicPr>
          <p:nvPr/>
        </p:nvPicPr>
        <p:blipFill>
          <a:blip r:embed="rId2" cstate="print"/>
          <a:srcRect/>
          <a:stretch>
            <a:fillRect/>
          </a:stretch>
        </p:blipFill>
        <p:spPr bwMode="auto">
          <a:xfrm>
            <a:off x="2260600" y="0"/>
            <a:ext cx="4622800" cy="6858000"/>
          </a:xfrm>
          <a:prstGeom prst="rect">
            <a:avLst/>
          </a:prstGeom>
          <a:noFill/>
          <a:ln w="9525">
            <a:noFill/>
            <a:miter lim="800000"/>
            <a:headEnd/>
            <a:tailEnd/>
          </a:ln>
        </p:spPr>
      </p:pic>
    </p:spTree>
    <p:extLst>
      <p:ext uri="{BB962C8B-B14F-4D97-AF65-F5344CB8AC3E}">
        <p14:creationId xmlns:p14="http://schemas.microsoft.com/office/powerpoint/2010/main" val="3623937297"/>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1" descr="68n_sd_all_except_no_sine.wmf"/>
          <p:cNvPicPr>
            <a:picLocks noChangeAspect="1"/>
          </p:cNvPicPr>
          <p:nvPr/>
        </p:nvPicPr>
        <p:blipFill>
          <a:blip r:embed="rId2" cstate="print"/>
          <a:srcRect/>
          <a:stretch>
            <a:fillRect/>
          </a:stretch>
        </p:blipFill>
        <p:spPr bwMode="auto">
          <a:xfrm>
            <a:off x="1782763" y="1531938"/>
            <a:ext cx="5578475" cy="3794125"/>
          </a:xfrm>
          <a:prstGeom prst="rect">
            <a:avLst/>
          </a:prstGeom>
          <a:noFill/>
          <a:ln w="9525">
            <a:noFill/>
            <a:miter lim="800000"/>
            <a:headEnd/>
            <a:tailEnd/>
          </a:ln>
        </p:spPr>
      </p:pic>
    </p:spTree>
    <p:extLst>
      <p:ext uri="{BB962C8B-B14F-4D97-AF65-F5344CB8AC3E}">
        <p14:creationId xmlns:p14="http://schemas.microsoft.com/office/powerpoint/2010/main" val="2467774743"/>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1" descr="68n_paa_all_except_no_sine.wmf"/>
          <p:cNvPicPr>
            <a:picLocks noChangeAspect="1"/>
          </p:cNvPicPr>
          <p:nvPr/>
        </p:nvPicPr>
        <p:blipFill>
          <a:blip r:embed="rId2" cstate="print"/>
          <a:srcRect/>
          <a:stretch>
            <a:fillRect/>
          </a:stretch>
        </p:blipFill>
        <p:spPr bwMode="auto">
          <a:xfrm>
            <a:off x="1736725" y="1508125"/>
            <a:ext cx="5670550" cy="3841750"/>
          </a:xfrm>
          <a:prstGeom prst="rect">
            <a:avLst/>
          </a:prstGeom>
          <a:noFill/>
          <a:ln w="9525">
            <a:noFill/>
            <a:miter lim="800000"/>
            <a:headEnd/>
            <a:tailEnd/>
          </a:ln>
        </p:spPr>
      </p:pic>
    </p:spTree>
    <p:extLst>
      <p:ext uri="{BB962C8B-B14F-4D97-AF65-F5344CB8AC3E}">
        <p14:creationId xmlns:p14="http://schemas.microsoft.com/office/powerpoint/2010/main" val="54435113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1" descr="68n_causal_fltr_a.wmf"/>
          <p:cNvPicPr>
            <a:picLocks noChangeAspect="1"/>
          </p:cNvPicPr>
          <p:nvPr/>
        </p:nvPicPr>
        <p:blipFill>
          <a:blip r:embed="rId2" cstate="print"/>
          <a:srcRect/>
          <a:stretch>
            <a:fillRect/>
          </a:stretch>
        </p:blipFill>
        <p:spPr bwMode="auto">
          <a:xfrm>
            <a:off x="1371600" y="228600"/>
            <a:ext cx="6400800" cy="6400800"/>
          </a:xfrm>
          <a:prstGeom prst="rect">
            <a:avLst/>
          </a:prstGeom>
          <a:noFill/>
          <a:ln w="9525">
            <a:noFill/>
            <a:miter lim="800000"/>
            <a:headEnd/>
            <a:tailEnd/>
          </a:ln>
        </p:spPr>
      </p:pic>
    </p:spTree>
    <p:extLst>
      <p:ext uri="{BB962C8B-B14F-4D97-AF65-F5344CB8AC3E}">
        <p14:creationId xmlns:p14="http://schemas.microsoft.com/office/powerpoint/2010/main" val="250677231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6418" name="Picture 2" descr="Dave_on_bik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990600"/>
            <a:ext cx="5638800" cy="5487988"/>
          </a:xfrm>
          <a:prstGeom prst="rect">
            <a:avLst/>
          </a:prstGeom>
          <a:noFill/>
          <a:extLst>
            <a:ext uri="{909E8E84-426E-40DD-AFC4-6F175D3DCCD1}">
              <a14:hiddenFill xmlns:a14="http://schemas.microsoft.com/office/drawing/2010/main">
                <a:solidFill>
                  <a:srgbClr val="FFFFFF"/>
                </a:solidFill>
              </a14:hiddenFill>
            </a:ext>
          </a:extLst>
        </p:spPr>
      </p:pic>
      <p:sp>
        <p:nvSpPr>
          <p:cNvPr id="316419" name="Text Box 3"/>
          <p:cNvSpPr txBox="1">
            <a:spLocks noChangeArrowheads="1"/>
          </p:cNvSpPr>
          <p:nvPr/>
        </p:nvSpPr>
        <p:spPr bwMode="auto">
          <a:xfrm>
            <a:off x="376238" y="228600"/>
            <a:ext cx="83915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3200">
                <a:solidFill>
                  <a:schemeClr val="tx2"/>
                </a:solidFill>
                <a:effectLst>
                  <a:outerShdw blurRad="38100" dist="38100" dir="2700000" algn="tl">
                    <a:srgbClr val="000000"/>
                  </a:outerShdw>
                </a:effectLst>
              </a:rPr>
              <a:t>It’s time to forget work and go have some fun!</a:t>
            </a:r>
          </a:p>
        </p:txBody>
      </p:sp>
      <p:sp>
        <p:nvSpPr>
          <p:cNvPr id="316420" name="Text Box 4"/>
          <p:cNvSpPr txBox="1">
            <a:spLocks noChangeArrowheads="1"/>
          </p:cNvSpPr>
          <p:nvPr/>
        </p:nvSpPr>
        <p:spPr bwMode="auto">
          <a:xfrm>
            <a:off x="6618288" y="4724400"/>
            <a:ext cx="2513012"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algn="l">
              <a:defRPr sz="2400">
                <a:solidFill>
                  <a:schemeClr val="tx1"/>
                </a:solidFill>
                <a:latin typeface="Times New Roman" pitchFamily="18" charset="0"/>
              </a:defRPr>
            </a:lvl1pPr>
            <a:lvl2pPr marL="914400" indent="-457200" algn="l">
              <a:defRPr sz="2400">
                <a:solidFill>
                  <a:schemeClr val="tx1"/>
                </a:solidFill>
                <a:latin typeface="Times New Roman" pitchFamily="18" charset="0"/>
              </a:defRPr>
            </a:lvl2pPr>
            <a:lvl3pPr marL="1371600" indent="-457200" algn="l">
              <a:defRPr sz="2400">
                <a:solidFill>
                  <a:schemeClr val="tx1"/>
                </a:solidFill>
                <a:latin typeface="Times New Roman" pitchFamily="18" charset="0"/>
              </a:defRPr>
            </a:lvl3pPr>
            <a:lvl4pPr marL="1828800" indent="-457200" algn="l">
              <a:defRPr sz="2400">
                <a:solidFill>
                  <a:schemeClr val="tx1"/>
                </a:solidFill>
                <a:latin typeface="Times New Roman" pitchFamily="18" charset="0"/>
              </a:defRPr>
            </a:lvl4pPr>
            <a:lvl5pPr marL="2286000" indent="-457200" algn="l">
              <a:defRPr sz="2400">
                <a:solidFill>
                  <a:schemeClr val="tx1"/>
                </a:solidFill>
                <a:latin typeface="Times New Roman" pitchFamily="18" charset="0"/>
              </a:defRPr>
            </a:lvl5pPr>
            <a:lvl6pPr marL="2743200" indent="-457200" eaLnBrk="0" fontAlgn="base" hangingPunct="0">
              <a:spcBef>
                <a:spcPct val="0"/>
              </a:spcBef>
              <a:spcAft>
                <a:spcPct val="0"/>
              </a:spcAft>
              <a:defRPr sz="2400">
                <a:solidFill>
                  <a:schemeClr val="tx1"/>
                </a:solidFill>
                <a:latin typeface="Times New Roman" pitchFamily="18" charset="0"/>
              </a:defRPr>
            </a:lvl6pPr>
            <a:lvl7pPr marL="3200400" indent="-457200" eaLnBrk="0" fontAlgn="base" hangingPunct="0">
              <a:spcBef>
                <a:spcPct val="0"/>
              </a:spcBef>
              <a:spcAft>
                <a:spcPct val="0"/>
              </a:spcAft>
              <a:defRPr sz="2400">
                <a:solidFill>
                  <a:schemeClr val="tx1"/>
                </a:solidFill>
                <a:latin typeface="Times New Roman" pitchFamily="18" charset="0"/>
              </a:defRPr>
            </a:lvl7pPr>
            <a:lvl8pPr marL="3657600" indent="-457200" eaLnBrk="0" fontAlgn="base" hangingPunct="0">
              <a:spcBef>
                <a:spcPct val="0"/>
              </a:spcBef>
              <a:spcAft>
                <a:spcPct val="0"/>
              </a:spcAft>
              <a:defRPr sz="2400">
                <a:solidFill>
                  <a:schemeClr val="tx1"/>
                </a:solidFill>
                <a:latin typeface="Times New Roman" pitchFamily="18" charset="0"/>
              </a:defRPr>
            </a:lvl8pPr>
            <a:lvl9pPr marL="4114800" indent="-457200" eaLnBrk="0" fontAlgn="base" hangingPunct="0">
              <a:spcBef>
                <a:spcPct val="0"/>
              </a:spcBef>
              <a:spcAft>
                <a:spcPct val="0"/>
              </a:spcAft>
              <a:defRPr sz="2400">
                <a:solidFill>
                  <a:schemeClr val="tx1"/>
                </a:solidFill>
                <a:latin typeface="Times New Roman" pitchFamily="18" charset="0"/>
              </a:defRPr>
            </a:lvl9pPr>
          </a:lstStyle>
          <a:p>
            <a:r>
              <a:rPr lang="en-US" altLang="en-US" sz="2000">
                <a:latin typeface="Arial" charset="0"/>
              </a:rPr>
              <a:t>Tifosi may recognize</a:t>
            </a:r>
          </a:p>
          <a:p>
            <a:r>
              <a:rPr lang="en-US" altLang="en-US" sz="2000">
                <a:latin typeface="Arial" charset="0"/>
              </a:rPr>
              <a:t>my maglia rosa as</a:t>
            </a:r>
          </a:p>
          <a:p>
            <a:r>
              <a:rPr lang="en-US" altLang="en-US" sz="2000">
                <a:latin typeface="Arial" charset="0"/>
              </a:rPr>
              <a:t>that of the 1984 </a:t>
            </a:r>
          </a:p>
          <a:p>
            <a:r>
              <a:rPr lang="en-US" altLang="en-US" sz="2000">
                <a:latin typeface="Arial" charset="0"/>
              </a:rPr>
              <a:t>Giro d’Italia</a:t>
            </a:r>
          </a:p>
          <a:p>
            <a:r>
              <a:rPr lang="en-US" altLang="en-US" sz="2000">
                <a:latin typeface="Arial" charset="0"/>
              </a:rPr>
              <a:t>winner </a:t>
            </a:r>
            <a:r>
              <a:rPr lang="en-US" altLang="en-US" sz="2000">
                <a:latin typeface="Arial" charset="0"/>
                <a:cs typeface="Arial" charset="0"/>
              </a:rPr>
              <a:t>Francesco</a:t>
            </a:r>
          </a:p>
          <a:p>
            <a:r>
              <a:rPr lang="en-US" altLang="en-US" sz="2000">
                <a:latin typeface="Arial" charset="0"/>
                <a:cs typeface="Arial" charset="0"/>
              </a:rPr>
              <a:t>Moser</a:t>
            </a:r>
            <a:endParaRPr lang="en-US" altLang="en-US" sz="2000">
              <a:latin typeface="Arial" charset="0"/>
            </a:endParaRPr>
          </a:p>
        </p:txBody>
      </p:sp>
    </p:spTree>
    <p:extLst>
      <p:ext uri="{BB962C8B-B14F-4D97-AF65-F5344CB8AC3E}">
        <p14:creationId xmlns:p14="http://schemas.microsoft.com/office/powerpoint/2010/main" val="168775162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4"/>
          <p:cNvSpPr>
            <a:spLocks noGrp="1" noChangeArrowheads="1"/>
          </p:cNvSpPr>
          <p:nvPr>
            <p:ph type="ctrTitle"/>
          </p:nvPr>
        </p:nvSpPr>
        <p:spPr/>
        <p:txBody>
          <a:bodyPr/>
          <a:lstStyle/>
          <a:p>
            <a:r>
              <a:rPr lang="en-US" altLang="en-US" smtClean="0"/>
              <a:t>END</a:t>
            </a:r>
          </a:p>
        </p:txBody>
      </p:sp>
      <p:sp>
        <p:nvSpPr>
          <p:cNvPr id="232451" name="Rectangle 5"/>
          <p:cNvSpPr>
            <a:spLocks noGrp="1" noChangeArrowheads="1"/>
          </p:cNvSpPr>
          <p:nvPr>
            <p:ph type="subTitle" idx="1"/>
          </p:nvPr>
        </p:nvSpPr>
        <p:spPr/>
        <p:txBody>
          <a:bodyPr/>
          <a:lstStyle/>
          <a:p>
            <a:endParaRPr lang="en-US" altLang="en-US" smtClean="0"/>
          </a:p>
        </p:txBody>
      </p:sp>
    </p:spTree>
    <p:extLst>
      <p:ext uri="{BB962C8B-B14F-4D97-AF65-F5344CB8AC3E}">
        <p14:creationId xmlns:p14="http://schemas.microsoft.com/office/powerpoint/2010/main" val="350449889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6312</TotalTime>
  <Words>6091</Words>
  <Application>Microsoft Office PowerPoint</Application>
  <PresentationFormat>On-screen Show (4:3)</PresentationFormat>
  <Paragraphs>636</Paragraphs>
  <Slides>131</Slides>
  <Notes>90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131</vt:i4>
      </vt:variant>
    </vt:vector>
  </HeadingPairs>
  <TitlesOfParts>
    <vt:vector size="138" baseType="lpstr">
      <vt:lpstr>Arial</vt:lpstr>
      <vt:lpstr>Verdana</vt:lpstr>
      <vt:lpstr>Symbol</vt:lpstr>
      <vt:lpstr>Times New Roman</vt:lpstr>
      <vt:lpstr>Calibri</vt:lpstr>
      <vt:lpstr>Default Design</vt:lpstr>
      <vt:lpstr>Equation</vt:lpstr>
      <vt:lpstr>PowerPoint Presentation</vt:lpstr>
      <vt:lpstr>Ground-motion intensity measures (GMIMs) for engineering purposes</vt:lpstr>
      <vt:lpstr>PowerPoint Presentation</vt:lpstr>
      <vt:lpstr>PowerPoint Presentation</vt:lpstr>
      <vt:lpstr>PowerPoint Presentation</vt:lpstr>
      <vt:lpstr>PowerPoint Presentation</vt:lpstr>
      <vt:lpstr>Peak ground acceleration (PGA)</vt:lpstr>
      <vt:lpstr>Peak ground velocity (PGV) (obtained from single integration of acceleration time series)</vt:lpstr>
      <vt:lpstr>Peak ground displacement (PGD)  (obtained from double integration of acceleration time series)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Types of Response Spectra</vt:lpstr>
      <vt:lpstr>PowerPoint Presentation</vt:lpstr>
      <vt:lpstr>Why is a RS Useful?</vt:lpstr>
      <vt:lpstr>PowerPoint Presentation</vt:lpstr>
      <vt:lpstr>PowerPoint Presentation</vt:lpstr>
      <vt:lpstr>PowerPoint Presentation</vt:lpstr>
      <vt:lpstr>Dealing with Two Horizontal Components</vt:lpstr>
      <vt:lpstr>How RotDnn is Computed</vt:lpstr>
      <vt:lpstr>PowerPoint Presentation</vt:lpstr>
      <vt:lpstr>PowerPoint Presentation</vt:lpstr>
      <vt:lpstr>PowerPoint Presentation</vt:lpstr>
      <vt:lpstr>PowerPoint Presentation</vt:lpstr>
      <vt:lpstr>PowerPoint Presentation</vt:lpstr>
      <vt:lpstr>References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Choosing Filter Corners</vt:lpstr>
      <vt:lpstr>PowerPoint Presentation</vt:lpstr>
      <vt:lpstr>PowerPoint Presentation</vt:lpstr>
      <vt:lpstr>PowerPoint Presentation</vt:lpstr>
      <vt:lpstr>PowerPoint Presentation</vt:lpstr>
      <vt:lpstr>A Case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vt:lpstr>
    </vt:vector>
  </TitlesOfParts>
  <Company>METU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 512 ENGINEERING SEISMOLOGY</dc:title>
  <dc:creator>Sinan Akkar</dc:creator>
  <cp:lastModifiedBy>David Boore</cp:lastModifiedBy>
  <cp:revision>464</cp:revision>
  <dcterms:created xsi:type="dcterms:W3CDTF">2004-09-03T07:41:53Z</dcterms:created>
  <dcterms:modified xsi:type="dcterms:W3CDTF">2013-09-09T05:13:46Z</dcterms:modified>
</cp:coreProperties>
</file>