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3" r:id="rId2"/>
  </p:sldMasterIdLst>
  <p:notesMasterIdLst>
    <p:notesMasterId r:id="rId126"/>
  </p:notesMasterIdLst>
  <p:handoutMasterIdLst>
    <p:handoutMasterId r:id="rId127"/>
  </p:handoutMasterIdLst>
  <p:sldIdLst>
    <p:sldId id="677" r:id="rId3"/>
    <p:sldId id="642" r:id="rId4"/>
    <p:sldId id="678" r:id="rId5"/>
    <p:sldId id="679" r:id="rId6"/>
    <p:sldId id="680" r:id="rId7"/>
    <p:sldId id="674" r:id="rId8"/>
    <p:sldId id="682" r:id="rId9"/>
    <p:sldId id="683" r:id="rId10"/>
    <p:sldId id="684" r:id="rId11"/>
    <p:sldId id="644" r:id="rId12"/>
    <p:sldId id="681" r:id="rId13"/>
    <p:sldId id="645" r:id="rId14"/>
    <p:sldId id="646" r:id="rId15"/>
    <p:sldId id="647" r:id="rId16"/>
    <p:sldId id="648" r:id="rId17"/>
    <p:sldId id="652" r:id="rId18"/>
    <p:sldId id="653" r:id="rId19"/>
    <p:sldId id="654" r:id="rId20"/>
    <p:sldId id="655" r:id="rId21"/>
    <p:sldId id="656" r:id="rId22"/>
    <p:sldId id="657" r:id="rId23"/>
    <p:sldId id="658" r:id="rId24"/>
    <p:sldId id="659" r:id="rId25"/>
    <p:sldId id="660" r:id="rId26"/>
    <p:sldId id="661" r:id="rId27"/>
    <p:sldId id="662" r:id="rId28"/>
    <p:sldId id="667" r:id="rId29"/>
    <p:sldId id="668" r:id="rId30"/>
    <p:sldId id="669" r:id="rId31"/>
    <p:sldId id="782" r:id="rId32"/>
    <p:sldId id="766" r:id="rId33"/>
    <p:sldId id="687" r:id="rId34"/>
    <p:sldId id="706" r:id="rId35"/>
    <p:sldId id="707" r:id="rId36"/>
    <p:sldId id="708" r:id="rId37"/>
    <p:sldId id="709" r:id="rId38"/>
    <p:sldId id="705" r:id="rId39"/>
    <p:sldId id="433" r:id="rId40"/>
    <p:sldId id="783" r:id="rId41"/>
    <p:sldId id="430" r:id="rId42"/>
    <p:sldId id="431" r:id="rId43"/>
    <p:sldId id="432" r:id="rId44"/>
    <p:sldId id="434" r:id="rId45"/>
    <p:sldId id="435" r:id="rId46"/>
    <p:sldId id="436" r:id="rId47"/>
    <p:sldId id="437" r:id="rId48"/>
    <p:sldId id="784" r:id="rId49"/>
    <p:sldId id="813" r:id="rId50"/>
    <p:sldId id="787" r:id="rId51"/>
    <p:sldId id="788" r:id="rId52"/>
    <p:sldId id="789" r:id="rId53"/>
    <p:sldId id="790" r:id="rId54"/>
    <p:sldId id="791" r:id="rId55"/>
    <p:sldId id="792" r:id="rId56"/>
    <p:sldId id="438" r:id="rId57"/>
    <p:sldId id="671" r:id="rId58"/>
    <p:sldId id="672" r:id="rId59"/>
    <p:sldId id="746" r:id="rId60"/>
    <p:sldId id="747" r:id="rId61"/>
    <p:sldId id="748" r:id="rId62"/>
    <p:sldId id="749" r:id="rId63"/>
    <p:sldId id="750" r:id="rId64"/>
    <p:sldId id="751" r:id="rId65"/>
    <p:sldId id="752" r:id="rId66"/>
    <p:sldId id="776" r:id="rId67"/>
    <p:sldId id="673" r:id="rId68"/>
    <p:sldId id="777" r:id="rId69"/>
    <p:sldId id="730" r:id="rId70"/>
    <p:sldId id="814" r:id="rId71"/>
    <p:sldId id="753" r:id="rId72"/>
    <p:sldId id="754" r:id="rId73"/>
    <p:sldId id="755" r:id="rId74"/>
    <p:sldId id="795" r:id="rId75"/>
    <p:sldId id="803" r:id="rId76"/>
    <p:sldId id="804" r:id="rId77"/>
    <p:sldId id="805" r:id="rId78"/>
    <p:sldId id="798" r:id="rId79"/>
    <p:sldId id="799" r:id="rId80"/>
    <p:sldId id="800" r:id="rId81"/>
    <p:sldId id="801" r:id="rId82"/>
    <p:sldId id="809" r:id="rId83"/>
    <p:sldId id="445" r:id="rId84"/>
    <p:sldId id="810" r:id="rId85"/>
    <p:sldId id="773" r:id="rId86"/>
    <p:sldId id="774" r:id="rId87"/>
    <p:sldId id="778" r:id="rId88"/>
    <p:sldId id="772" r:id="rId89"/>
    <p:sldId id="812" r:id="rId90"/>
    <p:sldId id="447" r:id="rId91"/>
    <p:sldId id="775" r:id="rId92"/>
    <p:sldId id="808" r:id="rId93"/>
    <p:sldId id="807" r:id="rId94"/>
    <p:sldId id="640" r:id="rId95"/>
    <p:sldId id="641" r:id="rId96"/>
    <p:sldId id="759" r:id="rId97"/>
    <p:sldId id="760" r:id="rId98"/>
    <p:sldId id="453" r:id="rId99"/>
    <p:sldId id="602" r:id="rId100"/>
    <p:sldId id="455" r:id="rId101"/>
    <p:sldId id="761" r:id="rId102"/>
    <p:sldId id="762" r:id="rId103"/>
    <p:sldId id="763" r:id="rId104"/>
    <p:sldId id="764" r:id="rId105"/>
    <p:sldId id="765" r:id="rId106"/>
    <p:sldId id="456" r:id="rId107"/>
    <p:sldId id="688" r:id="rId108"/>
    <p:sldId id="689" r:id="rId109"/>
    <p:sldId id="690" r:id="rId110"/>
    <p:sldId id="691" r:id="rId111"/>
    <p:sldId id="692" r:id="rId112"/>
    <p:sldId id="693" r:id="rId113"/>
    <p:sldId id="694" r:id="rId114"/>
    <p:sldId id="695" r:id="rId115"/>
    <p:sldId id="696" r:id="rId116"/>
    <p:sldId id="697" r:id="rId117"/>
    <p:sldId id="698" r:id="rId118"/>
    <p:sldId id="699" r:id="rId119"/>
    <p:sldId id="700" r:id="rId120"/>
    <p:sldId id="701" r:id="rId121"/>
    <p:sldId id="702" r:id="rId122"/>
    <p:sldId id="703" r:id="rId123"/>
    <p:sldId id="704" r:id="rId124"/>
    <p:sldId id="666" r:id="rId125"/>
  </p:sldIdLst>
  <p:sldSz cx="9144000" cy="6858000" type="screen4x3"/>
  <p:notesSz cx="7102475" cy="9388475"/>
  <p:embeddedFontLst>
    <p:embeddedFont>
      <p:font typeface="Verdana" panose="020B0604030504040204" pitchFamily="34" charset="0"/>
      <p:regular r:id="rId128"/>
      <p:bold r:id="rId129"/>
      <p:italic r:id="rId130"/>
      <p:boldItalic r:id="rId131"/>
    </p:embeddedFont>
    <p:embeddedFont>
      <p:font typeface="Helvetica" panose="020B0604020202020204" pitchFamily="34" charset="0"/>
      <p:regular r:id="rId132"/>
      <p:bold r:id="rId133"/>
      <p:italic r:id="rId134"/>
      <p:boldItalic r:id="rId135"/>
    </p:embeddedFont>
    <p:embeddedFont>
      <p:font typeface="Rockwell Extra Bold" panose="02060903040505020403" pitchFamily="18" charset="0"/>
      <p:bold r:id="rId136"/>
    </p:embeddedFont>
    <p:embeddedFont>
      <p:font typeface="Times" panose="02020603050405020304" pitchFamily="18" charset="0"/>
      <p:regular r:id="rId137"/>
      <p:bold r:id="rId138"/>
      <p:italic r:id="rId139"/>
      <p:boldItalic r:id="rId140"/>
    </p:embeddedFont>
    <p:embeddedFont>
      <p:font typeface="Calibri" panose="020F0502020204030204" pitchFamily="34" charset="0"/>
      <p:regular r:id="rId141"/>
      <p:bold r:id="rId142"/>
      <p:italic r:id="rId143"/>
      <p:boldItalic r:id="rId144"/>
    </p:embeddedFont>
  </p:embeddedFontLst>
  <p:defaultTextStyle>
    <a:defPPr>
      <a:defRPr lang="en-US"/>
    </a:defPPr>
    <a:lvl1pPr algn="l" rtl="0" fontAlgn="base">
      <a:spcBef>
        <a:spcPct val="0"/>
      </a:spcBef>
      <a:spcAft>
        <a:spcPct val="0"/>
      </a:spcAft>
      <a:defRPr sz="1600" kern="1200">
        <a:solidFill>
          <a:schemeClr val="bg1"/>
        </a:solidFill>
        <a:latin typeface="Times New Roman" pitchFamily="18" charset="0"/>
        <a:ea typeface="+mn-ea"/>
        <a:cs typeface="+mn-cs"/>
      </a:defRPr>
    </a:lvl1pPr>
    <a:lvl2pPr marL="457200" algn="l" rtl="0" fontAlgn="base">
      <a:spcBef>
        <a:spcPct val="0"/>
      </a:spcBef>
      <a:spcAft>
        <a:spcPct val="0"/>
      </a:spcAft>
      <a:defRPr sz="1600" kern="1200">
        <a:solidFill>
          <a:schemeClr val="bg1"/>
        </a:solidFill>
        <a:latin typeface="Times New Roman" pitchFamily="18" charset="0"/>
        <a:ea typeface="+mn-ea"/>
        <a:cs typeface="+mn-cs"/>
      </a:defRPr>
    </a:lvl2pPr>
    <a:lvl3pPr marL="914400" algn="l" rtl="0" fontAlgn="base">
      <a:spcBef>
        <a:spcPct val="0"/>
      </a:spcBef>
      <a:spcAft>
        <a:spcPct val="0"/>
      </a:spcAft>
      <a:defRPr sz="1600" kern="1200">
        <a:solidFill>
          <a:schemeClr val="bg1"/>
        </a:solidFill>
        <a:latin typeface="Times New Roman" pitchFamily="18" charset="0"/>
        <a:ea typeface="+mn-ea"/>
        <a:cs typeface="+mn-cs"/>
      </a:defRPr>
    </a:lvl3pPr>
    <a:lvl4pPr marL="1371600" algn="l" rtl="0" fontAlgn="base">
      <a:spcBef>
        <a:spcPct val="0"/>
      </a:spcBef>
      <a:spcAft>
        <a:spcPct val="0"/>
      </a:spcAft>
      <a:defRPr sz="1600" kern="1200">
        <a:solidFill>
          <a:schemeClr val="bg1"/>
        </a:solidFill>
        <a:latin typeface="Times New Roman" pitchFamily="18" charset="0"/>
        <a:ea typeface="+mn-ea"/>
        <a:cs typeface="+mn-cs"/>
      </a:defRPr>
    </a:lvl4pPr>
    <a:lvl5pPr marL="1828800" algn="l" rtl="0" fontAlgn="base">
      <a:spcBef>
        <a:spcPct val="0"/>
      </a:spcBef>
      <a:spcAft>
        <a:spcPct val="0"/>
      </a:spcAft>
      <a:defRPr sz="1600" kern="1200">
        <a:solidFill>
          <a:schemeClr val="bg1"/>
        </a:solidFill>
        <a:latin typeface="Times New Roman" pitchFamily="18" charset="0"/>
        <a:ea typeface="+mn-ea"/>
        <a:cs typeface="+mn-cs"/>
      </a:defRPr>
    </a:lvl5pPr>
    <a:lvl6pPr marL="2286000" algn="l" defTabSz="914400" rtl="0" eaLnBrk="1" latinLnBrk="0" hangingPunct="1">
      <a:defRPr sz="1600" kern="1200">
        <a:solidFill>
          <a:schemeClr val="bg1"/>
        </a:solidFill>
        <a:latin typeface="Times New Roman" pitchFamily="18" charset="0"/>
        <a:ea typeface="+mn-ea"/>
        <a:cs typeface="+mn-cs"/>
      </a:defRPr>
    </a:lvl6pPr>
    <a:lvl7pPr marL="2743200" algn="l" defTabSz="914400" rtl="0" eaLnBrk="1" latinLnBrk="0" hangingPunct="1">
      <a:defRPr sz="1600" kern="1200">
        <a:solidFill>
          <a:schemeClr val="bg1"/>
        </a:solidFill>
        <a:latin typeface="Times New Roman" pitchFamily="18" charset="0"/>
        <a:ea typeface="+mn-ea"/>
        <a:cs typeface="+mn-cs"/>
      </a:defRPr>
    </a:lvl7pPr>
    <a:lvl8pPr marL="3200400" algn="l" defTabSz="914400" rtl="0" eaLnBrk="1" latinLnBrk="0" hangingPunct="1">
      <a:defRPr sz="1600" kern="1200">
        <a:solidFill>
          <a:schemeClr val="bg1"/>
        </a:solidFill>
        <a:latin typeface="Times New Roman" pitchFamily="18" charset="0"/>
        <a:ea typeface="+mn-ea"/>
        <a:cs typeface="+mn-cs"/>
      </a:defRPr>
    </a:lvl8pPr>
    <a:lvl9pPr marL="3657600" algn="l" defTabSz="914400" rtl="0" eaLnBrk="1" latinLnBrk="0" hangingPunct="1">
      <a:defRPr sz="1600" kern="1200">
        <a:solidFill>
          <a:schemeClr val="bg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FF"/>
    <a:srgbClr val="FFFF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66" d="100"/>
          <a:sy n="66" d="100"/>
        </p:scale>
        <p:origin x="-1194" y="-17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736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font" Target="fonts/font6.fntdata"/><Relationship Id="rId138" Type="http://schemas.openxmlformats.org/officeDocument/2006/relationships/font" Target="fonts/font11.fntdata"/><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font" Target="fonts/font1.fntdata"/><Relationship Id="rId144" Type="http://schemas.openxmlformats.org/officeDocument/2006/relationships/font" Target="fonts/font17.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font" Target="fonts/font7.fntdata"/><Relationship Id="rId139" Type="http://schemas.openxmlformats.org/officeDocument/2006/relationships/font" Target="fonts/font12.fntdata"/><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font" Target="fonts/font2.fntdata"/><Relationship Id="rId137" Type="http://schemas.openxmlformats.org/officeDocument/2006/relationships/font" Target="fonts/font10.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font" Target="fonts/font5.fntdata"/><Relationship Id="rId140" Type="http://schemas.openxmlformats.org/officeDocument/2006/relationships/font" Target="fonts/font13.fntdata"/><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font" Target="fonts/font3.fntdata"/><Relationship Id="rId135" Type="http://schemas.openxmlformats.org/officeDocument/2006/relationships/font" Target="fonts/font8.fntdata"/><Relationship Id="rId143" Type="http://schemas.openxmlformats.org/officeDocument/2006/relationships/font" Target="fonts/font16.fntdata"/><Relationship Id="rId14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font" Target="fonts/font14.fntdata"/><Relationship Id="rId14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font" Target="fonts/font4.fntdata"/><Relationship Id="rId136" Type="http://schemas.openxmlformats.org/officeDocument/2006/relationships/font" Target="fonts/font9.fnt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notesMaster" Target="notesMasters/notesMaster1.xml"/><Relationship Id="rId14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font" Target="fonts/font15.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1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18.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5" Type="http://schemas.openxmlformats.org/officeDocument/2006/relationships/image" Target="../media/image43.wmf"/><Relationship Id="rId4" Type="http://schemas.openxmlformats.org/officeDocument/2006/relationships/image" Target="../media/image4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5" Type="http://schemas.openxmlformats.org/officeDocument/2006/relationships/image" Target="../media/image43.wmf"/><Relationship Id="rId4" Type="http://schemas.openxmlformats.org/officeDocument/2006/relationships/image" Target="../media/image42.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25.wmf"/><Relationship Id="rId5" Type="http://schemas.openxmlformats.org/officeDocument/2006/relationships/image" Target="../media/image57.wmf"/><Relationship Id="rId4" Type="http://schemas.openxmlformats.org/officeDocument/2006/relationships/image" Target="../media/image56.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63.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55.wmf"/><Relationship Id="rId1" Type="http://schemas.openxmlformats.org/officeDocument/2006/relationships/image" Target="../media/image54.wmf"/><Relationship Id="rId6" Type="http://schemas.openxmlformats.org/officeDocument/2006/relationships/image" Target="../media/image76.wmf"/><Relationship Id="rId5" Type="http://schemas.openxmlformats.org/officeDocument/2006/relationships/image" Target="../media/image75.wmf"/><Relationship Id="rId4" Type="http://schemas.openxmlformats.org/officeDocument/2006/relationships/image" Target="../media/image74.w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54.wmf"/><Relationship Id="rId5" Type="http://schemas.openxmlformats.org/officeDocument/2006/relationships/image" Target="../media/image85.wmf"/><Relationship Id="rId4" Type="http://schemas.openxmlformats.org/officeDocument/2006/relationships/image" Target="../media/image84.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 Id="rId4" Type="http://schemas.openxmlformats.org/officeDocument/2006/relationships/image" Target="../media/image96.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98.wmf"/><Relationship Id="rId4" Type="http://schemas.openxmlformats.org/officeDocument/2006/relationships/image" Target="../media/image101.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 Id="rId4" Type="http://schemas.openxmlformats.org/officeDocument/2006/relationships/image" Target="../media/image106.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0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bwMode="auto">
          <a:xfrm>
            <a:off x="0" y="0"/>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defTabSz="942975">
              <a:defRPr sz="1200">
                <a:solidFill>
                  <a:schemeClr val="tx1"/>
                </a:solidFill>
                <a:latin typeface="Arial" pitchFamily="34" charset="0"/>
              </a:defRPr>
            </a:lvl1pPr>
          </a:lstStyle>
          <a:p>
            <a:pPr>
              <a:defRPr/>
            </a:pPr>
            <a:endParaRPr lang="en-US" altLang="en-US"/>
          </a:p>
        </p:txBody>
      </p:sp>
      <p:sp>
        <p:nvSpPr>
          <p:cNvPr id="96259" name="Rectangle 3"/>
          <p:cNvSpPr>
            <a:spLocks noGrp="1" noChangeArrowheads="1"/>
          </p:cNvSpPr>
          <p:nvPr>
            <p:ph type="dt" sz="quarter" idx="1"/>
          </p:nvPr>
        </p:nvSpPr>
        <p:spPr bwMode="auto">
          <a:xfrm>
            <a:off x="4022725" y="0"/>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defTabSz="942975">
              <a:defRPr sz="1200">
                <a:solidFill>
                  <a:schemeClr val="tx1"/>
                </a:solidFill>
                <a:latin typeface="Arial" pitchFamily="34" charset="0"/>
              </a:defRPr>
            </a:lvl1pPr>
          </a:lstStyle>
          <a:p>
            <a:pPr>
              <a:defRPr/>
            </a:pPr>
            <a:endParaRPr lang="en-US" altLang="en-US"/>
          </a:p>
        </p:txBody>
      </p:sp>
      <p:sp>
        <p:nvSpPr>
          <p:cNvPr id="96260" name="Rectangle 4"/>
          <p:cNvSpPr>
            <a:spLocks noGrp="1" noChangeArrowheads="1"/>
          </p:cNvSpPr>
          <p:nvPr>
            <p:ph type="ftr" sz="quarter" idx="2"/>
          </p:nvPr>
        </p:nvSpPr>
        <p:spPr bwMode="auto">
          <a:xfrm>
            <a:off x="0" y="8916988"/>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defTabSz="942975">
              <a:defRPr sz="1200">
                <a:solidFill>
                  <a:schemeClr val="tx1"/>
                </a:solidFill>
                <a:latin typeface="Arial" pitchFamily="34" charset="0"/>
              </a:defRPr>
            </a:lvl1pPr>
          </a:lstStyle>
          <a:p>
            <a:pPr>
              <a:defRPr/>
            </a:pPr>
            <a:endParaRPr lang="en-US" altLang="en-US"/>
          </a:p>
        </p:txBody>
      </p:sp>
      <p:sp>
        <p:nvSpPr>
          <p:cNvPr id="96261" name="Rectangle 5"/>
          <p:cNvSpPr>
            <a:spLocks noGrp="1" noChangeArrowheads="1"/>
          </p:cNvSpPr>
          <p:nvPr>
            <p:ph type="sldNum" sz="quarter" idx="3"/>
          </p:nvPr>
        </p:nvSpPr>
        <p:spPr bwMode="auto">
          <a:xfrm>
            <a:off x="4022725" y="8916988"/>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defTabSz="942975">
              <a:defRPr sz="1200">
                <a:solidFill>
                  <a:schemeClr val="tx1"/>
                </a:solidFill>
                <a:latin typeface="Arial" pitchFamily="34" charset="0"/>
              </a:defRPr>
            </a:lvl1pPr>
          </a:lstStyle>
          <a:p>
            <a:pPr>
              <a:defRPr/>
            </a:pPr>
            <a:fld id="{A94970BF-AC43-4287-A9A6-F9361377BBB5}" type="slidenum">
              <a:rPr lang="en-US" altLang="en-US"/>
              <a:pPr>
                <a:defRPr/>
              </a:pPr>
              <a:t>‹#›</a:t>
            </a:fld>
            <a:endParaRPr lang="en-US" altLang="en-US"/>
          </a:p>
        </p:txBody>
      </p:sp>
    </p:spTree>
    <p:extLst>
      <p:ext uri="{BB962C8B-B14F-4D97-AF65-F5344CB8AC3E}">
        <p14:creationId xmlns:p14="http://schemas.microsoft.com/office/powerpoint/2010/main" val="434327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hdr" sz="quarter"/>
          </p:nvPr>
        </p:nvSpPr>
        <p:spPr bwMode="auto">
          <a:xfrm>
            <a:off x="0" y="0"/>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latin typeface="Arial" pitchFamily="34" charset="0"/>
              </a:defRPr>
            </a:lvl1pPr>
          </a:lstStyle>
          <a:p>
            <a:pPr>
              <a:defRPr/>
            </a:pPr>
            <a:endParaRPr lang="en-US" altLang="en-US"/>
          </a:p>
        </p:txBody>
      </p:sp>
      <p:sp>
        <p:nvSpPr>
          <p:cNvPr id="156675" name="Rectangle 3"/>
          <p:cNvSpPr>
            <a:spLocks noGrp="1" noChangeArrowheads="1"/>
          </p:cNvSpPr>
          <p:nvPr>
            <p:ph type="dt" idx="1"/>
          </p:nvPr>
        </p:nvSpPr>
        <p:spPr bwMode="auto">
          <a:xfrm>
            <a:off x="4022725" y="0"/>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pitchFamily="34" charset="0"/>
              </a:defRPr>
            </a:lvl1pPr>
          </a:lstStyle>
          <a:p>
            <a:pPr>
              <a:defRPr/>
            </a:pPr>
            <a:endParaRPr lang="en-US" altLang="en-US"/>
          </a:p>
        </p:txBody>
      </p:sp>
      <p:sp>
        <p:nvSpPr>
          <p:cNvPr id="153604"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6677" name="Rectangle 5"/>
          <p:cNvSpPr>
            <a:spLocks noGrp="1" noChangeArrowheads="1"/>
          </p:cNvSpPr>
          <p:nvPr>
            <p:ph type="body" sz="quarter" idx="3"/>
          </p:nvPr>
        </p:nvSpPr>
        <p:spPr bwMode="auto">
          <a:xfrm>
            <a:off x="709613" y="4459288"/>
            <a:ext cx="5683250" cy="422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56678" name="Rectangle 6"/>
          <p:cNvSpPr>
            <a:spLocks noGrp="1" noChangeArrowheads="1"/>
          </p:cNvSpPr>
          <p:nvPr>
            <p:ph type="ftr" sz="quarter" idx="4"/>
          </p:nvPr>
        </p:nvSpPr>
        <p:spPr bwMode="auto">
          <a:xfrm>
            <a:off x="0" y="8916988"/>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1"/>
                </a:solidFill>
                <a:latin typeface="Arial" pitchFamily="34" charset="0"/>
              </a:defRPr>
            </a:lvl1pPr>
          </a:lstStyle>
          <a:p>
            <a:pPr>
              <a:defRPr/>
            </a:pPr>
            <a:endParaRPr lang="en-US" altLang="en-US"/>
          </a:p>
        </p:txBody>
      </p:sp>
      <p:sp>
        <p:nvSpPr>
          <p:cNvPr id="156679" name="Rectangle 7"/>
          <p:cNvSpPr>
            <a:spLocks noGrp="1" noChangeArrowheads="1"/>
          </p:cNvSpPr>
          <p:nvPr>
            <p:ph type="sldNum" sz="quarter" idx="5"/>
          </p:nvPr>
        </p:nvSpPr>
        <p:spPr bwMode="auto">
          <a:xfrm>
            <a:off x="4022725" y="8916988"/>
            <a:ext cx="3078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pitchFamily="34" charset="0"/>
              </a:defRPr>
            </a:lvl1pPr>
          </a:lstStyle>
          <a:p>
            <a:pPr>
              <a:defRPr/>
            </a:pPr>
            <a:fld id="{72EA6C62-44BB-498F-8B50-A33A43B56A94}" type="slidenum">
              <a:rPr lang="en-US" altLang="en-US"/>
              <a:pPr>
                <a:defRPr/>
              </a:pPr>
              <a:t>‹#›</a:t>
            </a:fld>
            <a:endParaRPr lang="en-US" altLang="en-US"/>
          </a:p>
        </p:txBody>
      </p:sp>
    </p:spTree>
    <p:extLst>
      <p:ext uri="{BB962C8B-B14F-4D97-AF65-F5344CB8AC3E}">
        <p14:creationId xmlns:p14="http://schemas.microsoft.com/office/powerpoint/2010/main" val="4269253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6E15764-FFBE-41A5-BDD1-ED16AA41F503}" type="slidenum">
              <a:rPr lang="en-US" altLang="en-US" smtClean="0"/>
              <a:pPr eaLnBrk="1" hangingPunct="1">
                <a:spcBef>
                  <a:spcPct val="0"/>
                </a:spcBef>
              </a:pPr>
              <a:t>1</a:t>
            </a:fld>
            <a:endParaRPr lang="en-US" altLang="en-US" smtClean="0"/>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DC6E7F9-02C5-40E2-AA25-CD96991ED614}" type="slidenum">
              <a:rPr lang="en-US" altLang="en-US" smtClean="0"/>
              <a:pPr eaLnBrk="1" hangingPunct="1">
                <a:spcBef>
                  <a:spcPct val="0"/>
                </a:spcBef>
              </a:pPr>
              <a:t>2</a:t>
            </a:fld>
            <a:endParaRPr lang="en-US" altLang="en-US" smtClean="0"/>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C378024-BEA4-4C5C-84FF-F1835D7BDCB8}" type="slidenum">
              <a:rPr lang="en-US" altLang="en-US" smtClean="0"/>
              <a:pPr eaLnBrk="1" hangingPunct="1">
                <a:spcBef>
                  <a:spcPct val="0"/>
                </a:spcBef>
              </a:pPr>
              <a:t>3</a:t>
            </a:fld>
            <a:endParaRPr lang="en-US" altLang="en-US"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xfrm>
            <a:off x="947738" y="4459288"/>
            <a:ext cx="5207000" cy="4224337"/>
          </a:xfrm>
          <a:noFill/>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9898123-B092-40DF-8302-B14C95EAA2FB}" type="slidenum">
              <a:rPr lang="en-US" altLang="en-US" smtClean="0"/>
              <a:pPr eaLnBrk="1" hangingPunct="1">
                <a:spcBef>
                  <a:spcPct val="0"/>
                </a:spcBef>
              </a:pPr>
              <a:t>4</a:t>
            </a:fld>
            <a:endParaRPr lang="en-US" altLang="en-US" smtClean="0"/>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xfrm>
            <a:off x="947738" y="4459288"/>
            <a:ext cx="5207000" cy="4224337"/>
          </a:xfrm>
          <a:noFill/>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5408B07-38A3-4CFC-8DFE-7DDD464240C9}" type="slidenum">
              <a:rPr lang="en-US" altLang="en-US" smtClean="0"/>
              <a:pPr eaLnBrk="1" hangingPunct="1">
                <a:spcBef>
                  <a:spcPct val="0"/>
                </a:spcBef>
              </a:pPr>
              <a:t>5</a:t>
            </a:fld>
            <a:endParaRPr lang="en-US" altLang="en-US" smtClean="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xfrm>
            <a:off x="947738" y="4459288"/>
            <a:ext cx="5207000" cy="4224337"/>
          </a:xfrm>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57B5315-FF03-4AB2-B25B-2E2F32FED5BF}" type="slidenum">
              <a:rPr lang="en-US" altLang="en-US" smtClean="0"/>
              <a:pPr eaLnBrk="1" hangingPunct="1">
                <a:spcBef>
                  <a:spcPct val="0"/>
                </a:spcBef>
              </a:pPr>
              <a:t>6</a:t>
            </a:fld>
            <a:endParaRPr lang="en-US" altLang="en-US" smtClean="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7268D3B-CB9B-47BC-B05F-4F9E65B2B9B3}" type="slidenum">
              <a:rPr lang="en-US" altLang="en-US" smtClean="0"/>
              <a:pPr eaLnBrk="1" hangingPunct="1">
                <a:spcBef>
                  <a:spcPct val="0"/>
                </a:spcBef>
              </a:pPr>
              <a:t>7</a:t>
            </a:fld>
            <a:endParaRPr lang="en-US" altLang="en-US" smtClean="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0DEF06C-87CF-4530-9FBE-2A6A05954111}" type="slidenum">
              <a:rPr lang="en-US" altLang="en-US" smtClean="0"/>
              <a:pPr eaLnBrk="1" hangingPunct="1">
                <a:spcBef>
                  <a:spcPct val="0"/>
                </a:spcBef>
              </a:pPr>
              <a:t>8</a:t>
            </a:fld>
            <a:endParaRPr lang="en-US" altLang="en-US" smtClean="0"/>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4310279-B4A4-48FF-89CD-8BB42315E56A}" type="slidenum">
              <a:rPr lang="en-US" altLang="en-US" smtClean="0"/>
              <a:pPr eaLnBrk="1" hangingPunct="1">
                <a:spcBef>
                  <a:spcPct val="0"/>
                </a:spcBef>
              </a:pPr>
              <a:t>9</a:t>
            </a:fld>
            <a:endParaRPr lang="en-US" altLang="en-US" smtClean="0"/>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4D8109F0-2468-4D0C-9EB4-79EDCBE8901E}" type="slidenum">
              <a:rPr lang="en-US" altLang="en-US" smtClean="0"/>
              <a:pPr eaLnBrk="1" hangingPunct="1">
                <a:spcBef>
                  <a:spcPct val="0"/>
                </a:spcBef>
              </a:pPr>
              <a:t>10</a:t>
            </a:fld>
            <a:endParaRPr lang="en-US" altLang="en-US"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67E5AA6-59CC-4BF3-8B92-D209130E380B}" type="slidenum">
              <a:rPr lang="en-US" altLang="en-US" smtClean="0"/>
              <a:pPr eaLnBrk="1" hangingPunct="1">
                <a:spcBef>
                  <a:spcPct val="0"/>
                </a:spcBef>
              </a:pPr>
              <a:t>11</a:t>
            </a:fld>
            <a:endParaRPr lang="en-US" altLang="en-US" smtClean="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xfrm>
            <a:off x="947738" y="4459288"/>
            <a:ext cx="5207000" cy="4224337"/>
          </a:xfrm>
          <a:noFill/>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BCD9F6D-DE9D-42A5-BE54-37F91FE02058}" type="slidenum">
              <a:rPr lang="en-US" altLang="en-US" smtClean="0"/>
              <a:pPr eaLnBrk="1" hangingPunct="1">
                <a:spcBef>
                  <a:spcPct val="0"/>
                </a:spcBef>
              </a:pPr>
              <a:t>12</a:t>
            </a:fld>
            <a:endParaRPr lang="en-US" altLang="en-US"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A23AB6B-77D5-4B24-B7D2-AC8D5374D7CC}" type="slidenum">
              <a:rPr lang="en-US" altLang="en-US" smtClean="0"/>
              <a:pPr eaLnBrk="1" hangingPunct="1">
                <a:spcBef>
                  <a:spcPct val="0"/>
                </a:spcBef>
              </a:pPr>
              <a:t>13</a:t>
            </a:fld>
            <a:endParaRPr lang="en-US" altLang="en-US"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0A00828C-68B4-4212-A019-4EA40008E28D}" type="slidenum">
              <a:rPr lang="en-US" altLang="en-US" smtClean="0"/>
              <a:pPr eaLnBrk="1" hangingPunct="1">
                <a:spcBef>
                  <a:spcPct val="0"/>
                </a:spcBef>
              </a:pPr>
              <a:t>14</a:t>
            </a:fld>
            <a:endParaRPr lang="en-US" altLang="en-US" smtClean="0"/>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5331799-8AD4-4E4C-B6E5-D43C9B484D7F}" type="slidenum">
              <a:rPr lang="en-US" altLang="en-US" smtClean="0"/>
              <a:pPr eaLnBrk="1" hangingPunct="1">
                <a:spcBef>
                  <a:spcPct val="0"/>
                </a:spcBef>
              </a:pPr>
              <a:t>15</a:t>
            </a:fld>
            <a:endParaRPr lang="en-US" altLang="en-US" smtClean="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2817059-5CE0-4853-8C1C-EBFB3C634F2A}" type="slidenum">
              <a:rPr lang="en-US" altLang="en-US" smtClean="0"/>
              <a:pPr eaLnBrk="1" hangingPunct="1">
                <a:spcBef>
                  <a:spcPct val="0"/>
                </a:spcBef>
              </a:pPr>
              <a:t>16</a:t>
            </a:fld>
            <a:endParaRPr lang="en-US" altLang="en-US"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E46E9A8-3F96-421A-AF59-C56CB1135E27}" type="slidenum">
              <a:rPr lang="en-US" altLang="en-US" smtClean="0"/>
              <a:pPr eaLnBrk="1" hangingPunct="1">
                <a:spcBef>
                  <a:spcPct val="0"/>
                </a:spcBef>
              </a:pPr>
              <a:t>17</a:t>
            </a:fld>
            <a:endParaRPr lang="en-US" altLang="en-US"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47A3FF0C-736B-4DAC-90E4-3F2B4F5533A2}" type="slidenum">
              <a:rPr lang="en-US" altLang="en-US" smtClean="0"/>
              <a:pPr eaLnBrk="1" hangingPunct="1">
                <a:spcBef>
                  <a:spcPct val="0"/>
                </a:spcBef>
              </a:pPr>
              <a:t>18</a:t>
            </a:fld>
            <a:endParaRPr lang="en-US" altLang="en-US"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D69A51E-EAF2-4146-A051-FFA21C655D11}" type="slidenum">
              <a:rPr lang="en-US" altLang="en-US" smtClean="0"/>
              <a:pPr eaLnBrk="1" hangingPunct="1">
                <a:spcBef>
                  <a:spcPct val="0"/>
                </a:spcBef>
              </a:pPr>
              <a:t>19</a:t>
            </a:fld>
            <a:endParaRPr lang="en-US" altLang="en-US" smtClean="0"/>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9135114F-18A4-4243-B73B-E09411ACB298}" type="slidenum">
              <a:rPr lang="en-US" altLang="en-US" smtClean="0"/>
              <a:pPr eaLnBrk="1" hangingPunct="1">
                <a:spcBef>
                  <a:spcPct val="0"/>
                </a:spcBef>
              </a:pPr>
              <a:t>20</a:t>
            </a:fld>
            <a:endParaRPr lang="en-US" altLang="en-US" smtClean="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48EC0F4A-44C9-4DD4-9F39-D8A92A800C7D}" type="slidenum">
              <a:rPr lang="en-US" altLang="en-US" smtClean="0"/>
              <a:pPr eaLnBrk="1" hangingPunct="1">
                <a:spcBef>
                  <a:spcPct val="0"/>
                </a:spcBef>
              </a:pPr>
              <a:t>21</a:t>
            </a:fld>
            <a:endParaRPr lang="en-US" altLang="en-US" smtClean="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5092042-517A-41AF-B851-C994716F3721}" type="slidenum">
              <a:rPr lang="en-US" altLang="en-US" smtClean="0"/>
              <a:pPr eaLnBrk="1" hangingPunct="1">
                <a:spcBef>
                  <a:spcPct val="0"/>
                </a:spcBef>
              </a:pPr>
              <a:t>22</a:t>
            </a:fld>
            <a:endParaRPr lang="en-US" altLang="en-US" smtClean="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1E2B805-2524-48B3-BBBA-6935405784E4}" type="slidenum">
              <a:rPr lang="en-US" altLang="en-US" smtClean="0"/>
              <a:pPr eaLnBrk="1" hangingPunct="1">
                <a:spcBef>
                  <a:spcPct val="0"/>
                </a:spcBef>
              </a:pPr>
              <a:t>23</a:t>
            </a:fld>
            <a:endParaRPr lang="en-US" altLang="en-US" smtClean="0"/>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730304C-2C2C-4982-8819-CDA292063862}" type="slidenum">
              <a:rPr lang="en-US" altLang="en-US" smtClean="0"/>
              <a:pPr eaLnBrk="1" hangingPunct="1">
                <a:spcBef>
                  <a:spcPct val="0"/>
                </a:spcBef>
              </a:pPr>
              <a:t>24</a:t>
            </a:fld>
            <a:endParaRPr lang="en-US" altLang="en-US" smtClean="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56BA10F-05BE-4CB5-A2F7-60F9BD421614}" type="slidenum">
              <a:rPr lang="en-US" altLang="en-US" smtClean="0"/>
              <a:pPr eaLnBrk="1" hangingPunct="1">
                <a:spcBef>
                  <a:spcPct val="0"/>
                </a:spcBef>
              </a:pPr>
              <a:t>25</a:t>
            </a:fld>
            <a:endParaRPr lang="en-US" altLang="en-US" smtClean="0"/>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7D78B07-D49C-487A-9730-A62BC2246424}" type="slidenum">
              <a:rPr lang="en-US" altLang="en-US" smtClean="0"/>
              <a:pPr eaLnBrk="1" hangingPunct="1">
                <a:spcBef>
                  <a:spcPct val="0"/>
                </a:spcBef>
              </a:pPr>
              <a:t>26</a:t>
            </a:fld>
            <a:endParaRPr lang="en-US" altLang="en-US" smtClean="0"/>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1333EFE-320C-4A3C-A40D-17354878981B}" type="slidenum">
              <a:rPr lang="en-US" altLang="en-US" smtClean="0"/>
              <a:pPr eaLnBrk="1" hangingPunct="1">
                <a:spcBef>
                  <a:spcPct val="0"/>
                </a:spcBef>
              </a:pPr>
              <a:t>27</a:t>
            </a:fld>
            <a:endParaRPr lang="en-US" altLang="en-US" smtClean="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CB0F8D02-7CA9-449F-8ACB-4E0153FE2087}" type="slidenum">
              <a:rPr lang="en-US" altLang="en-US" smtClean="0"/>
              <a:pPr eaLnBrk="1" hangingPunct="1">
                <a:spcBef>
                  <a:spcPct val="0"/>
                </a:spcBef>
              </a:pPr>
              <a:t>28</a:t>
            </a:fld>
            <a:endParaRPr lang="en-US" altLang="en-US" smtClean="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9AEB8BC9-447F-4DDC-BCEF-5EEAE06DF0CE}" type="slidenum">
              <a:rPr lang="en-US" altLang="en-US" smtClean="0"/>
              <a:pPr eaLnBrk="1" hangingPunct="1">
                <a:spcBef>
                  <a:spcPct val="0"/>
                </a:spcBef>
              </a:pPr>
              <a:t>29</a:t>
            </a:fld>
            <a:endParaRPr lang="en-US" altLang="en-US" smtClean="0"/>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E4EE9B01-8E81-4070-9914-46FFDB019AAF}" type="slidenum">
              <a:rPr lang="en-US" altLang="en-US" smtClean="0"/>
              <a:pPr eaLnBrk="1" hangingPunct="1">
                <a:spcBef>
                  <a:spcPct val="0"/>
                </a:spcBef>
              </a:pPr>
              <a:t>31</a:t>
            </a:fld>
            <a:endParaRPr lang="en-US" altLang="en-US" smtClean="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7EA26F4-2ACF-49E5-BDE7-3C9C594B445B}" type="slidenum">
              <a:rPr lang="en-US" altLang="en-US" smtClean="0"/>
              <a:pPr eaLnBrk="1" hangingPunct="1">
                <a:spcBef>
                  <a:spcPct val="0"/>
                </a:spcBef>
              </a:pPr>
              <a:t>32</a:t>
            </a:fld>
            <a:endParaRPr lang="en-US" altLang="en-US" smtClean="0"/>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02AE22F-32BA-4BAC-9CA1-18973D980EB9}" type="slidenum">
              <a:rPr lang="en-US" altLang="en-US" smtClean="0"/>
              <a:pPr eaLnBrk="1" hangingPunct="1">
                <a:spcBef>
                  <a:spcPct val="0"/>
                </a:spcBef>
              </a:pPr>
              <a:t>33</a:t>
            </a:fld>
            <a:endParaRPr lang="en-US" altLang="en-US" smtClean="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E612C923-F8E0-44F9-AFC9-A0B908B9E55C}" type="slidenum">
              <a:rPr lang="en-US" altLang="en-US" smtClean="0"/>
              <a:pPr eaLnBrk="1" hangingPunct="1">
                <a:spcBef>
                  <a:spcPct val="0"/>
                </a:spcBef>
              </a:pPr>
              <a:t>34</a:t>
            </a:fld>
            <a:endParaRPr lang="en-US" altLang="en-US" smtClean="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43F8070-CDE1-4493-A815-C2A21C272552}" type="slidenum">
              <a:rPr lang="en-US" altLang="en-US" smtClean="0"/>
              <a:pPr eaLnBrk="1" hangingPunct="1">
                <a:spcBef>
                  <a:spcPct val="0"/>
                </a:spcBef>
              </a:pPr>
              <a:t>35</a:t>
            </a:fld>
            <a:endParaRPr lang="en-US" altLang="en-US" smtClean="0"/>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9E76222-C0DE-4D65-9206-54DF1CF3802E}" type="slidenum">
              <a:rPr lang="en-US" altLang="en-US" smtClean="0"/>
              <a:pPr eaLnBrk="1" hangingPunct="1">
                <a:spcBef>
                  <a:spcPct val="0"/>
                </a:spcBef>
              </a:pPr>
              <a:t>36</a:t>
            </a:fld>
            <a:endParaRPr lang="en-US" altLang="en-US" smtClean="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32E449E-0949-4387-A845-21A33ABE17E0}" type="slidenum">
              <a:rPr lang="en-US" altLang="en-US" smtClean="0"/>
              <a:pPr eaLnBrk="1" hangingPunct="1">
                <a:spcBef>
                  <a:spcPct val="0"/>
                </a:spcBef>
              </a:pPr>
              <a:t>37</a:t>
            </a:fld>
            <a:endParaRPr lang="en-US" altLang="en-US" smtClean="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878EFCB-AD14-4091-A0B6-BC8FA2F1EC92}" type="slidenum">
              <a:rPr lang="en-US" altLang="en-US" smtClean="0"/>
              <a:pPr eaLnBrk="1" hangingPunct="1">
                <a:spcBef>
                  <a:spcPct val="0"/>
                </a:spcBef>
              </a:pPr>
              <a:t>38</a:t>
            </a:fld>
            <a:endParaRPr lang="en-US" altLang="en-US" smtClean="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9AA929A-07FD-4DAA-BFDC-ACA25EC6DC77}" type="slidenum">
              <a:rPr lang="en-US" altLang="en-US" smtClean="0"/>
              <a:pPr eaLnBrk="1" hangingPunct="1">
                <a:spcBef>
                  <a:spcPct val="0"/>
                </a:spcBef>
              </a:pPr>
              <a:t>39</a:t>
            </a:fld>
            <a:endParaRPr lang="en-US" altLang="en-US" smtClean="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1C40554-9D6F-4EB3-9ED8-B2435F66E631}" type="slidenum">
              <a:rPr lang="en-US" altLang="en-US" smtClean="0"/>
              <a:pPr eaLnBrk="1" hangingPunct="1">
                <a:spcBef>
                  <a:spcPct val="0"/>
                </a:spcBef>
              </a:pPr>
              <a:t>40</a:t>
            </a:fld>
            <a:endParaRPr lang="en-US" altLang="en-US"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5EABF71-306A-466F-BD72-6EE752A7F1D3}" type="slidenum">
              <a:rPr lang="en-US" altLang="en-US" smtClean="0"/>
              <a:pPr eaLnBrk="1" hangingPunct="1">
                <a:spcBef>
                  <a:spcPct val="0"/>
                </a:spcBef>
              </a:pPr>
              <a:t>41</a:t>
            </a:fld>
            <a:endParaRPr lang="en-US" altLang="en-US" smtClean="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AD44631-597B-47E7-86EE-1C7256DED47E}" type="slidenum">
              <a:rPr lang="en-US" altLang="en-US" smtClean="0"/>
              <a:pPr eaLnBrk="1" hangingPunct="1">
                <a:spcBef>
                  <a:spcPct val="0"/>
                </a:spcBef>
              </a:pPr>
              <a:t>42</a:t>
            </a:fld>
            <a:endParaRPr lang="en-US" altLang="en-US" smtClean="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F0A8C168-DC6C-45A3-933A-072A92F4566C}" type="slidenum">
              <a:rPr lang="en-US" altLang="en-US" smtClean="0"/>
              <a:pPr eaLnBrk="1" hangingPunct="1">
                <a:spcBef>
                  <a:spcPct val="0"/>
                </a:spcBef>
              </a:pPr>
              <a:t>43</a:t>
            </a:fld>
            <a:endParaRPr lang="en-US" altLang="en-US" smtClean="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4A00D4EA-AB0D-4FEB-A445-6E19F5CCB718}" type="slidenum">
              <a:rPr lang="en-US" altLang="en-US" smtClean="0"/>
              <a:pPr eaLnBrk="1" hangingPunct="1">
                <a:spcBef>
                  <a:spcPct val="0"/>
                </a:spcBef>
              </a:pPr>
              <a:t>44</a:t>
            </a:fld>
            <a:endParaRPr lang="en-US" altLang="en-US" smtClean="0"/>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D476777-F49C-478B-9202-EE04A776BC67}" type="slidenum">
              <a:rPr lang="en-US" altLang="en-US" smtClean="0"/>
              <a:pPr eaLnBrk="1" hangingPunct="1">
                <a:spcBef>
                  <a:spcPct val="0"/>
                </a:spcBef>
              </a:pPr>
              <a:t>45</a:t>
            </a:fld>
            <a:endParaRPr lang="en-US" altLang="en-US" smtClean="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296C652-0550-4F23-B3B0-0F024D99D598}" type="slidenum">
              <a:rPr lang="en-US" altLang="en-US" smtClean="0"/>
              <a:pPr eaLnBrk="1" hangingPunct="1">
                <a:spcBef>
                  <a:spcPct val="0"/>
                </a:spcBef>
              </a:pPr>
              <a:t>46</a:t>
            </a:fld>
            <a:endParaRPr lang="en-US" altLang="en-US" smtClean="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a:ln/>
        </p:spPr>
      </p:sp>
      <p:sp>
        <p:nvSpPr>
          <p:cNvPr id="2007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00708"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3F1DEDDD-D896-4973-BB28-23BBAD8ED664}" type="slidenum">
              <a:rPr lang="en-US" altLang="en-US" sz="1200" smtClean="0">
                <a:solidFill>
                  <a:schemeClr val="tx1"/>
                </a:solidFill>
                <a:latin typeface="Times" pitchFamily="18" charset="0"/>
              </a:rPr>
              <a:pPr eaLnBrk="1" hangingPunct="1"/>
              <a:t>49</a:t>
            </a:fld>
            <a:endParaRPr lang="en-US" altLang="en-US" sz="1200" smtClean="0">
              <a:solidFill>
                <a:schemeClr val="tx1"/>
              </a:solidFill>
              <a:latin typeface="Times" pitchFamily="18"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a:ln/>
        </p:spPr>
      </p:sp>
      <p:sp>
        <p:nvSpPr>
          <p:cNvPr id="2017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01732"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A5D846D9-AD7A-4633-81A8-0F26C4A85A8C}" type="slidenum">
              <a:rPr lang="en-US" altLang="en-US" sz="1200" smtClean="0">
                <a:solidFill>
                  <a:schemeClr val="tx1"/>
                </a:solidFill>
                <a:latin typeface="Times" pitchFamily="18" charset="0"/>
              </a:rPr>
              <a:pPr eaLnBrk="1" hangingPunct="1"/>
              <a:t>50</a:t>
            </a:fld>
            <a:endParaRPr lang="en-US" altLang="en-US" sz="1200" smtClean="0">
              <a:solidFill>
                <a:schemeClr val="tx1"/>
              </a:solidFill>
              <a:latin typeface="Times" pitchFamily="18"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a:ln/>
        </p:spPr>
      </p:sp>
      <p:sp>
        <p:nvSpPr>
          <p:cNvPr id="2027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02756"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9F1112F9-9491-43AA-AAC3-CDEADB031A40}" type="slidenum">
              <a:rPr lang="en-US" altLang="en-US" sz="1200" smtClean="0">
                <a:solidFill>
                  <a:schemeClr val="tx1"/>
                </a:solidFill>
                <a:latin typeface="Times" pitchFamily="18" charset="0"/>
              </a:rPr>
              <a:pPr eaLnBrk="1" hangingPunct="1"/>
              <a:t>51</a:t>
            </a:fld>
            <a:endParaRPr lang="en-US" altLang="en-US" sz="1200" smtClean="0">
              <a:solidFill>
                <a:schemeClr val="tx1"/>
              </a:solidFill>
              <a:latin typeface="Times" pitchFamily="18"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a:ln/>
        </p:spPr>
      </p:sp>
      <p:sp>
        <p:nvSpPr>
          <p:cNvPr id="2037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03780"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800749B5-80E7-4E0F-ADE6-0AB537A6E5DF}" type="slidenum">
              <a:rPr lang="en-US" altLang="en-US" sz="1200" smtClean="0">
                <a:solidFill>
                  <a:schemeClr val="tx1"/>
                </a:solidFill>
                <a:latin typeface="Times" pitchFamily="18" charset="0"/>
              </a:rPr>
              <a:pPr eaLnBrk="1" hangingPunct="1"/>
              <a:t>52</a:t>
            </a:fld>
            <a:endParaRPr lang="en-US" altLang="en-US" sz="1200" smtClean="0">
              <a:solidFill>
                <a:schemeClr val="tx1"/>
              </a:solidFill>
              <a:latin typeface="Times" pitchFamily="18"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a:ln/>
        </p:spPr>
      </p:sp>
      <p:sp>
        <p:nvSpPr>
          <p:cNvPr id="204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04804"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D4CDCF3A-B057-40EA-A2DD-F98E86851200}" type="slidenum">
              <a:rPr lang="en-US" altLang="en-US" sz="1200" smtClean="0">
                <a:solidFill>
                  <a:schemeClr val="tx1"/>
                </a:solidFill>
                <a:latin typeface="Times" pitchFamily="18" charset="0"/>
              </a:rPr>
              <a:pPr eaLnBrk="1" hangingPunct="1"/>
              <a:t>53</a:t>
            </a:fld>
            <a:endParaRPr lang="en-US" altLang="en-US" sz="1200" smtClean="0">
              <a:solidFill>
                <a:schemeClr val="tx1"/>
              </a:solidFill>
              <a:latin typeface="Times"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a:ln/>
        </p:spPr>
      </p:sp>
      <p:sp>
        <p:nvSpPr>
          <p:cNvPr id="2058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05828"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0D33A070-51D6-460F-A821-D039A9A32035}" type="slidenum">
              <a:rPr lang="en-US" altLang="en-US" sz="1200" smtClean="0">
                <a:solidFill>
                  <a:schemeClr val="tx1"/>
                </a:solidFill>
                <a:latin typeface="Times" pitchFamily="18" charset="0"/>
              </a:rPr>
              <a:pPr eaLnBrk="1" hangingPunct="1"/>
              <a:t>54</a:t>
            </a:fld>
            <a:endParaRPr lang="en-US" altLang="en-US" sz="1200" smtClean="0">
              <a:solidFill>
                <a:schemeClr val="tx1"/>
              </a:solidFill>
              <a:latin typeface="Times"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9152E86C-B37E-465B-8F10-F6EC62D03F32}" type="slidenum">
              <a:rPr lang="en-US" altLang="en-US" smtClean="0"/>
              <a:pPr eaLnBrk="1" hangingPunct="1">
                <a:spcBef>
                  <a:spcPct val="0"/>
                </a:spcBef>
              </a:pPr>
              <a:t>55</a:t>
            </a:fld>
            <a:endParaRPr lang="en-US" altLang="en-US" smtClean="0"/>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0DCA0482-7694-494E-8C44-BA1901482654}" type="slidenum">
              <a:rPr lang="en-US" altLang="en-US" smtClean="0"/>
              <a:pPr eaLnBrk="1" hangingPunct="1">
                <a:spcBef>
                  <a:spcPct val="0"/>
                </a:spcBef>
              </a:pPr>
              <a:t>56</a:t>
            </a:fld>
            <a:endParaRPr lang="en-US" altLang="en-US" smtClean="0"/>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45ED9D2-354E-4572-8637-714892A21530}" type="slidenum">
              <a:rPr lang="en-US" altLang="en-US" smtClean="0"/>
              <a:pPr eaLnBrk="1" hangingPunct="1">
                <a:spcBef>
                  <a:spcPct val="0"/>
                </a:spcBef>
              </a:pPr>
              <a:t>57</a:t>
            </a:fld>
            <a:endParaRPr lang="en-US" altLang="en-US" smtClean="0"/>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2E6705F-BEFC-4871-B1DE-2073C317AA33}" type="slidenum">
              <a:rPr lang="en-US" altLang="en-US" smtClean="0"/>
              <a:pPr eaLnBrk="1" hangingPunct="1">
                <a:spcBef>
                  <a:spcPct val="0"/>
                </a:spcBef>
              </a:pPr>
              <a:t>58</a:t>
            </a:fld>
            <a:endParaRPr lang="en-US" altLang="en-US" smtClean="0"/>
          </a:p>
        </p:txBody>
      </p:sp>
      <p:sp>
        <p:nvSpPr>
          <p:cNvPr id="209923" name="Rectangle 2"/>
          <p:cNvSpPr>
            <a:spLocks noGrp="1" noRot="1" noChangeAspect="1" noChangeArrowheads="1" noTextEdit="1"/>
          </p:cNvSpPr>
          <p:nvPr>
            <p:ph type="sldImg"/>
          </p:nvPr>
        </p:nvSpPr>
        <p:spPr>
          <a:xfrm>
            <a:off x="1204913" y="704850"/>
            <a:ext cx="4694237" cy="3521075"/>
          </a:xfrm>
          <a:ln/>
        </p:spPr>
      </p:sp>
      <p:sp>
        <p:nvSpPr>
          <p:cNvPr id="2099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76776E8-45BF-414B-AF91-23C9BC5B147A}" type="slidenum">
              <a:rPr lang="en-US" altLang="en-US" smtClean="0"/>
              <a:pPr eaLnBrk="1" hangingPunct="1">
                <a:spcBef>
                  <a:spcPct val="0"/>
                </a:spcBef>
              </a:pPr>
              <a:t>59</a:t>
            </a:fld>
            <a:endParaRPr lang="en-US" altLang="en-US" smtClean="0"/>
          </a:p>
        </p:txBody>
      </p:sp>
      <p:sp>
        <p:nvSpPr>
          <p:cNvPr id="210947" name="Rectangle 2"/>
          <p:cNvSpPr>
            <a:spLocks noGrp="1" noRot="1" noChangeAspect="1" noChangeArrowheads="1" noTextEdit="1"/>
          </p:cNvSpPr>
          <p:nvPr>
            <p:ph type="sldImg"/>
          </p:nvPr>
        </p:nvSpPr>
        <p:spPr>
          <a:xfrm>
            <a:off x="1204913" y="704850"/>
            <a:ext cx="4694237" cy="3521075"/>
          </a:xfrm>
          <a:ln/>
        </p:spPr>
      </p:sp>
      <p:sp>
        <p:nvSpPr>
          <p:cNvPr id="2109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1C67FFC-F05D-4744-9162-CE914A94F90F}" type="slidenum">
              <a:rPr lang="en-US" altLang="en-US" smtClean="0"/>
              <a:pPr eaLnBrk="1" hangingPunct="1">
                <a:spcBef>
                  <a:spcPct val="0"/>
                </a:spcBef>
              </a:pPr>
              <a:t>60</a:t>
            </a:fld>
            <a:endParaRPr lang="en-US" altLang="en-US" smtClean="0"/>
          </a:p>
        </p:txBody>
      </p:sp>
      <p:sp>
        <p:nvSpPr>
          <p:cNvPr id="211971" name="Rectangle 2"/>
          <p:cNvSpPr>
            <a:spLocks noGrp="1" noRot="1" noChangeAspect="1" noChangeArrowheads="1" noTextEdit="1"/>
          </p:cNvSpPr>
          <p:nvPr>
            <p:ph type="sldImg"/>
          </p:nvPr>
        </p:nvSpPr>
        <p:spPr>
          <a:xfrm>
            <a:off x="1204913" y="704850"/>
            <a:ext cx="4694237" cy="3521075"/>
          </a:xfrm>
          <a:ln/>
        </p:spPr>
      </p:sp>
      <p:sp>
        <p:nvSpPr>
          <p:cNvPr id="2119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6019DBF-2C81-4AA4-AC6B-EFB91364C1F3}" type="slidenum">
              <a:rPr lang="en-US" altLang="en-US" smtClean="0"/>
              <a:pPr eaLnBrk="1" hangingPunct="1">
                <a:spcBef>
                  <a:spcPct val="0"/>
                </a:spcBef>
              </a:pPr>
              <a:t>61</a:t>
            </a:fld>
            <a:endParaRPr lang="en-US" altLang="en-US" smtClean="0"/>
          </a:p>
        </p:txBody>
      </p:sp>
      <p:sp>
        <p:nvSpPr>
          <p:cNvPr id="212995" name="Rectangle 2"/>
          <p:cNvSpPr>
            <a:spLocks noGrp="1" noRot="1" noChangeAspect="1" noChangeArrowheads="1" noTextEdit="1"/>
          </p:cNvSpPr>
          <p:nvPr>
            <p:ph type="sldImg"/>
          </p:nvPr>
        </p:nvSpPr>
        <p:spPr>
          <a:xfrm>
            <a:off x="1204913" y="704850"/>
            <a:ext cx="4694237" cy="3521075"/>
          </a:xfrm>
          <a:ln/>
        </p:spPr>
      </p:sp>
      <p:sp>
        <p:nvSpPr>
          <p:cNvPr id="2129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9A8520D-AC4E-487B-AB24-21F2235F62F3}" type="slidenum">
              <a:rPr lang="en-US" altLang="en-US" smtClean="0"/>
              <a:pPr eaLnBrk="1" hangingPunct="1">
                <a:spcBef>
                  <a:spcPct val="0"/>
                </a:spcBef>
              </a:pPr>
              <a:t>62</a:t>
            </a:fld>
            <a:endParaRPr lang="en-US" altLang="en-US" smtClean="0"/>
          </a:p>
        </p:txBody>
      </p:sp>
      <p:sp>
        <p:nvSpPr>
          <p:cNvPr id="214019" name="Rectangle 2"/>
          <p:cNvSpPr>
            <a:spLocks noGrp="1" noRot="1" noChangeAspect="1" noChangeArrowheads="1" noTextEdit="1"/>
          </p:cNvSpPr>
          <p:nvPr>
            <p:ph type="sldImg"/>
          </p:nvPr>
        </p:nvSpPr>
        <p:spPr>
          <a:xfrm>
            <a:off x="1204913" y="704850"/>
            <a:ext cx="4694237" cy="3521075"/>
          </a:xfrm>
          <a:ln/>
        </p:spPr>
      </p:sp>
      <p:sp>
        <p:nvSpPr>
          <p:cNvPr id="2140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608D6D9-097E-402C-9F51-D18EBA8563E0}" type="slidenum">
              <a:rPr lang="en-US" altLang="en-US" smtClean="0"/>
              <a:pPr eaLnBrk="1" hangingPunct="1">
                <a:spcBef>
                  <a:spcPct val="0"/>
                </a:spcBef>
              </a:pPr>
              <a:t>63</a:t>
            </a:fld>
            <a:endParaRPr lang="en-US" altLang="en-US" smtClean="0"/>
          </a:p>
        </p:txBody>
      </p:sp>
      <p:sp>
        <p:nvSpPr>
          <p:cNvPr id="215043" name="Rectangle 2"/>
          <p:cNvSpPr>
            <a:spLocks noGrp="1" noRot="1" noChangeAspect="1" noChangeArrowheads="1" noTextEdit="1"/>
          </p:cNvSpPr>
          <p:nvPr>
            <p:ph type="sldImg"/>
          </p:nvPr>
        </p:nvSpPr>
        <p:spPr>
          <a:xfrm>
            <a:off x="1204913" y="704850"/>
            <a:ext cx="4694237" cy="3521075"/>
          </a:xfrm>
          <a:ln/>
        </p:spPr>
      </p:sp>
      <p:sp>
        <p:nvSpPr>
          <p:cNvPr id="2150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5109B40-8442-41E6-AB6B-3DC836FC5542}" type="slidenum">
              <a:rPr lang="en-US" altLang="en-US" smtClean="0"/>
              <a:pPr eaLnBrk="1" hangingPunct="1">
                <a:spcBef>
                  <a:spcPct val="0"/>
                </a:spcBef>
              </a:pPr>
              <a:t>64</a:t>
            </a:fld>
            <a:endParaRPr lang="en-US" altLang="en-US" smtClean="0"/>
          </a:p>
        </p:txBody>
      </p:sp>
      <p:sp>
        <p:nvSpPr>
          <p:cNvPr id="216067" name="Rectangle 2"/>
          <p:cNvSpPr>
            <a:spLocks noGrp="1" noRot="1" noChangeAspect="1" noChangeArrowheads="1" noTextEdit="1"/>
          </p:cNvSpPr>
          <p:nvPr>
            <p:ph type="sldImg"/>
          </p:nvPr>
        </p:nvSpPr>
        <p:spPr>
          <a:xfrm>
            <a:off x="1204913" y="704850"/>
            <a:ext cx="4694237" cy="3521075"/>
          </a:xfrm>
          <a:ln/>
        </p:spPr>
      </p:sp>
      <p:sp>
        <p:nvSpPr>
          <p:cNvPr id="2160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61DDE92-F092-4D6F-B60C-F1A59F436F12}" type="slidenum">
              <a:rPr lang="en-US" altLang="en-US" smtClean="0"/>
              <a:pPr eaLnBrk="1" hangingPunct="1">
                <a:spcBef>
                  <a:spcPct val="0"/>
                </a:spcBef>
              </a:pPr>
              <a:t>65</a:t>
            </a:fld>
            <a:endParaRPr lang="en-US" altLang="en-US" smtClean="0"/>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1B060A9-7300-4D4C-B093-5D5B7E768FEC}" type="slidenum">
              <a:rPr lang="en-US" altLang="en-US" smtClean="0"/>
              <a:pPr eaLnBrk="1" hangingPunct="1">
                <a:spcBef>
                  <a:spcPct val="0"/>
                </a:spcBef>
              </a:pPr>
              <a:t>66</a:t>
            </a:fld>
            <a:endParaRPr lang="en-US" altLang="en-US" smtClean="0"/>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3E75A3F-767C-47C3-A4B2-12C98B987D9D}" type="slidenum">
              <a:rPr lang="en-US" altLang="en-US" smtClean="0"/>
              <a:pPr eaLnBrk="1" hangingPunct="1">
                <a:spcBef>
                  <a:spcPct val="0"/>
                </a:spcBef>
              </a:pPr>
              <a:t>67</a:t>
            </a:fld>
            <a:endParaRPr lang="en-US" altLang="en-US" smtClean="0"/>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2F42768-4832-4124-AEF6-1A7137193A1A}" type="slidenum">
              <a:rPr lang="en-US" altLang="en-US" smtClean="0"/>
              <a:pPr eaLnBrk="1" hangingPunct="1">
                <a:spcBef>
                  <a:spcPct val="0"/>
                </a:spcBef>
              </a:pPr>
              <a:t>68</a:t>
            </a:fld>
            <a:endParaRPr lang="en-US" altLang="en-US" smtClean="0"/>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3E7C9D3-F5EB-40BF-ABF0-30DD249E5E9B}" type="slidenum">
              <a:rPr lang="en-US" altLang="en-US" smtClean="0"/>
              <a:pPr eaLnBrk="1" hangingPunct="1">
                <a:spcBef>
                  <a:spcPct val="0"/>
                </a:spcBef>
              </a:pPr>
              <a:t>70</a:t>
            </a:fld>
            <a:endParaRPr lang="en-US" altLang="en-US" smtClean="0"/>
          </a:p>
        </p:txBody>
      </p:sp>
      <p:sp>
        <p:nvSpPr>
          <p:cNvPr id="221187" name="Rectangle 2"/>
          <p:cNvSpPr>
            <a:spLocks noGrp="1" noRot="1" noChangeAspect="1" noChangeArrowheads="1" noTextEdit="1"/>
          </p:cNvSpPr>
          <p:nvPr>
            <p:ph type="sldImg"/>
          </p:nvPr>
        </p:nvSpPr>
        <p:spPr>
          <a:xfrm>
            <a:off x="1204913" y="704850"/>
            <a:ext cx="4694237" cy="3521075"/>
          </a:xfrm>
          <a:ln/>
        </p:spPr>
      </p:sp>
      <p:sp>
        <p:nvSpPr>
          <p:cNvPr id="2211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30D504B-D0A5-4A44-A3AC-93868CDA2E19}" type="slidenum">
              <a:rPr lang="en-US" altLang="en-US" smtClean="0"/>
              <a:pPr eaLnBrk="1" hangingPunct="1">
                <a:spcBef>
                  <a:spcPct val="0"/>
                </a:spcBef>
              </a:pPr>
              <a:t>71</a:t>
            </a:fld>
            <a:endParaRPr lang="en-US" altLang="en-US" smtClean="0"/>
          </a:p>
        </p:txBody>
      </p:sp>
      <p:sp>
        <p:nvSpPr>
          <p:cNvPr id="222211" name="Rectangle 2"/>
          <p:cNvSpPr>
            <a:spLocks noGrp="1" noRot="1" noChangeAspect="1" noChangeArrowheads="1" noTextEdit="1"/>
          </p:cNvSpPr>
          <p:nvPr>
            <p:ph type="sldImg"/>
          </p:nvPr>
        </p:nvSpPr>
        <p:spPr>
          <a:xfrm>
            <a:off x="1204913" y="704850"/>
            <a:ext cx="4694237" cy="3521075"/>
          </a:xfrm>
          <a:ln/>
        </p:spPr>
      </p:sp>
      <p:sp>
        <p:nvSpPr>
          <p:cNvPr id="2222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EE2E9242-65C5-4524-BF16-67B09F400351}" type="slidenum">
              <a:rPr lang="en-US" altLang="en-US" smtClean="0"/>
              <a:pPr eaLnBrk="1" hangingPunct="1">
                <a:spcBef>
                  <a:spcPct val="0"/>
                </a:spcBef>
              </a:pPr>
              <a:t>72</a:t>
            </a:fld>
            <a:endParaRPr lang="en-US" altLang="en-US" smtClean="0"/>
          </a:p>
        </p:txBody>
      </p:sp>
      <p:sp>
        <p:nvSpPr>
          <p:cNvPr id="223235" name="Rectangle 2"/>
          <p:cNvSpPr>
            <a:spLocks noGrp="1" noRot="1" noChangeAspect="1" noChangeArrowheads="1" noTextEdit="1"/>
          </p:cNvSpPr>
          <p:nvPr>
            <p:ph type="sldImg"/>
          </p:nvPr>
        </p:nvSpPr>
        <p:spPr>
          <a:xfrm>
            <a:off x="1204913" y="704850"/>
            <a:ext cx="4694237" cy="3521075"/>
          </a:xfrm>
          <a:ln/>
        </p:spPr>
      </p:sp>
      <p:sp>
        <p:nvSpPr>
          <p:cNvPr id="2232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p:cNvSpPr>
            <a:spLocks noGrp="1" noRot="1" noChangeAspect="1" noTextEdit="1"/>
          </p:cNvSpPr>
          <p:nvPr>
            <p:ph type="sldImg"/>
          </p:nvPr>
        </p:nvSpPr>
        <p:spPr>
          <a:ln/>
        </p:spPr>
      </p:sp>
      <p:sp>
        <p:nvSpPr>
          <p:cNvPr id="2242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24260"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CB40D250-4FE9-44D8-A4B4-0C8532EE8276}" type="slidenum">
              <a:rPr lang="en-US" altLang="en-US" sz="1200" smtClean="0">
                <a:solidFill>
                  <a:schemeClr val="tx1"/>
                </a:solidFill>
                <a:latin typeface="Times" pitchFamily="18" charset="0"/>
              </a:rPr>
              <a:pPr eaLnBrk="1" hangingPunct="1"/>
              <a:t>73</a:t>
            </a:fld>
            <a:endParaRPr lang="en-US" altLang="en-US" sz="1200" smtClean="0">
              <a:solidFill>
                <a:schemeClr val="tx1"/>
              </a:solidFill>
              <a:latin typeface="Times" pitchFamily="18"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F2B1299-5135-4E31-9C7E-055D837CE900}" type="slidenum">
              <a:rPr lang="en-US" altLang="en-US" smtClean="0"/>
              <a:pPr eaLnBrk="1" hangingPunct="1">
                <a:spcBef>
                  <a:spcPct val="0"/>
                </a:spcBef>
              </a:pPr>
              <a:t>74</a:t>
            </a:fld>
            <a:endParaRPr lang="en-US" altLang="en-US" smtClean="0"/>
          </a:p>
        </p:txBody>
      </p:sp>
      <p:sp>
        <p:nvSpPr>
          <p:cNvPr id="225283" name="Rectangle 2"/>
          <p:cNvSpPr>
            <a:spLocks noGrp="1" noRot="1" noChangeAspect="1" noChangeArrowheads="1" noTextEdit="1"/>
          </p:cNvSpPr>
          <p:nvPr>
            <p:ph type="sldImg"/>
          </p:nvPr>
        </p:nvSpPr>
        <p:spPr>
          <a:xfrm>
            <a:off x="1204913" y="704850"/>
            <a:ext cx="4694237" cy="3521075"/>
          </a:xfrm>
          <a:ln/>
        </p:spPr>
      </p:sp>
      <p:sp>
        <p:nvSpPr>
          <p:cNvPr id="2252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0026626C-9307-48C0-B243-06014D2E9DC7}" type="slidenum">
              <a:rPr lang="en-US" altLang="en-US" smtClean="0"/>
              <a:pPr eaLnBrk="1" hangingPunct="1">
                <a:spcBef>
                  <a:spcPct val="0"/>
                </a:spcBef>
              </a:pPr>
              <a:t>75</a:t>
            </a:fld>
            <a:endParaRPr lang="en-US" altLang="en-US" smtClean="0"/>
          </a:p>
        </p:txBody>
      </p:sp>
      <p:sp>
        <p:nvSpPr>
          <p:cNvPr id="226307" name="Rectangle 2"/>
          <p:cNvSpPr>
            <a:spLocks noGrp="1" noRot="1" noChangeAspect="1" noChangeArrowheads="1" noTextEdit="1"/>
          </p:cNvSpPr>
          <p:nvPr>
            <p:ph type="sldImg"/>
          </p:nvPr>
        </p:nvSpPr>
        <p:spPr>
          <a:xfrm>
            <a:off x="1204913" y="704850"/>
            <a:ext cx="4694237" cy="3521075"/>
          </a:xfrm>
          <a:ln/>
        </p:spPr>
      </p:sp>
      <p:sp>
        <p:nvSpPr>
          <p:cNvPr id="2263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A497450-BC3F-467D-B5B6-B72C7DB9C26D}" type="slidenum">
              <a:rPr lang="en-US" altLang="en-US" smtClean="0"/>
              <a:pPr eaLnBrk="1" hangingPunct="1">
                <a:spcBef>
                  <a:spcPct val="0"/>
                </a:spcBef>
              </a:pPr>
              <a:t>76</a:t>
            </a:fld>
            <a:endParaRPr lang="en-US" altLang="en-US" smtClean="0"/>
          </a:p>
        </p:txBody>
      </p:sp>
      <p:sp>
        <p:nvSpPr>
          <p:cNvPr id="227331" name="Rectangle 2"/>
          <p:cNvSpPr>
            <a:spLocks noGrp="1" noRot="1" noChangeAspect="1" noChangeArrowheads="1" noTextEdit="1"/>
          </p:cNvSpPr>
          <p:nvPr>
            <p:ph type="sldImg"/>
          </p:nvPr>
        </p:nvSpPr>
        <p:spPr>
          <a:xfrm>
            <a:off x="1204913" y="704850"/>
            <a:ext cx="4694237" cy="3521075"/>
          </a:xfrm>
          <a:ln/>
        </p:spPr>
      </p:sp>
      <p:sp>
        <p:nvSpPr>
          <p:cNvPr id="2273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p:cNvSpPr>
            <a:spLocks noGrp="1" noRot="1" noChangeAspect="1" noTextEdit="1"/>
          </p:cNvSpPr>
          <p:nvPr>
            <p:ph type="sldImg"/>
          </p:nvPr>
        </p:nvSpPr>
        <p:spPr>
          <a:ln/>
        </p:spPr>
      </p:sp>
      <p:sp>
        <p:nvSpPr>
          <p:cNvPr id="2283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28356"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84DB5131-B21B-4229-AB01-9756820895CD}" type="slidenum">
              <a:rPr lang="en-US" altLang="en-US" sz="1200" smtClean="0">
                <a:solidFill>
                  <a:schemeClr val="tx1"/>
                </a:solidFill>
                <a:latin typeface="Times" pitchFamily="18" charset="0"/>
              </a:rPr>
              <a:pPr eaLnBrk="1" hangingPunct="1"/>
              <a:t>77</a:t>
            </a:fld>
            <a:endParaRPr lang="en-US" altLang="en-US" sz="1200" smtClean="0">
              <a:solidFill>
                <a:schemeClr val="tx1"/>
              </a:solidFill>
              <a:latin typeface="Times" pitchFamily="18"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p:cNvSpPr>
            <a:spLocks noGrp="1" noRot="1" noChangeAspect="1" noTextEdit="1"/>
          </p:cNvSpPr>
          <p:nvPr>
            <p:ph type="sldImg"/>
          </p:nvPr>
        </p:nvSpPr>
        <p:spPr>
          <a:ln/>
        </p:spPr>
      </p:sp>
      <p:sp>
        <p:nvSpPr>
          <p:cNvPr id="2293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29380"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53597E14-AB39-4881-9C6B-945111CE9942}" type="slidenum">
              <a:rPr lang="en-US" altLang="en-US" sz="1200" smtClean="0">
                <a:solidFill>
                  <a:schemeClr val="tx1"/>
                </a:solidFill>
                <a:latin typeface="Times" pitchFamily="18" charset="0"/>
              </a:rPr>
              <a:pPr eaLnBrk="1" hangingPunct="1"/>
              <a:t>78</a:t>
            </a:fld>
            <a:endParaRPr lang="en-US" altLang="en-US" sz="1200" smtClean="0">
              <a:solidFill>
                <a:schemeClr val="tx1"/>
              </a:solidFill>
              <a:latin typeface="Times" pitchFamily="18"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Image Placeholder 1"/>
          <p:cNvSpPr>
            <a:spLocks noGrp="1" noRot="1" noChangeAspect="1" noTextEdit="1"/>
          </p:cNvSpPr>
          <p:nvPr>
            <p:ph type="sldImg"/>
          </p:nvPr>
        </p:nvSpPr>
        <p:spPr>
          <a:ln/>
        </p:spPr>
      </p:sp>
      <p:sp>
        <p:nvSpPr>
          <p:cNvPr id="2304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30404"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4930EAD1-F67C-4674-B1FA-7DD89A35EF33}" type="slidenum">
              <a:rPr lang="en-US" altLang="en-US" sz="1200" smtClean="0">
                <a:solidFill>
                  <a:schemeClr val="tx1"/>
                </a:solidFill>
                <a:latin typeface="Times" pitchFamily="18" charset="0"/>
              </a:rPr>
              <a:pPr eaLnBrk="1" hangingPunct="1"/>
              <a:t>79</a:t>
            </a:fld>
            <a:endParaRPr lang="en-US" altLang="en-US" sz="1200" smtClean="0">
              <a:solidFill>
                <a:schemeClr val="tx1"/>
              </a:solidFill>
              <a:latin typeface="Times" pitchFamily="18"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a:ln/>
        </p:spPr>
      </p:sp>
      <p:sp>
        <p:nvSpPr>
          <p:cNvPr id="2314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31428"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5F42B025-D798-4469-A1EF-5F28C08A24E3}" type="slidenum">
              <a:rPr lang="en-US" altLang="en-US" sz="1200" smtClean="0">
                <a:solidFill>
                  <a:schemeClr val="tx1"/>
                </a:solidFill>
                <a:latin typeface="Times" pitchFamily="18" charset="0"/>
              </a:rPr>
              <a:pPr eaLnBrk="1" hangingPunct="1"/>
              <a:t>80</a:t>
            </a:fld>
            <a:endParaRPr lang="en-US" altLang="en-US" sz="1200" smtClean="0">
              <a:solidFill>
                <a:schemeClr val="tx1"/>
              </a:solidFill>
              <a:latin typeface="Times" pitchFamily="18"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FC6716CC-504E-48B9-AA57-06C3F79CDC2D}" type="slidenum">
              <a:rPr lang="en-US" altLang="en-US" smtClean="0"/>
              <a:pPr eaLnBrk="1" hangingPunct="1">
                <a:spcBef>
                  <a:spcPct val="0"/>
                </a:spcBef>
              </a:pPr>
              <a:t>82</a:t>
            </a:fld>
            <a:endParaRPr lang="en-US" altLang="en-US" smtClean="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E421EC2C-BEB4-4B55-A73F-32013D3CB6E5}" type="slidenum">
              <a:rPr lang="en-US" altLang="en-US" smtClean="0"/>
              <a:pPr eaLnBrk="1" hangingPunct="1">
                <a:spcBef>
                  <a:spcPct val="0"/>
                </a:spcBef>
              </a:pPr>
              <a:t>83</a:t>
            </a:fld>
            <a:endParaRPr lang="en-US" altLang="en-US" smtClean="0"/>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xfrm>
            <a:off x="709613" y="4460875"/>
            <a:ext cx="5683250" cy="422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479D536-14D6-4471-BE61-F506ED77BAB2}" type="slidenum">
              <a:rPr lang="en-US" altLang="en-US" smtClean="0"/>
              <a:pPr eaLnBrk="1" hangingPunct="1">
                <a:spcBef>
                  <a:spcPct val="0"/>
                </a:spcBef>
              </a:pPr>
              <a:t>84</a:t>
            </a:fld>
            <a:endParaRPr lang="en-US" altLang="en-US" smtClean="0"/>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BFC0EB6-3415-4EDF-A2EE-17FA470B9400}" type="slidenum">
              <a:rPr lang="en-US" altLang="en-US" smtClean="0"/>
              <a:pPr eaLnBrk="1" hangingPunct="1">
                <a:spcBef>
                  <a:spcPct val="0"/>
                </a:spcBef>
              </a:pPr>
              <a:t>85</a:t>
            </a:fld>
            <a:endParaRPr lang="en-US" altLang="en-US" smtClean="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48B1FEDE-0B0A-4CDF-A17F-B5E9B01FCBF8}" type="slidenum">
              <a:rPr lang="en-US" altLang="en-US" smtClean="0"/>
              <a:pPr eaLnBrk="1" hangingPunct="1">
                <a:spcBef>
                  <a:spcPct val="0"/>
                </a:spcBef>
              </a:pPr>
              <a:t>86</a:t>
            </a:fld>
            <a:endParaRPr lang="en-US" altLang="en-US" smtClean="0"/>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xfrm>
            <a:off x="947738" y="4459288"/>
            <a:ext cx="5207000" cy="4224337"/>
          </a:xfrm>
          <a:noFill/>
        </p:spPr>
        <p:txBody>
          <a:bodyPr/>
          <a:lstStyle/>
          <a:p>
            <a:pPr eaLnBrk="1" hangingPunct="1"/>
            <a:endParaRPr lang="en-US" alt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87CD099-E3F8-48CE-8CE8-3865C746C17D}" type="slidenum">
              <a:rPr lang="en-US" altLang="en-US" smtClean="0"/>
              <a:pPr eaLnBrk="1" hangingPunct="1">
                <a:spcBef>
                  <a:spcPct val="0"/>
                </a:spcBef>
              </a:pPr>
              <a:t>87</a:t>
            </a:fld>
            <a:endParaRPr lang="en-US" altLang="en-US" smtClean="0"/>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EB1A1E0-1C89-4A12-9840-C52948D94433}" type="slidenum">
              <a:rPr lang="en-US" altLang="en-US" smtClean="0"/>
              <a:pPr eaLnBrk="1" hangingPunct="1">
                <a:spcBef>
                  <a:spcPct val="0"/>
                </a:spcBef>
              </a:pPr>
              <a:t>88</a:t>
            </a:fld>
            <a:endParaRPr lang="en-US" altLang="en-US"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950CDA40-BEA2-419B-93C8-E5425F03B798}" type="slidenum">
              <a:rPr lang="en-US" altLang="en-US" smtClean="0"/>
              <a:pPr eaLnBrk="1" hangingPunct="1">
                <a:spcBef>
                  <a:spcPct val="0"/>
                </a:spcBef>
              </a:pPr>
              <a:t>89</a:t>
            </a:fld>
            <a:endParaRPr lang="en-US" altLang="en-US" smtClean="0"/>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4A1ABFB-FE92-4659-950A-9421CEBC1ABF}" type="slidenum">
              <a:rPr lang="en-US" altLang="en-US" smtClean="0"/>
              <a:pPr eaLnBrk="1" hangingPunct="1">
                <a:spcBef>
                  <a:spcPct val="0"/>
                </a:spcBef>
              </a:pPr>
              <a:t>90</a:t>
            </a:fld>
            <a:endParaRPr lang="en-US" altLang="en-US" smtClean="0"/>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Image Placeholder 1"/>
          <p:cNvSpPr>
            <a:spLocks noGrp="1" noRot="1" noChangeAspect="1" noTextEdit="1"/>
          </p:cNvSpPr>
          <p:nvPr>
            <p:ph type="sldImg"/>
          </p:nvPr>
        </p:nvSpPr>
        <p:spPr>
          <a:ln/>
        </p:spPr>
      </p:sp>
      <p:sp>
        <p:nvSpPr>
          <p:cNvPr id="2416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pitchFamily="18" charset="0"/>
            </a:endParaRPr>
          </a:p>
        </p:txBody>
      </p:sp>
      <p:sp>
        <p:nvSpPr>
          <p:cNvPr id="2416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62AA0A7-BCE2-4EFE-B8E0-F2CCE2F3185B}" type="slidenum">
              <a:rPr lang="en-US" altLang="en-US" smtClean="0">
                <a:latin typeface="Times" pitchFamily="18" charset="0"/>
              </a:rPr>
              <a:pPr eaLnBrk="1" hangingPunct="1">
                <a:spcBef>
                  <a:spcPct val="0"/>
                </a:spcBef>
              </a:pPr>
              <a:t>91</a:t>
            </a:fld>
            <a:endParaRPr lang="en-US" altLang="en-US" smtClean="0">
              <a:latin typeface="Times" pitchFamily="18"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a:ln/>
        </p:spPr>
      </p:sp>
      <p:sp>
        <p:nvSpPr>
          <p:cNvPr id="2426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42692" name="Slide Number Placeholder 3"/>
          <p:cNvSpPr>
            <a:spLocks noGrp="1"/>
          </p:cNvSpPr>
          <p:nvPr>
            <p:ph type="sldNum" sz="quarter" idx="5"/>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0DC0655D-77F1-4B24-B3D5-4B285F41405D}" type="slidenum">
              <a:rPr lang="en-US" altLang="en-US" sz="1200" smtClean="0">
                <a:solidFill>
                  <a:schemeClr val="tx1"/>
                </a:solidFill>
                <a:latin typeface="Times" pitchFamily="18" charset="0"/>
              </a:rPr>
              <a:pPr eaLnBrk="1" hangingPunct="1"/>
              <a:t>92</a:t>
            </a:fld>
            <a:endParaRPr lang="en-US" altLang="en-US" sz="1200" smtClean="0">
              <a:solidFill>
                <a:schemeClr val="tx1"/>
              </a:solidFill>
              <a:latin typeface="Times" pitchFamily="18"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0B6E722-27F0-4A66-998E-DCA1A3C987AA}" type="slidenum">
              <a:rPr lang="en-US" altLang="en-US" smtClean="0"/>
              <a:pPr eaLnBrk="1" hangingPunct="1">
                <a:spcBef>
                  <a:spcPct val="0"/>
                </a:spcBef>
              </a:pPr>
              <a:t>93</a:t>
            </a:fld>
            <a:endParaRPr lang="en-US" altLang="en-US" smtClean="0"/>
          </a:p>
        </p:txBody>
      </p:sp>
      <p:sp>
        <p:nvSpPr>
          <p:cNvPr id="243715" name="Rectangle 2"/>
          <p:cNvSpPr>
            <a:spLocks noGrp="1" noRot="1" noChangeAspect="1" noChangeArrowheads="1" noTextEdit="1"/>
          </p:cNvSpPr>
          <p:nvPr>
            <p:ph type="sldImg"/>
          </p:nvPr>
        </p:nvSpPr>
        <p:spPr>
          <a:xfrm>
            <a:off x="1204913" y="704850"/>
            <a:ext cx="4694237" cy="3521075"/>
          </a:xfrm>
          <a:ln/>
        </p:spPr>
      </p:sp>
      <p:sp>
        <p:nvSpPr>
          <p:cNvPr id="243716" name="Rectangle 3"/>
          <p:cNvSpPr>
            <a:spLocks noGrp="1" noChangeArrowheads="1"/>
          </p:cNvSpPr>
          <p:nvPr>
            <p:ph type="body" idx="1"/>
          </p:nvPr>
        </p:nvSpPr>
        <p:spPr>
          <a:xfrm>
            <a:off x="711200" y="4459288"/>
            <a:ext cx="5680075" cy="4224337"/>
          </a:xfrm>
          <a:noFill/>
        </p:spPr>
        <p:txBody>
          <a:bodyPr/>
          <a:lstStyle/>
          <a:p>
            <a:pPr eaLnBrk="1" hangingPunct="1"/>
            <a:endParaRPr lang="en-US" alt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6BDA77A-1ED6-4C88-A282-9222F209F022}" type="slidenum">
              <a:rPr lang="en-US" altLang="en-US" smtClean="0"/>
              <a:pPr eaLnBrk="1" hangingPunct="1">
                <a:spcBef>
                  <a:spcPct val="0"/>
                </a:spcBef>
              </a:pPr>
              <a:t>94</a:t>
            </a:fld>
            <a:endParaRPr lang="en-US" altLang="en-US" smtClean="0"/>
          </a:p>
        </p:txBody>
      </p:sp>
      <p:sp>
        <p:nvSpPr>
          <p:cNvPr id="244739" name="Rectangle 2"/>
          <p:cNvSpPr>
            <a:spLocks noGrp="1" noRot="1" noChangeAspect="1" noChangeArrowheads="1" noTextEdit="1"/>
          </p:cNvSpPr>
          <p:nvPr>
            <p:ph type="sldImg"/>
          </p:nvPr>
        </p:nvSpPr>
        <p:spPr>
          <a:xfrm>
            <a:off x="1204913" y="704850"/>
            <a:ext cx="4694237" cy="3521075"/>
          </a:xfrm>
          <a:ln/>
        </p:spPr>
      </p:sp>
      <p:sp>
        <p:nvSpPr>
          <p:cNvPr id="244740" name="Rectangle 3"/>
          <p:cNvSpPr>
            <a:spLocks noGrp="1" noChangeArrowheads="1"/>
          </p:cNvSpPr>
          <p:nvPr>
            <p:ph type="body" idx="1"/>
          </p:nvPr>
        </p:nvSpPr>
        <p:spPr>
          <a:xfrm>
            <a:off x="711200" y="4459288"/>
            <a:ext cx="5680075" cy="4224337"/>
          </a:xfrm>
          <a:noFill/>
        </p:spPr>
        <p:txBody>
          <a:bodyPr/>
          <a:lstStyle/>
          <a:p>
            <a:pPr eaLnBrk="1" hangingPunct="1"/>
            <a:endParaRPr lang="en-US" alt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9231BC6-6DE8-4372-9BDB-A967A9B6733E}" type="slidenum">
              <a:rPr lang="en-US" altLang="en-US" smtClean="0"/>
              <a:pPr eaLnBrk="1" hangingPunct="1">
                <a:spcBef>
                  <a:spcPct val="0"/>
                </a:spcBef>
              </a:pPr>
              <a:t>95</a:t>
            </a:fld>
            <a:endParaRPr lang="en-US" altLang="en-US" smtClean="0"/>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7863632-23D6-4C4A-9045-543ACDE0277B}" type="slidenum">
              <a:rPr lang="en-US" altLang="en-US" smtClean="0"/>
              <a:pPr eaLnBrk="1" hangingPunct="1">
                <a:spcBef>
                  <a:spcPct val="0"/>
                </a:spcBef>
              </a:pPr>
              <a:t>96</a:t>
            </a:fld>
            <a:endParaRPr lang="en-US" altLang="en-US" smtClean="0"/>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207479B-6F27-4011-A88B-83EA0924C8AD}" type="slidenum">
              <a:rPr lang="en-US" altLang="en-US" smtClean="0"/>
              <a:pPr eaLnBrk="1" hangingPunct="1">
                <a:spcBef>
                  <a:spcPct val="0"/>
                </a:spcBef>
              </a:pPr>
              <a:t>97</a:t>
            </a:fld>
            <a:endParaRPr lang="en-US" altLang="en-US" smtClean="0"/>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3F941CA-10CB-4D40-A79B-0CA621623483}" type="slidenum">
              <a:rPr lang="en-US" altLang="en-US" smtClean="0"/>
              <a:pPr eaLnBrk="1" hangingPunct="1">
                <a:spcBef>
                  <a:spcPct val="0"/>
                </a:spcBef>
              </a:pPr>
              <a:t>98</a:t>
            </a:fld>
            <a:endParaRPr lang="en-US" altLang="en-US" smtClean="0"/>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8224C9C-56CD-4C96-AFF9-17A39F509159}" type="slidenum">
              <a:rPr lang="en-US" altLang="en-US" smtClean="0"/>
              <a:pPr eaLnBrk="1" hangingPunct="1">
                <a:spcBef>
                  <a:spcPct val="0"/>
                </a:spcBef>
              </a:pPr>
              <a:t>99</a:t>
            </a:fld>
            <a:endParaRPr lang="en-US" altLang="en-US" smtClean="0"/>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0F91A40-1DFF-4A27-B29E-7735DDA014BA}" type="slidenum">
              <a:rPr lang="en-US" altLang="en-US" smtClean="0"/>
              <a:pPr eaLnBrk="1" hangingPunct="1">
                <a:spcBef>
                  <a:spcPct val="0"/>
                </a:spcBef>
              </a:pPr>
              <a:t>100</a:t>
            </a:fld>
            <a:endParaRPr lang="en-US" altLang="en-US" smtClean="0"/>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F15E62C4-0367-439A-AD29-0F4F0E80F677}" type="slidenum">
              <a:rPr lang="en-US" altLang="en-US" smtClean="0"/>
              <a:pPr eaLnBrk="1" hangingPunct="1">
                <a:spcBef>
                  <a:spcPct val="0"/>
                </a:spcBef>
              </a:pPr>
              <a:t>101</a:t>
            </a:fld>
            <a:endParaRPr lang="en-US" altLang="en-US" smtClean="0"/>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5E194F7-50BF-480E-A9D1-FD0357755F7C}" type="slidenum">
              <a:rPr lang="en-US" altLang="en-US" smtClean="0"/>
              <a:pPr eaLnBrk="1" hangingPunct="1">
                <a:spcBef>
                  <a:spcPct val="0"/>
                </a:spcBef>
              </a:pPr>
              <a:t>102</a:t>
            </a:fld>
            <a:endParaRPr lang="en-US" altLang="en-US" smtClean="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6A1A0F7-4CBF-46CF-A5AF-ABC8DFEEE6E6}" type="slidenum">
              <a:rPr lang="en-US" altLang="en-US" smtClean="0"/>
              <a:pPr eaLnBrk="1" hangingPunct="1">
                <a:spcBef>
                  <a:spcPct val="0"/>
                </a:spcBef>
              </a:pPr>
              <a:t>103</a:t>
            </a:fld>
            <a:endParaRPr lang="en-US" altLang="en-US" smtClean="0"/>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0B0EFF4-845D-4AAD-AE43-143B6E1CC7B5}" type="slidenum">
              <a:rPr lang="en-US" altLang="en-US" smtClean="0"/>
              <a:pPr eaLnBrk="1" hangingPunct="1">
                <a:spcBef>
                  <a:spcPct val="0"/>
                </a:spcBef>
              </a:pPr>
              <a:t>104</a:t>
            </a:fld>
            <a:endParaRPr lang="en-US" altLang="en-US" smtClean="0"/>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743813B-3979-49C3-B763-0192D8447E5D}" type="slidenum">
              <a:rPr lang="en-US" altLang="en-US" smtClean="0"/>
              <a:pPr eaLnBrk="1" hangingPunct="1">
                <a:spcBef>
                  <a:spcPct val="0"/>
                </a:spcBef>
              </a:pPr>
              <a:t>105</a:t>
            </a:fld>
            <a:endParaRPr lang="en-US" altLang="en-US" smtClean="0"/>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9B60502C-13BC-458D-B9DB-C6C58F8B794B}" type="slidenum">
              <a:rPr lang="en-US" altLang="en-US" smtClean="0"/>
              <a:pPr eaLnBrk="1" hangingPunct="1">
                <a:spcBef>
                  <a:spcPct val="0"/>
                </a:spcBef>
              </a:pPr>
              <a:t>106</a:t>
            </a:fld>
            <a:endParaRPr lang="en-US" altLang="en-US" smtClean="0"/>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62CEA3F-76A7-464F-ABD1-5B6029B3845E}" type="slidenum">
              <a:rPr lang="en-US" altLang="en-US" smtClean="0"/>
              <a:pPr eaLnBrk="1" hangingPunct="1">
                <a:spcBef>
                  <a:spcPct val="0"/>
                </a:spcBef>
              </a:pPr>
              <a:t>107</a:t>
            </a:fld>
            <a:endParaRPr lang="en-US" altLang="en-US" smtClean="0"/>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A9813EF-8330-4199-83C7-595633B3E62A}" type="slidenum">
              <a:rPr lang="en-US" altLang="en-US" smtClean="0"/>
              <a:pPr eaLnBrk="1" hangingPunct="1">
                <a:spcBef>
                  <a:spcPct val="0"/>
                </a:spcBef>
              </a:pPr>
              <a:t>108</a:t>
            </a:fld>
            <a:endParaRPr lang="en-US" altLang="en-US" smtClean="0"/>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xfrm>
            <a:off x="709613" y="4460875"/>
            <a:ext cx="5683250" cy="4224338"/>
          </a:xfrm>
          <a:noFill/>
        </p:spPr>
        <p:txBody>
          <a:bodyPr/>
          <a:lstStyle/>
          <a:p>
            <a:pPr eaLnBrk="1" hangingPunct="1"/>
            <a:endParaRPr lang="en-US" altLang="en-US"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CC651C8C-40CA-48B1-8004-52735287E2BF}" type="slidenum">
              <a:rPr lang="en-US" altLang="en-US" smtClean="0"/>
              <a:pPr eaLnBrk="1" hangingPunct="1">
                <a:spcBef>
                  <a:spcPct val="0"/>
                </a:spcBef>
              </a:pPr>
              <a:t>109</a:t>
            </a:fld>
            <a:endParaRPr lang="en-US" altLang="en-US" smtClean="0"/>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xfrm>
            <a:off x="947738" y="4459288"/>
            <a:ext cx="5207000" cy="4224337"/>
          </a:xfrm>
          <a:noFill/>
        </p:spPr>
        <p:txBody>
          <a:bodyPr/>
          <a:lstStyle/>
          <a:p>
            <a:pPr eaLnBrk="1" hangingPunct="1"/>
            <a:r>
              <a:rPr lang="en-US" altLang="en-US" smtClean="0"/>
              <a:t>Snapshots every 2 seconds during the rupture</a:t>
            </a:r>
          </a:p>
          <a:p>
            <a:pPr eaLnBrk="1" hangingPunct="1"/>
            <a:r>
              <a:rPr lang="en-US" altLang="en-US" smtClean="0"/>
              <a:t>Starts in southern part of fault</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B94D67C-7B82-48F5-AA58-33CFBD4D011C}" type="slidenum">
              <a:rPr lang="en-US" altLang="en-US" smtClean="0"/>
              <a:pPr eaLnBrk="1" hangingPunct="1">
                <a:spcBef>
                  <a:spcPct val="0"/>
                </a:spcBef>
              </a:pPr>
              <a:t>110</a:t>
            </a:fld>
            <a:endParaRPr lang="en-US" altLang="en-US" smtClean="0"/>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790B55A-3FC4-451F-AF0D-4C209858E9E3}" type="slidenum">
              <a:rPr lang="en-US" altLang="en-US" smtClean="0"/>
              <a:pPr eaLnBrk="1" hangingPunct="1">
                <a:spcBef>
                  <a:spcPct val="0"/>
                </a:spcBef>
              </a:pPr>
              <a:t>111</a:t>
            </a:fld>
            <a:endParaRPr lang="en-US" altLang="en-US" smtClean="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12FE175-F122-40CD-8B51-EA7F48BDBDA0}" type="slidenum">
              <a:rPr lang="en-US" altLang="en-US" smtClean="0"/>
              <a:pPr eaLnBrk="1" hangingPunct="1">
                <a:spcBef>
                  <a:spcPct val="0"/>
                </a:spcBef>
              </a:pPr>
              <a:t>112</a:t>
            </a:fld>
            <a:endParaRPr lang="en-US" altLang="en-US" smtClean="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42FF254-E7B0-433C-BCD8-C32CD4FD34CD}" type="slidenum">
              <a:rPr lang="en-US" altLang="en-US" smtClean="0"/>
              <a:pPr eaLnBrk="1" hangingPunct="1">
                <a:spcBef>
                  <a:spcPct val="0"/>
                </a:spcBef>
              </a:pPr>
              <a:t>113</a:t>
            </a:fld>
            <a:endParaRPr lang="en-US" altLang="en-US" smtClean="0"/>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6335363-D710-47E5-ACD0-A91133071705}" type="slidenum">
              <a:rPr lang="en-US" altLang="en-US" smtClean="0"/>
              <a:pPr eaLnBrk="1" hangingPunct="1">
                <a:spcBef>
                  <a:spcPct val="0"/>
                </a:spcBef>
              </a:pPr>
              <a:t>114</a:t>
            </a:fld>
            <a:endParaRPr lang="en-US" altLang="en-US" smtClean="0"/>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AED773B-2A5E-4B3F-B285-AC8C0BFA3B66}" type="slidenum">
              <a:rPr lang="en-US" altLang="en-US" smtClean="0"/>
              <a:pPr eaLnBrk="1" hangingPunct="1">
                <a:spcBef>
                  <a:spcPct val="0"/>
                </a:spcBef>
              </a:pPr>
              <a:t>115</a:t>
            </a:fld>
            <a:endParaRPr lang="en-US" altLang="en-US" smtClean="0"/>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E6DBE0C2-9939-43FF-A9E6-2CF662E9C4F9}" type="slidenum">
              <a:rPr lang="en-US" altLang="en-US" smtClean="0"/>
              <a:pPr eaLnBrk="1" hangingPunct="1">
                <a:spcBef>
                  <a:spcPct val="0"/>
                </a:spcBef>
              </a:pPr>
              <a:t>116</a:t>
            </a:fld>
            <a:endParaRPr lang="en-US" altLang="en-US" smtClean="0"/>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C8CD9CF4-3A70-4312-8D05-D00A8ADFED84}" type="slidenum">
              <a:rPr lang="en-US" altLang="en-US" smtClean="0"/>
              <a:pPr eaLnBrk="1" hangingPunct="1">
                <a:spcBef>
                  <a:spcPct val="0"/>
                </a:spcBef>
              </a:pPr>
              <a:t>117</a:t>
            </a:fld>
            <a:endParaRPr lang="en-US" altLang="en-US" smtClean="0"/>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EA559FA-9B5F-4B9E-8D48-BCAA0D223C36}" type="slidenum">
              <a:rPr lang="en-US" altLang="en-US" smtClean="0"/>
              <a:pPr eaLnBrk="1" hangingPunct="1">
                <a:spcBef>
                  <a:spcPct val="0"/>
                </a:spcBef>
              </a:pPr>
              <a:t>118</a:t>
            </a:fld>
            <a:endParaRPr lang="en-US" altLang="en-US" smtClean="0"/>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374A2FC-BB0D-43BD-A654-814C967634B1}" type="slidenum">
              <a:rPr lang="en-US" altLang="en-US" smtClean="0"/>
              <a:pPr eaLnBrk="1" hangingPunct="1">
                <a:spcBef>
                  <a:spcPct val="0"/>
                </a:spcBef>
              </a:pPr>
              <a:t>119</a:t>
            </a:fld>
            <a:endParaRPr lang="en-US" altLang="en-US" smtClean="0"/>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2CCA998-AEB3-49C4-9DF3-0A9190E7BAC5}" type="slidenum">
              <a:rPr lang="en-US" altLang="en-US" smtClean="0"/>
              <a:pPr eaLnBrk="1" hangingPunct="1">
                <a:spcBef>
                  <a:spcPct val="0"/>
                </a:spcBef>
              </a:pPr>
              <a:t>120</a:t>
            </a:fld>
            <a:endParaRPr lang="en-US" altLang="en-US" smtClean="0"/>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9DE5CCA-D00D-4C97-BAD6-C65EDE9ADC76}" type="slidenum">
              <a:rPr lang="en-US" altLang="en-US" smtClean="0"/>
              <a:pPr eaLnBrk="1" hangingPunct="1">
                <a:spcBef>
                  <a:spcPct val="0"/>
                </a:spcBef>
              </a:pPr>
              <a:t>121</a:t>
            </a:fld>
            <a:endParaRPr lang="en-US" altLang="en-US" smtClean="0"/>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4DB97050-B47A-401A-8336-2F63420921E9}" type="slidenum">
              <a:rPr lang="en-US" altLang="en-US" smtClean="0"/>
              <a:pPr eaLnBrk="1" hangingPunct="1">
                <a:spcBef>
                  <a:spcPct val="0"/>
                </a:spcBef>
              </a:pPr>
              <a:t>122</a:t>
            </a:fld>
            <a:endParaRPr lang="en-US" altLang="en-US" smtClean="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xfrm>
            <a:off x="947738" y="4459288"/>
            <a:ext cx="5207000" cy="4224337"/>
          </a:xfrm>
          <a:noFill/>
        </p:spPr>
        <p:txBody>
          <a:bodyPr/>
          <a:lstStyle/>
          <a:p>
            <a:pPr eaLnBrk="1" hangingPunct="1"/>
            <a:r>
              <a:rPr lang="en-US" altLang="en-US" smtClean="0"/>
              <a:t>Total distribution of slip after earthquake happened.</a:t>
            </a:r>
          </a:p>
          <a:p>
            <a:pPr eaLnBrk="1" hangingPunct="1"/>
            <a:r>
              <a:rPr lang="en-US" altLang="en-US" smtClean="0"/>
              <a:t>Red is a lot of slip, blue is no slip</a:t>
            </a:r>
          </a:p>
          <a:p>
            <a:pPr eaLnBrk="1" hangingPunct="1"/>
            <a:r>
              <a:rPr lang="en-US" altLang="en-US" smtClean="0"/>
              <a:t>You can see that the whole surface did not slip the same amount</a:t>
            </a:r>
          </a:p>
          <a:p>
            <a:pPr eaLnBrk="1" hangingPunct="1"/>
            <a:r>
              <a:rPr lang="en-US" altLang="en-US" smtClean="0"/>
              <a:t>Nor did it slip all at the same time, as you will see in this movie</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6E36BA0-25BE-411C-99BF-33CAF3367B2A}" type="slidenum">
              <a:rPr lang="en-US" altLang="en-US" smtClean="0"/>
              <a:pPr eaLnBrk="1" hangingPunct="1">
                <a:spcBef>
                  <a:spcPct val="0"/>
                </a:spcBef>
              </a:pPr>
              <a:t>123</a:t>
            </a:fld>
            <a:endParaRPr lang="en-US" altLang="en-US" smtClean="0"/>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180E6B6D-DC7D-452B-84FD-DE125D84EA55}" type="slidenum">
              <a:rPr lang="en-US" altLang="en-US"/>
              <a:pPr>
                <a:defRPr/>
              </a:pPr>
              <a:t>‹#›</a:t>
            </a:fld>
            <a:endParaRPr lang="en-US" altLang="en-US"/>
          </a:p>
        </p:txBody>
      </p:sp>
    </p:spTree>
    <p:extLst>
      <p:ext uri="{BB962C8B-B14F-4D97-AF65-F5344CB8AC3E}">
        <p14:creationId xmlns:p14="http://schemas.microsoft.com/office/powerpoint/2010/main" val="2193592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0D94B4DA-C359-4876-B794-9D7AA810DFD4}" type="slidenum">
              <a:rPr lang="en-US" altLang="en-US"/>
              <a:pPr>
                <a:defRPr/>
              </a:pPr>
              <a:t>‹#›</a:t>
            </a:fld>
            <a:endParaRPr lang="en-US" altLang="en-US"/>
          </a:p>
        </p:txBody>
      </p:sp>
    </p:spTree>
    <p:extLst>
      <p:ext uri="{BB962C8B-B14F-4D97-AF65-F5344CB8AC3E}">
        <p14:creationId xmlns:p14="http://schemas.microsoft.com/office/powerpoint/2010/main" val="390360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58984114-76CA-4BFA-B042-CBC83BCCF3D3}" type="slidenum">
              <a:rPr lang="en-US" altLang="en-US"/>
              <a:pPr>
                <a:defRPr/>
              </a:pPr>
              <a:t>‹#›</a:t>
            </a:fld>
            <a:endParaRPr lang="en-US" altLang="en-US"/>
          </a:p>
        </p:txBody>
      </p:sp>
    </p:spTree>
    <p:extLst>
      <p:ext uri="{BB962C8B-B14F-4D97-AF65-F5344CB8AC3E}">
        <p14:creationId xmlns:p14="http://schemas.microsoft.com/office/powerpoint/2010/main" val="221681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E76D9656-1E6B-4A1E-B8A0-E1B05BCC9170}" type="slidenum">
              <a:rPr lang="en-US" altLang="en-US"/>
              <a:pPr>
                <a:defRPr/>
              </a:pPr>
              <a:t>‹#›</a:t>
            </a:fld>
            <a:endParaRPr lang="en-US" altLang="en-US"/>
          </a:p>
        </p:txBody>
      </p:sp>
    </p:spTree>
    <p:extLst>
      <p:ext uri="{BB962C8B-B14F-4D97-AF65-F5344CB8AC3E}">
        <p14:creationId xmlns:p14="http://schemas.microsoft.com/office/powerpoint/2010/main" val="563340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ltLang="en-US"/>
          </a:p>
        </p:txBody>
      </p:sp>
      <p:sp>
        <p:nvSpPr>
          <p:cNvPr id="8" name="Footer Placeholder 7"/>
          <p:cNvSpPr>
            <a:spLocks noGrp="1"/>
          </p:cNvSpPr>
          <p:nvPr>
            <p:ph type="ftr" sz="quarter" idx="11"/>
          </p:nvPr>
        </p:nvSpPr>
        <p:spPr/>
        <p:txBody>
          <a:bodyPr/>
          <a:lstStyle>
            <a:lvl1pPr>
              <a:defRPr/>
            </a:lvl1pPr>
          </a:lstStyle>
          <a:p>
            <a:pPr>
              <a:defRPr/>
            </a:pPr>
            <a:endParaRPr lang="en-US" altLang="en-US"/>
          </a:p>
        </p:txBody>
      </p:sp>
      <p:sp>
        <p:nvSpPr>
          <p:cNvPr id="9" name="Slide Number Placeholder 8"/>
          <p:cNvSpPr>
            <a:spLocks noGrp="1"/>
          </p:cNvSpPr>
          <p:nvPr>
            <p:ph type="sldNum" sz="quarter" idx="12"/>
          </p:nvPr>
        </p:nvSpPr>
        <p:spPr/>
        <p:txBody>
          <a:bodyPr/>
          <a:lstStyle>
            <a:lvl1pPr>
              <a:defRPr/>
            </a:lvl1pPr>
          </a:lstStyle>
          <a:p>
            <a:pPr>
              <a:defRPr/>
            </a:pPr>
            <a:fld id="{F88EC1A4-E6AF-4DB2-B3A0-269F5B444A18}" type="slidenum">
              <a:rPr lang="en-US" altLang="en-US"/>
              <a:pPr>
                <a:defRPr/>
              </a:pPr>
              <a:t>‹#›</a:t>
            </a:fld>
            <a:endParaRPr lang="en-US" altLang="en-US"/>
          </a:p>
        </p:txBody>
      </p:sp>
    </p:spTree>
    <p:extLst>
      <p:ext uri="{BB962C8B-B14F-4D97-AF65-F5344CB8AC3E}">
        <p14:creationId xmlns:p14="http://schemas.microsoft.com/office/powerpoint/2010/main" val="182086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ltLang="en-US"/>
          </a:p>
        </p:txBody>
      </p:sp>
      <p:sp>
        <p:nvSpPr>
          <p:cNvPr id="4" name="Footer Placeholder 3"/>
          <p:cNvSpPr>
            <a:spLocks noGrp="1"/>
          </p:cNvSpPr>
          <p:nvPr>
            <p:ph type="ftr" sz="quarter" idx="11"/>
          </p:nvPr>
        </p:nvSpPr>
        <p:spPr/>
        <p:txBody>
          <a:bodyPr/>
          <a:lstStyle>
            <a:lvl1pPr>
              <a:defRPr/>
            </a:lvl1pPr>
          </a:lstStyle>
          <a:p>
            <a:pPr>
              <a:defRPr/>
            </a:pPr>
            <a:endParaRPr lang="en-US" altLang="en-US"/>
          </a:p>
        </p:txBody>
      </p:sp>
      <p:sp>
        <p:nvSpPr>
          <p:cNvPr id="5" name="Slide Number Placeholder 4"/>
          <p:cNvSpPr>
            <a:spLocks noGrp="1"/>
          </p:cNvSpPr>
          <p:nvPr>
            <p:ph type="sldNum" sz="quarter" idx="12"/>
          </p:nvPr>
        </p:nvSpPr>
        <p:spPr/>
        <p:txBody>
          <a:bodyPr/>
          <a:lstStyle>
            <a:lvl1pPr>
              <a:defRPr/>
            </a:lvl1pPr>
          </a:lstStyle>
          <a:p>
            <a:pPr>
              <a:defRPr/>
            </a:pPr>
            <a:fld id="{2A383343-A6EE-4CD0-B197-802C2584CD58}" type="slidenum">
              <a:rPr lang="en-US" altLang="en-US"/>
              <a:pPr>
                <a:defRPr/>
              </a:pPr>
              <a:t>‹#›</a:t>
            </a:fld>
            <a:endParaRPr lang="en-US" altLang="en-US"/>
          </a:p>
        </p:txBody>
      </p:sp>
    </p:spTree>
    <p:extLst>
      <p:ext uri="{BB962C8B-B14F-4D97-AF65-F5344CB8AC3E}">
        <p14:creationId xmlns:p14="http://schemas.microsoft.com/office/powerpoint/2010/main" val="2020858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5562600"/>
            <a:ext cx="2133600" cy="476250"/>
          </a:xfrm>
        </p:spPr>
        <p:txBody>
          <a:bodyPr/>
          <a:lstStyle>
            <a:lvl1pPr>
              <a:defRPr/>
            </a:lvl1pPr>
          </a:lstStyle>
          <a:p>
            <a:pPr>
              <a:defRPr/>
            </a:pPr>
            <a:endParaRPr lang="en-US" altLang="en-US"/>
          </a:p>
        </p:txBody>
      </p:sp>
      <p:sp>
        <p:nvSpPr>
          <p:cNvPr id="3" name="Footer Placeholder 2"/>
          <p:cNvSpPr>
            <a:spLocks noGrp="1"/>
          </p:cNvSpPr>
          <p:nvPr>
            <p:ph type="ftr" sz="quarter" idx="11"/>
          </p:nvPr>
        </p:nvSpPr>
        <p:spPr/>
        <p:txBody>
          <a:bodyPr/>
          <a:lstStyle>
            <a:lvl1pPr>
              <a:defRPr/>
            </a:lvl1pPr>
          </a:lstStyle>
          <a:p>
            <a:pPr>
              <a:defRPr/>
            </a:pPr>
            <a:endParaRPr lang="en-US" altLang="en-US"/>
          </a:p>
        </p:txBody>
      </p:sp>
      <p:sp>
        <p:nvSpPr>
          <p:cNvPr id="4" name="Slide Number Placeholder 3"/>
          <p:cNvSpPr>
            <a:spLocks noGrp="1"/>
          </p:cNvSpPr>
          <p:nvPr>
            <p:ph type="sldNum" sz="quarter" idx="12"/>
          </p:nvPr>
        </p:nvSpPr>
        <p:spPr/>
        <p:txBody>
          <a:bodyPr/>
          <a:lstStyle>
            <a:lvl1pPr>
              <a:defRPr/>
            </a:lvl1pPr>
          </a:lstStyle>
          <a:p>
            <a:pPr>
              <a:defRPr/>
            </a:pPr>
            <a:fld id="{A482EE39-26C7-4575-872B-2F016E9D98A3}" type="slidenum">
              <a:rPr lang="en-US" altLang="en-US"/>
              <a:pPr>
                <a:defRPr/>
              </a:pPr>
              <a:t>‹#›</a:t>
            </a:fld>
            <a:endParaRPr lang="en-US" altLang="en-US"/>
          </a:p>
        </p:txBody>
      </p:sp>
    </p:spTree>
    <p:extLst>
      <p:ext uri="{BB962C8B-B14F-4D97-AF65-F5344CB8AC3E}">
        <p14:creationId xmlns:p14="http://schemas.microsoft.com/office/powerpoint/2010/main" val="257884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E5245082-D00F-4461-AAB6-1CAAF929F56F}" type="slidenum">
              <a:rPr lang="en-US" altLang="en-US"/>
              <a:pPr>
                <a:defRPr/>
              </a:pPr>
              <a:t>‹#›</a:t>
            </a:fld>
            <a:endParaRPr lang="en-US" altLang="en-US"/>
          </a:p>
        </p:txBody>
      </p:sp>
    </p:spTree>
    <p:extLst>
      <p:ext uri="{BB962C8B-B14F-4D97-AF65-F5344CB8AC3E}">
        <p14:creationId xmlns:p14="http://schemas.microsoft.com/office/powerpoint/2010/main" val="2122549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4096256A-55BA-469D-96B1-AE0A64A03DA3}" type="slidenum">
              <a:rPr lang="en-US" altLang="en-US"/>
              <a:pPr>
                <a:defRPr/>
              </a:pPr>
              <a:t>‹#›</a:t>
            </a:fld>
            <a:endParaRPr lang="en-US" altLang="en-US"/>
          </a:p>
        </p:txBody>
      </p:sp>
    </p:spTree>
    <p:extLst>
      <p:ext uri="{BB962C8B-B14F-4D97-AF65-F5344CB8AC3E}">
        <p14:creationId xmlns:p14="http://schemas.microsoft.com/office/powerpoint/2010/main" val="2939135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5CCC71E6-1CD9-431B-ABF4-DF53A121DC41}" type="slidenum">
              <a:rPr lang="en-US" altLang="en-US"/>
              <a:pPr>
                <a:defRPr/>
              </a:pPr>
              <a:t>‹#›</a:t>
            </a:fld>
            <a:endParaRPr lang="en-US" altLang="en-US"/>
          </a:p>
        </p:txBody>
      </p:sp>
    </p:spTree>
    <p:extLst>
      <p:ext uri="{BB962C8B-B14F-4D97-AF65-F5344CB8AC3E}">
        <p14:creationId xmlns:p14="http://schemas.microsoft.com/office/powerpoint/2010/main" val="516013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ACA54265-2FC9-45C3-913C-6ADB90C65ACC}" type="slidenum">
              <a:rPr lang="en-US" altLang="en-US"/>
              <a:pPr>
                <a:defRPr/>
              </a:pPr>
              <a:t>‹#›</a:t>
            </a:fld>
            <a:endParaRPr lang="en-US" altLang="en-US"/>
          </a:p>
        </p:txBody>
      </p:sp>
    </p:spTree>
    <p:extLst>
      <p:ext uri="{BB962C8B-B14F-4D97-AF65-F5344CB8AC3E}">
        <p14:creationId xmlns:p14="http://schemas.microsoft.com/office/powerpoint/2010/main" val="3595618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a:defRPr/>
            </a:lvl1pPr>
          </a:lstStyle>
          <a:p>
            <a:pPr>
              <a:defRPr/>
            </a:pPr>
            <a:endParaRPr lang="en-US" altLang="en-US"/>
          </a:p>
        </p:txBody>
      </p:sp>
      <p:sp>
        <p:nvSpPr>
          <p:cNvPr id="7" name="Footer Placeholder 6"/>
          <p:cNvSpPr>
            <a:spLocks noGrp="1"/>
          </p:cNvSpPr>
          <p:nvPr>
            <p:ph type="ftr" sz="quarter" idx="11"/>
          </p:nvPr>
        </p:nvSpPr>
        <p:spPr/>
        <p:txBody>
          <a:bodyPr/>
          <a:lstStyle>
            <a:lvl1pPr>
              <a:defRPr/>
            </a:lvl1pPr>
          </a:lstStyle>
          <a:p>
            <a:pPr>
              <a:defRPr/>
            </a:pPr>
            <a:endParaRPr lang="en-US" altLang="en-US"/>
          </a:p>
        </p:txBody>
      </p:sp>
      <p:sp>
        <p:nvSpPr>
          <p:cNvPr id="8" name="Slide Number Placeholder 7"/>
          <p:cNvSpPr>
            <a:spLocks noGrp="1"/>
          </p:cNvSpPr>
          <p:nvPr>
            <p:ph type="sldNum" sz="quarter" idx="12"/>
          </p:nvPr>
        </p:nvSpPr>
        <p:spPr/>
        <p:txBody>
          <a:bodyPr/>
          <a:lstStyle>
            <a:lvl1pPr>
              <a:defRPr/>
            </a:lvl1pPr>
          </a:lstStyle>
          <a:p>
            <a:pPr>
              <a:defRPr/>
            </a:pPr>
            <a:fld id="{A2DD31B8-41AC-4DD0-BFD8-3AC6CA4FDBC1}" type="slidenum">
              <a:rPr lang="en-US" altLang="en-US"/>
              <a:pPr>
                <a:defRPr/>
              </a:pPr>
              <a:t>‹#›</a:t>
            </a:fld>
            <a:endParaRPr lang="en-US" altLang="en-US"/>
          </a:p>
        </p:txBody>
      </p:sp>
    </p:spTree>
    <p:extLst>
      <p:ext uri="{BB962C8B-B14F-4D97-AF65-F5344CB8AC3E}">
        <p14:creationId xmlns:p14="http://schemas.microsoft.com/office/powerpoint/2010/main" val="3796348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a:lvl1pPr>
          </a:lstStyle>
          <a:p>
            <a:pPr>
              <a:defRPr/>
            </a:pPr>
            <a:endParaRPr lang="en-US" altLang="en-US"/>
          </a:p>
        </p:txBody>
      </p:sp>
      <p:sp>
        <p:nvSpPr>
          <p:cNvPr id="4" name="Footer Placeholder 3"/>
          <p:cNvSpPr>
            <a:spLocks noGrp="1"/>
          </p:cNvSpPr>
          <p:nvPr>
            <p:ph type="ftr" sz="quarter" idx="11"/>
          </p:nvPr>
        </p:nvSpPr>
        <p:spPr/>
        <p:txBody>
          <a:bodyPr/>
          <a:lstStyle>
            <a:lvl1pPr>
              <a:defRPr/>
            </a:lvl1pPr>
          </a:lstStyle>
          <a:p>
            <a:pPr>
              <a:defRPr/>
            </a:pPr>
            <a:endParaRPr lang="en-US" altLang="en-US"/>
          </a:p>
        </p:txBody>
      </p:sp>
      <p:sp>
        <p:nvSpPr>
          <p:cNvPr id="5" name="Slide Number Placeholder 4"/>
          <p:cNvSpPr>
            <a:spLocks noGrp="1"/>
          </p:cNvSpPr>
          <p:nvPr>
            <p:ph type="sldNum" sz="quarter" idx="12"/>
          </p:nvPr>
        </p:nvSpPr>
        <p:spPr/>
        <p:txBody>
          <a:bodyPr/>
          <a:lstStyle>
            <a:lvl1pPr>
              <a:defRPr/>
            </a:lvl1pPr>
          </a:lstStyle>
          <a:p>
            <a:pPr>
              <a:defRPr/>
            </a:pPr>
            <a:fld id="{1114BAB6-E3EE-47CF-9C24-F7E01DD43688}" type="slidenum">
              <a:rPr lang="en-US" altLang="en-US"/>
              <a:pPr>
                <a:defRPr/>
              </a:pPr>
              <a:t>‹#›</a:t>
            </a:fld>
            <a:endParaRPr lang="en-US" altLang="en-US"/>
          </a:p>
        </p:txBody>
      </p:sp>
    </p:spTree>
    <p:extLst>
      <p:ext uri="{BB962C8B-B14F-4D97-AF65-F5344CB8AC3E}">
        <p14:creationId xmlns:p14="http://schemas.microsoft.com/office/powerpoint/2010/main" val="762501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2A225DD7-1A7A-4E25-BD30-00E2BE1EB889}" type="slidenum">
              <a:rPr lang="en-US" altLang="en-US"/>
              <a:pPr>
                <a:defRPr/>
              </a:pPr>
              <a:t>‹#›</a:t>
            </a:fld>
            <a:endParaRPr lang="en-US" altLang="en-US"/>
          </a:p>
        </p:txBody>
      </p:sp>
    </p:spTree>
    <p:extLst>
      <p:ext uri="{BB962C8B-B14F-4D97-AF65-F5344CB8AC3E}">
        <p14:creationId xmlns:p14="http://schemas.microsoft.com/office/powerpoint/2010/main" val="620982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B628DC-1577-422E-96FB-59423DBF494B}" type="slidenum">
              <a:rPr lang="en-US"/>
              <a:pPr>
                <a:defRPr/>
              </a:pPr>
              <a:t>‹#›</a:t>
            </a:fld>
            <a:endParaRPr lang="en-US"/>
          </a:p>
        </p:txBody>
      </p:sp>
    </p:spTree>
    <p:extLst>
      <p:ext uri="{BB962C8B-B14F-4D97-AF65-F5344CB8AC3E}">
        <p14:creationId xmlns:p14="http://schemas.microsoft.com/office/powerpoint/2010/main" val="1980540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CE1ECE-579C-4DF5-B0AB-CC5A854DDAA1}" type="slidenum">
              <a:rPr lang="en-US"/>
              <a:pPr>
                <a:defRPr/>
              </a:pPr>
              <a:t>‹#›</a:t>
            </a:fld>
            <a:endParaRPr lang="en-US"/>
          </a:p>
        </p:txBody>
      </p:sp>
    </p:spTree>
    <p:extLst>
      <p:ext uri="{BB962C8B-B14F-4D97-AF65-F5344CB8AC3E}">
        <p14:creationId xmlns:p14="http://schemas.microsoft.com/office/powerpoint/2010/main" val="2181061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641DBB-9E19-4948-B3FB-17E5E87B93F4}" type="slidenum">
              <a:rPr lang="en-US"/>
              <a:pPr>
                <a:defRPr/>
              </a:pPr>
              <a:t>‹#›</a:t>
            </a:fld>
            <a:endParaRPr lang="en-US"/>
          </a:p>
        </p:txBody>
      </p:sp>
    </p:spTree>
    <p:extLst>
      <p:ext uri="{BB962C8B-B14F-4D97-AF65-F5344CB8AC3E}">
        <p14:creationId xmlns:p14="http://schemas.microsoft.com/office/powerpoint/2010/main" val="1607427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3C55D198-517D-40CA-B71F-D47FB098E99A}" type="slidenum">
              <a:rPr lang="en-US"/>
              <a:pPr>
                <a:defRPr/>
              </a:pPr>
              <a:t>‹#›</a:t>
            </a:fld>
            <a:endParaRPr lang="en-US"/>
          </a:p>
        </p:txBody>
      </p:sp>
    </p:spTree>
    <p:extLst>
      <p:ext uri="{BB962C8B-B14F-4D97-AF65-F5344CB8AC3E}">
        <p14:creationId xmlns:p14="http://schemas.microsoft.com/office/powerpoint/2010/main" val="3562478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C70746AF-49CA-4581-AD4A-54A70261BDA2}" type="slidenum">
              <a:rPr lang="en-US"/>
              <a:pPr>
                <a:defRPr/>
              </a:pPr>
              <a:t>‹#›</a:t>
            </a:fld>
            <a:endParaRPr lang="en-US"/>
          </a:p>
        </p:txBody>
      </p:sp>
    </p:spTree>
    <p:extLst>
      <p:ext uri="{BB962C8B-B14F-4D97-AF65-F5344CB8AC3E}">
        <p14:creationId xmlns:p14="http://schemas.microsoft.com/office/powerpoint/2010/main" val="141789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69BF5716-B3B5-4BFF-8155-5C2E87DF9AB2}" type="slidenum">
              <a:rPr lang="en-US"/>
              <a:pPr>
                <a:defRPr/>
              </a:pPr>
              <a:t>‹#›</a:t>
            </a:fld>
            <a:endParaRPr lang="en-US"/>
          </a:p>
        </p:txBody>
      </p:sp>
    </p:spTree>
    <p:extLst>
      <p:ext uri="{BB962C8B-B14F-4D97-AF65-F5344CB8AC3E}">
        <p14:creationId xmlns:p14="http://schemas.microsoft.com/office/powerpoint/2010/main" val="3998723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1C5EC1FC-B800-44F6-9B6C-22F7365E3541}" type="slidenum">
              <a:rPr lang="en-US"/>
              <a:pPr>
                <a:defRPr/>
              </a:pPr>
              <a:t>‹#›</a:t>
            </a:fld>
            <a:endParaRPr lang="en-US"/>
          </a:p>
        </p:txBody>
      </p:sp>
    </p:spTree>
    <p:extLst>
      <p:ext uri="{BB962C8B-B14F-4D97-AF65-F5344CB8AC3E}">
        <p14:creationId xmlns:p14="http://schemas.microsoft.com/office/powerpoint/2010/main" val="3339225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2D644598-0FBA-46FA-BC32-ABC9DEEB24E8}" type="slidenum">
              <a:rPr lang="en-US"/>
              <a:pPr>
                <a:defRPr/>
              </a:pPr>
              <a:t>‹#›</a:t>
            </a:fld>
            <a:endParaRPr lang="en-US"/>
          </a:p>
        </p:txBody>
      </p:sp>
    </p:spTree>
    <p:extLst>
      <p:ext uri="{BB962C8B-B14F-4D97-AF65-F5344CB8AC3E}">
        <p14:creationId xmlns:p14="http://schemas.microsoft.com/office/powerpoint/2010/main" val="3881592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AD492A12-49E0-45C3-BCE0-3137B7B6C085}" type="slidenum">
              <a:rPr lang="en-US"/>
              <a:pPr>
                <a:defRPr/>
              </a:pPr>
              <a:t>‹#›</a:t>
            </a:fld>
            <a:endParaRPr lang="en-US"/>
          </a:p>
        </p:txBody>
      </p:sp>
    </p:spTree>
    <p:extLst>
      <p:ext uri="{BB962C8B-B14F-4D97-AF65-F5344CB8AC3E}">
        <p14:creationId xmlns:p14="http://schemas.microsoft.com/office/powerpoint/2010/main" val="41741344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86F468-6823-4228-9CE2-D83199AC3A51}" type="slidenum">
              <a:rPr lang="en-US"/>
              <a:pPr>
                <a:defRPr/>
              </a:pPr>
              <a:t>‹#›</a:t>
            </a:fld>
            <a:endParaRPr lang="en-US"/>
          </a:p>
        </p:txBody>
      </p:sp>
    </p:spTree>
    <p:extLst>
      <p:ext uri="{BB962C8B-B14F-4D97-AF65-F5344CB8AC3E}">
        <p14:creationId xmlns:p14="http://schemas.microsoft.com/office/powerpoint/2010/main" val="26009063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D6D416-710E-4DF0-9B65-C8BC27199355}" type="slidenum">
              <a:rPr lang="en-US"/>
              <a:pPr>
                <a:defRPr/>
              </a:pPr>
              <a:t>‹#›</a:t>
            </a:fld>
            <a:endParaRPr lang="en-US"/>
          </a:p>
        </p:txBody>
      </p:sp>
    </p:spTree>
    <p:extLst>
      <p:ext uri="{BB962C8B-B14F-4D97-AF65-F5344CB8AC3E}">
        <p14:creationId xmlns:p14="http://schemas.microsoft.com/office/powerpoint/2010/main" val="2068234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mn-lt"/>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latin typeface="+mn-lt"/>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mn-lt"/>
              </a:defRPr>
            </a:lvl1pPr>
          </a:lstStyle>
          <a:p>
            <a:pPr>
              <a:defRPr/>
            </a:pPr>
            <a:fld id="{47135247-422F-4C7D-8E95-6C5FDAC4EC8F}" type="slidenum">
              <a:rPr lang="en-US" altLang="en-US"/>
              <a:pPr>
                <a:defRPr/>
              </a:pPr>
              <a:t>‹#›</a:t>
            </a:fld>
            <a:endParaRPr lang="en-US" altLang="en-US"/>
          </a:p>
        </p:txBody>
      </p:sp>
      <p:pic>
        <p:nvPicPr>
          <p:cNvPr id="1031" name="Picture 7" descr="USGSid"/>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228600" y="6351588"/>
            <a:ext cx="1143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Lst>
  <p:hf hdr="0" ftr="0" dt="0"/>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pitchFamily="34" charset="0"/>
        </a:defRPr>
      </a:lvl2pPr>
      <a:lvl3pPr algn="ctr" rtl="0" eaLnBrk="0" fontAlgn="base" hangingPunct="0">
        <a:spcBef>
          <a:spcPct val="0"/>
        </a:spcBef>
        <a:spcAft>
          <a:spcPct val="0"/>
        </a:spcAft>
        <a:defRPr sz="3600">
          <a:solidFill>
            <a:schemeClr val="tx2"/>
          </a:solidFill>
          <a:latin typeface="Arial" pitchFamily="34" charset="0"/>
        </a:defRPr>
      </a:lvl3pPr>
      <a:lvl4pPr algn="ctr" rtl="0" eaLnBrk="0" fontAlgn="base" hangingPunct="0">
        <a:spcBef>
          <a:spcPct val="0"/>
        </a:spcBef>
        <a:spcAft>
          <a:spcPct val="0"/>
        </a:spcAft>
        <a:defRPr sz="3600">
          <a:solidFill>
            <a:schemeClr val="tx2"/>
          </a:solidFill>
          <a:latin typeface="Arial" pitchFamily="34" charset="0"/>
        </a:defRPr>
      </a:lvl4pPr>
      <a:lvl5pPr algn="ctr" rtl="0" eaLnBrk="0" fontAlgn="base" hangingPunct="0">
        <a:spcBef>
          <a:spcPct val="0"/>
        </a:spcBef>
        <a:spcAft>
          <a:spcPct val="0"/>
        </a:spcAft>
        <a:defRPr sz="3600">
          <a:solidFill>
            <a:schemeClr val="tx2"/>
          </a:solidFill>
          <a:latin typeface="Arial" pitchFamily="34" charset="0"/>
        </a:defRPr>
      </a:lvl5pPr>
      <a:lvl6pPr marL="457200" algn="ctr" rtl="0" fontAlgn="base">
        <a:spcBef>
          <a:spcPct val="0"/>
        </a:spcBef>
        <a:spcAft>
          <a:spcPct val="0"/>
        </a:spcAft>
        <a:defRPr sz="3600">
          <a:solidFill>
            <a:schemeClr val="tx2"/>
          </a:solidFill>
          <a:latin typeface="Arial" pitchFamily="34" charset="0"/>
        </a:defRPr>
      </a:lvl6pPr>
      <a:lvl7pPr marL="914400" algn="ctr" rtl="0" fontAlgn="base">
        <a:spcBef>
          <a:spcPct val="0"/>
        </a:spcBef>
        <a:spcAft>
          <a:spcPct val="0"/>
        </a:spcAft>
        <a:defRPr sz="3600">
          <a:solidFill>
            <a:schemeClr val="tx2"/>
          </a:solidFill>
          <a:latin typeface="Arial" pitchFamily="34" charset="0"/>
        </a:defRPr>
      </a:lvl7pPr>
      <a:lvl8pPr marL="1371600" algn="ctr" rtl="0" fontAlgn="base">
        <a:spcBef>
          <a:spcPct val="0"/>
        </a:spcBef>
        <a:spcAft>
          <a:spcPct val="0"/>
        </a:spcAft>
        <a:defRPr sz="3600">
          <a:solidFill>
            <a:schemeClr val="tx2"/>
          </a:solidFill>
          <a:latin typeface="Arial" pitchFamily="34" charset="0"/>
        </a:defRPr>
      </a:lvl8pPr>
      <a:lvl9pPr marL="1828800" algn="ctr" rtl="0" fontAlgn="base">
        <a:spcBef>
          <a:spcPct val="0"/>
        </a:spcBef>
        <a:spcAft>
          <a:spcPct val="0"/>
        </a:spcAft>
        <a:defRPr sz="36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D923837-E7A0-498A-91E6-62BF5EC6541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1.bin"/><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9.xml"/><Relationship Id="rId7" Type="http://schemas.openxmlformats.org/officeDocument/2006/relationships/image" Target="../media/image6.wmf"/><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5.wmf"/><Relationship Id="rId4" Type="http://schemas.openxmlformats.org/officeDocument/2006/relationships/oleObject" Target="../embeddings/oleObject3.bin"/><Relationship Id="rId9" Type="http://schemas.openxmlformats.org/officeDocument/2006/relationships/image" Target="../media/image7.w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0.wmf"/><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1.wmf"/><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2.wmf"/><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3.wmf"/><Relationship Id="rId4" Type="http://schemas.openxmlformats.org/officeDocument/2006/relationships/oleObject" Target="../embeddings/oleObject10.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4.wmf"/><Relationship Id="rId4" Type="http://schemas.openxmlformats.org/officeDocument/2006/relationships/oleObject" Target="../embeddings/oleObject11.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5.wmf"/><Relationship Id="rId4" Type="http://schemas.openxmlformats.org/officeDocument/2006/relationships/oleObject" Target="../embeddings/oleObject12.bin"/></Relationships>
</file>

<file path=ppt/slides/_rels/slide19.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notesSlide" Target="../notesSlides/notesSlide19.xml"/><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16.wmf"/><Relationship Id="rId5" Type="http://schemas.openxmlformats.org/officeDocument/2006/relationships/oleObject" Target="../embeddings/oleObject13.bin"/><Relationship Id="rId10" Type="http://schemas.openxmlformats.org/officeDocument/2006/relationships/image" Target="../media/image6.wmf"/><Relationship Id="rId4" Type="http://schemas.openxmlformats.org/officeDocument/2006/relationships/image" Target="../media/image17.png"/><Relationship Id="rId9" Type="http://schemas.openxmlformats.org/officeDocument/2006/relationships/oleObject" Target="../embeddings/oleObject15.bin"/></Relationships>
</file>

<file path=ppt/slides/_rels/slide20.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notesSlide" Target="../notesSlides/notesSlide20.xml"/><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18.wmf"/><Relationship Id="rId5" Type="http://schemas.openxmlformats.org/officeDocument/2006/relationships/oleObject" Target="../embeddings/oleObject16.bin"/><Relationship Id="rId10" Type="http://schemas.openxmlformats.org/officeDocument/2006/relationships/image" Target="../media/image6.wmf"/><Relationship Id="rId4" Type="http://schemas.openxmlformats.org/officeDocument/2006/relationships/image" Target="../media/image3.jpeg"/><Relationship Id="rId9" Type="http://schemas.openxmlformats.org/officeDocument/2006/relationships/oleObject" Target="../embeddings/oleObject18.bin"/></Relationships>
</file>

<file path=ppt/slides/_rels/slide21.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oleObject" Target="../embeddings/oleObject23.bin"/><Relationship Id="rId3" Type="http://schemas.openxmlformats.org/officeDocument/2006/relationships/notesSlide" Target="../notesSlides/notesSlide21.xml"/><Relationship Id="rId7" Type="http://schemas.openxmlformats.org/officeDocument/2006/relationships/oleObject" Target="../embeddings/oleObject20.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16.wmf"/><Relationship Id="rId11" Type="http://schemas.openxmlformats.org/officeDocument/2006/relationships/oleObject" Target="../embeddings/oleObject22.bin"/><Relationship Id="rId5" Type="http://schemas.openxmlformats.org/officeDocument/2006/relationships/oleObject" Target="../embeddings/oleObject19.bin"/><Relationship Id="rId10" Type="http://schemas.openxmlformats.org/officeDocument/2006/relationships/image" Target="../media/image6.wmf"/><Relationship Id="rId4" Type="http://schemas.openxmlformats.org/officeDocument/2006/relationships/image" Target="../media/image17.png"/><Relationship Id="rId9" Type="http://schemas.openxmlformats.org/officeDocument/2006/relationships/oleObject" Target="../embeddings/oleObject21.bin"/><Relationship Id="rId14" Type="http://schemas.openxmlformats.org/officeDocument/2006/relationships/image" Target="../media/image20.wmf"/></Relationships>
</file>

<file path=ppt/slides/_rels/slide22.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oleObject" Target="../embeddings/oleObject28.bin"/><Relationship Id="rId3" Type="http://schemas.openxmlformats.org/officeDocument/2006/relationships/notesSlide" Target="../notesSlides/notesSlide22.xml"/><Relationship Id="rId7" Type="http://schemas.openxmlformats.org/officeDocument/2006/relationships/oleObject" Target="../embeddings/oleObject25.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16.wmf"/><Relationship Id="rId11" Type="http://schemas.openxmlformats.org/officeDocument/2006/relationships/oleObject" Target="../embeddings/oleObject27.bin"/><Relationship Id="rId5" Type="http://schemas.openxmlformats.org/officeDocument/2006/relationships/oleObject" Target="../embeddings/oleObject24.bin"/><Relationship Id="rId10" Type="http://schemas.openxmlformats.org/officeDocument/2006/relationships/image" Target="../media/image6.wmf"/><Relationship Id="rId4" Type="http://schemas.openxmlformats.org/officeDocument/2006/relationships/image" Target="../media/image17.png"/><Relationship Id="rId9" Type="http://schemas.openxmlformats.org/officeDocument/2006/relationships/oleObject" Target="../embeddings/oleObject26.bin"/><Relationship Id="rId14" Type="http://schemas.openxmlformats.org/officeDocument/2006/relationships/image" Target="../media/image20.wmf"/></Relationships>
</file>

<file path=ppt/slides/_rels/slide23.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oleObject" Target="../embeddings/oleObject33.bin"/><Relationship Id="rId3" Type="http://schemas.openxmlformats.org/officeDocument/2006/relationships/notesSlide" Target="../notesSlides/notesSlide23.xml"/><Relationship Id="rId7" Type="http://schemas.openxmlformats.org/officeDocument/2006/relationships/oleObject" Target="../embeddings/oleObject30.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16.wmf"/><Relationship Id="rId11" Type="http://schemas.openxmlformats.org/officeDocument/2006/relationships/oleObject" Target="../embeddings/oleObject32.bin"/><Relationship Id="rId5" Type="http://schemas.openxmlformats.org/officeDocument/2006/relationships/oleObject" Target="../embeddings/oleObject29.bin"/><Relationship Id="rId10" Type="http://schemas.openxmlformats.org/officeDocument/2006/relationships/image" Target="../media/image6.wmf"/><Relationship Id="rId4" Type="http://schemas.openxmlformats.org/officeDocument/2006/relationships/image" Target="../media/image17.png"/><Relationship Id="rId9" Type="http://schemas.openxmlformats.org/officeDocument/2006/relationships/oleObject" Target="../embeddings/oleObject31.bin"/><Relationship Id="rId14" Type="http://schemas.openxmlformats.org/officeDocument/2006/relationships/image" Target="../media/image20.wmf"/></Relationships>
</file>

<file path=ppt/slides/_rels/slide24.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oleObject" Target="../embeddings/oleObject38.bin"/><Relationship Id="rId3" Type="http://schemas.openxmlformats.org/officeDocument/2006/relationships/notesSlide" Target="../notesSlides/notesSlide24.xml"/><Relationship Id="rId7" Type="http://schemas.openxmlformats.org/officeDocument/2006/relationships/oleObject" Target="../embeddings/oleObject35.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16.wmf"/><Relationship Id="rId11" Type="http://schemas.openxmlformats.org/officeDocument/2006/relationships/oleObject" Target="../embeddings/oleObject37.bin"/><Relationship Id="rId5" Type="http://schemas.openxmlformats.org/officeDocument/2006/relationships/oleObject" Target="../embeddings/oleObject34.bin"/><Relationship Id="rId10" Type="http://schemas.openxmlformats.org/officeDocument/2006/relationships/image" Target="../media/image6.wmf"/><Relationship Id="rId4" Type="http://schemas.openxmlformats.org/officeDocument/2006/relationships/image" Target="../media/image17.png"/><Relationship Id="rId9" Type="http://schemas.openxmlformats.org/officeDocument/2006/relationships/oleObject" Target="../embeddings/oleObject36.bin"/><Relationship Id="rId14" Type="http://schemas.openxmlformats.org/officeDocument/2006/relationships/image" Target="../media/image20.wmf"/></Relationships>
</file>

<file path=ppt/slides/_rels/slide25.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oleObject" Target="../embeddings/oleObject43.bin"/><Relationship Id="rId3" Type="http://schemas.openxmlformats.org/officeDocument/2006/relationships/notesSlide" Target="../notesSlides/notesSlide25.xml"/><Relationship Id="rId7" Type="http://schemas.openxmlformats.org/officeDocument/2006/relationships/oleObject" Target="../embeddings/oleObject40.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16.wmf"/><Relationship Id="rId11" Type="http://schemas.openxmlformats.org/officeDocument/2006/relationships/oleObject" Target="../embeddings/oleObject42.bin"/><Relationship Id="rId5" Type="http://schemas.openxmlformats.org/officeDocument/2006/relationships/oleObject" Target="../embeddings/oleObject39.bin"/><Relationship Id="rId10" Type="http://schemas.openxmlformats.org/officeDocument/2006/relationships/image" Target="../media/image6.wmf"/><Relationship Id="rId4" Type="http://schemas.openxmlformats.org/officeDocument/2006/relationships/image" Target="../media/image17.png"/><Relationship Id="rId9" Type="http://schemas.openxmlformats.org/officeDocument/2006/relationships/oleObject" Target="../embeddings/oleObject41.bin"/><Relationship Id="rId14" Type="http://schemas.openxmlformats.org/officeDocument/2006/relationships/image" Target="../media/image20.wmf"/></Relationships>
</file>

<file path=ppt/slides/_rels/slide26.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oleObject" Target="../embeddings/oleObject48.bin"/><Relationship Id="rId3" Type="http://schemas.openxmlformats.org/officeDocument/2006/relationships/notesSlide" Target="../notesSlides/notesSlide26.xml"/><Relationship Id="rId7" Type="http://schemas.openxmlformats.org/officeDocument/2006/relationships/oleObject" Target="../embeddings/oleObject45.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16.wmf"/><Relationship Id="rId11" Type="http://schemas.openxmlformats.org/officeDocument/2006/relationships/oleObject" Target="../embeddings/oleObject47.bin"/><Relationship Id="rId5" Type="http://schemas.openxmlformats.org/officeDocument/2006/relationships/oleObject" Target="../embeddings/oleObject44.bin"/><Relationship Id="rId10" Type="http://schemas.openxmlformats.org/officeDocument/2006/relationships/image" Target="../media/image6.wmf"/><Relationship Id="rId4" Type="http://schemas.openxmlformats.org/officeDocument/2006/relationships/image" Target="../media/image17.png"/><Relationship Id="rId9" Type="http://schemas.openxmlformats.org/officeDocument/2006/relationships/oleObject" Target="../embeddings/oleObject46.bin"/><Relationship Id="rId14" Type="http://schemas.openxmlformats.org/officeDocument/2006/relationships/image" Target="../media/image20.wmf"/></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notesSlide" Target="../notesSlides/notesSlide30.xml"/><Relationship Id="rId7" Type="http://schemas.openxmlformats.org/officeDocument/2006/relationships/oleObject" Target="../embeddings/oleObject50.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25.wmf"/><Relationship Id="rId5" Type="http://schemas.openxmlformats.org/officeDocument/2006/relationships/oleObject" Target="../embeddings/oleObject49.bin"/><Relationship Id="rId10" Type="http://schemas.openxmlformats.org/officeDocument/2006/relationships/image" Target="../media/image27.wmf"/><Relationship Id="rId4" Type="http://schemas.openxmlformats.org/officeDocument/2006/relationships/image" Target="../media/image28.png"/><Relationship Id="rId9" Type="http://schemas.openxmlformats.org/officeDocument/2006/relationships/oleObject" Target="../embeddings/oleObject5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9.wmf"/><Relationship Id="rId4" Type="http://schemas.openxmlformats.org/officeDocument/2006/relationships/oleObject" Target="../embeddings/oleObject52.bin"/></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31.png"/><Relationship Id="rId4" Type="http://schemas.openxmlformats.org/officeDocument/2006/relationships/oleObject" Target="../embeddings/oleObject53.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32.wmf"/><Relationship Id="rId4" Type="http://schemas.openxmlformats.org/officeDocument/2006/relationships/oleObject" Target="../embeddings/oleObject54.bin"/></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5.wmf"/><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oleObject" Target="../embeddings/oleObject56.bin"/><Relationship Id="rId5" Type="http://schemas.openxmlformats.org/officeDocument/2006/relationships/image" Target="../media/image34.wmf"/><Relationship Id="rId4" Type="http://schemas.openxmlformats.org/officeDocument/2006/relationships/oleObject" Target="../embeddings/oleObject55.bin"/></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5.w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oleObject" Target="../embeddings/oleObject58.bin"/><Relationship Id="rId5" Type="http://schemas.openxmlformats.org/officeDocument/2006/relationships/image" Target="../media/image34.wmf"/><Relationship Id="rId4" Type="http://schemas.openxmlformats.org/officeDocument/2006/relationships/oleObject" Target="../embeddings/oleObject57.bin"/></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38.wmf"/><Relationship Id="rId5" Type="http://schemas.openxmlformats.org/officeDocument/2006/relationships/oleObject" Target="../embeddings/oleObject59.bin"/><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62.bin"/><Relationship Id="rId13" Type="http://schemas.openxmlformats.org/officeDocument/2006/relationships/image" Target="../media/image43.wmf"/><Relationship Id="rId3" Type="http://schemas.openxmlformats.org/officeDocument/2006/relationships/notesSlide" Target="../notesSlides/notesSlide54.xml"/><Relationship Id="rId7" Type="http://schemas.openxmlformats.org/officeDocument/2006/relationships/image" Target="../media/image40.wmf"/><Relationship Id="rId12" Type="http://schemas.openxmlformats.org/officeDocument/2006/relationships/oleObject" Target="../embeddings/oleObject64.bin"/><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oleObject" Target="../embeddings/oleObject61.bin"/><Relationship Id="rId11" Type="http://schemas.openxmlformats.org/officeDocument/2006/relationships/image" Target="../media/image42.wmf"/><Relationship Id="rId5" Type="http://schemas.openxmlformats.org/officeDocument/2006/relationships/image" Target="../media/image39.wmf"/><Relationship Id="rId10" Type="http://schemas.openxmlformats.org/officeDocument/2006/relationships/oleObject" Target="../embeddings/oleObject63.bin"/><Relationship Id="rId4" Type="http://schemas.openxmlformats.org/officeDocument/2006/relationships/oleObject" Target="../embeddings/oleObject60.bin"/><Relationship Id="rId9" Type="http://schemas.openxmlformats.org/officeDocument/2006/relationships/image" Target="../media/image41.wmf"/></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45.jpeg"/><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hyperlink" Target="javascript:enlarge('Fourier.jpeg')" TargetMode="External"/><Relationship Id="rId5" Type="http://schemas.openxmlformats.org/officeDocument/2006/relationships/image" Target="../media/image44.wmf"/><Relationship Id="rId4" Type="http://schemas.openxmlformats.org/officeDocument/2006/relationships/oleObject" Target="../embeddings/oleObject65.bin"/></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68.bin"/><Relationship Id="rId3" Type="http://schemas.openxmlformats.org/officeDocument/2006/relationships/notesSlide" Target="../notesSlides/notesSlide56.xml"/><Relationship Id="rId7" Type="http://schemas.openxmlformats.org/officeDocument/2006/relationships/image" Target="../media/image47.wmf"/><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oleObject" Target="../embeddings/oleObject67.bin"/><Relationship Id="rId5" Type="http://schemas.openxmlformats.org/officeDocument/2006/relationships/image" Target="../media/image46.wmf"/><Relationship Id="rId4" Type="http://schemas.openxmlformats.org/officeDocument/2006/relationships/oleObject" Target="../embeddings/oleObject66.bin"/><Relationship Id="rId9" Type="http://schemas.openxmlformats.org/officeDocument/2006/relationships/image" Target="../media/image48.wmf"/></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49.wmf"/><Relationship Id="rId4" Type="http://schemas.openxmlformats.org/officeDocument/2006/relationships/oleObject" Target="../embeddings/oleObject69.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50.wmf"/><Relationship Id="rId4" Type="http://schemas.openxmlformats.org/officeDocument/2006/relationships/oleObject" Target="../embeddings/oleObject70.bin"/></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73.bin"/><Relationship Id="rId13" Type="http://schemas.openxmlformats.org/officeDocument/2006/relationships/image" Target="../media/image43.wmf"/><Relationship Id="rId3" Type="http://schemas.openxmlformats.org/officeDocument/2006/relationships/notesSlide" Target="../notesSlides/notesSlide62.xml"/><Relationship Id="rId7" Type="http://schemas.openxmlformats.org/officeDocument/2006/relationships/image" Target="../media/image40.wmf"/><Relationship Id="rId12" Type="http://schemas.openxmlformats.org/officeDocument/2006/relationships/oleObject" Target="../embeddings/oleObject75.bin"/><Relationship Id="rId2" Type="http://schemas.openxmlformats.org/officeDocument/2006/relationships/slideLayout" Target="../slideLayouts/slideLayout6.xml"/><Relationship Id="rId1" Type="http://schemas.openxmlformats.org/officeDocument/2006/relationships/vmlDrawing" Target="../drawings/vmlDrawing31.vml"/><Relationship Id="rId6" Type="http://schemas.openxmlformats.org/officeDocument/2006/relationships/oleObject" Target="../embeddings/oleObject72.bin"/><Relationship Id="rId11" Type="http://schemas.openxmlformats.org/officeDocument/2006/relationships/image" Target="../media/image42.wmf"/><Relationship Id="rId5" Type="http://schemas.openxmlformats.org/officeDocument/2006/relationships/image" Target="../media/image39.wmf"/><Relationship Id="rId10" Type="http://schemas.openxmlformats.org/officeDocument/2006/relationships/oleObject" Target="../embeddings/oleObject74.bin"/><Relationship Id="rId4" Type="http://schemas.openxmlformats.org/officeDocument/2006/relationships/oleObject" Target="../embeddings/oleObject71.bin"/><Relationship Id="rId9" Type="http://schemas.openxmlformats.org/officeDocument/2006/relationships/image" Target="../media/image41.wmf"/></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image" Target="../media/image57.wmf"/><Relationship Id="rId3" Type="http://schemas.openxmlformats.org/officeDocument/2006/relationships/notesSlide" Target="../notesSlides/notesSlide63.xml"/><Relationship Id="rId7" Type="http://schemas.openxmlformats.org/officeDocument/2006/relationships/image" Target="../media/image54.wmf"/><Relationship Id="rId12" Type="http://schemas.openxmlformats.org/officeDocument/2006/relationships/oleObject" Target="../embeddings/oleObject80.bin"/><Relationship Id="rId2" Type="http://schemas.openxmlformats.org/officeDocument/2006/relationships/slideLayout" Target="../slideLayouts/slideLayout6.xml"/><Relationship Id="rId1" Type="http://schemas.openxmlformats.org/officeDocument/2006/relationships/vmlDrawing" Target="../drawings/vmlDrawing32.vml"/><Relationship Id="rId6" Type="http://schemas.openxmlformats.org/officeDocument/2006/relationships/oleObject" Target="../embeddings/oleObject77.bin"/><Relationship Id="rId11" Type="http://schemas.openxmlformats.org/officeDocument/2006/relationships/image" Target="../media/image56.wmf"/><Relationship Id="rId5" Type="http://schemas.openxmlformats.org/officeDocument/2006/relationships/image" Target="../media/image25.wmf"/><Relationship Id="rId10" Type="http://schemas.openxmlformats.org/officeDocument/2006/relationships/oleObject" Target="../embeddings/oleObject79.bin"/><Relationship Id="rId4" Type="http://schemas.openxmlformats.org/officeDocument/2006/relationships/oleObject" Target="../embeddings/oleObject76.bin"/><Relationship Id="rId9" Type="http://schemas.openxmlformats.org/officeDocument/2006/relationships/image" Target="../media/image55.wmf"/></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29.wmf"/><Relationship Id="rId4" Type="http://schemas.openxmlformats.org/officeDocument/2006/relationships/oleObject" Target="../embeddings/oleObject81.bin"/></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84.bin"/><Relationship Id="rId3" Type="http://schemas.openxmlformats.org/officeDocument/2006/relationships/notesSlide" Target="../notesSlides/notesSlide65.xml"/><Relationship Id="rId7" Type="http://schemas.openxmlformats.org/officeDocument/2006/relationships/image" Target="../media/image59.wmf"/><Relationship Id="rId2" Type="http://schemas.openxmlformats.org/officeDocument/2006/relationships/slideLayout" Target="../slideLayouts/slideLayout1.xml"/><Relationship Id="rId1" Type="http://schemas.openxmlformats.org/officeDocument/2006/relationships/vmlDrawing" Target="../drawings/vmlDrawing34.vml"/><Relationship Id="rId6" Type="http://schemas.openxmlformats.org/officeDocument/2006/relationships/oleObject" Target="../embeddings/oleObject83.bin"/><Relationship Id="rId5" Type="http://schemas.openxmlformats.org/officeDocument/2006/relationships/image" Target="../media/image58.wmf"/><Relationship Id="rId4" Type="http://schemas.openxmlformats.org/officeDocument/2006/relationships/oleObject" Target="../embeddings/oleObject82.bin"/><Relationship Id="rId9" Type="http://schemas.openxmlformats.org/officeDocument/2006/relationships/image" Target="../media/image60.wmf"/></Relationships>
</file>

<file path=ppt/slides/_rels/slide69.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62.wmf"/><Relationship Id="rId4" Type="http://schemas.openxmlformats.org/officeDocument/2006/relationships/oleObject" Target="../embeddings/oleObject85.bin"/></Relationships>
</file>

<file path=ppt/slides/_rels/slide73.xml.rels><?xml version="1.0" encoding="UTF-8" standalone="yes"?>
<Relationships xmlns="http://schemas.openxmlformats.org/package/2006/relationships"><Relationship Id="rId8" Type="http://schemas.openxmlformats.org/officeDocument/2006/relationships/image" Target="../media/image64.wmf"/><Relationship Id="rId3" Type="http://schemas.openxmlformats.org/officeDocument/2006/relationships/notesSlide" Target="../notesSlides/notesSlide69.xml"/><Relationship Id="rId7" Type="http://schemas.openxmlformats.org/officeDocument/2006/relationships/oleObject" Target="../embeddings/oleObject87.bin"/><Relationship Id="rId12" Type="http://schemas.openxmlformats.org/officeDocument/2006/relationships/oleObject" Target="../embeddings/oleObject90.bin"/><Relationship Id="rId2" Type="http://schemas.openxmlformats.org/officeDocument/2006/relationships/slideLayout" Target="../slideLayouts/slideLayout6.xml"/><Relationship Id="rId1" Type="http://schemas.openxmlformats.org/officeDocument/2006/relationships/vmlDrawing" Target="../drawings/vmlDrawing36.vml"/><Relationship Id="rId6" Type="http://schemas.openxmlformats.org/officeDocument/2006/relationships/image" Target="../media/image63.wmf"/><Relationship Id="rId11" Type="http://schemas.openxmlformats.org/officeDocument/2006/relationships/image" Target="../media/image65.wmf"/><Relationship Id="rId5" Type="http://schemas.openxmlformats.org/officeDocument/2006/relationships/oleObject" Target="../embeddings/oleObject86.bin"/><Relationship Id="rId10" Type="http://schemas.openxmlformats.org/officeDocument/2006/relationships/oleObject" Target="../embeddings/oleObject89.bin"/><Relationship Id="rId4" Type="http://schemas.openxmlformats.org/officeDocument/2006/relationships/image" Target="../media/image66.jpeg"/><Relationship Id="rId9" Type="http://schemas.openxmlformats.org/officeDocument/2006/relationships/oleObject" Target="../embeddings/oleObject88.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67.wmf"/><Relationship Id="rId4" Type="http://schemas.openxmlformats.org/officeDocument/2006/relationships/oleObject" Target="../embeddings/oleObject91.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68.wmf"/><Relationship Id="rId4" Type="http://schemas.openxmlformats.org/officeDocument/2006/relationships/oleObject" Target="../embeddings/oleObject92.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xml"/><Relationship Id="rId1" Type="http://schemas.openxmlformats.org/officeDocument/2006/relationships/vmlDrawing" Target="../drawings/vmlDrawing39.vml"/><Relationship Id="rId5" Type="http://schemas.openxmlformats.org/officeDocument/2006/relationships/image" Target="../media/image69.wmf"/><Relationship Id="rId4" Type="http://schemas.openxmlformats.org/officeDocument/2006/relationships/oleObject" Target="../embeddings/oleObject93.bin"/></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5.xml"/><Relationship Id="rId1" Type="http://schemas.openxmlformats.org/officeDocument/2006/relationships/slideLayout" Target="../slideLayouts/slideLayout6.xml"/><Relationship Id="rId4" Type="http://schemas.openxmlformats.org/officeDocument/2006/relationships/image" Target="../media/image71.jpeg"/></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oleObject" Target="../embeddings/oleObject96.bin"/><Relationship Id="rId13" Type="http://schemas.openxmlformats.org/officeDocument/2006/relationships/image" Target="../media/image75.wmf"/><Relationship Id="rId3" Type="http://schemas.openxmlformats.org/officeDocument/2006/relationships/notesSlide" Target="../notesSlides/notesSlide78.xml"/><Relationship Id="rId7" Type="http://schemas.openxmlformats.org/officeDocument/2006/relationships/image" Target="../media/image55.wmf"/><Relationship Id="rId12" Type="http://schemas.openxmlformats.org/officeDocument/2006/relationships/oleObject" Target="../embeddings/oleObject98.bin"/><Relationship Id="rId2" Type="http://schemas.openxmlformats.org/officeDocument/2006/relationships/slideLayout" Target="../slideLayouts/slideLayout13.xml"/><Relationship Id="rId1" Type="http://schemas.openxmlformats.org/officeDocument/2006/relationships/vmlDrawing" Target="../drawings/vmlDrawing40.vml"/><Relationship Id="rId6" Type="http://schemas.openxmlformats.org/officeDocument/2006/relationships/oleObject" Target="../embeddings/oleObject95.bin"/><Relationship Id="rId11" Type="http://schemas.openxmlformats.org/officeDocument/2006/relationships/image" Target="../media/image74.wmf"/><Relationship Id="rId5" Type="http://schemas.openxmlformats.org/officeDocument/2006/relationships/image" Target="../media/image54.wmf"/><Relationship Id="rId15" Type="http://schemas.openxmlformats.org/officeDocument/2006/relationships/image" Target="../media/image76.wmf"/><Relationship Id="rId10" Type="http://schemas.openxmlformats.org/officeDocument/2006/relationships/oleObject" Target="../embeddings/oleObject97.bin"/><Relationship Id="rId4" Type="http://schemas.openxmlformats.org/officeDocument/2006/relationships/oleObject" Target="../embeddings/oleObject94.bin"/><Relationship Id="rId9" Type="http://schemas.openxmlformats.org/officeDocument/2006/relationships/image" Target="../media/image73.wmf"/><Relationship Id="rId14" Type="http://schemas.openxmlformats.org/officeDocument/2006/relationships/oleObject" Target="../embeddings/oleObject99.bin"/></Relationships>
</file>

<file path=ppt/slides/_rels/slide8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openxmlformats.org/officeDocument/2006/relationships/image" Target="../media/image79.wmf"/><Relationship Id="rId3" Type="http://schemas.openxmlformats.org/officeDocument/2006/relationships/notesSlide" Target="../notesSlides/notesSlide81.xml"/><Relationship Id="rId7" Type="http://schemas.openxmlformats.org/officeDocument/2006/relationships/oleObject" Target="../embeddings/oleObject100.bin"/><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image" Target="../media/image83.jpeg"/><Relationship Id="rId5" Type="http://schemas.openxmlformats.org/officeDocument/2006/relationships/image" Target="../media/image82.png"/><Relationship Id="rId10" Type="http://schemas.openxmlformats.org/officeDocument/2006/relationships/image" Target="../media/image80.wmf"/><Relationship Id="rId4" Type="http://schemas.openxmlformats.org/officeDocument/2006/relationships/image" Target="../media/image81.jpeg"/><Relationship Id="rId9" Type="http://schemas.openxmlformats.org/officeDocument/2006/relationships/oleObject" Target="../embeddings/oleObject101.bin"/></Relationships>
</file>

<file path=ppt/slides/_rels/slide87.xml.rels><?xml version="1.0" encoding="UTF-8" standalone="yes"?>
<Relationships xmlns="http://schemas.openxmlformats.org/package/2006/relationships"><Relationship Id="rId8" Type="http://schemas.openxmlformats.org/officeDocument/2006/relationships/oleObject" Target="../embeddings/oleObject104.bin"/><Relationship Id="rId13" Type="http://schemas.openxmlformats.org/officeDocument/2006/relationships/image" Target="../media/image85.wmf"/><Relationship Id="rId3" Type="http://schemas.openxmlformats.org/officeDocument/2006/relationships/notesSlide" Target="../notesSlides/notesSlide82.xml"/><Relationship Id="rId7" Type="http://schemas.openxmlformats.org/officeDocument/2006/relationships/image" Target="../media/image73.wmf"/><Relationship Id="rId12" Type="http://schemas.openxmlformats.org/officeDocument/2006/relationships/oleObject" Target="../embeddings/oleObject106.bin"/><Relationship Id="rId2" Type="http://schemas.openxmlformats.org/officeDocument/2006/relationships/slideLayout" Target="../slideLayouts/slideLayout2.xml"/><Relationship Id="rId1" Type="http://schemas.openxmlformats.org/officeDocument/2006/relationships/vmlDrawing" Target="../drawings/vmlDrawing42.vml"/><Relationship Id="rId6" Type="http://schemas.openxmlformats.org/officeDocument/2006/relationships/oleObject" Target="../embeddings/oleObject103.bin"/><Relationship Id="rId11" Type="http://schemas.openxmlformats.org/officeDocument/2006/relationships/image" Target="../media/image84.wmf"/><Relationship Id="rId5" Type="http://schemas.openxmlformats.org/officeDocument/2006/relationships/image" Target="../media/image54.wmf"/><Relationship Id="rId10" Type="http://schemas.openxmlformats.org/officeDocument/2006/relationships/oleObject" Target="../embeddings/oleObject105.bin"/><Relationship Id="rId4" Type="http://schemas.openxmlformats.org/officeDocument/2006/relationships/oleObject" Target="../embeddings/oleObject102.bin"/><Relationship Id="rId9" Type="http://schemas.openxmlformats.org/officeDocument/2006/relationships/image" Target="../media/image74.wmf"/></Relationships>
</file>

<file path=ppt/slides/_rels/slide8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90.png"/><Relationship Id="rId4" Type="http://schemas.openxmlformats.org/officeDocument/2006/relationships/oleObject" Target="../embeddings/oleObject107.bin"/></Relationships>
</file>

<file path=ppt/slides/_rels/slide9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8" Type="http://schemas.openxmlformats.org/officeDocument/2006/relationships/image" Target="../media/image94.wmf"/><Relationship Id="rId3" Type="http://schemas.openxmlformats.org/officeDocument/2006/relationships/notesSlide" Target="../notesSlides/notesSlide95.xml"/><Relationship Id="rId7" Type="http://schemas.openxmlformats.org/officeDocument/2006/relationships/oleObject" Target="../embeddings/oleObject109.bin"/><Relationship Id="rId12" Type="http://schemas.openxmlformats.org/officeDocument/2006/relationships/image" Target="../media/image96.wmf"/><Relationship Id="rId2" Type="http://schemas.openxmlformats.org/officeDocument/2006/relationships/slideLayout" Target="../slideLayouts/slideLayout7.xml"/><Relationship Id="rId1" Type="http://schemas.openxmlformats.org/officeDocument/2006/relationships/vmlDrawing" Target="../drawings/vmlDrawing44.vml"/><Relationship Id="rId6" Type="http://schemas.openxmlformats.org/officeDocument/2006/relationships/image" Target="../media/image93.wmf"/><Relationship Id="rId11" Type="http://schemas.openxmlformats.org/officeDocument/2006/relationships/oleObject" Target="../embeddings/oleObject111.bin"/><Relationship Id="rId5" Type="http://schemas.openxmlformats.org/officeDocument/2006/relationships/oleObject" Target="../embeddings/oleObject108.bin"/><Relationship Id="rId10" Type="http://schemas.openxmlformats.org/officeDocument/2006/relationships/image" Target="../media/image95.wmf"/><Relationship Id="rId4" Type="http://schemas.openxmlformats.org/officeDocument/2006/relationships/image" Target="../media/image97.wmf"/><Relationship Id="rId9" Type="http://schemas.openxmlformats.org/officeDocument/2006/relationships/oleObject" Target="../embeddings/oleObject110.bin"/></Relationships>
</file>

<file path=ppt/slides/_rels/slide101.xml.rels><?xml version="1.0" encoding="UTF-8" standalone="yes"?>
<Relationships xmlns="http://schemas.openxmlformats.org/package/2006/relationships"><Relationship Id="rId8" Type="http://schemas.openxmlformats.org/officeDocument/2006/relationships/oleObject" Target="../embeddings/oleObject114.bin"/><Relationship Id="rId3" Type="http://schemas.openxmlformats.org/officeDocument/2006/relationships/notesSlide" Target="../notesSlides/notesSlide96.xml"/><Relationship Id="rId7" Type="http://schemas.openxmlformats.org/officeDocument/2006/relationships/image" Target="../media/image99.wmf"/><Relationship Id="rId2" Type="http://schemas.openxmlformats.org/officeDocument/2006/relationships/slideLayout" Target="../slideLayouts/slideLayout6.xml"/><Relationship Id="rId1" Type="http://schemas.openxmlformats.org/officeDocument/2006/relationships/vmlDrawing" Target="../drawings/vmlDrawing45.vml"/><Relationship Id="rId6" Type="http://schemas.openxmlformats.org/officeDocument/2006/relationships/oleObject" Target="../embeddings/oleObject113.bin"/><Relationship Id="rId11" Type="http://schemas.openxmlformats.org/officeDocument/2006/relationships/image" Target="../media/image101.wmf"/><Relationship Id="rId5" Type="http://schemas.openxmlformats.org/officeDocument/2006/relationships/image" Target="../media/image98.wmf"/><Relationship Id="rId10" Type="http://schemas.openxmlformats.org/officeDocument/2006/relationships/oleObject" Target="../embeddings/oleObject115.bin"/><Relationship Id="rId4" Type="http://schemas.openxmlformats.org/officeDocument/2006/relationships/oleObject" Target="../embeddings/oleObject112.bin"/><Relationship Id="rId9" Type="http://schemas.openxmlformats.org/officeDocument/2006/relationships/image" Target="../media/image100.wmf"/></Relationships>
</file>

<file path=ppt/slides/_rels/slide10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8" Type="http://schemas.openxmlformats.org/officeDocument/2006/relationships/oleObject" Target="../embeddings/oleObject118.bin"/><Relationship Id="rId3" Type="http://schemas.openxmlformats.org/officeDocument/2006/relationships/notesSlide" Target="../notesSlides/notesSlide98.xml"/><Relationship Id="rId7" Type="http://schemas.openxmlformats.org/officeDocument/2006/relationships/image" Target="../media/image104.wmf"/><Relationship Id="rId2" Type="http://schemas.openxmlformats.org/officeDocument/2006/relationships/slideLayout" Target="../slideLayouts/slideLayout6.xml"/><Relationship Id="rId1" Type="http://schemas.openxmlformats.org/officeDocument/2006/relationships/vmlDrawing" Target="../drawings/vmlDrawing46.vml"/><Relationship Id="rId6" Type="http://schemas.openxmlformats.org/officeDocument/2006/relationships/oleObject" Target="../embeddings/oleObject117.bin"/><Relationship Id="rId11" Type="http://schemas.openxmlformats.org/officeDocument/2006/relationships/image" Target="../media/image106.wmf"/><Relationship Id="rId5" Type="http://schemas.openxmlformats.org/officeDocument/2006/relationships/image" Target="../media/image103.wmf"/><Relationship Id="rId10" Type="http://schemas.openxmlformats.org/officeDocument/2006/relationships/oleObject" Target="../embeddings/oleObject119.bin"/><Relationship Id="rId4" Type="http://schemas.openxmlformats.org/officeDocument/2006/relationships/oleObject" Target="../embeddings/oleObject116.bin"/><Relationship Id="rId9" Type="http://schemas.openxmlformats.org/officeDocument/2006/relationships/image" Target="../media/image105.wmf"/></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6.xml"/><Relationship Id="rId1" Type="http://schemas.openxmlformats.org/officeDocument/2006/relationships/vmlDrawing" Target="../drawings/vmlDrawing47.vml"/><Relationship Id="rId5" Type="http://schemas.openxmlformats.org/officeDocument/2006/relationships/image" Target="../media/image103.wmf"/><Relationship Id="rId4" Type="http://schemas.openxmlformats.org/officeDocument/2006/relationships/oleObject" Target="../embeddings/oleObject120.bin"/></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2.xml"/><Relationship Id="rId1" Type="http://schemas.openxmlformats.org/officeDocument/2006/relationships/vmlDrawing" Target="../drawings/vmlDrawing48.vml"/><Relationship Id="rId5" Type="http://schemas.openxmlformats.org/officeDocument/2006/relationships/image" Target="../media/image107.wmf"/><Relationship Id="rId4" Type="http://schemas.openxmlformats.org/officeDocument/2006/relationships/oleObject" Target="../embeddings/oleObject121.bin"/></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2.xml"/><Relationship Id="rId1" Type="http://schemas.openxmlformats.org/officeDocument/2006/relationships/vmlDrawing" Target="../drawings/vmlDrawing49.vml"/><Relationship Id="rId5" Type="http://schemas.openxmlformats.org/officeDocument/2006/relationships/image" Target="../media/image107.wmf"/><Relationship Id="rId4" Type="http://schemas.openxmlformats.org/officeDocument/2006/relationships/oleObject" Target="../embeddings/oleObject122.bin"/></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vmlDrawing" Target="../drawings/vmlDrawing50.vml"/><Relationship Id="rId5" Type="http://schemas.openxmlformats.org/officeDocument/2006/relationships/image" Target="../media/image107.wmf"/><Relationship Id="rId4" Type="http://schemas.openxmlformats.org/officeDocument/2006/relationships/oleObject" Target="../embeddings/oleObject123.bin"/></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2.xml"/><Relationship Id="rId1" Type="http://schemas.openxmlformats.org/officeDocument/2006/relationships/vmlDrawing" Target="../drawings/vmlDrawing51.vml"/><Relationship Id="rId5" Type="http://schemas.openxmlformats.org/officeDocument/2006/relationships/image" Target="../media/image107.wmf"/><Relationship Id="rId4" Type="http://schemas.openxmlformats.org/officeDocument/2006/relationships/oleObject" Target="../embeddings/oleObject124.bin"/></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2.xml"/><Relationship Id="rId1" Type="http://schemas.openxmlformats.org/officeDocument/2006/relationships/vmlDrawing" Target="../drawings/vmlDrawing52.vml"/><Relationship Id="rId5" Type="http://schemas.openxmlformats.org/officeDocument/2006/relationships/image" Target="../media/image107.wmf"/><Relationship Id="rId4" Type="http://schemas.openxmlformats.org/officeDocument/2006/relationships/oleObject" Target="../embeddings/oleObject125.bin"/></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2.xml"/><Relationship Id="rId1" Type="http://schemas.openxmlformats.org/officeDocument/2006/relationships/vmlDrawing" Target="../drawings/vmlDrawing53.vml"/><Relationship Id="rId5" Type="http://schemas.openxmlformats.org/officeDocument/2006/relationships/image" Target="../media/image107.wmf"/><Relationship Id="rId4" Type="http://schemas.openxmlformats.org/officeDocument/2006/relationships/oleObject" Target="../embeddings/oleObject126.bin"/></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2.xml"/><Relationship Id="rId1" Type="http://schemas.openxmlformats.org/officeDocument/2006/relationships/vmlDrawing" Target="../drawings/vmlDrawing54.vml"/><Relationship Id="rId5" Type="http://schemas.openxmlformats.org/officeDocument/2006/relationships/image" Target="../media/image107.wmf"/><Relationship Id="rId4" Type="http://schemas.openxmlformats.org/officeDocument/2006/relationships/oleObject" Target="../embeddings/oleObject127.bin"/></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vmlDrawing" Target="../drawings/vmlDrawing55.vml"/><Relationship Id="rId5" Type="http://schemas.openxmlformats.org/officeDocument/2006/relationships/image" Target="../media/image107.wmf"/><Relationship Id="rId4" Type="http://schemas.openxmlformats.org/officeDocument/2006/relationships/oleObject" Target="../embeddings/oleObject128.bin"/></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2.xml"/><Relationship Id="rId1" Type="http://schemas.openxmlformats.org/officeDocument/2006/relationships/vmlDrawing" Target="../drawings/vmlDrawing56.vml"/><Relationship Id="rId5" Type="http://schemas.openxmlformats.org/officeDocument/2006/relationships/image" Target="../media/image107.wmf"/><Relationship Id="rId4" Type="http://schemas.openxmlformats.org/officeDocument/2006/relationships/oleObject" Target="../embeddings/oleObject129.bin"/></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13.xml"/><Relationship Id="rId2" Type="http://schemas.openxmlformats.org/officeDocument/2006/relationships/slideLayout" Target="../slideLayouts/slideLayout2.xml"/><Relationship Id="rId1" Type="http://schemas.openxmlformats.org/officeDocument/2006/relationships/vmlDrawing" Target="../drawings/vmlDrawing57.vml"/><Relationship Id="rId5" Type="http://schemas.openxmlformats.org/officeDocument/2006/relationships/image" Target="../media/image107.wmf"/><Relationship Id="rId4" Type="http://schemas.openxmlformats.org/officeDocument/2006/relationships/oleObject" Target="../embeddings/oleObject130.bin"/></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2.xml"/><Relationship Id="rId1" Type="http://schemas.openxmlformats.org/officeDocument/2006/relationships/vmlDrawing" Target="../drawings/vmlDrawing58.vml"/><Relationship Id="rId5" Type="http://schemas.openxmlformats.org/officeDocument/2006/relationships/image" Target="../media/image107.wmf"/><Relationship Id="rId4" Type="http://schemas.openxmlformats.org/officeDocument/2006/relationships/oleObject" Target="../embeddings/oleObject131.bin"/></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2.xml"/><Relationship Id="rId1" Type="http://schemas.openxmlformats.org/officeDocument/2006/relationships/vmlDrawing" Target="../drawings/vmlDrawing59.vml"/><Relationship Id="rId5" Type="http://schemas.openxmlformats.org/officeDocument/2006/relationships/image" Target="../media/image107.wmf"/><Relationship Id="rId4" Type="http://schemas.openxmlformats.org/officeDocument/2006/relationships/oleObject" Target="../embeddings/oleObject132.bin"/></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2.xml"/><Relationship Id="rId1" Type="http://schemas.openxmlformats.org/officeDocument/2006/relationships/vmlDrawing" Target="../drawings/vmlDrawing60.vml"/><Relationship Id="rId5" Type="http://schemas.openxmlformats.org/officeDocument/2006/relationships/image" Target="../media/image107.wmf"/><Relationship Id="rId4" Type="http://schemas.openxmlformats.org/officeDocument/2006/relationships/oleObject" Target="../embeddings/oleObject133.bin"/></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2.xml"/><Relationship Id="rId1" Type="http://schemas.openxmlformats.org/officeDocument/2006/relationships/vmlDrawing" Target="../drawings/vmlDrawing61.vml"/><Relationship Id="rId6" Type="http://schemas.openxmlformats.org/officeDocument/2006/relationships/image" Target="../media/image108.png"/><Relationship Id="rId5" Type="http://schemas.openxmlformats.org/officeDocument/2006/relationships/image" Target="../media/image107.wmf"/><Relationship Id="rId4" Type="http://schemas.openxmlformats.org/officeDocument/2006/relationships/oleObject" Target="../embeddings/oleObject134.bin"/></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066800" y="1219200"/>
            <a:ext cx="6934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GB" altLang="en-US" sz="3200" b="1">
                <a:latin typeface="Rockwell Extra Bold" pitchFamily="18" charset="0"/>
              </a:rPr>
              <a:t>FUNDAMENTALS of ENGINEERING SEISMOLOGY</a:t>
            </a:r>
          </a:p>
        </p:txBody>
      </p:sp>
      <p:sp>
        <p:nvSpPr>
          <p:cNvPr id="28675" name="Rectangle 3"/>
          <p:cNvSpPr>
            <a:spLocks noChangeArrowheads="1"/>
          </p:cNvSpPr>
          <p:nvPr/>
        </p:nvSpPr>
        <p:spPr bwMode="auto">
          <a:xfrm>
            <a:off x="1066800" y="914400"/>
            <a:ext cx="7086600" cy="16764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28676" name="Text Box 4"/>
          <p:cNvSpPr txBox="1">
            <a:spLocks noChangeArrowheads="1"/>
          </p:cNvSpPr>
          <p:nvPr/>
        </p:nvSpPr>
        <p:spPr bwMode="auto">
          <a:xfrm>
            <a:off x="1104900" y="3048000"/>
            <a:ext cx="6934200" cy="2530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lvl="2" algn="ctr" eaLnBrk="1" hangingPunct="1">
              <a:spcBef>
                <a:spcPct val="0"/>
              </a:spcBef>
              <a:buFontTx/>
              <a:buNone/>
            </a:pPr>
            <a:r>
              <a:rPr lang="en-GB" altLang="en-US" sz="4000" b="1">
                <a:latin typeface="Times New Roman" pitchFamily="18" charset="0"/>
              </a:rPr>
              <a:t>SEISMIC SOURCES: POINT VS. EXTENDED SOURCE; SOURCE SCALING</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1</a:t>
            </a:fld>
            <a:endParaRPr lang="en-US"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0" y="2130425"/>
            <a:ext cx="9144000" cy="1470025"/>
          </a:xfrm>
          <a:solidFill>
            <a:schemeClr val="accent2"/>
          </a:solidFill>
        </p:spPr>
        <p:txBody>
          <a:bodyPr/>
          <a:lstStyle/>
          <a:p>
            <a:pPr eaLnBrk="1" hangingPunct="1"/>
            <a:r>
              <a:rPr lang="en-US" altLang="en-US" smtClean="0">
                <a:solidFill>
                  <a:srgbClr val="DDDDDD"/>
                </a:solidFill>
              </a:rPr>
              <a:t>SOURCE REPRESENTATION</a:t>
            </a:r>
          </a:p>
        </p:txBody>
      </p:sp>
      <p:sp>
        <p:nvSpPr>
          <p:cNvPr id="29699" name="Rectangle 3"/>
          <p:cNvSpPr>
            <a:spLocks noGrp="1" noChangeArrowheads="1"/>
          </p:cNvSpPr>
          <p:nvPr>
            <p:ph type="subTitle" idx="1"/>
          </p:nvPr>
        </p:nvSpPr>
        <p:spPr>
          <a:xfrm>
            <a:off x="2187575" y="4471988"/>
            <a:ext cx="4770438" cy="577850"/>
          </a:xfrm>
          <a:solidFill>
            <a:schemeClr val="accent2"/>
          </a:solidFill>
        </p:spPr>
        <p:txBody>
          <a:bodyPr/>
          <a:lstStyle/>
          <a:p>
            <a:pPr eaLnBrk="1" hangingPunct="1">
              <a:lnSpc>
                <a:spcPct val="90000"/>
              </a:lnSpc>
            </a:pPr>
            <a:r>
              <a:rPr lang="en-US" altLang="en-US" smtClean="0">
                <a:solidFill>
                  <a:srgbClr val="DDDDDD"/>
                </a:solidFill>
              </a:rPr>
              <a:t>Kinematic point source</a:t>
            </a:r>
          </a:p>
        </p:txBody>
      </p:sp>
      <p:sp>
        <p:nvSpPr>
          <p:cNvPr id="2" name="Slide Number Placeholder 1"/>
          <p:cNvSpPr>
            <a:spLocks noGrp="1"/>
          </p:cNvSpPr>
          <p:nvPr>
            <p:ph type="sldNum" sz="quarter" idx="12"/>
          </p:nvPr>
        </p:nvSpPr>
        <p:spPr/>
        <p:txBody>
          <a:bodyPr/>
          <a:lstStyle/>
          <a:p>
            <a:pPr>
              <a:defRPr/>
            </a:pPr>
            <a:fld id="{180E6B6D-DC7D-452B-84FD-DE125D84EA55}" type="slidenum">
              <a:rPr lang="en-US" altLang="en-US" smtClean="0"/>
              <a:pPr>
                <a:defRPr/>
              </a:pPr>
              <a:t>2</a:t>
            </a:fld>
            <a:endParaRPr lang="en-US"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z="3200" smtClean="0">
                <a:solidFill>
                  <a:srgbClr val="0000FF"/>
                </a:solidFill>
              </a:rPr>
              <a:t>Point sources</a:t>
            </a:r>
          </a:p>
        </p:txBody>
      </p:sp>
      <p:sp>
        <p:nvSpPr>
          <p:cNvPr id="30723" name="Rectangle 3"/>
          <p:cNvSpPr>
            <a:spLocks noGrp="1" noChangeArrowheads="1"/>
          </p:cNvSpPr>
          <p:nvPr>
            <p:ph type="body" idx="1"/>
          </p:nvPr>
        </p:nvSpPr>
        <p:spPr/>
        <p:txBody>
          <a:bodyPr/>
          <a:lstStyle/>
          <a:p>
            <a:pPr eaLnBrk="1" hangingPunct="1"/>
            <a:r>
              <a:rPr lang="en-US" altLang="en-US" smtClean="0"/>
              <a:t>Complete wave solution </a:t>
            </a:r>
          </a:p>
          <a:p>
            <a:pPr lvl="1" eaLnBrk="1" hangingPunct="1"/>
            <a:r>
              <a:rPr lang="en-US" altLang="en-US" smtClean="0"/>
              <a:t>near-, intermediate-, far-field terms</a:t>
            </a:r>
          </a:p>
          <a:p>
            <a:pPr lvl="1" eaLnBrk="1" hangingPunct="1"/>
            <a:r>
              <a:rPr lang="en-US" altLang="en-US" smtClean="0"/>
              <a:t>Radiation patterns</a:t>
            </a:r>
          </a:p>
          <a:p>
            <a:pPr lvl="1" eaLnBrk="1" hangingPunct="1"/>
            <a:r>
              <a:rPr lang="en-US" altLang="en-US" smtClean="0"/>
              <a:t>P vs. S wave amplitudes</a:t>
            </a:r>
          </a:p>
          <a:p>
            <a:pPr eaLnBrk="1" hangingPunct="1"/>
            <a:r>
              <a:rPr lang="en-US" altLang="en-US" smtClean="0"/>
              <a:t>S wave spectra	</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3</a:t>
            </a:fld>
            <a:endParaRPr lang="en-US"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solidFill>
                  <a:srgbClr val="0000FF"/>
                </a:solidFill>
              </a:rPr>
              <a:t>Basic properties of seismic sources</a:t>
            </a:r>
            <a:endParaRPr lang="en-CA" altLang="en-US" smtClean="0">
              <a:solidFill>
                <a:srgbClr val="0000FF"/>
              </a:solidFill>
            </a:endParaRPr>
          </a:p>
        </p:txBody>
      </p:sp>
      <p:sp>
        <p:nvSpPr>
          <p:cNvPr id="31747" name="Rectangle 3"/>
          <p:cNvSpPr>
            <a:spLocks noGrp="1" noChangeArrowheads="1"/>
          </p:cNvSpPr>
          <p:nvPr>
            <p:ph type="body" idx="1"/>
          </p:nvPr>
        </p:nvSpPr>
        <p:spPr/>
        <p:txBody>
          <a:bodyPr/>
          <a:lstStyle/>
          <a:p>
            <a:pPr eaLnBrk="1" hangingPunct="1"/>
            <a:r>
              <a:rPr lang="en-US" altLang="en-US" smtClean="0"/>
              <a:t>Focal mechanisms</a:t>
            </a:r>
          </a:p>
          <a:p>
            <a:pPr eaLnBrk="1" hangingPunct="1"/>
            <a:r>
              <a:rPr lang="en-US" altLang="en-US" smtClean="0"/>
              <a:t>Double couple force system</a:t>
            </a:r>
          </a:p>
          <a:p>
            <a:pPr eaLnBrk="1" hangingPunct="1"/>
            <a:r>
              <a:rPr lang="en-US" altLang="en-US" smtClean="0"/>
              <a:t>Brune source model</a:t>
            </a:r>
          </a:p>
          <a:p>
            <a:pPr eaLnBrk="1" hangingPunct="1"/>
            <a:r>
              <a:rPr lang="en-US" altLang="en-US" smtClean="0"/>
              <a:t>Self-similarity principle</a:t>
            </a:r>
          </a:p>
          <a:p>
            <a:pPr eaLnBrk="1" hangingPunct="1"/>
            <a:r>
              <a:rPr lang="en-US" altLang="en-US" smtClean="0"/>
              <a:t>Haskell source model</a:t>
            </a:r>
          </a:p>
          <a:p>
            <a:pPr eaLnBrk="1" hangingPunct="1"/>
            <a:r>
              <a:rPr lang="en-US" altLang="en-US" smtClean="0"/>
              <a:t>directivity</a:t>
            </a:r>
          </a:p>
          <a:p>
            <a:pPr eaLnBrk="1" hangingPunct="1"/>
            <a:endParaRPr lang="en-US" altLang="en-US" smtClean="0"/>
          </a:p>
          <a:p>
            <a:pPr eaLnBrk="1" hangingPunct="1"/>
            <a:endParaRPr lang="en-CA" altLang="en-US" smtClean="0"/>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4</a:t>
            </a:fld>
            <a:endParaRPr lang="en-US"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solidFill>
                  <a:srgbClr val="0000FF"/>
                </a:solidFill>
              </a:rPr>
              <a:t>Point Source</a:t>
            </a:r>
          </a:p>
        </p:txBody>
      </p:sp>
      <p:sp>
        <p:nvSpPr>
          <p:cNvPr id="32771" name="Rectangle 3"/>
          <p:cNvSpPr>
            <a:spLocks noGrp="1" noChangeArrowheads="1"/>
          </p:cNvSpPr>
          <p:nvPr>
            <p:ph type="body" idx="1"/>
          </p:nvPr>
        </p:nvSpPr>
        <p:spPr/>
        <p:txBody>
          <a:bodyPr/>
          <a:lstStyle/>
          <a:p>
            <a:pPr eaLnBrk="1" hangingPunct="1"/>
            <a:r>
              <a:rPr lang="en-US" altLang="en-US" smtClean="0"/>
              <a:t>Much can be learned from the equation giving the motion in an infinite medium resulting from a small (mathematically, a point) seismic source.</a:t>
            </a:r>
          </a:p>
          <a:p>
            <a:pPr eaLnBrk="1" hangingPunct="1"/>
            <a:r>
              <a:rPr lang="en-US" altLang="en-US" smtClean="0"/>
              <a:t>This is a specialized case of the Representation Theorem, using a point source and the infinite space Green’s function.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5</a:t>
            </a:fld>
            <a:endParaRPr lang="en-US"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Oval 2"/>
          <p:cNvSpPr>
            <a:spLocks noChangeArrowheads="1"/>
          </p:cNvSpPr>
          <p:nvPr/>
        </p:nvSpPr>
        <p:spPr bwMode="auto">
          <a:xfrm>
            <a:off x="1187450" y="2924175"/>
            <a:ext cx="144463" cy="14446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pic>
        <p:nvPicPr>
          <p:cNvPr id="33795"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700338" y="4797425"/>
            <a:ext cx="603250" cy="920750"/>
          </a:xfrm>
          <a:noFill/>
        </p:spPr>
      </p:pic>
      <p:sp>
        <p:nvSpPr>
          <p:cNvPr id="33796" name="Line 4"/>
          <p:cNvSpPr>
            <a:spLocks noChangeShapeType="1"/>
          </p:cNvSpPr>
          <p:nvPr/>
        </p:nvSpPr>
        <p:spPr bwMode="auto">
          <a:xfrm>
            <a:off x="1403350" y="3213100"/>
            <a:ext cx="1152525" cy="1511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797" name="Text Box 5"/>
          <p:cNvSpPr txBox="1">
            <a:spLocks noChangeArrowheads="1"/>
          </p:cNvSpPr>
          <p:nvPr/>
        </p:nvSpPr>
        <p:spPr bwMode="auto">
          <a:xfrm>
            <a:off x="1384300" y="2224088"/>
            <a:ext cx="2444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M</a:t>
            </a:r>
            <a:r>
              <a:rPr lang="it-IT" altLang="en-US" sz="1800" b="1" baseline="-25000"/>
              <a:t>0 </a:t>
            </a:r>
            <a:r>
              <a:rPr lang="it-IT" altLang="en-US" sz="1800" b="1"/>
              <a:t>(seismic moment)</a:t>
            </a:r>
            <a:endParaRPr lang="it-IT" altLang="en-US" sz="1800" b="1" baseline="-25000"/>
          </a:p>
        </p:txBody>
      </p:sp>
      <p:sp>
        <p:nvSpPr>
          <p:cNvPr id="33798" name="Text Box 6"/>
          <p:cNvSpPr txBox="1">
            <a:spLocks noChangeArrowheads="1"/>
          </p:cNvSpPr>
          <p:nvPr/>
        </p:nvSpPr>
        <p:spPr bwMode="auto">
          <a:xfrm>
            <a:off x="2176463" y="3376613"/>
            <a:ext cx="27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r</a:t>
            </a:r>
          </a:p>
        </p:txBody>
      </p:sp>
      <p:sp>
        <p:nvSpPr>
          <p:cNvPr id="33799" name="Text Box 7"/>
          <p:cNvSpPr txBox="1">
            <a:spLocks noChangeArrowheads="1"/>
          </p:cNvSpPr>
          <p:nvPr/>
        </p:nvSpPr>
        <p:spPr bwMode="auto">
          <a:xfrm>
            <a:off x="4624388" y="2513013"/>
            <a:ext cx="3476625"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dirty="0"/>
              <a:t>Point source approximation is allowed when the receiver is at a distance from the source larger than </a:t>
            </a:r>
            <a:r>
              <a:rPr lang="en-US" altLang="en-US" sz="1800" b="1" dirty="0" smtClean="0"/>
              <a:t>a few </a:t>
            </a:r>
            <a:r>
              <a:rPr lang="en-US" altLang="en-US" sz="1800" b="1" dirty="0"/>
              <a:t>lengths of the fault.</a:t>
            </a:r>
          </a:p>
          <a:p>
            <a:pPr eaLnBrk="1" hangingPunct="1">
              <a:spcBef>
                <a:spcPct val="0"/>
              </a:spcBef>
              <a:buFontTx/>
              <a:buNone/>
            </a:pPr>
            <a:endParaRPr lang="en-US" altLang="en-US" sz="1800" b="1" dirty="0"/>
          </a:p>
          <a:p>
            <a:pPr algn="ctr" eaLnBrk="1" hangingPunct="1">
              <a:spcBef>
                <a:spcPct val="0"/>
              </a:spcBef>
              <a:buFontTx/>
              <a:buNone/>
            </a:pPr>
            <a:r>
              <a:rPr lang="en-US" altLang="en-US" sz="1800" b="1" dirty="0"/>
              <a:t> r &gt;&gt; L</a:t>
            </a:r>
          </a:p>
        </p:txBody>
      </p:sp>
      <p:graphicFrame>
        <p:nvGraphicFramePr>
          <p:cNvPr id="33800" name="Object 8"/>
          <p:cNvGraphicFramePr>
            <a:graphicFrameLocks noChangeAspect="1"/>
          </p:cNvGraphicFramePr>
          <p:nvPr/>
        </p:nvGraphicFramePr>
        <p:xfrm>
          <a:off x="3563938" y="5084763"/>
          <a:ext cx="838200" cy="406400"/>
        </p:xfrm>
        <a:graphic>
          <a:graphicData uri="http://schemas.openxmlformats.org/presentationml/2006/ole">
            <mc:AlternateContent xmlns:mc="http://schemas.openxmlformats.org/markup-compatibility/2006">
              <mc:Choice xmlns:v="urn:schemas-microsoft-com:vml" Requires="v">
                <p:oleObj spid="_x0000_s33807" name="Equation" r:id="rId5" imgW="418918" imgH="203112" progId="Equation.3">
                  <p:embed/>
                </p:oleObj>
              </mc:Choice>
              <mc:Fallback>
                <p:oleObj name="Equation" r:id="rId5" imgW="418918" imgH="203112"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938" y="5084763"/>
                        <a:ext cx="8382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01" name="Rectangle 9"/>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Validity range</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6</a:t>
            </a:fld>
            <a:endParaRPr lang="en-US"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457200" y="3771900"/>
            <a:ext cx="8229600" cy="2681288"/>
          </a:xfrm>
        </p:spPr>
        <p:txBody>
          <a:bodyPr/>
          <a:lstStyle/>
          <a:p>
            <a:pPr eaLnBrk="1" hangingPunct="1">
              <a:lnSpc>
                <a:spcPct val="90000"/>
              </a:lnSpc>
            </a:pPr>
            <a:r>
              <a:rPr lang="en-US" altLang="en-US" sz="2000" smtClean="0"/>
              <a:t>Imagine an earthquake source which is growing with time.</a:t>
            </a:r>
          </a:p>
          <a:p>
            <a:pPr eaLnBrk="1" hangingPunct="1">
              <a:lnSpc>
                <a:spcPct val="90000"/>
              </a:lnSpc>
            </a:pPr>
            <a:r>
              <a:rPr lang="en-US" altLang="en-US" sz="2000" smtClean="0"/>
              <a:t>At each instant in time, one could define the moment that has been accumulated so far.</a:t>
            </a:r>
          </a:p>
          <a:p>
            <a:pPr eaLnBrk="1" hangingPunct="1">
              <a:lnSpc>
                <a:spcPct val="90000"/>
              </a:lnSpc>
            </a:pPr>
            <a:r>
              <a:rPr lang="en-US" altLang="en-US" sz="2000" smtClean="0"/>
              <a:t>That would involve the area </a:t>
            </a:r>
            <a:r>
              <a:rPr lang="en-US" altLang="en-US" sz="2000" i="1" smtClean="0"/>
              <a:t>A(t)</a:t>
            </a:r>
            <a:r>
              <a:rPr lang="en-US" altLang="en-US" sz="2000" smtClean="0"/>
              <a:t> and the average slip </a:t>
            </a:r>
            <a:r>
              <a:rPr lang="en-US" altLang="en-US" sz="2000" i="1" smtClean="0"/>
              <a:t>D(t)</a:t>
            </a:r>
            <a:r>
              <a:rPr lang="en-US" altLang="en-US" sz="2000" smtClean="0"/>
              <a:t> at each point in time.</a:t>
            </a:r>
          </a:p>
        </p:txBody>
      </p:sp>
      <p:sp>
        <p:nvSpPr>
          <p:cNvPr id="34819" name="Oval 3"/>
          <p:cNvSpPr>
            <a:spLocks noChangeArrowheads="1"/>
          </p:cNvSpPr>
          <p:nvPr/>
        </p:nvSpPr>
        <p:spPr bwMode="auto">
          <a:xfrm>
            <a:off x="179388" y="1135063"/>
            <a:ext cx="6705600" cy="2438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34820" name="Oval 4"/>
          <p:cNvSpPr>
            <a:spLocks noChangeArrowheads="1"/>
          </p:cNvSpPr>
          <p:nvPr/>
        </p:nvSpPr>
        <p:spPr bwMode="auto">
          <a:xfrm>
            <a:off x="647700" y="1592263"/>
            <a:ext cx="4419600" cy="1676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34821" name="Oval 5"/>
          <p:cNvSpPr>
            <a:spLocks noChangeArrowheads="1"/>
          </p:cNvSpPr>
          <p:nvPr/>
        </p:nvSpPr>
        <p:spPr bwMode="auto">
          <a:xfrm>
            <a:off x="952500" y="1820863"/>
            <a:ext cx="2895600" cy="1219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34822" name="Oval 6"/>
          <p:cNvSpPr>
            <a:spLocks noChangeArrowheads="1"/>
          </p:cNvSpPr>
          <p:nvPr/>
        </p:nvSpPr>
        <p:spPr bwMode="auto">
          <a:xfrm>
            <a:off x="1257300" y="2049463"/>
            <a:ext cx="1219200" cy="838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34823" name="Oval 7"/>
          <p:cNvSpPr>
            <a:spLocks noChangeArrowheads="1"/>
          </p:cNvSpPr>
          <p:nvPr/>
        </p:nvSpPr>
        <p:spPr bwMode="auto">
          <a:xfrm>
            <a:off x="1409700" y="2354263"/>
            <a:ext cx="4572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34824" name="Text Box 8"/>
          <p:cNvSpPr txBox="1">
            <a:spLocks noChangeArrowheads="1"/>
          </p:cNvSpPr>
          <p:nvPr/>
        </p:nvSpPr>
        <p:spPr bwMode="auto">
          <a:xfrm>
            <a:off x="7070725" y="1649413"/>
            <a:ext cx="2073275"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Fault perimeter at different times in the rupture process.</a:t>
            </a:r>
          </a:p>
        </p:txBody>
      </p:sp>
      <p:sp>
        <p:nvSpPr>
          <p:cNvPr id="34825" name="Text Box 9"/>
          <p:cNvSpPr txBox="1">
            <a:spLocks noChangeArrowheads="1"/>
          </p:cNvSpPr>
          <p:nvPr/>
        </p:nvSpPr>
        <p:spPr bwMode="auto">
          <a:xfrm>
            <a:off x="6499225" y="2925763"/>
            <a:ext cx="444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5 s</a:t>
            </a:r>
          </a:p>
        </p:txBody>
      </p:sp>
      <p:sp>
        <p:nvSpPr>
          <p:cNvPr id="34826" name="Text Box 10"/>
          <p:cNvSpPr txBox="1">
            <a:spLocks noChangeArrowheads="1"/>
          </p:cNvSpPr>
          <p:nvPr/>
        </p:nvSpPr>
        <p:spPr bwMode="auto">
          <a:xfrm>
            <a:off x="4991100" y="2735263"/>
            <a:ext cx="444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4 s</a:t>
            </a:r>
          </a:p>
        </p:txBody>
      </p:sp>
      <p:sp>
        <p:nvSpPr>
          <p:cNvPr id="34827" name="Text Box 11"/>
          <p:cNvSpPr txBox="1">
            <a:spLocks noChangeArrowheads="1"/>
          </p:cNvSpPr>
          <p:nvPr/>
        </p:nvSpPr>
        <p:spPr bwMode="auto">
          <a:xfrm>
            <a:off x="3848100" y="2506663"/>
            <a:ext cx="444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3 s</a:t>
            </a:r>
          </a:p>
        </p:txBody>
      </p:sp>
      <p:sp>
        <p:nvSpPr>
          <p:cNvPr id="34828" name="Text Box 12"/>
          <p:cNvSpPr txBox="1">
            <a:spLocks noChangeArrowheads="1"/>
          </p:cNvSpPr>
          <p:nvPr/>
        </p:nvSpPr>
        <p:spPr bwMode="auto">
          <a:xfrm>
            <a:off x="2400300" y="2430463"/>
            <a:ext cx="444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2 s</a:t>
            </a:r>
          </a:p>
        </p:txBody>
      </p:sp>
      <p:sp>
        <p:nvSpPr>
          <p:cNvPr id="34829" name="Text Box 13"/>
          <p:cNvSpPr txBox="1">
            <a:spLocks noChangeArrowheads="1"/>
          </p:cNvSpPr>
          <p:nvPr/>
        </p:nvSpPr>
        <p:spPr bwMode="auto">
          <a:xfrm>
            <a:off x="1727200" y="2125663"/>
            <a:ext cx="444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1 s</a:t>
            </a:r>
          </a:p>
        </p:txBody>
      </p:sp>
      <p:sp>
        <p:nvSpPr>
          <p:cNvPr id="34830" name="Rectangle 1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Moment release</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7</a:t>
            </a:fld>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323850" y="2708275"/>
            <a:ext cx="8229600" cy="3241675"/>
          </a:xfrm>
        </p:spPr>
        <p:txBody>
          <a:bodyPr/>
          <a:lstStyle/>
          <a:p>
            <a:pPr eaLnBrk="1" hangingPunct="1"/>
            <a:r>
              <a:rPr lang="en-US" altLang="en-US" i="1" smtClean="0"/>
              <a:t>M</a:t>
            </a:r>
            <a:r>
              <a:rPr lang="en-US" altLang="en-US" i="1" baseline="-25000" smtClean="0"/>
              <a:t>0</a:t>
            </a:r>
            <a:r>
              <a:rPr lang="en-US" altLang="en-US" smtClean="0"/>
              <a:t>(</a:t>
            </a:r>
            <a:r>
              <a:rPr lang="en-US" altLang="en-US" i="1" smtClean="0"/>
              <a:t>t</a:t>
            </a:r>
            <a:r>
              <a:rPr lang="en-US" altLang="en-US" smtClean="0"/>
              <a:t>)=0 before the earthquake begins.</a:t>
            </a:r>
          </a:p>
          <a:p>
            <a:pPr eaLnBrk="1" hangingPunct="1"/>
            <a:r>
              <a:rPr lang="en-US" altLang="en-US" i="1" smtClean="0"/>
              <a:t>M</a:t>
            </a:r>
            <a:r>
              <a:rPr lang="en-US" altLang="en-US" i="1" baseline="-25000" smtClean="0"/>
              <a:t>0</a:t>
            </a:r>
            <a:r>
              <a:rPr lang="en-US" altLang="en-US" smtClean="0"/>
              <a:t>(</a:t>
            </a:r>
            <a:r>
              <a:rPr lang="en-US" altLang="en-US" i="1" smtClean="0"/>
              <a:t>t</a:t>
            </a:r>
            <a:r>
              <a:rPr lang="en-US" altLang="en-US" smtClean="0"/>
              <a:t>)= </a:t>
            </a:r>
            <a:r>
              <a:rPr lang="en-US" altLang="en-US" i="1" smtClean="0"/>
              <a:t>M</a:t>
            </a:r>
            <a:r>
              <a:rPr lang="en-US" altLang="en-US" i="1" baseline="-25000" smtClean="0"/>
              <a:t>0</a:t>
            </a:r>
            <a:r>
              <a:rPr lang="en-US" altLang="en-US" smtClean="0"/>
              <a:t>, the final seismic moment, after slip has finished everyplace on the fault.</a:t>
            </a:r>
          </a:p>
          <a:p>
            <a:pPr eaLnBrk="1" hangingPunct="1"/>
            <a:r>
              <a:rPr lang="en-US" altLang="en-US" i="1" smtClean="0"/>
              <a:t>M</a:t>
            </a:r>
            <a:r>
              <a:rPr lang="en-US" altLang="en-US" i="1" baseline="-25000" smtClean="0"/>
              <a:t>0</a:t>
            </a:r>
            <a:r>
              <a:rPr lang="en-US" altLang="en-US" smtClean="0"/>
              <a:t>(</a:t>
            </a:r>
            <a:r>
              <a:rPr lang="en-US" altLang="en-US" i="1" smtClean="0"/>
              <a:t>t</a:t>
            </a:r>
            <a:r>
              <a:rPr lang="en-US" altLang="en-US" smtClean="0"/>
              <a:t>) treats this process as if it occurs at a point, and ignores the fault finiteness.</a:t>
            </a:r>
          </a:p>
        </p:txBody>
      </p:sp>
      <p:graphicFrame>
        <p:nvGraphicFramePr>
          <p:cNvPr id="35843" name="Object 3"/>
          <p:cNvGraphicFramePr>
            <a:graphicFrameLocks noChangeAspect="1"/>
          </p:cNvGraphicFramePr>
          <p:nvPr/>
        </p:nvGraphicFramePr>
        <p:xfrm>
          <a:off x="2457450" y="1538288"/>
          <a:ext cx="3570288" cy="722312"/>
        </p:xfrm>
        <a:graphic>
          <a:graphicData uri="http://schemas.openxmlformats.org/presentationml/2006/ole">
            <mc:AlternateContent xmlns:mc="http://schemas.openxmlformats.org/markup-compatibility/2006">
              <mc:Choice xmlns:v="urn:schemas-microsoft-com:vml" Requires="v">
                <p:oleObj spid="_x0000_s35850" name="Equation" r:id="rId4" imgW="1193800" imgH="241300" progId="Equation.3">
                  <p:embed/>
                </p:oleObj>
              </mc:Choice>
              <mc:Fallback>
                <p:oleObj name="Equation" r:id="rId4" imgW="1193800" imgH="2413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7450" y="1538288"/>
                        <a:ext cx="3570288" cy="722312"/>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4"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Seismic moment</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8</a:t>
            </a:fld>
            <a:endParaRPr lang="en-US"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6866" name="Object 2"/>
          <p:cNvGraphicFramePr>
            <a:graphicFrameLocks noGrp="1" noChangeAspect="1"/>
          </p:cNvGraphicFramePr>
          <p:nvPr>
            <p:ph sz="quarter" idx="2"/>
          </p:nvPr>
        </p:nvGraphicFramePr>
        <p:xfrm>
          <a:off x="395288" y="2316163"/>
          <a:ext cx="636587" cy="407987"/>
        </p:xfrm>
        <a:graphic>
          <a:graphicData uri="http://schemas.openxmlformats.org/presentationml/2006/ole">
            <mc:AlternateContent xmlns:mc="http://schemas.openxmlformats.org/markup-compatibility/2006">
              <mc:Choice xmlns:v="urn:schemas-microsoft-com:vml" Requires="v">
                <p:oleObj spid="_x0000_s36898" name="Equation" r:id="rId4" imgW="317225" imgH="203024" progId="Equation.3">
                  <p:embed/>
                </p:oleObj>
              </mc:Choice>
              <mc:Fallback>
                <p:oleObj name="Equation" r:id="rId4" imgW="317225" imgH="203024"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2316163"/>
                        <a:ext cx="636587" cy="40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67" name="Line 3"/>
          <p:cNvSpPr>
            <a:spLocks noChangeShapeType="1"/>
          </p:cNvSpPr>
          <p:nvPr/>
        </p:nvSpPr>
        <p:spPr bwMode="auto">
          <a:xfrm>
            <a:off x="1042988" y="2355850"/>
            <a:ext cx="0" cy="1655763"/>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68" name="Line 4"/>
          <p:cNvSpPr>
            <a:spLocks noChangeShapeType="1"/>
          </p:cNvSpPr>
          <p:nvPr/>
        </p:nvSpPr>
        <p:spPr bwMode="auto">
          <a:xfrm flipH="1" flipV="1">
            <a:off x="1042988" y="4011613"/>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69" name="Freeform 5"/>
          <p:cNvSpPr>
            <a:spLocks/>
          </p:cNvSpPr>
          <p:nvPr/>
        </p:nvSpPr>
        <p:spPr bwMode="auto">
          <a:xfrm>
            <a:off x="1042988" y="2932113"/>
            <a:ext cx="3221037" cy="1079500"/>
          </a:xfrm>
          <a:custGeom>
            <a:avLst/>
            <a:gdLst>
              <a:gd name="T0" fmla="*/ 0 w 2029"/>
              <a:gd name="T1" fmla="*/ 1713706250 h 680"/>
              <a:gd name="T2" fmla="*/ 1937999062 w 2029"/>
              <a:gd name="T3" fmla="*/ 1703625625 h 680"/>
              <a:gd name="T4" fmla="*/ 2147483647 w 2029"/>
              <a:gd name="T5" fmla="*/ 0 h 680"/>
              <a:gd name="T6" fmla="*/ 2147483647 w 2029"/>
              <a:gd name="T7" fmla="*/ 0 h 6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0">
                <a:moveTo>
                  <a:pt x="0" y="680"/>
                </a:moveTo>
                <a:lnTo>
                  <a:pt x="769" y="676"/>
                </a:lnTo>
                <a:lnTo>
                  <a:pt x="1361" y="0"/>
                </a:lnTo>
                <a:lnTo>
                  <a:pt x="2029" y="0"/>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0" name="Text Box 6"/>
          <p:cNvSpPr txBox="1">
            <a:spLocks noChangeArrowheads="1"/>
          </p:cNvSpPr>
          <p:nvPr/>
        </p:nvSpPr>
        <p:spPr bwMode="auto">
          <a:xfrm>
            <a:off x="4284663" y="4084638"/>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36871" name="Line 7"/>
          <p:cNvSpPr>
            <a:spLocks noChangeShapeType="1"/>
          </p:cNvSpPr>
          <p:nvPr/>
        </p:nvSpPr>
        <p:spPr bwMode="auto">
          <a:xfrm>
            <a:off x="3203575" y="2932113"/>
            <a:ext cx="0" cy="107950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2" name="Text Box 8"/>
          <p:cNvSpPr txBox="1">
            <a:spLocks noChangeArrowheads="1"/>
          </p:cNvSpPr>
          <p:nvPr/>
        </p:nvSpPr>
        <p:spPr bwMode="auto">
          <a:xfrm>
            <a:off x="2484438" y="4156075"/>
            <a:ext cx="6540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rise</a:t>
            </a:r>
          </a:p>
          <a:p>
            <a:pPr eaLnBrk="1" hangingPunct="1">
              <a:spcBef>
                <a:spcPct val="0"/>
              </a:spcBef>
              <a:buFontTx/>
              <a:buNone/>
            </a:pPr>
            <a:r>
              <a:rPr lang="en-US" altLang="en-US" sz="1800" b="1"/>
              <a:t>time</a:t>
            </a:r>
          </a:p>
        </p:txBody>
      </p:sp>
      <p:sp>
        <p:nvSpPr>
          <p:cNvPr id="36873" name="Text Box 9"/>
          <p:cNvSpPr txBox="1">
            <a:spLocks noChangeArrowheads="1"/>
          </p:cNvSpPr>
          <p:nvPr/>
        </p:nvSpPr>
        <p:spPr bwMode="auto">
          <a:xfrm>
            <a:off x="3492500" y="1268413"/>
            <a:ext cx="3213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i="1">
                <a:solidFill>
                  <a:srgbClr val="CC0000"/>
                </a:solidFill>
              </a:rPr>
              <a:t>Source time function</a:t>
            </a:r>
          </a:p>
        </p:txBody>
      </p:sp>
      <p:graphicFrame>
        <p:nvGraphicFramePr>
          <p:cNvPr id="36874" name="Object 10"/>
          <p:cNvGraphicFramePr>
            <a:graphicFrameLocks noGrp="1" noChangeAspect="1"/>
          </p:cNvGraphicFramePr>
          <p:nvPr>
            <p:ph sz="quarter" idx="3"/>
          </p:nvPr>
        </p:nvGraphicFramePr>
        <p:xfrm>
          <a:off x="3411538" y="2355850"/>
          <a:ext cx="633412" cy="455613"/>
        </p:xfrm>
        <a:graphic>
          <a:graphicData uri="http://schemas.openxmlformats.org/presentationml/2006/ole">
            <mc:AlternateContent xmlns:mc="http://schemas.openxmlformats.org/markup-compatibility/2006">
              <mc:Choice xmlns:v="urn:schemas-microsoft-com:vml" Requires="v">
                <p:oleObj spid="_x0000_s36899" name="Equation" r:id="rId6" imgW="317362" imgH="228501" progId="Equation.3">
                  <p:embed/>
                </p:oleObj>
              </mc:Choice>
              <mc:Fallback>
                <p:oleObj name="Equation" r:id="rId6" imgW="317362" imgH="228501" progId="Equation.3">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1538" y="2355850"/>
                        <a:ext cx="633412"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875" name="Object 11"/>
          <p:cNvGraphicFramePr>
            <a:graphicFrameLocks noChangeAspect="1"/>
          </p:cNvGraphicFramePr>
          <p:nvPr/>
        </p:nvGraphicFramePr>
        <p:xfrm>
          <a:off x="4525963" y="4627563"/>
          <a:ext cx="633412" cy="458787"/>
        </p:xfrm>
        <a:graphic>
          <a:graphicData uri="http://schemas.openxmlformats.org/presentationml/2006/ole">
            <mc:AlternateContent xmlns:mc="http://schemas.openxmlformats.org/markup-compatibility/2006">
              <mc:Choice xmlns:v="urn:schemas-microsoft-com:vml" Requires="v">
                <p:oleObj spid="_x0000_s36900" name="Equation" r:id="rId8" imgW="317362" imgH="228501" progId="Equation.3">
                  <p:embed/>
                </p:oleObj>
              </mc:Choice>
              <mc:Fallback>
                <p:oleObj name="Equation" r:id="rId8" imgW="317362" imgH="228501" progId="Equation.3">
                  <p:embed/>
                  <p:pic>
                    <p:nvPicPr>
                      <p:cNvPr id="0" name="Object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25963" y="4627563"/>
                        <a:ext cx="633412"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76" name="Line 12"/>
          <p:cNvSpPr>
            <a:spLocks noChangeShapeType="1"/>
          </p:cNvSpPr>
          <p:nvPr/>
        </p:nvSpPr>
        <p:spPr bwMode="auto">
          <a:xfrm>
            <a:off x="5173663" y="4692650"/>
            <a:ext cx="0" cy="1655763"/>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7" name="Freeform 13"/>
          <p:cNvSpPr>
            <a:spLocks/>
          </p:cNvSpPr>
          <p:nvPr/>
        </p:nvSpPr>
        <p:spPr bwMode="auto">
          <a:xfrm>
            <a:off x="5173663" y="4797425"/>
            <a:ext cx="3108325" cy="1550988"/>
          </a:xfrm>
          <a:custGeom>
            <a:avLst/>
            <a:gdLst>
              <a:gd name="T0" fmla="*/ 0 w 1958"/>
              <a:gd name="T1" fmla="*/ 2147483647 h 977"/>
              <a:gd name="T2" fmla="*/ 1938000950 w 1958"/>
              <a:gd name="T3" fmla="*/ 2147483647 h 977"/>
              <a:gd name="T4" fmla="*/ 1968242825 w 1958"/>
              <a:gd name="T5" fmla="*/ 0 h 977"/>
              <a:gd name="T6" fmla="*/ 2147483647 w 1958"/>
              <a:gd name="T7" fmla="*/ 1534776445 h 977"/>
              <a:gd name="T8" fmla="*/ 2147483647 w 1958"/>
              <a:gd name="T9" fmla="*/ 1915319367 h 977"/>
              <a:gd name="T10" fmla="*/ 2147483647 w 1958"/>
              <a:gd name="T11" fmla="*/ 2147483647 h 977"/>
              <a:gd name="T12" fmla="*/ 2147483647 w 1958"/>
              <a:gd name="T13" fmla="*/ 2147483647 h 9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58" h="977">
                <a:moveTo>
                  <a:pt x="0" y="977"/>
                </a:moveTo>
                <a:lnTo>
                  <a:pt x="769" y="973"/>
                </a:lnTo>
                <a:cubicBezTo>
                  <a:pt x="769" y="973"/>
                  <a:pt x="748" y="61"/>
                  <a:pt x="781" y="0"/>
                </a:cubicBezTo>
                <a:cubicBezTo>
                  <a:pt x="823" y="367"/>
                  <a:pt x="862" y="482"/>
                  <a:pt x="965" y="609"/>
                </a:cubicBezTo>
                <a:cubicBezTo>
                  <a:pt x="1068" y="736"/>
                  <a:pt x="1257" y="751"/>
                  <a:pt x="1399" y="760"/>
                </a:cubicBezTo>
                <a:cubicBezTo>
                  <a:pt x="1399" y="868"/>
                  <a:pt x="1399" y="977"/>
                  <a:pt x="1399" y="977"/>
                </a:cubicBezTo>
                <a:lnTo>
                  <a:pt x="1958" y="977"/>
                </a:lnTo>
              </a:path>
            </a:pathLst>
          </a:custGeom>
          <a:noFill/>
          <a:ln w="28575"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8" name="Line 14"/>
          <p:cNvSpPr>
            <a:spLocks noChangeShapeType="1"/>
          </p:cNvSpPr>
          <p:nvPr/>
        </p:nvSpPr>
        <p:spPr bwMode="auto">
          <a:xfrm flipH="1" flipV="1">
            <a:off x="5173663" y="6348413"/>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9" name="Text Box 15"/>
          <p:cNvSpPr txBox="1">
            <a:spLocks noChangeArrowheads="1"/>
          </p:cNvSpPr>
          <p:nvPr/>
        </p:nvSpPr>
        <p:spPr bwMode="auto">
          <a:xfrm>
            <a:off x="8415338" y="6421438"/>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36880" name="Freeform 16"/>
          <p:cNvSpPr>
            <a:spLocks/>
          </p:cNvSpPr>
          <p:nvPr/>
        </p:nvSpPr>
        <p:spPr bwMode="auto">
          <a:xfrm>
            <a:off x="5219700" y="4940300"/>
            <a:ext cx="3108325" cy="1408113"/>
          </a:xfrm>
          <a:custGeom>
            <a:avLst/>
            <a:gdLst>
              <a:gd name="T0" fmla="*/ 0 w 1958"/>
              <a:gd name="T1" fmla="*/ 2147483647 h 887"/>
              <a:gd name="T2" fmla="*/ 1938000950 w 1958"/>
              <a:gd name="T3" fmla="*/ 2147483647 h 887"/>
              <a:gd name="T4" fmla="*/ 2147483647 w 1958"/>
              <a:gd name="T5" fmla="*/ 0 h 887"/>
              <a:gd name="T6" fmla="*/ 2147483647 w 1958"/>
              <a:gd name="T7" fmla="*/ 2147483647 h 887"/>
              <a:gd name="T8" fmla="*/ 2147483647 w 1958"/>
              <a:gd name="T9" fmla="*/ 2147483647 h 8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58" h="887">
                <a:moveTo>
                  <a:pt x="0" y="887"/>
                </a:moveTo>
                <a:lnTo>
                  <a:pt x="769" y="883"/>
                </a:lnTo>
                <a:lnTo>
                  <a:pt x="1098" y="0"/>
                </a:lnTo>
                <a:lnTo>
                  <a:pt x="1399" y="887"/>
                </a:lnTo>
                <a:lnTo>
                  <a:pt x="1958" y="887"/>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1" name="Freeform 17"/>
          <p:cNvSpPr>
            <a:spLocks/>
          </p:cNvSpPr>
          <p:nvPr/>
        </p:nvSpPr>
        <p:spPr bwMode="auto">
          <a:xfrm>
            <a:off x="5148263" y="5268913"/>
            <a:ext cx="2984500" cy="1079500"/>
          </a:xfrm>
          <a:custGeom>
            <a:avLst/>
            <a:gdLst>
              <a:gd name="T0" fmla="*/ 0 w 1880"/>
              <a:gd name="T1" fmla="*/ 1713706250 h 680"/>
              <a:gd name="T2" fmla="*/ 1938000950 w 1880"/>
              <a:gd name="T3" fmla="*/ 1703625625 h 680"/>
              <a:gd name="T4" fmla="*/ 1940520313 w 1880"/>
              <a:gd name="T5" fmla="*/ 15120938 h 680"/>
              <a:gd name="T6" fmla="*/ 2147483647 w 1880"/>
              <a:gd name="T7" fmla="*/ 0 h 680"/>
              <a:gd name="T8" fmla="*/ 2147483647 w 1880"/>
              <a:gd name="T9" fmla="*/ 1698585313 h 680"/>
              <a:gd name="T10" fmla="*/ 2147483647 w 1880"/>
              <a:gd name="T11" fmla="*/ 1698585313 h 6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80" h="680">
                <a:moveTo>
                  <a:pt x="0" y="680"/>
                </a:moveTo>
                <a:lnTo>
                  <a:pt x="769" y="676"/>
                </a:lnTo>
                <a:lnTo>
                  <a:pt x="770" y="6"/>
                </a:lnTo>
                <a:lnTo>
                  <a:pt x="1361" y="0"/>
                </a:lnTo>
                <a:lnTo>
                  <a:pt x="1363" y="674"/>
                </a:lnTo>
                <a:lnTo>
                  <a:pt x="1880" y="67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2" name="Rectangle 18"/>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Source time function</a:t>
            </a:r>
          </a:p>
        </p:txBody>
      </p:sp>
      <p:sp>
        <p:nvSpPr>
          <p:cNvPr id="2" name="Slide Number Placeholder 1"/>
          <p:cNvSpPr>
            <a:spLocks noGrp="1"/>
          </p:cNvSpPr>
          <p:nvPr>
            <p:ph type="sldNum" sz="quarter" idx="12"/>
          </p:nvPr>
        </p:nvSpPr>
        <p:spPr/>
        <p:txBody>
          <a:bodyPr/>
          <a:lstStyle/>
          <a:p>
            <a:pPr>
              <a:defRPr/>
            </a:pPr>
            <a:fld id="{A2DD31B8-41AC-4DD0-BFD8-3AC6CA4FDBC1}" type="slidenum">
              <a:rPr lang="en-US" altLang="en-US" smtClean="0"/>
              <a:pPr>
                <a:defRPr/>
              </a:pPr>
              <a:t>9</a:t>
            </a:fld>
            <a:endParaRPr lang="en-US"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5580063" y="2133600"/>
            <a:ext cx="2808287"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800"/>
              <a:t>true only if the medium is :</a:t>
            </a:r>
          </a:p>
          <a:p>
            <a:pPr eaLnBrk="1" hangingPunct="1">
              <a:spcBef>
                <a:spcPct val="50000"/>
              </a:spcBef>
            </a:pPr>
            <a:r>
              <a:rPr lang="en-US" altLang="en-US" sz="2800"/>
              <a:t> Infinite </a:t>
            </a:r>
          </a:p>
          <a:p>
            <a:pPr eaLnBrk="1" hangingPunct="1">
              <a:spcBef>
                <a:spcPct val="50000"/>
              </a:spcBef>
            </a:pPr>
            <a:r>
              <a:rPr lang="en-US" altLang="en-US" sz="2800"/>
              <a:t> Homogeneous</a:t>
            </a:r>
          </a:p>
          <a:p>
            <a:pPr eaLnBrk="1" hangingPunct="1">
              <a:spcBef>
                <a:spcPct val="50000"/>
              </a:spcBef>
            </a:pPr>
            <a:r>
              <a:rPr lang="en-US" altLang="en-US" sz="2800"/>
              <a:t> Isotropic </a:t>
            </a:r>
          </a:p>
          <a:p>
            <a:pPr eaLnBrk="1" hangingPunct="1">
              <a:spcBef>
                <a:spcPct val="50000"/>
              </a:spcBef>
            </a:pPr>
            <a:r>
              <a:rPr lang="en-US" altLang="en-US" sz="2800"/>
              <a:t> 3D</a:t>
            </a:r>
          </a:p>
          <a:p>
            <a:pPr eaLnBrk="1" hangingPunct="1">
              <a:spcBef>
                <a:spcPct val="50000"/>
              </a:spcBef>
              <a:buFontTx/>
              <a:buNone/>
            </a:pPr>
            <a:endParaRPr lang="en-US" altLang="en-US" sz="2800"/>
          </a:p>
        </p:txBody>
      </p:sp>
      <p:sp>
        <p:nvSpPr>
          <p:cNvPr id="37892"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Simplest solution</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10</a:t>
            </a:fld>
            <a:endParaRPr lang="en-US" altLang="en-US"/>
          </a:p>
        </p:txBody>
      </p:sp>
      <p:graphicFrame>
        <p:nvGraphicFramePr>
          <p:cNvPr id="4" name="Object 3"/>
          <p:cNvGraphicFramePr>
            <a:graphicFrameLocks noChangeAspect="1"/>
          </p:cNvGraphicFramePr>
          <p:nvPr>
            <p:extLst>
              <p:ext uri="{D42A27DB-BD31-4B8C-83A1-F6EECF244321}">
                <p14:modId xmlns:p14="http://schemas.microsoft.com/office/powerpoint/2010/main" val="2489766500"/>
              </p:ext>
            </p:extLst>
          </p:nvPr>
        </p:nvGraphicFramePr>
        <p:xfrm>
          <a:off x="404813" y="1557338"/>
          <a:ext cx="4572000" cy="4648200"/>
        </p:xfrm>
        <a:graphic>
          <a:graphicData uri="http://schemas.openxmlformats.org/presentationml/2006/ole">
            <mc:AlternateContent xmlns:mc="http://schemas.openxmlformats.org/markup-compatibility/2006">
              <mc:Choice xmlns:v="urn:schemas-microsoft-com:vml" Requires="v">
                <p:oleObj spid="_x0000_s37902" name="Equation" r:id="rId4" imgW="2286000" imgH="2323800" progId="Equation.DSMT4">
                  <p:embed/>
                </p:oleObj>
              </mc:Choice>
              <mc:Fallback>
                <p:oleObj name="Equation" r:id="rId4" imgW="2286000" imgH="23238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813" y="1557338"/>
                        <a:ext cx="4572000" cy="46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304800"/>
            <a:ext cx="7772400" cy="609600"/>
          </a:xfrm>
        </p:spPr>
        <p:txBody>
          <a:bodyPr/>
          <a:lstStyle/>
          <a:p>
            <a:pPr eaLnBrk="1" hangingPunct="1"/>
            <a:r>
              <a:rPr lang="en-US" altLang="en-US" smtClean="0">
                <a:solidFill>
                  <a:srgbClr val="0000FF"/>
                </a:solidFill>
              </a:rPr>
              <a:t>Point Source: Discussion</a:t>
            </a:r>
          </a:p>
        </p:txBody>
      </p:sp>
      <p:sp>
        <p:nvSpPr>
          <p:cNvPr id="38915" name="Rectangle 3"/>
          <p:cNvSpPr>
            <a:spLocks noGrp="1" noChangeArrowheads="1"/>
          </p:cNvSpPr>
          <p:nvPr>
            <p:ph type="body" idx="1"/>
          </p:nvPr>
        </p:nvSpPr>
        <p:spPr>
          <a:xfrm>
            <a:off x="2362200" y="1143000"/>
            <a:ext cx="6096000" cy="4953000"/>
          </a:xfrm>
        </p:spPr>
        <p:txBody>
          <a:bodyPr/>
          <a:lstStyle/>
          <a:p>
            <a:pPr eaLnBrk="1" hangingPunct="1"/>
            <a:r>
              <a:rPr lang="en-US" altLang="en-US" sz="2000" smtClean="0"/>
              <a:t>Both </a:t>
            </a:r>
            <a:r>
              <a:rPr lang="en-US" altLang="en-US" sz="2000" b="1" smtClean="0"/>
              <a:t>u</a:t>
            </a:r>
            <a:r>
              <a:rPr lang="en-US" altLang="en-US" sz="2000" smtClean="0"/>
              <a:t> and </a:t>
            </a:r>
            <a:r>
              <a:rPr lang="en-US" altLang="en-US" sz="2000" b="1" smtClean="0"/>
              <a:t>x</a:t>
            </a:r>
            <a:r>
              <a:rPr lang="en-US" altLang="en-US" sz="2000" smtClean="0"/>
              <a:t> are vectors.</a:t>
            </a:r>
          </a:p>
          <a:p>
            <a:pPr eaLnBrk="1" hangingPunct="1"/>
            <a:r>
              <a:rPr lang="en-US" altLang="en-US" sz="2000" b="1" smtClean="0"/>
              <a:t>u</a:t>
            </a:r>
            <a:r>
              <a:rPr lang="en-US" altLang="en-US" sz="2000" smtClean="0"/>
              <a:t> gives the three components of displacement at the location </a:t>
            </a:r>
            <a:r>
              <a:rPr lang="en-US" altLang="en-US" sz="2000" b="1" smtClean="0"/>
              <a:t>x</a:t>
            </a:r>
            <a:r>
              <a:rPr lang="en-US" altLang="en-US" sz="2000" smtClean="0"/>
              <a:t>.</a:t>
            </a:r>
          </a:p>
          <a:p>
            <a:pPr eaLnBrk="1" hangingPunct="1"/>
            <a:r>
              <a:rPr lang="en-US" altLang="en-US" sz="2000" smtClean="0"/>
              <a:t>The time scale </a:t>
            </a:r>
            <a:r>
              <a:rPr lang="en-US" altLang="en-US" sz="2000" i="1" smtClean="0"/>
              <a:t>t</a:t>
            </a:r>
            <a:r>
              <a:rPr lang="en-US" altLang="en-US" sz="2000" smtClean="0"/>
              <a:t> is arbitrary, but it is most convenient to assume that the radiation from the earthquake source begins at time </a:t>
            </a:r>
            <a:r>
              <a:rPr lang="en-US" altLang="en-US" sz="2000" i="1" smtClean="0"/>
              <a:t>t</a:t>
            </a:r>
            <a:r>
              <a:rPr lang="en-US" altLang="en-US" sz="2000" smtClean="0"/>
              <a:t>=0.</a:t>
            </a:r>
          </a:p>
          <a:p>
            <a:pPr eaLnBrk="1" hangingPunct="1"/>
            <a:r>
              <a:rPr lang="en-US" altLang="en-US" sz="2000" smtClean="0"/>
              <a:t>This assumes the source is at location </a:t>
            </a:r>
            <a:r>
              <a:rPr lang="en-US" altLang="en-US" sz="2000" b="1" smtClean="0"/>
              <a:t>x</a:t>
            </a:r>
            <a:r>
              <a:rPr lang="en-US" altLang="en-US" sz="2000" smtClean="0"/>
              <a:t>=</a:t>
            </a:r>
            <a:r>
              <a:rPr lang="en-US" altLang="en-US" sz="2000" b="1" smtClean="0"/>
              <a:t>0</a:t>
            </a:r>
            <a:r>
              <a:rPr lang="en-US" altLang="en-US" sz="2000" smtClean="0"/>
              <a:t>.  The equations use </a:t>
            </a:r>
            <a:r>
              <a:rPr lang="en-US" altLang="en-US" sz="2000" i="1" smtClean="0"/>
              <a:t>r</a:t>
            </a:r>
            <a:r>
              <a:rPr lang="en-US" altLang="en-US" sz="2000" smtClean="0"/>
              <a:t> to represent the distance from the source to </a:t>
            </a:r>
            <a:r>
              <a:rPr lang="en-US" altLang="en-US" sz="2000" b="1" smtClean="0"/>
              <a:t>x</a:t>
            </a:r>
            <a:r>
              <a:rPr lang="en-US" altLang="en-US" sz="2000" smtClean="0"/>
              <a:t>.</a:t>
            </a:r>
            <a:endParaRPr lang="en-US" altLang="en-US" sz="2000" b="1" smtClean="0"/>
          </a:p>
        </p:txBody>
      </p:sp>
      <p:pic>
        <p:nvPicPr>
          <p:cNvPr id="38916" name="Picture 4" descr="q08"/>
          <p:cNvPicPr>
            <a:picLocks noChangeAspect="1" noChangeArrowheads="1"/>
          </p:cNvPicPr>
          <p:nvPr/>
        </p:nvPicPr>
        <p:blipFill>
          <a:blip r:embed="rId3">
            <a:extLst>
              <a:ext uri="{28A0092B-C50C-407E-A947-70E740481C1C}">
                <a14:useLocalDpi xmlns:a14="http://schemas.microsoft.com/office/drawing/2010/main" val="0"/>
              </a:ext>
            </a:extLst>
          </a:blip>
          <a:srcRect l="3140" t="29945" r="86592" b="53781"/>
          <a:stretch>
            <a:fillRect/>
          </a:stretch>
        </p:blipFill>
        <p:spPr bwMode="auto">
          <a:xfrm>
            <a:off x="685800" y="11430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a:t>
            </a:fld>
            <a:endParaRPr lang="en-US"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9938" name="Object 3"/>
          <p:cNvGraphicFramePr>
            <a:graphicFrameLocks noChangeAspect="1"/>
          </p:cNvGraphicFramePr>
          <p:nvPr>
            <p:extLst>
              <p:ext uri="{D42A27DB-BD31-4B8C-83A1-F6EECF244321}">
                <p14:modId xmlns:p14="http://schemas.microsoft.com/office/powerpoint/2010/main" val="3037670335"/>
              </p:ext>
            </p:extLst>
          </p:nvPr>
        </p:nvGraphicFramePr>
        <p:xfrm>
          <a:off x="404813" y="1557338"/>
          <a:ext cx="4572000" cy="4648200"/>
        </p:xfrm>
        <a:graphic>
          <a:graphicData uri="http://schemas.openxmlformats.org/presentationml/2006/ole">
            <mc:AlternateContent xmlns:mc="http://schemas.openxmlformats.org/markup-compatibility/2006">
              <mc:Choice xmlns:v="urn:schemas-microsoft-com:vml" Requires="v">
                <p:oleObj spid="_x0000_s39951" name="Equation" r:id="rId4" imgW="2286000" imgH="2323800" progId="Equation.DSMT4">
                  <p:embed/>
                </p:oleObj>
              </mc:Choice>
              <mc:Fallback>
                <p:oleObj name="Equation" r:id="rId4" imgW="2286000" imgH="2323800" progId="Equation.DSMT4">
                  <p:embed/>
                  <p:pic>
                    <p:nvPicPr>
                      <p:cNvPr id="0" name="Object 3"/>
                      <p:cNvPicPr>
                        <a:picLocks noChangeAspect="1" noChangeArrowheads="1"/>
                      </p:cNvPicPr>
                      <p:nvPr/>
                    </p:nvPicPr>
                    <p:blipFill>
                      <a:blip r:embed="rId5"/>
                      <a:srcRect/>
                      <a:stretch>
                        <a:fillRect/>
                      </a:stretch>
                    </p:blipFill>
                    <p:spPr bwMode="auto">
                      <a:xfrm>
                        <a:off x="404813" y="1557338"/>
                        <a:ext cx="4572000" cy="46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39"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Equation terms</a:t>
            </a:r>
          </a:p>
        </p:txBody>
      </p:sp>
      <p:sp>
        <p:nvSpPr>
          <p:cNvPr id="39940" name="Text Box 6"/>
          <p:cNvSpPr txBox="1">
            <a:spLocks noChangeArrowheads="1"/>
          </p:cNvSpPr>
          <p:nvPr/>
        </p:nvSpPr>
        <p:spPr bwMode="auto">
          <a:xfrm>
            <a:off x="5013325" y="1708150"/>
            <a:ext cx="1943100"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solidFill>
                  <a:srgbClr val="FF0000"/>
                </a:solidFill>
                <a:latin typeface="Verdana" pitchFamily="34" charset="0"/>
              </a:rPr>
              <a:t>Near-field term</a:t>
            </a:r>
          </a:p>
        </p:txBody>
      </p:sp>
      <p:sp>
        <p:nvSpPr>
          <p:cNvPr id="39941" name="Text Box 7"/>
          <p:cNvSpPr txBox="1">
            <a:spLocks noChangeArrowheads="1"/>
          </p:cNvSpPr>
          <p:nvPr/>
        </p:nvSpPr>
        <p:spPr bwMode="auto">
          <a:xfrm>
            <a:off x="5013325" y="2622550"/>
            <a:ext cx="3186113"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solidFill>
                  <a:srgbClr val="FF0000"/>
                </a:solidFill>
                <a:latin typeface="Verdana" pitchFamily="34" charset="0"/>
              </a:rPr>
              <a:t>Intermediate-field P-wave</a:t>
            </a:r>
          </a:p>
        </p:txBody>
      </p:sp>
      <p:sp>
        <p:nvSpPr>
          <p:cNvPr id="39942" name="Text Box 8"/>
          <p:cNvSpPr txBox="1">
            <a:spLocks noChangeArrowheads="1"/>
          </p:cNvSpPr>
          <p:nvPr/>
        </p:nvSpPr>
        <p:spPr bwMode="auto">
          <a:xfrm>
            <a:off x="4860925" y="3643313"/>
            <a:ext cx="184150"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39943" name="Text Box 9"/>
          <p:cNvSpPr txBox="1">
            <a:spLocks noChangeArrowheads="1"/>
          </p:cNvSpPr>
          <p:nvPr/>
        </p:nvSpPr>
        <p:spPr bwMode="auto">
          <a:xfrm>
            <a:off x="5013325" y="3460750"/>
            <a:ext cx="3203575"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solidFill>
                  <a:srgbClr val="FF0000"/>
                </a:solidFill>
                <a:latin typeface="Verdana" pitchFamily="34" charset="0"/>
              </a:rPr>
              <a:t>Intermediate-field S-wave</a:t>
            </a:r>
          </a:p>
        </p:txBody>
      </p:sp>
      <p:sp>
        <p:nvSpPr>
          <p:cNvPr id="39944" name="Text Box 10"/>
          <p:cNvSpPr txBox="1">
            <a:spLocks noChangeArrowheads="1"/>
          </p:cNvSpPr>
          <p:nvPr/>
        </p:nvSpPr>
        <p:spPr bwMode="auto">
          <a:xfrm>
            <a:off x="5013325" y="4541838"/>
            <a:ext cx="205740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solidFill>
                  <a:srgbClr val="FF0000"/>
                </a:solidFill>
                <a:latin typeface="Verdana" pitchFamily="34" charset="0"/>
              </a:rPr>
              <a:t>Far-field P-wave</a:t>
            </a:r>
          </a:p>
        </p:txBody>
      </p:sp>
      <p:sp>
        <p:nvSpPr>
          <p:cNvPr id="39945" name="Text Box 11"/>
          <p:cNvSpPr txBox="1">
            <a:spLocks noChangeArrowheads="1"/>
          </p:cNvSpPr>
          <p:nvPr/>
        </p:nvSpPr>
        <p:spPr bwMode="auto">
          <a:xfrm>
            <a:off x="5013325" y="5532438"/>
            <a:ext cx="2074863"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solidFill>
                  <a:srgbClr val="FF0000"/>
                </a:solidFill>
                <a:latin typeface="Verdana" pitchFamily="34" charset="0"/>
              </a:rPr>
              <a:t>Far-field S-wave</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12</a:t>
            </a:fld>
            <a:endParaRPr lang="en-US"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5076825" y="1905000"/>
            <a:ext cx="3843338" cy="4953000"/>
          </a:xfrm>
        </p:spPr>
        <p:txBody>
          <a:bodyPr/>
          <a:lstStyle/>
          <a:p>
            <a:pPr eaLnBrk="1" hangingPunct="1">
              <a:lnSpc>
                <a:spcPct val="90000"/>
              </a:lnSpc>
            </a:pPr>
            <a:r>
              <a:rPr lang="en-US" altLang="en-US" sz="2000" b="1" dirty="0" smtClean="0">
                <a:solidFill>
                  <a:srgbClr val="FF0000"/>
                </a:solidFill>
                <a:cs typeface="Times New Roman" pitchFamily="18" charset="0"/>
              </a:rPr>
              <a:t>A</a:t>
            </a:r>
            <a:r>
              <a:rPr lang="en-US" altLang="en-US" sz="2000" b="1" baseline="30000" dirty="0" smtClean="0">
                <a:solidFill>
                  <a:srgbClr val="FF0000"/>
                </a:solidFill>
                <a:cs typeface="Times New Roman" pitchFamily="18" charset="0"/>
              </a:rPr>
              <a:t>*</a:t>
            </a:r>
            <a:r>
              <a:rPr lang="en-US" altLang="en-US" sz="2000" dirty="0" smtClean="0">
                <a:solidFill>
                  <a:srgbClr val="FF0000"/>
                </a:solidFill>
                <a:cs typeface="Times New Roman" pitchFamily="18" charset="0"/>
              </a:rPr>
              <a:t> is a radiation pattern.  </a:t>
            </a:r>
          </a:p>
          <a:p>
            <a:pPr eaLnBrk="1" hangingPunct="1">
              <a:lnSpc>
                <a:spcPct val="90000"/>
              </a:lnSpc>
            </a:pPr>
            <a:r>
              <a:rPr lang="en-US" altLang="en-US" sz="2000" b="1" dirty="0" smtClean="0">
                <a:solidFill>
                  <a:srgbClr val="FF0000"/>
                </a:solidFill>
                <a:cs typeface="Times New Roman" pitchFamily="18" charset="0"/>
              </a:rPr>
              <a:t>A</a:t>
            </a:r>
            <a:r>
              <a:rPr lang="en-US" altLang="en-US" sz="2000" b="1" baseline="30000" dirty="0" smtClean="0">
                <a:solidFill>
                  <a:srgbClr val="FF0000"/>
                </a:solidFill>
                <a:cs typeface="Times New Roman" pitchFamily="18" charset="0"/>
              </a:rPr>
              <a:t>*</a:t>
            </a:r>
            <a:r>
              <a:rPr lang="en-US" altLang="en-US" sz="2000" dirty="0" smtClean="0">
                <a:solidFill>
                  <a:srgbClr val="FF0000"/>
                </a:solidFill>
                <a:cs typeface="Times New Roman" pitchFamily="18" charset="0"/>
              </a:rPr>
              <a:t> is a vector.</a:t>
            </a:r>
          </a:p>
          <a:p>
            <a:pPr eaLnBrk="1" hangingPunct="1">
              <a:lnSpc>
                <a:spcPct val="90000"/>
              </a:lnSpc>
            </a:pPr>
            <a:r>
              <a:rPr lang="en-US" altLang="en-US" sz="2000" b="1" dirty="0" smtClean="0">
                <a:solidFill>
                  <a:srgbClr val="FF0000"/>
                </a:solidFill>
                <a:cs typeface="Times New Roman" pitchFamily="18" charset="0"/>
              </a:rPr>
              <a:t>A</a:t>
            </a:r>
            <a:r>
              <a:rPr lang="en-US" altLang="en-US" sz="2000" b="1" baseline="30000" dirty="0" smtClean="0">
                <a:solidFill>
                  <a:srgbClr val="FF0000"/>
                </a:solidFill>
                <a:cs typeface="Times New Roman" pitchFamily="18" charset="0"/>
              </a:rPr>
              <a:t>* </a:t>
            </a:r>
            <a:r>
              <a:rPr lang="en-US" altLang="en-US" sz="2000" dirty="0" smtClean="0">
                <a:solidFill>
                  <a:srgbClr val="FF0000"/>
                </a:solidFill>
                <a:cs typeface="Times New Roman" pitchFamily="18" charset="0"/>
              </a:rPr>
              <a:t>is named after the term it is in.</a:t>
            </a:r>
          </a:p>
          <a:p>
            <a:pPr eaLnBrk="1" hangingPunct="1">
              <a:lnSpc>
                <a:spcPct val="90000"/>
              </a:lnSpc>
            </a:pPr>
            <a:r>
              <a:rPr lang="en-US" altLang="en-US" sz="2000" dirty="0" smtClean="0">
                <a:solidFill>
                  <a:srgbClr val="FF0000"/>
                </a:solidFill>
                <a:cs typeface="Times New Roman" pitchFamily="18" charset="0"/>
              </a:rPr>
              <a:t>For example, </a:t>
            </a:r>
            <a:r>
              <a:rPr lang="en-US" altLang="en-US" sz="2000" b="1" dirty="0" smtClean="0">
                <a:solidFill>
                  <a:srgbClr val="FF0000"/>
                </a:solidFill>
                <a:cs typeface="Times New Roman" pitchFamily="18" charset="0"/>
              </a:rPr>
              <a:t>A</a:t>
            </a:r>
            <a:r>
              <a:rPr lang="en-US" altLang="en-US" sz="2000" b="1" baseline="30000" dirty="0" smtClean="0">
                <a:solidFill>
                  <a:srgbClr val="FF0000"/>
                </a:solidFill>
                <a:cs typeface="Times New Roman" pitchFamily="18" charset="0"/>
              </a:rPr>
              <a:t>FS</a:t>
            </a:r>
            <a:r>
              <a:rPr lang="en-US" altLang="en-US" sz="2000" dirty="0" smtClean="0">
                <a:solidFill>
                  <a:srgbClr val="FF0000"/>
                </a:solidFill>
                <a:cs typeface="Times New Roman" pitchFamily="18" charset="0"/>
              </a:rPr>
              <a:t> is the “far-field S-wave radiation pattern”</a:t>
            </a:r>
          </a:p>
        </p:txBody>
      </p:sp>
      <p:graphicFrame>
        <p:nvGraphicFramePr>
          <p:cNvPr id="40963" name="Object 3"/>
          <p:cNvGraphicFramePr>
            <a:graphicFrameLocks noChangeAspect="1"/>
          </p:cNvGraphicFramePr>
          <p:nvPr>
            <p:extLst>
              <p:ext uri="{D42A27DB-BD31-4B8C-83A1-F6EECF244321}">
                <p14:modId xmlns:p14="http://schemas.microsoft.com/office/powerpoint/2010/main" val="440722186"/>
              </p:ext>
            </p:extLst>
          </p:nvPr>
        </p:nvGraphicFramePr>
        <p:xfrm>
          <a:off x="404813" y="1557338"/>
          <a:ext cx="4572000" cy="4648200"/>
        </p:xfrm>
        <a:graphic>
          <a:graphicData uri="http://schemas.openxmlformats.org/presentationml/2006/ole">
            <mc:AlternateContent xmlns:mc="http://schemas.openxmlformats.org/markup-compatibility/2006">
              <mc:Choice xmlns:v="urn:schemas-microsoft-com:vml" Requires="v">
                <p:oleObj spid="_x0000_s40970" name="Equation" r:id="rId4" imgW="2286000" imgH="2323800" progId="Equation.DSMT4">
                  <p:embed/>
                </p:oleObj>
              </mc:Choice>
              <mc:Fallback>
                <p:oleObj name="Equation" r:id="rId4" imgW="2286000" imgH="2323800" progId="Equation.DSMT4">
                  <p:embed/>
                  <p:pic>
                    <p:nvPicPr>
                      <p:cNvPr id="0" name="Object 3"/>
                      <p:cNvPicPr>
                        <a:picLocks noChangeAspect="1" noChangeArrowheads="1"/>
                      </p:cNvPicPr>
                      <p:nvPr/>
                    </p:nvPicPr>
                    <p:blipFill>
                      <a:blip r:embed="rId5"/>
                      <a:srcRect/>
                      <a:stretch>
                        <a:fillRect/>
                      </a:stretch>
                    </p:blipFill>
                    <p:spPr bwMode="auto">
                      <a:xfrm>
                        <a:off x="404813" y="1557338"/>
                        <a:ext cx="4572000" cy="46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64"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Radiation pattern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13</a:t>
            </a:fld>
            <a:endParaRPr lang="en-US"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body" idx="1"/>
          </p:nvPr>
        </p:nvSpPr>
        <p:spPr>
          <a:xfrm>
            <a:off x="5076825" y="1700213"/>
            <a:ext cx="3914775" cy="4953000"/>
          </a:xfrm>
        </p:spPr>
        <p:txBody>
          <a:bodyPr/>
          <a:lstStyle/>
          <a:p>
            <a:pPr eaLnBrk="1" hangingPunct="1"/>
            <a:r>
              <a:rPr lang="en-US" altLang="en-US" sz="2000" dirty="0" smtClean="0">
                <a:solidFill>
                  <a:srgbClr val="FF0000"/>
                </a:solidFill>
                <a:cs typeface="Times New Roman" pitchFamily="18" charset="0"/>
              </a:rPr>
              <a:t>ρ is material density</a:t>
            </a:r>
          </a:p>
          <a:p>
            <a:pPr eaLnBrk="1" hangingPunct="1"/>
            <a:r>
              <a:rPr lang="en-US" altLang="en-US" sz="2000" dirty="0" smtClean="0">
                <a:solidFill>
                  <a:srgbClr val="FF0000"/>
                </a:solidFill>
                <a:cs typeface="Times New Roman" pitchFamily="18" charset="0"/>
              </a:rPr>
              <a:t>α is the P-wave velocity</a:t>
            </a:r>
          </a:p>
          <a:p>
            <a:pPr eaLnBrk="1" hangingPunct="1"/>
            <a:r>
              <a:rPr lang="en-US" altLang="en-US" sz="2000" dirty="0" smtClean="0">
                <a:solidFill>
                  <a:srgbClr val="FF0000"/>
                </a:solidFill>
                <a:cs typeface="Times New Roman" pitchFamily="18" charset="0"/>
              </a:rPr>
              <a:t>β is the S-wave velocity.</a:t>
            </a:r>
          </a:p>
          <a:p>
            <a:pPr eaLnBrk="1" hangingPunct="1"/>
            <a:r>
              <a:rPr lang="en-US" altLang="en-US" sz="2000" i="1" dirty="0" smtClean="0">
                <a:solidFill>
                  <a:srgbClr val="FF0000"/>
                </a:solidFill>
              </a:rPr>
              <a:t>r </a:t>
            </a:r>
            <a:r>
              <a:rPr lang="en-US" altLang="en-US" sz="2000" dirty="0" smtClean="0">
                <a:solidFill>
                  <a:srgbClr val="FF0000"/>
                </a:solidFill>
              </a:rPr>
              <a:t>is the source-station distance.</a:t>
            </a:r>
          </a:p>
        </p:txBody>
      </p:sp>
      <p:graphicFrame>
        <p:nvGraphicFramePr>
          <p:cNvPr id="41987" name="Object 3"/>
          <p:cNvGraphicFramePr>
            <a:graphicFrameLocks noChangeAspect="1"/>
          </p:cNvGraphicFramePr>
          <p:nvPr>
            <p:extLst>
              <p:ext uri="{D42A27DB-BD31-4B8C-83A1-F6EECF244321}">
                <p14:modId xmlns:p14="http://schemas.microsoft.com/office/powerpoint/2010/main" val="549985359"/>
              </p:ext>
            </p:extLst>
          </p:nvPr>
        </p:nvGraphicFramePr>
        <p:xfrm>
          <a:off x="404813" y="1557338"/>
          <a:ext cx="4572000" cy="4648200"/>
        </p:xfrm>
        <a:graphic>
          <a:graphicData uri="http://schemas.openxmlformats.org/presentationml/2006/ole">
            <mc:AlternateContent xmlns:mc="http://schemas.openxmlformats.org/markup-compatibility/2006">
              <mc:Choice xmlns:v="urn:schemas-microsoft-com:vml" Requires="v">
                <p:oleObj spid="_x0000_s41994" name="Equation" r:id="rId4" imgW="2286000" imgH="2323800" progId="Equation.DSMT4">
                  <p:embed/>
                </p:oleObj>
              </mc:Choice>
              <mc:Fallback>
                <p:oleObj name="Equation" r:id="rId4" imgW="2286000" imgH="2323800" progId="Equation.DSMT4">
                  <p:embed/>
                  <p:pic>
                    <p:nvPicPr>
                      <p:cNvPr id="0" name="Object 3"/>
                      <p:cNvPicPr>
                        <a:picLocks noChangeAspect="1" noChangeArrowheads="1"/>
                      </p:cNvPicPr>
                      <p:nvPr/>
                    </p:nvPicPr>
                    <p:blipFill>
                      <a:blip r:embed="rId5"/>
                      <a:srcRect/>
                      <a:stretch>
                        <a:fillRect/>
                      </a:stretch>
                    </p:blipFill>
                    <p:spPr bwMode="auto">
                      <a:xfrm>
                        <a:off x="404813" y="1557338"/>
                        <a:ext cx="4572000" cy="46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88"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Other constants</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14</a:t>
            </a:fld>
            <a:endParaRPr lang="en-US"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xfrm>
            <a:off x="2362200" y="1143000"/>
            <a:ext cx="6096000" cy="4953000"/>
          </a:xfrm>
        </p:spPr>
        <p:txBody>
          <a:bodyPr/>
          <a:lstStyle/>
          <a:p>
            <a:pPr eaLnBrk="1" hangingPunct="1">
              <a:lnSpc>
                <a:spcPct val="90000"/>
              </a:lnSpc>
            </a:pPr>
            <a:r>
              <a:rPr lang="en-US" altLang="en-US" i="1" dirty="0" smtClean="0">
                <a:solidFill>
                  <a:srgbClr val="FF0000"/>
                </a:solidFill>
              </a:rPr>
              <a:t>M</a:t>
            </a:r>
            <a:r>
              <a:rPr lang="en-US" altLang="en-US" i="1" baseline="-25000" dirty="0" smtClean="0">
                <a:solidFill>
                  <a:srgbClr val="FF0000"/>
                </a:solidFill>
              </a:rPr>
              <a:t>0</a:t>
            </a:r>
            <a:r>
              <a:rPr lang="en-US" altLang="en-US" dirty="0" smtClean="0">
                <a:solidFill>
                  <a:srgbClr val="FF0000"/>
                </a:solidFill>
              </a:rPr>
              <a:t>(</a:t>
            </a:r>
            <a:r>
              <a:rPr lang="en-US" altLang="en-US" i="1" dirty="0" smtClean="0">
                <a:solidFill>
                  <a:srgbClr val="FF0000"/>
                </a:solidFill>
              </a:rPr>
              <a:t>t</a:t>
            </a:r>
            <a:r>
              <a:rPr lang="en-US" altLang="en-US" dirty="0" smtClean="0">
                <a:solidFill>
                  <a:srgbClr val="FF0000"/>
                </a:solidFill>
              </a:rPr>
              <a:t>), or it’s first derivative, controls the shape of the radiated pulse for all of the terms.</a:t>
            </a:r>
          </a:p>
          <a:p>
            <a:pPr eaLnBrk="1" hangingPunct="1">
              <a:lnSpc>
                <a:spcPct val="90000"/>
              </a:lnSpc>
            </a:pPr>
            <a:r>
              <a:rPr lang="en-US" altLang="en-US" i="1" dirty="0" smtClean="0">
                <a:solidFill>
                  <a:srgbClr val="FF0000"/>
                </a:solidFill>
              </a:rPr>
              <a:t>M</a:t>
            </a:r>
            <a:r>
              <a:rPr lang="en-US" altLang="en-US" i="1" baseline="-25000" dirty="0" smtClean="0">
                <a:solidFill>
                  <a:srgbClr val="FF0000"/>
                </a:solidFill>
              </a:rPr>
              <a:t>0</a:t>
            </a:r>
            <a:r>
              <a:rPr lang="en-US" altLang="en-US" dirty="0" smtClean="0">
                <a:solidFill>
                  <a:srgbClr val="FF0000"/>
                </a:solidFill>
              </a:rPr>
              <a:t>(</a:t>
            </a:r>
            <a:r>
              <a:rPr lang="en-US" altLang="en-US" i="1" dirty="0" smtClean="0">
                <a:solidFill>
                  <a:srgbClr val="FF0000"/>
                </a:solidFill>
              </a:rPr>
              <a:t>t</a:t>
            </a:r>
            <a:r>
              <a:rPr lang="en-US" altLang="en-US" dirty="0" smtClean="0">
                <a:solidFill>
                  <a:srgbClr val="FF0000"/>
                </a:solidFill>
              </a:rPr>
              <a:t>) is introduced here for the first time.</a:t>
            </a:r>
          </a:p>
          <a:p>
            <a:pPr eaLnBrk="1" hangingPunct="1">
              <a:lnSpc>
                <a:spcPct val="90000"/>
              </a:lnSpc>
            </a:pPr>
            <a:r>
              <a:rPr lang="en-US" altLang="en-US" dirty="0" smtClean="0">
                <a:solidFill>
                  <a:srgbClr val="FF0000"/>
                </a:solidFill>
              </a:rPr>
              <a:t>Closely related to the seismic moment, </a:t>
            </a:r>
            <a:r>
              <a:rPr lang="en-US" altLang="en-US" i="1" dirty="0" smtClean="0">
                <a:solidFill>
                  <a:srgbClr val="FF0000"/>
                </a:solidFill>
              </a:rPr>
              <a:t>M</a:t>
            </a:r>
            <a:r>
              <a:rPr lang="en-US" altLang="en-US" i="1" baseline="-25000" dirty="0" smtClean="0">
                <a:solidFill>
                  <a:srgbClr val="FF0000"/>
                </a:solidFill>
              </a:rPr>
              <a:t>0</a:t>
            </a:r>
            <a:r>
              <a:rPr lang="en-US" altLang="en-US" dirty="0" smtClean="0">
                <a:solidFill>
                  <a:srgbClr val="FF0000"/>
                </a:solidFill>
              </a:rPr>
              <a:t>.</a:t>
            </a:r>
          </a:p>
          <a:p>
            <a:pPr eaLnBrk="1" hangingPunct="1">
              <a:lnSpc>
                <a:spcPct val="90000"/>
              </a:lnSpc>
            </a:pPr>
            <a:r>
              <a:rPr lang="en-US" altLang="en-US" dirty="0" smtClean="0">
                <a:solidFill>
                  <a:srgbClr val="FF0000"/>
                </a:solidFill>
              </a:rPr>
              <a:t>Represents the cumulative deformation on the fault in the course of the earthquake.</a:t>
            </a:r>
          </a:p>
        </p:txBody>
      </p:sp>
      <p:graphicFrame>
        <p:nvGraphicFramePr>
          <p:cNvPr id="43011" name="Object 3"/>
          <p:cNvGraphicFramePr>
            <a:graphicFrameLocks noChangeAspect="1"/>
          </p:cNvGraphicFramePr>
          <p:nvPr>
            <p:extLst>
              <p:ext uri="{D42A27DB-BD31-4B8C-83A1-F6EECF244321}">
                <p14:modId xmlns:p14="http://schemas.microsoft.com/office/powerpoint/2010/main" val="3152235113"/>
              </p:ext>
            </p:extLst>
          </p:nvPr>
        </p:nvGraphicFramePr>
        <p:xfrm>
          <a:off x="187325" y="1236663"/>
          <a:ext cx="2066925" cy="5248275"/>
        </p:xfrm>
        <a:graphic>
          <a:graphicData uri="http://schemas.openxmlformats.org/presentationml/2006/ole">
            <mc:AlternateContent xmlns:mc="http://schemas.openxmlformats.org/markup-compatibility/2006">
              <mc:Choice xmlns:v="urn:schemas-microsoft-com:vml" Requires="v">
                <p:oleObj spid="_x0000_s43018" name="Equation" r:id="rId4" imgW="825480" imgH="2095200" progId="Equation.DSMT4">
                  <p:embed/>
                </p:oleObj>
              </mc:Choice>
              <mc:Fallback>
                <p:oleObj name="Equation" r:id="rId4" imgW="825480" imgH="2095200" progId="Equation.DSMT4">
                  <p:embed/>
                  <p:pic>
                    <p:nvPicPr>
                      <p:cNvPr id="0" name="Object 3"/>
                      <p:cNvPicPr>
                        <a:picLocks noChangeAspect="1" noChangeArrowheads="1"/>
                      </p:cNvPicPr>
                      <p:nvPr/>
                    </p:nvPicPr>
                    <p:blipFill>
                      <a:blip r:embed="rId5"/>
                      <a:srcRect/>
                      <a:stretch>
                        <a:fillRect/>
                      </a:stretch>
                    </p:blipFill>
                    <p:spPr bwMode="auto">
                      <a:xfrm>
                        <a:off x="187325" y="1236663"/>
                        <a:ext cx="2066925" cy="5248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2"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Temporal waveform</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15</a:t>
            </a:fld>
            <a:endParaRPr lang="en-US"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body" idx="1"/>
          </p:nvPr>
        </p:nvSpPr>
        <p:spPr>
          <a:xfrm>
            <a:off x="5364163" y="1700213"/>
            <a:ext cx="1652587" cy="4608512"/>
          </a:xfrm>
        </p:spPr>
        <p:txBody>
          <a:bodyPr/>
          <a:lstStyle/>
          <a:p>
            <a:pPr eaLnBrk="1" hangingPunct="1">
              <a:lnSpc>
                <a:spcPct val="90000"/>
              </a:lnSpc>
            </a:pPr>
            <a:r>
              <a:rPr lang="en-US" altLang="en-US" sz="2000" dirty="0" smtClean="0">
                <a:solidFill>
                  <a:srgbClr val="FF0000"/>
                </a:solidFill>
              </a:rPr>
              <a:t>1/r</a:t>
            </a:r>
            <a:r>
              <a:rPr lang="en-US" altLang="en-US" sz="2000" baseline="30000" dirty="0" smtClean="0">
                <a:solidFill>
                  <a:srgbClr val="FF0000"/>
                </a:solidFill>
              </a:rPr>
              <a:t>4</a:t>
            </a:r>
          </a:p>
          <a:p>
            <a:pPr eaLnBrk="1" hangingPunct="1">
              <a:lnSpc>
                <a:spcPct val="90000"/>
              </a:lnSpc>
            </a:pPr>
            <a:endParaRPr lang="en-US" altLang="en-US" sz="2000" dirty="0" smtClean="0">
              <a:solidFill>
                <a:srgbClr val="FF0000"/>
              </a:solidFill>
            </a:endParaRP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1/r</a:t>
            </a:r>
            <a:r>
              <a:rPr lang="en-US" altLang="en-US" sz="2000" baseline="30000" dirty="0" smtClean="0">
                <a:solidFill>
                  <a:srgbClr val="FF0000"/>
                </a:solidFill>
              </a:rPr>
              <a:t>2</a:t>
            </a:r>
          </a:p>
          <a:p>
            <a:pPr eaLnBrk="1" hangingPunct="1">
              <a:lnSpc>
                <a:spcPct val="90000"/>
              </a:lnSpc>
            </a:pPr>
            <a:endParaRPr lang="en-US" altLang="en-US" sz="2000" dirty="0" smtClean="0">
              <a:solidFill>
                <a:srgbClr val="FF0000"/>
              </a:solidFill>
            </a:endParaRP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1/r</a:t>
            </a:r>
            <a:r>
              <a:rPr lang="en-US" altLang="en-US" sz="2000" baseline="30000" dirty="0" smtClean="0">
                <a:solidFill>
                  <a:srgbClr val="FF0000"/>
                </a:solidFill>
              </a:rPr>
              <a:t>2</a:t>
            </a:r>
          </a:p>
          <a:p>
            <a:pPr eaLnBrk="1" hangingPunct="1">
              <a:lnSpc>
                <a:spcPct val="90000"/>
              </a:lnSpc>
            </a:pPr>
            <a:endParaRPr lang="en-US" altLang="en-US" sz="2000" dirty="0" smtClean="0">
              <a:solidFill>
                <a:srgbClr val="FF0000"/>
              </a:solidFill>
            </a:endParaRP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1/r</a:t>
            </a:r>
          </a:p>
          <a:p>
            <a:pPr eaLnBrk="1" hangingPunct="1">
              <a:lnSpc>
                <a:spcPct val="90000"/>
              </a:lnSpc>
            </a:pPr>
            <a:endParaRPr lang="en-US" altLang="en-US" sz="2000" dirty="0" smtClean="0">
              <a:solidFill>
                <a:srgbClr val="FF0000"/>
              </a:solidFill>
            </a:endParaRP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1/r</a:t>
            </a:r>
          </a:p>
        </p:txBody>
      </p:sp>
      <p:graphicFrame>
        <p:nvGraphicFramePr>
          <p:cNvPr id="44035" name="Object 3"/>
          <p:cNvGraphicFramePr>
            <a:graphicFrameLocks noChangeAspect="1"/>
          </p:cNvGraphicFramePr>
          <p:nvPr>
            <p:extLst>
              <p:ext uri="{D42A27DB-BD31-4B8C-83A1-F6EECF244321}">
                <p14:modId xmlns:p14="http://schemas.microsoft.com/office/powerpoint/2010/main" val="2489766500"/>
              </p:ext>
            </p:extLst>
          </p:nvPr>
        </p:nvGraphicFramePr>
        <p:xfrm>
          <a:off x="404813" y="1557338"/>
          <a:ext cx="4572000" cy="4648200"/>
        </p:xfrm>
        <a:graphic>
          <a:graphicData uri="http://schemas.openxmlformats.org/presentationml/2006/ole">
            <mc:AlternateContent xmlns:mc="http://schemas.openxmlformats.org/markup-compatibility/2006">
              <mc:Choice xmlns:v="urn:schemas-microsoft-com:vml" Requires="v">
                <p:oleObj spid="_x0000_s44044" name="Equation" r:id="rId4" imgW="2286000" imgH="2323800" progId="Equation.DSMT4">
                  <p:embed/>
                </p:oleObj>
              </mc:Choice>
              <mc:Fallback>
                <p:oleObj name="Equation" r:id="rId4" imgW="2286000" imgH="2323800" progId="Equation.DSMT4">
                  <p:embed/>
                  <p:pic>
                    <p:nvPicPr>
                      <p:cNvPr id="0" name="Object 3"/>
                      <p:cNvPicPr>
                        <a:picLocks noChangeAspect="1" noChangeArrowheads="1"/>
                      </p:cNvPicPr>
                      <p:nvPr/>
                    </p:nvPicPr>
                    <p:blipFill>
                      <a:blip r:embed="rId5"/>
                      <a:srcRect/>
                      <a:stretch>
                        <a:fillRect/>
                      </a:stretch>
                    </p:blipFill>
                    <p:spPr bwMode="auto">
                      <a:xfrm>
                        <a:off x="404813" y="1557338"/>
                        <a:ext cx="4572000" cy="46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36"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Geometrical spreading</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16</a:t>
            </a:fld>
            <a:endParaRPr lang="en-US"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685800" y="1143000"/>
            <a:ext cx="7772400" cy="4953000"/>
          </a:xfrm>
        </p:spPr>
        <p:txBody>
          <a:bodyPr/>
          <a:lstStyle/>
          <a:p>
            <a:pPr eaLnBrk="1" hangingPunct="1">
              <a:lnSpc>
                <a:spcPct val="90000"/>
              </a:lnSpc>
            </a:pPr>
            <a:r>
              <a:rPr lang="en-US" altLang="en-US" smtClean="0"/>
              <a:t>The far field terms decrease as </a:t>
            </a:r>
            <a:r>
              <a:rPr lang="en-US" altLang="en-US" i="1" smtClean="0"/>
              <a:t>r</a:t>
            </a:r>
            <a:r>
              <a:rPr lang="en-US" altLang="en-US" i="1" baseline="30000" smtClean="0"/>
              <a:t>-1</a:t>
            </a:r>
            <a:r>
              <a:rPr lang="en-US" altLang="en-US" smtClean="0"/>
              <a:t>.  Thus, they have the geometrical spreading that carries energy into the far field.</a:t>
            </a:r>
          </a:p>
          <a:p>
            <a:pPr eaLnBrk="1" hangingPunct="1">
              <a:lnSpc>
                <a:spcPct val="90000"/>
              </a:lnSpc>
            </a:pPr>
            <a:r>
              <a:rPr lang="en-US" altLang="en-US" smtClean="0"/>
              <a:t>The intermediate-field terms decrease as </a:t>
            </a:r>
            <a:r>
              <a:rPr lang="en-US" altLang="en-US" i="1" smtClean="0"/>
              <a:t>r</a:t>
            </a:r>
            <a:r>
              <a:rPr lang="en-US" altLang="en-US" i="1" baseline="30000" smtClean="0"/>
              <a:t>-2</a:t>
            </a:r>
            <a:r>
              <a:rPr lang="en-US" altLang="en-US" smtClean="0"/>
              <a:t>.  Thus, they decrease in amplitude rapidly, and do not carry energy to the far field.  However, being proportional to </a:t>
            </a:r>
            <a:r>
              <a:rPr lang="en-US" altLang="en-US" i="1" smtClean="0"/>
              <a:t>M</a:t>
            </a:r>
            <a:r>
              <a:rPr lang="en-US" altLang="en-US" i="1" baseline="-25000" smtClean="0"/>
              <a:t>0</a:t>
            </a:r>
            <a:r>
              <a:rPr lang="en-US" altLang="en-US" smtClean="0"/>
              <a:t>(</a:t>
            </a:r>
            <a:r>
              <a:rPr lang="en-US" altLang="en-US" i="1" smtClean="0"/>
              <a:t>t</a:t>
            </a:r>
            <a:r>
              <a:rPr lang="en-US" altLang="en-US" smtClean="0"/>
              <a:t>) , these terms carry a static offset into the region near the fault.</a:t>
            </a:r>
          </a:p>
          <a:p>
            <a:pPr eaLnBrk="1" hangingPunct="1">
              <a:lnSpc>
                <a:spcPct val="90000"/>
              </a:lnSpc>
            </a:pPr>
            <a:r>
              <a:rPr lang="en-US" altLang="en-US" smtClean="0"/>
              <a:t>The near-field term decreases as </a:t>
            </a:r>
            <a:r>
              <a:rPr lang="en-US" altLang="en-US" i="1" smtClean="0"/>
              <a:t>r</a:t>
            </a:r>
            <a:r>
              <a:rPr lang="en-US" altLang="en-US" i="1" baseline="30000" smtClean="0"/>
              <a:t>-4</a:t>
            </a:r>
            <a:r>
              <a:rPr lang="en-US" altLang="en-US" smtClean="0"/>
              <a:t>.  Except for the faster decrease in amplitude, it is like the intermediate-field terms in carrying static offset into the region near the fault.</a:t>
            </a:r>
          </a:p>
        </p:txBody>
      </p:sp>
      <p:sp>
        <p:nvSpPr>
          <p:cNvPr id="45059" name="Rectangle 3"/>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Geometrical spreading</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17</a:t>
            </a:fld>
            <a:endParaRPr lang="en-US"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5003800" y="1644650"/>
            <a:ext cx="3987800" cy="4953000"/>
          </a:xfrm>
        </p:spPr>
        <p:txBody>
          <a:bodyPr/>
          <a:lstStyle/>
          <a:p>
            <a:pPr eaLnBrk="1" hangingPunct="1">
              <a:lnSpc>
                <a:spcPct val="90000"/>
              </a:lnSpc>
            </a:pPr>
            <a:r>
              <a:rPr lang="en-US" altLang="en-US" sz="2000" dirty="0" smtClean="0">
                <a:solidFill>
                  <a:srgbClr val="FF0000"/>
                </a:solidFill>
              </a:rPr>
              <a:t>Signal between the P and the S waves.</a:t>
            </a:r>
          </a:p>
          <a:p>
            <a:pPr eaLnBrk="1" hangingPunct="1">
              <a:lnSpc>
                <a:spcPct val="90000"/>
              </a:lnSpc>
            </a:pPr>
            <a:endParaRPr lang="en-US" altLang="en-US" sz="2000" dirty="0" smtClean="0">
              <a:solidFill>
                <a:srgbClr val="FF0000"/>
              </a:solidFill>
            </a:endParaRP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Signal for duration of faulting, delayed by P-wave speed.</a:t>
            </a: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Signal for duration of faulting, delayed by S-wave speed.</a:t>
            </a:r>
          </a:p>
        </p:txBody>
      </p:sp>
      <p:graphicFrame>
        <p:nvGraphicFramePr>
          <p:cNvPr id="46083" name="Object 3"/>
          <p:cNvGraphicFramePr>
            <a:graphicFrameLocks noChangeAspect="1"/>
          </p:cNvGraphicFramePr>
          <p:nvPr>
            <p:extLst>
              <p:ext uri="{D42A27DB-BD31-4B8C-83A1-F6EECF244321}">
                <p14:modId xmlns:p14="http://schemas.microsoft.com/office/powerpoint/2010/main" val="4222597281"/>
              </p:ext>
            </p:extLst>
          </p:nvPr>
        </p:nvGraphicFramePr>
        <p:xfrm>
          <a:off x="404813" y="1557338"/>
          <a:ext cx="4572000" cy="4648200"/>
        </p:xfrm>
        <a:graphic>
          <a:graphicData uri="http://schemas.openxmlformats.org/presentationml/2006/ole">
            <mc:AlternateContent xmlns:mc="http://schemas.openxmlformats.org/markup-compatibility/2006">
              <mc:Choice xmlns:v="urn:schemas-microsoft-com:vml" Requires="v">
                <p:oleObj spid="_x0000_s46090" name="Equation" r:id="rId4" imgW="2286000" imgH="2323800" progId="Equation.DSMT4">
                  <p:embed/>
                </p:oleObj>
              </mc:Choice>
              <mc:Fallback>
                <p:oleObj name="Equation" r:id="rId4" imgW="2286000" imgH="2323800" progId="Equation.DSMT4">
                  <p:embed/>
                  <p:pic>
                    <p:nvPicPr>
                      <p:cNvPr id="0" name="Object 3"/>
                      <p:cNvPicPr>
                        <a:picLocks noChangeAspect="1" noChangeArrowheads="1"/>
                      </p:cNvPicPr>
                      <p:nvPr/>
                    </p:nvPicPr>
                    <p:blipFill>
                      <a:blip r:embed="rId5"/>
                      <a:srcRect/>
                      <a:stretch>
                        <a:fillRect/>
                      </a:stretch>
                    </p:blipFill>
                    <p:spPr bwMode="auto">
                      <a:xfrm>
                        <a:off x="404813" y="1557338"/>
                        <a:ext cx="4572000" cy="46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84"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Temporal delays</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18</a:t>
            </a:fld>
            <a:endParaRPr lang="en-US"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Oval 2"/>
          <p:cNvSpPr>
            <a:spLocks noChangeArrowheads="1"/>
          </p:cNvSpPr>
          <p:nvPr/>
        </p:nvSpPr>
        <p:spPr bwMode="auto">
          <a:xfrm>
            <a:off x="1187450" y="2924175"/>
            <a:ext cx="144463" cy="14446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pic>
        <p:nvPicPr>
          <p:cNvPr id="47107"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700338" y="4797425"/>
            <a:ext cx="603250" cy="920750"/>
          </a:xfrm>
          <a:noFill/>
        </p:spPr>
      </p:pic>
      <p:sp>
        <p:nvSpPr>
          <p:cNvPr id="47108" name="Line 4"/>
          <p:cNvSpPr>
            <a:spLocks noChangeShapeType="1"/>
          </p:cNvSpPr>
          <p:nvPr/>
        </p:nvSpPr>
        <p:spPr bwMode="auto">
          <a:xfrm>
            <a:off x="1403350" y="3213100"/>
            <a:ext cx="1152525" cy="1511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09" name="Text Box 5"/>
          <p:cNvSpPr txBox="1">
            <a:spLocks noChangeArrowheads="1"/>
          </p:cNvSpPr>
          <p:nvPr/>
        </p:nvSpPr>
        <p:spPr bwMode="auto">
          <a:xfrm>
            <a:off x="1384300" y="2224088"/>
            <a:ext cx="458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M</a:t>
            </a:r>
            <a:r>
              <a:rPr lang="it-IT" altLang="en-US" sz="1800" b="1" baseline="-25000"/>
              <a:t>0</a:t>
            </a:r>
          </a:p>
        </p:txBody>
      </p:sp>
      <p:sp>
        <p:nvSpPr>
          <p:cNvPr id="47110" name="Text Box 6"/>
          <p:cNvSpPr txBox="1">
            <a:spLocks noChangeArrowheads="1"/>
          </p:cNvSpPr>
          <p:nvPr/>
        </p:nvSpPr>
        <p:spPr bwMode="auto">
          <a:xfrm>
            <a:off x="2176463" y="3376613"/>
            <a:ext cx="27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r</a:t>
            </a:r>
          </a:p>
        </p:txBody>
      </p:sp>
      <p:graphicFrame>
        <p:nvGraphicFramePr>
          <p:cNvPr id="47111" name="Object 7"/>
          <p:cNvGraphicFramePr>
            <a:graphicFrameLocks noChangeAspect="1"/>
          </p:cNvGraphicFramePr>
          <p:nvPr/>
        </p:nvGraphicFramePr>
        <p:xfrm>
          <a:off x="3937000" y="4076700"/>
          <a:ext cx="812800" cy="406400"/>
        </p:xfrm>
        <a:graphic>
          <a:graphicData uri="http://schemas.openxmlformats.org/presentationml/2006/ole">
            <mc:AlternateContent xmlns:mc="http://schemas.openxmlformats.org/markup-compatibility/2006">
              <mc:Choice xmlns:v="urn:schemas-microsoft-com:vml" Requires="v">
                <p:oleObj spid="_x0000_s47135" name="Equation" r:id="rId5" imgW="406048" imgH="203024" progId="Equation.3">
                  <p:embed/>
                </p:oleObj>
              </mc:Choice>
              <mc:Fallback>
                <p:oleObj name="Equation" r:id="rId5" imgW="406048" imgH="203024"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7000" y="4076700"/>
                        <a:ext cx="812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12" name="Object 8"/>
          <p:cNvGraphicFramePr>
            <a:graphicFrameLocks noChangeAspect="1"/>
          </p:cNvGraphicFramePr>
          <p:nvPr/>
        </p:nvGraphicFramePr>
        <p:xfrm>
          <a:off x="2484438" y="1666875"/>
          <a:ext cx="636587" cy="407988"/>
        </p:xfrm>
        <a:graphic>
          <a:graphicData uri="http://schemas.openxmlformats.org/presentationml/2006/ole">
            <mc:AlternateContent xmlns:mc="http://schemas.openxmlformats.org/markup-compatibility/2006">
              <mc:Choice xmlns:v="urn:schemas-microsoft-com:vml" Requires="v">
                <p:oleObj spid="_x0000_s47136" name="Equation" r:id="rId7" imgW="317225" imgH="203024" progId="Equation.3">
                  <p:embed/>
                </p:oleObj>
              </mc:Choice>
              <mc:Fallback>
                <p:oleObj name="Equation" r:id="rId7" imgW="317225" imgH="203024"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1666875"/>
                        <a:ext cx="636587" cy="40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13" name="Line 9"/>
          <p:cNvSpPr>
            <a:spLocks noChangeShapeType="1"/>
          </p:cNvSpPr>
          <p:nvPr/>
        </p:nvSpPr>
        <p:spPr bwMode="auto">
          <a:xfrm>
            <a:off x="3132138" y="17065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4" name="Line 10"/>
          <p:cNvSpPr>
            <a:spLocks noChangeShapeType="1"/>
          </p:cNvSpPr>
          <p:nvPr/>
        </p:nvSpPr>
        <p:spPr bwMode="auto">
          <a:xfrm flipH="1" flipV="1">
            <a:off x="3132138" y="33623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5" name="Freeform 11"/>
          <p:cNvSpPr>
            <a:spLocks/>
          </p:cNvSpPr>
          <p:nvPr/>
        </p:nvSpPr>
        <p:spPr bwMode="auto">
          <a:xfrm>
            <a:off x="3132138" y="2276475"/>
            <a:ext cx="3221037" cy="1085850"/>
          </a:xfrm>
          <a:custGeom>
            <a:avLst/>
            <a:gdLst>
              <a:gd name="T0" fmla="*/ 0 w 2029"/>
              <a:gd name="T1" fmla="*/ 1723786875 h 684"/>
              <a:gd name="T2" fmla="*/ 1937999062 w 2029"/>
              <a:gd name="T3" fmla="*/ 1713706250 h 684"/>
              <a:gd name="T4" fmla="*/ 1935479700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768"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6" name="Text Box 12"/>
          <p:cNvSpPr txBox="1">
            <a:spLocks noChangeArrowheads="1"/>
          </p:cNvSpPr>
          <p:nvPr/>
        </p:nvSpPr>
        <p:spPr bwMode="auto">
          <a:xfrm>
            <a:off x="6373813" y="34353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47117" name="Text Box 13"/>
          <p:cNvSpPr txBox="1">
            <a:spLocks noChangeArrowheads="1"/>
          </p:cNvSpPr>
          <p:nvPr/>
        </p:nvSpPr>
        <p:spPr bwMode="auto">
          <a:xfrm>
            <a:off x="4500563" y="2708275"/>
            <a:ext cx="158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Rise time = 0</a:t>
            </a:r>
          </a:p>
        </p:txBody>
      </p:sp>
      <p:graphicFrame>
        <p:nvGraphicFramePr>
          <p:cNvPr id="47118" name="Object 14"/>
          <p:cNvGraphicFramePr>
            <a:graphicFrameLocks noChangeAspect="1"/>
          </p:cNvGraphicFramePr>
          <p:nvPr/>
        </p:nvGraphicFramePr>
        <p:xfrm>
          <a:off x="5500688" y="1706563"/>
          <a:ext cx="633412" cy="455612"/>
        </p:xfrm>
        <a:graphic>
          <a:graphicData uri="http://schemas.openxmlformats.org/presentationml/2006/ole">
            <mc:AlternateContent xmlns:mc="http://schemas.openxmlformats.org/markup-compatibility/2006">
              <mc:Choice xmlns:v="urn:schemas-microsoft-com:vml" Requires="v">
                <p:oleObj spid="_x0000_s47137" name="Equation" r:id="rId9" imgW="317362" imgH="228501" progId="Equation.3">
                  <p:embed/>
                </p:oleObj>
              </mc:Choice>
              <mc:Fallback>
                <p:oleObj name="Equation" r:id="rId9" imgW="317362" imgH="228501"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0688" y="1706563"/>
                        <a:ext cx="6334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19" name="Rectangle 15"/>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Solution for a Heaviside source time function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19</a:t>
            </a:fld>
            <a:endParaRPr lang="en-US"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Oval 2"/>
          <p:cNvSpPr>
            <a:spLocks noChangeArrowheads="1"/>
          </p:cNvSpPr>
          <p:nvPr/>
        </p:nvSpPr>
        <p:spPr bwMode="auto">
          <a:xfrm>
            <a:off x="1187450" y="2924175"/>
            <a:ext cx="144463" cy="14446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pic>
        <p:nvPicPr>
          <p:cNvPr id="48131"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700338" y="4797425"/>
            <a:ext cx="603250" cy="920750"/>
          </a:xfrm>
          <a:noFill/>
        </p:spPr>
      </p:pic>
      <p:sp>
        <p:nvSpPr>
          <p:cNvPr id="48132" name="Line 4"/>
          <p:cNvSpPr>
            <a:spLocks noChangeShapeType="1"/>
          </p:cNvSpPr>
          <p:nvPr/>
        </p:nvSpPr>
        <p:spPr bwMode="auto">
          <a:xfrm>
            <a:off x="1403350" y="3213100"/>
            <a:ext cx="1152525" cy="1511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3" name="Text Box 5"/>
          <p:cNvSpPr txBox="1">
            <a:spLocks noChangeArrowheads="1"/>
          </p:cNvSpPr>
          <p:nvPr/>
        </p:nvSpPr>
        <p:spPr bwMode="auto">
          <a:xfrm>
            <a:off x="1384300" y="2224088"/>
            <a:ext cx="458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M</a:t>
            </a:r>
            <a:r>
              <a:rPr lang="it-IT" altLang="en-US" sz="1800" b="1" baseline="-25000"/>
              <a:t>0</a:t>
            </a:r>
          </a:p>
        </p:txBody>
      </p:sp>
      <p:sp>
        <p:nvSpPr>
          <p:cNvPr id="48134" name="Text Box 6"/>
          <p:cNvSpPr txBox="1">
            <a:spLocks noChangeArrowheads="1"/>
          </p:cNvSpPr>
          <p:nvPr/>
        </p:nvSpPr>
        <p:spPr bwMode="auto">
          <a:xfrm>
            <a:off x="2176463" y="3376613"/>
            <a:ext cx="27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r</a:t>
            </a:r>
          </a:p>
        </p:txBody>
      </p:sp>
      <p:graphicFrame>
        <p:nvGraphicFramePr>
          <p:cNvPr id="48135" name="Object 7"/>
          <p:cNvGraphicFramePr>
            <a:graphicFrameLocks noChangeAspect="1"/>
          </p:cNvGraphicFramePr>
          <p:nvPr>
            <p:extLst>
              <p:ext uri="{D42A27DB-BD31-4B8C-83A1-F6EECF244321}">
                <p14:modId xmlns:p14="http://schemas.microsoft.com/office/powerpoint/2010/main" val="3650648915"/>
              </p:ext>
            </p:extLst>
          </p:nvPr>
        </p:nvGraphicFramePr>
        <p:xfrm>
          <a:off x="3924300" y="3886200"/>
          <a:ext cx="838200" cy="787400"/>
        </p:xfrm>
        <a:graphic>
          <a:graphicData uri="http://schemas.openxmlformats.org/presentationml/2006/ole">
            <mc:AlternateContent xmlns:mc="http://schemas.openxmlformats.org/markup-compatibility/2006">
              <mc:Choice xmlns:v="urn:schemas-microsoft-com:vml" Requires="v">
                <p:oleObj spid="_x0000_s48166" name="Equation" r:id="rId5" imgW="419040" imgH="393480" progId="Equation.DSMT4">
                  <p:embed/>
                </p:oleObj>
              </mc:Choice>
              <mc:Fallback>
                <p:oleObj name="Equation" r:id="rId5" imgW="419040" imgH="393480" progId="Equation.DSMT4">
                  <p:embed/>
                  <p:pic>
                    <p:nvPicPr>
                      <p:cNvPr id="0" name="Object 7"/>
                      <p:cNvPicPr>
                        <a:picLocks noChangeAspect="1" noChangeArrowheads="1"/>
                      </p:cNvPicPr>
                      <p:nvPr/>
                    </p:nvPicPr>
                    <p:blipFill>
                      <a:blip r:embed="rId6"/>
                      <a:srcRect/>
                      <a:stretch>
                        <a:fillRect/>
                      </a:stretch>
                    </p:blipFill>
                    <p:spPr bwMode="auto">
                      <a:xfrm>
                        <a:off x="3924300" y="3886200"/>
                        <a:ext cx="8382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36" name="Object 8"/>
          <p:cNvGraphicFramePr>
            <a:graphicFrameLocks noChangeAspect="1"/>
          </p:cNvGraphicFramePr>
          <p:nvPr/>
        </p:nvGraphicFramePr>
        <p:xfrm>
          <a:off x="2484438" y="1666875"/>
          <a:ext cx="636587" cy="407988"/>
        </p:xfrm>
        <a:graphic>
          <a:graphicData uri="http://schemas.openxmlformats.org/presentationml/2006/ole">
            <mc:AlternateContent xmlns:mc="http://schemas.openxmlformats.org/markup-compatibility/2006">
              <mc:Choice xmlns:v="urn:schemas-microsoft-com:vml" Requires="v">
                <p:oleObj spid="_x0000_s48167" name="Equation" r:id="rId7" imgW="317225" imgH="203024" progId="Equation.3">
                  <p:embed/>
                </p:oleObj>
              </mc:Choice>
              <mc:Fallback>
                <p:oleObj name="Equation" r:id="rId7" imgW="317225" imgH="203024"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1666875"/>
                        <a:ext cx="636587" cy="40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37" name="Line 9"/>
          <p:cNvSpPr>
            <a:spLocks noChangeShapeType="1"/>
          </p:cNvSpPr>
          <p:nvPr/>
        </p:nvSpPr>
        <p:spPr bwMode="auto">
          <a:xfrm>
            <a:off x="3132138" y="17065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8" name="Line 10"/>
          <p:cNvSpPr>
            <a:spLocks noChangeShapeType="1"/>
          </p:cNvSpPr>
          <p:nvPr/>
        </p:nvSpPr>
        <p:spPr bwMode="auto">
          <a:xfrm flipH="1" flipV="1">
            <a:off x="3132138" y="33623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9" name="Freeform 11"/>
          <p:cNvSpPr>
            <a:spLocks/>
          </p:cNvSpPr>
          <p:nvPr/>
        </p:nvSpPr>
        <p:spPr bwMode="auto">
          <a:xfrm>
            <a:off x="3132138" y="2276475"/>
            <a:ext cx="3221037" cy="1085850"/>
          </a:xfrm>
          <a:custGeom>
            <a:avLst/>
            <a:gdLst>
              <a:gd name="T0" fmla="*/ 0 w 2029"/>
              <a:gd name="T1" fmla="*/ 1723786875 h 684"/>
              <a:gd name="T2" fmla="*/ 1937999062 w 2029"/>
              <a:gd name="T3" fmla="*/ 1713706250 h 684"/>
              <a:gd name="T4" fmla="*/ 1935479700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768"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40" name="Text Box 12"/>
          <p:cNvSpPr txBox="1">
            <a:spLocks noChangeArrowheads="1"/>
          </p:cNvSpPr>
          <p:nvPr/>
        </p:nvSpPr>
        <p:spPr bwMode="auto">
          <a:xfrm>
            <a:off x="6373813" y="34353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48141" name="Text Box 13"/>
          <p:cNvSpPr txBox="1">
            <a:spLocks noChangeArrowheads="1"/>
          </p:cNvSpPr>
          <p:nvPr/>
        </p:nvSpPr>
        <p:spPr bwMode="auto">
          <a:xfrm>
            <a:off x="4500563" y="2708275"/>
            <a:ext cx="158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Rise time = 0</a:t>
            </a:r>
          </a:p>
        </p:txBody>
      </p:sp>
      <p:graphicFrame>
        <p:nvGraphicFramePr>
          <p:cNvPr id="48142" name="Object 14"/>
          <p:cNvGraphicFramePr>
            <a:graphicFrameLocks noChangeAspect="1"/>
          </p:cNvGraphicFramePr>
          <p:nvPr/>
        </p:nvGraphicFramePr>
        <p:xfrm>
          <a:off x="5500688" y="1706563"/>
          <a:ext cx="633412" cy="455612"/>
        </p:xfrm>
        <a:graphic>
          <a:graphicData uri="http://schemas.openxmlformats.org/presentationml/2006/ole">
            <mc:AlternateContent xmlns:mc="http://schemas.openxmlformats.org/markup-compatibility/2006">
              <mc:Choice xmlns:v="urn:schemas-microsoft-com:vml" Requires="v">
                <p:oleObj spid="_x0000_s48168" name="Equation" r:id="rId9" imgW="317362" imgH="228501" progId="Equation.3">
                  <p:embed/>
                </p:oleObj>
              </mc:Choice>
              <mc:Fallback>
                <p:oleObj name="Equation" r:id="rId9" imgW="317362" imgH="228501"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0688" y="1706563"/>
                        <a:ext cx="6334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43" name="Line 15"/>
          <p:cNvSpPr>
            <a:spLocks noChangeShapeType="1"/>
          </p:cNvSpPr>
          <p:nvPr/>
        </p:nvSpPr>
        <p:spPr bwMode="auto">
          <a:xfrm>
            <a:off x="4932363" y="40052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44" name="Line 16"/>
          <p:cNvSpPr>
            <a:spLocks noChangeShapeType="1"/>
          </p:cNvSpPr>
          <p:nvPr/>
        </p:nvSpPr>
        <p:spPr bwMode="auto">
          <a:xfrm flipH="1" flipV="1">
            <a:off x="4932363" y="56610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45" name="Text Box 17"/>
          <p:cNvSpPr txBox="1">
            <a:spLocks noChangeArrowheads="1"/>
          </p:cNvSpPr>
          <p:nvPr/>
        </p:nvSpPr>
        <p:spPr bwMode="auto">
          <a:xfrm>
            <a:off x="8174038" y="57340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48146" name="Line 18"/>
          <p:cNvSpPr>
            <a:spLocks noChangeShapeType="1"/>
          </p:cNvSpPr>
          <p:nvPr/>
        </p:nvSpPr>
        <p:spPr bwMode="auto">
          <a:xfrm flipV="1">
            <a:off x="6227763" y="4581525"/>
            <a:ext cx="0" cy="1081088"/>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47" name="Rectangle 19"/>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Solution for a Heaviside source time function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20</a:t>
            </a:fld>
            <a:endParaRPr lang="en-US"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Oval 2"/>
          <p:cNvSpPr>
            <a:spLocks noChangeArrowheads="1"/>
          </p:cNvSpPr>
          <p:nvPr/>
        </p:nvSpPr>
        <p:spPr bwMode="auto">
          <a:xfrm>
            <a:off x="1187450" y="2924175"/>
            <a:ext cx="144463" cy="14446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pic>
        <p:nvPicPr>
          <p:cNvPr id="49155"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700338" y="4797425"/>
            <a:ext cx="603250" cy="920750"/>
          </a:xfrm>
          <a:noFill/>
        </p:spPr>
      </p:pic>
      <p:sp>
        <p:nvSpPr>
          <p:cNvPr id="49156" name="Line 4"/>
          <p:cNvSpPr>
            <a:spLocks noChangeShapeType="1"/>
          </p:cNvSpPr>
          <p:nvPr/>
        </p:nvSpPr>
        <p:spPr bwMode="auto">
          <a:xfrm>
            <a:off x="1403350" y="3213100"/>
            <a:ext cx="1152525" cy="1511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57" name="Text Box 5"/>
          <p:cNvSpPr txBox="1">
            <a:spLocks noChangeArrowheads="1"/>
          </p:cNvSpPr>
          <p:nvPr/>
        </p:nvSpPr>
        <p:spPr bwMode="auto">
          <a:xfrm>
            <a:off x="1384300" y="2224088"/>
            <a:ext cx="458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M</a:t>
            </a:r>
            <a:r>
              <a:rPr lang="it-IT" altLang="en-US" sz="1800" b="1" baseline="-25000"/>
              <a:t>0</a:t>
            </a:r>
          </a:p>
        </p:txBody>
      </p:sp>
      <p:sp>
        <p:nvSpPr>
          <p:cNvPr id="49158" name="Text Box 6"/>
          <p:cNvSpPr txBox="1">
            <a:spLocks noChangeArrowheads="1"/>
          </p:cNvSpPr>
          <p:nvPr/>
        </p:nvSpPr>
        <p:spPr bwMode="auto">
          <a:xfrm>
            <a:off x="2176463" y="3376613"/>
            <a:ext cx="27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r</a:t>
            </a:r>
          </a:p>
        </p:txBody>
      </p:sp>
      <p:graphicFrame>
        <p:nvGraphicFramePr>
          <p:cNvPr id="49159" name="Object 7"/>
          <p:cNvGraphicFramePr>
            <a:graphicFrameLocks noChangeAspect="1"/>
          </p:cNvGraphicFramePr>
          <p:nvPr/>
        </p:nvGraphicFramePr>
        <p:xfrm>
          <a:off x="3937000" y="4076700"/>
          <a:ext cx="812800" cy="406400"/>
        </p:xfrm>
        <a:graphic>
          <a:graphicData uri="http://schemas.openxmlformats.org/presentationml/2006/ole">
            <mc:AlternateContent xmlns:mc="http://schemas.openxmlformats.org/markup-compatibility/2006">
              <mc:Choice xmlns:v="urn:schemas-microsoft-com:vml" Requires="v">
                <p:oleObj spid="_x0000_s49201" name="Equation" r:id="rId5" imgW="406048" imgH="203024" progId="Equation.3">
                  <p:embed/>
                </p:oleObj>
              </mc:Choice>
              <mc:Fallback>
                <p:oleObj name="Equation" r:id="rId5" imgW="406048" imgH="203024"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7000" y="4076700"/>
                        <a:ext cx="812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160" name="Object 8"/>
          <p:cNvGraphicFramePr>
            <a:graphicFrameLocks noChangeAspect="1"/>
          </p:cNvGraphicFramePr>
          <p:nvPr/>
        </p:nvGraphicFramePr>
        <p:xfrm>
          <a:off x="2484438" y="1666875"/>
          <a:ext cx="636587" cy="407988"/>
        </p:xfrm>
        <a:graphic>
          <a:graphicData uri="http://schemas.openxmlformats.org/presentationml/2006/ole">
            <mc:AlternateContent xmlns:mc="http://schemas.openxmlformats.org/markup-compatibility/2006">
              <mc:Choice xmlns:v="urn:schemas-microsoft-com:vml" Requires="v">
                <p:oleObj spid="_x0000_s49202" name="Equation" r:id="rId7" imgW="317225" imgH="203024" progId="Equation.3">
                  <p:embed/>
                </p:oleObj>
              </mc:Choice>
              <mc:Fallback>
                <p:oleObj name="Equation" r:id="rId7" imgW="317225" imgH="203024"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1666875"/>
                        <a:ext cx="636587" cy="40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61" name="Line 9"/>
          <p:cNvSpPr>
            <a:spLocks noChangeShapeType="1"/>
          </p:cNvSpPr>
          <p:nvPr/>
        </p:nvSpPr>
        <p:spPr bwMode="auto">
          <a:xfrm>
            <a:off x="3132138" y="17065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2" name="Line 10"/>
          <p:cNvSpPr>
            <a:spLocks noChangeShapeType="1"/>
          </p:cNvSpPr>
          <p:nvPr/>
        </p:nvSpPr>
        <p:spPr bwMode="auto">
          <a:xfrm flipH="1" flipV="1">
            <a:off x="3132138" y="33623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3" name="Freeform 11"/>
          <p:cNvSpPr>
            <a:spLocks/>
          </p:cNvSpPr>
          <p:nvPr/>
        </p:nvSpPr>
        <p:spPr bwMode="auto">
          <a:xfrm>
            <a:off x="3132138" y="2276475"/>
            <a:ext cx="3221037" cy="1085850"/>
          </a:xfrm>
          <a:custGeom>
            <a:avLst/>
            <a:gdLst>
              <a:gd name="T0" fmla="*/ 0 w 2029"/>
              <a:gd name="T1" fmla="*/ 1723786875 h 684"/>
              <a:gd name="T2" fmla="*/ 1937999062 w 2029"/>
              <a:gd name="T3" fmla="*/ 1713706250 h 684"/>
              <a:gd name="T4" fmla="*/ 1935479700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768"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4" name="Text Box 12"/>
          <p:cNvSpPr txBox="1">
            <a:spLocks noChangeArrowheads="1"/>
          </p:cNvSpPr>
          <p:nvPr/>
        </p:nvSpPr>
        <p:spPr bwMode="auto">
          <a:xfrm>
            <a:off x="6373813" y="34353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49165" name="Text Box 13"/>
          <p:cNvSpPr txBox="1">
            <a:spLocks noChangeArrowheads="1"/>
          </p:cNvSpPr>
          <p:nvPr/>
        </p:nvSpPr>
        <p:spPr bwMode="auto">
          <a:xfrm>
            <a:off x="4500563" y="2708275"/>
            <a:ext cx="158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Rise time = 0</a:t>
            </a:r>
          </a:p>
        </p:txBody>
      </p:sp>
      <p:graphicFrame>
        <p:nvGraphicFramePr>
          <p:cNvPr id="49166" name="Object 14"/>
          <p:cNvGraphicFramePr>
            <a:graphicFrameLocks noChangeAspect="1"/>
          </p:cNvGraphicFramePr>
          <p:nvPr/>
        </p:nvGraphicFramePr>
        <p:xfrm>
          <a:off x="5500688" y="1706563"/>
          <a:ext cx="633412" cy="455612"/>
        </p:xfrm>
        <a:graphic>
          <a:graphicData uri="http://schemas.openxmlformats.org/presentationml/2006/ole">
            <mc:AlternateContent xmlns:mc="http://schemas.openxmlformats.org/markup-compatibility/2006">
              <mc:Choice xmlns:v="urn:schemas-microsoft-com:vml" Requires="v">
                <p:oleObj spid="_x0000_s49203" name="Equation" r:id="rId9" imgW="317362" imgH="228501" progId="Equation.3">
                  <p:embed/>
                </p:oleObj>
              </mc:Choice>
              <mc:Fallback>
                <p:oleObj name="Equation" r:id="rId9" imgW="317362" imgH="228501"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0688" y="1706563"/>
                        <a:ext cx="6334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67" name="Line 15"/>
          <p:cNvSpPr>
            <a:spLocks noChangeShapeType="1"/>
          </p:cNvSpPr>
          <p:nvPr/>
        </p:nvSpPr>
        <p:spPr bwMode="auto">
          <a:xfrm>
            <a:off x="4932363" y="40052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8" name="Line 16"/>
          <p:cNvSpPr>
            <a:spLocks noChangeShapeType="1"/>
          </p:cNvSpPr>
          <p:nvPr/>
        </p:nvSpPr>
        <p:spPr bwMode="auto">
          <a:xfrm flipH="1" flipV="1">
            <a:off x="4932363" y="56610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9" name="Text Box 17"/>
          <p:cNvSpPr txBox="1">
            <a:spLocks noChangeArrowheads="1"/>
          </p:cNvSpPr>
          <p:nvPr/>
        </p:nvSpPr>
        <p:spPr bwMode="auto">
          <a:xfrm>
            <a:off x="8174038" y="57340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49170" name="Object 18"/>
          <p:cNvGraphicFramePr>
            <a:graphicFrameLocks noChangeAspect="1"/>
          </p:cNvGraphicFramePr>
          <p:nvPr/>
        </p:nvGraphicFramePr>
        <p:xfrm>
          <a:off x="6011863" y="5821363"/>
          <a:ext cx="355600" cy="787400"/>
        </p:xfrm>
        <a:graphic>
          <a:graphicData uri="http://schemas.openxmlformats.org/presentationml/2006/ole">
            <mc:AlternateContent xmlns:mc="http://schemas.openxmlformats.org/markup-compatibility/2006">
              <mc:Choice xmlns:v="urn:schemas-microsoft-com:vml" Requires="v">
                <p:oleObj spid="_x0000_s49204" name="Equation" r:id="rId11" imgW="177646" imgH="393359" progId="Equation.3">
                  <p:embed/>
                </p:oleObj>
              </mc:Choice>
              <mc:Fallback>
                <p:oleObj name="Equation" r:id="rId11" imgW="177646" imgH="393359"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1863" y="5821363"/>
                        <a:ext cx="3556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171" name="Object 19"/>
          <p:cNvGraphicFramePr>
            <a:graphicFrameLocks noChangeAspect="1"/>
          </p:cNvGraphicFramePr>
          <p:nvPr/>
        </p:nvGraphicFramePr>
        <p:xfrm>
          <a:off x="6948488" y="5830888"/>
          <a:ext cx="355600" cy="838200"/>
        </p:xfrm>
        <a:graphic>
          <a:graphicData uri="http://schemas.openxmlformats.org/presentationml/2006/ole">
            <mc:AlternateContent xmlns:mc="http://schemas.openxmlformats.org/markup-compatibility/2006">
              <mc:Choice xmlns:v="urn:schemas-microsoft-com:vml" Requires="v">
                <p:oleObj spid="_x0000_s49205" name="Equation" r:id="rId13" imgW="177723" imgH="418918" progId="Equation.3">
                  <p:embed/>
                </p:oleObj>
              </mc:Choice>
              <mc:Fallback>
                <p:oleObj name="Equation" r:id="rId13" imgW="177723" imgH="418918" progId="Equation.3">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48488" y="5830888"/>
                        <a:ext cx="3556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72" name="Text Box 20"/>
          <p:cNvSpPr txBox="1">
            <a:spLocks noChangeArrowheads="1"/>
          </p:cNvSpPr>
          <p:nvPr/>
        </p:nvSpPr>
        <p:spPr bwMode="auto">
          <a:xfrm>
            <a:off x="4787900" y="5876925"/>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0</a:t>
            </a:r>
          </a:p>
        </p:txBody>
      </p:sp>
      <p:sp>
        <p:nvSpPr>
          <p:cNvPr id="49173" name="Line 21"/>
          <p:cNvSpPr>
            <a:spLocks noChangeShapeType="1"/>
          </p:cNvSpPr>
          <p:nvPr/>
        </p:nvSpPr>
        <p:spPr bwMode="auto">
          <a:xfrm>
            <a:off x="6156325"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4" name="Line 22"/>
          <p:cNvSpPr>
            <a:spLocks noChangeShapeType="1"/>
          </p:cNvSpPr>
          <p:nvPr/>
        </p:nvSpPr>
        <p:spPr bwMode="auto">
          <a:xfrm>
            <a:off x="7092950"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5" name="Rectangle 23"/>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Solution for a Heaviside source time function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21</a:t>
            </a:fld>
            <a:endParaRPr lang="en-US"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Oval 2"/>
          <p:cNvSpPr>
            <a:spLocks noChangeArrowheads="1"/>
          </p:cNvSpPr>
          <p:nvPr/>
        </p:nvSpPr>
        <p:spPr bwMode="auto">
          <a:xfrm>
            <a:off x="1187450" y="2924175"/>
            <a:ext cx="144463" cy="14446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pic>
        <p:nvPicPr>
          <p:cNvPr id="50179"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700338" y="4797425"/>
            <a:ext cx="603250" cy="920750"/>
          </a:xfrm>
          <a:noFill/>
        </p:spPr>
      </p:pic>
      <p:sp>
        <p:nvSpPr>
          <p:cNvPr id="50180" name="Line 4"/>
          <p:cNvSpPr>
            <a:spLocks noChangeShapeType="1"/>
          </p:cNvSpPr>
          <p:nvPr/>
        </p:nvSpPr>
        <p:spPr bwMode="auto">
          <a:xfrm>
            <a:off x="1403350" y="3213100"/>
            <a:ext cx="1152525" cy="1511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81" name="Text Box 5"/>
          <p:cNvSpPr txBox="1">
            <a:spLocks noChangeArrowheads="1"/>
          </p:cNvSpPr>
          <p:nvPr/>
        </p:nvSpPr>
        <p:spPr bwMode="auto">
          <a:xfrm>
            <a:off x="1384300" y="2224088"/>
            <a:ext cx="458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M</a:t>
            </a:r>
            <a:r>
              <a:rPr lang="it-IT" altLang="en-US" sz="1800" b="1" baseline="-25000"/>
              <a:t>0</a:t>
            </a:r>
          </a:p>
        </p:txBody>
      </p:sp>
      <p:sp>
        <p:nvSpPr>
          <p:cNvPr id="50182" name="Text Box 6"/>
          <p:cNvSpPr txBox="1">
            <a:spLocks noChangeArrowheads="1"/>
          </p:cNvSpPr>
          <p:nvPr/>
        </p:nvSpPr>
        <p:spPr bwMode="auto">
          <a:xfrm>
            <a:off x="2176463" y="3376613"/>
            <a:ext cx="27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r</a:t>
            </a:r>
          </a:p>
        </p:txBody>
      </p:sp>
      <p:graphicFrame>
        <p:nvGraphicFramePr>
          <p:cNvPr id="50183" name="Object 7"/>
          <p:cNvGraphicFramePr>
            <a:graphicFrameLocks noChangeAspect="1"/>
          </p:cNvGraphicFramePr>
          <p:nvPr/>
        </p:nvGraphicFramePr>
        <p:xfrm>
          <a:off x="3937000" y="4076700"/>
          <a:ext cx="812800" cy="406400"/>
        </p:xfrm>
        <a:graphic>
          <a:graphicData uri="http://schemas.openxmlformats.org/presentationml/2006/ole">
            <mc:AlternateContent xmlns:mc="http://schemas.openxmlformats.org/markup-compatibility/2006">
              <mc:Choice xmlns:v="urn:schemas-microsoft-com:vml" Requires="v">
                <p:oleObj spid="_x0000_s50227" name="Equation" r:id="rId5" imgW="406048" imgH="203024" progId="Equation.3">
                  <p:embed/>
                </p:oleObj>
              </mc:Choice>
              <mc:Fallback>
                <p:oleObj name="Equation" r:id="rId5" imgW="406048" imgH="203024"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7000" y="4076700"/>
                        <a:ext cx="812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4" name="Object 8"/>
          <p:cNvGraphicFramePr>
            <a:graphicFrameLocks noChangeAspect="1"/>
          </p:cNvGraphicFramePr>
          <p:nvPr/>
        </p:nvGraphicFramePr>
        <p:xfrm>
          <a:off x="2484438" y="1666875"/>
          <a:ext cx="636587" cy="407988"/>
        </p:xfrm>
        <a:graphic>
          <a:graphicData uri="http://schemas.openxmlformats.org/presentationml/2006/ole">
            <mc:AlternateContent xmlns:mc="http://schemas.openxmlformats.org/markup-compatibility/2006">
              <mc:Choice xmlns:v="urn:schemas-microsoft-com:vml" Requires="v">
                <p:oleObj spid="_x0000_s50228" name="Equation" r:id="rId7" imgW="317225" imgH="203024" progId="Equation.3">
                  <p:embed/>
                </p:oleObj>
              </mc:Choice>
              <mc:Fallback>
                <p:oleObj name="Equation" r:id="rId7" imgW="317225" imgH="203024"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1666875"/>
                        <a:ext cx="636587" cy="40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5" name="Line 9"/>
          <p:cNvSpPr>
            <a:spLocks noChangeShapeType="1"/>
          </p:cNvSpPr>
          <p:nvPr/>
        </p:nvSpPr>
        <p:spPr bwMode="auto">
          <a:xfrm>
            <a:off x="3132138" y="17065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86" name="Line 10"/>
          <p:cNvSpPr>
            <a:spLocks noChangeShapeType="1"/>
          </p:cNvSpPr>
          <p:nvPr/>
        </p:nvSpPr>
        <p:spPr bwMode="auto">
          <a:xfrm flipH="1" flipV="1">
            <a:off x="3132138" y="33623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87" name="Freeform 11"/>
          <p:cNvSpPr>
            <a:spLocks/>
          </p:cNvSpPr>
          <p:nvPr/>
        </p:nvSpPr>
        <p:spPr bwMode="auto">
          <a:xfrm>
            <a:off x="3132138" y="2276475"/>
            <a:ext cx="3221037" cy="1085850"/>
          </a:xfrm>
          <a:custGeom>
            <a:avLst/>
            <a:gdLst>
              <a:gd name="T0" fmla="*/ 0 w 2029"/>
              <a:gd name="T1" fmla="*/ 1723786875 h 684"/>
              <a:gd name="T2" fmla="*/ 1937999062 w 2029"/>
              <a:gd name="T3" fmla="*/ 1713706250 h 684"/>
              <a:gd name="T4" fmla="*/ 1935479700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768"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88" name="Text Box 12"/>
          <p:cNvSpPr txBox="1">
            <a:spLocks noChangeArrowheads="1"/>
          </p:cNvSpPr>
          <p:nvPr/>
        </p:nvSpPr>
        <p:spPr bwMode="auto">
          <a:xfrm>
            <a:off x="6373813" y="34353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50189" name="Text Box 13"/>
          <p:cNvSpPr txBox="1">
            <a:spLocks noChangeArrowheads="1"/>
          </p:cNvSpPr>
          <p:nvPr/>
        </p:nvSpPr>
        <p:spPr bwMode="auto">
          <a:xfrm>
            <a:off x="4500563" y="2708275"/>
            <a:ext cx="158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Rise time = 0</a:t>
            </a:r>
          </a:p>
        </p:txBody>
      </p:sp>
      <p:graphicFrame>
        <p:nvGraphicFramePr>
          <p:cNvPr id="50190" name="Object 14"/>
          <p:cNvGraphicFramePr>
            <a:graphicFrameLocks noChangeAspect="1"/>
          </p:cNvGraphicFramePr>
          <p:nvPr/>
        </p:nvGraphicFramePr>
        <p:xfrm>
          <a:off x="5500688" y="1706563"/>
          <a:ext cx="633412" cy="455612"/>
        </p:xfrm>
        <a:graphic>
          <a:graphicData uri="http://schemas.openxmlformats.org/presentationml/2006/ole">
            <mc:AlternateContent xmlns:mc="http://schemas.openxmlformats.org/markup-compatibility/2006">
              <mc:Choice xmlns:v="urn:schemas-microsoft-com:vml" Requires="v">
                <p:oleObj spid="_x0000_s50229" name="Equation" r:id="rId9" imgW="317362" imgH="228501" progId="Equation.3">
                  <p:embed/>
                </p:oleObj>
              </mc:Choice>
              <mc:Fallback>
                <p:oleObj name="Equation" r:id="rId9" imgW="317362" imgH="228501"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0688" y="1706563"/>
                        <a:ext cx="6334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91" name="Line 15"/>
          <p:cNvSpPr>
            <a:spLocks noChangeShapeType="1"/>
          </p:cNvSpPr>
          <p:nvPr/>
        </p:nvSpPr>
        <p:spPr bwMode="auto">
          <a:xfrm>
            <a:off x="4932363" y="40052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92" name="Line 16"/>
          <p:cNvSpPr>
            <a:spLocks noChangeShapeType="1"/>
          </p:cNvSpPr>
          <p:nvPr/>
        </p:nvSpPr>
        <p:spPr bwMode="auto">
          <a:xfrm flipH="1" flipV="1">
            <a:off x="4932363" y="56610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93" name="Text Box 17"/>
          <p:cNvSpPr txBox="1">
            <a:spLocks noChangeArrowheads="1"/>
          </p:cNvSpPr>
          <p:nvPr/>
        </p:nvSpPr>
        <p:spPr bwMode="auto">
          <a:xfrm>
            <a:off x="8174038" y="57340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50194" name="Object 18"/>
          <p:cNvGraphicFramePr>
            <a:graphicFrameLocks noChangeAspect="1"/>
          </p:cNvGraphicFramePr>
          <p:nvPr/>
        </p:nvGraphicFramePr>
        <p:xfrm>
          <a:off x="6011863" y="5821363"/>
          <a:ext cx="355600" cy="787400"/>
        </p:xfrm>
        <a:graphic>
          <a:graphicData uri="http://schemas.openxmlformats.org/presentationml/2006/ole">
            <mc:AlternateContent xmlns:mc="http://schemas.openxmlformats.org/markup-compatibility/2006">
              <mc:Choice xmlns:v="urn:schemas-microsoft-com:vml" Requires="v">
                <p:oleObj spid="_x0000_s50230" name="Equation" r:id="rId11" imgW="177646" imgH="393359" progId="Equation.3">
                  <p:embed/>
                </p:oleObj>
              </mc:Choice>
              <mc:Fallback>
                <p:oleObj name="Equation" r:id="rId11" imgW="177646" imgH="393359"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1863" y="5821363"/>
                        <a:ext cx="3556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95" name="Object 19"/>
          <p:cNvGraphicFramePr>
            <a:graphicFrameLocks noChangeAspect="1"/>
          </p:cNvGraphicFramePr>
          <p:nvPr/>
        </p:nvGraphicFramePr>
        <p:xfrm>
          <a:off x="6948488" y="5830888"/>
          <a:ext cx="355600" cy="838200"/>
        </p:xfrm>
        <a:graphic>
          <a:graphicData uri="http://schemas.openxmlformats.org/presentationml/2006/ole">
            <mc:AlternateContent xmlns:mc="http://schemas.openxmlformats.org/markup-compatibility/2006">
              <mc:Choice xmlns:v="urn:schemas-microsoft-com:vml" Requires="v">
                <p:oleObj spid="_x0000_s50231" name="Equation" r:id="rId13" imgW="177723" imgH="418918" progId="Equation.3">
                  <p:embed/>
                </p:oleObj>
              </mc:Choice>
              <mc:Fallback>
                <p:oleObj name="Equation" r:id="rId13" imgW="177723" imgH="418918" progId="Equation.3">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48488" y="5830888"/>
                        <a:ext cx="3556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96" name="Text Box 20"/>
          <p:cNvSpPr txBox="1">
            <a:spLocks noChangeArrowheads="1"/>
          </p:cNvSpPr>
          <p:nvPr/>
        </p:nvSpPr>
        <p:spPr bwMode="auto">
          <a:xfrm>
            <a:off x="4787900" y="5876925"/>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0</a:t>
            </a:r>
          </a:p>
        </p:txBody>
      </p:sp>
      <p:sp>
        <p:nvSpPr>
          <p:cNvPr id="50197" name="Line 21"/>
          <p:cNvSpPr>
            <a:spLocks noChangeShapeType="1"/>
          </p:cNvSpPr>
          <p:nvPr/>
        </p:nvSpPr>
        <p:spPr bwMode="auto">
          <a:xfrm>
            <a:off x="6156325"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98" name="Line 22"/>
          <p:cNvSpPr>
            <a:spLocks noChangeShapeType="1"/>
          </p:cNvSpPr>
          <p:nvPr/>
        </p:nvSpPr>
        <p:spPr bwMode="auto">
          <a:xfrm>
            <a:off x="7092950"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99" name="Line 23"/>
          <p:cNvSpPr>
            <a:spLocks noChangeShapeType="1"/>
          </p:cNvSpPr>
          <p:nvPr/>
        </p:nvSpPr>
        <p:spPr bwMode="auto">
          <a:xfrm flipV="1">
            <a:off x="6156325" y="5124450"/>
            <a:ext cx="0" cy="504825"/>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200" name="Text Box 24"/>
          <p:cNvSpPr txBox="1">
            <a:spLocks noChangeArrowheads="1"/>
          </p:cNvSpPr>
          <p:nvPr/>
        </p:nvSpPr>
        <p:spPr bwMode="auto">
          <a:xfrm>
            <a:off x="6424613" y="3881438"/>
            <a:ext cx="1822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i="1"/>
              <a:t>Far field P wave</a:t>
            </a:r>
          </a:p>
        </p:txBody>
      </p:sp>
      <p:sp>
        <p:nvSpPr>
          <p:cNvPr id="50201" name="Rectangle 25"/>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Solution for a Heaviside source time function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22</a:t>
            </a:fld>
            <a:endParaRPr lang="en-US"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Oval 2"/>
          <p:cNvSpPr>
            <a:spLocks noChangeArrowheads="1"/>
          </p:cNvSpPr>
          <p:nvPr/>
        </p:nvSpPr>
        <p:spPr bwMode="auto">
          <a:xfrm>
            <a:off x="1187450" y="2924175"/>
            <a:ext cx="144463" cy="14446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pic>
        <p:nvPicPr>
          <p:cNvPr id="51203"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700338" y="4797425"/>
            <a:ext cx="603250" cy="920750"/>
          </a:xfrm>
          <a:noFill/>
        </p:spPr>
      </p:pic>
      <p:sp>
        <p:nvSpPr>
          <p:cNvPr id="51204" name="Line 4"/>
          <p:cNvSpPr>
            <a:spLocks noChangeShapeType="1"/>
          </p:cNvSpPr>
          <p:nvPr/>
        </p:nvSpPr>
        <p:spPr bwMode="auto">
          <a:xfrm>
            <a:off x="1403350" y="3213100"/>
            <a:ext cx="1152525" cy="1511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05" name="Text Box 5"/>
          <p:cNvSpPr txBox="1">
            <a:spLocks noChangeArrowheads="1"/>
          </p:cNvSpPr>
          <p:nvPr/>
        </p:nvSpPr>
        <p:spPr bwMode="auto">
          <a:xfrm>
            <a:off x="1384300" y="2224088"/>
            <a:ext cx="458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M</a:t>
            </a:r>
            <a:r>
              <a:rPr lang="it-IT" altLang="en-US" sz="1800" b="1" baseline="-25000"/>
              <a:t>0</a:t>
            </a:r>
          </a:p>
        </p:txBody>
      </p:sp>
      <p:sp>
        <p:nvSpPr>
          <p:cNvPr id="51206" name="Text Box 6"/>
          <p:cNvSpPr txBox="1">
            <a:spLocks noChangeArrowheads="1"/>
          </p:cNvSpPr>
          <p:nvPr/>
        </p:nvSpPr>
        <p:spPr bwMode="auto">
          <a:xfrm>
            <a:off x="2176463" y="3376613"/>
            <a:ext cx="27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r</a:t>
            </a:r>
          </a:p>
        </p:txBody>
      </p:sp>
      <p:graphicFrame>
        <p:nvGraphicFramePr>
          <p:cNvPr id="51207" name="Object 7"/>
          <p:cNvGraphicFramePr>
            <a:graphicFrameLocks noChangeAspect="1"/>
          </p:cNvGraphicFramePr>
          <p:nvPr/>
        </p:nvGraphicFramePr>
        <p:xfrm>
          <a:off x="3937000" y="4076700"/>
          <a:ext cx="812800" cy="406400"/>
        </p:xfrm>
        <a:graphic>
          <a:graphicData uri="http://schemas.openxmlformats.org/presentationml/2006/ole">
            <mc:AlternateContent xmlns:mc="http://schemas.openxmlformats.org/markup-compatibility/2006">
              <mc:Choice xmlns:v="urn:schemas-microsoft-com:vml" Requires="v">
                <p:oleObj spid="_x0000_s51252" name="Equation" r:id="rId5" imgW="406048" imgH="203024" progId="Equation.3">
                  <p:embed/>
                </p:oleObj>
              </mc:Choice>
              <mc:Fallback>
                <p:oleObj name="Equation" r:id="rId5" imgW="406048" imgH="203024"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7000" y="4076700"/>
                        <a:ext cx="812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08" name="Object 8"/>
          <p:cNvGraphicFramePr>
            <a:graphicFrameLocks noChangeAspect="1"/>
          </p:cNvGraphicFramePr>
          <p:nvPr/>
        </p:nvGraphicFramePr>
        <p:xfrm>
          <a:off x="2484438" y="1666875"/>
          <a:ext cx="636587" cy="407988"/>
        </p:xfrm>
        <a:graphic>
          <a:graphicData uri="http://schemas.openxmlformats.org/presentationml/2006/ole">
            <mc:AlternateContent xmlns:mc="http://schemas.openxmlformats.org/markup-compatibility/2006">
              <mc:Choice xmlns:v="urn:schemas-microsoft-com:vml" Requires="v">
                <p:oleObj spid="_x0000_s51253" name="Equation" r:id="rId7" imgW="317225" imgH="203024" progId="Equation.3">
                  <p:embed/>
                </p:oleObj>
              </mc:Choice>
              <mc:Fallback>
                <p:oleObj name="Equation" r:id="rId7" imgW="317225" imgH="203024"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1666875"/>
                        <a:ext cx="636587" cy="40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09" name="Line 9"/>
          <p:cNvSpPr>
            <a:spLocks noChangeShapeType="1"/>
          </p:cNvSpPr>
          <p:nvPr/>
        </p:nvSpPr>
        <p:spPr bwMode="auto">
          <a:xfrm>
            <a:off x="3132138" y="17065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10" name="Line 10"/>
          <p:cNvSpPr>
            <a:spLocks noChangeShapeType="1"/>
          </p:cNvSpPr>
          <p:nvPr/>
        </p:nvSpPr>
        <p:spPr bwMode="auto">
          <a:xfrm flipH="1" flipV="1">
            <a:off x="3132138" y="33623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11" name="Freeform 11"/>
          <p:cNvSpPr>
            <a:spLocks/>
          </p:cNvSpPr>
          <p:nvPr/>
        </p:nvSpPr>
        <p:spPr bwMode="auto">
          <a:xfrm>
            <a:off x="3132138" y="2276475"/>
            <a:ext cx="3221037" cy="1085850"/>
          </a:xfrm>
          <a:custGeom>
            <a:avLst/>
            <a:gdLst>
              <a:gd name="T0" fmla="*/ 0 w 2029"/>
              <a:gd name="T1" fmla="*/ 1723786875 h 684"/>
              <a:gd name="T2" fmla="*/ 1937999062 w 2029"/>
              <a:gd name="T3" fmla="*/ 1713706250 h 684"/>
              <a:gd name="T4" fmla="*/ 1935479700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768"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12" name="Text Box 12"/>
          <p:cNvSpPr txBox="1">
            <a:spLocks noChangeArrowheads="1"/>
          </p:cNvSpPr>
          <p:nvPr/>
        </p:nvSpPr>
        <p:spPr bwMode="auto">
          <a:xfrm>
            <a:off x="6373813" y="34353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51213" name="Text Box 13"/>
          <p:cNvSpPr txBox="1">
            <a:spLocks noChangeArrowheads="1"/>
          </p:cNvSpPr>
          <p:nvPr/>
        </p:nvSpPr>
        <p:spPr bwMode="auto">
          <a:xfrm>
            <a:off x="4500563" y="2708275"/>
            <a:ext cx="158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Rise time = 0</a:t>
            </a:r>
          </a:p>
        </p:txBody>
      </p:sp>
      <p:graphicFrame>
        <p:nvGraphicFramePr>
          <p:cNvPr id="51214" name="Object 14"/>
          <p:cNvGraphicFramePr>
            <a:graphicFrameLocks noChangeAspect="1"/>
          </p:cNvGraphicFramePr>
          <p:nvPr/>
        </p:nvGraphicFramePr>
        <p:xfrm>
          <a:off x="5500688" y="1706563"/>
          <a:ext cx="633412" cy="455612"/>
        </p:xfrm>
        <a:graphic>
          <a:graphicData uri="http://schemas.openxmlformats.org/presentationml/2006/ole">
            <mc:AlternateContent xmlns:mc="http://schemas.openxmlformats.org/markup-compatibility/2006">
              <mc:Choice xmlns:v="urn:schemas-microsoft-com:vml" Requires="v">
                <p:oleObj spid="_x0000_s51254" name="Equation" r:id="rId9" imgW="317362" imgH="228501" progId="Equation.3">
                  <p:embed/>
                </p:oleObj>
              </mc:Choice>
              <mc:Fallback>
                <p:oleObj name="Equation" r:id="rId9" imgW="317362" imgH="228501"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0688" y="1706563"/>
                        <a:ext cx="6334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15" name="Line 15"/>
          <p:cNvSpPr>
            <a:spLocks noChangeShapeType="1"/>
          </p:cNvSpPr>
          <p:nvPr/>
        </p:nvSpPr>
        <p:spPr bwMode="auto">
          <a:xfrm>
            <a:off x="4932363" y="40052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16" name="Line 16"/>
          <p:cNvSpPr>
            <a:spLocks noChangeShapeType="1"/>
          </p:cNvSpPr>
          <p:nvPr/>
        </p:nvSpPr>
        <p:spPr bwMode="auto">
          <a:xfrm flipH="1" flipV="1">
            <a:off x="4932363" y="56610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17" name="Text Box 17"/>
          <p:cNvSpPr txBox="1">
            <a:spLocks noChangeArrowheads="1"/>
          </p:cNvSpPr>
          <p:nvPr/>
        </p:nvSpPr>
        <p:spPr bwMode="auto">
          <a:xfrm>
            <a:off x="8174038" y="57340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51218" name="Object 18"/>
          <p:cNvGraphicFramePr>
            <a:graphicFrameLocks noChangeAspect="1"/>
          </p:cNvGraphicFramePr>
          <p:nvPr/>
        </p:nvGraphicFramePr>
        <p:xfrm>
          <a:off x="6011863" y="5821363"/>
          <a:ext cx="355600" cy="787400"/>
        </p:xfrm>
        <a:graphic>
          <a:graphicData uri="http://schemas.openxmlformats.org/presentationml/2006/ole">
            <mc:AlternateContent xmlns:mc="http://schemas.openxmlformats.org/markup-compatibility/2006">
              <mc:Choice xmlns:v="urn:schemas-microsoft-com:vml" Requires="v">
                <p:oleObj spid="_x0000_s51255" name="Equation" r:id="rId11" imgW="177646" imgH="393359" progId="Equation.3">
                  <p:embed/>
                </p:oleObj>
              </mc:Choice>
              <mc:Fallback>
                <p:oleObj name="Equation" r:id="rId11" imgW="177646" imgH="393359"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1863" y="5821363"/>
                        <a:ext cx="3556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19" name="Object 19"/>
          <p:cNvGraphicFramePr>
            <a:graphicFrameLocks noChangeAspect="1"/>
          </p:cNvGraphicFramePr>
          <p:nvPr/>
        </p:nvGraphicFramePr>
        <p:xfrm>
          <a:off x="6948488" y="5830888"/>
          <a:ext cx="355600" cy="838200"/>
        </p:xfrm>
        <a:graphic>
          <a:graphicData uri="http://schemas.openxmlformats.org/presentationml/2006/ole">
            <mc:AlternateContent xmlns:mc="http://schemas.openxmlformats.org/markup-compatibility/2006">
              <mc:Choice xmlns:v="urn:schemas-microsoft-com:vml" Requires="v">
                <p:oleObj spid="_x0000_s51256" name="Equation" r:id="rId13" imgW="177723" imgH="418918" progId="Equation.3">
                  <p:embed/>
                </p:oleObj>
              </mc:Choice>
              <mc:Fallback>
                <p:oleObj name="Equation" r:id="rId13" imgW="177723" imgH="418918" progId="Equation.3">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48488" y="5830888"/>
                        <a:ext cx="3556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20" name="Text Box 20"/>
          <p:cNvSpPr txBox="1">
            <a:spLocks noChangeArrowheads="1"/>
          </p:cNvSpPr>
          <p:nvPr/>
        </p:nvSpPr>
        <p:spPr bwMode="auto">
          <a:xfrm>
            <a:off x="4787900" y="5876925"/>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0</a:t>
            </a:r>
          </a:p>
        </p:txBody>
      </p:sp>
      <p:sp>
        <p:nvSpPr>
          <p:cNvPr id="51221" name="Line 21"/>
          <p:cNvSpPr>
            <a:spLocks noChangeShapeType="1"/>
          </p:cNvSpPr>
          <p:nvPr/>
        </p:nvSpPr>
        <p:spPr bwMode="auto">
          <a:xfrm>
            <a:off x="6156325"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22" name="Line 22"/>
          <p:cNvSpPr>
            <a:spLocks noChangeShapeType="1"/>
          </p:cNvSpPr>
          <p:nvPr/>
        </p:nvSpPr>
        <p:spPr bwMode="auto">
          <a:xfrm>
            <a:off x="7092950"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23" name="Line 23"/>
          <p:cNvSpPr>
            <a:spLocks noChangeShapeType="1"/>
          </p:cNvSpPr>
          <p:nvPr/>
        </p:nvSpPr>
        <p:spPr bwMode="auto">
          <a:xfrm flipV="1">
            <a:off x="6156325" y="5124450"/>
            <a:ext cx="0" cy="504825"/>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24" name="Text Box 24"/>
          <p:cNvSpPr txBox="1">
            <a:spLocks noChangeArrowheads="1"/>
          </p:cNvSpPr>
          <p:nvPr/>
        </p:nvSpPr>
        <p:spPr bwMode="auto">
          <a:xfrm>
            <a:off x="6424613" y="3881438"/>
            <a:ext cx="1993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i="1"/>
              <a:t>+ Int. field P wave</a:t>
            </a:r>
          </a:p>
        </p:txBody>
      </p:sp>
      <p:sp>
        <p:nvSpPr>
          <p:cNvPr id="51225" name="Freeform 25"/>
          <p:cNvSpPr>
            <a:spLocks/>
          </p:cNvSpPr>
          <p:nvPr/>
        </p:nvSpPr>
        <p:spPr bwMode="auto">
          <a:xfrm>
            <a:off x="4932363" y="5511800"/>
            <a:ext cx="3233737" cy="155575"/>
          </a:xfrm>
          <a:custGeom>
            <a:avLst/>
            <a:gdLst>
              <a:gd name="T0" fmla="*/ 0 w 2037"/>
              <a:gd name="T1" fmla="*/ 246975313 h 98"/>
              <a:gd name="T2" fmla="*/ 1937999063 w 2037"/>
              <a:gd name="T3" fmla="*/ 236894688 h 98"/>
              <a:gd name="T4" fmla="*/ 1948079686 w 2037"/>
              <a:gd name="T5" fmla="*/ 0 h 98"/>
              <a:gd name="T6" fmla="*/ 2147483647 w 2037"/>
              <a:gd name="T7" fmla="*/ 0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7" h="98">
                <a:moveTo>
                  <a:pt x="0" y="98"/>
                </a:moveTo>
                <a:lnTo>
                  <a:pt x="769" y="94"/>
                </a:lnTo>
                <a:lnTo>
                  <a:pt x="773" y="0"/>
                </a:lnTo>
                <a:lnTo>
                  <a:pt x="2037" y="0"/>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26" name="Rectangle 26"/>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Solution for a Heaviside source time function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23</a:t>
            </a:fld>
            <a:endParaRPr lang="en-US"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Oval 2"/>
          <p:cNvSpPr>
            <a:spLocks noChangeArrowheads="1"/>
          </p:cNvSpPr>
          <p:nvPr/>
        </p:nvSpPr>
        <p:spPr bwMode="auto">
          <a:xfrm>
            <a:off x="1187450" y="2924175"/>
            <a:ext cx="144463" cy="14446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pic>
        <p:nvPicPr>
          <p:cNvPr id="52227"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700338" y="4797425"/>
            <a:ext cx="603250" cy="920750"/>
          </a:xfrm>
          <a:noFill/>
        </p:spPr>
      </p:pic>
      <p:sp>
        <p:nvSpPr>
          <p:cNvPr id="52228" name="Line 4"/>
          <p:cNvSpPr>
            <a:spLocks noChangeShapeType="1"/>
          </p:cNvSpPr>
          <p:nvPr/>
        </p:nvSpPr>
        <p:spPr bwMode="auto">
          <a:xfrm>
            <a:off x="1403350" y="3213100"/>
            <a:ext cx="1152525" cy="1511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29" name="Text Box 5"/>
          <p:cNvSpPr txBox="1">
            <a:spLocks noChangeArrowheads="1"/>
          </p:cNvSpPr>
          <p:nvPr/>
        </p:nvSpPr>
        <p:spPr bwMode="auto">
          <a:xfrm>
            <a:off x="1384300" y="2224088"/>
            <a:ext cx="458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M</a:t>
            </a:r>
            <a:r>
              <a:rPr lang="it-IT" altLang="en-US" sz="1800" b="1" baseline="-25000"/>
              <a:t>0</a:t>
            </a:r>
          </a:p>
        </p:txBody>
      </p:sp>
      <p:sp>
        <p:nvSpPr>
          <p:cNvPr id="52230" name="Text Box 6"/>
          <p:cNvSpPr txBox="1">
            <a:spLocks noChangeArrowheads="1"/>
          </p:cNvSpPr>
          <p:nvPr/>
        </p:nvSpPr>
        <p:spPr bwMode="auto">
          <a:xfrm>
            <a:off x="2176463" y="3376613"/>
            <a:ext cx="27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r</a:t>
            </a:r>
          </a:p>
        </p:txBody>
      </p:sp>
      <p:graphicFrame>
        <p:nvGraphicFramePr>
          <p:cNvPr id="52231" name="Object 7"/>
          <p:cNvGraphicFramePr>
            <a:graphicFrameLocks noChangeAspect="1"/>
          </p:cNvGraphicFramePr>
          <p:nvPr/>
        </p:nvGraphicFramePr>
        <p:xfrm>
          <a:off x="3937000" y="4076700"/>
          <a:ext cx="812800" cy="406400"/>
        </p:xfrm>
        <a:graphic>
          <a:graphicData uri="http://schemas.openxmlformats.org/presentationml/2006/ole">
            <mc:AlternateContent xmlns:mc="http://schemas.openxmlformats.org/markup-compatibility/2006">
              <mc:Choice xmlns:v="urn:schemas-microsoft-com:vml" Requires="v">
                <p:oleObj spid="_x0000_s52277" name="Equation" r:id="rId5" imgW="406048" imgH="203024" progId="Equation.3">
                  <p:embed/>
                </p:oleObj>
              </mc:Choice>
              <mc:Fallback>
                <p:oleObj name="Equation" r:id="rId5" imgW="406048" imgH="203024"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7000" y="4076700"/>
                        <a:ext cx="812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32" name="Object 8"/>
          <p:cNvGraphicFramePr>
            <a:graphicFrameLocks noChangeAspect="1"/>
          </p:cNvGraphicFramePr>
          <p:nvPr/>
        </p:nvGraphicFramePr>
        <p:xfrm>
          <a:off x="2484438" y="1666875"/>
          <a:ext cx="636587" cy="407988"/>
        </p:xfrm>
        <a:graphic>
          <a:graphicData uri="http://schemas.openxmlformats.org/presentationml/2006/ole">
            <mc:AlternateContent xmlns:mc="http://schemas.openxmlformats.org/markup-compatibility/2006">
              <mc:Choice xmlns:v="urn:schemas-microsoft-com:vml" Requires="v">
                <p:oleObj spid="_x0000_s52278" name="Equation" r:id="rId7" imgW="317225" imgH="203024" progId="Equation.3">
                  <p:embed/>
                </p:oleObj>
              </mc:Choice>
              <mc:Fallback>
                <p:oleObj name="Equation" r:id="rId7" imgW="317225" imgH="203024"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1666875"/>
                        <a:ext cx="636587" cy="40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33" name="Line 9"/>
          <p:cNvSpPr>
            <a:spLocks noChangeShapeType="1"/>
          </p:cNvSpPr>
          <p:nvPr/>
        </p:nvSpPr>
        <p:spPr bwMode="auto">
          <a:xfrm>
            <a:off x="3132138" y="17065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34" name="Line 10"/>
          <p:cNvSpPr>
            <a:spLocks noChangeShapeType="1"/>
          </p:cNvSpPr>
          <p:nvPr/>
        </p:nvSpPr>
        <p:spPr bwMode="auto">
          <a:xfrm flipH="1" flipV="1">
            <a:off x="3132138" y="33623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35" name="Freeform 11"/>
          <p:cNvSpPr>
            <a:spLocks/>
          </p:cNvSpPr>
          <p:nvPr/>
        </p:nvSpPr>
        <p:spPr bwMode="auto">
          <a:xfrm>
            <a:off x="3132138" y="2276475"/>
            <a:ext cx="3221037" cy="1085850"/>
          </a:xfrm>
          <a:custGeom>
            <a:avLst/>
            <a:gdLst>
              <a:gd name="T0" fmla="*/ 0 w 2029"/>
              <a:gd name="T1" fmla="*/ 1723786875 h 684"/>
              <a:gd name="T2" fmla="*/ 1937999062 w 2029"/>
              <a:gd name="T3" fmla="*/ 1713706250 h 684"/>
              <a:gd name="T4" fmla="*/ 1935479700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768"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36" name="Text Box 12"/>
          <p:cNvSpPr txBox="1">
            <a:spLocks noChangeArrowheads="1"/>
          </p:cNvSpPr>
          <p:nvPr/>
        </p:nvSpPr>
        <p:spPr bwMode="auto">
          <a:xfrm>
            <a:off x="6373813" y="34353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52237" name="Text Box 13"/>
          <p:cNvSpPr txBox="1">
            <a:spLocks noChangeArrowheads="1"/>
          </p:cNvSpPr>
          <p:nvPr/>
        </p:nvSpPr>
        <p:spPr bwMode="auto">
          <a:xfrm>
            <a:off x="4500563" y="2708275"/>
            <a:ext cx="158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Rise time = 0</a:t>
            </a:r>
          </a:p>
        </p:txBody>
      </p:sp>
      <p:graphicFrame>
        <p:nvGraphicFramePr>
          <p:cNvPr id="52238" name="Object 14"/>
          <p:cNvGraphicFramePr>
            <a:graphicFrameLocks noChangeAspect="1"/>
          </p:cNvGraphicFramePr>
          <p:nvPr/>
        </p:nvGraphicFramePr>
        <p:xfrm>
          <a:off x="5500688" y="1706563"/>
          <a:ext cx="633412" cy="455612"/>
        </p:xfrm>
        <a:graphic>
          <a:graphicData uri="http://schemas.openxmlformats.org/presentationml/2006/ole">
            <mc:AlternateContent xmlns:mc="http://schemas.openxmlformats.org/markup-compatibility/2006">
              <mc:Choice xmlns:v="urn:schemas-microsoft-com:vml" Requires="v">
                <p:oleObj spid="_x0000_s52279" name="Equation" r:id="rId9" imgW="317362" imgH="228501" progId="Equation.3">
                  <p:embed/>
                </p:oleObj>
              </mc:Choice>
              <mc:Fallback>
                <p:oleObj name="Equation" r:id="rId9" imgW="317362" imgH="228501"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0688" y="1706563"/>
                        <a:ext cx="6334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39" name="Line 15"/>
          <p:cNvSpPr>
            <a:spLocks noChangeShapeType="1"/>
          </p:cNvSpPr>
          <p:nvPr/>
        </p:nvSpPr>
        <p:spPr bwMode="auto">
          <a:xfrm>
            <a:off x="4932363" y="40052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40" name="Line 16"/>
          <p:cNvSpPr>
            <a:spLocks noChangeShapeType="1"/>
          </p:cNvSpPr>
          <p:nvPr/>
        </p:nvSpPr>
        <p:spPr bwMode="auto">
          <a:xfrm flipH="1" flipV="1">
            <a:off x="4932363" y="56610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41" name="Text Box 17"/>
          <p:cNvSpPr txBox="1">
            <a:spLocks noChangeArrowheads="1"/>
          </p:cNvSpPr>
          <p:nvPr/>
        </p:nvSpPr>
        <p:spPr bwMode="auto">
          <a:xfrm>
            <a:off x="8174038" y="57340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52242" name="Object 18"/>
          <p:cNvGraphicFramePr>
            <a:graphicFrameLocks noChangeAspect="1"/>
          </p:cNvGraphicFramePr>
          <p:nvPr/>
        </p:nvGraphicFramePr>
        <p:xfrm>
          <a:off x="6011863" y="5821363"/>
          <a:ext cx="355600" cy="787400"/>
        </p:xfrm>
        <a:graphic>
          <a:graphicData uri="http://schemas.openxmlformats.org/presentationml/2006/ole">
            <mc:AlternateContent xmlns:mc="http://schemas.openxmlformats.org/markup-compatibility/2006">
              <mc:Choice xmlns:v="urn:schemas-microsoft-com:vml" Requires="v">
                <p:oleObj spid="_x0000_s52280" name="Equation" r:id="rId11" imgW="177646" imgH="393359" progId="Equation.3">
                  <p:embed/>
                </p:oleObj>
              </mc:Choice>
              <mc:Fallback>
                <p:oleObj name="Equation" r:id="rId11" imgW="177646" imgH="393359"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1863" y="5821363"/>
                        <a:ext cx="3556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43" name="Object 19"/>
          <p:cNvGraphicFramePr>
            <a:graphicFrameLocks noChangeAspect="1"/>
          </p:cNvGraphicFramePr>
          <p:nvPr/>
        </p:nvGraphicFramePr>
        <p:xfrm>
          <a:off x="6948488" y="5830888"/>
          <a:ext cx="355600" cy="838200"/>
        </p:xfrm>
        <a:graphic>
          <a:graphicData uri="http://schemas.openxmlformats.org/presentationml/2006/ole">
            <mc:AlternateContent xmlns:mc="http://schemas.openxmlformats.org/markup-compatibility/2006">
              <mc:Choice xmlns:v="urn:schemas-microsoft-com:vml" Requires="v">
                <p:oleObj spid="_x0000_s52281" name="Equation" r:id="rId13" imgW="177723" imgH="418918" progId="Equation.3">
                  <p:embed/>
                </p:oleObj>
              </mc:Choice>
              <mc:Fallback>
                <p:oleObj name="Equation" r:id="rId13" imgW="177723" imgH="418918" progId="Equation.3">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48488" y="5830888"/>
                        <a:ext cx="3556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44" name="Text Box 20"/>
          <p:cNvSpPr txBox="1">
            <a:spLocks noChangeArrowheads="1"/>
          </p:cNvSpPr>
          <p:nvPr/>
        </p:nvSpPr>
        <p:spPr bwMode="auto">
          <a:xfrm>
            <a:off x="4787900" y="5876925"/>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0</a:t>
            </a:r>
          </a:p>
        </p:txBody>
      </p:sp>
      <p:sp>
        <p:nvSpPr>
          <p:cNvPr id="52245" name="Line 21"/>
          <p:cNvSpPr>
            <a:spLocks noChangeShapeType="1"/>
          </p:cNvSpPr>
          <p:nvPr/>
        </p:nvSpPr>
        <p:spPr bwMode="auto">
          <a:xfrm>
            <a:off x="6156325"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46" name="Line 22"/>
          <p:cNvSpPr>
            <a:spLocks noChangeShapeType="1"/>
          </p:cNvSpPr>
          <p:nvPr/>
        </p:nvSpPr>
        <p:spPr bwMode="auto">
          <a:xfrm>
            <a:off x="7092950"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47" name="Line 23"/>
          <p:cNvSpPr>
            <a:spLocks noChangeShapeType="1"/>
          </p:cNvSpPr>
          <p:nvPr/>
        </p:nvSpPr>
        <p:spPr bwMode="auto">
          <a:xfrm flipV="1">
            <a:off x="6156325" y="5124450"/>
            <a:ext cx="0" cy="504825"/>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48" name="Text Box 24"/>
          <p:cNvSpPr txBox="1">
            <a:spLocks noChangeArrowheads="1"/>
          </p:cNvSpPr>
          <p:nvPr/>
        </p:nvSpPr>
        <p:spPr bwMode="auto">
          <a:xfrm>
            <a:off x="6424613" y="3881438"/>
            <a:ext cx="19431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i="1"/>
              <a:t>+ far field S wave</a:t>
            </a:r>
          </a:p>
        </p:txBody>
      </p:sp>
      <p:sp>
        <p:nvSpPr>
          <p:cNvPr id="52249" name="Line 25"/>
          <p:cNvSpPr>
            <a:spLocks noChangeShapeType="1"/>
          </p:cNvSpPr>
          <p:nvPr/>
        </p:nvSpPr>
        <p:spPr bwMode="auto">
          <a:xfrm flipV="1">
            <a:off x="7092950" y="4548188"/>
            <a:ext cx="0" cy="968375"/>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0" name="Freeform 26"/>
          <p:cNvSpPr>
            <a:spLocks/>
          </p:cNvSpPr>
          <p:nvPr/>
        </p:nvSpPr>
        <p:spPr bwMode="auto">
          <a:xfrm>
            <a:off x="4932363" y="5511800"/>
            <a:ext cx="3233737" cy="155575"/>
          </a:xfrm>
          <a:custGeom>
            <a:avLst/>
            <a:gdLst>
              <a:gd name="T0" fmla="*/ 0 w 2037"/>
              <a:gd name="T1" fmla="*/ 246975313 h 98"/>
              <a:gd name="T2" fmla="*/ 1937999063 w 2037"/>
              <a:gd name="T3" fmla="*/ 236894688 h 98"/>
              <a:gd name="T4" fmla="*/ 1948079686 w 2037"/>
              <a:gd name="T5" fmla="*/ 0 h 98"/>
              <a:gd name="T6" fmla="*/ 2147483647 w 2037"/>
              <a:gd name="T7" fmla="*/ 0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7" h="98">
                <a:moveTo>
                  <a:pt x="0" y="98"/>
                </a:moveTo>
                <a:lnTo>
                  <a:pt x="769" y="94"/>
                </a:lnTo>
                <a:lnTo>
                  <a:pt x="773" y="0"/>
                </a:lnTo>
                <a:lnTo>
                  <a:pt x="2037" y="0"/>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1" name="Rectangle 27"/>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Solution for a Heaviside source time function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24</a:t>
            </a:fld>
            <a:endParaRPr lang="en-US"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Oval 2"/>
          <p:cNvSpPr>
            <a:spLocks noChangeArrowheads="1"/>
          </p:cNvSpPr>
          <p:nvPr/>
        </p:nvSpPr>
        <p:spPr bwMode="auto">
          <a:xfrm>
            <a:off x="1187450" y="2924175"/>
            <a:ext cx="144463" cy="14446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pic>
        <p:nvPicPr>
          <p:cNvPr id="53251"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700338" y="4797425"/>
            <a:ext cx="603250" cy="920750"/>
          </a:xfrm>
          <a:noFill/>
        </p:spPr>
      </p:pic>
      <p:sp>
        <p:nvSpPr>
          <p:cNvPr id="53252" name="Line 4"/>
          <p:cNvSpPr>
            <a:spLocks noChangeShapeType="1"/>
          </p:cNvSpPr>
          <p:nvPr/>
        </p:nvSpPr>
        <p:spPr bwMode="auto">
          <a:xfrm>
            <a:off x="1403350" y="3213100"/>
            <a:ext cx="1152525" cy="1511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3" name="Text Box 5"/>
          <p:cNvSpPr txBox="1">
            <a:spLocks noChangeArrowheads="1"/>
          </p:cNvSpPr>
          <p:nvPr/>
        </p:nvSpPr>
        <p:spPr bwMode="auto">
          <a:xfrm>
            <a:off x="1384300" y="2224088"/>
            <a:ext cx="458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M</a:t>
            </a:r>
            <a:r>
              <a:rPr lang="it-IT" altLang="en-US" sz="1800" b="1" baseline="-25000"/>
              <a:t>0</a:t>
            </a:r>
          </a:p>
        </p:txBody>
      </p:sp>
      <p:sp>
        <p:nvSpPr>
          <p:cNvPr id="53254" name="Text Box 6"/>
          <p:cNvSpPr txBox="1">
            <a:spLocks noChangeArrowheads="1"/>
          </p:cNvSpPr>
          <p:nvPr/>
        </p:nvSpPr>
        <p:spPr bwMode="auto">
          <a:xfrm>
            <a:off x="2176463" y="3376613"/>
            <a:ext cx="27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r</a:t>
            </a:r>
          </a:p>
        </p:txBody>
      </p:sp>
      <p:graphicFrame>
        <p:nvGraphicFramePr>
          <p:cNvPr id="53255" name="Object 7"/>
          <p:cNvGraphicFramePr>
            <a:graphicFrameLocks noChangeAspect="1"/>
          </p:cNvGraphicFramePr>
          <p:nvPr/>
        </p:nvGraphicFramePr>
        <p:xfrm>
          <a:off x="3937000" y="4076700"/>
          <a:ext cx="812800" cy="406400"/>
        </p:xfrm>
        <a:graphic>
          <a:graphicData uri="http://schemas.openxmlformats.org/presentationml/2006/ole">
            <mc:AlternateContent xmlns:mc="http://schemas.openxmlformats.org/markup-compatibility/2006">
              <mc:Choice xmlns:v="urn:schemas-microsoft-com:vml" Requires="v">
                <p:oleObj spid="_x0000_s53301" name="Equation" r:id="rId5" imgW="406048" imgH="203024" progId="Equation.3">
                  <p:embed/>
                </p:oleObj>
              </mc:Choice>
              <mc:Fallback>
                <p:oleObj name="Equation" r:id="rId5" imgW="406048" imgH="203024"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7000" y="4076700"/>
                        <a:ext cx="812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56" name="Object 8"/>
          <p:cNvGraphicFramePr>
            <a:graphicFrameLocks noChangeAspect="1"/>
          </p:cNvGraphicFramePr>
          <p:nvPr/>
        </p:nvGraphicFramePr>
        <p:xfrm>
          <a:off x="2484438" y="1666875"/>
          <a:ext cx="636587" cy="407988"/>
        </p:xfrm>
        <a:graphic>
          <a:graphicData uri="http://schemas.openxmlformats.org/presentationml/2006/ole">
            <mc:AlternateContent xmlns:mc="http://schemas.openxmlformats.org/markup-compatibility/2006">
              <mc:Choice xmlns:v="urn:schemas-microsoft-com:vml" Requires="v">
                <p:oleObj spid="_x0000_s53302" name="Equation" r:id="rId7" imgW="317225" imgH="203024" progId="Equation.3">
                  <p:embed/>
                </p:oleObj>
              </mc:Choice>
              <mc:Fallback>
                <p:oleObj name="Equation" r:id="rId7" imgW="317225" imgH="203024"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1666875"/>
                        <a:ext cx="636587" cy="40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57" name="Line 9"/>
          <p:cNvSpPr>
            <a:spLocks noChangeShapeType="1"/>
          </p:cNvSpPr>
          <p:nvPr/>
        </p:nvSpPr>
        <p:spPr bwMode="auto">
          <a:xfrm>
            <a:off x="3132138" y="17065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8" name="Line 10"/>
          <p:cNvSpPr>
            <a:spLocks noChangeShapeType="1"/>
          </p:cNvSpPr>
          <p:nvPr/>
        </p:nvSpPr>
        <p:spPr bwMode="auto">
          <a:xfrm flipH="1" flipV="1">
            <a:off x="3132138" y="33623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9" name="Freeform 11"/>
          <p:cNvSpPr>
            <a:spLocks/>
          </p:cNvSpPr>
          <p:nvPr/>
        </p:nvSpPr>
        <p:spPr bwMode="auto">
          <a:xfrm>
            <a:off x="3132138" y="2276475"/>
            <a:ext cx="3221037" cy="1085850"/>
          </a:xfrm>
          <a:custGeom>
            <a:avLst/>
            <a:gdLst>
              <a:gd name="T0" fmla="*/ 0 w 2029"/>
              <a:gd name="T1" fmla="*/ 1723786875 h 684"/>
              <a:gd name="T2" fmla="*/ 1937999062 w 2029"/>
              <a:gd name="T3" fmla="*/ 1713706250 h 684"/>
              <a:gd name="T4" fmla="*/ 1935479700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768"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0" name="Text Box 12"/>
          <p:cNvSpPr txBox="1">
            <a:spLocks noChangeArrowheads="1"/>
          </p:cNvSpPr>
          <p:nvPr/>
        </p:nvSpPr>
        <p:spPr bwMode="auto">
          <a:xfrm>
            <a:off x="6373813" y="34353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53261" name="Text Box 13"/>
          <p:cNvSpPr txBox="1">
            <a:spLocks noChangeArrowheads="1"/>
          </p:cNvSpPr>
          <p:nvPr/>
        </p:nvSpPr>
        <p:spPr bwMode="auto">
          <a:xfrm>
            <a:off x="4500563" y="2708275"/>
            <a:ext cx="158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Rise time = 0</a:t>
            </a:r>
          </a:p>
        </p:txBody>
      </p:sp>
      <p:graphicFrame>
        <p:nvGraphicFramePr>
          <p:cNvPr id="53262" name="Object 14"/>
          <p:cNvGraphicFramePr>
            <a:graphicFrameLocks noChangeAspect="1"/>
          </p:cNvGraphicFramePr>
          <p:nvPr/>
        </p:nvGraphicFramePr>
        <p:xfrm>
          <a:off x="5500688" y="1706563"/>
          <a:ext cx="633412" cy="455612"/>
        </p:xfrm>
        <a:graphic>
          <a:graphicData uri="http://schemas.openxmlformats.org/presentationml/2006/ole">
            <mc:AlternateContent xmlns:mc="http://schemas.openxmlformats.org/markup-compatibility/2006">
              <mc:Choice xmlns:v="urn:schemas-microsoft-com:vml" Requires="v">
                <p:oleObj spid="_x0000_s53303" name="Equation" r:id="rId9" imgW="317362" imgH="228501" progId="Equation.3">
                  <p:embed/>
                </p:oleObj>
              </mc:Choice>
              <mc:Fallback>
                <p:oleObj name="Equation" r:id="rId9" imgW="317362" imgH="228501"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0688" y="1706563"/>
                        <a:ext cx="6334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63" name="Line 15"/>
          <p:cNvSpPr>
            <a:spLocks noChangeShapeType="1"/>
          </p:cNvSpPr>
          <p:nvPr/>
        </p:nvSpPr>
        <p:spPr bwMode="auto">
          <a:xfrm>
            <a:off x="4932363" y="40052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4" name="Line 16"/>
          <p:cNvSpPr>
            <a:spLocks noChangeShapeType="1"/>
          </p:cNvSpPr>
          <p:nvPr/>
        </p:nvSpPr>
        <p:spPr bwMode="auto">
          <a:xfrm flipH="1" flipV="1">
            <a:off x="4932363" y="56610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5" name="Text Box 17"/>
          <p:cNvSpPr txBox="1">
            <a:spLocks noChangeArrowheads="1"/>
          </p:cNvSpPr>
          <p:nvPr/>
        </p:nvSpPr>
        <p:spPr bwMode="auto">
          <a:xfrm>
            <a:off x="8174038" y="57340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53266" name="Object 18"/>
          <p:cNvGraphicFramePr>
            <a:graphicFrameLocks noChangeAspect="1"/>
          </p:cNvGraphicFramePr>
          <p:nvPr/>
        </p:nvGraphicFramePr>
        <p:xfrm>
          <a:off x="6011863" y="5821363"/>
          <a:ext cx="355600" cy="787400"/>
        </p:xfrm>
        <a:graphic>
          <a:graphicData uri="http://schemas.openxmlformats.org/presentationml/2006/ole">
            <mc:AlternateContent xmlns:mc="http://schemas.openxmlformats.org/markup-compatibility/2006">
              <mc:Choice xmlns:v="urn:schemas-microsoft-com:vml" Requires="v">
                <p:oleObj spid="_x0000_s53304" name="Equation" r:id="rId11" imgW="177646" imgH="393359" progId="Equation.3">
                  <p:embed/>
                </p:oleObj>
              </mc:Choice>
              <mc:Fallback>
                <p:oleObj name="Equation" r:id="rId11" imgW="177646" imgH="393359"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1863" y="5821363"/>
                        <a:ext cx="3556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67" name="Object 19"/>
          <p:cNvGraphicFramePr>
            <a:graphicFrameLocks noChangeAspect="1"/>
          </p:cNvGraphicFramePr>
          <p:nvPr/>
        </p:nvGraphicFramePr>
        <p:xfrm>
          <a:off x="6948488" y="5830888"/>
          <a:ext cx="355600" cy="838200"/>
        </p:xfrm>
        <a:graphic>
          <a:graphicData uri="http://schemas.openxmlformats.org/presentationml/2006/ole">
            <mc:AlternateContent xmlns:mc="http://schemas.openxmlformats.org/markup-compatibility/2006">
              <mc:Choice xmlns:v="urn:schemas-microsoft-com:vml" Requires="v">
                <p:oleObj spid="_x0000_s53305" name="Equation" r:id="rId13" imgW="177723" imgH="418918" progId="Equation.3">
                  <p:embed/>
                </p:oleObj>
              </mc:Choice>
              <mc:Fallback>
                <p:oleObj name="Equation" r:id="rId13" imgW="177723" imgH="418918" progId="Equation.3">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48488" y="5830888"/>
                        <a:ext cx="3556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68" name="Text Box 20"/>
          <p:cNvSpPr txBox="1">
            <a:spLocks noChangeArrowheads="1"/>
          </p:cNvSpPr>
          <p:nvPr/>
        </p:nvSpPr>
        <p:spPr bwMode="auto">
          <a:xfrm>
            <a:off x="4787900" y="5876925"/>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0</a:t>
            </a:r>
          </a:p>
        </p:txBody>
      </p:sp>
      <p:sp>
        <p:nvSpPr>
          <p:cNvPr id="53269" name="Line 21"/>
          <p:cNvSpPr>
            <a:spLocks noChangeShapeType="1"/>
          </p:cNvSpPr>
          <p:nvPr/>
        </p:nvSpPr>
        <p:spPr bwMode="auto">
          <a:xfrm>
            <a:off x="6156325"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70" name="Line 22"/>
          <p:cNvSpPr>
            <a:spLocks noChangeShapeType="1"/>
          </p:cNvSpPr>
          <p:nvPr/>
        </p:nvSpPr>
        <p:spPr bwMode="auto">
          <a:xfrm>
            <a:off x="7092950" y="4437063"/>
            <a:ext cx="0" cy="122396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71" name="Line 23"/>
          <p:cNvSpPr>
            <a:spLocks noChangeShapeType="1"/>
          </p:cNvSpPr>
          <p:nvPr/>
        </p:nvSpPr>
        <p:spPr bwMode="auto">
          <a:xfrm flipV="1">
            <a:off x="6156325" y="5124450"/>
            <a:ext cx="0" cy="504825"/>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72" name="Text Box 24"/>
          <p:cNvSpPr txBox="1">
            <a:spLocks noChangeArrowheads="1"/>
          </p:cNvSpPr>
          <p:nvPr/>
        </p:nvSpPr>
        <p:spPr bwMode="auto">
          <a:xfrm>
            <a:off x="6424613" y="3881438"/>
            <a:ext cx="1981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i="1"/>
              <a:t>+ int. field S wave</a:t>
            </a:r>
          </a:p>
        </p:txBody>
      </p:sp>
      <p:sp>
        <p:nvSpPr>
          <p:cNvPr id="53273" name="Line 25"/>
          <p:cNvSpPr>
            <a:spLocks noChangeShapeType="1"/>
          </p:cNvSpPr>
          <p:nvPr/>
        </p:nvSpPr>
        <p:spPr bwMode="auto">
          <a:xfrm flipV="1">
            <a:off x="7092950" y="4548188"/>
            <a:ext cx="0" cy="968375"/>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74" name="Freeform 26"/>
          <p:cNvSpPr>
            <a:spLocks/>
          </p:cNvSpPr>
          <p:nvPr/>
        </p:nvSpPr>
        <p:spPr bwMode="auto">
          <a:xfrm>
            <a:off x="4932363" y="5359400"/>
            <a:ext cx="3221037" cy="307975"/>
          </a:xfrm>
          <a:custGeom>
            <a:avLst/>
            <a:gdLst>
              <a:gd name="T0" fmla="*/ 0 w 2029"/>
              <a:gd name="T1" fmla="*/ 488910313 h 194"/>
              <a:gd name="T2" fmla="*/ 1937999062 w 2029"/>
              <a:gd name="T3" fmla="*/ 478829688 h 194"/>
              <a:gd name="T4" fmla="*/ 1948079685 w 2029"/>
              <a:gd name="T5" fmla="*/ 241935000 h 194"/>
              <a:gd name="T6" fmla="*/ 2147483647 w 2029"/>
              <a:gd name="T7" fmla="*/ 241935000 h 194"/>
              <a:gd name="T8" fmla="*/ 2147483647 w 2029"/>
              <a:gd name="T9" fmla="*/ 0 h 194"/>
              <a:gd name="T10" fmla="*/ 2147483647 w 2029"/>
              <a:gd name="T11" fmla="*/ 0 h 1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29" h="194">
                <a:moveTo>
                  <a:pt x="0" y="194"/>
                </a:moveTo>
                <a:lnTo>
                  <a:pt x="769" y="190"/>
                </a:lnTo>
                <a:lnTo>
                  <a:pt x="773" y="96"/>
                </a:lnTo>
                <a:lnTo>
                  <a:pt x="1365" y="96"/>
                </a:lnTo>
                <a:lnTo>
                  <a:pt x="1357" y="0"/>
                </a:lnTo>
                <a:lnTo>
                  <a:pt x="2029" y="0"/>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75" name="Rectangle 27"/>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Solution for a Heaviside source time function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25</a:t>
            </a:fld>
            <a:endParaRPr lang="en-US" alt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Freeform 2"/>
          <p:cNvSpPr>
            <a:spLocks/>
          </p:cNvSpPr>
          <p:nvPr/>
        </p:nvSpPr>
        <p:spPr bwMode="auto">
          <a:xfrm>
            <a:off x="7081838" y="4538663"/>
            <a:ext cx="9525" cy="661987"/>
          </a:xfrm>
          <a:custGeom>
            <a:avLst/>
            <a:gdLst>
              <a:gd name="T0" fmla="*/ 0 w 6"/>
              <a:gd name="T1" fmla="*/ 1050903569 h 417"/>
              <a:gd name="T2" fmla="*/ 15120938 w 6"/>
              <a:gd name="T3" fmla="*/ 0 h 417"/>
              <a:gd name="T4" fmla="*/ 0 60000 65536"/>
              <a:gd name="T5" fmla="*/ 0 60000 65536"/>
            </a:gdLst>
            <a:ahLst/>
            <a:cxnLst>
              <a:cxn ang="T4">
                <a:pos x="T0" y="T1"/>
              </a:cxn>
              <a:cxn ang="T5">
                <a:pos x="T2" y="T3"/>
              </a:cxn>
            </a:cxnLst>
            <a:rect l="0" t="0" r="r" b="b"/>
            <a:pathLst>
              <a:path w="6" h="417">
                <a:moveTo>
                  <a:pt x="0" y="417"/>
                </a:moveTo>
                <a:lnTo>
                  <a:pt x="6" y="0"/>
                </a:lnTo>
              </a:path>
            </a:pathLst>
          </a:custGeom>
          <a:noFill/>
          <a:ln w="38100">
            <a:solidFill>
              <a:srgbClr val="CC0000"/>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75" name="Oval 3"/>
          <p:cNvSpPr>
            <a:spLocks noChangeArrowheads="1"/>
          </p:cNvSpPr>
          <p:nvPr/>
        </p:nvSpPr>
        <p:spPr bwMode="auto">
          <a:xfrm>
            <a:off x="1187450" y="2924175"/>
            <a:ext cx="144463" cy="14446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pic>
        <p:nvPicPr>
          <p:cNvPr id="54276" name="Picture 4"/>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700338" y="4797425"/>
            <a:ext cx="603250" cy="920750"/>
          </a:xfrm>
          <a:noFill/>
        </p:spPr>
      </p:pic>
      <p:sp>
        <p:nvSpPr>
          <p:cNvPr id="54277" name="Line 5"/>
          <p:cNvSpPr>
            <a:spLocks noChangeShapeType="1"/>
          </p:cNvSpPr>
          <p:nvPr/>
        </p:nvSpPr>
        <p:spPr bwMode="auto">
          <a:xfrm>
            <a:off x="1403350" y="3213100"/>
            <a:ext cx="1152525" cy="1511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78" name="Text Box 6"/>
          <p:cNvSpPr txBox="1">
            <a:spLocks noChangeArrowheads="1"/>
          </p:cNvSpPr>
          <p:nvPr/>
        </p:nvSpPr>
        <p:spPr bwMode="auto">
          <a:xfrm>
            <a:off x="1384300" y="2224088"/>
            <a:ext cx="458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M</a:t>
            </a:r>
            <a:r>
              <a:rPr lang="it-IT" altLang="en-US" sz="1800" b="1" baseline="-25000"/>
              <a:t>0</a:t>
            </a:r>
          </a:p>
        </p:txBody>
      </p:sp>
      <p:sp>
        <p:nvSpPr>
          <p:cNvPr id="54279" name="Text Box 7"/>
          <p:cNvSpPr txBox="1">
            <a:spLocks noChangeArrowheads="1"/>
          </p:cNvSpPr>
          <p:nvPr/>
        </p:nvSpPr>
        <p:spPr bwMode="auto">
          <a:xfrm>
            <a:off x="2176463" y="3376613"/>
            <a:ext cx="27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t>r</a:t>
            </a:r>
          </a:p>
        </p:txBody>
      </p:sp>
      <p:graphicFrame>
        <p:nvGraphicFramePr>
          <p:cNvPr id="54280" name="Object 8"/>
          <p:cNvGraphicFramePr>
            <a:graphicFrameLocks noChangeAspect="1"/>
          </p:cNvGraphicFramePr>
          <p:nvPr/>
        </p:nvGraphicFramePr>
        <p:xfrm>
          <a:off x="3937000" y="4076700"/>
          <a:ext cx="812800" cy="406400"/>
        </p:xfrm>
        <a:graphic>
          <a:graphicData uri="http://schemas.openxmlformats.org/presentationml/2006/ole">
            <mc:AlternateContent xmlns:mc="http://schemas.openxmlformats.org/markup-compatibility/2006">
              <mc:Choice xmlns:v="urn:schemas-microsoft-com:vml" Requires="v">
                <p:oleObj spid="_x0000_s54323" name="Equation" r:id="rId5" imgW="406048" imgH="203024" progId="Equation.3">
                  <p:embed/>
                </p:oleObj>
              </mc:Choice>
              <mc:Fallback>
                <p:oleObj name="Equation" r:id="rId5" imgW="406048" imgH="203024"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7000" y="4076700"/>
                        <a:ext cx="812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81" name="Object 9"/>
          <p:cNvGraphicFramePr>
            <a:graphicFrameLocks noChangeAspect="1"/>
          </p:cNvGraphicFramePr>
          <p:nvPr/>
        </p:nvGraphicFramePr>
        <p:xfrm>
          <a:off x="2484438" y="1666875"/>
          <a:ext cx="636587" cy="407988"/>
        </p:xfrm>
        <a:graphic>
          <a:graphicData uri="http://schemas.openxmlformats.org/presentationml/2006/ole">
            <mc:AlternateContent xmlns:mc="http://schemas.openxmlformats.org/markup-compatibility/2006">
              <mc:Choice xmlns:v="urn:schemas-microsoft-com:vml" Requires="v">
                <p:oleObj spid="_x0000_s54324" name="Equation" r:id="rId7" imgW="317225" imgH="203024" progId="Equation.3">
                  <p:embed/>
                </p:oleObj>
              </mc:Choice>
              <mc:Fallback>
                <p:oleObj name="Equation" r:id="rId7" imgW="317225" imgH="203024"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1666875"/>
                        <a:ext cx="636587" cy="40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282" name="Line 10"/>
          <p:cNvSpPr>
            <a:spLocks noChangeShapeType="1"/>
          </p:cNvSpPr>
          <p:nvPr/>
        </p:nvSpPr>
        <p:spPr bwMode="auto">
          <a:xfrm>
            <a:off x="3132138" y="17065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3" name="Line 11"/>
          <p:cNvSpPr>
            <a:spLocks noChangeShapeType="1"/>
          </p:cNvSpPr>
          <p:nvPr/>
        </p:nvSpPr>
        <p:spPr bwMode="auto">
          <a:xfrm flipH="1" flipV="1">
            <a:off x="3132138" y="33623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4" name="Freeform 12"/>
          <p:cNvSpPr>
            <a:spLocks/>
          </p:cNvSpPr>
          <p:nvPr/>
        </p:nvSpPr>
        <p:spPr bwMode="auto">
          <a:xfrm>
            <a:off x="3132138" y="2276475"/>
            <a:ext cx="3221037" cy="1085850"/>
          </a:xfrm>
          <a:custGeom>
            <a:avLst/>
            <a:gdLst>
              <a:gd name="T0" fmla="*/ 0 w 2029"/>
              <a:gd name="T1" fmla="*/ 1723786875 h 684"/>
              <a:gd name="T2" fmla="*/ 1937999062 w 2029"/>
              <a:gd name="T3" fmla="*/ 1713706250 h 684"/>
              <a:gd name="T4" fmla="*/ 1935479700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768"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5" name="Text Box 13"/>
          <p:cNvSpPr txBox="1">
            <a:spLocks noChangeArrowheads="1"/>
          </p:cNvSpPr>
          <p:nvPr/>
        </p:nvSpPr>
        <p:spPr bwMode="auto">
          <a:xfrm>
            <a:off x="6373813" y="34353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54286" name="Text Box 14"/>
          <p:cNvSpPr txBox="1">
            <a:spLocks noChangeArrowheads="1"/>
          </p:cNvSpPr>
          <p:nvPr/>
        </p:nvSpPr>
        <p:spPr bwMode="auto">
          <a:xfrm>
            <a:off x="4500563" y="2708275"/>
            <a:ext cx="158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Rise time = 0</a:t>
            </a:r>
          </a:p>
        </p:txBody>
      </p:sp>
      <p:graphicFrame>
        <p:nvGraphicFramePr>
          <p:cNvPr id="54287" name="Object 15"/>
          <p:cNvGraphicFramePr>
            <a:graphicFrameLocks noChangeAspect="1"/>
          </p:cNvGraphicFramePr>
          <p:nvPr/>
        </p:nvGraphicFramePr>
        <p:xfrm>
          <a:off x="5500688" y="1706563"/>
          <a:ext cx="633412" cy="455612"/>
        </p:xfrm>
        <a:graphic>
          <a:graphicData uri="http://schemas.openxmlformats.org/presentationml/2006/ole">
            <mc:AlternateContent xmlns:mc="http://schemas.openxmlformats.org/markup-compatibility/2006">
              <mc:Choice xmlns:v="urn:schemas-microsoft-com:vml" Requires="v">
                <p:oleObj spid="_x0000_s54325" name="Equation" r:id="rId9" imgW="317362" imgH="228501" progId="Equation.3">
                  <p:embed/>
                </p:oleObj>
              </mc:Choice>
              <mc:Fallback>
                <p:oleObj name="Equation" r:id="rId9" imgW="317362" imgH="228501" progId="Equation.3">
                  <p:embed/>
                  <p:pic>
                    <p:nvPicPr>
                      <p:cNvPr id="0"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0688" y="1706563"/>
                        <a:ext cx="6334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288" name="Line 16"/>
          <p:cNvSpPr>
            <a:spLocks noChangeShapeType="1"/>
          </p:cNvSpPr>
          <p:nvPr/>
        </p:nvSpPr>
        <p:spPr bwMode="auto">
          <a:xfrm>
            <a:off x="4932363" y="4005263"/>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9" name="Line 17"/>
          <p:cNvSpPr>
            <a:spLocks noChangeShapeType="1"/>
          </p:cNvSpPr>
          <p:nvPr/>
        </p:nvSpPr>
        <p:spPr bwMode="auto">
          <a:xfrm flipH="1" flipV="1">
            <a:off x="4932363" y="56610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0" name="Freeform 18"/>
          <p:cNvSpPr>
            <a:spLocks/>
          </p:cNvSpPr>
          <p:nvPr/>
        </p:nvSpPr>
        <p:spPr bwMode="auto">
          <a:xfrm>
            <a:off x="4932363" y="5200650"/>
            <a:ext cx="3206750" cy="460375"/>
          </a:xfrm>
          <a:custGeom>
            <a:avLst/>
            <a:gdLst>
              <a:gd name="T0" fmla="*/ 0 w 2020"/>
              <a:gd name="T1" fmla="*/ 730845313 h 290"/>
              <a:gd name="T2" fmla="*/ 1938000950 w 2020"/>
              <a:gd name="T3" fmla="*/ 720764688 h 290"/>
              <a:gd name="T4" fmla="*/ 1935480000 w 2020"/>
              <a:gd name="T5" fmla="*/ 435987825 h 290"/>
              <a:gd name="T6" fmla="*/ 2147483647 w 2020"/>
              <a:gd name="T7" fmla="*/ 0 h 290"/>
              <a:gd name="T8" fmla="*/ 2147483647 w 2020"/>
              <a:gd name="T9" fmla="*/ 0 h 2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0" h="290">
                <a:moveTo>
                  <a:pt x="0" y="290"/>
                </a:moveTo>
                <a:lnTo>
                  <a:pt x="769" y="286"/>
                </a:lnTo>
                <a:lnTo>
                  <a:pt x="768" y="173"/>
                </a:lnTo>
                <a:lnTo>
                  <a:pt x="1357" y="0"/>
                </a:lnTo>
                <a:lnTo>
                  <a:pt x="2020" y="0"/>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1" name="Text Box 19"/>
          <p:cNvSpPr txBox="1">
            <a:spLocks noChangeArrowheads="1"/>
          </p:cNvSpPr>
          <p:nvPr/>
        </p:nvSpPr>
        <p:spPr bwMode="auto">
          <a:xfrm>
            <a:off x="8174038" y="573405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sp>
        <p:nvSpPr>
          <p:cNvPr id="54292" name="Line 20"/>
          <p:cNvSpPr>
            <a:spLocks noChangeShapeType="1"/>
          </p:cNvSpPr>
          <p:nvPr/>
        </p:nvSpPr>
        <p:spPr bwMode="auto">
          <a:xfrm flipV="1">
            <a:off x="6156325" y="5124450"/>
            <a:ext cx="0" cy="504825"/>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54293" name="Object 21"/>
          <p:cNvGraphicFramePr>
            <a:graphicFrameLocks noChangeAspect="1"/>
          </p:cNvGraphicFramePr>
          <p:nvPr/>
        </p:nvGraphicFramePr>
        <p:xfrm>
          <a:off x="6011863" y="5821363"/>
          <a:ext cx="355600" cy="787400"/>
        </p:xfrm>
        <a:graphic>
          <a:graphicData uri="http://schemas.openxmlformats.org/presentationml/2006/ole">
            <mc:AlternateContent xmlns:mc="http://schemas.openxmlformats.org/markup-compatibility/2006">
              <mc:Choice xmlns:v="urn:schemas-microsoft-com:vml" Requires="v">
                <p:oleObj spid="_x0000_s54326" name="Equation" r:id="rId11" imgW="177646" imgH="393359" progId="Equation.3">
                  <p:embed/>
                </p:oleObj>
              </mc:Choice>
              <mc:Fallback>
                <p:oleObj name="Equation" r:id="rId11" imgW="177646" imgH="393359" progId="Equation.3">
                  <p:embed/>
                  <p:pic>
                    <p:nvPicPr>
                      <p:cNvPr id="0" name="Object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1863" y="5821363"/>
                        <a:ext cx="3556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94" name="Object 22"/>
          <p:cNvGraphicFramePr>
            <a:graphicFrameLocks noChangeAspect="1"/>
          </p:cNvGraphicFramePr>
          <p:nvPr/>
        </p:nvGraphicFramePr>
        <p:xfrm>
          <a:off x="6948488" y="5830888"/>
          <a:ext cx="355600" cy="838200"/>
        </p:xfrm>
        <a:graphic>
          <a:graphicData uri="http://schemas.openxmlformats.org/presentationml/2006/ole">
            <mc:AlternateContent xmlns:mc="http://schemas.openxmlformats.org/markup-compatibility/2006">
              <mc:Choice xmlns:v="urn:schemas-microsoft-com:vml" Requires="v">
                <p:oleObj spid="_x0000_s54327" name="Equation" r:id="rId13" imgW="177723" imgH="418918" progId="Equation.3">
                  <p:embed/>
                </p:oleObj>
              </mc:Choice>
              <mc:Fallback>
                <p:oleObj name="Equation" r:id="rId13" imgW="177723" imgH="418918" progId="Equation.3">
                  <p:embed/>
                  <p:pic>
                    <p:nvPicPr>
                      <p:cNvPr id="0" name="Object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48488" y="5830888"/>
                        <a:ext cx="3556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295" name="Text Box 23"/>
          <p:cNvSpPr txBox="1">
            <a:spLocks noChangeArrowheads="1"/>
          </p:cNvSpPr>
          <p:nvPr/>
        </p:nvSpPr>
        <p:spPr bwMode="auto">
          <a:xfrm>
            <a:off x="4787900" y="5876925"/>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0</a:t>
            </a:r>
          </a:p>
        </p:txBody>
      </p:sp>
      <p:sp>
        <p:nvSpPr>
          <p:cNvPr id="54296" name="Text Box 24"/>
          <p:cNvSpPr txBox="1">
            <a:spLocks noChangeArrowheads="1"/>
          </p:cNvSpPr>
          <p:nvPr/>
        </p:nvSpPr>
        <p:spPr bwMode="auto">
          <a:xfrm>
            <a:off x="6424613" y="3881438"/>
            <a:ext cx="19177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i="1"/>
              <a:t>+ near field wave</a:t>
            </a:r>
          </a:p>
        </p:txBody>
      </p:sp>
      <p:sp>
        <p:nvSpPr>
          <p:cNvPr id="54297" name="Rectangle 25"/>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Solution for a Heaviside source time function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26</a:t>
            </a:fld>
            <a:endParaRPr lang="en-US"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2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2050" y="1709738"/>
            <a:ext cx="681990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27</a:t>
            </a:fld>
            <a:endParaRPr lang="en-US"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2050" y="1709738"/>
            <a:ext cx="681990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28</a:t>
            </a:fld>
            <a:endParaRPr lang="en-US"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2050" y="1709738"/>
            <a:ext cx="681990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29</a:t>
            </a:fld>
            <a:endParaRPr lang="en-US"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37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423863"/>
            <a:ext cx="7058025" cy="601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30</a:t>
            </a:fld>
            <a:endParaRPr lang="en-US"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9394" name="Picture 2" descr="San fernando 1971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484313"/>
            <a:ext cx="4421188"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Line 3"/>
          <p:cNvSpPr>
            <a:spLocks noChangeShapeType="1"/>
          </p:cNvSpPr>
          <p:nvPr/>
        </p:nvSpPr>
        <p:spPr bwMode="auto">
          <a:xfrm flipH="1">
            <a:off x="5722938" y="5157788"/>
            <a:ext cx="1587" cy="852487"/>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396" name="Line 4"/>
          <p:cNvSpPr>
            <a:spLocks noChangeShapeType="1"/>
          </p:cNvSpPr>
          <p:nvPr/>
        </p:nvSpPr>
        <p:spPr bwMode="auto">
          <a:xfrm flipH="1" flipV="1">
            <a:off x="5722938" y="601027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397" name="Freeform 5"/>
          <p:cNvSpPr>
            <a:spLocks/>
          </p:cNvSpPr>
          <p:nvPr/>
        </p:nvSpPr>
        <p:spPr bwMode="auto">
          <a:xfrm>
            <a:off x="5697538" y="5353050"/>
            <a:ext cx="3127375" cy="668338"/>
          </a:xfrm>
          <a:custGeom>
            <a:avLst/>
            <a:gdLst>
              <a:gd name="T0" fmla="*/ 0 w 1970"/>
              <a:gd name="T1" fmla="*/ 1053426101 h 421"/>
              <a:gd name="T2" fmla="*/ 561995638 w 1970"/>
              <a:gd name="T3" fmla="*/ 1060987369 h 421"/>
              <a:gd name="T4" fmla="*/ 1212195950 w 1970"/>
              <a:gd name="T5" fmla="*/ 0 h 421"/>
              <a:gd name="T6" fmla="*/ 2147483647 w 1970"/>
              <a:gd name="T7" fmla="*/ 2520952 h 421"/>
              <a:gd name="T8" fmla="*/ 2147483647 w 1970"/>
              <a:gd name="T9" fmla="*/ 1058466417 h 421"/>
              <a:gd name="T10" fmla="*/ 2147483647 w 1970"/>
              <a:gd name="T11" fmla="*/ 1053426101 h 4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0" h="421">
                <a:moveTo>
                  <a:pt x="0" y="418"/>
                </a:moveTo>
                <a:lnTo>
                  <a:pt x="223" y="421"/>
                </a:lnTo>
                <a:lnTo>
                  <a:pt x="481" y="0"/>
                </a:lnTo>
                <a:lnTo>
                  <a:pt x="1449" y="1"/>
                </a:lnTo>
                <a:lnTo>
                  <a:pt x="1666" y="420"/>
                </a:lnTo>
                <a:lnTo>
                  <a:pt x="1970" y="418"/>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398" name="Text Box 6"/>
          <p:cNvSpPr txBox="1">
            <a:spLocks noChangeArrowheads="1"/>
          </p:cNvSpPr>
          <p:nvPr/>
        </p:nvSpPr>
        <p:spPr bwMode="auto">
          <a:xfrm>
            <a:off x="8578850" y="557847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59399" name="Object 7"/>
          <p:cNvGraphicFramePr>
            <a:graphicFrameLocks noChangeAspect="1"/>
          </p:cNvGraphicFramePr>
          <p:nvPr/>
        </p:nvGraphicFramePr>
        <p:xfrm>
          <a:off x="5003800" y="5445125"/>
          <a:ext cx="558800" cy="406400"/>
        </p:xfrm>
        <a:graphic>
          <a:graphicData uri="http://schemas.openxmlformats.org/presentationml/2006/ole">
            <mc:AlternateContent xmlns:mc="http://schemas.openxmlformats.org/markup-compatibility/2006">
              <mc:Choice xmlns:v="urn:schemas-microsoft-com:vml" Requires="v">
                <p:oleObj spid="_x0000_s59433" name="Equation" r:id="rId5" imgW="279279" imgH="203112" progId="Equation.3">
                  <p:embed/>
                </p:oleObj>
              </mc:Choice>
              <mc:Fallback>
                <p:oleObj name="Equation" r:id="rId5" imgW="279279" imgH="203112"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3800" y="5445125"/>
                        <a:ext cx="558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00" name="Line 8"/>
          <p:cNvSpPr>
            <a:spLocks noChangeShapeType="1"/>
          </p:cNvSpPr>
          <p:nvPr/>
        </p:nvSpPr>
        <p:spPr bwMode="auto">
          <a:xfrm flipH="1">
            <a:off x="5722938" y="3500438"/>
            <a:ext cx="1587" cy="852487"/>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1" name="Line 9"/>
          <p:cNvSpPr>
            <a:spLocks noChangeShapeType="1"/>
          </p:cNvSpPr>
          <p:nvPr/>
        </p:nvSpPr>
        <p:spPr bwMode="auto">
          <a:xfrm flipH="1" flipV="1">
            <a:off x="5722938" y="43529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2" name="Freeform 10"/>
          <p:cNvSpPr>
            <a:spLocks/>
          </p:cNvSpPr>
          <p:nvPr/>
        </p:nvSpPr>
        <p:spPr bwMode="auto">
          <a:xfrm>
            <a:off x="5697538" y="3695700"/>
            <a:ext cx="3127375" cy="1231900"/>
          </a:xfrm>
          <a:custGeom>
            <a:avLst/>
            <a:gdLst>
              <a:gd name="T0" fmla="*/ 0 w 1970"/>
              <a:gd name="T1" fmla="*/ 1053425313 h 776"/>
              <a:gd name="T2" fmla="*/ 561995638 w 1970"/>
              <a:gd name="T3" fmla="*/ 1060986575 h 776"/>
              <a:gd name="T4" fmla="*/ 572076263 w 1970"/>
              <a:gd name="T5" fmla="*/ 0 h 776"/>
              <a:gd name="T6" fmla="*/ 1212195950 w 1970"/>
              <a:gd name="T7" fmla="*/ 0 h 776"/>
              <a:gd name="T8" fmla="*/ 1217236263 w 1970"/>
              <a:gd name="T9" fmla="*/ 1048385000 h 776"/>
              <a:gd name="T10" fmla="*/ 2147483647 w 1970"/>
              <a:gd name="T11" fmla="*/ 1048385000 h 776"/>
              <a:gd name="T12" fmla="*/ 2147483647 w 1970"/>
              <a:gd name="T13" fmla="*/ 1955641250 h 776"/>
              <a:gd name="T14" fmla="*/ 2147483647 w 1970"/>
              <a:gd name="T15" fmla="*/ 1955641250 h 776"/>
              <a:gd name="T16" fmla="*/ 2147483647 w 1970"/>
              <a:gd name="T17" fmla="*/ 1058465625 h 776"/>
              <a:gd name="T18" fmla="*/ 2147483647 w 1970"/>
              <a:gd name="T19" fmla="*/ 1053425313 h 7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70" h="776">
                <a:moveTo>
                  <a:pt x="0" y="418"/>
                </a:moveTo>
                <a:lnTo>
                  <a:pt x="223" y="421"/>
                </a:lnTo>
                <a:lnTo>
                  <a:pt x="227" y="0"/>
                </a:lnTo>
                <a:lnTo>
                  <a:pt x="481" y="0"/>
                </a:lnTo>
                <a:lnTo>
                  <a:pt x="483" y="416"/>
                </a:lnTo>
                <a:lnTo>
                  <a:pt x="1451" y="416"/>
                </a:lnTo>
                <a:lnTo>
                  <a:pt x="1451" y="776"/>
                </a:lnTo>
                <a:lnTo>
                  <a:pt x="1667" y="776"/>
                </a:lnTo>
                <a:lnTo>
                  <a:pt x="1666" y="420"/>
                </a:lnTo>
                <a:lnTo>
                  <a:pt x="1970" y="418"/>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3" name="Text Box 11"/>
          <p:cNvSpPr txBox="1">
            <a:spLocks noChangeArrowheads="1"/>
          </p:cNvSpPr>
          <p:nvPr/>
        </p:nvSpPr>
        <p:spPr bwMode="auto">
          <a:xfrm>
            <a:off x="8578850" y="392112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59404" name="Object 12"/>
          <p:cNvGraphicFramePr>
            <a:graphicFrameLocks noChangeAspect="1"/>
          </p:cNvGraphicFramePr>
          <p:nvPr>
            <p:extLst>
              <p:ext uri="{D42A27DB-BD31-4B8C-83A1-F6EECF244321}">
                <p14:modId xmlns:p14="http://schemas.microsoft.com/office/powerpoint/2010/main" val="3589815396"/>
              </p:ext>
            </p:extLst>
          </p:nvPr>
        </p:nvGraphicFramePr>
        <p:xfrm>
          <a:off x="4902200" y="3597275"/>
          <a:ext cx="762000" cy="787400"/>
        </p:xfrm>
        <a:graphic>
          <a:graphicData uri="http://schemas.openxmlformats.org/presentationml/2006/ole">
            <mc:AlternateContent xmlns:mc="http://schemas.openxmlformats.org/markup-compatibility/2006">
              <mc:Choice xmlns:v="urn:schemas-microsoft-com:vml" Requires="v">
                <p:oleObj spid="_x0000_s59434" name="Equation" r:id="rId7" imgW="380880" imgH="393480" progId="Equation.DSMT4">
                  <p:embed/>
                </p:oleObj>
              </mc:Choice>
              <mc:Fallback>
                <p:oleObj name="Equation" r:id="rId7" imgW="380880" imgH="393480" progId="Equation.DSMT4">
                  <p:embed/>
                  <p:pic>
                    <p:nvPicPr>
                      <p:cNvPr id="0" name="Object 12"/>
                      <p:cNvPicPr>
                        <a:picLocks noChangeAspect="1" noChangeArrowheads="1"/>
                      </p:cNvPicPr>
                      <p:nvPr/>
                    </p:nvPicPr>
                    <p:blipFill>
                      <a:blip r:embed="rId8"/>
                      <a:srcRect/>
                      <a:stretch>
                        <a:fillRect/>
                      </a:stretch>
                    </p:blipFill>
                    <p:spPr bwMode="auto">
                      <a:xfrm>
                        <a:off x="4902200" y="3597275"/>
                        <a:ext cx="7620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05" name="Line 13"/>
          <p:cNvSpPr>
            <a:spLocks noChangeShapeType="1"/>
          </p:cNvSpPr>
          <p:nvPr/>
        </p:nvSpPr>
        <p:spPr bwMode="auto">
          <a:xfrm flipH="1">
            <a:off x="5722938" y="1773238"/>
            <a:ext cx="1587" cy="852487"/>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6" name="Line 14"/>
          <p:cNvSpPr>
            <a:spLocks noChangeShapeType="1"/>
          </p:cNvSpPr>
          <p:nvPr/>
        </p:nvSpPr>
        <p:spPr bwMode="auto">
          <a:xfrm flipH="1" flipV="1">
            <a:off x="5722938" y="2625725"/>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7" name="Freeform 15"/>
          <p:cNvSpPr>
            <a:spLocks/>
          </p:cNvSpPr>
          <p:nvPr/>
        </p:nvSpPr>
        <p:spPr bwMode="auto">
          <a:xfrm>
            <a:off x="5697538" y="2632075"/>
            <a:ext cx="3127375" cy="1588"/>
          </a:xfrm>
          <a:custGeom>
            <a:avLst/>
            <a:gdLst>
              <a:gd name="T0" fmla="*/ 0 w 1970"/>
              <a:gd name="T1" fmla="*/ 0 h 1"/>
              <a:gd name="T2" fmla="*/ 2147483647 w 1970"/>
              <a:gd name="T3" fmla="*/ 0 h 1"/>
              <a:gd name="T4" fmla="*/ 0 60000 65536"/>
              <a:gd name="T5" fmla="*/ 0 60000 65536"/>
            </a:gdLst>
            <a:ahLst/>
            <a:cxnLst>
              <a:cxn ang="T4">
                <a:pos x="T0" y="T1"/>
              </a:cxn>
              <a:cxn ang="T5">
                <a:pos x="T2" y="T3"/>
              </a:cxn>
            </a:cxnLst>
            <a:rect l="0" t="0" r="r" b="b"/>
            <a:pathLst>
              <a:path w="1970" h="1">
                <a:moveTo>
                  <a:pt x="0" y="0"/>
                </a:moveTo>
                <a:lnTo>
                  <a:pt x="1970" y="0"/>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8" name="Text Box 16"/>
          <p:cNvSpPr txBox="1">
            <a:spLocks noChangeArrowheads="1"/>
          </p:cNvSpPr>
          <p:nvPr/>
        </p:nvSpPr>
        <p:spPr bwMode="auto">
          <a:xfrm>
            <a:off x="8578850" y="219392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59409" name="Object 17"/>
          <p:cNvGraphicFramePr>
            <a:graphicFrameLocks noChangeAspect="1"/>
          </p:cNvGraphicFramePr>
          <p:nvPr>
            <p:extLst>
              <p:ext uri="{D42A27DB-BD31-4B8C-83A1-F6EECF244321}">
                <p14:modId xmlns:p14="http://schemas.microsoft.com/office/powerpoint/2010/main" val="1558507568"/>
              </p:ext>
            </p:extLst>
          </p:nvPr>
        </p:nvGraphicFramePr>
        <p:xfrm>
          <a:off x="4826000" y="1844675"/>
          <a:ext cx="914400" cy="838200"/>
        </p:xfrm>
        <a:graphic>
          <a:graphicData uri="http://schemas.openxmlformats.org/presentationml/2006/ole">
            <mc:AlternateContent xmlns:mc="http://schemas.openxmlformats.org/markup-compatibility/2006">
              <mc:Choice xmlns:v="urn:schemas-microsoft-com:vml" Requires="v">
                <p:oleObj spid="_x0000_s59435" name="Equation" r:id="rId9" imgW="457200" imgH="419040" progId="Equation.DSMT4">
                  <p:embed/>
                </p:oleObj>
              </mc:Choice>
              <mc:Fallback>
                <p:oleObj name="Equation" r:id="rId9" imgW="457200" imgH="419040" progId="Equation.DSMT4">
                  <p:embed/>
                  <p:pic>
                    <p:nvPicPr>
                      <p:cNvPr id="0" name="Object 17"/>
                      <p:cNvPicPr>
                        <a:picLocks noChangeAspect="1" noChangeArrowheads="1"/>
                      </p:cNvPicPr>
                      <p:nvPr/>
                    </p:nvPicPr>
                    <p:blipFill>
                      <a:blip r:embed="rId10"/>
                      <a:srcRect/>
                      <a:stretch>
                        <a:fillRect/>
                      </a:stretch>
                    </p:blipFill>
                    <p:spPr bwMode="auto">
                      <a:xfrm>
                        <a:off x="4826000" y="1844675"/>
                        <a:ext cx="9144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10" name="Freeform 18"/>
          <p:cNvSpPr>
            <a:spLocks/>
          </p:cNvSpPr>
          <p:nvPr/>
        </p:nvSpPr>
        <p:spPr bwMode="auto">
          <a:xfrm>
            <a:off x="6057900" y="1962150"/>
            <a:ext cx="1588" cy="674688"/>
          </a:xfrm>
          <a:custGeom>
            <a:avLst/>
            <a:gdLst>
              <a:gd name="T0" fmla="*/ 2521744 w 1"/>
              <a:gd name="T1" fmla="*/ 1071067994 h 425"/>
              <a:gd name="T2" fmla="*/ 0 w 1"/>
              <a:gd name="T3" fmla="*/ 0 h 425"/>
              <a:gd name="T4" fmla="*/ 0 60000 65536"/>
              <a:gd name="T5" fmla="*/ 0 60000 65536"/>
            </a:gdLst>
            <a:ahLst/>
            <a:cxnLst>
              <a:cxn ang="T4">
                <a:pos x="T0" y="T1"/>
              </a:cxn>
              <a:cxn ang="T5">
                <a:pos x="T2" y="T3"/>
              </a:cxn>
            </a:cxnLst>
            <a:rect l="0" t="0" r="r" b="b"/>
            <a:pathLst>
              <a:path w="1" h="425">
                <a:moveTo>
                  <a:pt x="1" y="425"/>
                </a:moveTo>
                <a:lnTo>
                  <a:pt x="0" y="0"/>
                </a:lnTo>
              </a:path>
            </a:pathLst>
          </a:custGeom>
          <a:noFill/>
          <a:ln w="28575" cmpd="sng">
            <a:solidFill>
              <a:srgbClr val="339933"/>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11" name="Freeform 19"/>
          <p:cNvSpPr>
            <a:spLocks/>
          </p:cNvSpPr>
          <p:nvPr/>
        </p:nvSpPr>
        <p:spPr bwMode="auto">
          <a:xfrm>
            <a:off x="8335963" y="1947863"/>
            <a:ext cx="1587" cy="674687"/>
          </a:xfrm>
          <a:custGeom>
            <a:avLst/>
            <a:gdLst>
              <a:gd name="T0" fmla="*/ 2518569 w 1"/>
              <a:gd name="T1" fmla="*/ 1071064819 h 425"/>
              <a:gd name="T2" fmla="*/ 0 w 1"/>
              <a:gd name="T3" fmla="*/ 0 h 425"/>
              <a:gd name="T4" fmla="*/ 0 60000 65536"/>
              <a:gd name="T5" fmla="*/ 0 60000 65536"/>
            </a:gdLst>
            <a:ahLst/>
            <a:cxnLst>
              <a:cxn ang="T4">
                <a:pos x="T0" y="T1"/>
              </a:cxn>
              <a:cxn ang="T5">
                <a:pos x="T2" y="T3"/>
              </a:cxn>
            </a:cxnLst>
            <a:rect l="0" t="0" r="r" b="b"/>
            <a:pathLst>
              <a:path w="1" h="425">
                <a:moveTo>
                  <a:pt x="1" y="425"/>
                </a:moveTo>
                <a:lnTo>
                  <a:pt x="0" y="0"/>
                </a:lnTo>
              </a:path>
            </a:pathLst>
          </a:custGeom>
          <a:noFill/>
          <a:ln w="28575" cmpd="sng">
            <a:solidFill>
              <a:srgbClr val="339933"/>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12" name="Freeform 20"/>
          <p:cNvSpPr>
            <a:spLocks/>
          </p:cNvSpPr>
          <p:nvPr/>
        </p:nvSpPr>
        <p:spPr bwMode="auto">
          <a:xfrm flipV="1">
            <a:off x="8001000" y="2622550"/>
            <a:ext cx="1588" cy="674688"/>
          </a:xfrm>
          <a:custGeom>
            <a:avLst/>
            <a:gdLst>
              <a:gd name="T0" fmla="*/ 2521744 w 1"/>
              <a:gd name="T1" fmla="*/ 1071067994 h 425"/>
              <a:gd name="T2" fmla="*/ 0 w 1"/>
              <a:gd name="T3" fmla="*/ 0 h 425"/>
              <a:gd name="T4" fmla="*/ 0 60000 65536"/>
              <a:gd name="T5" fmla="*/ 0 60000 65536"/>
            </a:gdLst>
            <a:ahLst/>
            <a:cxnLst>
              <a:cxn ang="T4">
                <a:pos x="T0" y="T1"/>
              </a:cxn>
              <a:cxn ang="T5">
                <a:pos x="T2" y="T3"/>
              </a:cxn>
            </a:cxnLst>
            <a:rect l="0" t="0" r="r" b="b"/>
            <a:pathLst>
              <a:path w="1" h="425">
                <a:moveTo>
                  <a:pt x="1" y="425"/>
                </a:moveTo>
                <a:lnTo>
                  <a:pt x="0" y="0"/>
                </a:lnTo>
              </a:path>
            </a:pathLst>
          </a:custGeom>
          <a:noFill/>
          <a:ln w="28575" cmpd="sng">
            <a:solidFill>
              <a:srgbClr val="339933"/>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13" name="Freeform 21"/>
          <p:cNvSpPr>
            <a:spLocks/>
          </p:cNvSpPr>
          <p:nvPr/>
        </p:nvSpPr>
        <p:spPr bwMode="auto">
          <a:xfrm flipV="1">
            <a:off x="6462713" y="2624138"/>
            <a:ext cx="1587" cy="674687"/>
          </a:xfrm>
          <a:custGeom>
            <a:avLst/>
            <a:gdLst>
              <a:gd name="T0" fmla="*/ 2518569 w 1"/>
              <a:gd name="T1" fmla="*/ 1071064819 h 425"/>
              <a:gd name="T2" fmla="*/ 0 w 1"/>
              <a:gd name="T3" fmla="*/ 0 h 425"/>
              <a:gd name="T4" fmla="*/ 0 60000 65536"/>
              <a:gd name="T5" fmla="*/ 0 60000 65536"/>
            </a:gdLst>
            <a:ahLst/>
            <a:cxnLst>
              <a:cxn ang="T4">
                <a:pos x="T0" y="T1"/>
              </a:cxn>
              <a:cxn ang="T5">
                <a:pos x="T2" y="T3"/>
              </a:cxn>
            </a:cxnLst>
            <a:rect l="0" t="0" r="r" b="b"/>
            <a:pathLst>
              <a:path w="1" h="425">
                <a:moveTo>
                  <a:pt x="1" y="425"/>
                </a:moveTo>
                <a:lnTo>
                  <a:pt x="0" y="0"/>
                </a:lnTo>
              </a:path>
            </a:pathLst>
          </a:custGeom>
          <a:noFill/>
          <a:ln w="28575" cmpd="sng">
            <a:solidFill>
              <a:srgbClr val="339933"/>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14" name="Rectangle 22"/>
          <p:cNvSpPr>
            <a:spLocks noChangeArrowheads="1"/>
          </p:cNvSpPr>
          <p:nvPr/>
        </p:nvSpPr>
        <p:spPr bwMode="auto">
          <a:xfrm>
            <a:off x="-19050" y="-192088"/>
            <a:ext cx="9182100" cy="12207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INFLUENCE OF SOURCE PARAMETERS</a:t>
            </a:r>
          </a:p>
          <a:p>
            <a:pPr eaLnBrk="1" hangingPunct="1">
              <a:spcBef>
                <a:spcPct val="0"/>
              </a:spcBef>
              <a:buFontTx/>
              <a:buNone/>
            </a:pPr>
            <a:r>
              <a:rPr lang="en-US" altLang="en-US" sz="2800" b="1">
                <a:solidFill>
                  <a:schemeClr val="bg1"/>
                </a:solidFill>
              </a:rPr>
              <a:t>Displacement versus acceleration (for the S-wave, showing starting and stopping arrivals)</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31</a:t>
            </a:fld>
            <a:endParaRPr lang="en-US"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ctrTitle"/>
          </p:nvPr>
        </p:nvSpPr>
        <p:spPr>
          <a:xfrm>
            <a:off x="0" y="685800"/>
            <a:ext cx="9144000" cy="1470025"/>
          </a:xfrm>
          <a:solidFill>
            <a:schemeClr val="accent2"/>
          </a:solidFill>
        </p:spPr>
        <p:txBody>
          <a:bodyPr/>
          <a:lstStyle/>
          <a:p>
            <a:pPr eaLnBrk="1" hangingPunct="1"/>
            <a:r>
              <a:rPr lang="en-US" altLang="en-US" smtClean="0">
                <a:solidFill>
                  <a:srgbClr val="DDDDDD"/>
                </a:solidFill>
              </a:rPr>
              <a:t>SOURCE REPRESENTATION</a:t>
            </a:r>
          </a:p>
        </p:txBody>
      </p:sp>
      <p:sp>
        <p:nvSpPr>
          <p:cNvPr id="60419" name="Rectangle 3"/>
          <p:cNvSpPr>
            <a:spLocks noGrp="1" noChangeArrowheads="1"/>
          </p:cNvSpPr>
          <p:nvPr>
            <p:ph type="subTitle" idx="1"/>
          </p:nvPr>
        </p:nvSpPr>
        <p:spPr>
          <a:xfrm>
            <a:off x="2160588" y="2490788"/>
            <a:ext cx="4822825" cy="938212"/>
          </a:xfrm>
          <a:solidFill>
            <a:schemeClr val="accent2"/>
          </a:solidFill>
        </p:spPr>
        <p:txBody>
          <a:bodyPr/>
          <a:lstStyle/>
          <a:p>
            <a:pPr eaLnBrk="1" hangingPunct="1">
              <a:lnSpc>
                <a:spcPct val="90000"/>
              </a:lnSpc>
            </a:pPr>
            <a:r>
              <a:rPr lang="en-US" altLang="en-US" smtClean="0">
                <a:solidFill>
                  <a:srgbClr val="FFFF00"/>
                </a:solidFill>
              </a:rPr>
              <a:t>Kinematic point source: FAR FIELD</a:t>
            </a:r>
          </a:p>
        </p:txBody>
      </p:sp>
      <p:sp>
        <p:nvSpPr>
          <p:cNvPr id="2" name="Slide Number Placeholder 1"/>
          <p:cNvSpPr>
            <a:spLocks noGrp="1"/>
          </p:cNvSpPr>
          <p:nvPr>
            <p:ph type="sldNum" sz="quarter" idx="12"/>
          </p:nvPr>
        </p:nvSpPr>
        <p:spPr/>
        <p:txBody>
          <a:bodyPr/>
          <a:lstStyle/>
          <a:p>
            <a:pPr>
              <a:defRPr/>
            </a:pPr>
            <a:fld id="{180E6B6D-DC7D-452B-84FD-DE125D84EA55}" type="slidenum">
              <a:rPr lang="en-US" altLang="en-US" smtClean="0"/>
              <a:pPr>
                <a:defRPr/>
              </a:pPr>
              <a:t>32</a:t>
            </a:fld>
            <a:endParaRPr lang="en-US"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body" idx="1"/>
          </p:nvPr>
        </p:nvSpPr>
        <p:spPr>
          <a:xfrm>
            <a:off x="5003800" y="1644650"/>
            <a:ext cx="3987800" cy="4953000"/>
          </a:xfrm>
        </p:spPr>
        <p:txBody>
          <a:bodyPr/>
          <a:lstStyle/>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1/r geometrical spreading</a:t>
            </a: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Signal for duration of faulting, delayed by P-wave speed.</a:t>
            </a: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Signal for duration of faulting, delayed by S-wave speed.</a:t>
            </a:r>
          </a:p>
        </p:txBody>
      </p:sp>
      <p:graphicFrame>
        <p:nvGraphicFramePr>
          <p:cNvPr id="61443" name="Object 3"/>
          <p:cNvGraphicFramePr>
            <a:graphicFrameLocks noChangeAspect="1"/>
          </p:cNvGraphicFramePr>
          <p:nvPr>
            <p:extLst>
              <p:ext uri="{D42A27DB-BD31-4B8C-83A1-F6EECF244321}">
                <p14:modId xmlns:p14="http://schemas.microsoft.com/office/powerpoint/2010/main" val="96295276"/>
              </p:ext>
            </p:extLst>
          </p:nvPr>
        </p:nvGraphicFramePr>
        <p:xfrm>
          <a:off x="431800" y="1905000"/>
          <a:ext cx="4140200" cy="1828800"/>
        </p:xfrm>
        <a:graphic>
          <a:graphicData uri="http://schemas.openxmlformats.org/presentationml/2006/ole">
            <mc:AlternateContent xmlns:mc="http://schemas.openxmlformats.org/markup-compatibility/2006">
              <mc:Choice xmlns:v="urn:schemas-microsoft-com:vml" Requires="v">
                <p:oleObj spid="_x0000_s61451" name="Equation" r:id="rId4" imgW="2070100" imgH="914400" progId="Equation.DSMT4">
                  <p:embed/>
                </p:oleObj>
              </mc:Choice>
              <mc:Fallback>
                <p:oleObj name="Equation" r:id="rId4" imgW="2070100" imgH="914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800" y="1905000"/>
                        <a:ext cx="41402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4"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Far Field</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33</a:t>
            </a:fld>
            <a:endParaRPr lang="en-US"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6" name="Picture 2" descr="lec_09_rec_proc_source_path_equations_Page_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5875"/>
            <a:ext cx="9117013"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34</a:t>
            </a:fld>
            <a:endParaRPr lang="en-US"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p:txBody>
          <a:bodyPr/>
          <a:lstStyle/>
          <a:p>
            <a:pPr eaLnBrk="1" hangingPunct="1">
              <a:defRPr/>
            </a:pPr>
            <a:r>
              <a:rPr lang="en-US" altLang="en-US" sz="3200" smtClean="0">
                <a:solidFill>
                  <a:srgbClr val="0000FF"/>
                </a:solidFill>
                <a:effectLst>
                  <a:outerShdw blurRad="38100" dist="38100" dir="2700000" algn="tl">
                    <a:srgbClr val="C0C0C0"/>
                  </a:outerShdw>
                </a:effectLst>
              </a:rPr>
              <a:t>Frequencies of ground-motion for engineering purposes</a:t>
            </a:r>
          </a:p>
        </p:txBody>
      </p:sp>
      <p:sp>
        <p:nvSpPr>
          <p:cNvPr id="63491" name="Rectangle 3"/>
          <p:cNvSpPr>
            <a:spLocks noGrp="1" noChangeArrowheads="1"/>
          </p:cNvSpPr>
          <p:nvPr>
            <p:ph type="body" idx="1"/>
          </p:nvPr>
        </p:nvSpPr>
        <p:spPr>
          <a:xfrm>
            <a:off x="990600" y="1165225"/>
            <a:ext cx="6629400" cy="4525963"/>
          </a:xfrm>
        </p:spPr>
        <p:txBody>
          <a:bodyPr/>
          <a:lstStyle/>
          <a:p>
            <a:pPr eaLnBrk="1" hangingPunct="1"/>
            <a:endParaRPr lang="en-US" altLang="en-US" dirty="0" smtClean="0"/>
          </a:p>
          <a:p>
            <a:pPr eaLnBrk="1" hangingPunct="1"/>
            <a:r>
              <a:rPr lang="en-US" altLang="en-US" dirty="0" smtClean="0"/>
              <a:t>10 Hz --- 10 sec (usually less than about 3 sec)</a:t>
            </a:r>
          </a:p>
          <a:p>
            <a:pPr eaLnBrk="1" hangingPunct="1"/>
            <a:r>
              <a:rPr lang="en-US" altLang="en-US" dirty="0" smtClean="0"/>
              <a:t>Resonant period of typical N story structure </a:t>
            </a:r>
            <a:r>
              <a:rPr lang="en-US" altLang="en-US" dirty="0" smtClean="0">
                <a:cs typeface="Arial" pitchFamily="34" charset="0"/>
              </a:rPr>
              <a:t>~ N/10 sec</a:t>
            </a:r>
          </a:p>
          <a:p>
            <a:pPr eaLnBrk="1" hangingPunct="1"/>
            <a:r>
              <a:rPr lang="en-US" altLang="en-US" dirty="0" smtClean="0">
                <a:cs typeface="Arial" pitchFamily="34" charset="0"/>
              </a:rPr>
              <a:t>Corner periods for </a:t>
            </a:r>
            <a:r>
              <a:rPr lang="en-US" altLang="en-US" b="1" dirty="0" smtClean="0">
                <a:cs typeface="Arial" pitchFamily="34" charset="0"/>
              </a:rPr>
              <a:t>M</a:t>
            </a:r>
            <a:r>
              <a:rPr lang="en-US" altLang="en-US" dirty="0" smtClean="0">
                <a:cs typeface="Arial" pitchFamily="34" charset="0"/>
              </a:rPr>
              <a:t> 5, 6, and 7 ~ 1, 3, and 9 sec</a:t>
            </a:r>
          </a:p>
          <a:p>
            <a:pPr eaLnBrk="1" hangingPunct="1">
              <a:buFontTx/>
              <a:buNone/>
            </a:pPr>
            <a:endParaRPr lang="en-US" altLang="en-US" dirty="0" smtClean="0"/>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35</a:t>
            </a:fld>
            <a:endParaRPr lang="en-US"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3602" name="Rectangle 2"/>
          <p:cNvSpPr>
            <a:spLocks noGrp="1" noChangeArrowheads="1"/>
          </p:cNvSpPr>
          <p:nvPr>
            <p:ph type="title"/>
          </p:nvPr>
        </p:nvSpPr>
        <p:spPr>
          <a:extLst>
            <a:ext uri="{909E8E84-426E-40DD-AFC4-6F175D3DCCD1}">
              <a14:hiddenFill xmlns:a14="http://schemas.microsoft.com/office/drawing/2010/main">
                <a:solidFill>
                  <a:schemeClr val="bg1"/>
                </a:solidFill>
              </a14:hiddenFill>
            </a:ext>
          </a:extLst>
        </p:spPr>
        <p:txBody>
          <a:bodyPr/>
          <a:lstStyle/>
          <a:p>
            <a:pPr eaLnBrk="1" hangingPunct="1">
              <a:defRPr/>
            </a:pPr>
            <a:r>
              <a:rPr lang="en-US" altLang="en-US" sz="2800" smtClean="0">
                <a:solidFill>
                  <a:srgbClr val="0000FF"/>
                </a:solidFill>
                <a:effectLst>
                  <a:outerShdw blurRad="38100" dist="38100" dir="2700000" algn="tl">
                    <a:srgbClr val="C0C0C0"/>
                  </a:outerShdw>
                </a:effectLst>
              </a:rPr>
              <a:t>Horizontal motions are of most importance for earthquake engineering</a:t>
            </a:r>
          </a:p>
        </p:txBody>
      </p:sp>
      <p:sp>
        <p:nvSpPr>
          <p:cNvPr id="64515" name="Rectangle 3"/>
          <p:cNvSpPr>
            <a:spLocks noGrp="1" noChangeArrowheads="1"/>
          </p:cNvSpPr>
          <p:nvPr>
            <p:ph type="body" idx="1"/>
          </p:nvPr>
        </p:nvSpPr>
        <p:spPr>
          <a:extLst>
            <a:ext uri="{909E8E84-426E-40DD-AFC4-6F175D3DCCD1}">
              <a14:hiddenFill xmlns:a14="http://schemas.microsoft.com/office/drawing/2010/main">
                <a:solidFill>
                  <a:schemeClr val="bg1"/>
                </a:solidFill>
              </a14:hiddenFill>
            </a:ext>
          </a:extLst>
        </p:spPr>
        <p:txBody>
          <a:bodyPr/>
          <a:lstStyle/>
          <a:p>
            <a:pPr eaLnBrk="1" hangingPunct="1">
              <a:spcAft>
                <a:spcPct val="20000"/>
              </a:spcAft>
            </a:pPr>
            <a:r>
              <a:rPr lang="en-US" altLang="en-US" dirty="0" smtClean="0"/>
              <a:t>Seismic shaking in range of resonant frequencies of structures</a:t>
            </a:r>
          </a:p>
          <a:p>
            <a:pPr eaLnBrk="1" hangingPunct="1">
              <a:spcAft>
                <a:spcPct val="20000"/>
              </a:spcAft>
            </a:pPr>
            <a:r>
              <a:rPr lang="en-US" altLang="en-US" dirty="0" smtClean="0"/>
              <a:t>Shaking often strongest on horizontal component:</a:t>
            </a:r>
          </a:p>
          <a:p>
            <a:pPr lvl="1" eaLnBrk="1" hangingPunct="1">
              <a:spcAft>
                <a:spcPct val="20000"/>
              </a:spcAft>
            </a:pPr>
            <a:r>
              <a:rPr lang="en-US" altLang="en-US" dirty="0" smtClean="0"/>
              <a:t>Earthquakes radiate larger S waves than P waves</a:t>
            </a:r>
          </a:p>
          <a:p>
            <a:pPr lvl="1" eaLnBrk="1" hangingPunct="1">
              <a:spcAft>
                <a:spcPct val="20000"/>
              </a:spcAft>
            </a:pPr>
            <a:r>
              <a:rPr lang="en-US" altLang="en-US" dirty="0" smtClean="0"/>
              <a:t>Decreasing seismic velocities near Earth’s surface produce refraction of the incoming waves toward the vertical, so that the ground motion for S waves is primarily in the horizontal direction</a:t>
            </a:r>
          </a:p>
          <a:p>
            <a:pPr eaLnBrk="1" hangingPunct="1">
              <a:spcAft>
                <a:spcPct val="20000"/>
              </a:spcAft>
            </a:pPr>
            <a:r>
              <a:rPr lang="en-US" altLang="en-US" dirty="0" smtClean="0"/>
              <a:t>Buildings generally are weakest for horizontal shaking</a:t>
            </a:r>
          </a:p>
          <a:p>
            <a:pPr eaLnBrk="1" hangingPunct="1">
              <a:spcAft>
                <a:spcPct val="20000"/>
              </a:spcAft>
            </a:pPr>
            <a:r>
              <a:rPr lang="en-US" altLang="en-US" dirty="0" smtClean="0"/>
              <a:t>=&gt; An unfortunate coincidence of various factors</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36</a:t>
            </a:fld>
            <a:endParaRPr lang="en-US" alt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68313" y="0"/>
            <a:ext cx="8458200" cy="1143000"/>
          </a:xfrm>
        </p:spPr>
        <p:txBody>
          <a:bodyPr/>
          <a:lstStyle/>
          <a:p>
            <a:pPr eaLnBrk="1" hangingPunct="1"/>
            <a:r>
              <a:rPr lang="en-US" altLang="en-US" sz="2400" smtClean="0">
                <a:solidFill>
                  <a:srgbClr val="0000FF"/>
                </a:solidFill>
              </a:rPr>
              <a:t>Radiation Patterns &amp; Relative Amplitudes in 3D</a:t>
            </a:r>
          </a:p>
        </p:txBody>
      </p:sp>
      <p:graphicFrame>
        <p:nvGraphicFramePr>
          <p:cNvPr id="65539" name="Object 3"/>
          <p:cNvGraphicFramePr>
            <a:graphicFrameLocks noGrp="1" noChangeAspect="1"/>
          </p:cNvGraphicFramePr>
          <p:nvPr>
            <p:ph idx="1"/>
          </p:nvPr>
        </p:nvGraphicFramePr>
        <p:xfrm>
          <a:off x="1042988" y="908050"/>
          <a:ext cx="5233987" cy="5732463"/>
        </p:xfrm>
        <a:graphic>
          <a:graphicData uri="http://schemas.openxmlformats.org/presentationml/2006/ole">
            <mc:AlternateContent xmlns:mc="http://schemas.openxmlformats.org/markup-compatibility/2006">
              <mc:Choice xmlns:v="urn:schemas-microsoft-com:vml" Requires="v">
                <p:oleObj spid="_x0000_s65546" name="Image" r:id="rId4" imgW="4685714" imgH="5130159" progId="Photoshop.Image.7">
                  <p:embed/>
                </p:oleObj>
              </mc:Choice>
              <mc:Fallback>
                <p:oleObj name="Image" r:id="rId4" imgW="4685714" imgH="5130159" progId="Photoshop.Image.7">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908050"/>
                        <a:ext cx="5233987" cy="573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540" name="Text Box 4"/>
          <p:cNvSpPr txBox="1">
            <a:spLocks noChangeArrowheads="1"/>
          </p:cNvSpPr>
          <p:nvPr/>
        </p:nvSpPr>
        <p:spPr bwMode="auto">
          <a:xfrm>
            <a:off x="6402388" y="1844675"/>
            <a:ext cx="27416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a:latin typeface="Times New Roman" pitchFamily="18" charset="0"/>
              </a:rPr>
              <a:t>no nodal surfaces for S waves </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37</a:t>
            </a:fld>
            <a:endParaRPr lang="en-US" alt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1089025" y="2209800"/>
            <a:ext cx="70929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3600">
                <a:solidFill>
                  <a:srgbClr val="0000FF"/>
                </a:solidFill>
              </a:rPr>
              <a:t>Source spectra of radiated waves </a:t>
            </a:r>
          </a:p>
          <a:p>
            <a:pPr eaLnBrk="1" hangingPunct="1">
              <a:spcBef>
                <a:spcPct val="0"/>
              </a:spcBef>
              <a:buFontTx/>
              <a:buNone/>
            </a:pPr>
            <a:r>
              <a:rPr lang="en-US" altLang="en-US" sz="3600">
                <a:solidFill>
                  <a:srgbClr val="0000FF"/>
                </a:solidFill>
              </a:rPr>
              <a:t>(far-field, point source)</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38</a:t>
            </a:fld>
            <a:endParaRPr lang="en-US" alt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089025" y="890588"/>
            <a:ext cx="7292975"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a:t>Source spectra of radiated waves </a:t>
            </a:r>
          </a:p>
          <a:p>
            <a:pPr eaLnBrk="1" hangingPunct="1">
              <a:spcBef>
                <a:spcPct val="0"/>
              </a:spcBef>
              <a:buFontTx/>
              <a:buNone/>
            </a:pPr>
            <a:r>
              <a:rPr lang="en-US" altLang="en-US" sz="2800"/>
              <a:t>(far-field, point source)</a:t>
            </a:r>
          </a:p>
          <a:p>
            <a:pPr eaLnBrk="1" hangingPunct="1">
              <a:spcBef>
                <a:spcPct val="0"/>
              </a:spcBef>
              <a:buFontTx/>
              <a:buNone/>
            </a:pPr>
            <a:endParaRPr lang="en-US" altLang="en-US" sz="2800"/>
          </a:p>
          <a:p>
            <a:pPr eaLnBrk="1" hangingPunct="1">
              <a:spcBef>
                <a:spcPct val="0"/>
              </a:spcBef>
              <a:buFontTx/>
              <a:buNone/>
            </a:pPr>
            <a:r>
              <a:rPr lang="en-US" altLang="en-US" sz="2800"/>
              <a:t>A description of the amplitude and frequency content of waves radiated from the earthquake source is the foundation on which theoretical predictions of ground shaking are built.   The specification of the source most commonly used in engineering seismology is based on the motions from a simple point source.</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39</a:t>
            </a:fld>
            <a:endParaRPr lang="en-US" alt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304800"/>
            <a:ext cx="7772400" cy="609600"/>
          </a:xfrm>
        </p:spPr>
        <p:txBody>
          <a:bodyPr/>
          <a:lstStyle/>
          <a:p>
            <a:pPr eaLnBrk="1" hangingPunct="1"/>
            <a:r>
              <a:rPr lang="en-US" altLang="en-US" smtClean="0">
                <a:solidFill>
                  <a:srgbClr val="0000FF"/>
                </a:solidFill>
              </a:rPr>
              <a:t>Point Source: Discussion</a:t>
            </a:r>
          </a:p>
        </p:txBody>
      </p:sp>
      <p:sp>
        <p:nvSpPr>
          <p:cNvPr id="68611" name="Rectangle 3"/>
          <p:cNvSpPr>
            <a:spLocks noGrp="1" noChangeArrowheads="1"/>
          </p:cNvSpPr>
          <p:nvPr>
            <p:ph type="body" idx="1"/>
          </p:nvPr>
        </p:nvSpPr>
        <p:spPr>
          <a:xfrm>
            <a:off x="457200" y="3444875"/>
            <a:ext cx="8229600" cy="2681288"/>
          </a:xfrm>
        </p:spPr>
        <p:txBody>
          <a:bodyPr/>
          <a:lstStyle/>
          <a:p>
            <a:pPr eaLnBrk="1" hangingPunct="1">
              <a:lnSpc>
                <a:spcPct val="90000"/>
              </a:lnSpc>
            </a:pPr>
            <a:r>
              <a:rPr lang="en-US" altLang="en-US" sz="2000" smtClean="0"/>
              <a:t>Imagine an earthquake source which is growing with time.</a:t>
            </a:r>
          </a:p>
          <a:p>
            <a:pPr eaLnBrk="1" hangingPunct="1">
              <a:lnSpc>
                <a:spcPct val="90000"/>
              </a:lnSpc>
            </a:pPr>
            <a:r>
              <a:rPr lang="en-US" altLang="en-US" sz="2000" smtClean="0"/>
              <a:t>At each instant in time, one could define the moment that has been accumulated so far.</a:t>
            </a:r>
          </a:p>
          <a:p>
            <a:pPr eaLnBrk="1" hangingPunct="1">
              <a:lnSpc>
                <a:spcPct val="90000"/>
              </a:lnSpc>
            </a:pPr>
            <a:r>
              <a:rPr lang="en-US" altLang="en-US" sz="2000" smtClean="0"/>
              <a:t>That would involve the area </a:t>
            </a:r>
            <a:r>
              <a:rPr lang="en-US" altLang="en-US" sz="2000" i="1" smtClean="0"/>
              <a:t>A(t)</a:t>
            </a:r>
            <a:r>
              <a:rPr lang="en-US" altLang="en-US" sz="2000" smtClean="0"/>
              <a:t> and the average slip </a:t>
            </a:r>
            <a:r>
              <a:rPr lang="en-US" altLang="en-US" sz="2000" i="1" smtClean="0"/>
              <a:t>D(t)</a:t>
            </a:r>
            <a:r>
              <a:rPr lang="en-US" altLang="en-US" sz="2000" smtClean="0"/>
              <a:t> at each point in time.</a:t>
            </a:r>
          </a:p>
        </p:txBody>
      </p:sp>
      <p:sp>
        <p:nvSpPr>
          <p:cNvPr id="68612" name="Oval 4"/>
          <p:cNvSpPr>
            <a:spLocks noChangeArrowheads="1"/>
          </p:cNvSpPr>
          <p:nvPr/>
        </p:nvSpPr>
        <p:spPr bwMode="auto">
          <a:xfrm>
            <a:off x="762000" y="990600"/>
            <a:ext cx="6705600" cy="2438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68613" name="Oval 5"/>
          <p:cNvSpPr>
            <a:spLocks noChangeArrowheads="1"/>
          </p:cNvSpPr>
          <p:nvPr/>
        </p:nvSpPr>
        <p:spPr bwMode="auto">
          <a:xfrm>
            <a:off x="1143000" y="1447800"/>
            <a:ext cx="4419600" cy="1676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68614" name="Oval 6"/>
          <p:cNvSpPr>
            <a:spLocks noChangeArrowheads="1"/>
          </p:cNvSpPr>
          <p:nvPr/>
        </p:nvSpPr>
        <p:spPr bwMode="auto">
          <a:xfrm>
            <a:off x="1447800" y="1676400"/>
            <a:ext cx="2895600" cy="1219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68615" name="Oval 7"/>
          <p:cNvSpPr>
            <a:spLocks noChangeArrowheads="1"/>
          </p:cNvSpPr>
          <p:nvPr/>
        </p:nvSpPr>
        <p:spPr bwMode="auto">
          <a:xfrm>
            <a:off x="1752600" y="1905000"/>
            <a:ext cx="1219200" cy="838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68616" name="Oval 8"/>
          <p:cNvSpPr>
            <a:spLocks noChangeArrowheads="1"/>
          </p:cNvSpPr>
          <p:nvPr/>
        </p:nvSpPr>
        <p:spPr bwMode="auto">
          <a:xfrm>
            <a:off x="1905000" y="2209800"/>
            <a:ext cx="4572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68617" name="Text Box 9"/>
          <p:cNvSpPr txBox="1">
            <a:spLocks noChangeArrowheads="1"/>
          </p:cNvSpPr>
          <p:nvPr/>
        </p:nvSpPr>
        <p:spPr bwMode="auto">
          <a:xfrm>
            <a:off x="7070725" y="912813"/>
            <a:ext cx="2073275"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Fault perimeter at different times in the rupture process.</a:t>
            </a:r>
          </a:p>
        </p:txBody>
      </p:sp>
      <p:sp>
        <p:nvSpPr>
          <p:cNvPr id="68618" name="Text Box 10"/>
          <p:cNvSpPr txBox="1">
            <a:spLocks noChangeArrowheads="1"/>
          </p:cNvSpPr>
          <p:nvPr/>
        </p:nvSpPr>
        <p:spPr bwMode="auto">
          <a:xfrm>
            <a:off x="6994525" y="2781300"/>
            <a:ext cx="444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solidFill>
                  <a:schemeClr val="bg1"/>
                </a:solidFill>
                <a:latin typeface="Times New Roman" pitchFamily="18" charset="0"/>
              </a:rPr>
              <a:t>5 s</a:t>
            </a:r>
          </a:p>
        </p:txBody>
      </p:sp>
      <p:sp>
        <p:nvSpPr>
          <p:cNvPr id="68619" name="Text Box 11"/>
          <p:cNvSpPr txBox="1">
            <a:spLocks noChangeArrowheads="1"/>
          </p:cNvSpPr>
          <p:nvPr/>
        </p:nvSpPr>
        <p:spPr bwMode="auto">
          <a:xfrm>
            <a:off x="5486400" y="2590800"/>
            <a:ext cx="444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4 s</a:t>
            </a:r>
          </a:p>
        </p:txBody>
      </p:sp>
      <p:sp>
        <p:nvSpPr>
          <p:cNvPr id="68620" name="Text Box 12"/>
          <p:cNvSpPr txBox="1">
            <a:spLocks noChangeArrowheads="1"/>
          </p:cNvSpPr>
          <p:nvPr/>
        </p:nvSpPr>
        <p:spPr bwMode="auto">
          <a:xfrm>
            <a:off x="4343400" y="2362200"/>
            <a:ext cx="444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3 s</a:t>
            </a:r>
          </a:p>
        </p:txBody>
      </p:sp>
      <p:sp>
        <p:nvSpPr>
          <p:cNvPr id="68621" name="Text Box 13"/>
          <p:cNvSpPr txBox="1">
            <a:spLocks noChangeArrowheads="1"/>
          </p:cNvSpPr>
          <p:nvPr/>
        </p:nvSpPr>
        <p:spPr bwMode="auto">
          <a:xfrm>
            <a:off x="2895600" y="2286000"/>
            <a:ext cx="444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2 s</a:t>
            </a:r>
          </a:p>
        </p:txBody>
      </p:sp>
      <p:sp>
        <p:nvSpPr>
          <p:cNvPr id="68622" name="Text Box 14"/>
          <p:cNvSpPr txBox="1">
            <a:spLocks noChangeArrowheads="1"/>
          </p:cNvSpPr>
          <p:nvPr/>
        </p:nvSpPr>
        <p:spPr bwMode="auto">
          <a:xfrm>
            <a:off x="2222500" y="1981200"/>
            <a:ext cx="444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latin typeface="Times New Roman" pitchFamily="18" charset="0"/>
              </a:rPr>
              <a:t>1 s</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40</a:t>
            </a:fld>
            <a:endParaRPr lang="en-US"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304800"/>
            <a:ext cx="7772400" cy="609600"/>
          </a:xfrm>
        </p:spPr>
        <p:txBody>
          <a:bodyPr/>
          <a:lstStyle/>
          <a:p>
            <a:pPr eaLnBrk="1" hangingPunct="1"/>
            <a:r>
              <a:rPr lang="en-US" altLang="en-US" smtClean="0">
                <a:solidFill>
                  <a:srgbClr val="0000FF"/>
                </a:solidFill>
              </a:rPr>
              <a:t>Point Source: Discussion</a:t>
            </a:r>
          </a:p>
        </p:txBody>
      </p:sp>
      <p:sp>
        <p:nvSpPr>
          <p:cNvPr id="69635" name="Rectangle 3"/>
          <p:cNvSpPr>
            <a:spLocks noGrp="1" noChangeArrowheads="1"/>
          </p:cNvSpPr>
          <p:nvPr>
            <p:ph type="body" idx="1"/>
          </p:nvPr>
        </p:nvSpPr>
        <p:spPr>
          <a:xfrm>
            <a:off x="457200" y="2514600"/>
            <a:ext cx="8229600" cy="2735263"/>
          </a:xfrm>
        </p:spPr>
        <p:txBody>
          <a:bodyPr/>
          <a:lstStyle/>
          <a:p>
            <a:pPr eaLnBrk="1" hangingPunct="1"/>
            <a:r>
              <a:rPr lang="en-US" altLang="en-US" i="1" smtClean="0"/>
              <a:t>M</a:t>
            </a:r>
            <a:r>
              <a:rPr lang="en-US" altLang="en-US" i="1" baseline="-25000" smtClean="0"/>
              <a:t>0</a:t>
            </a:r>
            <a:r>
              <a:rPr lang="en-US" altLang="en-US" smtClean="0"/>
              <a:t>(</a:t>
            </a:r>
            <a:r>
              <a:rPr lang="en-US" altLang="en-US" i="1" smtClean="0"/>
              <a:t>t</a:t>
            </a:r>
            <a:r>
              <a:rPr lang="en-US" altLang="en-US" smtClean="0"/>
              <a:t>)=0 before the earthquake begins.</a:t>
            </a:r>
          </a:p>
          <a:p>
            <a:pPr eaLnBrk="1" hangingPunct="1"/>
            <a:r>
              <a:rPr lang="en-US" altLang="en-US" i="1" smtClean="0"/>
              <a:t>M</a:t>
            </a:r>
            <a:r>
              <a:rPr lang="en-US" altLang="en-US" i="1" baseline="-25000" smtClean="0"/>
              <a:t>0</a:t>
            </a:r>
            <a:r>
              <a:rPr lang="en-US" altLang="en-US" smtClean="0"/>
              <a:t>(</a:t>
            </a:r>
            <a:r>
              <a:rPr lang="en-US" altLang="en-US" i="1" smtClean="0"/>
              <a:t>t</a:t>
            </a:r>
            <a:r>
              <a:rPr lang="en-US" altLang="en-US" smtClean="0"/>
              <a:t>)= </a:t>
            </a:r>
            <a:r>
              <a:rPr lang="en-US" altLang="en-US" i="1" smtClean="0"/>
              <a:t>M</a:t>
            </a:r>
            <a:r>
              <a:rPr lang="en-US" altLang="en-US" i="1" baseline="-25000" smtClean="0"/>
              <a:t>0</a:t>
            </a:r>
            <a:r>
              <a:rPr lang="en-US" altLang="en-US" smtClean="0"/>
              <a:t>, the final seismic moment, after slip has finished everyplace on the fault.</a:t>
            </a:r>
          </a:p>
          <a:p>
            <a:pPr eaLnBrk="1" hangingPunct="1"/>
            <a:r>
              <a:rPr lang="en-US" altLang="en-US" i="1" smtClean="0"/>
              <a:t>M</a:t>
            </a:r>
            <a:r>
              <a:rPr lang="en-US" altLang="en-US" i="1" baseline="-25000" smtClean="0"/>
              <a:t>0</a:t>
            </a:r>
            <a:r>
              <a:rPr lang="en-US" altLang="en-US" smtClean="0"/>
              <a:t>(</a:t>
            </a:r>
            <a:r>
              <a:rPr lang="en-US" altLang="en-US" i="1" smtClean="0"/>
              <a:t>t</a:t>
            </a:r>
            <a:r>
              <a:rPr lang="en-US" altLang="en-US" smtClean="0"/>
              <a:t>) treats this process as if it occurs at a point, and ignores the fault finiteness.</a:t>
            </a:r>
          </a:p>
        </p:txBody>
      </p:sp>
      <p:graphicFrame>
        <p:nvGraphicFramePr>
          <p:cNvPr id="69636" name="Object 4"/>
          <p:cNvGraphicFramePr>
            <a:graphicFrameLocks noChangeAspect="1"/>
          </p:cNvGraphicFramePr>
          <p:nvPr/>
        </p:nvGraphicFramePr>
        <p:xfrm>
          <a:off x="2933700" y="1524000"/>
          <a:ext cx="3276600" cy="649288"/>
        </p:xfrm>
        <a:graphic>
          <a:graphicData uri="http://schemas.openxmlformats.org/presentationml/2006/ole">
            <mc:AlternateContent xmlns:mc="http://schemas.openxmlformats.org/markup-compatibility/2006">
              <mc:Choice xmlns:v="urn:schemas-microsoft-com:vml" Requires="v">
                <p:oleObj spid="_x0000_s69642" name="Equation" r:id="rId4" imgW="1218671" imgH="241195" progId="Equation.3">
                  <p:embed/>
                </p:oleObj>
              </mc:Choice>
              <mc:Fallback>
                <p:oleObj name="Equation" r:id="rId4" imgW="1218671"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3700" y="1524000"/>
                        <a:ext cx="3276600" cy="64928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41</a:t>
            </a:fld>
            <a:endParaRPr lang="en-US"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0658" name="Picture 2" descr="n27"/>
          <p:cNvPicPr>
            <a:picLocks noChangeAspect="1" noChangeArrowheads="1"/>
          </p:cNvPicPr>
          <p:nvPr/>
        </p:nvPicPr>
        <p:blipFill>
          <a:blip r:embed="rId3">
            <a:extLst>
              <a:ext uri="{28A0092B-C50C-407E-A947-70E740481C1C}">
                <a14:useLocalDpi xmlns:a14="http://schemas.microsoft.com/office/drawing/2010/main" val="0"/>
              </a:ext>
            </a:extLst>
          </a:blip>
          <a:srcRect t="8963" r="70332" b="59171"/>
          <a:stretch>
            <a:fillRect/>
          </a:stretch>
        </p:blipFill>
        <p:spPr bwMode="auto">
          <a:xfrm>
            <a:off x="609600" y="1447800"/>
            <a:ext cx="2209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 Box 3"/>
          <p:cNvSpPr txBox="1">
            <a:spLocks noChangeArrowheads="1"/>
          </p:cNvSpPr>
          <p:nvPr/>
        </p:nvSpPr>
        <p:spPr bwMode="auto">
          <a:xfrm>
            <a:off x="1355725" y="4984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a:latin typeface="Times New Roman" pitchFamily="18" charset="0"/>
            </a:endParaRPr>
          </a:p>
        </p:txBody>
      </p:sp>
      <p:sp>
        <p:nvSpPr>
          <p:cNvPr id="70660" name="Text Box 4"/>
          <p:cNvSpPr txBox="1">
            <a:spLocks noChangeArrowheads="1"/>
          </p:cNvSpPr>
          <p:nvPr/>
        </p:nvSpPr>
        <p:spPr bwMode="auto">
          <a:xfrm>
            <a:off x="1203325" y="904875"/>
            <a:ext cx="9382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i="1">
                <a:solidFill>
                  <a:srgbClr val="0000FF"/>
                </a:solidFill>
                <a:latin typeface="Times New Roman" pitchFamily="18" charset="0"/>
              </a:rPr>
              <a:t>M</a:t>
            </a:r>
            <a:r>
              <a:rPr lang="en-US" altLang="en-US" sz="2800" i="1" baseline="-25000">
                <a:solidFill>
                  <a:srgbClr val="0000FF"/>
                </a:solidFill>
                <a:latin typeface="Times New Roman" pitchFamily="18" charset="0"/>
              </a:rPr>
              <a:t>0</a:t>
            </a:r>
            <a:r>
              <a:rPr lang="en-US" altLang="en-US" sz="2800">
                <a:solidFill>
                  <a:srgbClr val="0000FF"/>
                </a:solidFill>
                <a:latin typeface="Times New Roman" pitchFamily="18" charset="0"/>
              </a:rPr>
              <a:t>(</a:t>
            </a:r>
            <a:r>
              <a:rPr lang="en-US" altLang="en-US" sz="2800" i="1">
                <a:solidFill>
                  <a:srgbClr val="0000FF"/>
                </a:solidFill>
                <a:latin typeface="Times New Roman" pitchFamily="18" charset="0"/>
              </a:rPr>
              <a:t>t</a:t>
            </a:r>
            <a:r>
              <a:rPr lang="en-US" altLang="en-US" sz="2800">
                <a:solidFill>
                  <a:srgbClr val="0000FF"/>
                </a:solidFill>
                <a:latin typeface="Times New Roman" pitchFamily="18" charset="0"/>
              </a:rPr>
              <a:t>)</a:t>
            </a:r>
          </a:p>
        </p:txBody>
      </p:sp>
      <p:sp>
        <p:nvSpPr>
          <p:cNvPr id="70661" name="Text Box 5"/>
          <p:cNvSpPr txBox="1">
            <a:spLocks noChangeArrowheads="1"/>
          </p:cNvSpPr>
          <p:nvPr/>
        </p:nvSpPr>
        <p:spPr bwMode="auto">
          <a:xfrm>
            <a:off x="1127125" y="228600"/>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Consider:</a:t>
            </a:r>
          </a:p>
        </p:txBody>
      </p:sp>
      <p:sp>
        <p:nvSpPr>
          <p:cNvPr id="70662" name="Line 6"/>
          <p:cNvSpPr>
            <a:spLocks noChangeShapeType="1"/>
          </p:cNvSpPr>
          <p:nvPr/>
        </p:nvSpPr>
        <p:spPr bwMode="auto">
          <a:xfrm>
            <a:off x="1219200" y="2667000"/>
            <a:ext cx="0" cy="28956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3" name="Line 7"/>
          <p:cNvSpPr>
            <a:spLocks noChangeShapeType="1"/>
          </p:cNvSpPr>
          <p:nvPr/>
        </p:nvSpPr>
        <p:spPr bwMode="auto">
          <a:xfrm>
            <a:off x="1219200" y="5562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4" name="Text Box 8"/>
          <p:cNvSpPr txBox="1">
            <a:spLocks noChangeArrowheads="1"/>
          </p:cNvSpPr>
          <p:nvPr/>
        </p:nvSpPr>
        <p:spPr bwMode="auto">
          <a:xfrm>
            <a:off x="1371600" y="3962400"/>
            <a:ext cx="725487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latin typeface="Times New Roman" pitchFamily="18" charset="0"/>
              </a:rPr>
              <a:t>This is the shape of </a:t>
            </a:r>
            <a:r>
              <a:rPr lang="en-US" altLang="en-US" i="1">
                <a:latin typeface="Times New Roman" pitchFamily="18" charset="0"/>
              </a:rPr>
              <a:t>M</a:t>
            </a:r>
            <a:r>
              <a:rPr lang="en-US" altLang="en-US" i="1" baseline="-25000">
                <a:latin typeface="Times New Roman" pitchFamily="18" charset="0"/>
              </a:rPr>
              <a:t>0</a:t>
            </a:r>
            <a:r>
              <a:rPr lang="en-US" altLang="en-US" i="1">
                <a:latin typeface="Times New Roman" pitchFamily="18" charset="0"/>
              </a:rPr>
              <a:t>(t)</a:t>
            </a:r>
            <a:r>
              <a:rPr lang="en-US" altLang="en-US">
                <a:latin typeface="Times New Roman" pitchFamily="18" charset="0"/>
              </a:rPr>
              <a:t>. It is zero before the earthquake starts, and reaches a value of </a:t>
            </a:r>
            <a:r>
              <a:rPr lang="en-US" altLang="en-US" i="1">
                <a:latin typeface="Times New Roman" pitchFamily="18" charset="0"/>
              </a:rPr>
              <a:t>M</a:t>
            </a:r>
            <a:r>
              <a:rPr lang="en-US" altLang="en-US" i="1" baseline="-25000">
                <a:latin typeface="Times New Roman" pitchFamily="18" charset="0"/>
              </a:rPr>
              <a:t>0</a:t>
            </a:r>
            <a:r>
              <a:rPr lang="en-US" altLang="en-US">
                <a:latin typeface="Times New Roman" pitchFamily="18" charset="0"/>
              </a:rPr>
              <a:t> at the end of the earthquake.</a:t>
            </a:r>
          </a:p>
          <a:p>
            <a:pPr eaLnBrk="1" hangingPunct="1">
              <a:spcBef>
                <a:spcPct val="0"/>
              </a:spcBef>
              <a:buFontTx/>
              <a:buNone/>
            </a:pPr>
            <a:r>
              <a:rPr lang="en-US" altLang="en-US">
                <a:latin typeface="Times New Roman" pitchFamily="18" charset="0"/>
              </a:rPr>
              <a:t>This figure presents a “rise time” for the source time function, here labeled </a:t>
            </a:r>
            <a:r>
              <a:rPr lang="en-US" altLang="en-US" i="1">
                <a:latin typeface="Times New Roman" pitchFamily="18" charset="0"/>
              </a:rPr>
              <a:t>T</a:t>
            </a:r>
            <a:r>
              <a:rPr lang="en-US" altLang="en-US">
                <a:latin typeface="Times New Roman" pitchFamily="18" charset="0"/>
              </a:rPr>
              <a:t>.  (</a:t>
            </a:r>
            <a:r>
              <a:rPr lang="en-US" altLang="en-US" b="1">
                <a:latin typeface="Times New Roman" pitchFamily="18" charset="0"/>
              </a:rPr>
              <a:t>Do not confuse this symbol with the period of a harmonic wave--- should have used T</a:t>
            </a:r>
            <a:r>
              <a:rPr lang="en-US" altLang="en-US" b="1" baseline="-25000">
                <a:latin typeface="Times New Roman" pitchFamily="18" charset="0"/>
              </a:rPr>
              <a:t>r</a:t>
            </a:r>
            <a:r>
              <a:rPr lang="en-US" altLang="en-US" b="1">
                <a:latin typeface="Times New Roman" pitchFamily="18" charset="0"/>
              </a:rPr>
              <a:t> )</a:t>
            </a:r>
          </a:p>
        </p:txBody>
      </p:sp>
      <p:sp>
        <p:nvSpPr>
          <p:cNvPr id="70665" name="Line 9"/>
          <p:cNvSpPr>
            <a:spLocks noChangeShapeType="1"/>
          </p:cNvSpPr>
          <p:nvPr/>
        </p:nvSpPr>
        <p:spPr bwMode="auto">
          <a:xfrm>
            <a:off x="2743200" y="1676400"/>
            <a:ext cx="1143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6" name="Text Box 10"/>
          <p:cNvSpPr txBox="1">
            <a:spLocks noChangeArrowheads="1"/>
          </p:cNvSpPr>
          <p:nvPr/>
        </p:nvSpPr>
        <p:spPr bwMode="auto">
          <a:xfrm>
            <a:off x="4098925" y="1412875"/>
            <a:ext cx="539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i="1">
                <a:solidFill>
                  <a:srgbClr val="0000FF"/>
                </a:solidFill>
                <a:latin typeface="Times New Roman" pitchFamily="18" charset="0"/>
              </a:rPr>
              <a:t>M</a:t>
            </a:r>
            <a:r>
              <a:rPr lang="en-US" altLang="en-US" i="1" baseline="-25000">
                <a:solidFill>
                  <a:srgbClr val="0000FF"/>
                </a:solidFill>
                <a:latin typeface="Times New Roman" pitchFamily="18" charset="0"/>
              </a:rPr>
              <a:t>0</a:t>
            </a:r>
            <a:endParaRPr lang="en-US" altLang="en-US" i="1">
              <a:solidFill>
                <a:srgbClr val="0000FF"/>
              </a:solidFill>
              <a:latin typeface="Times New Roman" pitchFamily="18" charset="0"/>
            </a:endParaRPr>
          </a:p>
        </p:txBody>
      </p:sp>
      <p:sp>
        <p:nvSpPr>
          <p:cNvPr id="70667" name="Line 11"/>
          <p:cNvSpPr>
            <a:spLocks noChangeShapeType="1"/>
          </p:cNvSpPr>
          <p:nvPr/>
        </p:nvSpPr>
        <p:spPr bwMode="auto">
          <a:xfrm>
            <a:off x="1981200" y="2209800"/>
            <a:ext cx="1905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8" name="Text Box 12"/>
          <p:cNvSpPr txBox="1">
            <a:spLocks noChangeArrowheads="1"/>
          </p:cNvSpPr>
          <p:nvPr/>
        </p:nvSpPr>
        <p:spPr bwMode="auto">
          <a:xfrm>
            <a:off x="4022725" y="20224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0</a:t>
            </a:r>
          </a:p>
        </p:txBody>
      </p:sp>
      <p:sp>
        <p:nvSpPr>
          <p:cNvPr id="70669" name="Line 13"/>
          <p:cNvSpPr>
            <a:spLocks noChangeShapeType="1"/>
          </p:cNvSpPr>
          <p:nvPr/>
        </p:nvSpPr>
        <p:spPr bwMode="auto">
          <a:xfrm>
            <a:off x="1752600" y="30480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0" name="Text Box 14"/>
          <p:cNvSpPr txBox="1">
            <a:spLocks noChangeArrowheads="1"/>
          </p:cNvSpPr>
          <p:nvPr/>
        </p:nvSpPr>
        <p:spPr bwMode="auto">
          <a:xfrm>
            <a:off x="2498725" y="2860675"/>
            <a:ext cx="268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i="1">
                <a:latin typeface="Times New Roman" pitchFamily="18" charset="0"/>
              </a:rPr>
              <a:t>t</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42</a:t>
            </a:fld>
            <a:endParaRPr lang="en-US" alt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682" name="Picture 2" descr="n27"/>
          <p:cNvPicPr>
            <a:picLocks noChangeAspect="1" noChangeArrowheads="1"/>
          </p:cNvPicPr>
          <p:nvPr/>
        </p:nvPicPr>
        <p:blipFill>
          <a:blip r:embed="rId3">
            <a:extLst>
              <a:ext uri="{28A0092B-C50C-407E-A947-70E740481C1C}">
                <a14:useLocalDpi xmlns:a14="http://schemas.microsoft.com/office/drawing/2010/main" val="0"/>
              </a:ext>
            </a:extLst>
          </a:blip>
          <a:srcRect t="8963" r="44757" b="59171"/>
          <a:stretch>
            <a:fillRect/>
          </a:stretch>
        </p:blipFill>
        <p:spPr bwMode="auto">
          <a:xfrm>
            <a:off x="609600" y="1447800"/>
            <a:ext cx="4114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Text Box 3"/>
          <p:cNvSpPr txBox="1">
            <a:spLocks noChangeArrowheads="1"/>
          </p:cNvSpPr>
          <p:nvPr/>
        </p:nvSpPr>
        <p:spPr bwMode="auto">
          <a:xfrm>
            <a:off x="1355725" y="4984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a:latin typeface="Times New Roman" pitchFamily="18" charset="0"/>
            </a:endParaRPr>
          </a:p>
        </p:txBody>
      </p:sp>
      <p:sp>
        <p:nvSpPr>
          <p:cNvPr id="71684" name="Text Box 4"/>
          <p:cNvSpPr txBox="1">
            <a:spLocks noChangeArrowheads="1"/>
          </p:cNvSpPr>
          <p:nvPr/>
        </p:nvSpPr>
        <p:spPr bwMode="auto">
          <a:xfrm>
            <a:off x="1203325" y="904875"/>
            <a:ext cx="9382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i="1">
                <a:solidFill>
                  <a:srgbClr val="0000FF"/>
                </a:solidFill>
                <a:latin typeface="Times New Roman" pitchFamily="18" charset="0"/>
              </a:rPr>
              <a:t>M</a:t>
            </a:r>
            <a:r>
              <a:rPr lang="en-US" altLang="en-US" sz="2800" i="1" baseline="-25000">
                <a:solidFill>
                  <a:srgbClr val="0000FF"/>
                </a:solidFill>
                <a:latin typeface="Times New Roman" pitchFamily="18" charset="0"/>
              </a:rPr>
              <a:t>0</a:t>
            </a:r>
            <a:r>
              <a:rPr lang="en-US" altLang="en-US" sz="2800">
                <a:solidFill>
                  <a:srgbClr val="0000FF"/>
                </a:solidFill>
                <a:latin typeface="Times New Roman" pitchFamily="18" charset="0"/>
              </a:rPr>
              <a:t>(</a:t>
            </a:r>
            <a:r>
              <a:rPr lang="en-US" altLang="en-US" sz="2800" i="1">
                <a:solidFill>
                  <a:srgbClr val="0000FF"/>
                </a:solidFill>
                <a:latin typeface="Times New Roman" pitchFamily="18" charset="0"/>
              </a:rPr>
              <a:t>t</a:t>
            </a:r>
            <a:r>
              <a:rPr lang="en-US" altLang="en-US" sz="2800">
                <a:solidFill>
                  <a:srgbClr val="0000FF"/>
                </a:solidFill>
                <a:latin typeface="Times New Roman" pitchFamily="18" charset="0"/>
              </a:rPr>
              <a:t>)</a:t>
            </a:r>
          </a:p>
        </p:txBody>
      </p:sp>
      <p:sp>
        <p:nvSpPr>
          <p:cNvPr id="71685" name="Text Box 5"/>
          <p:cNvSpPr txBox="1">
            <a:spLocks noChangeArrowheads="1"/>
          </p:cNvSpPr>
          <p:nvPr/>
        </p:nvSpPr>
        <p:spPr bwMode="auto">
          <a:xfrm>
            <a:off x="1127125" y="228600"/>
            <a:ext cx="3194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Consider these relations:</a:t>
            </a:r>
          </a:p>
        </p:txBody>
      </p:sp>
      <p:sp>
        <p:nvSpPr>
          <p:cNvPr id="71686" name="Line 6"/>
          <p:cNvSpPr>
            <a:spLocks noChangeShapeType="1"/>
          </p:cNvSpPr>
          <p:nvPr/>
        </p:nvSpPr>
        <p:spPr bwMode="auto">
          <a:xfrm>
            <a:off x="1219200" y="2667000"/>
            <a:ext cx="0" cy="2895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87" name="Line 7"/>
          <p:cNvSpPr>
            <a:spLocks noChangeShapeType="1"/>
          </p:cNvSpPr>
          <p:nvPr/>
        </p:nvSpPr>
        <p:spPr bwMode="auto">
          <a:xfrm>
            <a:off x="1219200" y="5562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88" name="Text Box 8"/>
          <p:cNvSpPr txBox="1">
            <a:spLocks noChangeArrowheads="1"/>
          </p:cNvSpPr>
          <p:nvPr/>
        </p:nvSpPr>
        <p:spPr bwMode="auto">
          <a:xfrm>
            <a:off x="1431925" y="5273675"/>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latin typeface="Times New Roman" pitchFamily="18" charset="0"/>
              </a:rPr>
              <a:t>The simplest possible shape of </a:t>
            </a:r>
            <a:r>
              <a:rPr lang="en-US" altLang="en-US" i="1">
                <a:latin typeface="Times New Roman" pitchFamily="18" charset="0"/>
              </a:rPr>
              <a:t>M</a:t>
            </a:r>
            <a:r>
              <a:rPr lang="en-US" altLang="en-US" i="1" baseline="-25000">
                <a:latin typeface="Times New Roman" pitchFamily="18" charset="0"/>
              </a:rPr>
              <a:t>0</a:t>
            </a:r>
            <a:r>
              <a:rPr lang="en-US" altLang="en-US" i="1">
                <a:latin typeface="Times New Roman" pitchFamily="18" charset="0"/>
              </a:rPr>
              <a:t>(t</a:t>
            </a:r>
            <a:r>
              <a:rPr lang="en-US" altLang="en-US">
                <a:latin typeface="Times New Roman" pitchFamily="18" charset="0"/>
              </a:rPr>
              <a:t>) is a very smooth ramp.  </a:t>
            </a:r>
          </a:p>
        </p:txBody>
      </p:sp>
      <p:sp>
        <p:nvSpPr>
          <p:cNvPr id="71689" name="Line 9"/>
          <p:cNvSpPr>
            <a:spLocks noChangeShapeType="1"/>
          </p:cNvSpPr>
          <p:nvPr/>
        </p:nvSpPr>
        <p:spPr bwMode="auto">
          <a:xfrm>
            <a:off x="3505200" y="2971800"/>
            <a:ext cx="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90" name="Text Box 10"/>
          <p:cNvSpPr txBox="1">
            <a:spLocks noChangeArrowheads="1"/>
          </p:cNvSpPr>
          <p:nvPr/>
        </p:nvSpPr>
        <p:spPr bwMode="auto">
          <a:xfrm>
            <a:off x="2514600" y="4079875"/>
            <a:ext cx="6172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latin typeface="Times New Roman" pitchFamily="18" charset="0"/>
              </a:rPr>
              <a:t>From </a:t>
            </a:r>
            <a:r>
              <a:rPr lang="en-US" altLang="en-US" i="1">
                <a:latin typeface="Times New Roman" pitchFamily="18" charset="0"/>
              </a:rPr>
              <a:t>M</a:t>
            </a:r>
            <a:r>
              <a:rPr lang="en-US" altLang="en-US" i="1" baseline="-25000">
                <a:latin typeface="Times New Roman" pitchFamily="18" charset="0"/>
              </a:rPr>
              <a:t>0</a:t>
            </a:r>
            <a:r>
              <a:rPr lang="en-US" altLang="en-US" i="1">
                <a:latin typeface="Times New Roman" pitchFamily="18" charset="0"/>
              </a:rPr>
              <a:t>(t)</a:t>
            </a:r>
            <a:r>
              <a:rPr lang="en-US" altLang="en-US">
                <a:latin typeface="Times New Roman" pitchFamily="18" charset="0"/>
              </a:rPr>
              <a:t>, this suggests that the simplest possible shape of the far-field displacement pulse is a one-sided pulse.</a:t>
            </a:r>
          </a:p>
        </p:txBody>
      </p:sp>
      <p:sp>
        <p:nvSpPr>
          <p:cNvPr id="71691" name="Text Box 11"/>
          <p:cNvSpPr txBox="1">
            <a:spLocks noChangeArrowheads="1"/>
          </p:cNvSpPr>
          <p:nvPr/>
        </p:nvSpPr>
        <p:spPr bwMode="auto">
          <a:xfrm>
            <a:off x="3200400" y="838200"/>
            <a:ext cx="14906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i="1">
                <a:solidFill>
                  <a:srgbClr val="0000FF"/>
                </a:solidFill>
                <a:latin typeface="Times New Roman" pitchFamily="18" charset="0"/>
              </a:rPr>
              <a:t>dM</a:t>
            </a:r>
            <a:r>
              <a:rPr lang="en-US" altLang="en-US" sz="2800" i="1" baseline="-25000">
                <a:solidFill>
                  <a:srgbClr val="0000FF"/>
                </a:solidFill>
                <a:latin typeface="Times New Roman" pitchFamily="18" charset="0"/>
              </a:rPr>
              <a:t>0</a:t>
            </a:r>
            <a:r>
              <a:rPr lang="en-US" altLang="en-US" sz="2800">
                <a:solidFill>
                  <a:srgbClr val="0000FF"/>
                </a:solidFill>
                <a:latin typeface="Times New Roman" pitchFamily="18" charset="0"/>
              </a:rPr>
              <a:t>(</a:t>
            </a:r>
            <a:r>
              <a:rPr lang="en-US" altLang="en-US" sz="2800" i="1">
                <a:solidFill>
                  <a:srgbClr val="0000FF"/>
                </a:solidFill>
                <a:latin typeface="Times New Roman" pitchFamily="18" charset="0"/>
              </a:rPr>
              <a:t>t</a:t>
            </a:r>
            <a:r>
              <a:rPr lang="en-US" altLang="en-US" sz="2800">
                <a:solidFill>
                  <a:srgbClr val="0000FF"/>
                </a:solidFill>
                <a:latin typeface="Times New Roman" pitchFamily="18" charset="0"/>
              </a:rPr>
              <a:t>)/</a:t>
            </a:r>
            <a:r>
              <a:rPr lang="en-US" altLang="en-US" sz="2800" i="1">
                <a:solidFill>
                  <a:srgbClr val="0000FF"/>
                </a:solidFill>
                <a:latin typeface="Times New Roman" pitchFamily="18" charset="0"/>
              </a:rPr>
              <a:t>dt</a:t>
            </a:r>
          </a:p>
        </p:txBody>
      </p:sp>
      <p:sp>
        <p:nvSpPr>
          <p:cNvPr id="71692" name="Text Box 12"/>
          <p:cNvSpPr txBox="1">
            <a:spLocks noChangeArrowheads="1"/>
          </p:cNvSpPr>
          <p:nvPr/>
        </p:nvSpPr>
        <p:spPr bwMode="auto">
          <a:xfrm>
            <a:off x="5257800" y="725488"/>
            <a:ext cx="2878138" cy="21701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FF3300"/>
                </a:solidFill>
              </a:rPr>
              <a:t>the far-field shape is proportional to the moment rate function</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43</a:t>
            </a:fld>
            <a:endParaRPr lang="en-US" alt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descr="n27"/>
          <p:cNvPicPr>
            <a:picLocks noChangeAspect="1" noChangeArrowheads="1"/>
          </p:cNvPicPr>
          <p:nvPr/>
        </p:nvPicPr>
        <p:blipFill>
          <a:blip r:embed="rId3">
            <a:extLst>
              <a:ext uri="{28A0092B-C50C-407E-A947-70E740481C1C}">
                <a14:useLocalDpi xmlns:a14="http://schemas.microsoft.com/office/drawing/2010/main" val="0"/>
              </a:ext>
            </a:extLst>
          </a:blip>
          <a:srcRect t="8963" b="59171"/>
          <a:stretch>
            <a:fillRect/>
          </a:stretch>
        </p:blipFill>
        <p:spPr bwMode="auto">
          <a:xfrm>
            <a:off x="609600" y="1447800"/>
            <a:ext cx="7448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ext Box 3"/>
          <p:cNvSpPr txBox="1">
            <a:spLocks noChangeArrowheads="1"/>
          </p:cNvSpPr>
          <p:nvPr/>
        </p:nvSpPr>
        <p:spPr bwMode="auto">
          <a:xfrm>
            <a:off x="1355725" y="4984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a:latin typeface="Times New Roman" pitchFamily="18" charset="0"/>
            </a:endParaRPr>
          </a:p>
        </p:txBody>
      </p:sp>
      <p:sp>
        <p:nvSpPr>
          <p:cNvPr id="72708" name="Text Box 4"/>
          <p:cNvSpPr txBox="1">
            <a:spLocks noChangeArrowheads="1"/>
          </p:cNvSpPr>
          <p:nvPr/>
        </p:nvSpPr>
        <p:spPr bwMode="auto">
          <a:xfrm>
            <a:off x="1203325" y="1004888"/>
            <a:ext cx="7159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i="1">
                <a:solidFill>
                  <a:srgbClr val="0000FF"/>
                </a:solidFill>
                <a:latin typeface="Times New Roman" pitchFamily="18" charset="0"/>
              </a:rPr>
              <a:t>M</a:t>
            </a:r>
            <a:r>
              <a:rPr lang="en-US" altLang="en-US" sz="2000" i="1" baseline="-25000">
                <a:solidFill>
                  <a:srgbClr val="0000FF"/>
                </a:solidFill>
                <a:latin typeface="Times New Roman" pitchFamily="18" charset="0"/>
              </a:rPr>
              <a:t>0</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t</a:t>
            </a:r>
            <a:r>
              <a:rPr lang="en-US" altLang="en-US" sz="2000">
                <a:solidFill>
                  <a:srgbClr val="0000FF"/>
                </a:solidFill>
                <a:latin typeface="Times New Roman" pitchFamily="18" charset="0"/>
              </a:rPr>
              <a:t>)</a:t>
            </a:r>
          </a:p>
        </p:txBody>
      </p:sp>
      <p:sp>
        <p:nvSpPr>
          <p:cNvPr id="72709" name="Text Box 5"/>
          <p:cNvSpPr txBox="1">
            <a:spLocks noChangeArrowheads="1"/>
          </p:cNvSpPr>
          <p:nvPr/>
        </p:nvSpPr>
        <p:spPr bwMode="auto">
          <a:xfrm>
            <a:off x="1127125" y="228600"/>
            <a:ext cx="3194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Consider these relations:</a:t>
            </a:r>
          </a:p>
        </p:txBody>
      </p:sp>
      <p:sp>
        <p:nvSpPr>
          <p:cNvPr id="72710" name="Line 6"/>
          <p:cNvSpPr>
            <a:spLocks noChangeShapeType="1"/>
          </p:cNvSpPr>
          <p:nvPr/>
        </p:nvSpPr>
        <p:spPr bwMode="auto">
          <a:xfrm>
            <a:off x="5181600" y="3276600"/>
            <a:ext cx="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1" name="Text Box 7"/>
          <p:cNvSpPr txBox="1">
            <a:spLocks noChangeArrowheads="1"/>
          </p:cNvSpPr>
          <p:nvPr/>
        </p:nvSpPr>
        <p:spPr bwMode="auto">
          <a:xfrm>
            <a:off x="304800" y="4114800"/>
            <a:ext cx="5410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pPr>
            <a:r>
              <a:rPr lang="en-US" altLang="en-US">
                <a:latin typeface="Times New Roman" pitchFamily="18" charset="0"/>
              </a:rPr>
              <a:t>Differentiating again, the simplest possible shape of the far-field velocity pulse is a two-sided pulse.</a:t>
            </a:r>
          </a:p>
        </p:txBody>
      </p:sp>
      <p:sp>
        <p:nvSpPr>
          <p:cNvPr id="72712" name="Line 8"/>
          <p:cNvSpPr>
            <a:spLocks noChangeShapeType="1"/>
          </p:cNvSpPr>
          <p:nvPr/>
        </p:nvSpPr>
        <p:spPr bwMode="auto">
          <a:xfrm flipH="1">
            <a:off x="4648200" y="4419600"/>
            <a:ext cx="533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3" name="Text Box 9"/>
          <p:cNvSpPr txBox="1">
            <a:spLocks noChangeArrowheads="1"/>
          </p:cNvSpPr>
          <p:nvPr/>
        </p:nvSpPr>
        <p:spPr bwMode="auto">
          <a:xfrm>
            <a:off x="304800" y="5426075"/>
            <a:ext cx="8229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pPr>
            <a:r>
              <a:rPr lang="en-US" altLang="en-US">
                <a:latin typeface="Times New Roman" pitchFamily="18" charset="0"/>
              </a:rPr>
              <a:t>Likewise, the simplest possible shape of the far-field acceleration pulse is a three-sided pulse.</a:t>
            </a:r>
          </a:p>
        </p:txBody>
      </p:sp>
      <p:sp>
        <p:nvSpPr>
          <p:cNvPr id="72714" name="Line 10"/>
          <p:cNvSpPr>
            <a:spLocks noChangeShapeType="1"/>
          </p:cNvSpPr>
          <p:nvPr/>
        </p:nvSpPr>
        <p:spPr bwMode="auto">
          <a:xfrm>
            <a:off x="6705600" y="3733800"/>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5" name="Text Box 11"/>
          <p:cNvSpPr txBox="1">
            <a:spLocks noChangeArrowheads="1"/>
          </p:cNvSpPr>
          <p:nvPr/>
        </p:nvSpPr>
        <p:spPr bwMode="auto">
          <a:xfrm>
            <a:off x="2819400" y="938213"/>
            <a:ext cx="11096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i="1">
                <a:solidFill>
                  <a:srgbClr val="0000FF"/>
                </a:solidFill>
                <a:latin typeface="Times New Roman" pitchFamily="18" charset="0"/>
              </a:rPr>
              <a:t>dM</a:t>
            </a:r>
            <a:r>
              <a:rPr lang="en-US" altLang="en-US" sz="2000" i="1" baseline="-25000">
                <a:solidFill>
                  <a:srgbClr val="0000FF"/>
                </a:solidFill>
                <a:latin typeface="Times New Roman" pitchFamily="18" charset="0"/>
              </a:rPr>
              <a:t>0</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t</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dt</a:t>
            </a:r>
          </a:p>
        </p:txBody>
      </p:sp>
      <p:sp>
        <p:nvSpPr>
          <p:cNvPr id="72716" name="Text Box 12"/>
          <p:cNvSpPr txBox="1">
            <a:spLocks noChangeArrowheads="1"/>
          </p:cNvSpPr>
          <p:nvPr/>
        </p:nvSpPr>
        <p:spPr bwMode="auto">
          <a:xfrm>
            <a:off x="4572000" y="990600"/>
            <a:ext cx="1274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i="1">
                <a:solidFill>
                  <a:srgbClr val="0000FF"/>
                </a:solidFill>
                <a:latin typeface="Times New Roman" pitchFamily="18" charset="0"/>
              </a:rPr>
              <a:t>d</a:t>
            </a:r>
            <a:r>
              <a:rPr lang="en-US" altLang="en-US" sz="2000" i="1" baseline="30000">
                <a:solidFill>
                  <a:srgbClr val="0000FF"/>
                </a:solidFill>
                <a:latin typeface="Times New Roman" pitchFamily="18" charset="0"/>
              </a:rPr>
              <a:t>2</a:t>
            </a:r>
            <a:r>
              <a:rPr lang="en-US" altLang="en-US" sz="2000" i="1">
                <a:solidFill>
                  <a:srgbClr val="0000FF"/>
                </a:solidFill>
                <a:latin typeface="Times New Roman" pitchFamily="18" charset="0"/>
              </a:rPr>
              <a:t>M</a:t>
            </a:r>
            <a:r>
              <a:rPr lang="en-US" altLang="en-US" sz="2000" i="1" baseline="-25000">
                <a:solidFill>
                  <a:srgbClr val="0000FF"/>
                </a:solidFill>
                <a:latin typeface="Times New Roman" pitchFamily="18" charset="0"/>
              </a:rPr>
              <a:t>0</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t</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dt</a:t>
            </a:r>
            <a:r>
              <a:rPr lang="en-US" altLang="en-US" sz="2000" i="1" baseline="30000">
                <a:solidFill>
                  <a:srgbClr val="0000FF"/>
                </a:solidFill>
                <a:latin typeface="Times New Roman" pitchFamily="18" charset="0"/>
              </a:rPr>
              <a:t>2</a:t>
            </a:r>
          </a:p>
        </p:txBody>
      </p:sp>
      <p:sp>
        <p:nvSpPr>
          <p:cNvPr id="72717" name="Text Box 13"/>
          <p:cNvSpPr txBox="1">
            <a:spLocks noChangeArrowheads="1"/>
          </p:cNvSpPr>
          <p:nvPr/>
        </p:nvSpPr>
        <p:spPr bwMode="auto">
          <a:xfrm>
            <a:off x="6248400" y="990600"/>
            <a:ext cx="1274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i="1">
                <a:solidFill>
                  <a:srgbClr val="0000FF"/>
                </a:solidFill>
                <a:latin typeface="Times New Roman" pitchFamily="18" charset="0"/>
              </a:rPr>
              <a:t>d</a:t>
            </a:r>
            <a:r>
              <a:rPr lang="en-US" altLang="en-US" sz="2000" i="1" baseline="30000">
                <a:solidFill>
                  <a:srgbClr val="0000FF"/>
                </a:solidFill>
                <a:latin typeface="Times New Roman" pitchFamily="18" charset="0"/>
              </a:rPr>
              <a:t>3</a:t>
            </a:r>
            <a:r>
              <a:rPr lang="en-US" altLang="en-US" sz="2000" i="1">
                <a:solidFill>
                  <a:srgbClr val="0000FF"/>
                </a:solidFill>
                <a:latin typeface="Times New Roman" pitchFamily="18" charset="0"/>
              </a:rPr>
              <a:t>M</a:t>
            </a:r>
            <a:r>
              <a:rPr lang="en-US" altLang="en-US" sz="2000" i="1" baseline="-25000">
                <a:solidFill>
                  <a:srgbClr val="0000FF"/>
                </a:solidFill>
                <a:latin typeface="Times New Roman" pitchFamily="18" charset="0"/>
              </a:rPr>
              <a:t>0</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t</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dt</a:t>
            </a:r>
            <a:r>
              <a:rPr lang="en-US" altLang="en-US" sz="2000" i="1" baseline="30000">
                <a:solidFill>
                  <a:srgbClr val="0000FF"/>
                </a:solidFill>
                <a:latin typeface="Times New Roman" pitchFamily="18" charset="0"/>
              </a:rPr>
              <a:t>3</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44</a:t>
            </a:fld>
            <a:endParaRPr lang="en-US" alt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3730" name="Picture 2" descr="n27"/>
          <p:cNvPicPr>
            <a:picLocks noChangeAspect="1" noChangeArrowheads="1"/>
          </p:cNvPicPr>
          <p:nvPr/>
        </p:nvPicPr>
        <p:blipFill>
          <a:blip r:embed="rId3">
            <a:extLst>
              <a:ext uri="{28A0092B-C50C-407E-A947-70E740481C1C}">
                <a14:useLocalDpi xmlns:a14="http://schemas.microsoft.com/office/drawing/2010/main" val="0"/>
              </a:ext>
            </a:extLst>
          </a:blip>
          <a:srcRect t="8963" b="59171"/>
          <a:stretch>
            <a:fillRect/>
          </a:stretch>
        </p:blipFill>
        <p:spPr bwMode="auto">
          <a:xfrm>
            <a:off x="609600" y="1447800"/>
            <a:ext cx="7448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ext Box 3"/>
          <p:cNvSpPr txBox="1">
            <a:spLocks noChangeArrowheads="1"/>
          </p:cNvSpPr>
          <p:nvPr/>
        </p:nvSpPr>
        <p:spPr bwMode="auto">
          <a:xfrm>
            <a:off x="1355725" y="4984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a:latin typeface="Times New Roman" pitchFamily="18" charset="0"/>
            </a:endParaRPr>
          </a:p>
        </p:txBody>
      </p:sp>
      <p:sp>
        <p:nvSpPr>
          <p:cNvPr id="73732" name="Text Box 4"/>
          <p:cNvSpPr txBox="1">
            <a:spLocks noChangeArrowheads="1"/>
          </p:cNvSpPr>
          <p:nvPr/>
        </p:nvSpPr>
        <p:spPr bwMode="auto">
          <a:xfrm>
            <a:off x="1203325" y="1004888"/>
            <a:ext cx="7159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i="1">
                <a:solidFill>
                  <a:srgbClr val="0000FF"/>
                </a:solidFill>
                <a:latin typeface="Times New Roman" pitchFamily="18" charset="0"/>
              </a:rPr>
              <a:t>M</a:t>
            </a:r>
            <a:r>
              <a:rPr lang="en-US" altLang="en-US" sz="2000" i="1" baseline="-25000">
                <a:solidFill>
                  <a:srgbClr val="0000FF"/>
                </a:solidFill>
                <a:latin typeface="Times New Roman" pitchFamily="18" charset="0"/>
              </a:rPr>
              <a:t>0</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t</a:t>
            </a:r>
            <a:r>
              <a:rPr lang="en-US" altLang="en-US" sz="2000">
                <a:solidFill>
                  <a:srgbClr val="0000FF"/>
                </a:solidFill>
                <a:latin typeface="Times New Roman" pitchFamily="18" charset="0"/>
              </a:rPr>
              <a:t>)</a:t>
            </a:r>
          </a:p>
        </p:txBody>
      </p:sp>
      <p:sp>
        <p:nvSpPr>
          <p:cNvPr id="73733" name="Text Box 5"/>
          <p:cNvSpPr txBox="1">
            <a:spLocks noChangeArrowheads="1"/>
          </p:cNvSpPr>
          <p:nvPr/>
        </p:nvSpPr>
        <p:spPr bwMode="auto">
          <a:xfrm>
            <a:off x="1127125" y="228600"/>
            <a:ext cx="3194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Consider these relations:</a:t>
            </a:r>
          </a:p>
        </p:txBody>
      </p:sp>
      <p:sp>
        <p:nvSpPr>
          <p:cNvPr id="73734" name="Text Box 6"/>
          <p:cNvSpPr txBox="1">
            <a:spLocks noChangeArrowheads="1"/>
          </p:cNvSpPr>
          <p:nvPr/>
        </p:nvSpPr>
        <p:spPr bwMode="auto">
          <a:xfrm>
            <a:off x="2819400" y="938213"/>
            <a:ext cx="11096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i="1">
                <a:solidFill>
                  <a:srgbClr val="0000FF"/>
                </a:solidFill>
                <a:latin typeface="Times New Roman" pitchFamily="18" charset="0"/>
              </a:rPr>
              <a:t>dM</a:t>
            </a:r>
            <a:r>
              <a:rPr lang="en-US" altLang="en-US" sz="2000" i="1" baseline="-25000">
                <a:solidFill>
                  <a:srgbClr val="0000FF"/>
                </a:solidFill>
                <a:latin typeface="Times New Roman" pitchFamily="18" charset="0"/>
              </a:rPr>
              <a:t>0</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t</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dt</a:t>
            </a:r>
          </a:p>
        </p:txBody>
      </p:sp>
      <p:sp>
        <p:nvSpPr>
          <p:cNvPr id="73735" name="Text Box 7"/>
          <p:cNvSpPr txBox="1">
            <a:spLocks noChangeArrowheads="1"/>
          </p:cNvSpPr>
          <p:nvPr/>
        </p:nvSpPr>
        <p:spPr bwMode="auto">
          <a:xfrm>
            <a:off x="4572000" y="990600"/>
            <a:ext cx="1274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i="1">
                <a:solidFill>
                  <a:srgbClr val="0000FF"/>
                </a:solidFill>
                <a:latin typeface="Times New Roman" pitchFamily="18" charset="0"/>
              </a:rPr>
              <a:t>d</a:t>
            </a:r>
            <a:r>
              <a:rPr lang="en-US" altLang="en-US" sz="2000" i="1" baseline="30000">
                <a:solidFill>
                  <a:srgbClr val="0000FF"/>
                </a:solidFill>
                <a:latin typeface="Times New Roman" pitchFamily="18" charset="0"/>
              </a:rPr>
              <a:t>2</a:t>
            </a:r>
            <a:r>
              <a:rPr lang="en-US" altLang="en-US" sz="2000" i="1">
                <a:solidFill>
                  <a:srgbClr val="0000FF"/>
                </a:solidFill>
                <a:latin typeface="Times New Roman" pitchFamily="18" charset="0"/>
              </a:rPr>
              <a:t>M</a:t>
            </a:r>
            <a:r>
              <a:rPr lang="en-US" altLang="en-US" sz="2000" i="1" baseline="-25000">
                <a:solidFill>
                  <a:srgbClr val="0000FF"/>
                </a:solidFill>
                <a:latin typeface="Times New Roman" pitchFamily="18" charset="0"/>
              </a:rPr>
              <a:t>0</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t</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dt</a:t>
            </a:r>
            <a:r>
              <a:rPr lang="en-US" altLang="en-US" sz="2000" i="1" baseline="30000">
                <a:solidFill>
                  <a:srgbClr val="0000FF"/>
                </a:solidFill>
                <a:latin typeface="Times New Roman" pitchFamily="18" charset="0"/>
              </a:rPr>
              <a:t>2</a:t>
            </a:r>
          </a:p>
        </p:txBody>
      </p:sp>
      <p:sp>
        <p:nvSpPr>
          <p:cNvPr id="73736" name="Text Box 8"/>
          <p:cNvSpPr txBox="1">
            <a:spLocks noChangeArrowheads="1"/>
          </p:cNvSpPr>
          <p:nvPr/>
        </p:nvSpPr>
        <p:spPr bwMode="auto">
          <a:xfrm>
            <a:off x="6248400" y="990600"/>
            <a:ext cx="1274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i="1">
                <a:solidFill>
                  <a:srgbClr val="0000FF"/>
                </a:solidFill>
                <a:latin typeface="Times New Roman" pitchFamily="18" charset="0"/>
              </a:rPr>
              <a:t>d</a:t>
            </a:r>
            <a:r>
              <a:rPr lang="en-US" altLang="en-US" sz="2000" i="1" baseline="30000">
                <a:solidFill>
                  <a:srgbClr val="0000FF"/>
                </a:solidFill>
                <a:latin typeface="Times New Roman" pitchFamily="18" charset="0"/>
              </a:rPr>
              <a:t>3</a:t>
            </a:r>
            <a:r>
              <a:rPr lang="en-US" altLang="en-US" sz="2000" i="1">
                <a:solidFill>
                  <a:srgbClr val="0000FF"/>
                </a:solidFill>
                <a:latin typeface="Times New Roman" pitchFamily="18" charset="0"/>
              </a:rPr>
              <a:t>M</a:t>
            </a:r>
            <a:r>
              <a:rPr lang="en-US" altLang="en-US" sz="2000" i="1" baseline="-25000">
                <a:solidFill>
                  <a:srgbClr val="0000FF"/>
                </a:solidFill>
                <a:latin typeface="Times New Roman" pitchFamily="18" charset="0"/>
              </a:rPr>
              <a:t>0</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t</a:t>
            </a:r>
            <a:r>
              <a:rPr lang="en-US" altLang="en-US" sz="2000">
                <a:solidFill>
                  <a:srgbClr val="0000FF"/>
                </a:solidFill>
                <a:latin typeface="Times New Roman" pitchFamily="18" charset="0"/>
              </a:rPr>
              <a:t>)/</a:t>
            </a:r>
            <a:r>
              <a:rPr lang="en-US" altLang="en-US" sz="2000" i="1">
                <a:solidFill>
                  <a:srgbClr val="0000FF"/>
                </a:solidFill>
                <a:latin typeface="Times New Roman" pitchFamily="18" charset="0"/>
              </a:rPr>
              <a:t>dt</a:t>
            </a:r>
            <a:r>
              <a:rPr lang="en-US" altLang="en-US" sz="2000" i="1" baseline="30000">
                <a:solidFill>
                  <a:srgbClr val="0000FF"/>
                </a:solidFill>
                <a:latin typeface="Times New Roman" pitchFamily="18" charset="0"/>
              </a:rPr>
              <a:t>3</a:t>
            </a:r>
          </a:p>
        </p:txBody>
      </p:sp>
      <p:sp>
        <p:nvSpPr>
          <p:cNvPr id="73737" name="Text Box 9"/>
          <p:cNvSpPr txBox="1">
            <a:spLocks noChangeArrowheads="1"/>
          </p:cNvSpPr>
          <p:nvPr/>
        </p:nvSpPr>
        <p:spPr bwMode="auto">
          <a:xfrm>
            <a:off x="1524000" y="3810000"/>
            <a:ext cx="1333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Far-field:</a:t>
            </a:r>
          </a:p>
        </p:txBody>
      </p:sp>
      <p:sp>
        <p:nvSpPr>
          <p:cNvPr id="73738" name="Text Box 10"/>
          <p:cNvSpPr txBox="1">
            <a:spLocks noChangeArrowheads="1"/>
          </p:cNvSpPr>
          <p:nvPr/>
        </p:nvSpPr>
        <p:spPr bwMode="auto">
          <a:xfrm>
            <a:off x="2819400" y="3810000"/>
            <a:ext cx="1789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displacement</a:t>
            </a:r>
          </a:p>
        </p:txBody>
      </p:sp>
      <p:sp>
        <p:nvSpPr>
          <p:cNvPr id="73739" name="Text Box 11"/>
          <p:cNvSpPr txBox="1">
            <a:spLocks noChangeArrowheads="1"/>
          </p:cNvSpPr>
          <p:nvPr/>
        </p:nvSpPr>
        <p:spPr bwMode="auto">
          <a:xfrm>
            <a:off x="4708525" y="3810000"/>
            <a:ext cx="1163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velocity</a:t>
            </a:r>
          </a:p>
        </p:txBody>
      </p:sp>
      <p:sp>
        <p:nvSpPr>
          <p:cNvPr id="73740" name="Text Box 12"/>
          <p:cNvSpPr txBox="1">
            <a:spLocks noChangeArrowheads="1"/>
          </p:cNvSpPr>
          <p:nvPr/>
        </p:nvSpPr>
        <p:spPr bwMode="auto">
          <a:xfrm>
            <a:off x="6348413" y="3810000"/>
            <a:ext cx="1652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acceleration</a:t>
            </a:r>
          </a:p>
        </p:txBody>
      </p:sp>
      <p:sp>
        <p:nvSpPr>
          <p:cNvPr id="73741" name="Text Box 13"/>
          <p:cNvSpPr txBox="1">
            <a:spLocks noChangeArrowheads="1"/>
          </p:cNvSpPr>
          <p:nvPr/>
        </p:nvSpPr>
        <p:spPr bwMode="auto">
          <a:xfrm>
            <a:off x="1752600" y="4495800"/>
            <a:ext cx="61722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latin typeface="Times New Roman" pitchFamily="18" charset="0"/>
              </a:rPr>
              <a:t>If the simplest possible far-field displacement pulse is a one-sided pulse, the simplest velocity pulse is two-sided, and the simplest acceleration pulse is three sided (with zero area, implying velocity = 0.0 at end of record).</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45</a:t>
            </a:fld>
            <a:endParaRPr lang="en-US" alt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304800"/>
            <a:ext cx="7772400" cy="609600"/>
          </a:xfrm>
        </p:spPr>
        <p:txBody>
          <a:bodyPr/>
          <a:lstStyle/>
          <a:p>
            <a:pPr eaLnBrk="1" hangingPunct="1"/>
            <a:r>
              <a:rPr lang="en-US" altLang="en-US" smtClean="0">
                <a:solidFill>
                  <a:srgbClr val="0000FF"/>
                </a:solidFill>
              </a:rPr>
              <a:t>Point Source: Discussion</a:t>
            </a:r>
          </a:p>
        </p:txBody>
      </p:sp>
      <p:sp>
        <p:nvSpPr>
          <p:cNvPr id="74755" name="Rectangle 3"/>
          <p:cNvSpPr>
            <a:spLocks noGrp="1" noChangeArrowheads="1"/>
          </p:cNvSpPr>
          <p:nvPr>
            <p:ph type="body" idx="1"/>
          </p:nvPr>
        </p:nvSpPr>
        <p:spPr>
          <a:xfrm>
            <a:off x="685800" y="1143000"/>
            <a:ext cx="7772400" cy="4953000"/>
          </a:xfrm>
        </p:spPr>
        <p:txBody>
          <a:bodyPr/>
          <a:lstStyle/>
          <a:p>
            <a:pPr eaLnBrk="1" hangingPunct="1">
              <a:lnSpc>
                <a:spcPct val="90000"/>
              </a:lnSpc>
            </a:pPr>
            <a:r>
              <a:rPr lang="en-US" altLang="en-US" dirty="0" smtClean="0"/>
              <a:t>These results for the shape of the seismic pulses will always apply at “low” frequencies, </a:t>
            </a:r>
            <a:r>
              <a:rPr lang="en-US" altLang="en-US" dirty="0" smtClean="0">
                <a:solidFill>
                  <a:srgbClr val="FF0000"/>
                </a:solidFill>
              </a:rPr>
              <a:t>for which the corresponding wavelengths are much longer than the fault dimensions--- the fault “looks” like a point.  </a:t>
            </a:r>
            <a:r>
              <a:rPr lang="en-US" altLang="en-US" dirty="0" smtClean="0"/>
              <a:t>They will tend to break down at higher frequencies.</a:t>
            </a:r>
          </a:p>
          <a:p>
            <a:pPr eaLnBrk="1" hangingPunct="1">
              <a:lnSpc>
                <a:spcPct val="90000"/>
              </a:lnSpc>
            </a:pPr>
            <a:r>
              <a:rPr lang="en-US" altLang="en-US" dirty="0" smtClean="0"/>
              <a:t>They have important consequences for the shape of the Fourier transform of the seismic pulse.</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46</a:t>
            </a:fld>
            <a:endParaRPr lang="en-US" alt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819150" y="257175"/>
            <a:ext cx="6781800" cy="831850"/>
          </a:xfrm>
          <a:prstGeom prst="rect">
            <a:avLst/>
          </a:prstGeom>
          <a:noFill/>
        </p:spPr>
        <p:txBody>
          <a:bodyPr>
            <a:spAutoFit/>
          </a:bodyPr>
          <a:lstStyle/>
          <a:p>
            <a:pPr>
              <a:defRPr/>
            </a:pPr>
            <a:r>
              <a:rPr lang="en-US" sz="2400" kern="0" dirty="0">
                <a:solidFill>
                  <a:srgbClr val="000000"/>
                </a:solidFill>
                <a:latin typeface="Arial"/>
              </a:rPr>
              <a:t>Calculate the period for which the wavelength equals a given value.  </a:t>
            </a:r>
            <a:r>
              <a:rPr lang="en-US" sz="2400" kern="0" dirty="0">
                <a:solidFill>
                  <a:srgbClr val="FF0000"/>
                </a:solidFill>
                <a:latin typeface="Arial"/>
              </a:rPr>
              <a:t>Assume </a:t>
            </a:r>
            <a:r>
              <a:rPr lang="en-US" sz="2400" kern="0" dirty="0" err="1">
                <a:solidFill>
                  <a:srgbClr val="FF0000"/>
                </a:solidFill>
                <a:latin typeface="Arial"/>
              </a:rPr>
              <a:t>β</a:t>
            </a:r>
            <a:r>
              <a:rPr lang="en-US" sz="2400" kern="0" baseline="-25000" dirty="0">
                <a:solidFill>
                  <a:srgbClr val="FF0000"/>
                </a:solidFill>
                <a:latin typeface="Arial"/>
              </a:rPr>
              <a:t>s</a:t>
            </a:r>
            <a:r>
              <a:rPr lang="en-US" sz="2400" kern="0" dirty="0">
                <a:solidFill>
                  <a:srgbClr val="FF0000"/>
                </a:solidFill>
                <a:latin typeface="Arial"/>
              </a:rPr>
              <a:t> = 3.5 km/s</a:t>
            </a:r>
            <a:r>
              <a:rPr lang="en-US" sz="2400" kern="0" dirty="0">
                <a:solidFill>
                  <a:srgbClr val="000000"/>
                </a:solidFill>
                <a:latin typeface="Arial"/>
              </a:rPr>
              <a:t>.</a:t>
            </a:r>
            <a:endParaRPr lang="en-US" dirty="0"/>
          </a:p>
        </p:txBody>
      </p:sp>
      <p:pic>
        <p:nvPicPr>
          <p:cNvPr id="75779" name="Picture 2"/>
          <p:cNvPicPr>
            <a:picLocks noChangeAspect="1" noChangeArrowheads="1"/>
          </p:cNvPicPr>
          <p:nvPr/>
        </p:nvPicPr>
        <p:blipFill>
          <a:blip r:embed="rId3">
            <a:extLst>
              <a:ext uri="{28A0092B-C50C-407E-A947-70E740481C1C}">
                <a14:useLocalDpi xmlns:a14="http://schemas.microsoft.com/office/drawing/2010/main" val="0"/>
              </a:ext>
            </a:extLst>
          </a:blip>
          <a:srcRect l="51093" t="4561"/>
          <a:stretch>
            <a:fillRect/>
          </a:stretch>
        </p:blipFill>
        <p:spPr bwMode="auto">
          <a:xfrm>
            <a:off x="25400" y="1600200"/>
            <a:ext cx="4394200"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5780" name="Object 2"/>
          <p:cNvGraphicFramePr>
            <a:graphicFrameLocks noChangeAspect="1"/>
          </p:cNvGraphicFramePr>
          <p:nvPr/>
        </p:nvGraphicFramePr>
        <p:xfrm>
          <a:off x="5613400" y="1566863"/>
          <a:ext cx="1092200" cy="457200"/>
        </p:xfrm>
        <a:graphic>
          <a:graphicData uri="http://schemas.openxmlformats.org/presentationml/2006/ole">
            <mc:AlternateContent xmlns:mc="http://schemas.openxmlformats.org/markup-compatibility/2006">
              <mc:Choice xmlns:v="urn:schemas-microsoft-com:vml" Requires="v">
                <p:oleObj spid="_x0000_s75821" name="Equation" r:id="rId4" imgW="545863" imgH="228501" progId="Equation.DSMT4">
                  <p:embed/>
                </p:oleObj>
              </mc:Choice>
              <mc:Fallback>
                <p:oleObj name="Equation" r:id="rId4" imgW="545863" imgH="228501"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3400" y="1566863"/>
                        <a:ext cx="109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Table 3"/>
          <p:cNvGraphicFramePr>
            <a:graphicFrameLocks noGrp="1"/>
          </p:cNvGraphicFramePr>
          <p:nvPr/>
        </p:nvGraphicFramePr>
        <p:xfrm>
          <a:off x="4876800" y="3429000"/>
          <a:ext cx="2971800" cy="1900247"/>
        </p:xfrm>
        <a:graphic>
          <a:graphicData uri="http://schemas.openxmlformats.org/drawingml/2006/table">
            <a:tbl>
              <a:tblPr firstRow="1" bandRow="1">
                <a:tableStyleId>{5C22544A-7EE6-4342-B048-85BDC9FD1C3A}</a:tableStyleId>
              </a:tblPr>
              <a:tblGrid>
                <a:gridCol w="1143000"/>
                <a:gridCol w="914400"/>
                <a:gridCol w="914400"/>
              </a:tblGrid>
              <a:tr h="437263">
                <a:tc>
                  <a:txBody>
                    <a:bodyPr/>
                    <a:lstStyle/>
                    <a:p>
                      <a:r>
                        <a:rPr lang="en-US" sz="1800" dirty="0" smtClean="0">
                          <a:solidFill>
                            <a:srgbClr val="FF0000"/>
                          </a:solidFill>
                        </a:rPr>
                        <a:t>M</a:t>
                      </a:r>
                      <a:endParaRPr lang="en-US" sz="1800" dirty="0">
                        <a:solidFill>
                          <a:srgbClr val="FF0000"/>
                        </a:solidFill>
                      </a:endParaRPr>
                    </a:p>
                  </a:txBody>
                  <a:tcPr marT="45713" marB="45713"/>
                </a:tc>
                <a:tc>
                  <a:txBody>
                    <a:bodyPr/>
                    <a:lstStyle/>
                    <a:p>
                      <a:r>
                        <a:rPr lang="el-GR" sz="1800" dirty="0" smtClean="0">
                          <a:solidFill>
                            <a:srgbClr val="FF0000"/>
                          </a:solidFill>
                        </a:rPr>
                        <a:t>λ</a:t>
                      </a:r>
                      <a:endParaRPr lang="en-US" sz="1800" dirty="0">
                        <a:solidFill>
                          <a:srgbClr val="FF0000"/>
                        </a:solidFill>
                      </a:endParaRPr>
                    </a:p>
                  </a:txBody>
                  <a:tcPr marT="45713" marB="45713"/>
                </a:tc>
                <a:tc>
                  <a:txBody>
                    <a:bodyPr/>
                    <a:lstStyle/>
                    <a:p>
                      <a:r>
                        <a:rPr lang="en-US" sz="1800" dirty="0" smtClean="0">
                          <a:solidFill>
                            <a:srgbClr val="FF0000"/>
                          </a:solidFill>
                        </a:rPr>
                        <a:t>T</a:t>
                      </a:r>
                      <a:endParaRPr lang="en-US" sz="1800" dirty="0">
                        <a:solidFill>
                          <a:srgbClr val="FF0000"/>
                        </a:solidFill>
                      </a:endParaRPr>
                    </a:p>
                  </a:txBody>
                  <a:tcPr marT="45713" marB="45713"/>
                </a:tc>
              </a:tr>
              <a:tr h="365744">
                <a:tc>
                  <a:txBody>
                    <a:bodyPr/>
                    <a:lstStyle/>
                    <a:p>
                      <a:r>
                        <a:rPr lang="en-US" sz="1800" dirty="0" smtClean="0"/>
                        <a:t>5.7</a:t>
                      </a:r>
                      <a:endParaRPr lang="en-US" sz="1800" dirty="0"/>
                    </a:p>
                  </a:txBody>
                  <a:tcPr marT="45713" marB="45713"/>
                </a:tc>
                <a:tc>
                  <a:txBody>
                    <a:bodyPr/>
                    <a:lstStyle/>
                    <a:p>
                      <a:r>
                        <a:rPr lang="en-US" sz="1800" dirty="0" smtClean="0"/>
                        <a:t>3.5</a:t>
                      </a:r>
                      <a:endParaRPr lang="en-US" sz="1800" dirty="0"/>
                    </a:p>
                  </a:txBody>
                  <a:tcPr marT="45713" marB="45713"/>
                </a:tc>
                <a:tc>
                  <a:txBody>
                    <a:bodyPr/>
                    <a:lstStyle/>
                    <a:p>
                      <a:endParaRPr lang="en-US" sz="1800" dirty="0"/>
                    </a:p>
                  </a:txBody>
                  <a:tcPr marT="45713" marB="45713"/>
                </a:tc>
              </a:tr>
              <a:tr h="365744">
                <a:tc>
                  <a:txBody>
                    <a:bodyPr/>
                    <a:lstStyle/>
                    <a:p>
                      <a:r>
                        <a:rPr lang="en-US" sz="1800" dirty="0" smtClean="0"/>
                        <a:t>6.9</a:t>
                      </a:r>
                      <a:endParaRPr lang="en-US" sz="1800" dirty="0"/>
                    </a:p>
                  </a:txBody>
                  <a:tcPr marT="45713" marB="45713"/>
                </a:tc>
                <a:tc>
                  <a:txBody>
                    <a:bodyPr/>
                    <a:lstStyle/>
                    <a:p>
                      <a:r>
                        <a:rPr lang="en-US" sz="1800" dirty="0" smtClean="0"/>
                        <a:t>35</a:t>
                      </a:r>
                      <a:endParaRPr lang="en-US" sz="1800" dirty="0"/>
                    </a:p>
                  </a:txBody>
                  <a:tcPr marT="45713" marB="45713"/>
                </a:tc>
                <a:tc>
                  <a:txBody>
                    <a:bodyPr/>
                    <a:lstStyle/>
                    <a:p>
                      <a:endParaRPr lang="en-US" sz="1800" dirty="0"/>
                    </a:p>
                  </a:txBody>
                  <a:tcPr marT="45713" marB="45713"/>
                </a:tc>
              </a:tr>
              <a:tr h="365744">
                <a:tc>
                  <a:txBody>
                    <a:bodyPr/>
                    <a:lstStyle/>
                    <a:p>
                      <a:r>
                        <a:rPr lang="en-US" sz="1800" dirty="0" smtClean="0"/>
                        <a:t>8.0</a:t>
                      </a:r>
                      <a:endParaRPr lang="en-US" sz="1800" dirty="0"/>
                    </a:p>
                  </a:txBody>
                  <a:tcPr marT="45713" marB="45713"/>
                </a:tc>
                <a:tc>
                  <a:txBody>
                    <a:bodyPr/>
                    <a:lstStyle/>
                    <a:p>
                      <a:r>
                        <a:rPr lang="en-US" sz="1800" dirty="0" smtClean="0"/>
                        <a:t>350</a:t>
                      </a:r>
                      <a:endParaRPr lang="en-US" sz="1800" dirty="0"/>
                    </a:p>
                  </a:txBody>
                  <a:tcPr marT="45713" marB="45713"/>
                </a:tc>
                <a:tc>
                  <a:txBody>
                    <a:bodyPr/>
                    <a:lstStyle/>
                    <a:p>
                      <a:endParaRPr lang="en-US" sz="1800" dirty="0"/>
                    </a:p>
                  </a:txBody>
                  <a:tcPr marT="45713" marB="45713"/>
                </a:tc>
              </a:tr>
              <a:tr h="365744">
                <a:tc>
                  <a:txBody>
                    <a:bodyPr/>
                    <a:lstStyle/>
                    <a:p>
                      <a:endParaRPr lang="en-US" sz="1800" dirty="0"/>
                    </a:p>
                  </a:txBody>
                  <a:tcPr marT="45713" marB="45713"/>
                </a:tc>
                <a:tc>
                  <a:txBody>
                    <a:bodyPr/>
                    <a:lstStyle/>
                    <a:p>
                      <a:endParaRPr lang="en-US" sz="1800" dirty="0"/>
                    </a:p>
                  </a:txBody>
                  <a:tcPr marT="45713" marB="45713"/>
                </a:tc>
                <a:tc>
                  <a:txBody>
                    <a:bodyPr/>
                    <a:lstStyle/>
                    <a:p>
                      <a:endParaRPr lang="en-US" sz="1800" dirty="0"/>
                    </a:p>
                  </a:txBody>
                  <a:tcPr marT="45713" marB="45713"/>
                </a:tc>
              </a:tr>
            </a:tbl>
          </a:graphicData>
        </a:graphic>
      </p:graphicFrame>
      <p:graphicFrame>
        <p:nvGraphicFramePr>
          <p:cNvPr id="75807" name="Object 4"/>
          <p:cNvGraphicFramePr>
            <a:graphicFrameLocks noChangeAspect="1"/>
          </p:cNvGraphicFramePr>
          <p:nvPr/>
        </p:nvGraphicFramePr>
        <p:xfrm>
          <a:off x="5549900" y="2438400"/>
          <a:ext cx="1219200" cy="457200"/>
        </p:xfrm>
        <a:graphic>
          <a:graphicData uri="http://schemas.openxmlformats.org/presentationml/2006/ole">
            <mc:AlternateContent xmlns:mc="http://schemas.openxmlformats.org/markup-compatibility/2006">
              <mc:Choice xmlns:v="urn:schemas-microsoft-com:vml" Requires="v">
                <p:oleObj spid="_x0000_s75822" name="Equation" r:id="rId6" imgW="609600" imgH="228600" progId="Equation.DSMT4">
                  <p:embed/>
                </p:oleObj>
              </mc:Choice>
              <mc:Fallback>
                <p:oleObj name="Equation" r:id="rId6" imgW="609600" imgH="22860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49900" y="2438400"/>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Slide Number Placeholder 2"/>
          <p:cNvSpPr>
            <a:spLocks noGrp="1"/>
          </p:cNvSpPr>
          <p:nvPr>
            <p:ph type="sldNum" sz="quarter" idx="12"/>
          </p:nvPr>
        </p:nvSpPr>
        <p:spPr/>
        <p:txBody>
          <a:bodyPr/>
          <a:lstStyle/>
          <a:p>
            <a:pPr>
              <a:defRPr/>
            </a:pPr>
            <a:fld id="{A482EE39-26C7-4575-872B-2F016E9D98A3}" type="slidenum">
              <a:rPr lang="en-US" altLang="en-US" smtClean="0"/>
              <a:pPr>
                <a:defRPr/>
              </a:pPr>
              <a:t>47</a:t>
            </a:fld>
            <a:endParaRPr lang="en-US" alt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9150" y="257175"/>
            <a:ext cx="6781800" cy="831850"/>
          </a:xfrm>
          <a:prstGeom prst="rect">
            <a:avLst/>
          </a:prstGeom>
          <a:noFill/>
        </p:spPr>
        <p:txBody>
          <a:bodyPr>
            <a:spAutoFit/>
          </a:bodyPr>
          <a:lstStyle/>
          <a:p>
            <a:pPr>
              <a:defRPr/>
            </a:pPr>
            <a:r>
              <a:rPr lang="en-US" sz="2400" kern="0" dirty="0">
                <a:solidFill>
                  <a:srgbClr val="000000"/>
                </a:solidFill>
                <a:latin typeface="Arial"/>
              </a:rPr>
              <a:t>Calculate the period for which the wavelength equals a given value.  </a:t>
            </a:r>
            <a:r>
              <a:rPr lang="en-US" sz="2400" kern="0" dirty="0">
                <a:solidFill>
                  <a:srgbClr val="FF0000"/>
                </a:solidFill>
                <a:latin typeface="Arial"/>
              </a:rPr>
              <a:t>Assume </a:t>
            </a:r>
            <a:r>
              <a:rPr lang="en-US" sz="2400" kern="0" dirty="0" err="1">
                <a:solidFill>
                  <a:srgbClr val="FF0000"/>
                </a:solidFill>
                <a:latin typeface="Arial"/>
              </a:rPr>
              <a:t>β</a:t>
            </a:r>
            <a:r>
              <a:rPr lang="en-US" sz="2400" kern="0" baseline="-25000" dirty="0">
                <a:solidFill>
                  <a:srgbClr val="FF0000"/>
                </a:solidFill>
                <a:latin typeface="Arial"/>
              </a:rPr>
              <a:t>s</a:t>
            </a:r>
            <a:r>
              <a:rPr lang="en-US" sz="2400" kern="0" dirty="0">
                <a:solidFill>
                  <a:srgbClr val="FF0000"/>
                </a:solidFill>
                <a:latin typeface="Arial"/>
              </a:rPr>
              <a:t> = 3.5 km/s</a:t>
            </a:r>
            <a:r>
              <a:rPr lang="en-US" sz="2400" kern="0" dirty="0">
                <a:solidFill>
                  <a:srgbClr val="000000"/>
                </a:solidFill>
                <a:latin typeface="Arial"/>
              </a:rPr>
              <a:t>.</a:t>
            </a:r>
            <a:endParaRPr lang="en-US" dirty="0"/>
          </a:p>
        </p:txBody>
      </p:sp>
      <p:pic>
        <p:nvPicPr>
          <p:cNvPr id="75779" name="Picture 2"/>
          <p:cNvPicPr>
            <a:picLocks noChangeAspect="1" noChangeArrowheads="1"/>
          </p:cNvPicPr>
          <p:nvPr/>
        </p:nvPicPr>
        <p:blipFill>
          <a:blip r:embed="rId3">
            <a:extLst>
              <a:ext uri="{28A0092B-C50C-407E-A947-70E740481C1C}">
                <a14:useLocalDpi xmlns:a14="http://schemas.microsoft.com/office/drawing/2010/main" val="0"/>
              </a:ext>
            </a:extLst>
          </a:blip>
          <a:srcRect l="51093" t="4561"/>
          <a:stretch>
            <a:fillRect/>
          </a:stretch>
        </p:blipFill>
        <p:spPr bwMode="auto">
          <a:xfrm>
            <a:off x="25400" y="1600200"/>
            <a:ext cx="4394200"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5780" name="Object 2"/>
          <p:cNvGraphicFramePr>
            <a:graphicFrameLocks noChangeAspect="1"/>
          </p:cNvGraphicFramePr>
          <p:nvPr/>
        </p:nvGraphicFramePr>
        <p:xfrm>
          <a:off x="5613400" y="1566863"/>
          <a:ext cx="1092200" cy="457200"/>
        </p:xfrm>
        <a:graphic>
          <a:graphicData uri="http://schemas.openxmlformats.org/presentationml/2006/ole">
            <mc:AlternateContent xmlns:mc="http://schemas.openxmlformats.org/markup-compatibility/2006">
              <mc:Choice xmlns:v="urn:schemas-microsoft-com:vml" Requires="v">
                <p:oleObj spid="_x0000_s152586" name="Equation" r:id="rId4" imgW="545863" imgH="228501" progId="Equation.DSMT4">
                  <p:embed/>
                </p:oleObj>
              </mc:Choice>
              <mc:Fallback>
                <p:oleObj name="Equation" r:id="rId4" imgW="545863" imgH="228501"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3400" y="1566863"/>
                        <a:ext cx="109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839158397"/>
              </p:ext>
            </p:extLst>
          </p:nvPr>
        </p:nvGraphicFramePr>
        <p:xfrm>
          <a:off x="4876800" y="3429000"/>
          <a:ext cx="2971800" cy="1900247"/>
        </p:xfrm>
        <a:graphic>
          <a:graphicData uri="http://schemas.openxmlformats.org/drawingml/2006/table">
            <a:tbl>
              <a:tblPr firstRow="1" bandRow="1">
                <a:tableStyleId>{5C22544A-7EE6-4342-B048-85BDC9FD1C3A}</a:tableStyleId>
              </a:tblPr>
              <a:tblGrid>
                <a:gridCol w="1143000"/>
                <a:gridCol w="914400"/>
                <a:gridCol w="914400"/>
              </a:tblGrid>
              <a:tr h="437263">
                <a:tc>
                  <a:txBody>
                    <a:bodyPr/>
                    <a:lstStyle/>
                    <a:p>
                      <a:r>
                        <a:rPr lang="en-US" sz="1800" dirty="0" smtClean="0">
                          <a:solidFill>
                            <a:srgbClr val="FF0000"/>
                          </a:solidFill>
                        </a:rPr>
                        <a:t>M</a:t>
                      </a:r>
                      <a:endParaRPr lang="en-US" sz="1800" dirty="0">
                        <a:solidFill>
                          <a:srgbClr val="FF0000"/>
                        </a:solidFill>
                      </a:endParaRPr>
                    </a:p>
                  </a:txBody>
                  <a:tcPr marT="45713" marB="45713"/>
                </a:tc>
                <a:tc>
                  <a:txBody>
                    <a:bodyPr/>
                    <a:lstStyle/>
                    <a:p>
                      <a:r>
                        <a:rPr lang="el-GR" sz="1800" dirty="0" smtClean="0">
                          <a:solidFill>
                            <a:srgbClr val="FF0000"/>
                          </a:solidFill>
                        </a:rPr>
                        <a:t>λ</a:t>
                      </a:r>
                      <a:endParaRPr lang="en-US" sz="1800" dirty="0">
                        <a:solidFill>
                          <a:srgbClr val="FF0000"/>
                        </a:solidFill>
                      </a:endParaRPr>
                    </a:p>
                  </a:txBody>
                  <a:tcPr marT="45713" marB="45713"/>
                </a:tc>
                <a:tc>
                  <a:txBody>
                    <a:bodyPr/>
                    <a:lstStyle/>
                    <a:p>
                      <a:r>
                        <a:rPr lang="en-US" sz="1800" dirty="0" smtClean="0">
                          <a:solidFill>
                            <a:srgbClr val="FF0000"/>
                          </a:solidFill>
                        </a:rPr>
                        <a:t>T</a:t>
                      </a:r>
                      <a:endParaRPr lang="en-US" sz="1800" dirty="0">
                        <a:solidFill>
                          <a:srgbClr val="FF0000"/>
                        </a:solidFill>
                      </a:endParaRPr>
                    </a:p>
                  </a:txBody>
                  <a:tcPr marT="45713" marB="45713"/>
                </a:tc>
              </a:tr>
              <a:tr h="365744">
                <a:tc>
                  <a:txBody>
                    <a:bodyPr/>
                    <a:lstStyle/>
                    <a:p>
                      <a:r>
                        <a:rPr lang="en-US" sz="1800" dirty="0" smtClean="0"/>
                        <a:t>5.7</a:t>
                      </a:r>
                      <a:endParaRPr lang="en-US" sz="1800" dirty="0"/>
                    </a:p>
                  </a:txBody>
                  <a:tcPr marT="45713" marB="45713"/>
                </a:tc>
                <a:tc>
                  <a:txBody>
                    <a:bodyPr/>
                    <a:lstStyle/>
                    <a:p>
                      <a:r>
                        <a:rPr lang="en-US" sz="1800" dirty="0" smtClean="0"/>
                        <a:t>3.5</a:t>
                      </a:r>
                      <a:endParaRPr lang="en-US" sz="1800" dirty="0"/>
                    </a:p>
                  </a:txBody>
                  <a:tcPr marT="45713" marB="45713"/>
                </a:tc>
                <a:tc>
                  <a:txBody>
                    <a:bodyPr/>
                    <a:lstStyle/>
                    <a:p>
                      <a:r>
                        <a:rPr lang="en-US" sz="1800" dirty="0" smtClean="0"/>
                        <a:t>1 s</a:t>
                      </a:r>
                      <a:endParaRPr lang="en-US" sz="1800" dirty="0"/>
                    </a:p>
                  </a:txBody>
                  <a:tcPr marT="45713" marB="45713"/>
                </a:tc>
              </a:tr>
              <a:tr h="365744">
                <a:tc>
                  <a:txBody>
                    <a:bodyPr/>
                    <a:lstStyle/>
                    <a:p>
                      <a:r>
                        <a:rPr lang="en-US" sz="1800" dirty="0" smtClean="0"/>
                        <a:t>6.9</a:t>
                      </a:r>
                      <a:endParaRPr lang="en-US" sz="1800" dirty="0"/>
                    </a:p>
                  </a:txBody>
                  <a:tcPr marT="45713" marB="45713"/>
                </a:tc>
                <a:tc>
                  <a:txBody>
                    <a:bodyPr/>
                    <a:lstStyle/>
                    <a:p>
                      <a:r>
                        <a:rPr lang="en-US" sz="1800" dirty="0" smtClean="0"/>
                        <a:t>35</a:t>
                      </a:r>
                      <a:endParaRPr lang="en-US" sz="1800" dirty="0"/>
                    </a:p>
                  </a:txBody>
                  <a:tcPr marT="45713" marB="45713"/>
                </a:tc>
                <a:tc>
                  <a:txBody>
                    <a:bodyPr/>
                    <a:lstStyle/>
                    <a:p>
                      <a:r>
                        <a:rPr lang="en-US" sz="1800" dirty="0" smtClean="0"/>
                        <a:t>10 s</a:t>
                      </a:r>
                      <a:endParaRPr lang="en-US" sz="1800" dirty="0"/>
                    </a:p>
                  </a:txBody>
                  <a:tcPr marT="45713" marB="45713"/>
                </a:tc>
              </a:tr>
              <a:tr h="365744">
                <a:tc>
                  <a:txBody>
                    <a:bodyPr/>
                    <a:lstStyle/>
                    <a:p>
                      <a:r>
                        <a:rPr lang="en-US" sz="1800" dirty="0" smtClean="0"/>
                        <a:t>8.0</a:t>
                      </a:r>
                      <a:endParaRPr lang="en-US" sz="1800" dirty="0"/>
                    </a:p>
                  </a:txBody>
                  <a:tcPr marT="45713" marB="45713"/>
                </a:tc>
                <a:tc>
                  <a:txBody>
                    <a:bodyPr/>
                    <a:lstStyle/>
                    <a:p>
                      <a:r>
                        <a:rPr lang="en-US" sz="1800" dirty="0" smtClean="0"/>
                        <a:t>350</a:t>
                      </a:r>
                      <a:endParaRPr lang="en-US" sz="1800" dirty="0"/>
                    </a:p>
                  </a:txBody>
                  <a:tcPr marT="45713" marB="45713"/>
                </a:tc>
                <a:tc>
                  <a:txBody>
                    <a:bodyPr/>
                    <a:lstStyle/>
                    <a:p>
                      <a:r>
                        <a:rPr lang="en-US" sz="1800" dirty="0" smtClean="0"/>
                        <a:t>100 s</a:t>
                      </a:r>
                      <a:endParaRPr lang="en-US" sz="1800" dirty="0"/>
                    </a:p>
                  </a:txBody>
                  <a:tcPr marT="45713" marB="45713"/>
                </a:tc>
              </a:tr>
              <a:tr h="365744">
                <a:tc>
                  <a:txBody>
                    <a:bodyPr/>
                    <a:lstStyle/>
                    <a:p>
                      <a:endParaRPr lang="en-US" sz="1800" dirty="0"/>
                    </a:p>
                  </a:txBody>
                  <a:tcPr marT="45713" marB="45713"/>
                </a:tc>
                <a:tc>
                  <a:txBody>
                    <a:bodyPr/>
                    <a:lstStyle/>
                    <a:p>
                      <a:endParaRPr lang="en-US" sz="1800" dirty="0"/>
                    </a:p>
                  </a:txBody>
                  <a:tcPr marT="45713" marB="45713"/>
                </a:tc>
                <a:tc>
                  <a:txBody>
                    <a:bodyPr/>
                    <a:lstStyle/>
                    <a:p>
                      <a:endParaRPr lang="en-US" sz="1800" dirty="0"/>
                    </a:p>
                  </a:txBody>
                  <a:tcPr marT="45713" marB="45713"/>
                </a:tc>
              </a:tr>
            </a:tbl>
          </a:graphicData>
        </a:graphic>
      </p:graphicFrame>
      <p:graphicFrame>
        <p:nvGraphicFramePr>
          <p:cNvPr id="75807" name="Object 4"/>
          <p:cNvGraphicFramePr>
            <a:graphicFrameLocks noChangeAspect="1"/>
          </p:cNvGraphicFramePr>
          <p:nvPr/>
        </p:nvGraphicFramePr>
        <p:xfrm>
          <a:off x="5549900" y="2438400"/>
          <a:ext cx="1219200" cy="457200"/>
        </p:xfrm>
        <a:graphic>
          <a:graphicData uri="http://schemas.openxmlformats.org/presentationml/2006/ole">
            <mc:AlternateContent xmlns:mc="http://schemas.openxmlformats.org/markup-compatibility/2006">
              <mc:Choice xmlns:v="urn:schemas-microsoft-com:vml" Requires="v">
                <p:oleObj spid="_x0000_s152587" name="Equation" r:id="rId6" imgW="609600" imgH="228600" progId="Equation.DSMT4">
                  <p:embed/>
                </p:oleObj>
              </mc:Choice>
              <mc:Fallback>
                <p:oleObj name="Equation" r:id="rId6" imgW="6096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49900" y="2438400"/>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Slide Number Placeholder 2"/>
          <p:cNvSpPr>
            <a:spLocks noGrp="1"/>
          </p:cNvSpPr>
          <p:nvPr>
            <p:ph type="sldNum" sz="quarter" idx="12"/>
          </p:nvPr>
        </p:nvSpPr>
        <p:spPr/>
        <p:txBody>
          <a:bodyPr/>
          <a:lstStyle/>
          <a:p>
            <a:pPr>
              <a:defRPr/>
            </a:pPr>
            <a:fld id="{A482EE39-26C7-4575-872B-2F016E9D98A3}" type="slidenum">
              <a:rPr lang="en-US" altLang="en-US" smtClean="0"/>
              <a:pPr>
                <a:defRPr/>
              </a:pPr>
              <a:t>48</a:t>
            </a:fld>
            <a:endParaRPr lang="en-US" altLang="en-US"/>
          </a:p>
        </p:txBody>
      </p:sp>
    </p:spTree>
    <p:extLst>
      <p:ext uri="{BB962C8B-B14F-4D97-AF65-F5344CB8AC3E}">
        <p14:creationId xmlns:p14="http://schemas.microsoft.com/office/powerpoint/2010/main" val="272944141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Text Box 6"/>
          <p:cNvSpPr txBox="1">
            <a:spLocks noChangeArrowheads="1"/>
          </p:cNvSpPr>
          <p:nvPr/>
        </p:nvSpPr>
        <p:spPr bwMode="auto">
          <a:xfrm>
            <a:off x="1219200" y="228600"/>
            <a:ext cx="396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50000"/>
              </a:spcBef>
              <a:buFontTx/>
              <a:buNone/>
            </a:pPr>
            <a:r>
              <a:rPr lang="en-US" altLang="en-US" sz="3200">
                <a:latin typeface="Calibri" pitchFamily="34" charset="0"/>
              </a:rPr>
              <a:t>Source Time Function</a:t>
            </a:r>
          </a:p>
        </p:txBody>
      </p:sp>
      <p:sp>
        <p:nvSpPr>
          <p:cNvPr id="76803" name="Content Placeholder 7"/>
          <p:cNvSpPr>
            <a:spLocks noGrp="1"/>
          </p:cNvSpPr>
          <p:nvPr>
            <p:ph idx="1"/>
          </p:nvPr>
        </p:nvSpPr>
        <p:spPr>
          <a:xfrm>
            <a:off x="685800" y="1295400"/>
            <a:ext cx="7772400" cy="4114800"/>
          </a:xfrm>
        </p:spPr>
        <p:txBody>
          <a:bodyPr/>
          <a:lstStyle/>
          <a:p>
            <a:r>
              <a:rPr lang="en-US" altLang="en-US" sz="2800" smtClean="0">
                <a:latin typeface="Calibri" pitchFamily="34" charset="0"/>
              </a:rPr>
              <a:t>The “Source time function” describes the moment release rate of an earthquake in time</a:t>
            </a:r>
          </a:p>
          <a:p>
            <a:r>
              <a:rPr lang="en-US" altLang="en-US" sz="2800" smtClean="0">
                <a:latin typeface="Calibri" pitchFamily="34" charset="0"/>
              </a:rPr>
              <a:t>For large earthquakes, source time function can be complicated</a:t>
            </a:r>
          </a:p>
          <a:p>
            <a:r>
              <a:rPr lang="en-US" altLang="en-US" sz="2800" smtClean="0">
                <a:latin typeface="Calibri" pitchFamily="34" charset="0"/>
              </a:rPr>
              <a:t>For illustration, consider a simple pulse</a:t>
            </a:r>
          </a:p>
        </p:txBody>
      </p:sp>
      <p:sp>
        <p:nvSpPr>
          <p:cNvPr id="76805" name="Slide Number Placeholder 4"/>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A9FEDB02-CF2C-4F67-ABCB-D840166298D4}" type="slidenum">
              <a:rPr lang="en-US" altLang="en-US" sz="1400" smtClean="0">
                <a:solidFill>
                  <a:schemeClr val="tx1"/>
                </a:solidFill>
                <a:latin typeface="Times" pitchFamily="18" charset="0"/>
              </a:rPr>
              <a:pPr eaLnBrk="1" hangingPunct="1"/>
              <a:t>49</a:t>
            </a:fld>
            <a:endParaRPr lang="en-US" altLang="en-US" sz="1400" smtClean="0">
              <a:solidFill>
                <a:schemeClr val="tx1"/>
              </a:solidFill>
              <a:latin typeface="Times" pitchFamily="18" charset="0"/>
            </a:endParaRPr>
          </a:p>
        </p:txBody>
      </p:sp>
      <p:pic>
        <p:nvPicPr>
          <p:cNvPr id="76806" name="Picture 2" descr="C:\Users\Susan\Desktop\fig4.4.eps.jpg"/>
          <p:cNvPicPr>
            <a:picLocks noChangeAspect="1" noChangeArrowheads="1"/>
          </p:cNvPicPr>
          <p:nvPr/>
        </p:nvPicPr>
        <p:blipFill>
          <a:blip r:embed="rId3">
            <a:extLst>
              <a:ext uri="{28A0092B-C50C-407E-A947-70E740481C1C}">
                <a14:useLocalDpi xmlns:a14="http://schemas.microsoft.com/office/drawing/2010/main" val="0"/>
              </a:ext>
            </a:extLst>
          </a:blip>
          <a:srcRect l="31374" t="7977" r="25490" b="67775"/>
          <a:stretch>
            <a:fillRect/>
          </a:stretch>
        </p:blipFill>
        <p:spPr bwMode="auto">
          <a:xfrm>
            <a:off x="2362200" y="4038600"/>
            <a:ext cx="33099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Title 1"/>
          <p:cNvSpPr>
            <a:spLocks noGrp="1"/>
          </p:cNvSpPr>
          <p:nvPr>
            <p:ph type="title"/>
          </p:nvPr>
        </p:nvSpPr>
        <p:spPr>
          <a:xfrm>
            <a:off x="685800" y="304800"/>
            <a:ext cx="7772400" cy="1143000"/>
          </a:xfrm>
        </p:spPr>
        <p:txBody>
          <a:bodyPr/>
          <a:lstStyle/>
          <a:p>
            <a:r>
              <a:rPr lang="en-US" altLang="en-US" smtClean="0">
                <a:latin typeface="Calibri" pitchFamily="34" charset="0"/>
              </a:rPr>
              <a:t>Source Spectrum</a:t>
            </a:r>
          </a:p>
        </p:txBody>
      </p:sp>
      <p:sp>
        <p:nvSpPr>
          <p:cNvPr id="77827" name="Content Placeholder 2"/>
          <p:cNvSpPr>
            <a:spLocks noGrp="1"/>
          </p:cNvSpPr>
          <p:nvPr>
            <p:ph idx="1"/>
          </p:nvPr>
        </p:nvSpPr>
        <p:spPr>
          <a:xfrm>
            <a:off x="533400" y="1524000"/>
            <a:ext cx="8153400" cy="4114800"/>
          </a:xfrm>
        </p:spPr>
        <p:txBody>
          <a:bodyPr/>
          <a:lstStyle/>
          <a:p>
            <a:r>
              <a:rPr lang="en-US" altLang="en-US" smtClean="0">
                <a:latin typeface="Calibri" pitchFamily="34" charset="0"/>
              </a:rPr>
              <a:t>To explore source properties in more detail, consider the source spectrum</a:t>
            </a:r>
          </a:p>
        </p:txBody>
      </p:sp>
      <p:pic>
        <p:nvPicPr>
          <p:cNvPr id="77828" name="Picture 2" descr="C:\Users\Susan\Desktop\fig4.4.eps.jpg"/>
          <p:cNvPicPr>
            <a:picLocks noChangeAspect="1" noChangeArrowheads="1"/>
          </p:cNvPicPr>
          <p:nvPr/>
        </p:nvPicPr>
        <p:blipFill>
          <a:blip r:embed="rId3">
            <a:extLst>
              <a:ext uri="{28A0092B-C50C-407E-A947-70E740481C1C}">
                <a14:useLocalDpi xmlns:a14="http://schemas.microsoft.com/office/drawing/2010/main" val="0"/>
              </a:ext>
            </a:extLst>
          </a:blip>
          <a:srcRect b="60445"/>
          <a:stretch>
            <a:fillRect/>
          </a:stretch>
        </p:blipFill>
        <p:spPr bwMode="auto">
          <a:xfrm>
            <a:off x="2362200" y="2735263"/>
            <a:ext cx="38862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Slide Number Placeholder 4"/>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56FA0E19-43DB-4EE8-9DEE-07E07634D044}" type="slidenum">
              <a:rPr lang="en-US" altLang="en-US" sz="1400" smtClean="0">
                <a:solidFill>
                  <a:schemeClr val="tx1"/>
                </a:solidFill>
                <a:latin typeface="Times" pitchFamily="18" charset="0"/>
              </a:rPr>
              <a:pPr eaLnBrk="1" hangingPunct="1"/>
              <a:t>50</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Title 1"/>
          <p:cNvSpPr>
            <a:spLocks noGrp="1"/>
          </p:cNvSpPr>
          <p:nvPr>
            <p:ph type="title"/>
          </p:nvPr>
        </p:nvSpPr>
        <p:spPr>
          <a:xfrm>
            <a:off x="685800" y="304800"/>
            <a:ext cx="7772400" cy="1143000"/>
          </a:xfrm>
        </p:spPr>
        <p:txBody>
          <a:bodyPr/>
          <a:lstStyle/>
          <a:p>
            <a:r>
              <a:rPr lang="en-US" altLang="en-US" smtClean="0">
                <a:latin typeface="Calibri" pitchFamily="34" charset="0"/>
              </a:rPr>
              <a:t>Source Spectrum</a:t>
            </a:r>
          </a:p>
        </p:txBody>
      </p:sp>
      <p:sp>
        <p:nvSpPr>
          <p:cNvPr id="78851" name="Content Placeholder 2"/>
          <p:cNvSpPr>
            <a:spLocks noGrp="1"/>
          </p:cNvSpPr>
          <p:nvPr>
            <p:ph idx="1"/>
          </p:nvPr>
        </p:nvSpPr>
        <p:spPr>
          <a:xfrm>
            <a:off x="533400" y="1524000"/>
            <a:ext cx="8153400" cy="4114800"/>
          </a:xfrm>
        </p:spPr>
        <p:txBody>
          <a:bodyPr/>
          <a:lstStyle/>
          <a:p>
            <a:r>
              <a:rPr lang="en-US" altLang="en-US" smtClean="0">
                <a:latin typeface="Calibri" pitchFamily="34" charset="0"/>
              </a:rPr>
              <a:t>To explore source properties in more detail, consider the source spectrum</a:t>
            </a:r>
          </a:p>
        </p:txBody>
      </p:sp>
      <p:pic>
        <p:nvPicPr>
          <p:cNvPr id="78852" name="Picture 2" descr="C:\Users\Susan\Desktop\fig4.4.eps.jpg"/>
          <p:cNvPicPr>
            <a:picLocks noChangeAspect="1" noChangeArrowheads="1"/>
          </p:cNvPicPr>
          <p:nvPr/>
        </p:nvPicPr>
        <p:blipFill>
          <a:blip r:embed="rId3">
            <a:extLst>
              <a:ext uri="{28A0092B-C50C-407E-A947-70E740481C1C}">
                <a14:useLocalDpi xmlns:a14="http://schemas.microsoft.com/office/drawing/2010/main" val="0"/>
              </a:ext>
            </a:extLst>
          </a:blip>
          <a:srcRect t="-1027" b="30424"/>
          <a:stretch>
            <a:fillRect/>
          </a:stretch>
        </p:blipFill>
        <p:spPr bwMode="auto">
          <a:xfrm>
            <a:off x="1943100" y="2503714"/>
            <a:ext cx="5257800" cy="3646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Slide Number Placeholder 4"/>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A6F7EC20-F7CD-43C7-B3B9-04636DCBF9E0}" type="slidenum">
              <a:rPr lang="en-US" altLang="en-US" sz="1400" smtClean="0">
                <a:solidFill>
                  <a:schemeClr val="tx1"/>
                </a:solidFill>
                <a:latin typeface="Times" pitchFamily="18" charset="0"/>
              </a:rPr>
              <a:pPr eaLnBrk="1" hangingPunct="1"/>
              <a:t>51</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Title 1"/>
          <p:cNvSpPr>
            <a:spLocks noGrp="1"/>
          </p:cNvSpPr>
          <p:nvPr>
            <p:ph type="title"/>
          </p:nvPr>
        </p:nvSpPr>
        <p:spPr>
          <a:xfrm>
            <a:off x="685800" y="0"/>
            <a:ext cx="7772400" cy="1143000"/>
          </a:xfrm>
        </p:spPr>
        <p:txBody>
          <a:bodyPr/>
          <a:lstStyle/>
          <a:p>
            <a:r>
              <a:rPr lang="en-US" altLang="en-US" dirty="0" smtClean="0">
                <a:latin typeface="Calibri" pitchFamily="34" charset="0"/>
              </a:rPr>
              <a:t>Source Spectrum</a:t>
            </a:r>
          </a:p>
        </p:txBody>
      </p:sp>
      <p:sp>
        <p:nvSpPr>
          <p:cNvPr id="79875" name="Content Placeholder 2"/>
          <p:cNvSpPr>
            <a:spLocks noGrp="1"/>
          </p:cNvSpPr>
          <p:nvPr>
            <p:ph idx="1"/>
          </p:nvPr>
        </p:nvSpPr>
        <p:spPr>
          <a:xfrm>
            <a:off x="609600" y="1066800"/>
            <a:ext cx="8153400" cy="4114800"/>
          </a:xfrm>
        </p:spPr>
        <p:txBody>
          <a:bodyPr/>
          <a:lstStyle/>
          <a:p>
            <a:r>
              <a:rPr lang="en-US" altLang="en-US" dirty="0" smtClean="0">
                <a:latin typeface="Calibri" pitchFamily="34" charset="0"/>
              </a:rPr>
              <a:t>To explore source properties in more detail, consider the source spectrum</a:t>
            </a:r>
          </a:p>
        </p:txBody>
      </p:sp>
      <p:pic>
        <p:nvPicPr>
          <p:cNvPr id="79876" name="Picture 2" descr="C:\Users\Susan\Desktop\fig4.4.eps.jpg"/>
          <p:cNvPicPr>
            <a:picLocks noChangeAspect="1" noChangeArrowheads="1"/>
          </p:cNvPicPr>
          <p:nvPr/>
        </p:nvPicPr>
        <p:blipFill>
          <a:blip r:embed="rId3">
            <a:extLst>
              <a:ext uri="{28A0092B-C50C-407E-A947-70E740481C1C}">
                <a14:useLocalDpi xmlns:a14="http://schemas.microsoft.com/office/drawing/2010/main" val="0"/>
              </a:ext>
            </a:extLst>
          </a:blip>
          <a:srcRect t="2" b="-2869"/>
          <a:stretch>
            <a:fillRect/>
          </a:stretch>
        </p:blipFill>
        <p:spPr bwMode="auto">
          <a:xfrm>
            <a:off x="2286000" y="1897436"/>
            <a:ext cx="4572000" cy="462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7" name="Slide Number Placeholder 4"/>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3CF67685-1954-4647-BF53-56DAF2A9693C}" type="slidenum">
              <a:rPr lang="en-US" altLang="en-US" sz="1400" smtClean="0">
                <a:solidFill>
                  <a:schemeClr val="tx1"/>
                </a:solidFill>
                <a:latin typeface="Times" pitchFamily="18" charset="0"/>
              </a:rPr>
              <a:pPr eaLnBrk="1" hangingPunct="1"/>
              <a:t>52</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0898" name="Picture 2" descr="C:\Users\Susan\Desktop\fig4.4.eps.jpg"/>
          <p:cNvPicPr>
            <a:picLocks noChangeAspect="1" noChangeArrowheads="1"/>
          </p:cNvPicPr>
          <p:nvPr/>
        </p:nvPicPr>
        <p:blipFill>
          <a:blip r:embed="rId3">
            <a:extLst>
              <a:ext uri="{28A0092B-C50C-407E-A947-70E740481C1C}">
                <a14:useLocalDpi xmlns:a14="http://schemas.microsoft.com/office/drawing/2010/main" val="0"/>
              </a:ext>
            </a:extLst>
          </a:blip>
          <a:srcRect t="2" b="-2869"/>
          <a:stretch>
            <a:fillRect/>
          </a:stretch>
        </p:blipFill>
        <p:spPr bwMode="auto">
          <a:xfrm>
            <a:off x="1600200" y="758825"/>
            <a:ext cx="5656263" cy="571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a:cxnSpLocks noChangeShapeType="1"/>
          </p:cNvCxnSpPr>
          <p:nvPr/>
        </p:nvCxnSpPr>
        <p:spPr bwMode="auto">
          <a:xfrm flipV="1">
            <a:off x="6858000" y="2667000"/>
            <a:ext cx="0" cy="2438400"/>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8" name="Straight Arrow Connector 7"/>
          <p:cNvCxnSpPr>
            <a:cxnSpLocks noChangeShapeType="1"/>
          </p:cNvCxnSpPr>
          <p:nvPr/>
        </p:nvCxnSpPr>
        <p:spPr bwMode="auto">
          <a:xfrm flipV="1">
            <a:off x="4429125" y="2743200"/>
            <a:ext cx="752475" cy="2438400"/>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0" name="Straight Arrow Connector 9"/>
          <p:cNvCxnSpPr>
            <a:cxnSpLocks noChangeShapeType="1"/>
          </p:cNvCxnSpPr>
          <p:nvPr/>
        </p:nvCxnSpPr>
        <p:spPr bwMode="auto">
          <a:xfrm flipH="1" flipV="1">
            <a:off x="2057400" y="2667000"/>
            <a:ext cx="533400" cy="2438400"/>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80902" name="Slide Number Placeholder 6"/>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5041BA6A-ACA6-4A55-962B-F087EB96ACDF}" type="slidenum">
              <a:rPr lang="en-US" altLang="en-US" sz="1400" smtClean="0">
                <a:solidFill>
                  <a:schemeClr val="tx1"/>
                </a:solidFill>
                <a:latin typeface="Times" pitchFamily="18" charset="0"/>
              </a:rPr>
              <a:pPr eaLnBrk="1" hangingPunct="1"/>
              <a:t>53</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altLang="en-US" smtClean="0">
                <a:latin typeface="Calibri" pitchFamily="34" charset="0"/>
              </a:rPr>
              <a:t>Source Spectrum</a:t>
            </a:r>
          </a:p>
        </p:txBody>
      </p:sp>
      <p:sp>
        <p:nvSpPr>
          <p:cNvPr id="3" name="Content Placeholder 2"/>
          <p:cNvSpPr>
            <a:spLocks noGrp="1"/>
          </p:cNvSpPr>
          <p:nvPr>
            <p:ph idx="1"/>
          </p:nvPr>
        </p:nvSpPr>
        <p:spPr>
          <a:xfrm>
            <a:off x="609600" y="1981200"/>
            <a:ext cx="8153400" cy="4114800"/>
          </a:xfrm>
        </p:spPr>
        <p:txBody>
          <a:bodyPr/>
          <a:lstStyle/>
          <a:p>
            <a:pPr>
              <a:defRPr/>
            </a:pPr>
            <a:r>
              <a:rPr lang="en-US" dirty="0" smtClean="0">
                <a:latin typeface="Calibri" pitchFamily="34" charset="0"/>
              </a:rPr>
              <a:t>Radiated energy as function of frequency</a:t>
            </a:r>
          </a:p>
          <a:p>
            <a:pPr>
              <a:defRPr/>
            </a:pPr>
            <a:r>
              <a:rPr lang="en-US" dirty="0" smtClean="0">
                <a:latin typeface="Calibri" pitchFamily="34" charset="0"/>
              </a:rPr>
              <a:t>Small earthquake: high frequencies (short </a:t>
            </a:r>
            <a:r>
              <a:rPr lang="en-US" dirty="0" smtClean="0">
                <a:latin typeface="Symbol" pitchFamily="18" charset="2"/>
              </a:rPr>
              <a:t>l</a:t>
            </a:r>
            <a:r>
              <a:rPr lang="en-US" dirty="0" smtClean="0">
                <a:latin typeface="Calibri" pitchFamily="34" charset="0"/>
              </a:rPr>
              <a:t>)</a:t>
            </a:r>
          </a:p>
          <a:p>
            <a:pPr>
              <a:defRPr/>
            </a:pPr>
            <a:r>
              <a:rPr lang="en-US" dirty="0" smtClean="0">
                <a:latin typeface="Calibri" pitchFamily="34" charset="0"/>
              </a:rPr>
              <a:t>Large earthquake: lower frequencies (long </a:t>
            </a:r>
            <a:r>
              <a:rPr lang="en-US" dirty="0" smtClean="0">
                <a:latin typeface="Symbol" pitchFamily="18" charset="2"/>
              </a:rPr>
              <a:t>l</a:t>
            </a:r>
            <a:r>
              <a:rPr lang="en-US" dirty="0" smtClean="0">
                <a:latin typeface="Calibri" pitchFamily="34" charset="0"/>
              </a:rPr>
              <a:t>)</a:t>
            </a:r>
          </a:p>
          <a:p>
            <a:pPr>
              <a:defRPr/>
            </a:pPr>
            <a:r>
              <a:rPr lang="en-US" dirty="0" smtClean="0">
                <a:latin typeface="Calibri" pitchFamily="34" charset="0"/>
              </a:rPr>
              <a:t>Energy release</a:t>
            </a:r>
            <a:r>
              <a:rPr lang="en-US" dirty="0">
                <a:latin typeface="Symbol" pitchFamily="18" charset="2"/>
              </a:rPr>
              <a:t> </a:t>
            </a:r>
            <a:r>
              <a:rPr lang="en-US" dirty="0" smtClean="0">
                <a:latin typeface="Times New Roman" panose="02020603050405020304" pitchFamily="18" charset="0"/>
                <a:cs typeface="Times New Roman" panose="02020603050405020304" pitchFamily="18" charset="0"/>
              </a:rPr>
              <a:t>proportional to </a:t>
            </a:r>
            <a:r>
              <a:rPr lang="en-US" dirty="0" smtClean="0">
                <a:latin typeface="Calibri" pitchFamily="34" charset="0"/>
              </a:rPr>
              <a:t>velocity spectrum</a:t>
            </a:r>
          </a:p>
          <a:p>
            <a:pPr>
              <a:defRPr/>
            </a:pPr>
            <a:r>
              <a:rPr lang="en-US" dirty="0" smtClean="0">
                <a:latin typeface="Calibri" pitchFamily="34" charset="0"/>
              </a:rPr>
              <a:t>Corner frequency = peak of velocity spectrum</a:t>
            </a:r>
          </a:p>
          <a:p>
            <a:pPr marL="0" indent="0">
              <a:buFontTx/>
              <a:buNone/>
              <a:defRPr/>
            </a:pPr>
            <a:r>
              <a:rPr lang="en-US" dirty="0">
                <a:latin typeface="Calibri" pitchFamily="34" charset="0"/>
              </a:rPr>
              <a:t>	</a:t>
            </a:r>
            <a:r>
              <a:rPr lang="en-US" dirty="0" smtClean="0">
                <a:latin typeface="Calibri" pitchFamily="34" charset="0"/>
              </a:rPr>
              <a:t>	peak frequency of energy release</a:t>
            </a:r>
          </a:p>
          <a:p>
            <a:pPr>
              <a:defRPr/>
            </a:pPr>
            <a:r>
              <a:rPr lang="en-US" dirty="0" smtClean="0">
                <a:latin typeface="Calibri" pitchFamily="34" charset="0"/>
              </a:rPr>
              <a:t>Displacement spectrum: flat below corner</a:t>
            </a:r>
            <a:endParaRPr lang="en-US" dirty="0">
              <a:latin typeface="Calibri" pitchFamily="34" charset="0"/>
            </a:endParaRPr>
          </a:p>
        </p:txBody>
      </p:sp>
      <p:sp>
        <p:nvSpPr>
          <p:cNvPr id="81924" name="Slide Number Placeholder 3"/>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774B9851-ABA9-4288-BB31-9ECA16125ED2}" type="slidenum">
              <a:rPr lang="en-US" altLang="en-US" sz="1400" smtClean="0">
                <a:solidFill>
                  <a:schemeClr val="tx1"/>
                </a:solidFill>
                <a:latin typeface="Times" pitchFamily="18" charset="0"/>
              </a:rPr>
              <a:pPr eaLnBrk="1" hangingPunct="1"/>
              <a:t>54</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85800" y="304800"/>
            <a:ext cx="7772400" cy="609600"/>
          </a:xfrm>
        </p:spPr>
        <p:txBody>
          <a:bodyPr/>
          <a:lstStyle/>
          <a:p>
            <a:pPr eaLnBrk="1" hangingPunct="1"/>
            <a:r>
              <a:rPr lang="en-US" altLang="en-US" smtClean="0">
                <a:solidFill>
                  <a:srgbClr val="0000FF"/>
                </a:solidFill>
              </a:rPr>
              <a:t>Point Source: Discussion</a:t>
            </a:r>
          </a:p>
        </p:txBody>
      </p:sp>
      <p:sp>
        <p:nvSpPr>
          <p:cNvPr id="82947" name="Rectangle 3"/>
          <p:cNvSpPr>
            <a:spLocks noGrp="1" noChangeArrowheads="1"/>
          </p:cNvSpPr>
          <p:nvPr>
            <p:ph type="body" idx="1"/>
          </p:nvPr>
        </p:nvSpPr>
        <p:spPr>
          <a:xfrm>
            <a:off x="3429000" y="1143000"/>
            <a:ext cx="5029200" cy="4953000"/>
          </a:xfrm>
        </p:spPr>
        <p:txBody>
          <a:bodyPr/>
          <a:lstStyle/>
          <a:p>
            <a:pPr eaLnBrk="1" hangingPunct="1"/>
            <a:r>
              <a:rPr lang="en-US" altLang="en-US" smtClean="0"/>
              <a:t>The Fourier transform of a one-sided pulse is always flat at low frequencies, and falls off at high frequencies.</a:t>
            </a:r>
          </a:p>
          <a:p>
            <a:pPr eaLnBrk="1" hangingPunct="1"/>
            <a:r>
              <a:rPr lang="en-US" altLang="en-US" smtClean="0"/>
              <a:t>The corner frequency is related to the pulse width.</a:t>
            </a:r>
          </a:p>
          <a:p>
            <a:pPr eaLnBrk="1" hangingPunct="1"/>
            <a:r>
              <a:rPr lang="en-US" altLang="en-US" smtClean="0"/>
              <a:t>Commonly used equation:</a:t>
            </a:r>
          </a:p>
        </p:txBody>
      </p:sp>
      <p:pic>
        <p:nvPicPr>
          <p:cNvPr id="82948" name="Picture 4" descr="n27"/>
          <p:cNvPicPr>
            <a:picLocks noChangeAspect="1" noChangeArrowheads="1"/>
          </p:cNvPicPr>
          <p:nvPr/>
        </p:nvPicPr>
        <p:blipFill>
          <a:blip r:embed="rId4">
            <a:extLst>
              <a:ext uri="{28A0092B-C50C-407E-A947-70E740481C1C}">
                <a14:useLocalDpi xmlns:a14="http://schemas.microsoft.com/office/drawing/2010/main" val="0"/>
              </a:ext>
            </a:extLst>
          </a:blip>
          <a:srcRect l="15346" t="10954" r="46803" b="23320"/>
          <a:stretch>
            <a:fillRect/>
          </a:stretch>
        </p:blipFill>
        <p:spPr bwMode="auto">
          <a:xfrm>
            <a:off x="533400" y="1143000"/>
            <a:ext cx="2819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Text Box 5"/>
          <p:cNvSpPr txBox="1">
            <a:spLocks noChangeArrowheads="1"/>
          </p:cNvSpPr>
          <p:nvPr/>
        </p:nvSpPr>
        <p:spPr bwMode="auto">
          <a:xfrm>
            <a:off x="2422525" y="3394075"/>
            <a:ext cx="358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i="1">
                <a:latin typeface="Times New Roman" pitchFamily="18" charset="0"/>
              </a:rPr>
              <a:t>f</a:t>
            </a:r>
            <a:r>
              <a:rPr lang="en-US" altLang="en-US" i="1" baseline="-25000">
                <a:latin typeface="Times New Roman" pitchFamily="18" charset="0"/>
              </a:rPr>
              <a:t>c</a:t>
            </a:r>
            <a:endParaRPr lang="en-US" altLang="en-US" i="1">
              <a:latin typeface="Times New Roman" pitchFamily="18" charset="0"/>
            </a:endParaRPr>
          </a:p>
        </p:txBody>
      </p:sp>
      <p:sp>
        <p:nvSpPr>
          <p:cNvPr id="82950" name="Line 6"/>
          <p:cNvSpPr>
            <a:spLocks noChangeShapeType="1"/>
          </p:cNvSpPr>
          <p:nvPr/>
        </p:nvSpPr>
        <p:spPr bwMode="auto">
          <a:xfrm>
            <a:off x="2590800" y="38862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82951" name="Object 7"/>
          <p:cNvGraphicFramePr>
            <a:graphicFrameLocks noChangeAspect="1"/>
          </p:cNvGraphicFramePr>
          <p:nvPr/>
        </p:nvGraphicFramePr>
        <p:xfrm>
          <a:off x="3827463" y="4191000"/>
          <a:ext cx="4003675" cy="655638"/>
        </p:xfrm>
        <a:graphic>
          <a:graphicData uri="http://schemas.openxmlformats.org/presentationml/2006/ole">
            <mc:AlternateContent xmlns:mc="http://schemas.openxmlformats.org/markup-compatibility/2006">
              <mc:Choice xmlns:v="urn:schemas-microsoft-com:vml" Requires="v">
                <p:oleObj spid="_x0000_s82957" name="Equation" r:id="rId5" imgW="1473120" imgH="241200" progId="Equation.DSMT4">
                  <p:embed/>
                </p:oleObj>
              </mc:Choice>
              <mc:Fallback>
                <p:oleObj name="Equation" r:id="rId5" imgW="1473120" imgH="241200"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7463" y="4191000"/>
                        <a:ext cx="4003675" cy="655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55</a:t>
            </a:fld>
            <a:endParaRPr lang="en-US" alt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Rectangle 4"/>
          <p:cNvSpPr>
            <a:spLocks noGrp="1" noChangeArrowheads="1"/>
          </p:cNvSpPr>
          <p:nvPr>
            <p:ph type="ctrTitle"/>
          </p:nvPr>
        </p:nvSpPr>
        <p:spPr/>
        <p:txBody>
          <a:bodyPr/>
          <a:lstStyle/>
          <a:p>
            <a:pPr eaLnBrk="1" hangingPunct="1"/>
            <a:r>
              <a:rPr lang="en-US" altLang="en-US" smtClean="0">
                <a:solidFill>
                  <a:srgbClr val="0000FF"/>
                </a:solidFill>
              </a:rPr>
              <a:t>Motivation for commonly used equation</a:t>
            </a:r>
          </a:p>
        </p:txBody>
      </p:sp>
      <p:sp>
        <p:nvSpPr>
          <p:cNvPr id="2" name="Slide Number Placeholder 1"/>
          <p:cNvSpPr>
            <a:spLocks noGrp="1"/>
          </p:cNvSpPr>
          <p:nvPr>
            <p:ph type="sldNum" sz="quarter" idx="12"/>
          </p:nvPr>
        </p:nvSpPr>
        <p:spPr/>
        <p:txBody>
          <a:bodyPr/>
          <a:lstStyle/>
          <a:p>
            <a:pPr>
              <a:defRPr/>
            </a:pPr>
            <a:fld id="{180E6B6D-DC7D-452B-84FD-DE125D84EA55}" type="slidenum">
              <a:rPr lang="en-US" altLang="en-US" smtClean="0"/>
              <a:pPr>
                <a:defRPr/>
              </a:pPr>
              <a:t>56</a:t>
            </a:fld>
            <a:endParaRPr lang="en-US" alt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4994" name="Object 2"/>
          <p:cNvGraphicFramePr>
            <a:graphicFrameLocks noChangeAspect="1"/>
          </p:cNvGraphicFramePr>
          <p:nvPr/>
        </p:nvGraphicFramePr>
        <p:xfrm>
          <a:off x="476250" y="1412875"/>
          <a:ext cx="636588" cy="407988"/>
        </p:xfrm>
        <a:graphic>
          <a:graphicData uri="http://schemas.openxmlformats.org/presentationml/2006/ole">
            <mc:AlternateContent xmlns:mc="http://schemas.openxmlformats.org/markup-compatibility/2006">
              <mc:Choice xmlns:v="urn:schemas-microsoft-com:vml" Requires="v">
                <p:oleObj spid="_x0000_s85053" name="Equation" r:id="rId4" imgW="317225" imgH="203024" progId="Equation.3">
                  <p:embed/>
                </p:oleObj>
              </mc:Choice>
              <mc:Fallback>
                <p:oleObj name="Equation" r:id="rId4" imgW="317225" imgH="203024"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250" y="1412875"/>
                        <a:ext cx="636588" cy="40798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4995" name="Line 3"/>
          <p:cNvSpPr>
            <a:spLocks noChangeShapeType="1"/>
          </p:cNvSpPr>
          <p:nvPr/>
        </p:nvSpPr>
        <p:spPr bwMode="auto">
          <a:xfrm>
            <a:off x="854075" y="1812925"/>
            <a:ext cx="0" cy="1655763"/>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996" name="Line 4"/>
          <p:cNvSpPr>
            <a:spLocks noChangeShapeType="1"/>
          </p:cNvSpPr>
          <p:nvPr/>
        </p:nvSpPr>
        <p:spPr bwMode="auto">
          <a:xfrm flipH="1" flipV="1">
            <a:off x="854075" y="3468688"/>
            <a:ext cx="3313113"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997" name="Freeform 5"/>
          <p:cNvSpPr>
            <a:spLocks/>
          </p:cNvSpPr>
          <p:nvPr/>
        </p:nvSpPr>
        <p:spPr bwMode="auto">
          <a:xfrm>
            <a:off x="854075" y="2382838"/>
            <a:ext cx="3221038" cy="1085850"/>
          </a:xfrm>
          <a:custGeom>
            <a:avLst/>
            <a:gdLst>
              <a:gd name="T0" fmla="*/ 0 w 2029"/>
              <a:gd name="T1" fmla="*/ 1723786875 h 684"/>
              <a:gd name="T2" fmla="*/ 1938001251 w 2029"/>
              <a:gd name="T3" fmla="*/ 1713706250 h 684"/>
              <a:gd name="T4" fmla="*/ 2147483647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1224"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998" name="Text Box 6"/>
          <p:cNvSpPr txBox="1">
            <a:spLocks noChangeArrowheads="1"/>
          </p:cNvSpPr>
          <p:nvPr/>
        </p:nvSpPr>
        <p:spPr bwMode="auto">
          <a:xfrm>
            <a:off x="4095750" y="3541713"/>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84999" name="Object 7"/>
          <p:cNvGraphicFramePr>
            <a:graphicFrameLocks noChangeAspect="1"/>
          </p:cNvGraphicFramePr>
          <p:nvPr/>
        </p:nvGraphicFramePr>
        <p:xfrm>
          <a:off x="3222625" y="1812925"/>
          <a:ext cx="633413" cy="455613"/>
        </p:xfrm>
        <a:graphic>
          <a:graphicData uri="http://schemas.openxmlformats.org/presentationml/2006/ole">
            <mc:AlternateContent xmlns:mc="http://schemas.openxmlformats.org/markup-compatibility/2006">
              <mc:Choice xmlns:v="urn:schemas-microsoft-com:vml" Requires="v">
                <p:oleObj spid="_x0000_s85054" name="Equation" r:id="rId6" imgW="317362" imgH="228501" progId="Equation.3">
                  <p:embed/>
                </p:oleObj>
              </mc:Choice>
              <mc:Fallback>
                <p:oleObj name="Equation" r:id="rId6" imgW="317362" imgH="228501"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2625" y="1812925"/>
                        <a:ext cx="6334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00" name="Object 8"/>
          <p:cNvGraphicFramePr>
            <a:graphicFrameLocks noChangeAspect="1"/>
          </p:cNvGraphicFramePr>
          <p:nvPr/>
        </p:nvGraphicFramePr>
        <p:xfrm>
          <a:off x="4579938" y="1387475"/>
          <a:ext cx="636587" cy="458788"/>
        </p:xfrm>
        <a:graphic>
          <a:graphicData uri="http://schemas.openxmlformats.org/presentationml/2006/ole">
            <mc:AlternateContent xmlns:mc="http://schemas.openxmlformats.org/markup-compatibility/2006">
              <mc:Choice xmlns:v="urn:schemas-microsoft-com:vml" Requires="v">
                <p:oleObj spid="_x0000_s85055" name="Equation" r:id="rId8" imgW="317362" imgH="228501" progId="Equation.3">
                  <p:embed/>
                </p:oleObj>
              </mc:Choice>
              <mc:Fallback>
                <p:oleObj name="Equation" r:id="rId8" imgW="317362" imgH="228501" progId="Equation.3">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9938" y="1387475"/>
                        <a:ext cx="636587"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01" name="Line 9"/>
          <p:cNvSpPr>
            <a:spLocks noChangeShapeType="1"/>
          </p:cNvSpPr>
          <p:nvPr/>
        </p:nvSpPr>
        <p:spPr bwMode="auto">
          <a:xfrm>
            <a:off x="4957763" y="1812925"/>
            <a:ext cx="0" cy="1655763"/>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2" name="Line 10"/>
          <p:cNvSpPr>
            <a:spLocks noChangeShapeType="1"/>
          </p:cNvSpPr>
          <p:nvPr/>
        </p:nvSpPr>
        <p:spPr bwMode="auto">
          <a:xfrm flipH="1" flipV="1">
            <a:off x="4957763" y="3468688"/>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3" name="Freeform 11"/>
          <p:cNvSpPr>
            <a:spLocks/>
          </p:cNvSpPr>
          <p:nvPr/>
        </p:nvSpPr>
        <p:spPr bwMode="auto">
          <a:xfrm>
            <a:off x="4932363" y="2389188"/>
            <a:ext cx="3127375" cy="1085850"/>
          </a:xfrm>
          <a:custGeom>
            <a:avLst/>
            <a:gdLst>
              <a:gd name="T0" fmla="*/ 0 w 1970"/>
              <a:gd name="T1" fmla="*/ 1723786875 h 684"/>
              <a:gd name="T2" fmla="*/ 1938000950 w 1970"/>
              <a:gd name="T3" fmla="*/ 1713706250 h 684"/>
              <a:gd name="T4" fmla="*/ 1938000950 w 1970"/>
              <a:gd name="T5" fmla="*/ 2520950 h 684"/>
              <a:gd name="T6" fmla="*/ 2147483647 w 1970"/>
              <a:gd name="T7" fmla="*/ 0 h 684"/>
              <a:gd name="T8" fmla="*/ 2147483647 w 1970"/>
              <a:gd name="T9" fmla="*/ 1723786875 h 684"/>
              <a:gd name="T10" fmla="*/ 2147483647 w 1970"/>
              <a:gd name="T11" fmla="*/ 1723786875 h 6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0" h="684">
                <a:moveTo>
                  <a:pt x="0" y="684"/>
                </a:moveTo>
                <a:lnTo>
                  <a:pt x="769" y="680"/>
                </a:lnTo>
                <a:lnTo>
                  <a:pt x="769" y="1"/>
                </a:lnTo>
                <a:lnTo>
                  <a:pt x="1224" y="0"/>
                </a:lnTo>
                <a:lnTo>
                  <a:pt x="1221" y="684"/>
                </a:lnTo>
                <a:lnTo>
                  <a:pt x="1970" y="68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4" name="Text Box 12"/>
          <p:cNvSpPr txBox="1">
            <a:spLocks noChangeArrowheads="1"/>
          </p:cNvSpPr>
          <p:nvPr/>
        </p:nvSpPr>
        <p:spPr bwMode="auto">
          <a:xfrm>
            <a:off x="8199438" y="3541713"/>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85005" name="Object 13"/>
          <p:cNvGraphicFramePr>
            <a:graphicFrameLocks noChangeAspect="1"/>
          </p:cNvGraphicFramePr>
          <p:nvPr/>
        </p:nvGraphicFramePr>
        <p:xfrm>
          <a:off x="7092950" y="1989138"/>
          <a:ext cx="709613" cy="784225"/>
        </p:xfrm>
        <a:graphic>
          <a:graphicData uri="http://schemas.openxmlformats.org/presentationml/2006/ole">
            <mc:AlternateContent xmlns:mc="http://schemas.openxmlformats.org/markup-compatibility/2006">
              <mc:Choice xmlns:v="urn:schemas-microsoft-com:vml" Requires="v">
                <p:oleObj spid="_x0000_s85056" name="Equation" r:id="rId10" imgW="355292" imgH="393359" progId="Equation.3">
                  <p:embed/>
                </p:oleObj>
              </mc:Choice>
              <mc:Fallback>
                <p:oleObj name="Equation" r:id="rId10" imgW="355292" imgH="393359" progId="Equation.3">
                  <p:embed/>
                  <p:pic>
                    <p:nvPicPr>
                      <p:cNvPr id="0" name="Object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2950" y="1989138"/>
                        <a:ext cx="709613" cy="784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06" name="Rectangle 14"/>
          <p:cNvSpPr>
            <a:spLocks noChangeArrowheads="1"/>
          </p:cNvSpPr>
          <p:nvPr/>
        </p:nvSpPr>
        <p:spPr bwMode="auto">
          <a:xfrm>
            <a:off x="1116013" y="4652963"/>
            <a:ext cx="2808287" cy="1081087"/>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85007" name="Line 15"/>
          <p:cNvSpPr>
            <a:spLocks noChangeShapeType="1"/>
          </p:cNvSpPr>
          <p:nvPr/>
        </p:nvSpPr>
        <p:spPr bwMode="auto">
          <a:xfrm>
            <a:off x="1331913" y="4652963"/>
            <a:ext cx="0" cy="1081087"/>
          </a:xfrm>
          <a:prstGeom prst="line">
            <a:avLst/>
          </a:prstGeom>
          <a:noFill/>
          <a:ln w="444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8" name="Line 16"/>
          <p:cNvSpPr>
            <a:spLocks noChangeShapeType="1"/>
          </p:cNvSpPr>
          <p:nvPr/>
        </p:nvSpPr>
        <p:spPr bwMode="auto">
          <a:xfrm>
            <a:off x="1547813" y="4652963"/>
            <a:ext cx="0" cy="1081087"/>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9" name="Line 17"/>
          <p:cNvSpPr>
            <a:spLocks noChangeShapeType="1"/>
          </p:cNvSpPr>
          <p:nvPr/>
        </p:nvSpPr>
        <p:spPr bwMode="auto">
          <a:xfrm>
            <a:off x="1763713" y="4652963"/>
            <a:ext cx="0" cy="10810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0" name="Line 18"/>
          <p:cNvSpPr>
            <a:spLocks noChangeShapeType="1"/>
          </p:cNvSpPr>
          <p:nvPr/>
        </p:nvSpPr>
        <p:spPr bwMode="auto">
          <a:xfrm>
            <a:off x="1979613" y="4652963"/>
            <a:ext cx="0" cy="1081087"/>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1" name="Line 19"/>
          <p:cNvSpPr>
            <a:spLocks noChangeShapeType="1"/>
          </p:cNvSpPr>
          <p:nvPr/>
        </p:nvSpPr>
        <p:spPr bwMode="auto">
          <a:xfrm>
            <a:off x="2195513" y="4652963"/>
            <a:ext cx="0" cy="1081087"/>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2" name="Line 20"/>
          <p:cNvSpPr>
            <a:spLocks noChangeShapeType="1"/>
          </p:cNvSpPr>
          <p:nvPr/>
        </p:nvSpPr>
        <p:spPr bwMode="auto">
          <a:xfrm>
            <a:off x="2411413" y="4652963"/>
            <a:ext cx="0" cy="10810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3" name="Line 21"/>
          <p:cNvSpPr>
            <a:spLocks noChangeShapeType="1"/>
          </p:cNvSpPr>
          <p:nvPr/>
        </p:nvSpPr>
        <p:spPr bwMode="auto">
          <a:xfrm>
            <a:off x="2627313" y="4652963"/>
            <a:ext cx="0" cy="108108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4" name="Line 22"/>
          <p:cNvSpPr>
            <a:spLocks noChangeShapeType="1"/>
          </p:cNvSpPr>
          <p:nvPr/>
        </p:nvSpPr>
        <p:spPr bwMode="auto">
          <a:xfrm>
            <a:off x="2843213" y="4652963"/>
            <a:ext cx="0" cy="1081087"/>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5" name="Line 23"/>
          <p:cNvSpPr>
            <a:spLocks noChangeShapeType="1"/>
          </p:cNvSpPr>
          <p:nvPr/>
        </p:nvSpPr>
        <p:spPr bwMode="auto">
          <a:xfrm>
            <a:off x="3059113" y="4652963"/>
            <a:ext cx="0" cy="108108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6" name="Line 24"/>
          <p:cNvSpPr>
            <a:spLocks noChangeShapeType="1"/>
          </p:cNvSpPr>
          <p:nvPr/>
        </p:nvSpPr>
        <p:spPr bwMode="auto">
          <a:xfrm>
            <a:off x="3275013" y="4652963"/>
            <a:ext cx="0" cy="1081087"/>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7" name="Line 25"/>
          <p:cNvSpPr>
            <a:spLocks noChangeShapeType="1"/>
          </p:cNvSpPr>
          <p:nvPr/>
        </p:nvSpPr>
        <p:spPr bwMode="auto">
          <a:xfrm>
            <a:off x="3490913" y="4652963"/>
            <a:ext cx="0" cy="108108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8" name="Line 26"/>
          <p:cNvSpPr>
            <a:spLocks noChangeShapeType="1"/>
          </p:cNvSpPr>
          <p:nvPr/>
        </p:nvSpPr>
        <p:spPr bwMode="auto">
          <a:xfrm>
            <a:off x="3706813" y="4652963"/>
            <a:ext cx="0" cy="10810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9" name="Line 27"/>
          <p:cNvSpPr>
            <a:spLocks noChangeShapeType="1"/>
          </p:cNvSpPr>
          <p:nvPr/>
        </p:nvSpPr>
        <p:spPr bwMode="auto">
          <a:xfrm>
            <a:off x="1116013" y="4652963"/>
            <a:ext cx="0" cy="1081087"/>
          </a:xfrm>
          <a:prstGeom prst="line">
            <a:avLst/>
          </a:prstGeom>
          <a:noFill/>
          <a:ln w="44450">
            <a:solidFill>
              <a:srgbClr val="3399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20" name="Line 28"/>
          <p:cNvSpPr>
            <a:spLocks noChangeShapeType="1"/>
          </p:cNvSpPr>
          <p:nvPr/>
        </p:nvSpPr>
        <p:spPr bwMode="auto">
          <a:xfrm>
            <a:off x="1908175" y="5229225"/>
            <a:ext cx="1439863" cy="0"/>
          </a:xfrm>
          <a:prstGeom prst="line">
            <a:avLst/>
          </a:prstGeom>
          <a:noFill/>
          <a:ln w="57150">
            <a:solidFill>
              <a:srgbClr val="3399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21" name="Line 29"/>
          <p:cNvSpPr>
            <a:spLocks noChangeShapeType="1"/>
          </p:cNvSpPr>
          <p:nvPr/>
        </p:nvSpPr>
        <p:spPr bwMode="auto">
          <a:xfrm>
            <a:off x="4957763" y="4213225"/>
            <a:ext cx="0" cy="1655763"/>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22" name="Line 30"/>
          <p:cNvSpPr>
            <a:spLocks noChangeShapeType="1"/>
          </p:cNvSpPr>
          <p:nvPr/>
        </p:nvSpPr>
        <p:spPr bwMode="auto">
          <a:xfrm flipH="1" flipV="1">
            <a:off x="4957763" y="5868988"/>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23" name="Freeform 31"/>
          <p:cNvSpPr>
            <a:spLocks/>
          </p:cNvSpPr>
          <p:nvPr/>
        </p:nvSpPr>
        <p:spPr bwMode="auto">
          <a:xfrm>
            <a:off x="4932363" y="5211763"/>
            <a:ext cx="3127375" cy="666750"/>
          </a:xfrm>
          <a:custGeom>
            <a:avLst/>
            <a:gdLst>
              <a:gd name="T0" fmla="*/ 0 w 1970"/>
              <a:gd name="T1" fmla="*/ 1053425313 h 420"/>
              <a:gd name="T2" fmla="*/ 1189513750 w 1970"/>
              <a:gd name="T3" fmla="*/ 1038304375 h 420"/>
              <a:gd name="T4" fmla="*/ 1212195950 w 1970"/>
              <a:gd name="T5" fmla="*/ 0 h 420"/>
              <a:gd name="T6" fmla="*/ 2147483647 w 1970"/>
              <a:gd name="T7" fmla="*/ 0 h 420"/>
              <a:gd name="T8" fmla="*/ 2147483647 w 1970"/>
              <a:gd name="T9" fmla="*/ 1058465625 h 420"/>
              <a:gd name="T10" fmla="*/ 2147483647 w 1970"/>
              <a:gd name="T11" fmla="*/ 1053425313 h 4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0" h="420">
                <a:moveTo>
                  <a:pt x="0" y="418"/>
                </a:moveTo>
                <a:lnTo>
                  <a:pt x="472" y="412"/>
                </a:lnTo>
                <a:lnTo>
                  <a:pt x="481" y="0"/>
                </a:lnTo>
                <a:lnTo>
                  <a:pt x="1666" y="0"/>
                </a:lnTo>
                <a:lnTo>
                  <a:pt x="1666" y="420"/>
                </a:lnTo>
                <a:lnTo>
                  <a:pt x="1970" y="418"/>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24" name="Text Box 32"/>
          <p:cNvSpPr txBox="1">
            <a:spLocks noChangeArrowheads="1"/>
          </p:cNvSpPr>
          <p:nvPr/>
        </p:nvSpPr>
        <p:spPr bwMode="auto">
          <a:xfrm>
            <a:off x="8199438" y="5942013"/>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85025" name="Object 33"/>
          <p:cNvGraphicFramePr>
            <a:graphicFrameLocks noChangeAspect="1"/>
          </p:cNvGraphicFramePr>
          <p:nvPr/>
        </p:nvGraphicFramePr>
        <p:xfrm>
          <a:off x="6227763" y="3933825"/>
          <a:ext cx="571500" cy="635000"/>
        </p:xfrm>
        <a:graphic>
          <a:graphicData uri="http://schemas.openxmlformats.org/presentationml/2006/ole">
            <mc:AlternateContent xmlns:mc="http://schemas.openxmlformats.org/markup-compatibility/2006">
              <mc:Choice xmlns:v="urn:schemas-microsoft-com:vml" Requires="v">
                <p:oleObj spid="_x0000_s85057" name="Equation" r:id="rId12" imgW="114102" imgH="126780" progId="Equation.3">
                  <p:embed/>
                </p:oleObj>
              </mc:Choice>
              <mc:Fallback>
                <p:oleObj name="Equation" r:id="rId12" imgW="114102" imgH="126780" progId="Equation.3">
                  <p:embed/>
                  <p:pic>
                    <p:nvPicPr>
                      <p:cNvPr id="0" name="Object 3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27763" y="3933825"/>
                        <a:ext cx="571500"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26" name="Rectangle 3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EXTENDED SOURCE</a:t>
            </a:r>
          </a:p>
          <a:p>
            <a:pPr eaLnBrk="1" hangingPunct="1">
              <a:spcBef>
                <a:spcPct val="0"/>
              </a:spcBef>
              <a:buFontTx/>
              <a:buNone/>
            </a:pPr>
            <a:r>
              <a:rPr lang="en-US" altLang="en-US" sz="2800" b="1">
                <a:solidFill>
                  <a:schemeClr val="bg1"/>
                </a:solidFill>
              </a:rPr>
              <a:t>Source radiation: convolution of two box functions</a:t>
            </a:r>
          </a:p>
        </p:txBody>
      </p:sp>
      <p:sp>
        <p:nvSpPr>
          <p:cNvPr id="85027" name="TextBox 2"/>
          <p:cNvSpPr txBox="1">
            <a:spLocks noChangeArrowheads="1"/>
          </p:cNvSpPr>
          <p:nvPr/>
        </p:nvSpPr>
        <p:spPr bwMode="auto">
          <a:xfrm>
            <a:off x="266700" y="6021388"/>
            <a:ext cx="86106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en-US" altLang="en-US" sz="2400" b="1">
                <a:solidFill>
                  <a:srgbClr val="FF0000"/>
                </a:solidFill>
              </a:rPr>
              <a:t>This motivates the need to look at the frequency-domain representation of a box function</a:t>
            </a:r>
          </a:p>
        </p:txBody>
      </p:sp>
      <p:sp>
        <p:nvSpPr>
          <p:cNvPr id="2" name="Slide Number Placeholder 1"/>
          <p:cNvSpPr>
            <a:spLocks noGrp="1"/>
          </p:cNvSpPr>
          <p:nvPr>
            <p:ph type="sldNum" sz="quarter" idx="12"/>
          </p:nvPr>
        </p:nvSpPr>
        <p:spPr/>
        <p:txBody>
          <a:bodyPr/>
          <a:lstStyle/>
          <a:p>
            <a:pPr>
              <a:defRPr/>
            </a:pPr>
            <a:fld id="{2A383343-A6EE-4CD0-B197-802C2584CD58}" type="slidenum">
              <a:rPr lang="en-US" altLang="en-US" smtClean="0"/>
              <a:pPr>
                <a:defRPr/>
              </a:pPr>
              <a:t>57</a:t>
            </a:fld>
            <a:endParaRPr lang="en-US" alt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2243138" y="188913"/>
            <a:ext cx="6600825" cy="1720850"/>
          </a:xfrm>
        </p:spPr>
        <p:txBody>
          <a:bodyPr/>
          <a:lstStyle/>
          <a:p>
            <a:pPr eaLnBrk="1" hangingPunct="1"/>
            <a:r>
              <a:rPr lang="en-US" altLang="en-US" sz="3200" smtClean="0">
                <a:solidFill>
                  <a:schemeClr val="accent2"/>
                </a:solidFill>
              </a:rPr>
              <a:t>Fourier spectrum of a box function: </a:t>
            </a:r>
            <a:br>
              <a:rPr lang="en-US" altLang="en-US" sz="3200" smtClean="0">
                <a:solidFill>
                  <a:schemeClr val="accent2"/>
                </a:solidFill>
              </a:rPr>
            </a:br>
            <a:r>
              <a:rPr lang="en-US" altLang="en-US" sz="3200" smtClean="0">
                <a:solidFill>
                  <a:schemeClr val="accent2"/>
                </a:solidFill>
              </a:rPr>
              <a:t>The frequency domain representation of the point source</a:t>
            </a:r>
          </a:p>
        </p:txBody>
      </p:sp>
      <p:sp>
        <p:nvSpPr>
          <p:cNvPr id="86019" name="Rectangle 3"/>
          <p:cNvSpPr>
            <a:spLocks noGrp="1" noChangeArrowheads="1"/>
          </p:cNvSpPr>
          <p:nvPr>
            <p:ph type="body" idx="1"/>
          </p:nvPr>
        </p:nvSpPr>
        <p:spPr>
          <a:xfrm>
            <a:off x="685800" y="2986088"/>
            <a:ext cx="7772400" cy="4114800"/>
          </a:xfrm>
        </p:spPr>
        <p:txBody>
          <a:bodyPr/>
          <a:lstStyle/>
          <a:p>
            <a:pPr eaLnBrk="1" hangingPunct="1"/>
            <a:r>
              <a:rPr lang="en-US" altLang="en-US" smtClean="0">
                <a:solidFill>
                  <a:schemeClr val="accent2"/>
                </a:solidFill>
              </a:rPr>
              <a:t>For any time series g(t), the Fourier spectrum is:</a:t>
            </a:r>
          </a:p>
        </p:txBody>
      </p:sp>
      <p:graphicFrame>
        <p:nvGraphicFramePr>
          <p:cNvPr id="86020" name="Object 4"/>
          <p:cNvGraphicFramePr>
            <a:graphicFrameLocks noChangeAspect="1"/>
          </p:cNvGraphicFramePr>
          <p:nvPr/>
        </p:nvGraphicFramePr>
        <p:xfrm>
          <a:off x="1219200" y="4229100"/>
          <a:ext cx="6780213" cy="2008188"/>
        </p:xfrm>
        <a:graphic>
          <a:graphicData uri="http://schemas.openxmlformats.org/presentationml/2006/ole">
            <mc:AlternateContent xmlns:mc="http://schemas.openxmlformats.org/markup-compatibility/2006">
              <mc:Choice xmlns:v="urn:schemas-microsoft-com:vml" Requires="v">
                <p:oleObj spid="_x0000_s86028" name="Equation" r:id="rId4" imgW="1587500" imgH="469900" progId="Equation.3">
                  <p:embed/>
                </p:oleObj>
              </mc:Choice>
              <mc:Fallback>
                <p:oleObj name="Equation" r:id="rId4" imgW="1587500" imgH="4699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4229100"/>
                        <a:ext cx="6780213" cy="200818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86021" name="Picture 5" descr="Fourier">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5" y="620713"/>
            <a:ext cx="1871663" cy="227965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86022" name="AutoShape 6"/>
          <p:cNvSpPr>
            <a:spLocks noChangeArrowheads="1"/>
          </p:cNvSpPr>
          <p:nvPr/>
        </p:nvSpPr>
        <p:spPr bwMode="auto">
          <a:xfrm>
            <a:off x="2195513" y="188913"/>
            <a:ext cx="6697662" cy="1655762"/>
          </a:xfrm>
          <a:prstGeom prst="wedgeRoundRectCallout">
            <a:avLst>
              <a:gd name="adj1" fmla="val -43750"/>
              <a:gd name="adj2" fmla="val 70000"/>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n-US" altLang="en-US">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58</a:t>
            </a:fld>
            <a:endParaRPr lang="en-US" alt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274638"/>
            <a:ext cx="8229600" cy="685800"/>
          </a:xfrm>
        </p:spPr>
        <p:txBody>
          <a:bodyPr/>
          <a:lstStyle/>
          <a:p>
            <a:pPr eaLnBrk="1" hangingPunct="1"/>
            <a:r>
              <a:rPr lang="en-US" altLang="en-US" smtClean="0">
                <a:solidFill>
                  <a:schemeClr val="accent2"/>
                </a:solidFill>
              </a:rPr>
              <a:t>Example</a:t>
            </a:r>
          </a:p>
        </p:txBody>
      </p:sp>
      <p:sp>
        <p:nvSpPr>
          <p:cNvPr id="87043" name="Rectangle 3"/>
          <p:cNvSpPr>
            <a:spLocks noGrp="1" noChangeArrowheads="1"/>
          </p:cNvSpPr>
          <p:nvPr>
            <p:ph type="body" idx="1"/>
          </p:nvPr>
        </p:nvSpPr>
        <p:spPr>
          <a:xfrm>
            <a:off x="685800" y="1371600"/>
            <a:ext cx="7772400" cy="1066800"/>
          </a:xfrm>
          <a:extLst>
            <a:ext uri="{91240B29-F687-4F45-9708-019B960494DF}">
              <a14:hiddenLine xmlns:a14="http://schemas.microsoft.com/office/drawing/2010/main" w="9525">
                <a:solidFill>
                  <a:schemeClr val="accent2"/>
                </a:solidFill>
                <a:miter lim="800000"/>
                <a:headEnd/>
                <a:tailEnd/>
              </a14:hiddenLine>
            </a:ext>
          </a:extLst>
        </p:spPr>
        <p:txBody>
          <a:bodyPr/>
          <a:lstStyle/>
          <a:p>
            <a:pPr eaLnBrk="1" hangingPunct="1"/>
            <a:r>
              <a:rPr lang="en-US" altLang="en-US" smtClean="0">
                <a:solidFill>
                  <a:schemeClr val="accent2"/>
                </a:solidFill>
              </a:rPr>
              <a:t>Calculate the Fourier transform of a “boxcar” function.</a:t>
            </a:r>
          </a:p>
        </p:txBody>
      </p:sp>
      <p:graphicFrame>
        <p:nvGraphicFramePr>
          <p:cNvPr id="87044" name="Object 4"/>
          <p:cNvGraphicFramePr>
            <a:graphicFrameLocks noChangeAspect="1"/>
          </p:cNvGraphicFramePr>
          <p:nvPr/>
        </p:nvGraphicFramePr>
        <p:xfrm>
          <a:off x="838200" y="2667000"/>
          <a:ext cx="3952875" cy="2522538"/>
        </p:xfrm>
        <a:graphic>
          <a:graphicData uri="http://schemas.openxmlformats.org/presentationml/2006/ole">
            <mc:AlternateContent xmlns:mc="http://schemas.openxmlformats.org/markup-compatibility/2006">
              <mc:Choice xmlns:v="urn:schemas-microsoft-com:vml" Requires="v">
                <p:oleObj spid="_x0000_s87070" name="Equation" r:id="rId4" imgW="1790700" imgH="1143000" progId="Equation.3">
                  <p:embed/>
                </p:oleObj>
              </mc:Choice>
              <mc:Fallback>
                <p:oleObj name="Equation" r:id="rId4" imgW="1790700" imgH="11430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667000"/>
                        <a:ext cx="3952875" cy="252253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7045" name="Line 5"/>
          <p:cNvSpPr>
            <a:spLocks noChangeShapeType="1"/>
          </p:cNvSpPr>
          <p:nvPr/>
        </p:nvSpPr>
        <p:spPr bwMode="auto">
          <a:xfrm>
            <a:off x="5486400" y="4343400"/>
            <a:ext cx="914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46" name="Line 6"/>
          <p:cNvSpPr>
            <a:spLocks noChangeShapeType="1"/>
          </p:cNvSpPr>
          <p:nvPr/>
        </p:nvSpPr>
        <p:spPr bwMode="auto">
          <a:xfrm>
            <a:off x="7315200" y="4343400"/>
            <a:ext cx="914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47" name="Line 7"/>
          <p:cNvSpPr>
            <a:spLocks noChangeShapeType="1"/>
          </p:cNvSpPr>
          <p:nvPr/>
        </p:nvSpPr>
        <p:spPr bwMode="auto">
          <a:xfrm>
            <a:off x="6400800" y="3429000"/>
            <a:ext cx="914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48" name="Line 8"/>
          <p:cNvSpPr>
            <a:spLocks noChangeShapeType="1"/>
          </p:cNvSpPr>
          <p:nvPr/>
        </p:nvSpPr>
        <p:spPr bwMode="auto">
          <a:xfrm>
            <a:off x="6400800" y="3429000"/>
            <a:ext cx="0" cy="914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49" name="Line 9"/>
          <p:cNvSpPr>
            <a:spLocks noChangeShapeType="1"/>
          </p:cNvSpPr>
          <p:nvPr/>
        </p:nvSpPr>
        <p:spPr bwMode="auto">
          <a:xfrm>
            <a:off x="7315200" y="3429000"/>
            <a:ext cx="0" cy="914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50" name="Text Box 10"/>
          <p:cNvSpPr txBox="1">
            <a:spLocks noChangeArrowheads="1"/>
          </p:cNvSpPr>
          <p:nvPr/>
        </p:nvSpPr>
        <p:spPr bwMode="auto">
          <a:xfrm>
            <a:off x="4937125" y="4156075"/>
            <a:ext cx="33655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latin typeface="Times New Roman" pitchFamily="18" charset="0"/>
              </a:rPr>
              <a:t>0</a:t>
            </a:r>
          </a:p>
        </p:txBody>
      </p:sp>
      <p:sp>
        <p:nvSpPr>
          <p:cNvPr id="87051" name="Text Box 11"/>
          <p:cNvSpPr txBox="1">
            <a:spLocks noChangeArrowheads="1"/>
          </p:cNvSpPr>
          <p:nvPr/>
        </p:nvSpPr>
        <p:spPr bwMode="auto">
          <a:xfrm>
            <a:off x="5622925" y="3165475"/>
            <a:ext cx="471488"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i="1">
                <a:latin typeface="Times New Roman" pitchFamily="18" charset="0"/>
              </a:rPr>
              <a:t>B</a:t>
            </a:r>
            <a:r>
              <a:rPr lang="en-US" altLang="en-US" i="1" baseline="-25000">
                <a:latin typeface="Times New Roman" pitchFamily="18" charset="0"/>
              </a:rPr>
              <a:t>0</a:t>
            </a:r>
            <a:endParaRPr lang="en-US" altLang="en-US" i="1">
              <a:latin typeface="Times New Roman" pitchFamily="18" charset="0"/>
            </a:endParaRPr>
          </a:p>
        </p:txBody>
      </p:sp>
      <p:sp>
        <p:nvSpPr>
          <p:cNvPr id="87052" name="Line 12"/>
          <p:cNvSpPr>
            <a:spLocks noChangeShapeType="1"/>
          </p:cNvSpPr>
          <p:nvPr/>
        </p:nvSpPr>
        <p:spPr bwMode="auto">
          <a:xfrm>
            <a:off x="6096000" y="34290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87053" name="Object 13"/>
          <p:cNvGraphicFramePr>
            <a:graphicFrameLocks noChangeAspect="1"/>
          </p:cNvGraphicFramePr>
          <p:nvPr/>
        </p:nvGraphicFramePr>
        <p:xfrm>
          <a:off x="6172200" y="4572000"/>
          <a:ext cx="481013" cy="620713"/>
        </p:xfrm>
        <a:graphic>
          <a:graphicData uri="http://schemas.openxmlformats.org/presentationml/2006/ole">
            <mc:AlternateContent xmlns:mc="http://schemas.openxmlformats.org/markup-compatibility/2006">
              <mc:Choice xmlns:v="urn:schemas-microsoft-com:vml" Requires="v">
                <p:oleObj spid="_x0000_s87071" name="Equation" r:id="rId6" imgW="304536" imgH="393359" progId="Equation.3">
                  <p:embed/>
                </p:oleObj>
              </mc:Choice>
              <mc:Fallback>
                <p:oleObj name="Equation" r:id="rId6" imgW="304536" imgH="393359" progId="Equation.3">
                  <p:embed/>
                  <p:pic>
                    <p:nvPicPr>
                      <p:cNvPr id="0"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4572000"/>
                        <a:ext cx="481013" cy="62071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7054" name="Object 14"/>
          <p:cNvGraphicFramePr>
            <a:graphicFrameLocks noChangeAspect="1"/>
          </p:cNvGraphicFramePr>
          <p:nvPr/>
        </p:nvGraphicFramePr>
        <p:xfrm>
          <a:off x="7167563" y="4572000"/>
          <a:ext cx="300037" cy="620713"/>
        </p:xfrm>
        <a:graphic>
          <a:graphicData uri="http://schemas.openxmlformats.org/presentationml/2006/ole">
            <mc:AlternateContent xmlns:mc="http://schemas.openxmlformats.org/markup-compatibility/2006">
              <mc:Choice xmlns:v="urn:schemas-microsoft-com:vml" Requires="v">
                <p:oleObj spid="_x0000_s87072" name="Equation" r:id="rId8" imgW="190417" imgH="393529" progId="Equation.3">
                  <p:embed/>
                </p:oleObj>
              </mc:Choice>
              <mc:Fallback>
                <p:oleObj name="Equation" r:id="rId8" imgW="190417" imgH="393529" progId="Equation.3">
                  <p:embed/>
                  <p:pic>
                    <p:nvPicPr>
                      <p:cNvPr id="0"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67563" y="4572000"/>
                        <a:ext cx="300037" cy="62071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59</a:t>
            </a:fld>
            <a:endParaRPr lang="en-US" alt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85800" y="304800"/>
            <a:ext cx="7772400" cy="685800"/>
          </a:xfrm>
        </p:spPr>
        <p:txBody>
          <a:bodyPr/>
          <a:lstStyle/>
          <a:p>
            <a:pPr eaLnBrk="1" hangingPunct="1"/>
            <a:r>
              <a:rPr lang="en-US" altLang="en-US" smtClean="0">
                <a:solidFill>
                  <a:schemeClr val="accent2"/>
                </a:solidFill>
              </a:rPr>
              <a:t>The answer…</a:t>
            </a:r>
          </a:p>
        </p:txBody>
      </p:sp>
      <p:graphicFrame>
        <p:nvGraphicFramePr>
          <p:cNvPr id="88067" name="Object 3"/>
          <p:cNvGraphicFramePr>
            <a:graphicFrameLocks noChangeAspect="1"/>
          </p:cNvGraphicFramePr>
          <p:nvPr/>
        </p:nvGraphicFramePr>
        <p:xfrm>
          <a:off x="2590800" y="1295400"/>
          <a:ext cx="3297238" cy="1776413"/>
        </p:xfrm>
        <a:graphic>
          <a:graphicData uri="http://schemas.openxmlformats.org/presentationml/2006/ole">
            <mc:AlternateContent xmlns:mc="http://schemas.openxmlformats.org/markup-compatibility/2006">
              <mc:Choice xmlns:v="urn:schemas-microsoft-com:vml" Requires="v">
                <p:oleObj spid="_x0000_s88075" name="Equation" r:id="rId4" imgW="1511300" imgH="812800" progId="Equation.3">
                  <p:embed/>
                </p:oleObj>
              </mc:Choice>
              <mc:Fallback>
                <p:oleObj name="Equation" r:id="rId4" imgW="1511300" imgH="8128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295400"/>
                        <a:ext cx="3297238" cy="177641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8068" name="Rectangle 4"/>
          <p:cNvSpPr>
            <a:spLocks noChangeArrowheads="1"/>
          </p:cNvSpPr>
          <p:nvPr/>
        </p:nvSpPr>
        <p:spPr bwMode="auto">
          <a:xfrm>
            <a:off x="685800" y="34290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3200">
                <a:solidFill>
                  <a:schemeClr val="accent2"/>
                </a:solidFill>
                <a:latin typeface="Times New Roman" pitchFamily="18" charset="0"/>
              </a:rPr>
              <a:t>With the following behavior for low and high frequencies:</a:t>
            </a:r>
          </a:p>
        </p:txBody>
      </p:sp>
      <p:sp>
        <p:nvSpPr>
          <p:cNvPr id="88069" name="Text Box 5"/>
          <p:cNvSpPr txBox="1">
            <a:spLocks noChangeArrowheads="1"/>
          </p:cNvSpPr>
          <p:nvPr/>
        </p:nvSpPr>
        <p:spPr bwMode="auto">
          <a:xfrm>
            <a:off x="2922588" y="4724400"/>
            <a:ext cx="47926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chemeClr val="accent2"/>
                </a:solidFill>
              </a:rPr>
              <a:t>G(</a:t>
            </a:r>
            <a:r>
              <a:rPr lang="en-US" altLang="en-US">
                <a:solidFill>
                  <a:schemeClr val="accent2"/>
                </a:solidFill>
                <a:sym typeface="Symbol" pitchFamily="18" charset="2"/>
              </a:rPr>
              <a:t>) </a:t>
            </a:r>
            <a:r>
              <a:rPr lang="en-US" altLang="en-US">
                <a:solidFill>
                  <a:schemeClr val="accent2"/>
                </a:solidFill>
                <a:sym typeface="Wingdings" pitchFamily="2" charset="2"/>
              </a:rPr>
              <a:t></a:t>
            </a:r>
            <a:r>
              <a:rPr lang="en-US" altLang="en-US">
                <a:solidFill>
                  <a:schemeClr val="accent2"/>
                </a:solidFill>
                <a:sym typeface="Symbol" pitchFamily="18" charset="2"/>
              </a:rPr>
              <a:t> area of pulse = B</a:t>
            </a:r>
            <a:r>
              <a:rPr lang="en-US" altLang="en-US" baseline="-25000">
                <a:solidFill>
                  <a:schemeClr val="accent2"/>
                </a:solidFill>
                <a:sym typeface="Symbol" pitchFamily="18" charset="2"/>
              </a:rPr>
              <a:t>0</a:t>
            </a:r>
            <a:r>
              <a:rPr lang="en-US" altLang="en-US">
                <a:solidFill>
                  <a:schemeClr val="accent2"/>
                </a:solidFill>
                <a:sym typeface="Symbol" pitchFamily="18" charset="2"/>
              </a:rPr>
              <a:t>D, </a:t>
            </a:r>
            <a:r>
              <a:rPr lang="en-US" altLang="en-US">
                <a:solidFill>
                  <a:schemeClr val="accent2"/>
                </a:solidFill>
                <a:sym typeface="Wingdings" pitchFamily="2" charset="2"/>
              </a:rPr>
              <a:t>0</a:t>
            </a:r>
          </a:p>
          <a:p>
            <a:pPr eaLnBrk="1" hangingPunct="1">
              <a:spcBef>
                <a:spcPct val="0"/>
              </a:spcBef>
              <a:buFontTx/>
              <a:buNone/>
            </a:pPr>
            <a:endParaRPr lang="en-US" altLang="en-US">
              <a:solidFill>
                <a:schemeClr val="accent2"/>
              </a:solidFill>
              <a:sym typeface="Wingdings" pitchFamily="2" charset="2"/>
            </a:endParaRPr>
          </a:p>
          <a:p>
            <a:pPr eaLnBrk="1" hangingPunct="1">
              <a:spcBef>
                <a:spcPct val="0"/>
              </a:spcBef>
              <a:buFontTx/>
              <a:buNone/>
            </a:pPr>
            <a:r>
              <a:rPr lang="en-US" altLang="en-US">
                <a:solidFill>
                  <a:schemeClr val="accent2"/>
                </a:solidFill>
              </a:rPr>
              <a:t>G(</a:t>
            </a:r>
            <a:r>
              <a:rPr lang="en-US" altLang="en-US">
                <a:solidFill>
                  <a:schemeClr val="accent2"/>
                </a:solidFill>
                <a:sym typeface="Symbol" pitchFamily="18" charset="2"/>
              </a:rPr>
              <a:t>) </a:t>
            </a:r>
            <a:r>
              <a:rPr lang="en-US" altLang="en-US">
                <a:solidFill>
                  <a:schemeClr val="accent2"/>
                </a:solidFill>
                <a:sym typeface="Wingdings" pitchFamily="2" charset="2"/>
              </a:rPr>
              <a:t></a:t>
            </a:r>
            <a:r>
              <a:rPr lang="en-US" altLang="en-US">
                <a:solidFill>
                  <a:schemeClr val="accent2"/>
                </a:solidFill>
                <a:sym typeface="Symbol" pitchFamily="18" charset="2"/>
              </a:rPr>
              <a:t> 1/, </a:t>
            </a:r>
            <a:r>
              <a:rPr lang="en-US" altLang="en-US">
                <a:solidFill>
                  <a:schemeClr val="accent2"/>
                </a:solidFill>
                <a:sym typeface="Wingdings" pitchFamily="2" charset="2"/>
              </a:rPr>
              <a:t></a:t>
            </a:r>
            <a:r>
              <a:rPr lang="en-US" altLang="en-US">
                <a:solidFill>
                  <a:schemeClr val="accent2"/>
                </a:solidFill>
                <a:sym typeface="Symbol" pitchFamily="18" charset="2"/>
              </a:rPr>
              <a:t></a:t>
            </a:r>
          </a:p>
          <a:p>
            <a:pPr eaLnBrk="1" hangingPunct="1">
              <a:spcBef>
                <a:spcPct val="0"/>
              </a:spcBef>
              <a:buFontTx/>
              <a:buNone/>
            </a:pPr>
            <a:endParaRPr lang="en-US" altLang="en-US">
              <a:solidFill>
                <a:schemeClr val="accent2"/>
              </a:solidFill>
              <a:sym typeface="Symbol" pitchFamily="18" charset="2"/>
            </a:endParaRP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60</a:t>
            </a:fld>
            <a:endParaRPr lang="en-US" alt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altLang="en-US" smtClean="0">
                <a:solidFill>
                  <a:schemeClr val="accent2"/>
                </a:solidFill>
              </a:rPr>
              <a:t>Properties:</a:t>
            </a:r>
          </a:p>
        </p:txBody>
      </p:sp>
      <p:sp>
        <p:nvSpPr>
          <p:cNvPr id="89091" name="Rectangle 3"/>
          <p:cNvSpPr>
            <a:spLocks noGrp="1" noChangeArrowheads="1"/>
          </p:cNvSpPr>
          <p:nvPr>
            <p:ph type="body" idx="1"/>
          </p:nvPr>
        </p:nvSpPr>
        <p:spPr/>
        <p:txBody>
          <a:bodyPr/>
          <a:lstStyle/>
          <a:p>
            <a:pPr eaLnBrk="1" hangingPunct="1"/>
            <a:r>
              <a:rPr lang="en-US" altLang="en-US" smtClean="0">
                <a:solidFill>
                  <a:schemeClr val="accent2"/>
                </a:solidFill>
              </a:rPr>
              <a:t>The asymptotic limit for frequency --&gt;0 is B</a:t>
            </a:r>
            <a:r>
              <a:rPr lang="en-US" altLang="en-US" baseline="-25000" smtClean="0">
                <a:solidFill>
                  <a:schemeClr val="accent2"/>
                </a:solidFill>
              </a:rPr>
              <a:t>0</a:t>
            </a:r>
            <a:r>
              <a:rPr lang="en-US" altLang="en-US" smtClean="0">
                <a:solidFill>
                  <a:schemeClr val="accent2"/>
                </a:solidFill>
              </a:rPr>
              <a:t>D.</a:t>
            </a:r>
          </a:p>
          <a:p>
            <a:pPr eaLnBrk="1" hangingPunct="1"/>
            <a:r>
              <a:rPr lang="en-US" altLang="en-US" smtClean="0">
                <a:solidFill>
                  <a:schemeClr val="accent2"/>
                </a:solidFill>
              </a:rPr>
              <a:t>The first zero is at: </a:t>
            </a:r>
          </a:p>
        </p:txBody>
      </p:sp>
      <p:graphicFrame>
        <p:nvGraphicFramePr>
          <p:cNvPr id="89092" name="Object 4"/>
          <p:cNvGraphicFramePr>
            <a:graphicFrameLocks noChangeAspect="1"/>
          </p:cNvGraphicFramePr>
          <p:nvPr/>
        </p:nvGraphicFramePr>
        <p:xfrm>
          <a:off x="4572000" y="2895600"/>
          <a:ext cx="1746250" cy="2636838"/>
        </p:xfrm>
        <a:graphic>
          <a:graphicData uri="http://schemas.openxmlformats.org/presentationml/2006/ole">
            <mc:AlternateContent xmlns:mc="http://schemas.openxmlformats.org/markup-compatibility/2006">
              <mc:Choice xmlns:v="urn:schemas-microsoft-com:vml" Requires="v">
                <p:oleObj spid="_x0000_s89099" name="Equation" r:id="rId4" imgW="800100" imgH="1206500" progId="Equation.3">
                  <p:embed/>
                </p:oleObj>
              </mc:Choice>
              <mc:Fallback>
                <p:oleObj name="Equation" r:id="rId4" imgW="800100" imgH="1206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895600"/>
                        <a:ext cx="1746250" cy="263683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093" name="Line 5"/>
          <p:cNvSpPr>
            <a:spLocks noChangeShapeType="1"/>
          </p:cNvSpPr>
          <p:nvPr/>
        </p:nvSpPr>
        <p:spPr bwMode="auto">
          <a:xfrm>
            <a:off x="2590800" y="5105400"/>
            <a:ext cx="1676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61</a:t>
            </a:fld>
            <a:endParaRPr lang="en-US" alt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0114" name="Picture 2" descr="boxc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418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Line 3"/>
          <p:cNvSpPr>
            <a:spLocks noChangeShapeType="1"/>
          </p:cNvSpPr>
          <p:nvPr/>
        </p:nvSpPr>
        <p:spPr bwMode="auto">
          <a:xfrm>
            <a:off x="2819400" y="38862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16" name="Text Box 4"/>
          <p:cNvSpPr txBox="1">
            <a:spLocks noChangeArrowheads="1"/>
          </p:cNvSpPr>
          <p:nvPr/>
        </p:nvSpPr>
        <p:spPr bwMode="auto">
          <a:xfrm>
            <a:off x="1676400" y="3810000"/>
            <a:ext cx="998538"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latin typeface="Times New Roman" pitchFamily="18" charset="0"/>
              </a:rPr>
              <a:t>Corner</a:t>
            </a:r>
          </a:p>
          <a:p>
            <a:pPr eaLnBrk="1" hangingPunct="1">
              <a:spcBef>
                <a:spcPct val="0"/>
              </a:spcBef>
              <a:buFontTx/>
              <a:buNone/>
            </a:pPr>
            <a:r>
              <a:rPr lang="en-US" altLang="en-US" sz="1600">
                <a:latin typeface="Times New Roman" pitchFamily="18" charset="0"/>
              </a:rPr>
              <a:t>frequency</a:t>
            </a:r>
          </a:p>
        </p:txBody>
      </p:sp>
      <p:sp>
        <p:nvSpPr>
          <p:cNvPr id="90117" name="Text Box 5"/>
          <p:cNvSpPr txBox="1">
            <a:spLocks noChangeArrowheads="1"/>
          </p:cNvSpPr>
          <p:nvPr/>
        </p:nvSpPr>
        <p:spPr bwMode="auto">
          <a:xfrm>
            <a:off x="2362200" y="5181600"/>
            <a:ext cx="558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latin typeface="Times New Roman" pitchFamily="18" charset="0"/>
              </a:rPr>
              <a:t>First</a:t>
            </a:r>
          </a:p>
          <a:p>
            <a:pPr eaLnBrk="1" hangingPunct="1">
              <a:spcBef>
                <a:spcPct val="0"/>
              </a:spcBef>
              <a:buFontTx/>
              <a:buNone/>
            </a:pPr>
            <a:r>
              <a:rPr lang="en-US" altLang="en-US" sz="1600">
                <a:latin typeface="Times New Roman" pitchFamily="18" charset="0"/>
              </a:rPr>
              <a:t>zero</a:t>
            </a:r>
          </a:p>
        </p:txBody>
      </p:sp>
      <p:sp>
        <p:nvSpPr>
          <p:cNvPr id="90118" name="Rectangle 6"/>
          <p:cNvSpPr>
            <a:spLocks noChangeArrowheads="1"/>
          </p:cNvSpPr>
          <p:nvPr/>
        </p:nvSpPr>
        <p:spPr bwMode="auto">
          <a:xfrm>
            <a:off x="6629400" y="1752600"/>
            <a:ext cx="2209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latin typeface="Times New Roman" pitchFamily="18" charset="0"/>
              </a:rPr>
              <a:t>Note can approximate the spectral shape with two lines, ignoring the </a:t>
            </a:r>
            <a:r>
              <a:rPr lang="en-US" altLang="en-US" b="1">
                <a:latin typeface="Times New Roman" pitchFamily="18" charset="0"/>
              </a:rPr>
              <a:t>scalloping</a:t>
            </a:r>
            <a:r>
              <a:rPr lang="en-US" altLang="en-US">
                <a:latin typeface="Times New Roman" pitchFamily="18" charset="0"/>
              </a:rPr>
              <a:t>.  The intersection of the two lines is the </a:t>
            </a:r>
            <a:r>
              <a:rPr lang="en-US" altLang="en-US">
                <a:solidFill>
                  <a:srgbClr val="0000FF"/>
                </a:solidFill>
                <a:latin typeface="Times New Roman" pitchFamily="18" charset="0"/>
              </a:rPr>
              <a:t>corner frequency</a:t>
            </a:r>
            <a:r>
              <a:rPr lang="en-US" altLang="en-US">
                <a:latin typeface="Times New Roman" pitchFamily="18" charset="0"/>
              </a:rPr>
              <a:t>, </a:t>
            </a:r>
            <a:r>
              <a:rPr lang="en-US" altLang="en-US" b="1">
                <a:solidFill>
                  <a:srgbClr val="FF0000"/>
                </a:solidFill>
                <a:latin typeface="Times New Roman" pitchFamily="18" charset="0"/>
              </a:rPr>
              <a:t>an important concept</a:t>
            </a:r>
            <a:r>
              <a:rPr lang="en-US" altLang="en-US">
                <a:solidFill>
                  <a:srgbClr val="FF0000"/>
                </a:solidFill>
                <a:latin typeface="Times New Roman" pitchFamily="18" charset="0"/>
              </a:rPr>
              <a:t>.</a:t>
            </a:r>
          </a:p>
        </p:txBody>
      </p:sp>
      <p:sp>
        <p:nvSpPr>
          <p:cNvPr id="90119" name="Line 7"/>
          <p:cNvSpPr>
            <a:spLocks noChangeShapeType="1"/>
          </p:cNvSpPr>
          <p:nvPr/>
        </p:nvSpPr>
        <p:spPr bwMode="auto">
          <a:xfrm>
            <a:off x="1752600" y="4495800"/>
            <a:ext cx="3505200"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0" name="Line 8"/>
          <p:cNvSpPr>
            <a:spLocks noChangeShapeType="1"/>
          </p:cNvSpPr>
          <p:nvPr/>
        </p:nvSpPr>
        <p:spPr bwMode="auto">
          <a:xfrm>
            <a:off x="2286000" y="4343400"/>
            <a:ext cx="3352800" cy="99060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1" name="Line 9"/>
          <p:cNvSpPr>
            <a:spLocks noChangeShapeType="1"/>
          </p:cNvSpPr>
          <p:nvPr/>
        </p:nvSpPr>
        <p:spPr bwMode="auto">
          <a:xfrm>
            <a:off x="2895600" y="5562600"/>
            <a:ext cx="609600"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62</a:t>
            </a:fld>
            <a:endParaRPr lang="en-US" alt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1138" name="Picture 2" descr="u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788" y="1219200"/>
            <a:ext cx="6700837" cy="525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9" name="Rectangle 3"/>
          <p:cNvSpPr>
            <a:spLocks noChangeArrowheads="1"/>
          </p:cNvSpPr>
          <p:nvPr/>
        </p:nvSpPr>
        <p:spPr bwMode="auto">
          <a:xfrm>
            <a:off x="3048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800">
                <a:solidFill>
                  <a:schemeClr val="accent2"/>
                </a:solidFill>
                <a:latin typeface="Times New Roman" pitchFamily="18" charset="0"/>
              </a:rPr>
              <a:t>Examples of spectra for two pulses with the same area but different durations</a:t>
            </a:r>
          </a:p>
        </p:txBody>
      </p:sp>
      <p:sp>
        <p:nvSpPr>
          <p:cNvPr id="5" name="TextBox 4"/>
          <p:cNvSpPr txBox="1"/>
          <p:nvPr/>
        </p:nvSpPr>
        <p:spPr>
          <a:xfrm>
            <a:off x="7506164" y="3838462"/>
            <a:ext cx="1605632" cy="338554"/>
          </a:xfrm>
          <a:prstGeom prst="rect">
            <a:avLst/>
          </a:prstGeom>
          <a:noFill/>
        </p:spPr>
        <p:txBody>
          <a:bodyPr wrap="none" rtlCol="0">
            <a:spAutoFit/>
          </a:bodyPr>
          <a:lstStyle/>
          <a:p>
            <a:r>
              <a:rPr lang="en-US" dirty="0" smtClean="0">
                <a:solidFill>
                  <a:schemeClr val="tx1"/>
                </a:solidFill>
              </a:rPr>
              <a:t>linear-linear axes</a:t>
            </a:r>
            <a:endParaRPr lang="en-US" dirty="0">
              <a:solidFill>
                <a:schemeClr val="tx1"/>
              </a:solidFill>
            </a:endParaRPr>
          </a:p>
        </p:txBody>
      </p:sp>
      <p:sp>
        <p:nvSpPr>
          <p:cNvPr id="6" name="TextBox 5"/>
          <p:cNvSpPr txBox="1"/>
          <p:nvPr/>
        </p:nvSpPr>
        <p:spPr>
          <a:xfrm>
            <a:off x="7710899" y="5210629"/>
            <a:ext cx="1196161" cy="338554"/>
          </a:xfrm>
          <a:prstGeom prst="rect">
            <a:avLst/>
          </a:prstGeom>
          <a:noFill/>
        </p:spPr>
        <p:txBody>
          <a:bodyPr wrap="none" rtlCol="0">
            <a:spAutoFit/>
          </a:bodyPr>
          <a:lstStyle/>
          <a:p>
            <a:r>
              <a:rPr lang="en-US" dirty="0" smtClean="0">
                <a:solidFill>
                  <a:schemeClr val="tx1"/>
                </a:solidFill>
              </a:rPr>
              <a:t>log-log axes</a:t>
            </a:r>
            <a:endParaRPr lang="en-US" dirty="0">
              <a:solidFill>
                <a:schemeClr val="tx1"/>
              </a:solidFill>
            </a:endParaRPr>
          </a:p>
        </p:txBody>
      </p:sp>
      <p:sp>
        <p:nvSpPr>
          <p:cNvPr id="3" name="Slide Number Placeholder 2"/>
          <p:cNvSpPr>
            <a:spLocks noGrp="1"/>
          </p:cNvSpPr>
          <p:nvPr>
            <p:ph type="sldNum" sz="quarter" idx="12"/>
          </p:nvPr>
        </p:nvSpPr>
        <p:spPr/>
        <p:txBody>
          <a:bodyPr/>
          <a:lstStyle/>
          <a:p>
            <a:pPr>
              <a:defRPr/>
            </a:pPr>
            <a:fld id="{A482EE39-26C7-4575-872B-2F016E9D98A3}" type="slidenum">
              <a:rPr lang="en-US" altLang="en-US" smtClean="0"/>
              <a:pPr>
                <a:defRPr/>
              </a:pPr>
              <a:t>63</a:t>
            </a:fld>
            <a:endParaRPr lang="en-US" alt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62" name="Picture 2" descr="u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1371600"/>
            <a:ext cx="6667500" cy="519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Rectangle 3"/>
          <p:cNvSpPr>
            <a:spLocks noChangeArrowheads="1"/>
          </p:cNvSpPr>
          <p:nvPr/>
        </p:nvSpPr>
        <p:spPr bwMode="auto">
          <a:xfrm>
            <a:off x="3048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a:solidFill>
                  <a:schemeClr val="accent2"/>
                </a:solidFill>
                <a:latin typeface="Times New Roman" pitchFamily="18" charset="0"/>
              </a:rPr>
              <a:t>Examples of spectra for two pulses with the same area but different durations.  Note that the low frequency limit is the same for both pulses, but the corner frequency shifts</a:t>
            </a:r>
          </a:p>
        </p:txBody>
      </p:sp>
      <p:sp>
        <p:nvSpPr>
          <p:cNvPr id="4" name="TextBox 3"/>
          <p:cNvSpPr txBox="1"/>
          <p:nvPr/>
        </p:nvSpPr>
        <p:spPr>
          <a:xfrm>
            <a:off x="7492624" y="3859667"/>
            <a:ext cx="1605632" cy="338554"/>
          </a:xfrm>
          <a:prstGeom prst="rect">
            <a:avLst/>
          </a:prstGeom>
          <a:noFill/>
        </p:spPr>
        <p:txBody>
          <a:bodyPr wrap="none" rtlCol="0">
            <a:spAutoFit/>
          </a:bodyPr>
          <a:lstStyle/>
          <a:p>
            <a:r>
              <a:rPr lang="en-US" dirty="0" smtClean="0">
                <a:solidFill>
                  <a:schemeClr val="tx1"/>
                </a:solidFill>
              </a:rPr>
              <a:t>linear-linear axes</a:t>
            </a:r>
            <a:endParaRPr lang="en-US" dirty="0">
              <a:solidFill>
                <a:schemeClr val="tx1"/>
              </a:solidFill>
            </a:endParaRPr>
          </a:p>
        </p:txBody>
      </p:sp>
      <p:sp>
        <p:nvSpPr>
          <p:cNvPr id="5" name="TextBox 4"/>
          <p:cNvSpPr txBox="1"/>
          <p:nvPr/>
        </p:nvSpPr>
        <p:spPr>
          <a:xfrm>
            <a:off x="7905750" y="5181600"/>
            <a:ext cx="1196161" cy="338554"/>
          </a:xfrm>
          <a:prstGeom prst="rect">
            <a:avLst/>
          </a:prstGeom>
          <a:noFill/>
        </p:spPr>
        <p:txBody>
          <a:bodyPr wrap="none" rtlCol="0">
            <a:spAutoFit/>
          </a:bodyPr>
          <a:lstStyle/>
          <a:p>
            <a:r>
              <a:rPr lang="en-US" dirty="0" smtClean="0">
                <a:solidFill>
                  <a:schemeClr val="tx1"/>
                </a:solidFill>
              </a:rPr>
              <a:t>log-log axes</a:t>
            </a:r>
            <a:endParaRPr lang="en-US" dirty="0">
              <a:solidFill>
                <a:schemeClr val="tx1"/>
              </a:solidFill>
            </a:endParaRP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64</a:t>
            </a:fld>
            <a:endParaRPr lang="en-US" alt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3186" name="Object 2"/>
          <p:cNvGraphicFramePr>
            <a:graphicFrameLocks noChangeAspect="1"/>
          </p:cNvGraphicFramePr>
          <p:nvPr/>
        </p:nvGraphicFramePr>
        <p:xfrm>
          <a:off x="476250" y="1412875"/>
          <a:ext cx="636588" cy="407988"/>
        </p:xfrm>
        <a:graphic>
          <a:graphicData uri="http://schemas.openxmlformats.org/presentationml/2006/ole">
            <mc:AlternateContent xmlns:mc="http://schemas.openxmlformats.org/markup-compatibility/2006">
              <mc:Choice xmlns:v="urn:schemas-microsoft-com:vml" Requires="v">
                <p:oleObj spid="_x0000_s93244" name="Equation" r:id="rId4" imgW="317225" imgH="203024" progId="Equation.3">
                  <p:embed/>
                </p:oleObj>
              </mc:Choice>
              <mc:Fallback>
                <p:oleObj name="Equation" r:id="rId4" imgW="317225" imgH="203024"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250" y="1412875"/>
                        <a:ext cx="636588" cy="40798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187" name="Line 3"/>
          <p:cNvSpPr>
            <a:spLocks noChangeShapeType="1"/>
          </p:cNvSpPr>
          <p:nvPr/>
        </p:nvSpPr>
        <p:spPr bwMode="auto">
          <a:xfrm>
            <a:off x="854075" y="1812925"/>
            <a:ext cx="0" cy="1655763"/>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88" name="Line 4"/>
          <p:cNvSpPr>
            <a:spLocks noChangeShapeType="1"/>
          </p:cNvSpPr>
          <p:nvPr/>
        </p:nvSpPr>
        <p:spPr bwMode="auto">
          <a:xfrm flipH="1" flipV="1">
            <a:off x="854075" y="3468688"/>
            <a:ext cx="3313113"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89" name="Freeform 5"/>
          <p:cNvSpPr>
            <a:spLocks/>
          </p:cNvSpPr>
          <p:nvPr/>
        </p:nvSpPr>
        <p:spPr bwMode="auto">
          <a:xfrm>
            <a:off x="854075" y="2382838"/>
            <a:ext cx="3221038" cy="1085850"/>
          </a:xfrm>
          <a:custGeom>
            <a:avLst/>
            <a:gdLst>
              <a:gd name="T0" fmla="*/ 0 w 2029"/>
              <a:gd name="T1" fmla="*/ 1723786875 h 684"/>
              <a:gd name="T2" fmla="*/ 1938001251 w 2029"/>
              <a:gd name="T3" fmla="*/ 1713706250 h 684"/>
              <a:gd name="T4" fmla="*/ 2147483647 w 2029"/>
              <a:gd name="T5" fmla="*/ 0 h 684"/>
              <a:gd name="T6" fmla="*/ 2147483647 w 2029"/>
              <a:gd name="T7" fmla="*/ 10080625 h 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9" h="684">
                <a:moveTo>
                  <a:pt x="0" y="684"/>
                </a:moveTo>
                <a:lnTo>
                  <a:pt x="769" y="680"/>
                </a:lnTo>
                <a:lnTo>
                  <a:pt x="1224" y="0"/>
                </a:lnTo>
                <a:lnTo>
                  <a:pt x="2029" y="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0" name="Text Box 6"/>
          <p:cNvSpPr txBox="1">
            <a:spLocks noChangeArrowheads="1"/>
          </p:cNvSpPr>
          <p:nvPr/>
        </p:nvSpPr>
        <p:spPr bwMode="auto">
          <a:xfrm>
            <a:off x="4095750" y="3541713"/>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93191" name="Object 7"/>
          <p:cNvGraphicFramePr>
            <a:graphicFrameLocks noChangeAspect="1"/>
          </p:cNvGraphicFramePr>
          <p:nvPr/>
        </p:nvGraphicFramePr>
        <p:xfrm>
          <a:off x="3222625" y="1812925"/>
          <a:ext cx="633413" cy="455613"/>
        </p:xfrm>
        <a:graphic>
          <a:graphicData uri="http://schemas.openxmlformats.org/presentationml/2006/ole">
            <mc:AlternateContent xmlns:mc="http://schemas.openxmlformats.org/markup-compatibility/2006">
              <mc:Choice xmlns:v="urn:schemas-microsoft-com:vml" Requires="v">
                <p:oleObj spid="_x0000_s93245" name="Equation" r:id="rId6" imgW="317362" imgH="228501" progId="Equation.3">
                  <p:embed/>
                </p:oleObj>
              </mc:Choice>
              <mc:Fallback>
                <p:oleObj name="Equation" r:id="rId6" imgW="317362" imgH="228501"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2625" y="1812925"/>
                        <a:ext cx="6334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3192" name="Object 8"/>
          <p:cNvGraphicFramePr>
            <a:graphicFrameLocks noChangeAspect="1"/>
          </p:cNvGraphicFramePr>
          <p:nvPr/>
        </p:nvGraphicFramePr>
        <p:xfrm>
          <a:off x="4579938" y="1387475"/>
          <a:ext cx="636587" cy="458788"/>
        </p:xfrm>
        <a:graphic>
          <a:graphicData uri="http://schemas.openxmlformats.org/presentationml/2006/ole">
            <mc:AlternateContent xmlns:mc="http://schemas.openxmlformats.org/markup-compatibility/2006">
              <mc:Choice xmlns:v="urn:schemas-microsoft-com:vml" Requires="v">
                <p:oleObj spid="_x0000_s93246" name="Equation" r:id="rId8" imgW="317362" imgH="228501" progId="Equation.3">
                  <p:embed/>
                </p:oleObj>
              </mc:Choice>
              <mc:Fallback>
                <p:oleObj name="Equation" r:id="rId8" imgW="317362" imgH="228501" progId="Equation.3">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9938" y="1387475"/>
                        <a:ext cx="636587"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193" name="Line 9"/>
          <p:cNvSpPr>
            <a:spLocks noChangeShapeType="1"/>
          </p:cNvSpPr>
          <p:nvPr/>
        </p:nvSpPr>
        <p:spPr bwMode="auto">
          <a:xfrm>
            <a:off x="4957763" y="1812925"/>
            <a:ext cx="0" cy="1655763"/>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4" name="Line 10"/>
          <p:cNvSpPr>
            <a:spLocks noChangeShapeType="1"/>
          </p:cNvSpPr>
          <p:nvPr/>
        </p:nvSpPr>
        <p:spPr bwMode="auto">
          <a:xfrm flipH="1" flipV="1">
            <a:off x="4957763" y="3468688"/>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5" name="Freeform 11"/>
          <p:cNvSpPr>
            <a:spLocks/>
          </p:cNvSpPr>
          <p:nvPr/>
        </p:nvSpPr>
        <p:spPr bwMode="auto">
          <a:xfrm>
            <a:off x="4932363" y="2389188"/>
            <a:ext cx="3127375" cy="1085850"/>
          </a:xfrm>
          <a:custGeom>
            <a:avLst/>
            <a:gdLst>
              <a:gd name="T0" fmla="*/ 0 w 1970"/>
              <a:gd name="T1" fmla="*/ 1723786875 h 684"/>
              <a:gd name="T2" fmla="*/ 1938000950 w 1970"/>
              <a:gd name="T3" fmla="*/ 1713706250 h 684"/>
              <a:gd name="T4" fmla="*/ 1938000950 w 1970"/>
              <a:gd name="T5" fmla="*/ 2520950 h 684"/>
              <a:gd name="T6" fmla="*/ 2147483647 w 1970"/>
              <a:gd name="T7" fmla="*/ 0 h 684"/>
              <a:gd name="T8" fmla="*/ 2147483647 w 1970"/>
              <a:gd name="T9" fmla="*/ 1723786875 h 684"/>
              <a:gd name="T10" fmla="*/ 2147483647 w 1970"/>
              <a:gd name="T11" fmla="*/ 1723786875 h 6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0" h="684">
                <a:moveTo>
                  <a:pt x="0" y="684"/>
                </a:moveTo>
                <a:lnTo>
                  <a:pt x="769" y="680"/>
                </a:lnTo>
                <a:lnTo>
                  <a:pt x="769" y="1"/>
                </a:lnTo>
                <a:lnTo>
                  <a:pt x="1224" y="0"/>
                </a:lnTo>
                <a:lnTo>
                  <a:pt x="1221" y="684"/>
                </a:lnTo>
                <a:lnTo>
                  <a:pt x="1970" y="684"/>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6" name="Text Box 12"/>
          <p:cNvSpPr txBox="1">
            <a:spLocks noChangeArrowheads="1"/>
          </p:cNvSpPr>
          <p:nvPr/>
        </p:nvSpPr>
        <p:spPr bwMode="auto">
          <a:xfrm>
            <a:off x="8199438" y="3541713"/>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93197" name="Object 13"/>
          <p:cNvGraphicFramePr>
            <a:graphicFrameLocks noChangeAspect="1"/>
          </p:cNvGraphicFramePr>
          <p:nvPr/>
        </p:nvGraphicFramePr>
        <p:xfrm>
          <a:off x="7092950" y="1989138"/>
          <a:ext cx="709613" cy="784225"/>
        </p:xfrm>
        <a:graphic>
          <a:graphicData uri="http://schemas.openxmlformats.org/presentationml/2006/ole">
            <mc:AlternateContent xmlns:mc="http://schemas.openxmlformats.org/markup-compatibility/2006">
              <mc:Choice xmlns:v="urn:schemas-microsoft-com:vml" Requires="v">
                <p:oleObj spid="_x0000_s93247" name="Equation" r:id="rId10" imgW="355292" imgH="393359" progId="Equation.3">
                  <p:embed/>
                </p:oleObj>
              </mc:Choice>
              <mc:Fallback>
                <p:oleObj name="Equation" r:id="rId10" imgW="355292" imgH="393359" progId="Equation.3">
                  <p:embed/>
                  <p:pic>
                    <p:nvPicPr>
                      <p:cNvPr id="0" name="Object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2950" y="1989138"/>
                        <a:ext cx="709613" cy="784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198" name="Rectangle 14"/>
          <p:cNvSpPr>
            <a:spLocks noChangeArrowheads="1"/>
          </p:cNvSpPr>
          <p:nvPr/>
        </p:nvSpPr>
        <p:spPr bwMode="auto">
          <a:xfrm>
            <a:off x="1116013" y="4652963"/>
            <a:ext cx="2808287" cy="1081087"/>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93199" name="Line 15"/>
          <p:cNvSpPr>
            <a:spLocks noChangeShapeType="1"/>
          </p:cNvSpPr>
          <p:nvPr/>
        </p:nvSpPr>
        <p:spPr bwMode="auto">
          <a:xfrm>
            <a:off x="1331913" y="4652963"/>
            <a:ext cx="0" cy="1081087"/>
          </a:xfrm>
          <a:prstGeom prst="line">
            <a:avLst/>
          </a:prstGeom>
          <a:noFill/>
          <a:ln w="444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0" name="Line 16"/>
          <p:cNvSpPr>
            <a:spLocks noChangeShapeType="1"/>
          </p:cNvSpPr>
          <p:nvPr/>
        </p:nvSpPr>
        <p:spPr bwMode="auto">
          <a:xfrm>
            <a:off x="1547813" y="4652963"/>
            <a:ext cx="0" cy="1081087"/>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1" name="Line 17"/>
          <p:cNvSpPr>
            <a:spLocks noChangeShapeType="1"/>
          </p:cNvSpPr>
          <p:nvPr/>
        </p:nvSpPr>
        <p:spPr bwMode="auto">
          <a:xfrm>
            <a:off x="1763713" y="4652963"/>
            <a:ext cx="0" cy="10810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2" name="Line 18"/>
          <p:cNvSpPr>
            <a:spLocks noChangeShapeType="1"/>
          </p:cNvSpPr>
          <p:nvPr/>
        </p:nvSpPr>
        <p:spPr bwMode="auto">
          <a:xfrm>
            <a:off x="1979613" y="4652963"/>
            <a:ext cx="0" cy="1081087"/>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3" name="Line 19"/>
          <p:cNvSpPr>
            <a:spLocks noChangeShapeType="1"/>
          </p:cNvSpPr>
          <p:nvPr/>
        </p:nvSpPr>
        <p:spPr bwMode="auto">
          <a:xfrm>
            <a:off x="2195513" y="4652963"/>
            <a:ext cx="0" cy="1081087"/>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4" name="Line 20"/>
          <p:cNvSpPr>
            <a:spLocks noChangeShapeType="1"/>
          </p:cNvSpPr>
          <p:nvPr/>
        </p:nvSpPr>
        <p:spPr bwMode="auto">
          <a:xfrm>
            <a:off x="2411413" y="4652963"/>
            <a:ext cx="0" cy="10810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5" name="Line 21"/>
          <p:cNvSpPr>
            <a:spLocks noChangeShapeType="1"/>
          </p:cNvSpPr>
          <p:nvPr/>
        </p:nvSpPr>
        <p:spPr bwMode="auto">
          <a:xfrm>
            <a:off x="2627313" y="4652963"/>
            <a:ext cx="0" cy="108108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6" name="Line 22"/>
          <p:cNvSpPr>
            <a:spLocks noChangeShapeType="1"/>
          </p:cNvSpPr>
          <p:nvPr/>
        </p:nvSpPr>
        <p:spPr bwMode="auto">
          <a:xfrm>
            <a:off x="2843213" y="4652963"/>
            <a:ext cx="0" cy="1081087"/>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7" name="Line 23"/>
          <p:cNvSpPr>
            <a:spLocks noChangeShapeType="1"/>
          </p:cNvSpPr>
          <p:nvPr/>
        </p:nvSpPr>
        <p:spPr bwMode="auto">
          <a:xfrm>
            <a:off x="3059113" y="4652963"/>
            <a:ext cx="0" cy="108108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8" name="Line 24"/>
          <p:cNvSpPr>
            <a:spLocks noChangeShapeType="1"/>
          </p:cNvSpPr>
          <p:nvPr/>
        </p:nvSpPr>
        <p:spPr bwMode="auto">
          <a:xfrm>
            <a:off x="3275013" y="4652963"/>
            <a:ext cx="0" cy="1081087"/>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9" name="Line 25"/>
          <p:cNvSpPr>
            <a:spLocks noChangeShapeType="1"/>
          </p:cNvSpPr>
          <p:nvPr/>
        </p:nvSpPr>
        <p:spPr bwMode="auto">
          <a:xfrm>
            <a:off x="3490913" y="4652963"/>
            <a:ext cx="0" cy="108108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10" name="Line 26"/>
          <p:cNvSpPr>
            <a:spLocks noChangeShapeType="1"/>
          </p:cNvSpPr>
          <p:nvPr/>
        </p:nvSpPr>
        <p:spPr bwMode="auto">
          <a:xfrm>
            <a:off x="3706813" y="4652963"/>
            <a:ext cx="0" cy="10810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11" name="Line 27"/>
          <p:cNvSpPr>
            <a:spLocks noChangeShapeType="1"/>
          </p:cNvSpPr>
          <p:nvPr/>
        </p:nvSpPr>
        <p:spPr bwMode="auto">
          <a:xfrm>
            <a:off x="1116013" y="4652963"/>
            <a:ext cx="0" cy="1081087"/>
          </a:xfrm>
          <a:prstGeom prst="line">
            <a:avLst/>
          </a:prstGeom>
          <a:noFill/>
          <a:ln w="44450">
            <a:solidFill>
              <a:srgbClr val="3399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12" name="Line 28"/>
          <p:cNvSpPr>
            <a:spLocks noChangeShapeType="1"/>
          </p:cNvSpPr>
          <p:nvPr/>
        </p:nvSpPr>
        <p:spPr bwMode="auto">
          <a:xfrm>
            <a:off x="1908175" y="5229225"/>
            <a:ext cx="1439863" cy="0"/>
          </a:xfrm>
          <a:prstGeom prst="line">
            <a:avLst/>
          </a:prstGeom>
          <a:noFill/>
          <a:ln w="57150">
            <a:solidFill>
              <a:srgbClr val="3399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13" name="Line 29"/>
          <p:cNvSpPr>
            <a:spLocks noChangeShapeType="1"/>
          </p:cNvSpPr>
          <p:nvPr/>
        </p:nvSpPr>
        <p:spPr bwMode="auto">
          <a:xfrm>
            <a:off x="4957763" y="4213225"/>
            <a:ext cx="0" cy="1655763"/>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14" name="Line 30"/>
          <p:cNvSpPr>
            <a:spLocks noChangeShapeType="1"/>
          </p:cNvSpPr>
          <p:nvPr/>
        </p:nvSpPr>
        <p:spPr bwMode="auto">
          <a:xfrm flipH="1" flipV="1">
            <a:off x="4957763" y="5868988"/>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15" name="Freeform 31"/>
          <p:cNvSpPr>
            <a:spLocks/>
          </p:cNvSpPr>
          <p:nvPr/>
        </p:nvSpPr>
        <p:spPr bwMode="auto">
          <a:xfrm>
            <a:off x="4932363" y="5211763"/>
            <a:ext cx="3127375" cy="666750"/>
          </a:xfrm>
          <a:custGeom>
            <a:avLst/>
            <a:gdLst>
              <a:gd name="T0" fmla="*/ 0 w 1970"/>
              <a:gd name="T1" fmla="*/ 1053425313 h 420"/>
              <a:gd name="T2" fmla="*/ 1189513750 w 1970"/>
              <a:gd name="T3" fmla="*/ 1038304375 h 420"/>
              <a:gd name="T4" fmla="*/ 1212195950 w 1970"/>
              <a:gd name="T5" fmla="*/ 0 h 420"/>
              <a:gd name="T6" fmla="*/ 2147483647 w 1970"/>
              <a:gd name="T7" fmla="*/ 0 h 420"/>
              <a:gd name="T8" fmla="*/ 2147483647 w 1970"/>
              <a:gd name="T9" fmla="*/ 1058465625 h 420"/>
              <a:gd name="T10" fmla="*/ 2147483647 w 1970"/>
              <a:gd name="T11" fmla="*/ 1053425313 h 4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0" h="420">
                <a:moveTo>
                  <a:pt x="0" y="418"/>
                </a:moveTo>
                <a:lnTo>
                  <a:pt x="472" y="412"/>
                </a:lnTo>
                <a:lnTo>
                  <a:pt x="481" y="0"/>
                </a:lnTo>
                <a:lnTo>
                  <a:pt x="1666" y="0"/>
                </a:lnTo>
                <a:lnTo>
                  <a:pt x="1666" y="420"/>
                </a:lnTo>
                <a:lnTo>
                  <a:pt x="1970" y="418"/>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16" name="Text Box 32"/>
          <p:cNvSpPr txBox="1">
            <a:spLocks noChangeArrowheads="1"/>
          </p:cNvSpPr>
          <p:nvPr/>
        </p:nvSpPr>
        <p:spPr bwMode="auto">
          <a:xfrm>
            <a:off x="8199438" y="5942013"/>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93217" name="Object 33"/>
          <p:cNvGraphicFramePr>
            <a:graphicFrameLocks noChangeAspect="1"/>
          </p:cNvGraphicFramePr>
          <p:nvPr/>
        </p:nvGraphicFramePr>
        <p:xfrm>
          <a:off x="6227763" y="3933825"/>
          <a:ext cx="571500" cy="635000"/>
        </p:xfrm>
        <a:graphic>
          <a:graphicData uri="http://schemas.openxmlformats.org/presentationml/2006/ole">
            <mc:AlternateContent xmlns:mc="http://schemas.openxmlformats.org/markup-compatibility/2006">
              <mc:Choice xmlns:v="urn:schemas-microsoft-com:vml" Requires="v">
                <p:oleObj spid="_x0000_s93248" name="Equation" r:id="rId12" imgW="114102" imgH="126780" progId="Equation.3">
                  <p:embed/>
                </p:oleObj>
              </mc:Choice>
              <mc:Fallback>
                <p:oleObj name="Equation" r:id="rId12" imgW="114102" imgH="126780" progId="Equation.3">
                  <p:embed/>
                  <p:pic>
                    <p:nvPicPr>
                      <p:cNvPr id="0" name="Object 3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27763" y="3933825"/>
                        <a:ext cx="571500"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218" name="Rectangle 3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EXTENDED SOURCE</a:t>
            </a:r>
          </a:p>
          <a:p>
            <a:pPr eaLnBrk="1" hangingPunct="1">
              <a:spcBef>
                <a:spcPct val="0"/>
              </a:spcBef>
              <a:buFontTx/>
              <a:buNone/>
            </a:pPr>
            <a:r>
              <a:rPr lang="en-US" altLang="en-US" sz="2800" b="1">
                <a:solidFill>
                  <a:schemeClr val="bg1"/>
                </a:solidFill>
              </a:rPr>
              <a:t>Source radiation: convolution of two box functions</a:t>
            </a:r>
          </a:p>
        </p:txBody>
      </p:sp>
      <p:sp>
        <p:nvSpPr>
          <p:cNvPr id="2" name="Slide Number Placeholder 1"/>
          <p:cNvSpPr>
            <a:spLocks noGrp="1"/>
          </p:cNvSpPr>
          <p:nvPr>
            <p:ph type="sldNum" sz="quarter" idx="12"/>
          </p:nvPr>
        </p:nvSpPr>
        <p:spPr/>
        <p:txBody>
          <a:bodyPr/>
          <a:lstStyle/>
          <a:p>
            <a:pPr>
              <a:defRPr/>
            </a:pPr>
            <a:fld id="{2A383343-A6EE-4CD0-B197-802C2584CD58}" type="slidenum">
              <a:rPr lang="en-US" altLang="en-US" smtClean="0"/>
              <a:pPr>
                <a:defRPr/>
              </a:pPr>
              <a:t>65</a:t>
            </a:fld>
            <a:endParaRPr lang="en-US" alt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Line 2"/>
          <p:cNvSpPr>
            <a:spLocks noChangeShapeType="1"/>
          </p:cNvSpPr>
          <p:nvPr/>
        </p:nvSpPr>
        <p:spPr bwMode="auto">
          <a:xfrm>
            <a:off x="420688" y="1989138"/>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11" name="Line 3"/>
          <p:cNvSpPr>
            <a:spLocks noChangeShapeType="1"/>
          </p:cNvSpPr>
          <p:nvPr/>
        </p:nvSpPr>
        <p:spPr bwMode="auto">
          <a:xfrm flipH="1" flipV="1">
            <a:off x="420688" y="3644900"/>
            <a:ext cx="3313112"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12" name="Freeform 4"/>
          <p:cNvSpPr>
            <a:spLocks/>
          </p:cNvSpPr>
          <p:nvPr/>
        </p:nvSpPr>
        <p:spPr bwMode="auto">
          <a:xfrm>
            <a:off x="395288" y="2987675"/>
            <a:ext cx="3127375" cy="668338"/>
          </a:xfrm>
          <a:custGeom>
            <a:avLst/>
            <a:gdLst>
              <a:gd name="T0" fmla="*/ 0 w 1970"/>
              <a:gd name="T1" fmla="*/ 1053426101 h 421"/>
              <a:gd name="T2" fmla="*/ 561995638 w 1970"/>
              <a:gd name="T3" fmla="*/ 1060987369 h 421"/>
              <a:gd name="T4" fmla="*/ 1212195950 w 1970"/>
              <a:gd name="T5" fmla="*/ 0 h 421"/>
              <a:gd name="T6" fmla="*/ 2147483647 w 1970"/>
              <a:gd name="T7" fmla="*/ 2520952 h 421"/>
              <a:gd name="T8" fmla="*/ 2147483647 w 1970"/>
              <a:gd name="T9" fmla="*/ 1058466417 h 421"/>
              <a:gd name="T10" fmla="*/ 2147483647 w 1970"/>
              <a:gd name="T11" fmla="*/ 1053426101 h 4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0" h="421">
                <a:moveTo>
                  <a:pt x="0" y="418"/>
                </a:moveTo>
                <a:lnTo>
                  <a:pt x="223" y="421"/>
                </a:lnTo>
                <a:lnTo>
                  <a:pt x="481" y="0"/>
                </a:lnTo>
                <a:lnTo>
                  <a:pt x="1449" y="1"/>
                </a:lnTo>
                <a:lnTo>
                  <a:pt x="1666" y="420"/>
                </a:lnTo>
                <a:lnTo>
                  <a:pt x="1970" y="418"/>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13" name="Text Box 5"/>
          <p:cNvSpPr txBox="1">
            <a:spLocks noChangeArrowheads="1"/>
          </p:cNvSpPr>
          <p:nvPr/>
        </p:nvSpPr>
        <p:spPr bwMode="auto">
          <a:xfrm>
            <a:off x="3276600" y="3213100"/>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t</a:t>
            </a:r>
          </a:p>
        </p:txBody>
      </p:sp>
      <p:graphicFrame>
        <p:nvGraphicFramePr>
          <p:cNvPr id="94214" name="Object 6"/>
          <p:cNvGraphicFramePr>
            <a:graphicFrameLocks noChangeAspect="1"/>
          </p:cNvGraphicFramePr>
          <p:nvPr/>
        </p:nvGraphicFramePr>
        <p:xfrm>
          <a:off x="179388" y="1484313"/>
          <a:ext cx="558800" cy="406400"/>
        </p:xfrm>
        <a:graphic>
          <a:graphicData uri="http://schemas.openxmlformats.org/presentationml/2006/ole">
            <mc:AlternateContent xmlns:mc="http://schemas.openxmlformats.org/markup-compatibility/2006">
              <mc:Choice xmlns:v="urn:schemas-microsoft-com:vml" Requires="v">
                <p:oleObj spid="_x0000_s94260" name="Equation" r:id="rId4" imgW="279279" imgH="203112" progId="Equation.3">
                  <p:embed/>
                </p:oleObj>
              </mc:Choice>
              <mc:Fallback>
                <p:oleObj name="Equation" r:id="rId4" imgW="279279" imgH="203112"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1484313"/>
                        <a:ext cx="558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4215" name="Line 7"/>
          <p:cNvSpPr>
            <a:spLocks noChangeShapeType="1"/>
          </p:cNvSpPr>
          <p:nvPr/>
        </p:nvSpPr>
        <p:spPr bwMode="auto">
          <a:xfrm>
            <a:off x="5407025" y="2997200"/>
            <a:ext cx="0" cy="1655763"/>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16" name="Line 8"/>
          <p:cNvSpPr>
            <a:spLocks noChangeShapeType="1"/>
          </p:cNvSpPr>
          <p:nvPr/>
        </p:nvSpPr>
        <p:spPr bwMode="auto">
          <a:xfrm flipH="1" flipV="1">
            <a:off x="5407025" y="4652963"/>
            <a:ext cx="3313113"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17" name="Freeform 9"/>
          <p:cNvSpPr>
            <a:spLocks/>
          </p:cNvSpPr>
          <p:nvPr/>
        </p:nvSpPr>
        <p:spPr bwMode="auto">
          <a:xfrm>
            <a:off x="5408613" y="3200400"/>
            <a:ext cx="2389187" cy="1189038"/>
          </a:xfrm>
          <a:custGeom>
            <a:avLst/>
            <a:gdLst>
              <a:gd name="T0" fmla="*/ 0 w 1505"/>
              <a:gd name="T1" fmla="*/ 0 h 749"/>
              <a:gd name="T2" fmla="*/ 2147483647 w 1505"/>
              <a:gd name="T3" fmla="*/ 0 h 749"/>
              <a:gd name="T4" fmla="*/ 2147483647 w 1505"/>
              <a:gd name="T5" fmla="*/ 1887598619 h 749"/>
              <a:gd name="T6" fmla="*/ 0 60000 65536"/>
              <a:gd name="T7" fmla="*/ 0 60000 65536"/>
              <a:gd name="T8" fmla="*/ 0 60000 65536"/>
            </a:gdLst>
            <a:ahLst/>
            <a:cxnLst>
              <a:cxn ang="T6">
                <a:pos x="T0" y="T1"/>
              </a:cxn>
              <a:cxn ang="T7">
                <a:pos x="T2" y="T3"/>
              </a:cxn>
              <a:cxn ang="T8">
                <a:pos x="T4" y="T5"/>
              </a:cxn>
            </a:cxnLst>
            <a:rect l="0" t="0" r="r" b="b"/>
            <a:pathLst>
              <a:path w="1505" h="749">
                <a:moveTo>
                  <a:pt x="0" y="0"/>
                </a:moveTo>
                <a:lnTo>
                  <a:pt x="897" y="0"/>
                </a:lnTo>
                <a:lnTo>
                  <a:pt x="1505" y="749"/>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18" name="Text Box 10"/>
          <p:cNvSpPr txBox="1">
            <a:spLocks noChangeArrowheads="1"/>
          </p:cNvSpPr>
          <p:nvPr/>
        </p:nvSpPr>
        <p:spPr bwMode="auto">
          <a:xfrm>
            <a:off x="8648700" y="4725988"/>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f</a:t>
            </a:r>
          </a:p>
        </p:txBody>
      </p:sp>
      <p:graphicFrame>
        <p:nvGraphicFramePr>
          <p:cNvPr id="94219" name="Object 11"/>
          <p:cNvGraphicFramePr>
            <a:graphicFrameLocks noChangeAspect="1"/>
          </p:cNvGraphicFramePr>
          <p:nvPr/>
        </p:nvGraphicFramePr>
        <p:xfrm>
          <a:off x="4783138" y="2565400"/>
          <a:ext cx="711200" cy="406400"/>
        </p:xfrm>
        <a:graphic>
          <a:graphicData uri="http://schemas.openxmlformats.org/presentationml/2006/ole">
            <mc:AlternateContent xmlns:mc="http://schemas.openxmlformats.org/markup-compatibility/2006">
              <mc:Choice xmlns:v="urn:schemas-microsoft-com:vml" Requires="v">
                <p:oleObj spid="_x0000_s94261" name="Equation" r:id="rId6" imgW="355292" imgH="203024" progId="Equation.3">
                  <p:embed/>
                </p:oleObj>
              </mc:Choice>
              <mc:Fallback>
                <p:oleObj name="Equation" r:id="rId6" imgW="355292" imgH="203024"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3138" y="2565400"/>
                        <a:ext cx="7112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220" name="Object 12"/>
          <p:cNvGraphicFramePr>
            <a:graphicFrameLocks noChangeAspect="1"/>
          </p:cNvGraphicFramePr>
          <p:nvPr/>
        </p:nvGraphicFramePr>
        <p:xfrm>
          <a:off x="7451725" y="3429000"/>
          <a:ext cx="508000" cy="406400"/>
        </p:xfrm>
        <a:graphic>
          <a:graphicData uri="http://schemas.openxmlformats.org/presentationml/2006/ole">
            <mc:AlternateContent xmlns:mc="http://schemas.openxmlformats.org/markup-compatibility/2006">
              <mc:Choice xmlns:v="urn:schemas-microsoft-com:vml" Requires="v">
                <p:oleObj spid="_x0000_s94262" name="Equation" r:id="rId8" imgW="253780" imgH="203024" progId="Equation.3">
                  <p:embed/>
                </p:oleObj>
              </mc:Choice>
              <mc:Fallback>
                <p:oleObj name="Equation" r:id="rId8" imgW="253780" imgH="203024" progId="Equation.3">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51725" y="3429000"/>
                        <a:ext cx="508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4221" name="Freeform 13"/>
          <p:cNvSpPr>
            <a:spLocks/>
          </p:cNvSpPr>
          <p:nvPr/>
        </p:nvSpPr>
        <p:spPr bwMode="auto">
          <a:xfrm flipH="1">
            <a:off x="4643438" y="3284538"/>
            <a:ext cx="1152525" cy="2305050"/>
          </a:xfrm>
          <a:custGeom>
            <a:avLst/>
            <a:gdLst>
              <a:gd name="T0" fmla="*/ 0 w 726"/>
              <a:gd name="T1" fmla="*/ 0 h 1452"/>
              <a:gd name="T2" fmla="*/ 572076263 w 726"/>
              <a:gd name="T3" fmla="*/ 2147483647 h 1452"/>
              <a:gd name="T4" fmla="*/ 1829633438 w 726"/>
              <a:gd name="T5" fmla="*/ 2147483647 h 1452"/>
              <a:gd name="T6" fmla="*/ 0 60000 65536"/>
              <a:gd name="T7" fmla="*/ 0 60000 65536"/>
              <a:gd name="T8" fmla="*/ 0 60000 65536"/>
            </a:gdLst>
            <a:ahLst/>
            <a:cxnLst>
              <a:cxn ang="T6">
                <a:pos x="T0" y="T1"/>
              </a:cxn>
              <a:cxn ang="T7">
                <a:pos x="T2" y="T3"/>
              </a:cxn>
              <a:cxn ang="T8">
                <a:pos x="T4" y="T5"/>
              </a:cxn>
            </a:cxnLst>
            <a:rect l="0" t="0" r="r" b="b"/>
            <a:pathLst>
              <a:path w="726" h="1452">
                <a:moveTo>
                  <a:pt x="0" y="0"/>
                </a:moveTo>
                <a:cubicBezTo>
                  <a:pt x="53" y="423"/>
                  <a:pt x="106" y="847"/>
                  <a:pt x="227" y="1089"/>
                </a:cubicBezTo>
                <a:cubicBezTo>
                  <a:pt x="348" y="1331"/>
                  <a:pt x="643" y="1392"/>
                  <a:pt x="726" y="1452"/>
                </a:cubicBez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94222" name="Object 14"/>
          <p:cNvGraphicFramePr>
            <a:graphicFrameLocks noChangeAspect="1"/>
          </p:cNvGraphicFramePr>
          <p:nvPr/>
        </p:nvGraphicFramePr>
        <p:xfrm>
          <a:off x="3563938" y="5300663"/>
          <a:ext cx="738187" cy="458787"/>
        </p:xfrm>
        <a:graphic>
          <a:graphicData uri="http://schemas.openxmlformats.org/presentationml/2006/ole">
            <mc:AlternateContent xmlns:mc="http://schemas.openxmlformats.org/markup-compatibility/2006">
              <mc:Choice xmlns:v="urn:schemas-microsoft-com:vml" Requires="v">
                <p:oleObj spid="_x0000_s94263" name="Equation" r:id="rId10" imgW="368300" imgH="228600" progId="Equation.3">
                  <p:embed/>
                </p:oleObj>
              </mc:Choice>
              <mc:Fallback>
                <p:oleObj name="Equation" r:id="rId10" imgW="368300" imgH="228600"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63938" y="5300663"/>
                        <a:ext cx="738187"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4223" name="Line 15"/>
          <p:cNvSpPr>
            <a:spLocks noChangeShapeType="1"/>
          </p:cNvSpPr>
          <p:nvPr/>
        </p:nvSpPr>
        <p:spPr bwMode="auto">
          <a:xfrm>
            <a:off x="6804025" y="3213100"/>
            <a:ext cx="0" cy="1439863"/>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24" name="Line 16"/>
          <p:cNvSpPr>
            <a:spLocks noChangeShapeType="1"/>
          </p:cNvSpPr>
          <p:nvPr/>
        </p:nvSpPr>
        <p:spPr bwMode="auto">
          <a:xfrm>
            <a:off x="755650" y="3860800"/>
            <a:ext cx="2232025"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25" name="Rectangle 17"/>
          <p:cNvSpPr>
            <a:spLocks noChangeArrowheads="1"/>
          </p:cNvSpPr>
          <p:nvPr/>
        </p:nvSpPr>
        <p:spPr bwMode="auto">
          <a:xfrm>
            <a:off x="1692275" y="4005263"/>
            <a:ext cx="323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d</a:t>
            </a:r>
          </a:p>
        </p:txBody>
      </p:sp>
      <p:graphicFrame>
        <p:nvGraphicFramePr>
          <p:cNvPr id="94226" name="Object 18"/>
          <p:cNvGraphicFramePr>
            <a:graphicFrameLocks noChangeAspect="1"/>
          </p:cNvGraphicFramePr>
          <p:nvPr/>
        </p:nvGraphicFramePr>
        <p:xfrm>
          <a:off x="6659563" y="4797425"/>
          <a:ext cx="331787" cy="790575"/>
        </p:xfrm>
        <a:graphic>
          <a:graphicData uri="http://schemas.openxmlformats.org/presentationml/2006/ole">
            <mc:AlternateContent xmlns:mc="http://schemas.openxmlformats.org/markup-compatibility/2006">
              <mc:Choice xmlns:v="urn:schemas-microsoft-com:vml" Requires="v">
                <p:oleObj spid="_x0000_s94264" name="Equation" r:id="rId12" imgW="164957" imgH="393359" progId="Equation.3">
                  <p:embed/>
                </p:oleObj>
              </mc:Choice>
              <mc:Fallback>
                <p:oleObj name="Equation" r:id="rId12" imgW="164957" imgH="393359" progId="Equation.3">
                  <p:embed/>
                  <p:pic>
                    <p:nvPicPr>
                      <p:cNvPr id="0" name="Object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59563" y="4797425"/>
                        <a:ext cx="331787"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4227" name="Rectangle 19"/>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EXTENDED SOURCE</a:t>
            </a:r>
          </a:p>
          <a:p>
            <a:pPr eaLnBrk="1" hangingPunct="1">
              <a:spcBef>
                <a:spcPct val="0"/>
              </a:spcBef>
              <a:buFontTx/>
              <a:buNone/>
            </a:pPr>
            <a:r>
              <a:rPr lang="en-US" altLang="en-US" sz="2800" b="1">
                <a:solidFill>
                  <a:schemeClr val="bg1"/>
                </a:solidFill>
              </a:rPr>
              <a:t>Omega square model</a:t>
            </a:r>
          </a:p>
        </p:txBody>
      </p:sp>
      <p:sp>
        <p:nvSpPr>
          <p:cNvPr id="94228" name="Freeform 20"/>
          <p:cNvSpPr>
            <a:spLocks/>
          </p:cNvSpPr>
          <p:nvPr/>
        </p:nvSpPr>
        <p:spPr bwMode="auto">
          <a:xfrm>
            <a:off x="4706938" y="5678488"/>
            <a:ext cx="1890712" cy="585787"/>
          </a:xfrm>
          <a:custGeom>
            <a:avLst/>
            <a:gdLst>
              <a:gd name="T0" fmla="*/ 2147483647 w 1191"/>
              <a:gd name="T1" fmla="*/ 0 h 369"/>
              <a:gd name="T2" fmla="*/ 1927918228 w 1191"/>
              <a:gd name="T3" fmla="*/ 645159449 h 369"/>
              <a:gd name="T4" fmla="*/ 0 w 1191"/>
              <a:gd name="T5" fmla="*/ 929936069 h 369"/>
              <a:gd name="T6" fmla="*/ 0 60000 65536"/>
              <a:gd name="T7" fmla="*/ 0 60000 65536"/>
              <a:gd name="T8" fmla="*/ 0 60000 65536"/>
            </a:gdLst>
            <a:ahLst/>
            <a:cxnLst>
              <a:cxn ang="T6">
                <a:pos x="T0" y="T1"/>
              </a:cxn>
              <a:cxn ang="T7">
                <a:pos x="T2" y="T3"/>
              </a:cxn>
              <a:cxn ang="T8">
                <a:pos x="T4" y="T5"/>
              </a:cxn>
            </a:cxnLst>
            <a:rect l="0" t="0" r="r" b="b"/>
            <a:pathLst>
              <a:path w="1191" h="369">
                <a:moveTo>
                  <a:pt x="1191" y="0"/>
                </a:moveTo>
                <a:cubicBezTo>
                  <a:pt x="1077" y="97"/>
                  <a:pt x="963" y="195"/>
                  <a:pt x="765" y="256"/>
                </a:cubicBezTo>
                <a:cubicBezTo>
                  <a:pt x="567" y="317"/>
                  <a:pt x="127" y="350"/>
                  <a:pt x="0" y="369"/>
                </a:cubicBez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29" name="Text Box 21"/>
          <p:cNvSpPr txBox="1">
            <a:spLocks noChangeArrowheads="1"/>
          </p:cNvSpPr>
          <p:nvPr/>
        </p:nvSpPr>
        <p:spPr bwMode="auto">
          <a:xfrm>
            <a:off x="2636838" y="6084888"/>
            <a:ext cx="2051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b="1">
                <a:solidFill>
                  <a:srgbClr val="CC0000"/>
                </a:solidFill>
              </a:rPr>
              <a:t>corner frequency</a:t>
            </a:r>
          </a:p>
        </p:txBody>
      </p:sp>
      <p:sp>
        <p:nvSpPr>
          <p:cNvPr id="2" name="TextBox 1"/>
          <p:cNvSpPr txBox="1"/>
          <p:nvPr/>
        </p:nvSpPr>
        <p:spPr>
          <a:xfrm>
            <a:off x="4114800" y="1108759"/>
            <a:ext cx="3810000" cy="1323439"/>
          </a:xfrm>
          <a:prstGeom prst="rect">
            <a:avLst/>
          </a:prstGeom>
          <a:noFill/>
        </p:spPr>
        <p:txBody>
          <a:bodyPr wrap="square" rtlCol="0">
            <a:spAutoFit/>
          </a:bodyPr>
          <a:lstStyle/>
          <a:p>
            <a:r>
              <a:rPr lang="en-US" sz="2000" dirty="0" smtClean="0">
                <a:solidFill>
                  <a:srgbClr val="FF0000"/>
                </a:solidFill>
              </a:rPr>
              <a:t>Spectrum of single box function goes as 1/f at high frequencies; spectrum of convolution of two box functions goes as 1/f</a:t>
            </a:r>
            <a:r>
              <a:rPr lang="en-US" sz="2000" baseline="30000" dirty="0" smtClean="0">
                <a:solidFill>
                  <a:srgbClr val="FF0000"/>
                </a:solidFill>
              </a:rPr>
              <a:t>2</a:t>
            </a:r>
            <a:endParaRPr lang="en-US" sz="2000" baseline="30000" dirty="0">
              <a:solidFill>
                <a:srgbClr val="FF0000"/>
              </a:solidFill>
            </a:endParaRPr>
          </a:p>
        </p:txBody>
      </p:sp>
      <p:sp>
        <p:nvSpPr>
          <p:cNvPr id="3" name="Slide Number Placeholder 2"/>
          <p:cNvSpPr>
            <a:spLocks noGrp="1"/>
          </p:cNvSpPr>
          <p:nvPr>
            <p:ph type="sldNum" sz="quarter" idx="12"/>
          </p:nvPr>
        </p:nvSpPr>
        <p:spPr/>
        <p:txBody>
          <a:bodyPr/>
          <a:lstStyle/>
          <a:p>
            <a:pPr>
              <a:defRPr/>
            </a:pPr>
            <a:fld id="{2A383343-A6EE-4CD0-B197-802C2584CD58}" type="slidenum">
              <a:rPr lang="en-US" altLang="en-US" smtClean="0"/>
              <a:pPr>
                <a:defRPr/>
              </a:pPr>
              <a:t>66</a:t>
            </a:fld>
            <a:endParaRPr lang="en-US" alt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Rectangle 2"/>
          <p:cNvSpPr>
            <a:spLocks noGrp="1" noChangeArrowheads="1"/>
          </p:cNvSpPr>
          <p:nvPr>
            <p:ph type="body" idx="1"/>
          </p:nvPr>
        </p:nvSpPr>
        <p:spPr>
          <a:xfrm>
            <a:off x="5003800" y="1644650"/>
            <a:ext cx="3987800" cy="4953000"/>
          </a:xfrm>
        </p:spPr>
        <p:txBody>
          <a:bodyPr/>
          <a:lstStyle/>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1/r geometrical spreading</a:t>
            </a: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Signal for duration of faulting, delayed by P-wave speed.</a:t>
            </a:r>
          </a:p>
          <a:p>
            <a:pPr eaLnBrk="1" hangingPunct="1">
              <a:lnSpc>
                <a:spcPct val="90000"/>
              </a:lnSpc>
            </a:pPr>
            <a:endParaRPr lang="en-US" altLang="en-US" sz="2000" dirty="0" smtClean="0">
              <a:solidFill>
                <a:srgbClr val="FF0000"/>
              </a:solidFill>
            </a:endParaRPr>
          </a:p>
          <a:p>
            <a:pPr eaLnBrk="1" hangingPunct="1">
              <a:lnSpc>
                <a:spcPct val="90000"/>
              </a:lnSpc>
            </a:pPr>
            <a:r>
              <a:rPr lang="en-US" altLang="en-US" sz="2000" dirty="0" smtClean="0">
                <a:solidFill>
                  <a:srgbClr val="FF0000"/>
                </a:solidFill>
              </a:rPr>
              <a:t>Signal for duration of faulting, delayed by S-wave speed.</a:t>
            </a:r>
          </a:p>
        </p:txBody>
      </p:sp>
      <p:graphicFrame>
        <p:nvGraphicFramePr>
          <p:cNvPr id="95235" name="Object 3"/>
          <p:cNvGraphicFramePr>
            <a:graphicFrameLocks noChangeAspect="1"/>
          </p:cNvGraphicFramePr>
          <p:nvPr/>
        </p:nvGraphicFramePr>
        <p:xfrm>
          <a:off x="431800" y="1905000"/>
          <a:ext cx="4140200" cy="1828800"/>
        </p:xfrm>
        <a:graphic>
          <a:graphicData uri="http://schemas.openxmlformats.org/presentationml/2006/ole">
            <mc:AlternateContent xmlns:mc="http://schemas.openxmlformats.org/markup-compatibility/2006">
              <mc:Choice xmlns:v="urn:schemas-microsoft-com:vml" Requires="v">
                <p:oleObj spid="_x0000_s95243" name="Equation" r:id="rId4" imgW="2070100" imgH="914400" progId="Equation.DSMT4">
                  <p:embed/>
                </p:oleObj>
              </mc:Choice>
              <mc:Fallback>
                <p:oleObj name="Equation" r:id="rId4" imgW="2070100" imgH="914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800" y="1905000"/>
                        <a:ext cx="41402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5236"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POINT SOURCE</a:t>
            </a:r>
          </a:p>
          <a:p>
            <a:pPr eaLnBrk="1" hangingPunct="1">
              <a:spcBef>
                <a:spcPct val="0"/>
              </a:spcBef>
              <a:buFontTx/>
              <a:buNone/>
            </a:pPr>
            <a:r>
              <a:rPr lang="en-US" altLang="en-US" sz="2800" b="1">
                <a:solidFill>
                  <a:schemeClr val="bg1"/>
                </a:solidFill>
              </a:rPr>
              <a:t>Far Field</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67</a:t>
            </a:fld>
            <a:endParaRPr lang="en-US" alt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4"/>
          <p:cNvSpPr>
            <a:spLocks noGrp="1" noChangeArrowheads="1"/>
          </p:cNvSpPr>
          <p:nvPr>
            <p:ph type="ctrTitle"/>
          </p:nvPr>
        </p:nvSpPr>
        <p:spPr>
          <a:xfrm>
            <a:off x="685800" y="304800"/>
            <a:ext cx="7772400" cy="1470025"/>
          </a:xfrm>
        </p:spPr>
        <p:txBody>
          <a:bodyPr/>
          <a:lstStyle/>
          <a:p>
            <a:pPr eaLnBrk="1" hangingPunct="1"/>
            <a:r>
              <a:rPr lang="en-US" altLang="en-US" sz="2800" dirty="0" smtClean="0">
                <a:solidFill>
                  <a:srgbClr val="0000FF"/>
                </a:solidFill>
              </a:rPr>
              <a:t>Static scaling before, now consider frequency-dependent source excitation</a:t>
            </a:r>
          </a:p>
        </p:txBody>
      </p:sp>
      <p:graphicFrame>
        <p:nvGraphicFramePr>
          <p:cNvPr id="96259" name="Object 6"/>
          <p:cNvGraphicFramePr>
            <a:graphicFrameLocks noChangeAspect="1"/>
          </p:cNvGraphicFramePr>
          <p:nvPr>
            <p:extLst>
              <p:ext uri="{D42A27DB-BD31-4B8C-83A1-F6EECF244321}">
                <p14:modId xmlns:p14="http://schemas.microsoft.com/office/powerpoint/2010/main" val="2385662134"/>
              </p:ext>
            </p:extLst>
          </p:nvPr>
        </p:nvGraphicFramePr>
        <p:xfrm>
          <a:off x="3124200" y="3657600"/>
          <a:ext cx="3327400" cy="457200"/>
        </p:xfrm>
        <a:graphic>
          <a:graphicData uri="http://schemas.openxmlformats.org/presentationml/2006/ole">
            <mc:AlternateContent xmlns:mc="http://schemas.openxmlformats.org/markup-compatibility/2006">
              <mc:Choice xmlns:v="urn:schemas-microsoft-com:vml" Requires="v">
                <p:oleObj spid="_x0000_s96276" name="Equation" r:id="rId4" imgW="1663700" imgH="228600" progId="Equation.DSMT4">
                  <p:embed/>
                </p:oleObj>
              </mc:Choice>
              <mc:Fallback>
                <p:oleObj name="Equation" r:id="rId4" imgW="1663700" imgH="22860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657600"/>
                        <a:ext cx="3327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6260" name="Object 7"/>
          <p:cNvGraphicFramePr>
            <a:graphicFrameLocks noChangeAspect="1"/>
          </p:cNvGraphicFramePr>
          <p:nvPr>
            <p:extLst>
              <p:ext uri="{D42A27DB-BD31-4B8C-83A1-F6EECF244321}">
                <p14:modId xmlns:p14="http://schemas.microsoft.com/office/powerpoint/2010/main" val="2865940819"/>
              </p:ext>
            </p:extLst>
          </p:nvPr>
        </p:nvGraphicFramePr>
        <p:xfrm>
          <a:off x="3581400" y="4648200"/>
          <a:ext cx="1981200" cy="990600"/>
        </p:xfrm>
        <a:graphic>
          <a:graphicData uri="http://schemas.openxmlformats.org/presentationml/2006/ole">
            <mc:AlternateContent xmlns:mc="http://schemas.openxmlformats.org/markup-compatibility/2006">
              <mc:Choice xmlns:v="urn:schemas-microsoft-com:vml" Requires="v">
                <p:oleObj spid="_x0000_s96277" name="Equation" r:id="rId6" imgW="939800" imgH="469900" progId="Equation.DSMT4">
                  <p:embed/>
                </p:oleObj>
              </mc:Choice>
              <mc:Fallback>
                <p:oleObj name="Equation" r:id="rId6" imgW="939800" imgH="46990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4648200"/>
                        <a:ext cx="1981200"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2158569035"/>
              </p:ext>
            </p:extLst>
          </p:nvPr>
        </p:nvGraphicFramePr>
        <p:xfrm>
          <a:off x="2260601" y="2968171"/>
          <a:ext cx="4622798" cy="457200"/>
        </p:xfrm>
        <a:graphic>
          <a:graphicData uri="http://schemas.openxmlformats.org/presentationml/2006/ole">
            <mc:AlternateContent xmlns:mc="http://schemas.openxmlformats.org/markup-compatibility/2006">
              <mc:Choice xmlns:v="urn:schemas-microsoft-com:vml" Requires="v">
                <p:oleObj spid="_x0000_s96278" name="Equation" r:id="rId8" imgW="2311200" imgH="228600" progId="Equation.DSMT4">
                  <p:embed/>
                </p:oleObj>
              </mc:Choice>
              <mc:Fallback>
                <p:oleObj name="Equation" r:id="rId8" imgW="2311200" imgH="228600" progId="Equation.DSMT4">
                  <p:embed/>
                  <p:pic>
                    <p:nvPicPr>
                      <p:cNvPr id="0" name=""/>
                      <p:cNvPicPr/>
                      <p:nvPr/>
                    </p:nvPicPr>
                    <p:blipFill>
                      <a:blip r:embed="rId9"/>
                      <a:stretch>
                        <a:fillRect/>
                      </a:stretch>
                    </p:blipFill>
                    <p:spPr>
                      <a:xfrm>
                        <a:off x="2260601" y="2968171"/>
                        <a:ext cx="4622798" cy="457200"/>
                      </a:xfrm>
                      <a:prstGeom prst="rect">
                        <a:avLst/>
                      </a:prstGeom>
                    </p:spPr>
                  </p:pic>
                </p:oleObj>
              </mc:Fallback>
            </mc:AlternateContent>
          </a:graphicData>
        </a:graphic>
      </p:graphicFrame>
      <p:sp>
        <p:nvSpPr>
          <p:cNvPr id="3" name="TextBox 2"/>
          <p:cNvSpPr txBox="1"/>
          <p:nvPr/>
        </p:nvSpPr>
        <p:spPr>
          <a:xfrm>
            <a:off x="762000" y="1841396"/>
            <a:ext cx="6696064" cy="400110"/>
          </a:xfrm>
          <a:prstGeom prst="rect">
            <a:avLst/>
          </a:prstGeom>
          <a:noFill/>
        </p:spPr>
        <p:txBody>
          <a:bodyPr wrap="none" rtlCol="0">
            <a:spAutoFit/>
          </a:bodyPr>
          <a:lstStyle/>
          <a:p>
            <a:r>
              <a:rPr lang="en-US" sz="2000" dirty="0" smtClean="0">
                <a:solidFill>
                  <a:schemeClr val="tx1"/>
                </a:solidFill>
              </a:rPr>
              <a:t>Changing notation, the Fourier transform of u(t) can be written:</a:t>
            </a:r>
            <a:endParaRPr lang="en-US" sz="2000" dirty="0">
              <a:solidFill>
                <a:schemeClr val="tx1"/>
              </a:solidFill>
            </a:endParaRPr>
          </a:p>
        </p:txBody>
      </p:sp>
      <p:sp>
        <p:nvSpPr>
          <p:cNvPr id="8" name="TextBox 7"/>
          <p:cNvSpPr txBox="1"/>
          <p:nvPr/>
        </p:nvSpPr>
        <p:spPr>
          <a:xfrm>
            <a:off x="1693345" y="2450957"/>
            <a:ext cx="4833374" cy="338554"/>
          </a:xfrm>
          <a:prstGeom prst="rect">
            <a:avLst/>
          </a:prstGeom>
          <a:noFill/>
        </p:spPr>
        <p:txBody>
          <a:bodyPr wrap="none" rtlCol="0">
            <a:spAutoFit/>
          </a:bodyPr>
          <a:lstStyle/>
          <a:p>
            <a:r>
              <a:rPr lang="en-US" dirty="0" smtClean="0">
                <a:solidFill>
                  <a:srgbClr val="FF0000"/>
                </a:solidFill>
              </a:rPr>
              <a:t>Spectrum of displacement   =   Source   X   Path  X  </a:t>
            </a:r>
            <a:r>
              <a:rPr lang="en-US" dirty="0" err="1" smtClean="0">
                <a:solidFill>
                  <a:srgbClr val="FF0000"/>
                </a:solidFill>
              </a:rPr>
              <a:t>SIte</a:t>
            </a:r>
            <a:endParaRPr lang="en-US" dirty="0">
              <a:solidFill>
                <a:srgbClr val="FF0000"/>
              </a:solidFill>
            </a:endParaRPr>
          </a:p>
        </p:txBody>
      </p:sp>
      <p:sp>
        <p:nvSpPr>
          <p:cNvPr id="5" name="Slide Number Placeholder 4"/>
          <p:cNvSpPr>
            <a:spLocks noGrp="1"/>
          </p:cNvSpPr>
          <p:nvPr>
            <p:ph type="sldNum" sz="quarter" idx="12"/>
          </p:nvPr>
        </p:nvSpPr>
        <p:spPr/>
        <p:txBody>
          <a:bodyPr/>
          <a:lstStyle/>
          <a:p>
            <a:pPr>
              <a:defRPr/>
            </a:pPr>
            <a:fld id="{180E6B6D-DC7D-452B-84FD-DE125D84EA55}" type="slidenum">
              <a:rPr lang="en-US" altLang="en-US" smtClean="0"/>
              <a:pPr>
                <a:defRPr/>
              </a:pPr>
              <a:t>68</a:t>
            </a:fld>
            <a:endParaRPr lang="en-US" alt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69</a:t>
            </a:fld>
            <a:endParaRPr lang="en-US" altLang="en-US"/>
          </a:p>
        </p:txBody>
      </p:sp>
      <p:pic>
        <p:nvPicPr>
          <p:cNvPr id="1536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571466"/>
            <a:ext cx="6400800" cy="5715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344226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274638"/>
            <a:ext cx="8229600" cy="838200"/>
          </a:xfrm>
        </p:spPr>
        <p:txBody>
          <a:bodyPr/>
          <a:lstStyle/>
          <a:p>
            <a:pPr eaLnBrk="1" hangingPunct="1"/>
            <a:r>
              <a:rPr lang="en-US" altLang="en-US" smtClean="0">
                <a:solidFill>
                  <a:schemeClr val="accent2"/>
                </a:solidFill>
              </a:rPr>
              <a:t>Discussion</a:t>
            </a:r>
          </a:p>
        </p:txBody>
      </p:sp>
      <p:sp>
        <p:nvSpPr>
          <p:cNvPr id="98307" name="Rectangle 3"/>
          <p:cNvSpPr>
            <a:spLocks noGrp="1" noChangeArrowheads="1"/>
          </p:cNvSpPr>
          <p:nvPr>
            <p:ph type="body" idx="1"/>
          </p:nvPr>
        </p:nvSpPr>
        <p:spPr>
          <a:xfrm>
            <a:off x="685800" y="1600200"/>
            <a:ext cx="7772400" cy="4495800"/>
          </a:xfrm>
        </p:spPr>
        <p:txBody>
          <a:bodyPr/>
          <a:lstStyle/>
          <a:p>
            <a:pPr eaLnBrk="1" hangingPunct="1">
              <a:spcAft>
                <a:spcPts val="1200"/>
              </a:spcAft>
            </a:pPr>
            <a:r>
              <a:rPr lang="en-US" altLang="en-US" dirty="0" smtClean="0">
                <a:solidFill>
                  <a:schemeClr val="accent2"/>
                </a:solidFill>
              </a:rPr>
              <a:t>The displacement spectrum is flat at low frequencies, then starts to decrease at a corner frequency.</a:t>
            </a:r>
          </a:p>
          <a:p>
            <a:pPr eaLnBrk="1" hangingPunct="1">
              <a:spcAft>
                <a:spcPts val="1200"/>
              </a:spcAft>
            </a:pPr>
            <a:r>
              <a:rPr lang="en-US" altLang="en-US" dirty="0" smtClean="0">
                <a:solidFill>
                  <a:schemeClr val="accent2"/>
                </a:solidFill>
              </a:rPr>
              <a:t>Above the corner frequency, the spectrum falls off as f</a:t>
            </a:r>
            <a:r>
              <a:rPr lang="en-US" altLang="en-US" baseline="30000" dirty="0" smtClean="0">
                <a:solidFill>
                  <a:schemeClr val="accent2"/>
                </a:solidFill>
              </a:rPr>
              <a:t>-2 </a:t>
            </a:r>
            <a:r>
              <a:rPr lang="en-US" altLang="en-US" dirty="0" smtClean="0">
                <a:solidFill>
                  <a:schemeClr val="accent2"/>
                </a:solidFill>
              </a:rPr>
              <a:t>(for two box functions), with some fine structure superimposed.</a:t>
            </a:r>
          </a:p>
          <a:p>
            <a:pPr eaLnBrk="1" hangingPunct="1">
              <a:spcAft>
                <a:spcPts val="1200"/>
              </a:spcAft>
            </a:pPr>
            <a:r>
              <a:rPr lang="en-US" altLang="en-US" dirty="0" smtClean="0">
                <a:solidFill>
                  <a:schemeClr val="accent2"/>
                </a:solidFill>
              </a:rPr>
              <a:t>The corner frequency is inversely related to the (apparent) duration of slip on the fault.</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70</a:t>
            </a:fld>
            <a:endParaRPr lang="en-US" alt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685800" y="304800"/>
            <a:ext cx="7772400" cy="609600"/>
          </a:xfrm>
        </p:spPr>
        <p:txBody>
          <a:bodyPr/>
          <a:lstStyle/>
          <a:p>
            <a:pPr eaLnBrk="1" hangingPunct="1"/>
            <a:r>
              <a:rPr lang="en-US" altLang="en-US" smtClean="0">
                <a:solidFill>
                  <a:schemeClr val="accent2"/>
                </a:solidFill>
              </a:rPr>
              <a:t>Point Source: Discussion</a:t>
            </a:r>
          </a:p>
        </p:txBody>
      </p:sp>
      <p:sp>
        <p:nvSpPr>
          <p:cNvPr id="99331" name="Rectangle 3"/>
          <p:cNvSpPr>
            <a:spLocks noGrp="1" noChangeArrowheads="1"/>
          </p:cNvSpPr>
          <p:nvPr>
            <p:ph type="body" idx="1"/>
          </p:nvPr>
        </p:nvSpPr>
        <p:spPr>
          <a:xfrm>
            <a:off x="685800" y="1143000"/>
            <a:ext cx="7772400" cy="4953000"/>
          </a:xfrm>
        </p:spPr>
        <p:txBody>
          <a:bodyPr/>
          <a:lstStyle/>
          <a:p>
            <a:pPr eaLnBrk="1" hangingPunct="1">
              <a:lnSpc>
                <a:spcPct val="90000"/>
              </a:lnSpc>
              <a:spcAft>
                <a:spcPts val="1200"/>
              </a:spcAft>
            </a:pPr>
            <a:r>
              <a:rPr lang="en-US" altLang="en-US" sz="2000" smtClean="0">
                <a:solidFill>
                  <a:schemeClr val="accent2"/>
                </a:solidFill>
              </a:rPr>
              <a:t>The duration of the pulse gives information about the size of the source.</a:t>
            </a:r>
          </a:p>
          <a:p>
            <a:pPr eaLnBrk="1" hangingPunct="1">
              <a:lnSpc>
                <a:spcPct val="90000"/>
              </a:lnSpc>
              <a:spcAft>
                <a:spcPts val="1200"/>
              </a:spcAft>
            </a:pPr>
            <a:r>
              <a:rPr lang="en-US" altLang="en-US" sz="2000" smtClean="0">
                <a:solidFill>
                  <a:schemeClr val="accent2"/>
                </a:solidFill>
              </a:rPr>
              <a:t>Expect that rupture will cross the source with a speed (v</a:t>
            </a:r>
            <a:r>
              <a:rPr lang="en-US" altLang="en-US" sz="2000" baseline="-25000" smtClean="0">
                <a:solidFill>
                  <a:schemeClr val="accent2"/>
                </a:solidFill>
              </a:rPr>
              <a:t>r</a:t>
            </a:r>
            <a:r>
              <a:rPr lang="en-US" altLang="en-US" sz="2000" smtClean="0">
                <a:solidFill>
                  <a:schemeClr val="accent2"/>
                </a:solidFill>
              </a:rPr>
              <a:t>) that does not depend much, if at all, on magnitude.</a:t>
            </a:r>
          </a:p>
          <a:p>
            <a:pPr eaLnBrk="1" hangingPunct="1">
              <a:lnSpc>
                <a:spcPct val="90000"/>
              </a:lnSpc>
              <a:spcAft>
                <a:spcPts val="1200"/>
              </a:spcAft>
            </a:pPr>
            <a:r>
              <a:rPr lang="en-US" altLang="en-US" sz="2000" smtClean="0">
                <a:solidFill>
                  <a:schemeClr val="accent2"/>
                </a:solidFill>
              </a:rPr>
              <a:t>Thus, the duration of rupture is ~L/v</a:t>
            </a:r>
            <a:r>
              <a:rPr lang="en-US" altLang="en-US" sz="2000" baseline="-25000" smtClean="0">
                <a:solidFill>
                  <a:schemeClr val="accent2"/>
                </a:solidFill>
              </a:rPr>
              <a:t>r</a:t>
            </a:r>
            <a:r>
              <a:rPr lang="en-US" altLang="en-US" sz="2000" smtClean="0">
                <a:solidFill>
                  <a:schemeClr val="accent2"/>
                </a:solidFill>
              </a:rPr>
              <a:t>.  We thus expect the pulse width (D before, but T now) is T~L/v</a:t>
            </a:r>
            <a:r>
              <a:rPr lang="en-US" altLang="en-US" sz="2000" baseline="-25000" smtClean="0">
                <a:solidFill>
                  <a:schemeClr val="accent2"/>
                </a:solidFill>
              </a:rPr>
              <a:t>r </a:t>
            </a:r>
            <a:r>
              <a:rPr lang="en-US" altLang="en-US" sz="2000" smtClean="0">
                <a:solidFill>
                  <a:schemeClr val="accent2"/>
                </a:solidFill>
              </a:rPr>
              <a:t>with some modification for direction.</a:t>
            </a:r>
          </a:p>
          <a:p>
            <a:pPr eaLnBrk="1" hangingPunct="1">
              <a:lnSpc>
                <a:spcPct val="90000"/>
              </a:lnSpc>
              <a:spcAft>
                <a:spcPts val="1200"/>
              </a:spcAft>
            </a:pPr>
            <a:r>
              <a:rPr lang="en-US" altLang="en-US" sz="2000" smtClean="0">
                <a:solidFill>
                  <a:schemeClr val="accent2"/>
                </a:solidFill>
              </a:rPr>
              <a:t>If we measure T, we can estimate the fault dimension.  The uncertainty may be a factor of 2 or so.</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71</a:t>
            </a:fld>
            <a:endParaRPr lang="en-US" alt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5800" y="304800"/>
            <a:ext cx="7772400" cy="609600"/>
          </a:xfrm>
        </p:spPr>
        <p:txBody>
          <a:bodyPr/>
          <a:lstStyle/>
          <a:p>
            <a:pPr eaLnBrk="1" hangingPunct="1"/>
            <a:r>
              <a:rPr lang="en-US" altLang="en-US" smtClean="0">
                <a:solidFill>
                  <a:schemeClr val="accent2"/>
                </a:solidFill>
              </a:rPr>
              <a:t>Point Source: Discussion</a:t>
            </a:r>
          </a:p>
        </p:txBody>
      </p:sp>
      <p:sp>
        <p:nvSpPr>
          <p:cNvPr id="100355" name="Rectangle 3"/>
          <p:cNvSpPr>
            <a:spLocks noGrp="1" noChangeArrowheads="1"/>
          </p:cNvSpPr>
          <p:nvPr>
            <p:ph type="body" idx="1"/>
          </p:nvPr>
        </p:nvSpPr>
        <p:spPr>
          <a:xfrm>
            <a:off x="685800" y="1143000"/>
            <a:ext cx="7772400" cy="4953000"/>
          </a:xfrm>
        </p:spPr>
        <p:txBody>
          <a:bodyPr/>
          <a:lstStyle/>
          <a:p>
            <a:pPr eaLnBrk="1" hangingPunct="1">
              <a:spcAft>
                <a:spcPts val="1200"/>
              </a:spcAft>
            </a:pPr>
            <a:r>
              <a:rPr lang="en-US" altLang="en-US" sz="2000" dirty="0" smtClean="0">
                <a:solidFill>
                  <a:schemeClr val="accent2"/>
                </a:solidFill>
              </a:rPr>
              <a:t>For a circular fault with radius </a:t>
            </a:r>
            <a:r>
              <a:rPr lang="en-US" altLang="en-US" sz="2000" i="1" dirty="0" err="1" smtClean="0">
                <a:solidFill>
                  <a:schemeClr val="accent2"/>
                </a:solidFill>
              </a:rPr>
              <a:t>r</a:t>
            </a:r>
            <a:r>
              <a:rPr lang="en-US" altLang="en-US" sz="2000" i="1" baseline="-25000" dirty="0" err="1" smtClean="0">
                <a:solidFill>
                  <a:schemeClr val="accent2"/>
                </a:solidFill>
              </a:rPr>
              <a:t>b</a:t>
            </a:r>
            <a:r>
              <a:rPr lang="en-US" altLang="en-US" sz="2000" dirty="0" smtClean="0">
                <a:solidFill>
                  <a:schemeClr val="accent2"/>
                </a:solidFill>
              </a:rPr>
              <a:t>, </a:t>
            </a:r>
            <a:r>
              <a:rPr lang="en-US" altLang="en-US" sz="2000" dirty="0" err="1" smtClean="0">
                <a:solidFill>
                  <a:schemeClr val="accent2"/>
                </a:solidFill>
              </a:rPr>
              <a:t>Brune</a:t>
            </a:r>
            <a:r>
              <a:rPr lang="en-US" altLang="en-US" sz="2000" dirty="0" smtClean="0">
                <a:solidFill>
                  <a:schemeClr val="accent2"/>
                </a:solidFill>
              </a:rPr>
              <a:t> (1970, 1971) proposed the relationship (</a:t>
            </a:r>
            <a:r>
              <a:rPr lang="el-GR" altLang="en-US" sz="2000" dirty="0" smtClean="0">
                <a:solidFill>
                  <a:schemeClr val="accent2"/>
                </a:solidFill>
              </a:rPr>
              <a:t>β</a:t>
            </a:r>
            <a:r>
              <a:rPr lang="en-US" altLang="en-US" sz="2000" dirty="0" smtClean="0">
                <a:solidFill>
                  <a:schemeClr val="accent2"/>
                </a:solidFill>
              </a:rPr>
              <a:t> is shear-wave velocity, f</a:t>
            </a:r>
            <a:r>
              <a:rPr lang="en-US" altLang="en-US" sz="2000" baseline="-25000" dirty="0" smtClean="0">
                <a:solidFill>
                  <a:schemeClr val="accent2"/>
                </a:solidFill>
              </a:rPr>
              <a:t>0</a:t>
            </a:r>
            <a:r>
              <a:rPr lang="en-US" altLang="en-US" sz="2000" dirty="0" smtClean="0">
                <a:solidFill>
                  <a:schemeClr val="accent2"/>
                </a:solidFill>
              </a:rPr>
              <a:t> is corner frequency):</a:t>
            </a:r>
          </a:p>
          <a:p>
            <a:pPr eaLnBrk="1" hangingPunct="1">
              <a:spcAft>
                <a:spcPts val="1200"/>
              </a:spcAft>
            </a:pPr>
            <a:endParaRPr lang="en-US" altLang="en-US" sz="2000" dirty="0" smtClean="0">
              <a:solidFill>
                <a:schemeClr val="accent2"/>
              </a:solidFill>
            </a:endParaRPr>
          </a:p>
          <a:p>
            <a:pPr eaLnBrk="1" hangingPunct="1">
              <a:spcAft>
                <a:spcPts val="1200"/>
              </a:spcAft>
            </a:pPr>
            <a:endParaRPr lang="en-US" altLang="en-US" sz="2000" dirty="0" smtClean="0">
              <a:solidFill>
                <a:schemeClr val="accent2"/>
              </a:solidFill>
            </a:endParaRPr>
          </a:p>
          <a:p>
            <a:pPr eaLnBrk="1" hangingPunct="1">
              <a:spcAft>
                <a:spcPts val="1200"/>
              </a:spcAft>
            </a:pPr>
            <a:endParaRPr lang="en-US" altLang="en-US" sz="2000" dirty="0" smtClean="0"/>
          </a:p>
          <a:p>
            <a:pPr eaLnBrk="1" hangingPunct="1">
              <a:spcAft>
                <a:spcPts val="1200"/>
              </a:spcAft>
            </a:pPr>
            <a:r>
              <a:rPr lang="en-US" altLang="en-US" sz="2000" dirty="0" smtClean="0">
                <a:solidFill>
                  <a:schemeClr val="accent2"/>
                </a:solidFill>
              </a:rPr>
              <a:t>This is widely used in studies of small earthquakes.</a:t>
            </a:r>
          </a:p>
          <a:p>
            <a:pPr eaLnBrk="1" hangingPunct="1">
              <a:spcAft>
                <a:spcPts val="1200"/>
              </a:spcAft>
            </a:pPr>
            <a:r>
              <a:rPr lang="en-US" altLang="en-US" sz="2000" dirty="0" smtClean="0">
                <a:solidFill>
                  <a:schemeClr val="accent2"/>
                </a:solidFill>
              </a:rPr>
              <a:t>Uncertainties in </a:t>
            </a:r>
            <a:r>
              <a:rPr lang="en-US" altLang="en-US" sz="2000" i="1" dirty="0" err="1" smtClean="0">
                <a:solidFill>
                  <a:schemeClr val="accent2"/>
                </a:solidFill>
              </a:rPr>
              <a:t>r</a:t>
            </a:r>
            <a:r>
              <a:rPr lang="en-US" altLang="en-US" sz="2000" i="1" baseline="-25000" dirty="0" err="1" smtClean="0">
                <a:solidFill>
                  <a:schemeClr val="accent2"/>
                </a:solidFill>
              </a:rPr>
              <a:t>b</a:t>
            </a:r>
            <a:r>
              <a:rPr lang="en-US" altLang="en-US" sz="2000" dirty="0" smtClean="0">
                <a:solidFill>
                  <a:schemeClr val="accent2"/>
                </a:solidFill>
              </a:rPr>
              <a:t> due to the approximate nature of </a:t>
            </a:r>
            <a:r>
              <a:rPr lang="en-US" altLang="en-US" sz="2000" dirty="0" err="1" smtClean="0">
                <a:solidFill>
                  <a:schemeClr val="accent2"/>
                </a:solidFill>
              </a:rPr>
              <a:t>Brune’s</a:t>
            </a:r>
            <a:r>
              <a:rPr lang="en-US" altLang="en-US" sz="2000" dirty="0" smtClean="0">
                <a:solidFill>
                  <a:schemeClr val="accent2"/>
                </a:solidFill>
              </a:rPr>
              <a:t> model are probably a factor of two or so.</a:t>
            </a:r>
          </a:p>
        </p:txBody>
      </p:sp>
      <p:graphicFrame>
        <p:nvGraphicFramePr>
          <p:cNvPr id="100356" name="Object 4"/>
          <p:cNvGraphicFramePr>
            <a:graphicFrameLocks noChangeAspect="1"/>
          </p:cNvGraphicFramePr>
          <p:nvPr/>
        </p:nvGraphicFramePr>
        <p:xfrm>
          <a:off x="3276600" y="1981200"/>
          <a:ext cx="2003425" cy="1239838"/>
        </p:xfrm>
        <a:graphic>
          <a:graphicData uri="http://schemas.openxmlformats.org/presentationml/2006/ole">
            <mc:AlternateContent xmlns:mc="http://schemas.openxmlformats.org/markup-compatibility/2006">
              <mc:Choice xmlns:v="urn:schemas-microsoft-com:vml" Requires="v">
                <p:oleObj spid="_x0000_s100362" name="Equation" r:id="rId4" imgW="698197" imgH="431613" progId="Equation.DSMT4">
                  <p:embed/>
                </p:oleObj>
              </mc:Choice>
              <mc:Fallback>
                <p:oleObj name="Equation" r:id="rId4" imgW="698197" imgH="431613"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981200"/>
                        <a:ext cx="2003425" cy="123983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72</a:t>
            </a:fld>
            <a:endParaRPr lang="en-US" alt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altLang="en-US" smtClean="0"/>
              <a:t>Introducing the stress drop </a:t>
            </a:r>
            <a:r>
              <a:rPr lang="el-GR" altLang="en-US" smtClean="0">
                <a:cs typeface="Arial" pitchFamily="34" charset="0"/>
              </a:rPr>
              <a:t>Δσ</a:t>
            </a:r>
            <a:r>
              <a:rPr lang="en-US" altLang="en-US" smtClean="0">
                <a:cs typeface="Arial" pitchFamily="34" charset="0"/>
              </a:rPr>
              <a:t> </a:t>
            </a:r>
            <a:r>
              <a:rPr lang="en-US" altLang="en-US" smtClean="0"/>
              <a:t>(also known as the stress parameter)</a:t>
            </a:r>
            <a:endParaRPr lang="en-US" altLang="en-US" smtClean="0">
              <a:latin typeface="Calibri" pitchFamily="34" charset="0"/>
            </a:endParaRPr>
          </a:p>
        </p:txBody>
      </p:sp>
      <p:pic>
        <p:nvPicPr>
          <p:cNvPr id="101379" name="Picture 2" descr="http://www.nap.edu/books/0309065623/xhtml/images/p20007dc2g58001.jpg"/>
          <p:cNvPicPr>
            <a:picLocks noChangeAspect="1" noChangeArrowheads="1"/>
          </p:cNvPicPr>
          <p:nvPr/>
        </p:nvPicPr>
        <p:blipFill>
          <a:blip r:embed="rId4">
            <a:extLst>
              <a:ext uri="{28A0092B-C50C-407E-A947-70E740481C1C}">
                <a14:useLocalDpi xmlns:a14="http://schemas.microsoft.com/office/drawing/2010/main" val="0"/>
              </a:ext>
            </a:extLst>
          </a:blip>
          <a:srcRect b="64854"/>
          <a:stretch>
            <a:fillRect/>
          </a:stretch>
        </p:blipFill>
        <p:spPr bwMode="auto">
          <a:xfrm>
            <a:off x="280988" y="1905000"/>
            <a:ext cx="8535987"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0" name="Slide Number Placeholder 4"/>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443273E2-D8E9-4CD4-A67D-5B26FF162DE3}" type="slidenum">
              <a:rPr lang="en-US" altLang="en-US" sz="1400" smtClean="0">
                <a:solidFill>
                  <a:schemeClr val="tx1"/>
                </a:solidFill>
                <a:latin typeface="Times" pitchFamily="18" charset="0"/>
              </a:rPr>
              <a:pPr eaLnBrk="1" hangingPunct="1"/>
              <a:t>73</a:t>
            </a:fld>
            <a:endParaRPr lang="en-US" altLang="en-US" sz="1400" smtClean="0">
              <a:solidFill>
                <a:schemeClr val="tx1"/>
              </a:solidFill>
              <a:latin typeface="Times" pitchFamily="18" charset="0"/>
            </a:endParaRPr>
          </a:p>
        </p:txBody>
      </p:sp>
      <p:graphicFrame>
        <p:nvGraphicFramePr>
          <p:cNvPr id="101381" name="Object 1"/>
          <p:cNvGraphicFramePr>
            <a:graphicFrameLocks noChangeAspect="1"/>
          </p:cNvGraphicFramePr>
          <p:nvPr/>
        </p:nvGraphicFramePr>
        <p:xfrm>
          <a:off x="2971800" y="4114800"/>
          <a:ext cx="3352800" cy="914400"/>
        </p:xfrm>
        <a:graphic>
          <a:graphicData uri="http://schemas.openxmlformats.org/presentationml/2006/ole">
            <mc:AlternateContent xmlns:mc="http://schemas.openxmlformats.org/markup-compatibility/2006">
              <mc:Choice xmlns:v="urn:schemas-microsoft-com:vml" Requires="v">
                <p:oleObj spid="_x0000_s101406" name="Equation" r:id="rId5" imgW="838200" imgH="228600" progId="Equation.DSMT4">
                  <p:embed/>
                </p:oleObj>
              </mc:Choice>
              <mc:Fallback>
                <p:oleObj name="Equation" r:id="rId5" imgW="838200" imgH="228600" progId="Equation.DSMT4">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4114800"/>
                        <a:ext cx="335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1382" name="Object 2"/>
          <p:cNvGraphicFramePr>
            <a:graphicFrameLocks noChangeAspect="1"/>
          </p:cNvGraphicFramePr>
          <p:nvPr/>
        </p:nvGraphicFramePr>
        <p:xfrm>
          <a:off x="914400" y="1905000"/>
          <a:ext cx="533400" cy="685800"/>
        </p:xfrm>
        <a:graphic>
          <a:graphicData uri="http://schemas.openxmlformats.org/presentationml/2006/ole">
            <mc:AlternateContent xmlns:mc="http://schemas.openxmlformats.org/markup-compatibility/2006">
              <mc:Choice xmlns:v="urn:schemas-microsoft-com:vml" Requires="v">
                <p:oleObj spid="_x0000_s101407" name="Equation" r:id="rId7" imgW="177480" imgH="228600" progId="Equation.DSMT4">
                  <p:embed/>
                </p:oleObj>
              </mc:Choice>
              <mc:Fallback>
                <p:oleObj name="Equation" r:id="rId7" imgW="177480" imgH="228600" progId="Equation.DSMT4">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1905000"/>
                        <a:ext cx="533400" cy="685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1383" name="Object 3"/>
          <p:cNvGraphicFramePr>
            <a:graphicFrameLocks noChangeAspect="1"/>
          </p:cNvGraphicFramePr>
          <p:nvPr/>
        </p:nvGraphicFramePr>
        <p:xfrm>
          <a:off x="3429000" y="2073275"/>
          <a:ext cx="533400" cy="685800"/>
        </p:xfrm>
        <a:graphic>
          <a:graphicData uri="http://schemas.openxmlformats.org/presentationml/2006/ole">
            <mc:AlternateContent xmlns:mc="http://schemas.openxmlformats.org/markup-compatibility/2006">
              <mc:Choice xmlns:v="urn:schemas-microsoft-com:vml" Requires="v">
                <p:oleObj spid="_x0000_s101408" name="Equation" r:id="rId9" imgW="177646" imgH="228402" progId="Equation.DSMT4">
                  <p:embed/>
                </p:oleObj>
              </mc:Choice>
              <mc:Fallback>
                <p:oleObj name="Equation" r:id="rId9" imgW="177646" imgH="228402" progId="Equation.DSMT4">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9000" y="2073275"/>
                        <a:ext cx="533400" cy="685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1384" name="Object 4"/>
          <p:cNvGraphicFramePr>
            <a:graphicFrameLocks noChangeAspect="1"/>
          </p:cNvGraphicFramePr>
          <p:nvPr/>
        </p:nvGraphicFramePr>
        <p:xfrm>
          <a:off x="895350" y="2743200"/>
          <a:ext cx="571500" cy="685800"/>
        </p:xfrm>
        <a:graphic>
          <a:graphicData uri="http://schemas.openxmlformats.org/presentationml/2006/ole">
            <mc:AlternateContent xmlns:mc="http://schemas.openxmlformats.org/markup-compatibility/2006">
              <mc:Choice xmlns:v="urn:schemas-microsoft-com:vml" Requires="v">
                <p:oleObj spid="_x0000_s101409" name="Equation" r:id="rId10" imgW="190440" imgH="228600" progId="Equation.DSMT4">
                  <p:embed/>
                </p:oleObj>
              </mc:Choice>
              <mc:Fallback>
                <p:oleObj name="Equation" r:id="rId10" imgW="190440" imgH="228600" progId="Equation.DSMT4">
                  <p:embed/>
                  <p:pic>
                    <p:nvPicPr>
                      <p:cNvPr id="0"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5350" y="2743200"/>
                        <a:ext cx="571500" cy="685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1385" name="Object 5"/>
          <p:cNvGraphicFramePr>
            <a:graphicFrameLocks noChangeAspect="1"/>
          </p:cNvGraphicFramePr>
          <p:nvPr/>
        </p:nvGraphicFramePr>
        <p:xfrm>
          <a:off x="5867400" y="2759075"/>
          <a:ext cx="571500" cy="685800"/>
        </p:xfrm>
        <a:graphic>
          <a:graphicData uri="http://schemas.openxmlformats.org/presentationml/2006/ole">
            <mc:AlternateContent xmlns:mc="http://schemas.openxmlformats.org/markup-compatibility/2006">
              <mc:Choice xmlns:v="urn:schemas-microsoft-com:vml" Requires="v">
                <p:oleObj spid="_x0000_s101410" name="Equation" r:id="rId12" imgW="190500" imgH="228600" progId="Equation.DSMT4">
                  <p:embed/>
                </p:oleObj>
              </mc:Choice>
              <mc:Fallback>
                <p:oleObj name="Equation" r:id="rId12" imgW="190500" imgH="228600" progId="Equation.DSMT4">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67400" y="2759075"/>
                        <a:ext cx="571500" cy="685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685800" y="304800"/>
            <a:ext cx="7772400" cy="609600"/>
          </a:xfrm>
        </p:spPr>
        <p:txBody>
          <a:bodyPr/>
          <a:lstStyle/>
          <a:p>
            <a:pPr eaLnBrk="1" hangingPunct="1"/>
            <a:r>
              <a:rPr lang="en-US" altLang="en-US" smtClean="0">
                <a:solidFill>
                  <a:schemeClr val="accent2"/>
                </a:solidFill>
              </a:rPr>
              <a:t>For a circular crack:</a:t>
            </a:r>
          </a:p>
        </p:txBody>
      </p:sp>
      <p:sp>
        <p:nvSpPr>
          <p:cNvPr id="96259" name="Rectangle 3"/>
          <p:cNvSpPr>
            <a:spLocks noGrp="1" noChangeArrowheads="1"/>
          </p:cNvSpPr>
          <p:nvPr>
            <p:ph type="body" idx="1"/>
          </p:nvPr>
        </p:nvSpPr>
        <p:spPr>
          <a:xfrm>
            <a:off x="685800" y="1143000"/>
            <a:ext cx="7772400" cy="4953000"/>
          </a:xfrm>
        </p:spPr>
        <p:txBody>
          <a:bodyPr/>
          <a:lstStyle/>
          <a:p>
            <a:pPr eaLnBrk="1" hangingPunct="1">
              <a:spcAft>
                <a:spcPts val="14400"/>
              </a:spcAft>
              <a:defRPr/>
            </a:pPr>
            <a:r>
              <a:rPr lang="en-US" altLang="en-US" dirty="0" smtClean="0">
                <a:solidFill>
                  <a:schemeClr val="accent2"/>
                </a:solidFill>
              </a:rPr>
              <a:t>There is a theoretical relation between the static stress drop (</a:t>
            </a:r>
            <a:r>
              <a:rPr lang="el-GR" altLang="en-US" dirty="0" smtClean="0">
                <a:solidFill>
                  <a:schemeClr val="accent2"/>
                </a:solidFill>
                <a:cs typeface="Arial"/>
              </a:rPr>
              <a:t>Δσ</a:t>
            </a:r>
            <a:r>
              <a:rPr lang="en-US" altLang="en-US" dirty="0" smtClean="0">
                <a:solidFill>
                  <a:schemeClr val="accent2"/>
                </a:solidFill>
                <a:cs typeface="Arial"/>
              </a:rPr>
              <a:t>)</a:t>
            </a:r>
            <a:r>
              <a:rPr lang="en-US" altLang="en-US" dirty="0" smtClean="0">
                <a:solidFill>
                  <a:schemeClr val="accent2"/>
                </a:solidFill>
              </a:rPr>
              <a:t>, the average slip over the crack surface (U), and the radius of the crack (</a:t>
            </a:r>
            <a:r>
              <a:rPr lang="en-US" altLang="en-US" dirty="0" err="1" smtClean="0">
                <a:solidFill>
                  <a:schemeClr val="accent2"/>
                </a:solidFill>
              </a:rPr>
              <a:t>r</a:t>
            </a:r>
            <a:r>
              <a:rPr lang="en-US" altLang="en-US" baseline="-25000" dirty="0" err="1" smtClean="0">
                <a:solidFill>
                  <a:schemeClr val="accent2"/>
                </a:solidFill>
              </a:rPr>
              <a:t>b</a:t>
            </a:r>
            <a:r>
              <a:rPr lang="en-US" altLang="en-US" dirty="0" smtClean="0">
                <a:solidFill>
                  <a:schemeClr val="accent2"/>
                </a:solidFill>
              </a:rPr>
              <a:t>):</a:t>
            </a:r>
          </a:p>
          <a:p>
            <a:pPr eaLnBrk="1" hangingPunct="1">
              <a:defRPr/>
            </a:pPr>
            <a:r>
              <a:rPr lang="en-US" altLang="en-US" dirty="0" smtClean="0">
                <a:solidFill>
                  <a:schemeClr val="accent2"/>
                </a:solidFill>
              </a:rPr>
              <a:t>Note that for a </a:t>
            </a:r>
            <a:r>
              <a:rPr lang="en-US" altLang="en-US" dirty="0" smtClean="0">
                <a:solidFill>
                  <a:srgbClr val="FF0000"/>
                </a:solidFill>
              </a:rPr>
              <a:t>constant radius</a:t>
            </a:r>
            <a:r>
              <a:rPr lang="en-US" altLang="en-US" dirty="0" smtClean="0">
                <a:solidFill>
                  <a:schemeClr val="accent2"/>
                </a:solidFill>
              </a:rPr>
              <a:t>, an </a:t>
            </a:r>
            <a:r>
              <a:rPr lang="en-US" altLang="en-US" dirty="0" smtClean="0">
                <a:solidFill>
                  <a:srgbClr val="FF0000"/>
                </a:solidFill>
              </a:rPr>
              <a:t>increasing slip</a:t>
            </a:r>
            <a:r>
              <a:rPr lang="en-US" altLang="en-US" dirty="0" smtClean="0">
                <a:solidFill>
                  <a:schemeClr val="accent2"/>
                </a:solidFill>
              </a:rPr>
              <a:t> gives </a:t>
            </a:r>
            <a:r>
              <a:rPr lang="en-US" altLang="en-US" dirty="0" smtClean="0">
                <a:solidFill>
                  <a:srgbClr val="FF0000"/>
                </a:solidFill>
              </a:rPr>
              <a:t>increasing stress drop</a:t>
            </a:r>
          </a:p>
          <a:p>
            <a:pPr marL="0" indent="0" eaLnBrk="1" hangingPunct="1">
              <a:buFontTx/>
              <a:buNone/>
              <a:defRPr/>
            </a:pPr>
            <a:endParaRPr lang="en-US" altLang="en-US" dirty="0" smtClean="0">
              <a:solidFill>
                <a:schemeClr val="accent2"/>
              </a:solidFill>
            </a:endParaRPr>
          </a:p>
          <a:p>
            <a:pPr eaLnBrk="1" hangingPunct="1">
              <a:defRPr/>
            </a:pPr>
            <a:endParaRPr lang="en-US" altLang="en-US" dirty="0" smtClean="0">
              <a:solidFill>
                <a:srgbClr val="FFFF00"/>
              </a:solidFill>
            </a:endParaRPr>
          </a:p>
        </p:txBody>
      </p:sp>
      <p:graphicFrame>
        <p:nvGraphicFramePr>
          <p:cNvPr id="102404" name="Object 4"/>
          <p:cNvGraphicFramePr>
            <a:graphicFrameLocks noChangeAspect="1"/>
          </p:cNvGraphicFramePr>
          <p:nvPr/>
        </p:nvGraphicFramePr>
        <p:xfrm>
          <a:off x="3328988" y="2667000"/>
          <a:ext cx="2147887" cy="1200150"/>
        </p:xfrm>
        <a:graphic>
          <a:graphicData uri="http://schemas.openxmlformats.org/presentationml/2006/ole">
            <mc:AlternateContent xmlns:mc="http://schemas.openxmlformats.org/markup-compatibility/2006">
              <mc:Choice xmlns:v="urn:schemas-microsoft-com:vml" Requires="v">
                <p:oleObj spid="_x0000_s102410" name="Equation" r:id="rId4" imgW="774360" imgH="431640" progId="Equation.DSMT4">
                  <p:embed/>
                </p:oleObj>
              </mc:Choice>
              <mc:Fallback>
                <p:oleObj name="Equation" r:id="rId4" imgW="774360" imgH="4316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8988" y="2667000"/>
                        <a:ext cx="2147887" cy="120015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74</a:t>
            </a:fld>
            <a:endParaRPr lang="en-US" alt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85800" y="304800"/>
            <a:ext cx="7772400" cy="609600"/>
          </a:xfrm>
        </p:spPr>
        <p:txBody>
          <a:bodyPr/>
          <a:lstStyle/>
          <a:p>
            <a:pPr eaLnBrk="1" hangingPunct="1"/>
            <a:r>
              <a:rPr lang="en-US" altLang="en-US" smtClean="0">
                <a:solidFill>
                  <a:schemeClr val="accent2"/>
                </a:solidFill>
              </a:rPr>
              <a:t>For a circular crack:</a:t>
            </a:r>
          </a:p>
        </p:txBody>
      </p:sp>
      <p:sp>
        <p:nvSpPr>
          <p:cNvPr id="96259" name="Rectangle 3"/>
          <p:cNvSpPr>
            <a:spLocks noGrp="1" noChangeArrowheads="1"/>
          </p:cNvSpPr>
          <p:nvPr>
            <p:ph type="body" idx="1"/>
          </p:nvPr>
        </p:nvSpPr>
        <p:spPr>
          <a:xfrm>
            <a:off x="685800" y="1143000"/>
            <a:ext cx="7772400" cy="4953000"/>
          </a:xfrm>
        </p:spPr>
        <p:txBody>
          <a:bodyPr/>
          <a:lstStyle/>
          <a:p>
            <a:pPr eaLnBrk="1" hangingPunct="1">
              <a:spcAft>
                <a:spcPts val="14400"/>
              </a:spcAft>
              <a:defRPr/>
            </a:pPr>
            <a:r>
              <a:rPr lang="en-US" altLang="en-US" dirty="0" smtClean="0">
                <a:solidFill>
                  <a:schemeClr val="accent2"/>
                </a:solidFill>
              </a:rPr>
              <a:t>This can be converted into an equation in terms of seismic moment:</a:t>
            </a:r>
          </a:p>
          <a:p>
            <a:pPr eaLnBrk="1" hangingPunct="1">
              <a:defRPr/>
            </a:pPr>
            <a:r>
              <a:rPr lang="en-US" altLang="en-US" dirty="0" smtClean="0">
                <a:solidFill>
                  <a:schemeClr val="accent2"/>
                </a:solidFill>
              </a:rPr>
              <a:t>Although developed for a simple source (a circular crack), this equation is the basis for the simulation of ground motions of engineering interest, as improbable as that seems.</a:t>
            </a:r>
          </a:p>
          <a:p>
            <a:pPr marL="0" indent="0" eaLnBrk="1" hangingPunct="1">
              <a:buFontTx/>
              <a:buNone/>
              <a:defRPr/>
            </a:pPr>
            <a:endParaRPr lang="en-US" altLang="en-US" dirty="0" smtClean="0">
              <a:solidFill>
                <a:schemeClr val="accent2"/>
              </a:solidFill>
            </a:endParaRPr>
          </a:p>
          <a:p>
            <a:pPr eaLnBrk="1" hangingPunct="1">
              <a:defRPr/>
            </a:pPr>
            <a:endParaRPr lang="en-US" altLang="en-US" dirty="0" smtClean="0">
              <a:solidFill>
                <a:srgbClr val="FFFF00"/>
              </a:solidFill>
            </a:endParaRPr>
          </a:p>
        </p:txBody>
      </p:sp>
      <p:graphicFrame>
        <p:nvGraphicFramePr>
          <p:cNvPr id="103428" name="Object 1"/>
          <p:cNvGraphicFramePr>
            <a:graphicFrameLocks noChangeAspect="1"/>
          </p:cNvGraphicFramePr>
          <p:nvPr/>
        </p:nvGraphicFramePr>
        <p:xfrm>
          <a:off x="3444875" y="2211388"/>
          <a:ext cx="2252663" cy="1198562"/>
        </p:xfrm>
        <a:graphic>
          <a:graphicData uri="http://schemas.openxmlformats.org/presentationml/2006/ole">
            <mc:AlternateContent xmlns:mc="http://schemas.openxmlformats.org/markup-compatibility/2006">
              <mc:Choice xmlns:v="urn:schemas-microsoft-com:vml" Requires="v">
                <p:oleObj spid="_x0000_s103434" name="Equation" r:id="rId4" imgW="812520" imgH="431640" progId="Equation.DSMT4">
                  <p:embed/>
                </p:oleObj>
              </mc:Choice>
              <mc:Fallback>
                <p:oleObj name="Equation" r:id="rId4" imgW="812520" imgH="43164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4875" y="2211388"/>
                        <a:ext cx="2252663" cy="1198562"/>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75</a:t>
            </a:fld>
            <a:endParaRPr lang="en-US" alt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Text Box 3"/>
          <p:cNvSpPr txBox="1">
            <a:spLocks noChangeArrowheads="1"/>
          </p:cNvSpPr>
          <p:nvPr/>
        </p:nvSpPr>
        <p:spPr bwMode="auto">
          <a:xfrm>
            <a:off x="590550" y="762000"/>
            <a:ext cx="79629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latin typeface="Times New Roman" pitchFamily="18" charset="0"/>
              </a:rPr>
              <a:t>Using the relation between source radius, corner frequency and</a:t>
            </a:r>
          </a:p>
          <a:p>
            <a:pPr eaLnBrk="1" hangingPunct="1">
              <a:spcBef>
                <a:spcPct val="0"/>
              </a:spcBef>
              <a:buFontTx/>
              <a:buNone/>
            </a:pPr>
            <a:r>
              <a:rPr lang="en-US" altLang="en-US">
                <a:latin typeface="Times New Roman" pitchFamily="18" charset="0"/>
              </a:rPr>
              <a:t>stress drop leads to this </a:t>
            </a:r>
            <a:r>
              <a:rPr lang="en-US" altLang="en-US">
                <a:solidFill>
                  <a:srgbClr val="FF0000"/>
                </a:solidFill>
                <a:latin typeface="Times New Roman" pitchFamily="18" charset="0"/>
              </a:rPr>
              <a:t>important</a:t>
            </a:r>
            <a:r>
              <a:rPr lang="en-US" altLang="en-US">
                <a:latin typeface="Times New Roman" pitchFamily="18" charset="0"/>
              </a:rPr>
              <a:t> equation</a:t>
            </a:r>
          </a:p>
        </p:txBody>
      </p:sp>
      <p:sp>
        <p:nvSpPr>
          <p:cNvPr id="104451" name="Text Box 4"/>
          <p:cNvSpPr txBox="1">
            <a:spLocks noChangeArrowheads="1"/>
          </p:cNvSpPr>
          <p:nvPr/>
        </p:nvSpPr>
        <p:spPr bwMode="auto">
          <a:xfrm>
            <a:off x="682625" y="3413125"/>
            <a:ext cx="777875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latin typeface="Times New Roman" pitchFamily="18" charset="0"/>
              </a:rPr>
              <a:t>where f</a:t>
            </a:r>
            <a:r>
              <a:rPr lang="en-US" altLang="en-US" baseline="-25000">
                <a:latin typeface="Times New Roman" pitchFamily="18" charset="0"/>
              </a:rPr>
              <a:t>0</a:t>
            </a:r>
            <a:r>
              <a:rPr lang="en-US" altLang="en-US">
                <a:latin typeface="Times New Roman" pitchFamily="18" charset="0"/>
              </a:rPr>
              <a:t> is in Hz, </a:t>
            </a:r>
            <a:r>
              <a:rPr lang="en-US" altLang="en-US">
                <a:latin typeface="Symbol" pitchFamily="18" charset="2"/>
              </a:rPr>
              <a:t>b</a:t>
            </a:r>
            <a:r>
              <a:rPr lang="en-US" altLang="en-US">
                <a:latin typeface="Times New Roman" pitchFamily="18" charset="0"/>
              </a:rPr>
              <a:t> in km/s, </a:t>
            </a:r>
            <a:r>
              <a:rPr lang="en-US" altLang="en-US">
                <a:latin typeface="Symbol" pitchFamily="18" charset="2"/>
              </a:rPr>
              <a:t>Ds</a:t>
            </a:r>
            <a:r>
              <a:rPr lang="en-US" altLang="en-US">
                <a:latin typeface="Times New Roman" pitchFamily="18" charset="0"/>
              </a:rPr>
              <a:t> in bars, and M</a:t>
            </a:r>
            <a:r>
              <a:rPr lang="en-US" altLang="en-US" baseline="-25000">
                <a:latin typeface="Times New Roman" pitchFamily="18" charset="0"/>
              </a:rPr>
              <a:t>o</a:t>
            </a:r>
            <a:r>
              <a:rPr lang="en-US" altLang="en-US">
                <a:latin typeface="Times New Roman" pitchFamily="18" charset="0"/>
              </a:rPr>
              <a:t> in dyne-cm</a:t>
            </a:r>
          </a:p>
        </p:txBody>
      </p:sp>
      <p:graphicFrame>
        <p:nvGraphicFramePr>
          <p:cNvPr id="104452" name="Object 1"/>
          <p:cNvGraphicFramePr>
            <a:graphicFrameLocks noChangeAspect="1"/>
          </p:cNvGraphicFramePr>
          <p:nvPr/>
        </p:nvGraphicFramePr>
        <p:xfrm>
          <a:off x="2473325" y="2286000"/>
          <a:ext cx="3954463" cy="658813"/>
        </p:xfrm>
        <a:graphic>
          <a:graphicData uri="http://schemas.openxmlformats.org/presentationml/2006/ole">
            <mc:AlternateContent xmlns:mc="http://schemas.openxmlformats.org/markup-compatibility/2006">
              <mc:Choice xmlns:v="urn:schemas-microsoft-com:vml" Requires="v">
                <p:oleObj spid="_x0000_s104459" name="Equation" r:id="rId4" imgW="1676160" imgH="279360" progId="Equation.DSMT4">
                  <p:embed/>
                </p:oleObj>
              </mc:Choice>
              <mc:Fallback>
                <p:oleObj name="Equation" r:id="rId4" imgW="1676160" imgH="27936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3325" y="2286000"/>
                        <a:ext cx="3954463"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76</a:t>
            </a:fld>
            <a:endParaRPr lang="en-US" alt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latin typeface="Calibri" pitchFamily="34" charset="0"/>
              </a:rPr>
              <a:t>Stress Drop</a:t>
            </a:r>
          </a:p>
        </p:txBody>
      </p:sp>
      <p:sp>
        <p:nvSpPr>
          <p:cNvPr id="105475" name="Content Placeholder 2"/>
          <p:cNvSpPr>
            <a:spLocks noGrp="1"/>
          </p:cNvSpPr>
          <p:nvPr>
            <p:ph idx="1"/>
          </p:nvPr>
        </p:nvSpPr>
        <p:spPr/>
        <p:txBody>
          <a:bodyPr/>
          <a:lstStyle/>
          <a:p>
            <a:r>
              <a:rPr lang="en-US" altLang="en-US" smtClean="0">
                <a:latin typeface="Calibri" pitchFamily="34" charset="0"/>
              </a:rPr>
              <a:t>“Static” versus “dynamic stress”</a:t>
            </a:r>
          </a:p>
          <a:p>
            <a:r>
              <a:rPr lang="en-US" altLang="en-US" smtClean="0">
                <a:latin typeface="Calibri" pitchFamily="34" charset="0"/>
              </a:rPr>
              <a:t>Variability over rupture area</a:t>
            </a:r>
          </a:p>
          <a:p>
            <a:r>
              <a:rPr lang="en-US" altLang="en-US" smtClean="0">
                <a:latin typeface="Calibri" pitchFamily="34" charset="0"/>
              </a:rPr>
              <a:t>Estimation = difficult</a:t>
            </a:r>
          </a:p>
        </p:txBody>
      </p:sp>
      <p:sp>
        <p:nvSpPr>
          <p:cNvPr id="105476" name="Slide Number Placeholder 3"/>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8EFBFF19-9C6C-4D33-B742-460D5544FCF7}" type="slidenum">
              <a:rPr lang="en-US" altLang="en-US" sz="1400" smtClean="0">
                <a:solidFill>
                  <a:schemeClr val="tx1"/>
                </a:solidFill>
                <a:latin typeface="Times" pitchFamily="18" charset="0"/>
              </a:rPr>
              <a:pPr eaLnBrk="1" hangingPunct="1"/>
              <a:t>77</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ltLang="en-US" smtClean="0">
                <a:latin typeface="Calibri" pitchFamily="34" charset="0"/>
              </a:rPr>
              <a:t>Typical Stress Drop Values</a:t>
            </a:r>
          </a:p>
        </p:txBody>
      </p:sp>
      <p:sp>
        <p:nvSpPr>
          <p:cNvPr id="3" name="Content Placeholder 2"/>
          <p:cNvSpPr>
            <a:spLocks noGrp="1"/>
          </p:cNvSpPr>
          <p:nvPr>
            <p:ph idx="1"/>
          </p:nvPr>
        </p:nvSpPr>
        <p:spPr>
          <a:xfrm>
            <a:off x="685800" y="1752600"/>
            <a:ext cx="7772400" cy="4114800"/>
          </a:xfrm>
        </p:spPr>
        <p:txBody>
          <a:bodyPr/>
          <a:lstStyle/>
          <a:p>
            <a:pPr>
              <a:defRPr/>
            </a:pPr>
            <a:r>
              <a:rPr lang="en-US" dirty="0" smtClean="0">
                <a:latin typeface="Calibri" pitchFamily="34" charset="0"/>
              </a:rPr>
              <a:t>Typical values: 0.1 bars – 500 bars</a:t>
            </a:r>
          </a:p>
          <a:p>
            <a:pPr marL="0" indent="0">
              <a:buFontTx/>
              <a:buNone/>
              <a:defRPr/>
            </a:pPr>
            <a:r>
              <a:rPr lang="en-US" i="1" dirty="0">
                <a:latin typeface="Calibri" pitchFamily="34" charset="0"/>
              </a:rPr>
              <a:t>	</a:t>
            </a:r>
            <a:r>
              <a:rPr lang="en-US" i="1" dirty="0" smtClean="0">
                <a:latin typeface="Calibri" pitchFamily="34" charset="0"/>
              </a:rPr>
              <a:t>	</a:t>
            </a:r>
            <a:r>
              <a:rPr lang="en-US" dirty="0" smtClean="0">
                <a:latin typeface="Calibri" pitchFamily="34" charset="0"/>
              </a:rPr>
              <a:t>0.01 </a:t>
            </a:r>
            <a:r>
              <a:rPr lang="en-US" dirty="0" err="1" smtClean="0">
                <a:latin typeface="Calibri" pitchFamily="34" charset="0"/>
              </a:rPr>
              <a:t>MPa</a:t>
            </a:r>
            <a:r>
              <a:rPr lang="en-US" dirty="0" smtClean="0">
                <a:latin typeface="Calibri" pitchFamily="34" charset="0"/>
              </a:rPr>
              <a:t> – 50 </a:t>
            </a:r>
            <a:r>
              <a:rPr lang="en-US" dirty="0" err="1" smtClean="0">
                <a:latin typeface="Calibri" pitchFamily="34" charset="0"/>
              </a:rPr>
              <a:t>MPa</a:t>
            </a:r>
            <a:endParaRPr lang="en-US" dirty="0" smtClean="0">
              <a:latin typeface="Calibri" pitchFamily="34" charset="0"/>
            </a:endParaRPr>
          </a:p>
          <a:p>
            <a:pPr marL="339725" indent="-339725">
              <a:defRPr/>
            </a:pPr>
            <a:r>
              <a:rPr lang="en-US" dirty="0" smtClean="0">
                <a:latin typeface="Calibri" pitchFamily="34" charset="0"/>
              </a:rPr>
              <a:t>Units: force/area (bars = </a:t>
            </a:r>
            <a:r>
              <a:rPr lang="en-US" dirty="0" err="1" smtClean="0">
                <a:latin typeface="Calibri" pitchFamily="34" charset="0"/>
              </a:rPr>
              <a:t>cgs</a:t>
            </a:r>
            <a:r>
              <a:rPr lang="en-US" dirty="0" smtClean="0">
                <a:latin typeface="Calibri" pitchFamily="34" charset="0"/>
              </a:rPr>
              <a:t>)</a:t>
            </a:r>
          </a:p>
          <a:p>
            <a:pPr marL="339725" indent="-339725">
              <a:defRPr/>
            </a:pPr>
            <a:r>
              <a:rPr lang="en-US" dirty="0" smtClean="0">
                <a:latin typeface="Calibri" pitchFamily="34" charset="0"/>
              </a:rPr>
              <a:t>Atmospheric pressure ~ 1 bar</a:t>
            </a:r>
          </a:p>
          <a:p>
            <a:pPr marL="339725" indent="-339725">
              <a:defRPr/>
            </a:pPr>
            <a:r>
              <a:rPr lang="en-US" dirty="0" smtClean="0">
                <a:latin typeface="Calibri" pitchFamily="34" charset="0"/>
              </a:rPr>
              <a:t>Absolute stress in earth = high, very difficult to measure</a:t>
            </a:r>
          </a:p>
          <a:p>
            <a:pPr marL="0" indent="0">
              <a:buFontTx/>
              <a:buNone/>
              <a:defRPr/>
            </a:pPr>
            <a:endParaRPr lang="en-US" dirty="0" smtClean="0">
              <a:latin typeface="Calibri" pitchFamily="34" charset="0"/>
            </a:endParaRPr>
          </a:p>
          <a:p>
            <a:pPr marL="0" indent="0">
              <a:buFontTx/>
              <a:buNone/>
              <a:defRPr/>
            </a:pPr>
            <a:endParaRPr lang="en-US" dirty="0" smtClean="0">
              <a:latin typeface="Calibri" pitchFamily="34" charset="0"/>
            </a:endParaRPr>
          </a:p>
          <a:p>
            <a:pPr>
              <a:defRPr/>
            </a:pPr>
            <a:endParaRPr lang="en-US" dirty="0">
              <a:latin typeface="Calibri" pitchFamily="34" charset="0"/>
            </a:endParaRPr>
          </a:p>
        </p:txBody>
      </p:sp>
      <p:sp>
        <p:nvSpPr>
          <p:cNvPr id="106500" name="Slide Number Placeholder 3"/>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50938542-E68F-4B7B-93AF-9E3BFD4A0124}" type="slidenum">
              <a:rPr lang="en-US" altLang="en-US" sz="1400" smtClean="0">
                <a:solidFill>
                  <a:schemeClr val="tx1"/>
                </a:solidFill>
                <a:latin typeface="Times" pitchFamily="18" charset="0"/>
              </a:rPr>
              <a:pPr eaLnBrk="1" hangingPunct="1"/>
              <a:t>78</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Title 1"/>
          <p:cNvSpPr>
            <a:spLocks noGrp="1"/>
          </p:cNvSpPr>
          <p:nvPr>
            <p:ph type="title"/>
          </p:nvPr>
        </p:nvSpPr>
        <p:spPr>
          <a:xfrm>
            <a:off x="609600" y="228600"/>
            <a:ext cx="7772400" cy="1143000"/>
          </a:xfrm>
        </p:spPr>
        <p:txBody>
          <a:bodyPr/>
          <a:lstStyle/>
          <a:p>
            <a:r>
              <a:rPr lang="en-US" altLang="en-US" smtClean="0">
                <a:latin typeface="Calibri" pitchFamily="34" charset="0"/>
              </a:rPr>
              <a:t>Example</a:t>
            </a:r>
          </a:p>
        </p:txBody>
      </p:sp>
      <p:pic>
        <p:nvPicPr>
          <p:cNvPr id="107523" name="Picture 2" descr="http://ars.els-cdn.com/content/image/1-s2.0-S0377027309002352-gr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295400"/>
            <a:ext cx="3373438"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4" name="TextBox 3"/>
          <p:cNvSpPr txBox="1">
            <a:spLocks noChangeArrowheads="1"/>
          </p:cNvSpPr>
          <p:nvPr/>
        </p:nvSpPr>
        <p:spPr bwMode="auto">
          <a:xfrm>
            <a:off x="685800" y="1635125"/>
            <a:ext cx="3303588"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en-US" sz="3600">
                <a:latin typeface="Calibri" pitchFamily="34" charset="0"/>
              </a:rPr>
              <a:t>f</a:t>
            </a:r>
            <a:r>
              <a:rPr lang="en-US" altLang="en-US" sz="3600" baseline="-25000">
                <a:latin typeface="Calibri" pitchFamily="34" charset="0"/>
              </a:rPr>
              <a:t>0</a:t>
            </a:r>
            <a:r>
              <a:rPr lang="en-US" altLang="en-US" sz="3600">
                <a:latin typeface="Calibri" pitchFamily="34" charset="0"/>
              </a:rPr>
              <a:t> = _____</a:t>
            </a:r>
          </a:p>
          <a:p>
            <a:pPr>
              <a:spcBef>
                <a:spcPct val="0"/>
              </a:spcBef>
              <a:buFontTx/>
              <a:buNone/>
            </a:pPr>
            <a:r>
              <a:rPr lang="en-US" altLang="en-US" sz="3600">
                <a:latin typeface="Calibri" pitchFamily="34" charset="0"/>
              </a:rPr>
              <a:t>r  = 2.34 </a:t>
            </a:r>
            <a:r>
              <a:rPr lang="en-US" altLang="en-US" sz="3600">
                <a:latin typeface="Symbol" pitchFamily="18" charset="2"/>
              </a:rPr>
              <a:t>b</a:t>
            </a:r>
            <a:r>
              <a:rPr lang="en-US" altLang="en-US" sz="3600">
                <a:latin typeface="Calibri" pitchFamily="34" charset="0"/>
              </a:rPr>
              <a:t>/(2</a:t>
            </a:r>
            <a:r>
              <a:rPr lang="en-US" altLang="en-US" sz="3600">
                <a:latin typeface="Symbol" pitchFamily="18" charset="2"/>
              </a:rPr>
              <a:t>p</a:t>
            </a:r>
            <a:r>
              <a:rPr lang="en-US" altLang="en-US" sz="3600">
                <a:latin typeface="Calibri" pitchFamily="34" charset="0"/>
              </a:rPr>
              <a:t>f</a:t>
            </a:r>
            <a:r>
              <a:rPr lang="en-US" altLang="en-US" sz="3600" baseline="-25000">
                <a:latin typeface="Calibri" pitchFamily="34" charset="0"/>
              </a:rPr>
              <a:t>0</a:t>
            </a:r>
            <a:r>
              <a:rPr lang="en-US" altLang="en-US" sz="3600">
                <a:latin typeface="Calibri" pitchFamily="34" charset="0"/>
              </a:rPr>
              <a:t>)</a:t>
            </a:r>
          </a:p>
          <a:p>
            <a:pPr>
              <a:spcBef>
                <a:spcPct val="0"/>
              </a:spcBef>
              <a:buFontTx/>
              <a:buNone/>
            </a:pPr>
            <a:r>
              <a:rPr lang="en-US" altLang="en-US" sz="3600">
                <a:latin typeface="Calibri" pitchFamily="34" charset="0"/>
              </a:rPr>
              <a:t>    = ? meters</a:t>
            </a:r>
          </a:p>
          <a:p>
            <a:pPr>
              <a:spcBef>
                <a:spcPct val="0"/>
              </a:spcBef>
              <a:buFontTx/>
              <a:buNone/>
            </a:pPr>
            <a:endParaRPr lang="en-US" altLang="en-US" sz="3600">
              <a:latin typeface="Calibri" pitchFamily="34" charset="0"/>
            </a:endParaRPr>
          </a:p>
          <a:p>
            <a:pPr>
              <a:spcBef>
                <a:spcPct val="0"/>
              </a:spcBef>
              <a:buFontTx/>
              <a:buNone/>
            </a:pPr>
            <a:r>
              <a:rPr lang="en-US" altLang="en-US" sz="3600">
                <a:latin typeface="Calibri" pitchFamily="34" charset="0"/>
              </a:rPr>
              <a:t>If Mo = </a:t>
            </a:r>
          </a:p>
        </p:txBody>
      </p:sp>
      <p:pic>
        <p:nvPicPr>
          <p:cNvPr id="107525" name="Picture 2" descr="http://www.nap.edu/books/0309065623/xhtml/images/p20007dc2g52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250" y="3686175"/>
            <a:ext cx="391160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6" name="Slide Number Placeholder 5"/>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158B9EE9-FC88-4BAD-BF59-D6009B4540FE}" type="slidenum">
              <a:rPr lang="en-US" altLang="en-US" sz="1400" smtClean="0">
                <a:solidFill>
                  <a:schemeClr val="tx1"/>
                </a:solidFill>
                <a:latin typeface="Times" pitchFamily="18" charset="0"/>
              </a:rPr>
              <a:pPr eaLnBrk="1" hangingPunct="1"/>
              <a:t>79</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Title 1"/>
          <p:cNvSpPr>
            <a:spLocks noGrp="1"/>
          </p:cNvSpPr>
          <p:nvPr>
            <p:ph type="title"/>
          </p:nvPr>
        </p:nvSpPr>
        <p:spPr>
          <a:xfrm>
            <a:off x="609600" y="228600"/>
            <a:ext cx="7772400" cy="1143000"/>
          </a:xfrm>
        </p:spPr>
        <p:txBody>
          <a:bodyPr/>
          <a:lstStyle/>
          <a:p>
            <a:r>
              <a:rPr lang="en-US" altLang="en-US" smtClean="0">
                <a:latin typeface="Calibri" pitchFamily="34" charset="0"/>
              </a:rPr>
              <a:t>Example</a:t>
            </a:r>
          </a:p>
        </p:txBody>
      </p:sp>
      <p:sp>
        <p:nvSpPr>
          <p:cNvPr id="108547" name="TextBox 3"/>
          <p:cNvSpPr txBox="1">
            <a:spLocks noChangeArrowheads="1"/>
          </p:cNvSpPr>
          <p:nvPr/>
        </p:nvSpPr>
        <p:spPr bwMode="auto">
          <a:xfrm>
            <a:off x="685800" y="1635125"/>
            <a:ext cx="601503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en-US" sz="3200">
                <a:latin typeface="Calibri" pitchFamily="34" charset="0"/>
              </a:rPr>
              <a:t>R = 50 m</a:t>
            </a:r>
          </a:p>
          <a:p>
            <a:pPr>
              <a:spcBef>
                <a:spcPct val="0"/>
              </a:spcBef>
              <a:buFontTx/>
              <a:buNone/>
            </a:pPr>
            <a:r>
              <a:rPr lang="en-US" altLang="en-US" sz="3200">
                <a:latin typeface="Calibri" pitchFamily="34" charset="0"/>
              </a:rPr>
              <a:t>If M</a:t>
            </a:r>
            <a:r>
              <a:rPr lang="en-US" altLang="en-US" sz="3200" baseline="-25000">
                <a:latin typeface="Calibri" pitchFamily="34" charset="0"/>
              </a:rPr>
              <a:t>o</a:t>
            </a:r>
            <a:r>
              <a:rPr lang="en-US" altLang="en-US" sz="3200">
                <a:latin typeface="Calibri" pitchFamily="34" charset="0"/>
              </a:rPr>
              <a:t> = 10</a:t>
            </a:r>
            <a:r>
              <a:rPr lang="en-US" altLang="en-US" sz="3200" baseline="30000">
                <a:latin typeface="Calibri" pitchFamily="34" charset="0"/>
              </a:rPr>
              <a:t>12</a:t>
            </a:r>
            <a:r>
              <a:rPr lang="en-US" altLang="en-US" sz="3200">
                <a:latin typeface="Calibri" pitchFamily="34" charset="0"/>
              </a:rPr>
              <a:t>Nm, stress drop = ____</a:t>
            </a:r>
          </a:p>
          <a:p>
            <a:pPr>
              <a:spcBef>
                <a:spcPct val="0"/>
              </a:spcBef>
              <a:buFontTx/>
              <a:buNone/>
            </a:pPr>
            <a:r>
              <a:rPr lang="en-US" altLang="en-US" sz="3200">
                <a:latin typeface="Calibri" pitchFamily="34" charset="0"/>
              </a:rPr>
              <a:t>If M</a:t>
            </a:r>
            <a:r>
              <a:rPr lang="en-US" altLang="en-US" sz="3200" baseline="-25000">
                <a:latin typeface="Calibri" pitchFamily="34" charset="0"/>
              </a:rPr>
              <a:t>o</a:t>
            </a:r>
            <a:r>
              <a:rPr lang="en-US" altLang="en-US" sz="3200">
                <a:latin typeface="Calibri" pitchFamily="34" charset="0"/>
              </a:rPr>
              <a:t> = 10</a:t>
            </a:r>
            <a:r>
              <a:rPr lang="en-US" altLang="en-US" sz="3200" baseline="30000">
                <a:latin typeface="Calibri" pitchFamily="34" charset="0"/>
              </a:rPr>
              <a:t>10</a:t>
            </a:r>
            <a:r>
              <a:rPr lang="en-US" altLang="en-US" sz="3200">
                <a:latin typeface="Calibri" pitchFamily="34" charset="0"/>
              </a:rPr>
              <a:t>Nm, stress drop = ____ </a:t>
            </a:r>
          </a:p>
        </p:txBody>
      </p:sp>
      <p:pic>
        <p:nvPicPr>
          <p:cNvPr id="108548" name="Picture 2" descr="http://www.nap.edu/books/0309065623/xhtml/images/p20007dc2g52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5200" y="3581400"/>
            <a:ext cx="3913188"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9" name="Slide Number Placeholder 4"/>
          <p:cNvSpPr>
            <a:spLocks noGrp="1"/>
          </p:cNvSpPr>
          <p:nvPr>
            <p:ph type="sldNum" sz="quarter" idx="12"/>
          </p:nvPr>
        </p:nvSpPr>
        <p:spPr>
          <a:xfrm>
            <a:off x="7017657" y="6619875"/>
            <a:ext cx="2133600" cy="476250"/>
          </a:xfrm>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13BF252A-D8FD-4121-8A08-346BF7EFA5C0}" type="slidenum">
              <a:rPr lang="en-US" altLang="en-US" sz="1400" smtClean="0">
                <a:solidFill>
                  <a:schemeClr val="tx1"/>
                </a:solidFill>
                <a:latin typeface="Times" pitchFamily="18" charset="0"/>
              </a:rPr>
              <a:pPr eaLnBrk="1" hangingPunct="1"/>
              <a:t>80</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txBox="1">
            <a:spLocks noChangeArrowheads="1"/>
          </p:cNvSpPr>
          <p:nvPr/>
        </p:nvSpPr>
        <p:spPr bwMode="auto">
          <a:xfrm>
            <a:off x="2209800" y="304800"/>
            <a:ext cx="4724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3600">
                <a:solidFill>
                  <a:srgbClr val="0000FF"/>
                </a:solidFill>
              </a:rPr>
              <a:t>Source Scaling</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81</a:t>
            </a:fld>
            <a:endParaRPr lang="en-US" altLang="en-US"/>
          </a:p>
        </p:txBody>
      </p:sp>
      <p:pic>
        <p:nvPicPr>
          <p:cNvPr id="1536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6605" y="1363662"/>
            <a:ext cx="6810790" cy="4732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685800"/>
            <a:ext cx="8229600" cy="1143000"/>
          </a:xfrm>
        </p:spPr>
        <p:txBody>
          <a:bodyPr/>
          <a:lstStyle/>
          <a:p>
            <a:pPr eaLnBrk="1" hangingPunct="1"/>
            <a:r>
              <a:rPr lang="en-US" altLang="en-US" smtClean="0">
                <a:solidFill>
                  <a:srgbClr val="0000FF"/>
                </a:solidFill>
              </a:rPr>
              <a:t>Self Similarity and Scaling at High Frequencies</a:t>
            </a:r>
          </a:p>
        </p:txBody>
      </p:sp>
      <p:sp>
        <p:nvSpPr>
          <p:cNvPr id="110595" name="Rectangle 3"/>
          <p:cNvSpPr>
            <a:spLocks noGrp="1" noChangeArrowheads="1"/>
          </p:cNvSpPr>
          <p:nvPr>
            <p:ph type="body" idx="1"/>
          </p:nvPr>
        </p:nvSpPr>
        <p:spPr>
          <a:xfrm>
            <a:off x="457200" y="2332038"/>
            <a:ext cx="8229600" cy="4525962"/>
          </a:xfrm>
          <a:solidFill>
            <a:schemeClr val="bg1"/>
          </a:solidFill>
        </p:spPr>
        <p:txBody>
          <a:bodyPr/>
          <a:lstStyle/>
          <a:p>
            <a:pPr eaLnBrk="1" hangingPunct="1"/>
            <a:r>
              <a:rPr lang="en-US" altLang="en-US" smtClean="0">
                <a:solidFill>
                  <a:schemeClr val="tx2"/>
                </a:solidFill>
                <a:sym typeface="Symbol" pitchFamily="18" charset="2"/>
              </a:rPr>
              <a:t> </a:t>
            </a:r>
            <a:r>
              <a:rPr lang="en-US" altLang="en-US" smtClean="0">
                <a:solidFill>
                  <a:schemeClr val="tx2"/>
                </a:solidFill>
                <a:latin typeface="Symbol" pitchFamily="18" charset="2"/>
                <a:sym typeface="Symbol" pitchFamily="18" charset="2"/>
              </a:rPr>
              <a:t> </a:t>
            </a:r>
            <a:r>
              <a:rPr lang="en-US" altLang="en-US" smtClean="0">
                <a:solidFill>
                  <a:schemeClr val="tx2"/>
                </a:solidFill>
                <a:sym typeface="Symbol" pitchFamily="18" charset="2"/>
              </a:rPr>
              <a:t>U/r</a:t>
            </a:r>
            <a:r>
              <a:rPr lang="en-US" altLang="en-US" baseline="-25000" smtClean="0">
                <a:solidFill>
                  <a:schemeClr val="tx2"/>
                </a:solidFill>
                <a:sym typeface="Symbol" pitchFamily="18" charset="2"/>
              </a:rPr>
              <a:t>b</a:t>
            </a:r>
            <a:r>
              <a:rPr lang="en-US" altLang="en-US" smtClean="0">
                <a:solidFill>
                  <a:schemeClr val="tx2"/>
                </a:solidFill>
                <a:sym typeface="Symbol" pitchFamily="18" charset="2"/>
              </a:rPr>
              <a:t> = constant for self similarity</a:t>
            </a:r>
          </a:p>
          <a:p>
            <a:pPr eaLnBrk="1" hangingPunct="1"/>
            <a:endParaRPr lang="en-US" altLang="en-US" smtClean="0">
              <a:solidFill>
                <a:schemeClr val="tx2"/>
              </a:solidFill>
              <a:sym typeface="Symbol" pitchFamily="18" charset="2"/>
            </a:endParaRPr>
          </a:p>
          <a:p>
            <a:pPr eaLnBrk="1" hangingPunct="1"/>
            <a:r>
              <a:rPr lang="en-US" altLang="en-US" smtClean="0">
                <a:solidFill>
                  <a:schemeClr val="tx2"/>
                </a:solidFill>
                <a:sym typeface="Symbol" pitchFamily="18" charset="2"/>
              </a:rPr>
              <a:t>A</a:t>
            </a:r>
            <a:r>
              <a:rPr lang="en-US" altLang="en-US" baseline="-25000" smtClean="0">
                <a:solidFill>
                  <a:schemeClr val="tx2"/>
                </a:solidFill>
                <a:sym typeface="Symbol" pitchFamily="18" charset="2"/>
              </a:rPr>
              <a:t>HF</a:t>
            </a:r>
            <a:r>
              <a:rPr lang="en-US" altLang="en-US" smtClean="0">
                <a:solidFill>
                  <a:schemeClr val="tx2"/>
                </a:solidFill>
                <a:sym typeface="Symbol" pitchFamily="18" charset="2"/>
              </a:rPr>
              <a:t> </a:t>
            </a:r>
            <a:r>
              <a:rPr lang="en-US" altLang="en-US" smtClean="0">
                <a:solidFill>
                  <a:schemeClr val="tx2"/>
                </a:solidFill>
                <a:latin typeface="Symbol" pitchFamily="18" charset="2"/>
                <a:sym typeface="Symbol" pitchFamily="18" charset="2"/>
              </a:rPr>
              <a:t> M</a:t>
            </a:r>
            <a:r>
              <a:rPr lang="en-US" altLang="en-US" baseline="-25000" smtClean="0">
                <a:solidFill>
                  <a:schemeClr val="tx2"/>
                </a:solidFill>
                <a:latin typeface="Symbol" pitchFamily="18" charset="2"/>
                <a:sym typeface="Symbol" pitchFamily="18" charset="2"/>
              </a:rPr>
              <a:t>0</a:t>
            </a:r>
            <a:r>
              <a:rPr lang="en-US" altLang="en-US" baseline="30000" smtClean="0">
                <a:solidFill>
                  <a:schemeClr val="tx2"/>
                </a:solidFill>
                <a:latin typeface="Symbol" pitchFamily="18" charset="2"/>
                <a:sym typeface="Symbol" pitchFamily="18" charset="2"/>
              </a:rPr>
              <a:t>(1/3)</a:t>
            </a:r>
            <a:r>
              <a:rPr lang="en-US" altLang="en-US" smtClean="0">
                <a:solidFill>
                  <a:schemeClr val="tx2"/>
                </a:solidFill>
                <a:sym typeface="Symbol" pitchFamily="18" charset="2"/>
              </a:rPr>
              <a:t> </a:t>
            </a:r>
            <a:r>
              <a:rPr lang="en-US" altLang="en-US" baseline="30000" smtClean="0">
                <a:solidFill>
                  <a:schemeClr val="tx2"/>
                </a:solidFill>
                <a:sym typeface="Symbol" pitchFamily="18" charset="2"/>
              </a:rPr>
              <a:t>(2/3)</a:t>
            </a:r>
            <a:r>
              <a:rPr lang="en-US" altLang="en-US" smtClean="0">
                <a:solidFill>
                  <a:schemeClr val="tx2"/>
                </a:solidFill>
                <a:sym typeface="Symbol" pitchFamily="18" charset="2"/>
              </a:rPr>
              <a:t> </a:t>
            </a:r>
            <a:r>
              <a:rPr lang="en-US" altLang="en-US" smtClean="0">
                <a:solidFill>
                  <a:schemeClr val="tx2"/>
                </a:solidFill>
                <a:latin typeface="Symbol" pitchFamily="18" charset="2"/>
                <a:sym typeface="Symbol" pitchFamily="18" charset="2"/>
              </a:rPr>
              <a:t> M</a:t>
            </a:r>
            <a:r>
              <a:rPr lang="en-US" altLang="en-US" baseline="-25000" smtClean="0">
                <a:solidFill>
                  <a:schemeClr val="tx2"/>
                </a:solidFill>
                <a:latin typeface="Symbol" pitchFamily="18" charset="2"/>
                <a:sym typeface="Symbol" pitchFamily="18" charset="2"/>
              </a:rPr>
              <a:t>0 </a:t>
            </a:r>
            <a:r>
              <a:rPr lang="en-US" altLang="en-US" baseline="30000" smtClean="0">
                <a:solidFill>
                  <a:schemeClr val="tx2"/>
                </a:solidFill>
                <a:latin typeface="Symbol" pitchFamily="18" charset="2"/>
                <a:sym typeface="Symbol" pitchFamily="18" charset="2"/>
              </a:rPr>
              <a:t>(1/3) </a:t>
            </a:r>
          </a:p>
          <a:p>
            <a:pPr eaLnBrk="1" hangingPunct="1">
              <a:buFontTx/>
              <a:buNone/>
            </a:pPr>
            <a:endParaRPr lang="en-US" altLang="en-US" smtClean="0">
              <a:solidFill>
                <a:schemeClr val="tx2"/>
              </a:solidFill>
              <a:sym typeface="Symbol" pitchFamily="18" charset="2"/>
            </a:endParaRPr>
          </a:p>
          <a:p>
            <a:pPr eaLnBrk="1" hangingPunct="1">
              <a:buFontTx/>
              <a:buNone/>
            </a:pPr>
            <a:r>
              <a:rPr lang="en-US" altLang="en-US" sz="2800" smtClean="0">
                <a:solidFill>
                  <a:srgbClr val="FF0000"/>
                </a:solidFill>
                <a:sym typeface="Symbol" pitchFamily="18" charset="2"/>
              </a:rPr>
              <a:t>constant stress parameter (drop) scaling </a:t>
            </a:r>
            <a:r>
              <a:rPr lang="en-US" altLang="en-US" sz="2800" smtClean="0">
                <a:sym typeface="Symbol" pitchFamily="18" charset="2"/>
              </a:rPr>
              <a:t>(a common assumption)</a:t>
            </a:r>
          </a:p>
          <a:p>
            <a:pPr eaLnBrk="1" hangingPunct="1"/>
            <a:endParaRPr lang="en-US" altLang="en-US" smtClean="0">
              <a:sym typeface="Symbol" pitchFamily="18" charset="2"/>
            </a:endParaRP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82</a:t>
            </a:fld>
            <a:endParaRPr lang="en-US" alt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Line 2"/>
          <p:cNvSpPr>
            <a:spLocks noChangeShapeType="1"/>
          </p:cNvSpPr>
          <p:nvPr/>
        </p:nvSpPr>
        <p:spPr bwMode="auto">
          <a:xfrm flipH="1">
            <a:off x="971550" y="1527175"/>
            <a:ext cx="0" cy="4535488"/>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11619" name="Line 3"/>
          <p:cNvSpPr>
            <a:spLocks noChangeShapeType="1"/>
          </p:cNvSpPr>
          <p:nvPr/>
        </p:nvSpPr>
        <p:spPr bwMode="auto">
          <a:xfrm flipH="1">
            <a:off x="971550" y="6062663"/>
            <a:ext cx="4321175"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11620" name="Freeform 4"/>
          <p:cNvSpPr>
            <a:spLocks/>
          </p:cNvSpPr>
          <p:nvPr/>
        </p:nvSpPr>
        <p:spPr bwMode="auto">
          <a:xfrm>
            <a:off x="952500" y="3894138"/>
            <a:ext cx="3200400" cy="2032000"/>
          </a:xfrm>
          <a:custGeom>
            <a:avLst/>
            <a:gdLst>
              <a:gd name="T0" fmla="*/ 0 w 2016"/>
              <a:gd name="T1" fmla="*/ 0 h 1280"/>
              <a:gd name="T2" fmla="*/ 2147483647 w 2016"/>
              <a:gd name="T3" fmla="*/ 0 h 1280"/>
              <a:gd name="T4" fmla="*/ 2147483647 w 2016"/>
              <a:gd name="T5" fmla="*/ 2147483647 h 1280"/>
              <a:gd name="T6" fmla="*/ 0 60000 65536"/>
              <a:gd name="T7" fmla="*/ 0 60000 65536"/>
              <a:gd name="T8" fmla="*/ 0 60000 65536"/>
              <a:gd name="T9" fmla="*/ 0 w 2016"/>
              <a:gd name="T10" fmla="*/ 0 h 1280"/>
              <a:gd name="T11" fmla="*/ 2016 w 2016"/>
              <a:gd name="T12" fmla="*/ 1280 h 1280"/>
            </a:gdLst>
            <a:ahLst/>
            <a:cxnLst>
              <a:cxn ang="T6">
                <a:pos x="T0" y="T1"/>
              </a:cxn>
              <a:cxn ang="T7">
                <a:pos x="T2" y="T3"/>
              </a:cxn>
              <a:cxn ang="T8">
                <a:pos x="T4" y="T5"/>
              </a:cxn>
            </a:cxnLst>
            <a:rect l="T9" t="T10" r="T11" b="T12"/>
            <a:pathLst>
              <a:path w="2016" h="1280">
                <a:moveTo>
                  <a:pt x="0" y="0"/>
                </a:moveTo>
                <a:lnTo>
                  <a:pt x="1352" y="0"/>
                </a:lnTo>
                <a:lnTo>
                  <a:pt x="2016" y="1280"/>
                </a:lnTo>
              </a:path>
            </a:pathLst>
          </a:custGeom>
          <a:noFill/>
          <a:ln w="28575" cmpd="sng">
            <a:solidFill>
              <a:srgbClr val="3399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21" name="Text Box 5"/>
          <p:cNvSpPr txBox="1">
            <a:spLocks noChangeArrowheads="1"/>
          </p:cNvSpPr>
          <p:nvPr/>
        </p:nvSpPr>
        <p:spPr bwMode="auto">
          <a:xfrm>
            <a:off x="5427663" y="6062663"/>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f</a:t>
            </a:r>
          </a:p>
        </p:txBody>
      </p:sp>
      <p:graphicFrame>
        <p:nvGraphicFramePr>
          <p:cNvPr id="111622" name="Object 6"/>
          <p:cNvGraphicFramePr>
            <a:graphicFrameLocks noChangeAspect="1"/>
          </p:cNvGraphicFramePr>
          <p:nvPr/>
        </p:nvGraphicFramePr>
        <p:xfrm>
          <a:off x="319088" y="1133475"/>
          <a:ext cx="711200" cy="406400"/>
        </p:xfrm>
        <a:graphic>
          <a:graphicData uri="http://schemas.openxmlformats.org/presentationml/2006/ole">
            <mc:AlternateContent xmlns:mc="http://schemas.openxmlformats.org/markup-compatibility/2006">
              <mc:Choice xmlns:v="urn:schemas-microsoft-com:vml" Requires="v">
                <p:oleObj spid="_x0000_s111666" name="Equation" r:id="rId4" imgW="355292" imgH="203024" progId="Equation.3">
                  <p:embed/>
                </p:oleObj>
              </mc:Choice>
              <mc:Fallback>
                <p:oleObj name="Equation" r:id="rId4" imgW="355292" imgH="203024"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088" y="1133475"/>
                        <a:ext cx="7112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1623" name="Object 7"/>
          <p:cNvGraphicFramePr>
            <a:graphicFrameLocks noChangeAspect="1"/>
          </p:cNvGraphicFramePr>
          <p:nvPr/>
        </p:nvGraphicFramePr>
        <p:xfrm>
          <a:off x="3671888" y="3452813"/>
          <a:ext cx="508000" cy="406400"/>
        </p:xfrm>
        <a:graphic>
          <a:graphicData uri="http://schemas.openxmlformats.org/presentationml/2006/ole">
            <mc:AlternateContent xmlns:mc="http://schemas.openxmlformats.org/markup-compatibility/2006">
              <mc:Choice xmlns:v="urn:schemas-microsoft-com:vml" Requires="v">
                <p:oleObj spid="_x0000_s111667" name="Equation" r:id="rId6" imgW="253780" imgH="203024" progId="Equation.3">
                  <p:embed/>
                </p:oleObj>
              </mc:Choice>
              <mc:Fallback>
                <p:oleObj name="Equation" r:id="rId6" imgW="253780" imgH="203024"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1888" y="3452813"/>
                        <a:ext cx="508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24" name="Line 8"/>
          <p:cNvSpPr>
            <a:spLocks noChangeShapeType="1"/>
          </p:cNvSpPr>
          <p:nvPr/>
        </p:nvSpPr>
        <p:spPr bwMode="auto">
          <a:xfrm>
            <a:off x="2411413" y="1743075"/>
            <a:ext cx="0" cy="4275138"/>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111625" name="Object 9"/>
          <p:cNvGraphicFramePr>
            <a:graphicFrameLocks noChangeAspect="1"/>
          </p:cNvGraphicFramePr>
          <p:nvPr/>
        </p:nvGraphicFramePr>
        <p:xfrm>
          <a:off x="2232025" y="6173788"/>
          <a:ext cx="382588" cy="484187"/>
        </p:xfrm>
        <a:graphic>
          <a:graphicData uri="http://schemas.openxmlformats.org/presentationml/2006/ole">
            <mc:AlternateContent xmlns:mc="http://schemas.openxmlformats.org/markup-compatibility/2006">
              <mc:Choice xmlns:v="urn:schemas-microsoft-com:vml" Requires="v">
                <p:oleObj spid="_x0000_s111668" name="Equation" r:id="rId8" imgW="190417" imgH="241195" progId="Equation.3">
                  <p:embed/>
                </p:oleObj>
              </mc:Choice>
              <mc:Fallback>
                <p:oleObj name="Equation" r:id="rId8" imgW="190417" imgH="241195"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32025" y="6173788"/>
                        <a:ext cx="382588" cy="484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26" name="Freeform 10"/>
          <p:cNvSpPr>
            <a:spLocks/>
          </p:cNvSpPr>
          <p:nvPr/>
        </p:nvSpPr>
        <p:spPr bwMode="auto">
          <a:xfrm>
            <a:off x="965200" y="1747838"/>
            <a:ext cx="3302000" cy="3746500"/>
          </a:xfrm>
          <a:custGeom>
            <a:avLst/>
            <a:gdLst>
              <a:gd name="T0" fmla="*/ 0 w 2080"/>
              <a:gd name="T1" fmla="*/ 0 h 2360"/>
              <a:gd name="T2" fmla="*/ 2147483647 w 2080"/>
              <a:gd name="T3" fmla="*/ 0 h 2360"/>
              <a:gd name="T4" fmla="*/ 2147483647 w 2080"/>
              <a:gd name="T5" fmla="*/ 2147483647 h 2360"/>
              <a:gd name="T6" fmla="*/ 0 60000 65536"/>
              <a:gd name="T7" fmla="*/ 0 60000 65536"/>
              <a:gd name="T8" fmla="*/ 0 60000 65536"/>
              <a:gd name="T9" fmla="*/ 0 w 2080"/>
              <a:gd name="T10" fmla="*/ 0 h 2360"/>
              <a:gd name="T11" fmla="*/ 2080 w 2080"/>
              <a:gd name="T12" fmla="*/ 2360 h 2360"/>
            </a:gdLst>
            <a:ahLst/>
            <a:cxnLst>
              <a:cxn ang="T6">
                <a:pos x="T0" y="T1"/>
              </a:cxn>
              <a:cxn ang="T7">
                <a:pos x="T2" y="T3"/>
              </a:cxn>
              <a:cxn ang="T8">
                <a:pos x="T4" y="T5"/>
              </a:cxn>
            </a:cxnLst>
            <a:rect l="T9" t="T10" r="T11" b="T12"/>
            <a:pathLst>
              <a:path w="2080" h="2360">
                <a:moveTo>
                  <a:pt x="0" y="0"/>
                </a:moveTo>
                <a:lnTo>
                  <a:pt x="904" y="0"/>
                </a:lnTo>
                <a:lnTo>
                  <a:pt x="2080" y="2360"/>
                </a:lnTo>
              </a:path>
            </a:pathLst>
          </a:custGeom>
          <a:noFill/>
          <a:ln w="28575" cmpd="sng">
            <a:solidFill>
              <a:srgbClr val="CC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27" name="Line 11"/>
          <p:cNvSpPr>
            <a:spLocks noChangeShapeType="1"/>
          </p:cNvSpPr>
          <p:nvPr/>
        </p:nvSpPr>
        <p:spPr bwMode="auto">
          <a:xfrm>
            <a:off x="3132138" y="3903663"/>
            <a:ext cx="0" cy="2087562"/>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111628" name="Object 12"/>
          <p:cNvGraphicFramePr>
            <a:graphicFrameLocks noChangeAspect="1"/>
          </p:cNvGraphicFramePr>
          <p:nvPr/>
        </p:nvGraphicFramePr>
        <p:xfrm>
          <a:off x="2951163" y="6219825"/>
          <a:ext cx="407987" cy="484188"/>
        </p:xfrm>
        <a:graphic>
          <a:graphicData uri="http://schemas.openxmlformats.org/presentationml/2006/ole">
            <mc:AlternateContent xmlns:mc="http://schemas.openxmlformats.org/markup-compatibility/2006">
              <mc:Choice xmlns:v="urn:schemas-microsoft-com:vml" Requires="v">
                <p:oleObj spid="_x0000_s111669" name="Equation" r:id="rId10" imgW="203112" imgH="241195" progId="Equation.3">
                  <p:embed/>
                </p:oleObj>
              </mc:Choice>
              <mc:Fallback>
                <p:oleObj name="Equation" r:id="rId10" imgW="203112" imgH="241195" progId="Equation.3">
                  <p:embed/>
                  <p:pic>
                    <p:nvPicPr>
                      <p:cNvPr id="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51163" y="6219825"/>
                        <a:ext cx="407987" cy="484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29" name="Line 14"/>
          <p:cNvSpPr>
            <a:spLocks noChangeShapeType="1"/>
          </p:cNvSpPr>
          <p:nvPr/>
        </p:nvSpPr>
        <p:spPr bwMode="auto">
          <a:xfrm>
            <a:off x="1150938" y="1751013"/>
            <a:ext cx="0" cy="2160587"/>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1630" name="Line 16"/>
          <p:cNvSpPr>
            <a:spLocks noChangeShapeType="1"/>
          </p:cNvSpPr>
          <p:nvPr/>
        </p:nvSpPr>
        <p:spPr bwMode="auto">
          <a:xfrm flipH="1">
            <a:off x="3897313" y="4778375"/>
            <a:ext cx="1587" cy="676275"/>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111631" name="Object 17"/>
          <p:cNvGraphicFramePr>
            <a:graphicFrameLocks noChangeAspect="1"/>
          </p:cNvGraphicFramePr>
          <p:nvPr/>
        </p:nvGraphicFramePr>
        <p:xfrm>
          <a:off x="1338263" y="2322513"/>
          <a:ext cx="1293812" cy="1016000"/>
        </p:xfrm>
        <a:graphic>
          <a:graphicData uri="http://schemas.openxmlformats.org/presentationml/2006/ole">
            <mc:AlternateContent xmlns:mc="http://schemas.openxmlformats.org/markup-compatibility/2006">
              <mc:Choice xmlns:v="urn:schemas-microsoft-com:vml" Requires="v">
                <p:oleObj spid="_x0000_s111670" name="Equation" r:id="rId12" imgW="647700" imgH="508000" progId="Equation.DSMT4">
                  <p:embed/>
                </p:oleObj>
              </mc:Choice>
              <mc:Fallback>
                <p:oleObj name="Equation" r:id="rId12" imgW="647700" imgH="508000" progId="Equation.DSMT4">
                  <p:embed/>
                  <p:pic>
                    <p:nvPicPr>
                      <p:cNvPr id="0"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8263" y="2322513"/>
                        <a:ext cx="1293812"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32" name="Rectangle 18"/>
          <p:cNvSpPr>
            <a:spLocks noChangeArrowheads="1"/>
          </p:cNvSpPr>
          <p:nvPr/>
        </p:nvSpPr>
        <p:spPr bwMode="auto">
          <a:xfrm>
            <a:off x="-19050" y="7938"/>
            <a:ext cx="9182100" cy="8191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INFLUENCE OF SOURCE PARAMETERS</a:t>
            </a:r>
          </a:p>
          <a:p>
            <a:pPr eaLnBrk="1" hangingPunct="1">
              <a:spcBef>
                <a:spcPct val="0"/>
              </a:spcBef>
              <a:buFontTx/>
              <a:buNone/>
            </a:pPr>
            <a:r>
              <a:rPr lang="en-US" altLang="en-US" sz="2800" b="1">
                <a:solidFill>
                  <a:schemeClr val="bg1"/>
                </a:solidFill>
              </a:rPr>
              <a:t>Magnitude</a:t>
            </a:r>
          </a:p>
        </p:txBody>
      </p:sp>
      <p:graphicFrame>
        <p:nvGraphicFramePr>
          <p:cNvPr id="111633" name="Object 19"/>
          <p:cNvGraphicFramePr>
            <a:graphicFrameLocks noGrp="1" noChangeAspect="1"/>
          </p:cNvGraphicFramePr>
          <p:nvPr>
            <p:ph/>
          </p:nvPr>
        </p:nvGraphicFramePr>
        <p:xfrm>
          <a:off x="1663700" y="4752975"/>
          <a:ext cx="1905000" cy="1096963"/>
        </p:xfrm>
        <a:graphic>
          <a:graphicData uri="http://schemas.openxmlformats.org/presentationml/2006/ole">
            <mc:AlternateContent xmlns:mc="http://schemas.openxmlformats.org/markup-compatibility/2006">
              <mc:Choice xmlns:v="urn:schemas-microsoft-com:vml" Requires="v">
                <p:oleObj spid="_x0000_s111671" name="Equation" r:id="rId14" imgW="926698" imgH="533169" progId="Equation.DSMT4">
                  <p:embed/>
                </p:oleObj>
              </mc:Choice>
              <mc:Fallback>
                <p:oleObj name="Equation" r:id="rId14" imgW="926698" imgH="533169" progId="Equation.DSMT4">
                  <p:embed/>
                  <p:pic>
                    <p:nvPicPr>
                      <p:cNvPr id="0" name="Object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63700" y="4752975"/>
                        <a:ext cx="1905000" cy="1096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34" name="Text Box 19"/>
          <p:cNvSpPr txBox="1">
            <a:spLocks noChangeArrowheads="1"/>
          </p:cNvSpPr>
          <p:nvPr/>
        </p:nvSpPr>
        <p:spPr bwMode="auto">
          <a:xfrm>
            <a:off x="3154363" y="1116013"/>
            <a:ext cx="28352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solidFill>
                  <a:srgbClr val="0000FF"/>
                </a:solidFill>
                <a:latin typeface="Times New Roman" pitchFamily="18" charset="0"/>
              </a:rPr>
              <a:t>Scaling if </a:t>
            </a:r>
            <a:r>
              <a:rPr lang="el-GR" altLang="en-US">
                <a:solidFill>
                  <a:srgbClr val="0000FF"/>
                </a:solidFill>
                <a:latin typeface="Times New Roman" pitchFamily="18" charset="0"/>
                <a:cs typeface="Times New Roman" pitchFamily="18" charset="0"/>
              </a:rPr>
              <a:t>Δσ</a:t>
            </a:r>
            <a:r>
              <a:rPr lang="en-US" altLang="en-US">
                <a:solidFill>
                  <a:srgbClr val="0000FF"/>
                </a:solidFill>
                <a:latin typeface="Times New Roman" pitchFamily="18" charset="0"/>
                <a:cs typeface="Times New Roman" pitchFamily="18" charset="0"/>
              </a:rPr>
              <a:t> is constant</a:t>
            </a:r>
            <a:endParaRPr lang="el-GR" altLang="en-US">
              <a:solidFill>
                <a:srgbClr val="0000FF"/>
              </a:solidFill>
              <a:latin typeface="Times New Roman" pitchFamily="18" charset="0"/>
              <a:cs typeface="Times New Roman" pitchFamily="18" charset="0"/>
            </a:endParaRPr>
          </a:p>
        </p:txBody>
      </p:sp>
      <p:sp>
        <p:nvSpPr>
          <p:cNvPr id="111635" name="TextBox 1"/>
          <p:cNvSpPr txBox="1">
            <a:spLocks noChangeArrowheads="1"/>
          </p:cNvSpPr>
          <p:nvPr/>
        </p:nvSpPr>
        <p:spPr bwMode="auto">
          <a:xfrm>
            <a:off x="5416550" y="1130300"/>
            <a:ext cx="334645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solidFill>
                  <a:srgbClr val="FF0000"/>
                </a:solidFill>
                <a:latin typeface="Times New Roman" pitchFamily="18" charset="0"/>
              </a:rPr>
              <a:t>This is an important figure, as it indicates that the magnitude scaling of ground motion will be a function of frequency, with stronger scaling for low frequencies than high frequencies.  One consequence is that the spectral shape of ground motion will be magnitude dependent, with large earthquakes having relatively more low-frequency energy than small earthquakes </a:t>
            </a:r>
          </a:p>
        </p:txBody>
      </p:sp>
      <p:sp>
        <p:nvSpPr>
          <p:cNvPr id="2" name="Slide Number Placeholder 1"/>
          <p:cNvSpPr>
            <a:spLocks noGrp="1"/>
          </p:cNvSpPr>
          <p:nvPr>
            <p:ph type="sldNum" sz="quarter" idx="12"/>
          </p:nvPr>
        </p:nvSpPr>
        <p:spPr/>
        <p:txBody>
          <a:bodyPr/>
          <a:lstStyle/>
          <a:p>
            <a:pPr>
              <a:defRPr/>
            </a:pPr>
            <a:fld id="{1114BAB6-E3EE-47CF-9C24-F7E01DD43688}" type="slidenum">
              <a:rPr lang="en-US" altLang="en-US" smtClean="0"/>
              <a:pPr>
                <a:defRPr/>
              </a:pPr>
              <a:t>83</a:t>
            </a:fld>
            <a:endParaRPr lang="en-US" alt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42" name="Picture 2" descr="scaling_a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138" y="517525"/>
            <a:ext cx="5164137" cy="582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3" name="Text Box 3"/>
          <p:cNvSpPr txBox="1">
            <a:spLocks noChangeArrowheads="1"/>
          </p:cNvSpPr>
          <p:nvPr/>
        </p:nvSpPr>
        <p:spPr bwMode="auto">
          <a:xfrm>
            <a:off x="7451725" y="6210300"/>
            <a:ext cx="1463675" cy="2746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a:solidFill>
                  <a:schemeClr val="bg1"/>
                </a:solidFill>
                <a:latin typeface="Times New Roman" pitchFamily="18" charset="0"/>
              </a:rPr>
              <a:t>(From J. Anderson)</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84</a:t>
            </a:fld>
            <a:endParaRPr lang="en-US" alt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3666" name="Picture 2" descr="scaling_f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025" y="722313"/>
            <a:ext cx="544195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7" name="Text Box 3"/>
          <p:cNvSpPr txBox="1">
            <a:spLocks noChangeArrowheads="1"/>
          </p:cNvSpPr>
          <p:nvPr/>
        </p:nvSpPr>
        <p:spPr bwMode="auto">
          <a:xfrm>
            <a:off x="7451725" y="6210300"/>
            <a:ext cx="1463675" cy="2746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a:solidFill>
                  <a:schemeClr val="bg1"/>
                </a:solidFill>
                <a:latin typeface="Times New Roman" pitchFamily="18" charset="0"/>
              </a:rPr>
              <a:t>(From J. Anderson)</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85</a:t>
            </a:fld>
            <a:endParaRPr lang="en-US" alt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4690" name="Picture 2" descr="sewmainafte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a:xfrm>
            <a:off x="0" y="1447800"/>
            <a:ext cx="4495800" cy="3816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4691" name="Picture 3" descr="USGSi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4800" y="6324600"/>
            <a:ext cx="9112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2" name="Picture 4" descr="sewmainafter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1447800"/>
            <a:ext cx="4495800" cy="3816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4693" name="Text Box 5"/>
          <p:cNvSpPr txBox="1">
            <a:spLocks noChangeArrowheads="1"/>
          </p:cNvSpPr>
          <p:nvPr/>
        </p:nvSpPr>
        <p:spPr bwMode="auto">
          <a:xfrm>
            <a:off x="533400" y="0"/>
            <a:ext cx="6353175" cy="1190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en-US" sz="1800" b="1">
                <a:solidFill>
                  <a:srgbClr val="0000FF"/>
                </a:solidFill>
                <a:latin typeface="Times New Roman" pitchFamily="18" charset="0"/>
              </a:rPr>
              <a:t>Scaling of high-frequency ground motions:</a:t>
            </a:r>
          </a:p>
          <a:p>
            <a:pPr>
              <a:spcBef>
                <a:spcPct val="0"/>
              </a:spcBef>
              <a:buFontTx/>
              <a:buNone/>
            </a:pPr>
            <a:r>
              <a:rPr lang="en-US" altLang="en-US" sz="1800" b="1">
                <a:solidFill>
                  <a:srgbClr val="0000FF"/>
                </a:solidFill>
                <a:latin typeface="Times New Roman" pitchFamily="18" charset="0"/>
              </a:rPr>
              <a:t>Typical scaling of spectra observed for earthquakes with M&lt;7 :</a:t>
            </a:r>
          </a:p>
          <a:p>
            <a:pPr>
              <a:spcBef>
                <a:spcPct val="0"/>
              </a:spcBef>
              <a:buFontTx/>
              <a:buNone/>
            </a:pPr>
            <a:r>
              <a:rPr lang="en-US" altLang="en-US" sz="1800" b="1">
                <a:solidFill>
                  <a:srgbClr val="0000FF"/>
                </a:solidFill>
                <a:latin typeface="Times New Roman" pitchFamily="18" charset="0"/>
              </a:rPr>
              <a:t> </a:t>
            </a:r>
            <a:r>
              <a:rPr lang="en-US" altLang="en-US" sz="1800" b="1">
                <a:solidFill>
                  <a:srgbClr val="0000FF"/>
                </a:solidFill>
                <a:latin typeface="Symbol" pitchFamily="18" charset="2"/>
                <a:sym typeface="Symbol" pitchFamily="18" charset="2"/>
              </a:rPr>
              <a:t></a:t>
            </a:r>
            <a:r>
              <a:rPr lang="en-US" altLang="en-US" sz="1800" b="1" baseline="30000">
                <a:solidFill>
                  <a:srgbClr val="0000FF"/>
                </a:solidFill>
                <a:latin typeface="Symbol" pitchFamily="18" charset="2"/>
                <a:sym typeface="Symbol" pitchFamily="18" charset="2"/>
              </a:rPr>
              <a:t>-2 </a:t>
            </a:r>
            <a:r>
              <a:rPr lang="en-US" altLang="en-US" sz="1800" b="1">
                <a:solidFill>
                  <a:srgbClr val="0000FF"/>
                </a:solidFill>
                <a:latin typeface="Times New Roman" pitchFamily="18" charset="0"/>
                <a:sym typeface="Symbol" pitchFamily="18" charset="2"/>
              </a:rPr>
              <a:t>displacement spectral falloff and constant stress drop with</a:t>
            </a:r>
          </a:p>
          <a:p>
            <a:pPr>
              <a:spcBef>
                <a:spcPct val="0"/>
              </a:spcBef>
              <a:buFontTx/>
              <a:buNone/>
            </a:pPr>
            <a:r>
              <a:rPr lang="en-US" altLang="en-US" sz="1800" b="1">
                <a:solidFill>
                  <a:srgbClr val="0000FF"/>
                </a:solidFill>
                <a:latin typeface="Times New Roman" pitchFamily="18" charset="0"/>
                <a:sym typeface="Symbol" pitchFamily="18" charset="2"/>
              </a:rPr>
              <a:t>respect to seismic moment </a:t>
            </a:r>
          </a:p>
        </p:txBody>
      </p:sp>
      <p:sp>
        <p:nvSpPr>
          <p:cNvPr id="114694" name="Rectangle 6"/>
          <p:cNvSpPr>
            <a:spLocks noChangeArrowheads="1"/>
          </p:cNvSpPr>
          <p:nvPr/>
        </p:nvSpPr>
        <p:spPr bwMode="auto">
          <a:xfrm>
            <a:off x="0" y="3295650"/>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14695" name="Rectangle 7"/>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14696" name="Rectangle 8"/>
          <p:cNvSpPr>
            <a:spLocks noChangeArrowheads="1"/>
          </p:cNvSpPr>
          <p:nvPr/>
        </p:nvSpPr>
        <p:spPr bwMode="auto">
          <a:xfrm>
            <a:off x="2819400" y="5486400"/>
            <a:ext cx="3733800" cy="13716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aphicFrame>
        <p:nvGraphicFramePr>
          <p:cNvPr id="114697" name="Object 9"/>
          <p:cNvGraphicFramePr>
            <a:graphicFrameLocks noChangeAspect="1"/>
          </p:cNvGraphicFramePr>
          <p:nvPr/>
        </p:nvGraphicFramePr>
        <p:xfrm>
          <a:off x="3505200" y="5486400"/>
          <a:ext cx="2514600" cy="685800"/>
        </p:xfrm>
        <a:graphic>
          <a:graphicData uri="http://schemas.openxmlformats.org/presentationml/2006/ole">
            <mc:AlternateContent xmlns:mc="http://schemas.openxmlformats.org/markup-compatibility/2006">
              <mc:Choice xmlns:v="urn:schemas-microsoft-com:vml" Requires="v">
                <p:oleObj spid="_x0000_s114709" name="MathType Equation" r:id="rId7" imgW="1002865" imgH="266584" progId="Equation">
                  <p:embed/>
                </p:oleObj>
              </mc:Choice>
              <mc:Fallback>
                <p:oleObj name="MathType Equation" r:id="rId7" imgW="1002865" imgH="266584" progId="Equation">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5486400"/>
                        <a:ext cx="2514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4698" name="Object 10"/>
          <p:cNvGraphicFramePr>
            <a:graphicFrameLocks noChangeAspect="1"/>
          </p:cNvGraphicFramePr>
          <p:nvPr/>
        </p:nvGraphicFramePr>
        <p:xfrm>
          <a:off x="3810000" y="6172200"/>
          <a:ext cx="1828800" cy="538163"/>
        </p:xfrm>
        <a:graphic>
          <a:graphicData uri="http://schemas.openxmlformats.org/presentationml/2006/ole">
            <mc:AlternateContent xmlns:mc="http://schemas.openxmlformats.org/markup-compatibility/2006">
              <mc:Choice xmlns:v="urn:schemas-microsoft-com:vml" Requires="v">
                <p:oleObj spid="_x0000_s114710" name="MathType Equation" r:id="rId9" imgW="698197" imgH="203112" progId="Equation">
                  <p:embed/>
                </p:oleObj>
              </mc:Choice>
              <mc:Fallback>
                <p:oleObj name="MathType Equation" r:id="rId9" imgW="698197" imgH="203112" progId="Equation">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0" y="6172200"/>
                        <a:ext cx="1828800"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86</a:t>
            </a:fld>
            <a:endParaRPr lang="en-US" alt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Line 2"/>
          <p:cNvSpPr>
            <a:spLocks noChangeShapeType="1"/>
          </p:cNvSpPr>
          <p:nvPr/>
        </p:nvSpPr>
        <p:spPr bwMode="auto">
          <a:xfrm flipH="1">
            <a:off x="971550" y="3519488"/>
            <a:ext cx="0" cy="2543175"/>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15" name="Line 3"/>
          <p:cNvSpPr>
            <a:spLocks noChangeShapeType="1"/>
          </p:cNvSpPr>
          <p:nvPr/>
        </p:nvSpPr>
        <p:spPr bwMode="auto">
          <a:xfrm flipH="1">
            <a:off x="971550" y="6062663"/>
            <a:ext cx="4321175"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16" name="Freeform 4"/>
          <p:cNvSpPr>
            <a:spLocks/>
          </p:cNvSpPr>
          <p:nvPr/>
        </p:nvSpPr>
        <p:spPr bwMode="auto">
          <a:xfrm>
            <a:off x="952500" y="3894138"/>
            <a:ext cx="3200400" cy="2032000"/>
          </a:xfrm>
          <a:custGeom>
            <a:avLst/>
            <a:gdLst>
              <a:gd name="T0" fmla="*/ 0 w 2016"/>
              <a:gd name="T1" fmla="*/ 0 h 1280"/>
              <a:gd name="T2" fmla="*/ 2147483647 w 2016"/>
              <a:gd name="T3" fmla="*/ 0 h 1280"/>
              <a:gd name="T4" fmla="*/ 2147483647 w 2016"/>
              <a:gd name="T5" fmla="*/ 2147483647 h 1280"/>
              <a:gd name="T6" fmla="*/ 0 60000 65536"/>
              <a:gd name="T7" fmla="*/ 0 60000 65536"/>
              <a:gd name="T8" fmla="*/ 0 60000 65536"/>
            </a:gdLst>
            <a:ahLst/>
            <a:cxnLst>
              <a:cxn ang="T6">
                <a:pos x="T0" y="T1"/>
              </a:cxn>
              <a:cxn ang="T7">
                <a:pos x="T2" y="T3"/>
              </a:cxn>
              <a:cxn ang="T8">
                <a:pos x="T4" y="T5"/>
              </a:cxn>
            </a:cxnLst>
            <a:rect l="0" t="0" r="r" b="b"/>
            <a:pathLst>
              <a:path w="2016" h="1280">
                <a:moveTo>
                  <a:pt x="0" y="0"/>
                </a:moveTo>
                <a:lnTo>
                  <a:pt x="1352" y="0"/>
                </a:lnTo>
                <a:lnTo>
                  <a:pt x="2016" y="1280"/>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17" name="Text Box 5"/>
          <p:cNvSpPr txBox="1">
            <a:spLocks noChangeArrowheads="1"/>
          </p:cNvSpPr>
          <p:nvPr/>
        </p:nvSpPr>
        <p:spPr bwMode="auto">
          <a:xfrm>
            <a:off x="5427663" y="6062663"/>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f</a:t>
            </a:r>
          </a:p>
        </p:txBody>
      </p:sp>
      <p:graphicFrame>
        <p:nvGraphicFramePr>
          <p:cNvPr id="115718" name="Object 6"/>
          <p:cNvGraphicFramePr>
            <a:graphicFrameLocks noChangeAspect="1"/>
          </p:cNvGraphicFramePr>
          <p:nvPr/>
        </p:nvGraphicFramePr>
        <p:xfrm>
          <a:off x="296863" y="2933700"/>
          <a:ext cx="711200" cy="406400"/>
        </p:xfrm>
        <a:graphic>
          <a:graphicData uri="http://schemas.openxmlformats.org/presentationml/2006/ole">
            <mc:AlternateContent xmlns:mc="http://schemas.openxmlformats.org/markup-compatibility/2006">
              <mc:Choice xmlns:v="urn:schemas-microsoft-com:vml" Requires="v">
                <p:oleObj spid="_x0000_s115753" name="Equation" r:id="rId4" imgW="355292" imgH="203024" progId="Equation.3">
                  <p:embed/>
                </p:oleObj>
              </mc:Choice>
              <mc:Fallback>
                <p:oleObj name="Equation" r:id="rId4" imgW="355292" imgH="203024"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863" y="2933700"/>
                        <a:ext cx="7112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5719" name="Line 7"/>
          <p:cNvSpPr>
            <a:spLocks noChangeShapeType="1"/>
          </p:cNvSpPr>
          <p:nvPr/>
        </p:nvSpPr>
        <p:spPr bwMode="auto">
          <a:xfrm>
            <a:off x="2771775" y="3924300"/>
            <a:ext cx="0" cy="2093913"/>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15720" name="Object 8"/>
          <p:cNvGraphicFramePr>
            <a:graphicFrameLocks noChangeAspect="1"/>
          </p:cNvGraphicFramePr>
          <p:nvPr/>
        </p:nvGraphicFramePr>
        <p:xfrm>
          <a:off x="2546350" y="6173788"/>
          <a:ext cx="382588" cy="484187"/>
        </p:xfrm>
        <a:graphic>
          <a:graphicData uri="http://schemas.openxmlformats.org/presentationml/2006/ole">
            <mc:AlternateContent xmlns:mc="http://schemas.openxmlformats.org/markup-compatibility/2006">
              <mc:Choice xmlns:v="urn:schemas-microsoft-com:vml" Requires="v">
                <p:oleObj spid="_x0000_s115754" name="Equation" r:id="rId6" imgW="190417" imgH="241195" progId="Equation.3">
                  <p:embed/>
                </p:oleObj>
              </mc:Choice>
              <mc:Fallback>
                <p:oleObj name="Equation" r:id="rId6" imgW="190417" imgH="241195"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6350" y="6173788"/>
                        <a:ext cx="382588" cy="484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5721" name="Freeform 9"/>
          <p:cNvSpPr>
            <a:spLocks/>
          </p:cNvSpPr>
          <p:nvPr/>
        </p:nvSpPr>
        <p:spPr bwMode="auto">
          <a:xfrm>
            <a:off x="990600" y="3873500"/>
            <a:ext cx="2692400" cy="1917700"/>
          </a:xfrm>
          <a:custGeom>
            <a:avLst/>
            <a:gdLst>
              <a:gd name="T0" fmla="*/ 0 w 1696"/>
              <a:gd name="T1" fmla="*/ 0 h 1208"/>
              <a:gd name="T2" fmla="*/ 2147483647 w 1696"/>
              <a:gd name="T3" fmla="*/ 27722513 h 1208"/>
              <a:gd name="T4" fmla="*/ 2147483647 w 1696"/>
              <a:gd name="T5" fmla="*/ 2147483647 h 1208"/>
              <a:gd name="T6" fmla="*/ 0 60000 65536"/>
              <a:gd name="T7" fmla="*/ 0 60000 65536"/>
              <a:gd name="T8" fmla="*/ 0 60000 65536"/>
            </a:gdLst>
            <a:ahLst/>
            <a:cxnLst>
              <a:cxn ang="T6">
                <a:pos x="T0" y="T1"/>
              </a:cxn>
              <a:cxn ang="T7">
                <a:pos x="T2" y="T3"/>
              </a:cxn>
              <a:cxn ang="T8">
                <a:pos x="T4" y="T5"/>
              </a:cxn>
            </a:cxnLst>
            <a:rect l="0" t="0" r="r" b="b"/>
            <a:pathLst>
              <a:path w="1696" h="1208">
                <a:moveTo>
                  <a:pt x="0" y="0"/>
                </a:moveTo>
                <a:lnTo>
                  <a:pt x="1111" y="11"/>
                </a:lnTo>
                <a:lnTo>
                  <a:pt x="1696" y="1208"/>
                </a:lnTo>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22" name="Line 10"/>
          <p:cNvSpPr>
            <a:spLocks noChangeShapeType="1"/>
          </p:cNvSpPr>
          <p:nvPr/>
        </p:nvSpPr>
        <p:spPr bwMode="auto">
          <a:xfrm>
            <a:off x="3132138" y="3903663"/>
            <a:ext cx="0" cy="2087562"/>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15723" name="Object 11"/>
          <p:cNvGraphicFramePr>
            <a:graphicFrameLocks noChangeAspect="1"/>
          </p:cNvGraphicFramePr>
          <p:nvPr/>
        </p:nvGraphicFramePr>
        <p:xfrm>
          <a:off x="2997200" y="6173788"/>
          <a:ext cx="407988" cy="484187"/>
        </p:xfrm>
        <a:graphic>
          <a:graphicData uri="http://schemas.openxmlformats.org/presentationml/2006/ole">
            <mc:AlternateContent xmlns:mc="http://schemas.openxmlformats.org/markup-compatibility/2006">
              <mc:Choice xmlns:v="urn:schemas-microsoft-com:vml" Requires="v">
                <p:oleObj spid="_x0000_s115755" name="Equation" r:id="rId8" imgW="203112" imgH="241195" progId="Equation.3">
                  <p:embed/>
                </p:oleObj>
              </mc:Choice>
              <mc:Fallback>
                <p:oleObj name="Equation" r:id="rId8" imgW="203112" imgH="241195" progId="Equation.3">
                  <p:embed/>
                  <p:pic>
                    <p:nvPicPr>
                      <p:cNvPr id="0" name="Object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97200" y="6173788"/>
                        <a:ext cx="407988" cy="484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5724" name="Text Box 12"/>
          <p:cNvSpPr txBox="1">
            <a:spLocks noChangeArrowheads="1"/>
          </p:cNvSpPr>
          <p:nvPr/>
        </p:nvSpPr>
        <p:spPr bwMode="auto">
          <a:xfrm>
            <a:off x="1916113" y="1673225"/>
            <a:ext cx="4637087"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a:t>If the moment is fixed, an increase of stress drop means an increase of the corner frequency value</a:t>
            </a:r>
          </a:p>
        </p:txBody>
      </p:sp>
      <p:graphicFrame>
        <p:nvGraphicFramePr>
          <p:cNvPr id="115725" name="Object 13"/>
          <p:cNvGraphicFramePr>
            <a:graphicFrameLocks noChangeAspect="1"/>
          </p:cNvGraphicFramePr>
          <p:nvPr/>
        </p:nvGraphicFramePr>
        <p:xfrm>
          <a:off x="5607050" y="3024188"/>
          <a:ext cx="2260600" cy="965200"/>
        </p:xfrm>
        <a:graphic>
          <a:graphicData uri="http://schemas.openxmlformats.org/presentationml/2006/ole">
            <mc:AlternateContent xmlns:mc="http://schemas.openxmlformats.org/markup-compatibility/2006">
              <mc:Choice xmlns:v="urn:schemas-microsoft-com:vml" Requires="v">
                <p:oleObj spid="_x0000_s115756" name="Equation" r:id="rId10" imgW="1129810" imgH="482391" progId="Equation.3">
                  <p:embed/>
                </p:oleObj>
              </mc:Choice>
              <mc:Fallback>
                <p:oleObj name="Equation" r:id="rId10" imgW="1129810" imgH="482391" progId="Equation.3">
                  <p:embed/>
                  <p:pic>
                    <p:nvPicPr>
                      <p:cNvPr id="0" name="Object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07050" y="3024188"/>
                        <a:ext cx="2260600"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5726" name="Object 14"/>
          <p:cNvGraphicFramePr>
            <a:graphicFrameLocks noChangeAspect="1"/>
          </p:cNvGraphicFramePr>
          <p:nvPr/>
        </p:nvGraphicFramePr>
        <p:xfrm>
          <a:off x="5607050" y="4149725"/>
          <a:ext cx="1827213" cy="1141413"/>
        </p:xfrm>
        <a:graphic>
          <a:graphicData uri="http://schemas.openxmlformats.org/presentationml/2006/ole">
            <mc:AlternateContent xmlns:mc="http://schemas.openxmlformats.org/markup-compatibility/2006">
              <mc:Choice xmlns:v="urn:schemas-microsoft-com:vml" Requires="v">
                <p:oleObj spid="_x0000_s115757" name="Equation" r:id="rId12" imgW="914400" imgH="571500" progId="Equation.3">
                  <p:embed/>
                </p:oleObj>
              </mc:Choice>
              <mc:Fallback>
                <p:oleObj name="Equation" r:id="rId12" imgW="914400" imgH="571500" progId="Equation.3">
                  <p:embed/>
                  <p:pic>
                    <p:nvPicPr>
                      <p:cNvPr id="0" name="Object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07050" y="4149725"/>
                        <a:ext cx="1827213" cy="1141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5727" name="Rectangle 15"/>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INFLUENCE OF SOURCE PARAMETERS</a:t>
            </a:r>
          </a:p>
          <a:p>
            <a:pPr eaLnBrk="1" hangingPunct="1">
              <a:spcBef>
                <a:spcPct val="0"/>
              </a:spcBef>
              <a:buFontTx/>
              <a:buNone/>
            </a:pPr>
            <a:r>
              <a:rPr lang="en-US" altLang="en-US" sz="2800" b="1">
                <a:solidFill>
                  <a:schemeClr val="bg1"/>
                </a:solidFill>
              </a:rPr>
              <a:t>Stress drop</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87</a:t>
            </a:fld>
            <a:endParaRPr lang="en-US" alt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3"/>
          <p:cNvSpPr txBox="1">
            <a:spLocks noChangeArrowheads="1"/>
          </p:cNvSpPr>
          <p:nvPr/>
        </p:nvSpPr>
        <p:spPr bwMode="auto">
          <a:xfrm>
            <a:off x="320675" y="228600"/>
            <a:ext cx="30480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tx1"/>
                </a:solidFill>
                <a:latin typeface="Arial" pitchFamily="34" charset="0"/>
              </a:defRPr>
            </a:lvl1pPr>
            <a:lvl2pPr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50000"/>
              </a:spcBef>
              <a:buFontTx/>
              <a:buNone/>
            </a:pPr>
            <a:r>
              <a:rPr lang="en-US" altLang="en-US" sz="1800">
                <a:solidFill>
                  <a:srgbClr val="0000FF"/>
                </a:solidFill>
              </a:rPr>
              <a:t>Scaling difference:</a:t>
            </a:r>
            <a:r>
              <a:rPr lang="en-US" altLang="en-US" sz="1800"/>
              <a:t> </a:t>
            </a:r>
          </a:p>
          <a:p>
            <a:pPr>
              <a:spcBef>
                <a:spcPct val="50000"/>
              </a:spcBef>
            </a:pPr>
            <a:r>
              <a:rPr lang="en-US" altLang="en-US" sz="1800"/>
              <a:t>Low frequency</a:t>
            </a:r>
          </a:p>
          <a:p>
            <a:pPr lvl="1">
              <a:spcBef>
                <a:spcPct val="50000"/>
              </a:spcBef>
              <a:buFontTx/>
              <a:buChar char="•"/>
            </a:pPr>
            <a:r>
              <a:rPr lang="en-US" altLang="en-US" sz="1800"/>
              <a:t>A</a:t>
            </a:r>
            <a:r>
              <a:rPr lang="en-US" altLang="en-US" sz="1800">
                <a:latin typeface="Times" pitchFamily="18" charset="0"/>
                <a:sym typeface="Times" pitchFamily="18" charset="0"/>
              </a:rPr>
              <a:t>≈</a:t>
            </a:r>
            <a:r>
              <a:rPr lang="en-US" altLang="en-US" sz="1800">
                <a:sym typeface="Times" pitchFamily="18" charset="0"/>
              </a:rPr>
              <a:t> M</a:t>
            </a:r>
            <a:r>
              <a:rPr lang="en-US" altLang="en-US" sz="1800" baseline="-25000">
                <a:sym typeface="Times" pitchFamily="18" charset="0"/>
              </a:rPr>
              <a:t>0</a:t>
            </a:r>
            <a:r>
              <a:rPr lang="en-US" altLang="en-US" sz="1800">
                <a:sym typeface="Times" pitchFamily="18" charset="0"/>
              </a:rPr>
              <a:t>, but log M</a:t>
            </a:r>
            <a:r>
              <a:rPr lang="en-US" altLang="en-US" sz="1800" baseline="-25000">
                <a:sym typeface="Times" pitchFamily="18" charset="0"/>
              </a:rPr>
              <a:t>0 </a:t>
            </a:r>
            <a:r>
              <a:rPr lang="en-US" altLang="en-US" sz="1400">
                <a:latin typeface="Times New Roman" pitchFamily="18" charset="0"/>
                <a:sym typeface="Times" pitchFamily="18" charset="0"/>
              </a:rPr>
              <a:t>≈</a:t>
            </a:r>
            <a:r>
              <a:rPr lang="en-US" altLang="en-US" sz="1400">
                <a:solidFill>
                  <a:schemeClr val="bg1"/>
                </a:solidFill>
                <a:latin typeface="Times New Roman" pitchFamily="18" charset="0"/>
                <a:sym typeface="Times" pitchFamily="18" charset="0"/>
              </a:rPr>
              <a:t> </a:t>
            </a:r>
            <a:r>
              <a:rPr lang="en-US" altLang="en-US" sz="1800">
                <a:sym typeface="Times" pitchFamily="18" charset="0"/>
              </a:rPr>
              <a:t>1.5</a:t>
            </a:r>
            <a:r>
              <a:rPr lang="en-US" altLang="en-US" sz="1800" b="1">
                <a:sym typeface="Times" pitchFamily="18" charset="0"/>
              </a:rPr>
              <a:t>M</a:t>
            </a:r>
            <a:r>
              <a:rPr lang="en-US" altLang="en-US" sz="1800">
                <a:sym typeface="Times" pitchFamily="18" charset="0"/>
              </a:rPr>
              <a:t>, so A </a:t>
            </a:r>
            <a:r>
              <a:rPr lang="en-US" altLang="en-US" sz="1400">
                <a:latin typeface="Times New Roman" pitchFamily="18" charset="0"/>
                <a:sym typeface="Times" pitchFamily="18" charset="0"/>
              </a:rPr>
              <a:t>≈</a:t>
            </a:r>
            <a:r>
              <a:rPr lang="en-US" altLang="en-US" sz="1400">
                <a:solidFill>
                  <a:schemeClr val="bg1"/>
                </a:solidFill>
                <a:latin typeface="Times New Roman" pitchFamily="18" charset="0"/>
                <a:sym typeface="Times" pitchFamily="18" charset="0"/>
              </a:rPr>
              <a:t> </a:t>
            </a:r>
            <a:r>
              <a:rPr lang="en-US" altLang="en-US" sz="1800">
                <a:sym typeface="Times" pitchFamily="18" charset="0"/>
              </a:rPr>
              <a:t>10</a:t>
            </a:r>
            <a:r>
              <a:rPr lang="en-US" altLang="en-US" sz="1800" baseline="30000">
                <a:sym typeface="Times" pitchFamily="18" charset="0"/>
              </a:rPr>
              <a:t>1.5</a:t>
            </a:r>
            <a:r>
              <a:rPr lang="en-US" altLang="en-US" sz="1800" b="1" baseline="30000">
                <a:sym typeface="Times" pitchFamily="18" charset="0"/>
              </a:rPr>
              <a:t>M</a:t>
            </a:r>
            <a:r>
              <a:rPr lang="en-US" altLang="en-US" sz="1800">
                <a:sym typeface="Times" pitchFamily="18" charset="0"/>
              </a:rPr>
              <a:t>.   </a:t>
            </a:r>
            <a:r>
              <a:rPr lang="en-US" altLang="en-US" sz="1800">
                <a:solidFill>
                  <a:srgbClr val="FF0000"/>
                </a:solidFill>
                <a:sym typeface="Times" pitchFamily="18" charset="0"/>
              </a:rPr>
              <a:t>This is a factor of 32 for a unit increase in </a:t>
            </a:r>
            <a:r>
              <a:rPr lang="en-US" altLang="en-US" sz="1800" b="1">
                <a:solidFill>
                  <a:srgbClr val="FF0000"/>
                </a:solidFill>
                <a:sym typeface="Times" pitchFamily="18" charset="0"/>
              </a:rPr>
              <a:t>M</a:t>
            </a:r>
          </a:p>
          <a:p>
            <a:pPr>
              <a:spcBef>
                <a:spcPct val="50000"/>
              </a:spcBef>
            </a:pPr>
            <a:r>
              <a:rPr lang="en-US" altLang="en-US" sz="1800"/>
              <a:t>High frequency</a:t>
            </a:r>
          </a:p>
          <a:p>
            <a:pPr lvl="1">
              <a:spcBef>
                <a:spcPct val="50000"/>
              </a:spcBef>
              <a:buFontTx/>
              <a:buChar char="•"/>
            </a:pPr>
            <a:r>
              <a:rPr lang="en-US" altLang="en-US" sz="1800"/>
              <a:t>A </a:t>
            </a:r>
            <a:r>
              <a:rPr lang="en-US" altLang="en-US" sz="1400">
                <a:latin typeface="Times New Roman" pitchFamily="18" charset="0"/>
                <a:sym typeface="Times" pitchFamily="18" charset="0"/>
              </a:rPr>
              <a:t>≈</a:t>
            </a:r>
            <a:r>
              <a:rPr lang="en-US" altLang="en-US" sz="1800">
                <a:sym typeface="Times" pitchFamily="18" charset="0"/>
              </a:rPr>
              <a:t> M</a:t>
            </a:r>
            <a:r>
              <a:rPr lang="en-US" altLang="en-US" sz="1800" baseline="-25000">
                <a:sym typeface="Times" pitchFamily="18" charset="0"/>
              </a:rPr>
              <a:t>0</a:t>
            </a:r>
            <a:r>
              <a:rPr lang="en-US" altLang="en-US" sz="1800" baseline="30000">
                <a:sym typeface="Times" pitchFamily="18" charset="0"/>
              </a:rPr>
              <a:t>(1/3)</a:t>
            </a:r>
            <a:r>
              <a:rPr lang="en-US" altLang="en-US" sz="1800">
                <a:sym typeface="Times" pitchFamily="18" charset="0"/>
              </a:rPr>
              <a:t>, but log M</a:t>
            </a:r>
            <a:r>
              <a:rPr lang="en-US" altLang="en-US" sz="1800" baseline="-25000">
                <a:sym typeface="Times" pitchFamily="18" charset="0"/>
              </a:rPr>
              <a:t>0 </a:t>
            </a:r>
            <a:r>
              <a:rPr lang="en-US" altLang="en-US" sz="1400">
                <a:latin typeface="Times New Roman" pitchFamily="18" charset="0"/>
                <a:sym typeface="Times" pitchFamily="18" charset="0"/>
              </a:rPr>
              <a:t>≈</a:t>
            </a:r>
            <a:r>
              <a:rPr lang="en-US" altLang="en-US" sz="1400">
                <a:solidFill>
                  <a:schemeClr val="bg1"/>
                </a:solidFill>
                <a:latin typeface="Times New Roman" pitchFamily="18" charset="0"/>
                <a:sym typeface="Times" pitchFamily="18" charset="0"/>
              </a:rPr>
              <a:t> </a:t>
            </a:r>
            <a:r>
              <a:rPr lang="en-US" altLang="en-US" sz="1800">
                <a:sym typeface="Times" pitchFamily="18" charset="0"/>
              </a:rPr>
              <a:t>1.5</a:t>
            </a:r>
            <a:r>
              <a:rPr lang="en-US" altLang="en-US" sz="1800" b="1">
                <a:sym typeface="Times" pitchFamily="18" charset="0"/>
              </a:rPr>
              <a:t>M</a:t>
            </a:r>
            <a:r>
              <a:rPr lang="en-US" altLang="en-US" sz="1800">
                <a:sym typeface="Times" pitchFamily="18" charset="0"/>
              </a:rPr>
              <a:t>, so A </a:t>
            </a:r>
            <a:r>
              <a:rPr lang="en-US" altLang="en-US" sz="1400">
                <a:latin typeface="Times New Roman" pitchFamily="18" charset="0"/>
                <a:sym typeface="Times" pitchFamily="18" charset="0"/>
              </a:rPr>
              <a:t>≈</a:t>
            </a:r>
            <a:r>
              <a:rPr lang="en-US" altLang="en-US" sz="1400">
                <a:solidFill>
                  <a:schemeClr val="bg1"/>
                </a:solidFill>
                <a:latin typeface="Times New Roman" pitchFamily="18" charset="0"/>
                <a:sym typeface="Times" pitchFamily="18" charset="0"/>
              </a:rPr>
              <a:t> </a:t>
            </a:r>
            <a:r>
              <a:rPr lang="en-US" altLang="en-US" sz="1800">
                <a:sym typeface="Times" pitchFamily="18" charset="0"/>
              </a:rPr>
              <a:t>10</a:t>
            </a:r>
            <a:r>
              <a:rPr lang="en-US" altLang="en-US" sz="1800" baseline="30000">
                <a:sym typeface="Times" pitchFamily="18" charset="0"/>
              </a:rPr>
              <a:t>0.5</a:t>
            </a:r>
            <a:r>
              <a:rPr lang="en-US" altLang="en-US" sz="1800" b="1" baseline="30000">
                <a:sym typeface="Times" pitchFamily="18" charset="0"/>
              </a:rPr>
              <a:t>M</a:t>
            </a:r>
            <a:r>
              <a:rPr lang="en-US" altLang="en-US" sz="1800">
                <a:sym typeface="Times" pitchFamily="18" charset="0"/>
              </a:rPr>
              <a:t>.   </a:t>
            </a:r>
            <a:r>
              <a:rPr lang="en-US" altLang="en-US" sz="1800">
                <a:solidFill>
                  <a:srgbClr val="FF0000"/>
                </a:solidFill>
                <a:sym typeface="Times" pitchFamily="18" charset="0"/>
              </a:rPr>
              <a:t>This is a factor of 3 for a unit increase in </a:t>
            </a:r>
            <a:r>
              <a:rPr lang="en-US" altLang="en-US" sz="1800" b="1">
                <a:solidFill>
                  <a:srgbClr val="FF0000"/>
                </a:solidFill>
                <a:sym typeface="Times" pitchFamily="18" charset="0"/>
              </a:rPr>
              <a:t>M</a:t>
            </a:r>
          </a:p>
          <a:p>
            <a:pPr>
              <a:spcBef>
                <a:spcPct val="50000"/>
              </a:spcBef>
            </a:pPr>
            <a:r>
              <a:rPr lang="en-US" altLang="en-US" sz="1800" b="1">
                <a:solidFill>
                  <a:srgbClr val="FF0000"/>
                </a:solidFill>
                <a:sym typeface="Times" pitchFamily="18" charset="0"/>
              </a:rPr>
              <a:t>Ground motion at frequencies of engineering interest does not increase by 10x for each unit increase in M</a:t>
            </a:r>
          </a:p>
          <a:p>
            <a:pPr lvl="1">
              <a:spcBef>
                <a:spcPct val="50000"/>
              </a:spcBef>
              <a:buFontTx/>
              <a:buChar char="•"/>
            </a:pPr>
            <a:endParaRPr lang="en-US" altLang="en-US" sz="1800" b="1">
              <a:solidFill>
                <a:srgbClr val="FF0000"/>
              </a:solidFill>
            </a:endParaRPr>
          </a:p>
        </p:txBody>
      </p:sp>
      <p:pic>
        <p:nvPicPr>
          <p:cNvPr id="11673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92475" y="423863"/>
            <a:ext cx="5851525"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88</a:t>
            </a:fld>
            <a:endParaRPr lang="en-US" alt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7762" name="Picture 2" descr="FAS_XC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9525" y="411163"/>
            <a:ext cx="6584950" cy="603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3" name="Text Box 3"/>
          <p:cNvSpPr txBox="1">
            <a:spLocks noChangeArrowheads="1"/>
          </p:cNvSpPr>
          <p:nvPr/>
        </p:nvSpPr>
        <p:spPr bwMode="auto">
          <a:xfrm>
            <a:off x="-15875" y="952500"/>
            <a:ext cx="1539875" cy="1739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solidFill>
                  <a:schemeClr val="bg1"/>
                </a:solidFill>
              </a:rPr>
              <a:t>Equal </a:t>
            </a:r>
            <a:r>
              <a:rPr lang="en-US" altLang="en-US" sz="1800" b="1">
                <a:solidFill>
                  <a:schemeClr val="bg1"/>
                </a:solidFill>
              </a:rPr>
              <a:t>M</a:t>
            </a:r>
            <a:r>
              <a:rPr lang="en-US" altLang="en-US" sz="1800">
                <a:solidFill>
                  <a:schemeClr val="bg1"/>
                </a:solidFill>
              </a:rPr>
              <a:t> implies the same spectra at low frequencies </a:t>
            </a:r>
          </a:p>
        </p:txBody>
      </p:sp>
      <p:sp>
        <p:nvSpPr>
          <p:cNvPr id="117764" name="Text Box 4"/>
          <p:cNvSpPr txBox="1">
            <a:spLocks noChangeArrowheads="1"/>
          </p:cNvSpPr>
          <p:nvPr/>
        </p:nvSpPr>
        <p:spPr bwMode="auto">
          <a:xfrm>
            <a:off x="8137525" y="865188"/>
            <a:ext cx="1006475" cy="22891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solidFill>
                  <a:schemeClr val="bg1"/>
                </a:solidFill>
              </a:rPr>
              <a:t>decay at high f due to source or site (I prefer the latter) </a:t>
            </a:r>
          </a:p>
        </p:txBody>
      </p:sp>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89</a:t>
            </a:fld>
            <a:endParaRPr lang="en-US" alt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Rectangle 4"/>
          <p:cNvSpPr>
            <a:spLocks noGrp="1" noChangeArrowheads="1"/>
          </p:cNvSpPr>
          <p:nvPr>
            <p:ph type="ctrTitle"/>
          </p:nvPr>
        </p:nvSpPr>
        <p:spPr/>
        <p:txBody>
          <a:bodyPr/>
          <a:lstStyle/>
          <a:p>
            <a:pPr algn="l" eaLnBrk="1" hangingPunct="1"/>
            <a:r>
              <a:rPr lang="el-GR" altLang="en-US" sz="3200" smtClean="0">
                <a:solidFill>
                  <a:srgbClr val="0000FF"/>
                </a:solidFill>
                <a:cs typeface="Arial" pitchFamily="34" charset="0"/>
              </a:rPr>
              <a:t>Δσ</a:t>
            </a:r>
            <a:r>
              <a:rPr lang="en-US" altLang="en-US" sz="3200" smtClean="0">
                <a:cs typeface="Arial" pitchFamily="34" charset="0"/>
              </a:rPr>
              <a:t> is a KEY parameter for ground-motion at frequencies of engineering interest</a:t>
            </a:r>
            <a:br>
              <a:rPr lang="en-US" altLang="en-US" sz="3200" smtClean="0">
                <a:cs typeface="Arial" pitchFamily="34" charset="0"/>
              </a:rPr>
            </a:br>
            <a:r>
              <a:rPr lang="en-US" altLang="en-US" sz="3200" smtClean="0">
                <a:cs typeface="Arial" pitchFamily="34" charset="0"/>
              </a:rPr>
              <a:t/>
            </a:r>
            <a:br>
              <a:rPr lang="en-US" altLang="en-US" sz="3200" smtClean="0">
                <a:cs typeface="Arial" pitchFamily="34" charset="0"/>
              </a:rPr>
            </a:br>
            <a:r>
              <a:rPr lang="en-US" altLang="en-US" sz="2400" smtClean="0">
                <a:cs typeface="Arial" pitchFamily="34" charset="0"/>
              </a:rPr>
              <a:t>Units: bars, MPa, where 1 MPa= 10 bars</a:t>
            </a:r>
            <a:br>
              <a:rPr lang="en-US" altLang="en-US" sz="2400" smtClean="0">
                <a:cs typeface="Arial" pitchFamily="34" charset="0"/>
              </a:rPr>
            </a:br>
            <a:r>
              <a:rPr lang="en-US" altLang="en-US" sz="2400" smtClean="0">
                <a:cs typeface="Arial" pitchFamily="34" charset="0"/>
              </a:rPr>
              <a:t/>
            </a:r>
            <a:br>
              <a:rPr lang="en-US" altLang="en-US" sz="2400" smtClean="0">
                <a:cs typeface="Arial" pitchFamily="34" charset="0"/>
              </a:rPr>
            </a:br>
            <a:r>
              <a:rPr lang="en-US" altLang="en-US" sz="2400" smtClean="0">
                <a:cs typeface="Arial" pitchFamily="34" charset="0"/>
              </a:rPr>
              <a:t>Also, M0 in dyne-cm or N-m, where 1 N-m=10^7 dyne-cm (log M0=1.5M+16.05 for M0 in dyne-cm).</a:t>
            </a:r>
            <a:endParaRPr lang="el-GR" altLang="en-US" sz="24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180E6B6D-DC7D-452B-84FD-DE125D84EA55}" type="slidenum">
              <a:rPr lang="en-US" altLang="en-US" smtClean="0"/>
              <a:pPr>
                <a:defRPr/>
              </a:pPr>
              <a:t>90</a:t>
            </a:fld>
            <a:endParaRPr lang="en-US" alt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3"/>
          <p:cNvSpPr>
            <a:spLocks noGrp="1"/>
          </p:cNvSpPr>
          <p:nvPr>
            <p:ph type="title"/>
          </p:nvPr>
        </p:nvSpPr>
        <p:spPr/>
        <p:txBody>
          <a:bodyPr/>
          <a:lstStyle/>
          <a:p>
            <a:r>
              <a:rPr lang="en-US" altLang="en-US" smtClean="0">
                <a:latin typeface="Calibri" pitchFamily="34" charset="0"/>
              </a:rPr>
              <a:t>Why Stress Drop Matters</a:t>
            </a:r>
          </a:p>
        </p:txBody>
      </p:sp>
      <p:sp>
        <p:nvSpPr>
          <p:cNvPr id="119811" name="Content Placeholder 5"/>
          <p:cNvSpPr>
            <a:spLocks noGrp="1"/>
          </p:cNvSpPr>
          <p:nvPr>
            <p:ph idx="1"/>
          </p:nvPr>
        </p:nvSpPr>
        <p:spPr>
          <a:xfrm>
            <a:off x="685800" y="1828800"/>
            <a:ext cx="7772400" cy="41148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Calibri" pitchFamily="34" charset="0"/>
              </a:rPr>
              <a:t>Increase stress drop </a:t>
            </a:r>
            <a:r>
              <a:rPr lang="en-US" altLang="en-US" smtClean="0">
                <a:latin typeface="Calibri" pitchFamily="34" charset="0"/>
                <a:sym typeface="Wingdings" pitchFamily="2" charset="2"/>
              </a:rPr>
              <a:t> more high frequency motion</a:t>
            </a:r>
          </a:p>
          <a:p>
            <a:r>
              <a:rPr lang="en-US" altLang="en-US" smtClean="0">
                <a:latin typeface="Calibri" pitchFamily="34" charset="0"/>
                <a:sym typeface="Wingdings" pitchFamily="2" charset="2"/>
              </a:rPr>
              <a:t>Structural response depends on amplitude of shaking and frequency content</a:t>
            </a:r>
          </a:p>
          <a:p>
            <a:endParaRPr lang="en-US" altLang="en-US" smtClean="0"/>
          </a:p>
        </p:txBody>
      </p:sp>
      <p:sp>
        <p:nvSpPr>
          <p:cNvPr id="119812" name="Rectangle 1"/>
          <p:cNvSpPr>
            <a:spLocks noChangeArrowheads="1"/>
          </p:cNvSpPr>
          <p:nvPr/>
        </p:nvSpPr>
        <p:spPr bwMode="auto">
          <a:xfrm>
            <a:off x="685800" y="3810000"/>
            <a:ext cx="7315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u="sng">
                <a:solidFill>
                  <a:schemeClr val="bg1"/>
                </a:solidFill>
                <a:latin typeface="Calibri" pitchFamily="34" charset="0"/>
              </a:rPr>
              <a:t>Frequencies of Engineering concern</a:t>
            </a:r>
          </a:p>
          <a:p>
            <a:pPr eaLnBrk="1" hangingPunct="1">
              <a:spcBef>
                <a:spcPct val="0"/>
              </a:spcBef>
              <a:buFontTx/>
              <a:buNone/>
            </a:pPr>
            <a:r>
              <a:rPr lang="en-US" altLang="en-US" sz="1600">
                <a:solidFill>
                  <a:schemeClr val="bg1"/>
                </a:solidFill>
                <a:latin typeface="Calibri" pitchFamily="34" charset="0"/>
              </a:rPr>
              <a:t>10 Hz --- 10 sec (usually less than about 3 sec)</a:t>
            </a:r>
          </a:p>
          <a:p>
            <a:pPr eaLnBrk="1" hangingPunct="1">
              <a:spcBef>
                <a:spcPct val="0"/>
              </a:spcBef>
              <a:buFontTx/>
              <a:buNone/>
            </a:pPr>
            <a:endParaRPr lang="en-US" altLang="en-US" sz="1600">
              <a:solidFill>
                <a:schemeClr val="bg1"/>
              </a:solidFill>
              <a:latin typeface="Calibri" pitchFamily="34" charset="0"/>
            </a:endParaRPr>
          </a:p>
          <a:p>
            <a:pPr eaLnBrk="1" hangingPunct="1">
              <a:spcBef>
                <a:spcPct val="0"/>
              </a:spcBef>
              <a:buFontTx/>
              <a:buNone/>
            </a:pPr>
            <a:r>
              <a:rPr lang="en-US" altLang="en-US" sz="1600">
                <a:solidFill>
                  <a:schemeClr val="bg1"/>
                </a:solidFill>
                <a:latin typeface="Calibri" pitchFamily="34" charset="0"/>
              </a:rPr>
              <a:t>Resonant period of typical N story structure </a:t>
            </a:r>
            <a:r>
              <a:rPr lang="en-US" altLang="en-US" sz="1600">
                <a:solidFill>
                  <a:schemeClr val="bg1"/>
                </a:solidFill>
                <a:latin typeface="Calibri" pitchFamily="34" charset="0"/>
                <a:cs typeface="Arial" pitchFamily="34" charset="0"/>
              </a:rPr>
              <a:t>~ N/10 sec</a:t>
            </a:r>
          </a:p>
          <a:p>
            <a:pPr eaLnBrk="1" hangingPunct="1">
              <a:spcBef>
                <a:spcPct val="0"/>
              </a:spcBef>
              <a:buFontTx/>
              <a:buNone/>
            </a:pPr>
            <a:endParaRPr lang="en-US" altLang="en-US" sz="1600">
              <a:solidFill>
                <a:schemeClr val="bg1"/>
              </a:solidFill>
              <a:latin typeface="Calibri" pitchFamily="34" charset="0"/>
              <a:cs typeface="Arial" pitchFamily="34" charset="0"/>
            </a:endParaRPr>
          </a:p>
          <a:p>
            <a:pPr eaLnBrk="1" hangingPunct="1">
              <a:spcBef>
                <a:spcPct val="0"/>
              </a:spcBef>
              <a:buFontTx/>
              <a:buNone/>
            </a:pPr>
            <a:r>
              <a:rPr lang="en-US" altLang="en-US" sz="1600">
                <a:solidFill>
                  <a:schemeClr val="bg1"/>
                </a:solidFill>
                <a:latin typeface="Calibri" pitchFamily="34" charset="0"/>
                <a:cs typeface="Arial" pitchFamily="34" charset="0"/>
              </a:rPr>
              <a:t>Resonance period of 20 storey structure?</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91</a:t>
            </a:fld>
            <a:endParaRPr lang="en-US" alt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3"/>
          <p:cNvSpPr>
            <a:spLocks noGrp="1"/>
          </p:cNvSpPr>
          <p:nvPr>
            <p:ph type="title"/>
          </p:nvPr>
        </p:nvSpPr>
        <p:spPr/>
        <p:txBody>
          <a:bodyPr/>
          <a:lstStyle/>
          <a:p>
            <a:r>
              <a:rPr lang="en-US" altLang="en-US" smtClean="0">
                <a:latin typeface="Calibri" pitchFamily="34" charset="0"/>
              </a:rPr>
              <a:t>Why Stress Drop Matters</a:t>
            </a:r>
          </a:p>
        </p:txBody>
      </p:sp>
      <p:sp>
        <p:nvSpPr>
          <p:cNvPr id="6" name="Content Placeholder 5"/>
          <p:cNvSpPr>
            <a:spLocks noGrp="1"/>
          </p:cNvSpPr>
          <p:nvPr>
            <p:ph idx="1"/>
          </p:nvPr>
        </p:nvSpPr>
        <p:spPr/>
        <p:txBody>
          <a:bodyPr/>
          <a:lstStyle/>
          <a:p>
            <a:pPr>
              <a:defRPr/>
            </a:pPr>
            <a:r>
              <a:rPr lang="en-US" dirty="0" smtClean="0">
                <a:latin typeface="Calibri" pitchFamily="34" charset="0"/>
                <a:sym typeface="Wingdings" pitchFamily="2" charset="2"/>
              </a:rPr>
              <a:t>Ground motion prediction methods:</a:t>
            </a:r>
          </a:p>
          <a:p>
            <a:pPr marL="0" indent="0">
              <a:buFontTx/>
              <a:buNone/>
              <a:defRPr/>
            </a:pPr>
            <a:r>
              <a:rPr lang="en-US" dirty="0">
                <a:latin typeface="Calibri" pitchFamily="34" charset="0"/>
                <a:sym typeface="Wingdings" pitchFamily="2" charset="2"/>
              </a:rPr>
              <a:t>	</a:t>
            </a:r>
            <a:r>
              <a:rPr lang="en-US" dirty="0" smtClean="0">
                <a:latin typeface="Calibri" pitchFamily="34" charset="0"/>
                <a:sym typeface="Wingdings" pitchFamily="2" charset="2"/>
              </a:rPr>
              <a:t>stress drop = input parameter</a:t>
            </a:r>
          </a:p>
          <a:p>
            <a:pPr>
              <a:defRPr/>
            </a:pPr>
            <a:r>
              <a:rPr lang="en-US" dirty="0" err="1" smtClean="0">
                <a:latin typeface="Calibri" pitchFamily="34" charset="0"/>
                <a:sym typeface="Wingdings" pitchFamily="2" charset="2"/>
              </a:rPr>
              <a:t>Intraplate</a:t>
            </a:r>
            <a:r>
              <a:rPr lang="en-US" dirty="0" smtClean="0">
                <a:latin typeface="Calibri" pitchFamily="34" charset="0"/>
                <a:sym typeface="Wingdings" pitchFamily="2" charset="2"/>
              </a:rPr>
              <a:t> earthquakes (longer recurrence)</a:t>
            </a:r>
          </a:p>
          <a:p>
            <a:pPr marL="0" indent="0">
              <a:buFontTx/>
              <a:buNone/>
              <a:defRPr/>
            </a:pPr>
            <a:r>
              <a:rPr lang="en-US" dirty="0">
                <a:latin typeface="Calibri" pitchFamily="34" charset="0"/>
                <a:sym typeface="Wingdings" pitchFamily="2" charset="2"/>
              </a:rPr>
              <a:t>	</a:t>
            </a:r>
            <a:r>
              <a:rPr lang="en-US" dirty="0" smtClean="0">
                <a:latin typeface="Calibri" pitchFamily="34" charset="0"/>
                <a:sym typeface="Wingdings" pitchFamily="2" charset="2"/>
              </a:rPr>
              <a:t> higher stress drop</a:t>
            </a:r>
          </a:p>
          <a:p>
            <a:pPr>
              <a:defRPr/>
            </a:pPr>
            <a:endParaRPr lang="en-US" dirty="0"/>
          </a:p>
        </p:txBody>
      </p:sp>
      <p:sp>
        <p:nvSpPr>
          <p:cNvPr id="120836" name="Slide Number Placeholder 3"/>
          <p:cNvSpPr>
            <a:spLocks noGrp="1"/>
          </p:cNvSpPr>
          <p:nvPr>
            <p:ph type="sldNum" sz="quarter" idx="12"/>
          </p:nvPr>
        </p:nvSpPr>
        <p:spPr>
          <a:noFill/>
        </p:spPr>
        <p:txBody>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fld id="{7FD481D3-1603-487A-B096-5DA3EBC70610}" type="slidenum">
              <a:rPr lang="en-US" altLang="en-US" sz="1400" smtClean="0">
                <a:solidFill>
                  <a:schemeClr val="tx1"/>
                </a:solidFill>
                <a:latin typeface="Times" pitchFamily="18" charset="0"/>
              </a:rPr>
              <a:pPr eaLnBrk="1" hangingPunct="1"/>
              <a:t>92</a:t>
            </a:fld>
            <a:endParaRPr lang="en-US" altLang="en-US" sz="1400" smtClean="0">
              <a:solidFill>
                <a:schemeClr val="tx1"/>
              </a:solidFill>
              <a:latin typeface="Times" pitchFamily="18"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Rectangle 2"/>
          <p:cNvSpPr>
            <a:spLocks noGrp="1" noChangeArrowheads="1"/>
          </p:cNvSpPr>
          <p:nvPr>
            <p:ph type="ctrTitle"/>
          </p:nvPr>
        </p:nvSpPr>
        <p:spPr>
          <a:xfrm>
            <a:off x="762000" y="990600"/>
            <a:ext cx="7772400" cy="2438400"/>
          </a:xfrm>
        </p:spPr>
        <p:txBody>
          <a:bodyPr/>
          <a:lstStyle/>
          <a:p>
            <a:pPr eaLnBrk="1" hangingPunct="1"/>
            <a:r>
              <a:rPr lang="en-US" altLang="en-US" sz="3200" smtClean="0">
                <a:solidFill>
                  <a:srgbClr val="0000FF"/>
                </a:solidFill>
              </a:rPr>
              <a:t>Use of </a:t>
            </a:r>
            <a:r>
              <a:rPr lang="en-US" altLang="en-US" sz="3200" i="1" smtClean="0">
                <a:solidFill>
                  <a:srgbClr val="0000FF"/>
                </a:solidFill>
              </a:rPr>
              <a:t>mb/Mw</a:t>
            </a:r>
            <a:r>
              <a:rPr lang="en-US" altLang="en-US" sz="3200" smtClean="0">
                <a:solidFill>
                  <a:srgbClr val="0000FF"/>
                </a:solidFill>
              </a:rPr>
              <a:t> in the Search for High Stress-Parameter Earthquakes in Regions of Tectonic Extension</a:t>
            </a:r>
          </a:p>
        </p:txBody>
      </p:sp>
      <p:sp>
        <p:nvSpPr>
          <p:cNvPr id="121859" name="Rectangle 3"/>
          <p:cNvSpPr>
            <a:spLocks noGrp="1" noChangeArrowheads="1"/>
          </p:cNvSpPr>
          <p:nvPr>
            <p:ph type="subTitle" idx="1"/>
          </p:nvPr>
        </p:nvSpPr>
        <p:spPr/>
        <p:txBody>
          <a:bodyPr/>
          <a:lstStyle/>
          <a:p>
            <a:pPr eaLnBrk="1" hangingPunct="1"/>
            <a:r>
              <a:rPr lang="en-US" altLang="en-US" smtClean="0"/>
              <a:t>Jim Dewey and Dave Boore</a:t>
            </a:r>
          </a:p>
        </p:txBody>
      </p:sp>
      <p:pic>
        <p:nvPicPr>
          <p:cNvPr id="121860" name="Picture 4" descr="USGS348_p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5791200"/>
            <a:ext cx="2595563"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180E6B6D-DC7D-452B-84FD-DE125D84EA55}" type="slidenum">
              <a:rPr lang="en-US" altLang="en-US" smtClean="0"/>
              <a:pPr>
                <a:defRPr/>
              </a:pPr>
              <a:t>93</a:t>
            </a:fld>
            <a:endParaRPr lang="en-US" alt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altLang="en-US" sz="1800" smtClean="0">
                <a:solidFill>
                  <a:srgbClr val="0000FF"/>
                </a:solidFill>
              </a:rPr>
              <a:t>We have 21,179 events, </a:t>
            </a:r>
            <a:r>
              <a:rPr lang="en-US" altLang="en-US" sz="1800" i="1" smtClean="0">
                <a:solidFill>
                  <a:srgbClr val="0000FF"/>
                </a:solidFill>
              </a:rPr>
              <a:t>h(PDE)</a:t>
            </a:r>
            <a:r>
              <a:rPr lang="en-US" altLang="en-US" sz="1800" smtClean="0">
                <a:solidFill>
                  <a:srgbClr val="0000FF"/>
                </a:solidFill>
              </a:rPr>
              <a:t> or </a:t>
            </a:r>
            <a:r>
              <a:rPr lang="en-US" altLang="en-US" sz="1800" i="1" smtClean="0">
                <a:solidFill>
                  <a:srgbClr val="0000FF"/>
                </a:solidFill>
              </a:rPr>
              <a:t>h(GCMT)</a:t>
            </a:r>
            <a:r>
              <a:rPr lang="en-US" altLang="en-US" sz="1800" smtClean="0">
                <a:solidFill>
                  <a:srgbClr val="0000FF"/>
                </a:solidFill>
              </a:rPr>
              <a:t> &lt; 50 km, 1976 – Sept 2007, for which mb(PDE) and Mw(GCMT) are both available</a:t>
            </a:r>
          </a:p>
        </p:txBody>
      </p:sp>
      <p:sp>
        <p:nvSpPr>
          <p:cNvPr id="122883" name="Rectangle 3"/>
          <p:cNvSpPr>
            <a:spLocks noGrp="1" noChangeArrowheads="1"/>
          </p:cNvSpPr>
          <p:nvPr>
            <p:ph type="body" sz="half" idx="1"/>
          </p:nvPr>
        </p:nvSpPr>
        <p:spPr>
          <a:xfrm>
            <a:off x="457200" y="3048000"/>
            <a:ext cx="4038600" cy="2514600"/>
          </a:xfrm>
        </p:spPr>
        <p:txBody>
          <a:bodyPr/>
          <a:lstStyle/>
          <a:p>
            <a:pPr eaLnBrk="1" hangingPunct="1">
              <a:lnSpc>
                <a:spcPct val="90000"/>
              </a:lnSpc>
              <a:buFontTx/>
              <a:buNone/>
            </a:pPr>
            <a:r>
              <a:rPr lang="en-US" altLang="en-US" sz="2000" smtClean="0"/>
              <a:t>Assumptions for theoretical curves</a:t>
            </a:r>
          </a:p>
          <a:p>
            <a:pPr eaLnBrk="1" hangingPunct="1">
              <a:lnSpc>
                <a:spcPct val="90000"/>
              </a:lnSpc>
            </a:pPr>
            <a:r>
              <a:rPr lang="en-US" altLang="en-US" sz="2000" smtClean="0"/>
              <a:t>random-vibration source with </a:t>
            </a:r>
            <a:r>
              <a:rPr lang="el-GR" altLang="en-US" sz="2000" smtClean="0">
                <a:cs typeface="Arial" pitchFamily="34" charset="0"/>
              </a:rPr>
              <a:t>ω</a:t>
            </a:r>
            <a:r>
              <a:rPr lang="en-US" altLang="en-US" sz="2000" smtClean="0">
                <a:cs typeface="Arial" pitchFamily="34" charset="0"/>
              </a:rPr>
              <a:t>-squared source-spectrum</a:t>
            </a:r>
          </a:p>
          <a:p>
            <a:pPr eaLnBrk="1" hangingPunct="1">
              <a:lnSpc>
                <a:spcPct val="90000"/>
              </a:lnSpc>
            </a:pPr>
            <a:r>
              <a:rPr lang="en-US" altLang="en-US" sz="2000" i="1" smtClean="0">
                <a:cs typeface="Arial" pitchFamily="34" charset="0"/>
              </a:rPr>
              <a:t>mb</a:t>
            </a:r>
            <a:r>
              <a:rPr lang="en-US" altLang="en-US" sz="2000" smtClean="0">
                <a:cs typeface="Arial" pitchFamily="34" charset="0"/>
              </a:rPr>
              <a:t> measured on WWSSN SP seismograph</a:t>
            </a:r>
          </a:p>
          <a:p>
            <a:pPr eaLnBrk="1" hangingPunct="1">
              <a:lnSpc>
                <a:spcPct val="90000"/>
              </a:lnSpc>
            </a:pPr>
            <a:r>
              <a:rPr lang="en-US" altLang="en-US" sz="2000" smtClean="0">
                <a:cs typeface="Arial" pitchFamily="34" charset="0"/>
              </a:rPr>
              <a:t>same raypath attenuation for all source-station pairs </a:t>
            </a:r>
          </a:p>
        </p:txBody>
      </p:sp>
      <p:sp>
        <p:nvSpPr>
          <p:cNvPr id="122884" name="Text Box 5"/>
          <p:cNvSpPr txBox="1">
            <a:spLocks noChangeArrowheads="1"/>
          </p:cNvSpPr>
          <p:nvPr/>
        </p:nvSpPr>
        <p:spPr bwMode="auto">
          <a:xfrm>
            <a:off x="609600" y="1600200"/>
            <a:ext cx="3657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Conventional wisdom:  high mb with respect to Mw implies high stress parameter</a:t>
            </a:r>
          </a:p>
        </p:txBody>
      </p:sp>
      <p:pic>
        <p:nvPicPr>
          <p:cNvPr id="122885" name="Picture 6" descr="gcmts_ptdens"/>
          <p:cNvPicPr>
            <a:picLocks noChangeAspect="1" noChangeArrowheads="1"/>
          </p:cNvPicPr>
          <p:nvPr/>
        </p:nvPicPr>
        <p:blipFill>
          <a:blip r:embed="rId3">
            <a:extLst>
              <a:ext uri="{28A0092B-C50C-407E-A947-70E740481C1C}">
                <a14:useLocalDpi xmlns:a14="http://schemas.microsoft.com/office/drawing/2010/main" val="0"/>
              </a:ext>
            </a:extLst>
          </a:blip>
          <a:srcRect l="16667" t="18182" r="11765" b="12878"/>
          <a:stretch>
            <a:fillRect/>
          </a:stretch>
        </p:blipFill>
        <p:spPr bwMode="auto">
          <a:xfrm>
            <a:off x="4648200" y="1676400"/>
            <a:ext cx="3973513"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2A225DD7-1A7A-4E25-BD30-00E2BE1EB889}" type="slidenum">
              <a:rPr lang="en-US" altLang="en-US" smtClean="0"/>
              <a:pPr>
                <a:defRPr/>
              </a:pPr>
              <a:t>94</a:t>
            </a:fld>
            <a:endParaRPr lang="en-US" alt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6" name="Rectangle 2"/>
          <p:cNvSpPr>
            <a:spLocks noGrp="1" noChangeArrowheads="1"/>
          </p:cNvSpPr>
          <p:nvPr>
            <p:ph type="ctrTitle"/>
          </p:nvPr>
        </p:nvSpPr>
        <p:spPr>
          <a:xfrm>
            <a:off x="0" y="2446338"/>
            <a:ext cx="9144000" cy="938212"/>
          </a:xfrm>
          <a:solidFill>
            <a:schemeClr val="accent2"/>
          </a:solidFill>
        </p:spPr>
        <p:txBody>
          <a:bodyPr/>
          <a:lstStyle/>
          <a:p>
            <a:pPr eaLnBrk="1" hangingPunct="1"/>
            <a:r>
              <a:rPr lang="en-US" altLang="en-US" smtClean="0">
                <a:solidFill>
                  <a:srgbClr val="DDDDDD"/>
                </a:solidFill>
              </a:rPr>
              <a:t>SOURCE EFFECTS</a:t>
            </a:r>
          </a:p>
        </p:txBody>
      </p:sp>
      <p:sp>
        <p:nvSpPr>
          <p:cNvPr id="123907" name="Rectangle 3"/>
          <p:cNvSpPr>
            <a:spLocks noGrp="1" noChangeArrowheads="1"/>
          </p:cNvSpPr>
          <p:nvPr>
            <p:ph type="subTitle" idx="1"/>
          </p:nvPr>
        </p:nvSpPr>
        <p:spPr>
          <a:xfrm>
            <a:off x="1654175" y="4246563"/>
            <a:ext cx="5837238" cy="622300"/>
          </a:xfrm>
          <a:solidFill>
            <a:schemeClr val="accent2"/>
          </a:solidFill>
        </p:spPr>
        <p:txBody>
          <a:bodyPr/>
          <a:lstStyle/>
          <a:p>
            <a:pPr eaLnBrk="1" hangingPunct="1"/>
            <a:r>
              <a:rPr lang="en-US" altLang="en-US" smtClean="0">
                <a:solidFill>
                  <a:srgbClr val="DDDDDD"/>
                </a:solidFill>
              </a:rPr>
              <a:t>Complex source phenomena</a:t>
            </a:r>
          </a:p>
        </p:txBody>
      </p:sp>
      <p:sp>
        <p:nvSpPr>
          <p:cNvPr id="2" name="Slide Number Placeholder 1"/>
          <p:cNvSpPr>
            <a:spLocks noGrp="1"/>
          </p:cNvSpPr>
          <p:nvPr>
            <p:ph type="sldNum" sz="quarter" idx="12"/>
          </p:nvPr>
        </p:nvSpPr>
        <p:spPr/>
        <p:txBody>
          <a:bodyPr/>
          <a:lstStyle/>
          <a:p>
            <a:pPr>
              <a:defRPr/>
            </a:pPr>
            <a:fld id="{180E6B6D-DC7D-452B-84FD-DE125D84EA55}" type="slidenum">
              <a:rPr lang="en-US" altLang="en-US" smtClean="0"/>
              <a:pPr>
                <a:defRPr/>
              </a:pPr>
              <a:t>95</a:t>
            </a:fld>
            <a:endParaRPr lang="en-US" alt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0" name="Rectangle 2"/>
          <p:cNvSpPr>
            <a:spLocks noGrp="1" noChangeArrowheads="1"/>
          </p:cNvSpPr>
          <p:nvPr>
            <p:ph type="body" idx="1"/>
          </p:nvPr>
        </p:nvSpPr>
        <p:spPr>
          <a:xfrm>
            <a:off x="1320800" y="1600200"/>
            <a:ext cx="6500813" cy="4259263"/>
          </a:xfrm>
          <a:solidFill>
            <a:schemeClr val="accent2"/>
          </a:solidFill>
        </p:spPr>
        <p:txBody>
          <a:bodyPr/>
          <a:lstStyle/>
          <a:p>
            <a:pPr eaLnBrk="1" hangingPunct="1"/>
            <a:r>
              <a:rPr lang="en-US" altLang="en-US" smtClean="0">
                <a:solidFill>
                  <a:srgbClr val="DDDDDD"/>
                </a:solidFill>
              </a:rPr>
              <a:t>Influence of source phenomena</a:t>
            </a:r>
          </a:p>
          <a:p>
            <a:pPr lvl="1" eaLnBrk="1" hangingPunct="1"/>
            <a:r>
              <a:rPr lang="en-US" altLang="en-US" smtClean="0">
                <a:solidFill>
                  <a:srgbClr val="DDDDDD"/>
                </a:solidFill>
              </a:rPr>
              <a:t>Directivity and rupture velocity</a:t>
            </a:r>
          </a:p>
          <a:p>
            <a:pPr lvl="1" eaLnBrk="1" hangingPunct="1"/>
            <a:r>
              <a:rPr lang="en-US" altLang="en-US" smtClean="0">
                <a:solidFill>
                  <a:srgbClr val="DDDDDD"/>
                </a:solidFill>
              </a:rPr>
              <a:t>Super shear velocity</a:t>
            </a:r>
          </a:p>
          <a:p>
            <a:pPr lvl="1" eaLnBrk="1" hangingPunct="1"/>
            <a:r>
              <a:rPr lang="en-US" altLang="en-US" smtClean="0">
                <a:solidFill>
                  <a:srgbClr val="DDDDDD"/>
                </a:solidFill>
              </a:rPr>
              <a:t>Rupture in surface</a:t>
            </a:r>
          </a:p>
          <a:p>
            <a:pPr lvl="1" eaLnBrk="1" hangingPunct="1"/>
            <a:r>
              <a:rPr lang="en-US" altLang="en-US" smtClean="0">
                <a:solidFill>
                  <a:srgbClr val="DDDDDD"/>
                </a:solidFill>
              </a:rPr>
              <a:t>Hanging wall/foot wall</a:t>
            </a:r>
          </a:p>
          <a:p>
            <a:pPr lvl="1" eaLnBrk="1" hangingPunct="1"/>
            <a:r>
              <a:rPr lang="en-US" altLang="en-US" smtClean="0">
                <a:solidFill>
                  <a:srgbClr val="DDDDDD"/>
                </a:solidFill>
              </a:rPr>
              <a:t>Stopping phases</a:t>
            </a:r>
          </a:p>
          <a:p>
            <a:pPr lvl="1" eaLnBrk="1" hangingPunct="1"/>
            <a:r>
              <a:rPr lang="en-US" altLang="en-US" smtClean="0">
                <a:solidFill>
                  <a:srgbClr val="DDDDDD"/>
                </a:solidFill>
              </a:rPr>
              <a:t>Concept of asperities and barriers</a:t>
            </a:r>
          </a:p>
          <a:p>
            <a:pPr lvl="1" eaLnBrk="1" hangingPunct="1"/>
            <a:r>
              <a:rPr lang="en-US" altLang="en-US" smtClean="0">
                <a:solidFill>
                  <a:srgbClr val="DDDDDD"/>
                </a:solidFill>
              </a:rPr>
              <a:t>Self similar slip distribution</a:t>
            </a:r>
          </a:p>
        </p:txBody>
      </p:sp>
      <p:sp>
        <p:nvSpPr>
          <p:cNvPr id="124931" name="Text Box 3"/>
          <p:cNvSpPr txBox="1">
            <a:spLocks noChangeArrowheads="1"/>
          </p:cNvSpPr>
          <p:nvPr/>
        </p:nvSpPr>
        <p:spPr bwMode="auto">
          <a:xfrm>
            <a:off x="7956550" y="6308725"/>
            <a:ext cx="10080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it-IT" altLang="en-US" sz="1800">
                <a:solidFill>
                  <a:schemeClr val="accent2"/>
                </a:solidFill>
              </a:rPr>
              <a:t>60 min</a:t>
            </a:r>
          </a:p>
        </p:txBody>
      </p:sp>
      <p:sp>
        <p:nvSpPr>
          <p:cNvPr id="124932" name="Rectangle 4"/>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b="1">
                <a:solidFill>
                  <a:schemeClr val="bg1"/>
                </a:solidFill>
              </a:rPr>
              <a:t>SOURCE EFFECTS ON STRONG GROUND MOTION</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96</a:t>
            </a:fld>
            <a:endParaRPr lang="en-US" alt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algn="l" eaLnBrk="1" hangingPunct="1"/>
            <a:r>
              <a:rPr lang="en-US" altLang="en-US" sz="2000" smtClean="0">
                <a:solidFill>
                  <a:srgbClr val="0000FF"/>
                </a:solidFill>
              </a:rPr>
              <a:t>Haskell source model:  Simple description of a moving source.  </a:t>
            </a:r>
            <a:endParaRPr lang="en-CA" altLang="en-US" sz="2000" smtClean="0">
              <a:solidFill>
                <a:srgbClr val="0000FF"/>
              </a:solidFill>
            </a:endParaRPr>
          </a:p>
        </p:txBody>
      </p:sp>
      <p:graphicFrame>
        <p:nvGraphicFramePr>
          <p:cNvPr id="125955" name="Object 3"/>
          <p:cNvGraphicFramePr>
            <a:graphicFrameLocks noGrp="1" noChangeAspect="1"/>
          </p:cNvGraphicFramePr>
          <p:nvPr>
            <p:ph idx="1"/>
          </p:nvPr>
        </p:nvGraphicFramePr>
        <p:xfrm>
          <a:off x="2028825" y="1828800"/>
          <a:ext cx="5086350" cy="4616450"/>
        </p:xfrm>
        <a:graphic>
          <a:graphicData uri="http://schemas.openxmlformats.org/presentationml/2006/ole">
            <mc:AlternateContent xmlns:mc="http://schemas.openxmlformats.org/markup-compatibility/2006">
              <mc:Choice xmlns:v="urn:schemas-microsoft-com:vml" Requires="v">
                <p:oleObj spid="_x0000_s125961" name="Image" r:id="rId4" imgW="5079365" imgH="4609524" progId="Photoshop.Image.7">
                  <p:embed/>
                </p:oleObj>
              </mc:Choice>
              <mc:Fallback>
                <p:oleObj name="Image" r:id="rId4" imgW="5079365" imgH="4609524" progId="Photoshop.Image.7">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8825" y="1828800"/>
                        <a:ext cx="5086350" cy="461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97</a:t>
            </a:fld>
            <a:endParaRPr lang="en-US" alt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57200" y="533400"/>
            <a:ext cx="8229600" cy="1676400"/>
          </a:xfrm>
        </p:spPr>
        <p:txBody>
          <a:bodyPr/>
          <a:lstStyle/>
          <a:p>
            <a:pPr algn="l" eaLnBrk="1" hangingPunct="1"/>
            <a:r>
              <a:rPr lang="en-US" altLang="en-US" sz="1600" b="1" smtClean="0">
                <a:solidFill>
                  <a:srgbClr val="0000FF"/>
                </a:solidFill>
              </a:rPr>
              <a:t>Directivity:  Ground motion pulse duration will be shortened in duration in the direction in which wave front is advancing, as waves radiating from near-end of fault pile up on top of waves radiating from the far end.  This directivity effect increases wave amplitudes in the rupture propagation direction.</a:t>
            </a:r>
            <a:endParaRPr lang="en-CA" altLang="en-US" sz="1600" b="1" smtClean="0">
              <a:solidFill>
                <a:srgbClr val="0000FF"/>
              </a:solidFill>
            </a:endParaRPr>
          </a:p>
        </p:txBody>
      </p:sp>
      <p:pic>
        <p:nvPicPr>
          <p:cNvPr id="126979" name="Picture 5" descr="4_3_0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219200" y="2133600"/>
            <a:ext cx="6705600" cy="3551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98</a:t>
            </a:fld>
            <a:endParaRPr lang="en-US" alt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81000" y="609600"/>
            <a:ext cx="3581400" cy="5943600"/>
          </a:xfrm>
        </p:spPr>
        <p:txBody>
          <a:bodyPr/>
          <a:lstStyle/>
          <a:p>
            <a:pPr algn="l" eaLnBrk="1" hangingPunct="1"/>
            <a:r>
              <a:rPr lang="en-US" altLang="en-US" sz="1800" smtClean="0">
                <a:solidFill>
                  <a:schemeClr val="tx1"/>
                </a:solidFill>
              </a:rPr>
              <a:t>Example of observed directivity effects in the Landers earthquake ground motions near the fault.</a:t>
            </a:r>
            <a:br>
              <a:rPr lang="en-US" altLang="en-US" sz="1800" smtClean="0">
                <a:solidFill>
                  <a:schemeClr val="tx1"/>
                </a:solidFill>
              </a:rPr>
            </a:br>
            <a:r>
              <a:rPr lang="en-US" altLang="en-US" sz="1800" smtClean="0">
                <a:solidFill>
                  <a:schemeClr val="tx1"/>
                </a:solidFill>
              </a:rPr>
              <a:t/>
            </a:r>
            <a:br>
              <a:rPr lang="en-US" altLang="en-US" sz="1800" smtClean="0">
                <a:solidFill>
                  <a:schemeClr val="tx1"/>
                </a:solidFill>
              </a:rPr>
            </a:br>
            <a:r>
              <a:rPr lang="en-US" altLang="en-US" sz="1800" smtClean="0">
                <a:solidFill>
                  <a:schemeClr val="tx1"/>
                </a:solidFill>
              </a:rPr>
              <a:t>Directivity was a key factor in causing large ground motions in Kobe, Japan, and a major damage factor.  It probably also played a role in the recent San Simeon, CA, earthquake</a:t>
            </a:r>
            <a:endParaRPr lang="en-CA" altLang="en-US" sz="1800" smtClean="0">
              <a:solidFill>
                <a:schemeClr val="tx1"/>
              </a:solidFill>
            </a:endParaRPr>
          </a:p>
        </p:txBody>
      </p:sp>
      <p:pic>
        <p:nvPicPr>
          <p:cNvPr id="128003" name="Picture 3" descr="~LWF0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7663" y="0"/>
            <a:ext cx="4986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2A383343-A6EE-4CD0-B197-802C2584CD58}" type="slidenum">
              <a:rPr lang="en-US" altLang="en-US" smtClean="0"/>
              <a:pPr>
                <a:defRPr/>
              </a:pPr>
              <a:t>99</a:t>
            </a:fld>
            <a:endParaRPr lang="en-US" alt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9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88" y="2619375"/>
            <a:ext cx="4806950" cy="3170238"/>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9027" name="Rectangle 3"/>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COMPLEX SOURCE PHENOMENA</a:t>
            </a:r>
          </a:p>
          <a:p>
            <a:pPr eaLnBrk="1" hangingPunct="1">
              <a:spcBef>
                <a:spcPct val="0"/>
              </a:spcBef>
              <a:buFontTx/>
              <a:buNone/>
            </a:pPr>
            <a:r>
              <a:rPr lang="en-US" altLang="en-US" sz="2800" b="1">
                <a:solidFill>
                  <a:schemeClr val="bg1"/>
                </a:solidFill>
              </a:rPr>
              <a:t>Directivity formulation</a:t>
            </a:r>
          </a:p>
        </p:txBody>
      </p:sp>
      <p:graphicFrame>
        <p:nvGraphicFramePr>
          <p:cNvPr id="129028" name="Object 4"/>
          <p:cNvGraphicFramePr>
            <a:graphicFrameLocks noChangeAspect="1"/>
          </p:cNvGraphicFramePr>
          <p:nvPr/>
        </p:nvGraphicFramePr>
        <p:xfrm>
          <a:off x="6597650" y="1089025"/>
          <a:ext cx="787400" cy="787400"/>
        </p:xfrm>
        <a:graphic>
          <a:graphicData uri="http://schemas.openxmlformats.org/presentationml/2006/ole">
            <mc:AlternateContent xmlns:mc="http://schemas.openxmlformats.org/markup-compatibility/2006">
              <mc:Choice xmlns:v="urn:schemas-microsoft-com:vml" Requires="v">
                <p:oleObj spid="_x0000_s129052" name="Equation" r:id="rId5" imgW="393529" imgH="393529" progId="Equation.3">
                  <p:embed/>
                </p:oleObj>
              </mc:Choice>
              <mc:Fallback>
                <p:oleObj name="Equation" r:id="rId5" imgW="393529" imgH="393529"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97650" y="1089025"/>
                        <a:ext cx="7874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9029" name="Object 5"/>
          <p:cNvGraphicFramePr>
            <a:graphicFrameLocks noChangeAspect="1"/>
          </p:cNvGraphicFramePr>
          <p:nvPr/>
        </p:nvGraphicFramePr>
        <p:xfrm>
          <a:off x="5741988" y="2168525"/>
          <a:ext cx="2667000" cy="863600"/>
        </p:xfrm>
        <a:graphic>
          <a:graphicData uri="http://schemas.openxmlformats.org/presentationml/2006/ole">
            <mc:AlternateContent xmlns:mc="http://schemas.openxmlformats.org/markup-compatibility/2006">
              <mc:Choice xmlns:v="urn:schemas-microsoft-com:vml" Requires="v">
                <p:oleObj spid="_x0000_s129053" name="Equation" r:id="rId7" imgW="1333500" imgH="431800" progId="Equation.3">
                  <p:embed/>
                </p:oleObj>
              </mc:Choice>
              <mc:Fallback>
                <p:oleObj name="Equation" r:id="rId7" imgW="1333500" imgH="4318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41988" y="2168525"/>
                        <a:ext cx="266700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9030" name="Object 6"/>
          <p:cNvGraphicFramePr>
            <a:graphicFrameLocks noChangeAspect="1"/>
          </p:cNvGraphicFramePr>
          <p:nvPr/>
        </p:nvGraphicFramePr>
        <p:xfrm>
          <a:off x="5337175" y="3294063"/>
          <a:ext cx="3530600" cy="889000"/>
        </p:xfrm>
        <a:graphic>
          <a:graphicData uri="http://schemas.openxmlformats.org/presentationml/2006/ole">
            <mc:AlternateContent xmlns:mc="http://schemas.openxmlformats.org/markup-compatibility/2006">
              <mc:Choice xmlns:v="urn:schemas-microsoft-com:vml" Requires="v">
                <p:oleObj spid="_x0000_s129054" name="Equation" r:id="rId9" imgW="1764534" imgH="444307" progId="Equation.3">
                  <p:embed/>
                </p:oleObj>
              </mc:Choice>
              <mc:Fallback>
                <p:oleObj name="Equation" r:id="rId9" imgW="1764534" imgH="444307"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7175" y="3294063"/>
                        <a:ext cx="3530600" cy="88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9031" name="Object 7"/>
          <p:cNvGraphicFramePr>
            <a:graphicFrameLocks noChangeAspect="1"/>
          </p:cNvGraphicFramePr>
          <p:nvPr/>
        </p:nvGraphicFramePr>
        <p:xfrm>
          <a:off x="5562600" y="4598988"/>
          <a:ext cx="3327400" cy="1244600"/>
        </p:xfrm>
        <a:graphic>
          <a:graphicData uri="http://schemas.openxmlformats.org/presentationml/2006/ole">
            <mc:AlternateContent xmlns:mc="http://schemas.openxmlformats.org/markup-compatibility/2006">
              <mc:Choice xmlns:v="urn:schemas-microsoft-com:vml" Requires="v">
                <p:oleObj spid="_x0000_s129055" name="Equation" r:id="rId11" imgW="1663700" imgH="622300" progId="Equation.3">
                  <p:embed/>
                </p:oleObj>
              </mc:Choice>
              <mc:Fallback>
                <p:oleObj name="Equation" r:id="rId11" imgW="1663700" imgH="622300" progId="Equation.3">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62600" y="4598988"/>
                        <a:ext cx="3327400" cy="124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A482EE39-26C7-4575-872B-2F016E9D98A3}" type="slidenum">
              <a:rPr lang="en-US" altLang="en-US" smtClean="0"/>
              <a:pPr>
                <a:defRPr/>
              </a:pPr>
              <a:t>100</a:t>
            </a:fld>
            <a:endParaRPr lang="en-US" alt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0050" name="Object 2"/>
          <p:cNvGraphicFramePr>
            <a:graphicFrameLocks noChangeAspect="1"/>
          </p:cNvGraphicFramePr>
          <p:nvPr/>
        </p:nvGraphicFramePr>
        <p:xfrm>
          <a:off x="4122738" y="1943100"/>
          <a:ext cx="2109787" cy="1220788"/>
        </p:xfrm>
        <a:graphic>
          <a:graphicData uri="http://schemas.openxmlformats.org/presentationml/2006/ole">
            <mc:AlternateContent xmlns:mc="http://schemas.openxmlformats.org/markup-compatibility/2006">
              <mc:Choice xmlns:v="urn:schemas-microsoft-com:vml" Requires="v">
                <p:oleObj spid="_x0000_s130094" name="Equation" r:id="rId4" imgW="1054100" imgH="609600" progId="Equation.3">
                  <p:embed/>
                </p:oleObj>
              </mc:Choice>
              <mc:Fallback>
                <p:oleObj name="Equation" r:id="rId4" imgW="1054100" imgH="609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2738" y="1943100"/>
                        <a:ext cx="2109787" cy="1220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0051" name="Text Box 3"/>
          <p:cNvSpPr txBox="1">
            <a:spLocks noChangeArrowheads="1"/>
          </p:cNvSpPr>
          <p:nvPr/>
        </p:nvSpPr>
        <p:spPr bwMode="auto">
          <a:xfrm>
            <a:off x="836613" y="2168525"/>
            <a:ext cx="2457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a:t>For an unilateral fault :</a:t>
            </a:r>
          </a:p>
        </p:txBody>
      </p:sp>
      <p:graphicFrame>
        <p:nvGraphicFramePr>
          <p:cNvPr id="905220" name="Group 4"/>
          <p:cNvGraphicFramePr>
            <a:graphicFrameLocks noGrp="1"/>
          </p:cNvGraphicFramePr>
          <p:nvPr/>
        </p:nvGraphicFramePr>
        <p:xfrm>
          <a:off x="1524000" y="3879850"/>
          <a:ext cx="6096000" cy="2384425"/>
        </p:xfrm>
        <a:graphic>
          <a:graphicData uri="http://schemas.openxmlformats.org/drawingml/2006/table">
            <a:tbl>
              <a:tblPr/>
              <a:tblGrid>
                <a:gridCol w="2032000"/>
                <a:gridCol w="2032000"/>
                <a:gridCol w="2032000"/>
              </a:tblGrid>
              <a:tr h="793750">
                <a:tc>
                  <a:txBody>
                    <a:bodyPr/>
                    <a:lstStyle>
                      <a:lvl1pPr>
                        <a:spcBef>
                          <a:spcPct val="20000"/>
                        </a:spcBef>
                        <a:defRPr sz="2000">
                          <a:solidFill>
                            <a:schemeClr val="tx1"/>
                          </a:solidFill>
                          <a:latin typeface="Arial" pitchFamily="34" charset="0"/>
                        </a:defRPr>
                      </a:lvl1pPr>
                      <a:lvl2pPr>
                        <a:spcBef>
                          <a:spcPct val="20000"/>
                        </a:spcBef>
                        <a:defRPr>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pitchFamily="34" charset="0"/>
                        </a:defRPr>
                      </a:lvl1pPr>
                      <a:lvl2pPr>
                        <a:spcBef>
                          <a:spcPct val="20000"/>
                        </a:spcBef>
                        <a:defRPr>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pitchFamily="34" charset="0"/>
                        </a:defRPr>
                      </a:lvl1pPr>
                      <a:lvl2pPr>
                        <a:spcBef>
                          <a:spcPct val="20000"/>
                        </a:spcBef>
                        <a:defRPr>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6925">
                <a:tc>
                  <a:txBody>
                    <a:bodyPr/>
                    <a:lstStyle>
                      <a:lvl1pPr>
                        <a:spcBef>
                          <a:spcPct val="20000"/>
                        </a:spcBef>
                        <a:defRPr sz="2000">
                          <a:solidFill>
                            <a:schemeClr val="tx1"/>
                          </a:solidFill>
                          <a:latin typeface="Arial" pitchFamily="34" charset="0"/>
                        </a:defRPr>
                      </a:lvl1pPr>
                      <a:lvl2pPr>
                        <a:spcBef>
                          <a:spcPct val="20000"/>
                        </a:spcBef>
                        <a:defRPr>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smtClean="0">
                          <a:ln>
                            <a:noFill/>
                          </a:ln>
                          <a:solidFill>
                            <a:schemeClr val="tx1"/>
                          </a:solidFill>
                          <a:effectLst/>
                          <a:latin typeface="Arial" pitchFamily="34"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pitchFamily="34" charset="0"/>
                        </a:defRPr>
                      </a:lvl1pPr>
                      <a:lvl2pPr>
                        <a:spcBef>
                          <a:spcPct val="20000"/>
                        </a:spcBef>
                        <a:defRPr>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smtClean="0">
                          <a:ln>
                            <a:noFill/>
                          </a:ln>
                          <a:solidFill>
                            <a:schemeClr val="tx1"/>
                          </a:solidFill>
                          <a:effectLst/>
                          <a:latin typeface="Arial" pitchFamily="34"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pitchFamily="34" charset="0"/>
                        </a:defRPr>
                      </a:lvl1pPr>
                      <a:lvl2pPr>
                        <a:spcBef>
                          <a:spcPct val="20000"/>
                        </a:spcBef>
                        <a:defRPr>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smtClean="0">
                          <a:ln>
                            <a:noFill/>
                          </a:ln>
                          <a:solidFill>
                            <a:schemeClr val="tx1"/>
                          </a:solidFill>
                          <a:effectLst/>
                          <a:latin typeface="Arial" pitchFamily="34" charset="0"/>
                        </a:rPr>
                        <a:t>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3750">
                <a:tc>
                  <a:txBody>
                    <a:bodyPr/>
                    <a:lstStyle>
                      <a:lvl1pPr>
                        <a:spcBef>
                          <a:spcPct val="20000"/>
                        </a:spcBef>
                        <a:defRPr sz="2000">
                          <a:solidFill>
                            <a:schemeClr val="tx1"/>
                          </a:solidFill>
                          <a:latin typeface="Arial" pitchFamily="34" charset="0"/>
                        </a:defRPr>
                      </a:lvl1pPr>
                      <a:lvl2pPr>
                        <a:spcBef>
                          <a:spcPct val="20000"/>
                        </a:spcBef>
                        <a:defRPr>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smtClean="0">
                          <a:ln>
                            <a:noFill/>
                          </a:ln>
                          <a:solidFill>
                            <a:schemeClr val="tx1"/>
                          </a:solidFill>
                          <a:effectLst/>
                          <a:latin typeface="Arial" pitchFamily="34"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pitchFamily="34" charset="0"/>
                        </a:defRPr>
                      </a:lvl1pPr>
                      <a:lvl2pPr>
                        <a:spcBef>
                          <a:spcPct val="20000"/>
                        </a:spcBef>
                        <a:defRPr>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smtClean="0">
                          <a:ln>
                            <a:noFill/>
                          </a:ln>
                          <a:solidFill>
                            <a:schemeClr val="tx1"/>
                          </a:solidFill>
                          <a:effectLst/>
                          <a:latin typeface="Arial"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pitchFamily="34" charset="0"/>
                        </a:defRPr>
                      </a:lvl1pPr>
                      <a:lvl2pPr>
                        <a:spcBef>
                          <a:spcPct val="20000"/>
                        </a:spcBef>
                        <a:defRPr>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smtClean="0">
                          <a:ln>
                            <a:noFill/>
                          </a:ln>
                          <a:solidFill>
                            <a:schemeClr val="tx1"/>
                          </a:solidFill>
                          <a:effectLst/>
                          <a:latin typeface="Arial" pitchFamily="34" charset="0"/>
                        </a:rPr>
                        <a:t>0.83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30070" name="Object 22"/>
          <p:cNvGraphicFramePr>
            <a:graphicFrameLocks noChangeAspect="1"/>
          </p:cNvGraphicFramePr>
          <p:nvPr/>
        </p:nvGraphicFramePr>
        <p:xfrm>
          <a:off x="4167188" y="4097338"/>
          <a:ext cx="838200" cy="355600"/>
        </p:xfrm>
        <a:graphic>
          <a:graphicData uri="http://schemas.openxmlformats.org/presentationml/2006/ole">
            <mc:AlternateContent xmlns:mc="http://schemas.openxmlformats.org/markup-compatibility/2006">
              <mc:Choice xmlns:v="urn:schemas-microsoft-com:vml" Requires="v">
                <p:oleObj spid="_x0000_s130095" name="Equation" r:id="rId6" imgW="418918" imgH="177723" progId="Equation.3">
                  <p:embed/>
                </p:oleObj>
              </mc:Choice>
              <mc:Fallback>
                <p:oleObj name="Equation" r:id="rId6" imgW="418918" imgH="177723" progId="Equation.3">
                  <p:embed/>
                  <p:pic>
                    <p:nvPicPr>
                      <p:cNvPr id="0"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67188" y="4097338"/>
                        <a:ext cx="8382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0071" name="Object 23"/>
          <p:cNvGraphicFramePr>
            <a:graphicFrameLocks noChangeAspect="1"/>
          </p:cNvGraphicFramePr>
          <p:nvPr/>
        </p:nvGraphicFramePr>
        <p:xfrm>
          <a:off x="6011863" y="4097338"/>
          <a:ext cx="1117600" cy="355600"/>
        </p:xfrm>
        <a:graphic>
          <a:graphicData uri="http://schemas.openxmlformats.org/presentationml/2006/ole">
            <mc:AlternateContent xmlns:mc="http://schemas.openxmlformats.org/markup-compatibility/2006">
              <mc:Choice xmlns:v="urn:schemas-microsoft-com:vml" Requires="v">
                <p:oleObj spid="_x0000_s130096" name="Equation" r:id="rId8" imgW="558558" imgH="177723" progId="Equation.3">
                  <p:embed/>
                </p:oleObj>
              </mc:Choice>
              <mc:Fallback>
                <p:oleObj name="Equation" r:id="rId8" imgW="558558" imgH="177723" progId="Equation.3">
                  <p:embed/>
                  <p:pic>
                    <p:nvPicPr>
                      <p:cNvPr id="0"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1863" y="4097338"/>
                        <a:ext cx="11176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0072" name="Object 24"/>
          <p:cNvGraphicFramePr>
            <a:graphicFrameLocks noChangeAspect="1"/>
          </p:cNvGraphicFramePr>
          <p:nvPr/>
        </p:nvGraphicFramePr>
        <p:xfrm>
          <a:off x="2012950" y="4059238"/>
          <a:ext cx="736600" cy="431800"/>
        </p:xfrm>
        <a:graphic>
          <a:graphicData uri="http://schemas.openxmlformats.org/presentationml/2006/ole">
            <mc:AlternateContent xmlns:mc="http://schemas.openxmlformats.org/markup-compatibility/2006">
              <mc:Choice xmlns:v="urn:schemas-microsoft-com:vml" Requires="v">
                <p:oleObj spid="_x0000_s130097" name="Equation" r:id="rId10" imgW="368140" imgH="215806" progId="Equation.3">
                  <p:embed/>
                </p:oleObj>
              </mc:Choice>
              <mc:Fallback>
                <p:oleObj name="Equation" r:id="rId10" imgW="368140" imgH="215806" progId="Equation.3">
                  <p:embed/>
                  <p:pic>
                    <p:nvPicPr>
                      <p:cNvPr id="0" name="Object 2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12950" y="4059238"/>
                        <a:ext cx="7366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0073" name="Rectangle 25"/>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COMPLEX SOURCE PHENOMENA</a:t>
            </a:r>
          </a:p>
          <a:p>
            <a:pPr eaLnBrk="1" hangingPunct="1">
              <a:spcBef>
                <a:spcPct val="0"/>
              </a:spcBef>
              <a:buFontTx/>
              <a:buNone/>
            </a:pPr>
            <a:r>
              <a:rPr lang="en-US" altLang="en-US" sz="2800" b="1">
                <a:solidFill>
                  <a:schemeClr val="bg1"/>
                </a:solidFill>
              </a:rPr>
              <a:t>Directivity coefficient</a:t>
            </a:r>
          </a:p>
        </p:txBody>
      </p:sp>
      <p:sp>
        <p:nvSpPr>
          <p:cNvPr id="2" name="Slide Number Placeholder 1"/>
          <p:cNvSpPr>
            <a:spLocks noGrp="1"/>
          </p:cNvSpPr>
          <p:nvPr>
            <p:ph type="sldNum" sz="quarter" idx="12"/>
          </p:nvPr>
        </p:nvSpPr>
        <p:spPr/>
        <p:txBody>
          <a:bodyPr/>
          <a:lstStyle/>
          <a:p>
            <a:pPr>
              <a:defRPr/>
            </a:pPr>
            <a:fld id="{2A383343-A6EE-4CD0-B197-802C2584CD58}" type="slidenum">
              <a:rPr lang="en-US" altLang="en-US" smtClean="0"/>
              <a:pPr>
                <a:defRPr/>
              </a:pPr>
              <a:t>101</a:t>
            </a:fld>
            <a:endParaRPr lang="en-US" alt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1074" name="Picture 2" descr="hira1965"/>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1913" y="1014413"/>
            <a:ext cx="6553200" cy="5654675"/>
          </a:xfrm>
          <a:prstGeom prst="rect">
            <a:avLst/>
          </a:prstGeom>
          <a:solidFill>
            <a:schemeClr val="bg1"/>
          </a:solidFill>
          <a:ln w="38100">
            <a:solidFill>
              <a:schemeClr val="accent2"/>
            </a:solidFill>
            <a:miter lim="800000"/>
            <a:headEnd/>
            <a:tailEnd/>
          </a:ln>
        </p:spPr>
      </p:pic>
      <p:sp>
        <p:nvSpPr>
          <p:cNvPr id="131075" name="Text Box 3"/>
          <p:cNvSpPr txBox="1">
            <a:spLocks noChangeArrowheads="1"/>
          </p:cNvSpPr>
          <p:nvPr/>
        </p:nvSpPr>
        <p:spPr bwMode="auto">
          <a:xfrm>
            <a:off x="6026150" y="6308725"/>
            <a:ext cx="1860550" cy="3667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i="1">
                <a:solidFill>
                  <a:srgbClr val="DDDDDD"/>
                </a:solidFill>
              </a:rPr>
              <a:t>Hirasawa (1965)</a:t>
            </a:r>
          </a:p>
        </p:txBody>
      </p:sp>
      <p:sp>
        <p:nvSpPr>
          <p:cNvPr id="131076" name="Rectangle 4"/>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COMPLEX SOURCE PHENOMENA</a:t>
            </a:r>
          </a:p>
          <a:p>
            <a:pPr eaLnBrk="1" hangingPunct="1">
              <a:spcBef>
                <a:spcPct val="0"/>
              </a:spcBef>
              <a:buFontTx/>
              <a:buNone/>
            </a:pPr>
            <a:r>
              <a:rPr lang="en-US" altLang="en-US" sz="2800" b="1">
                <a:solidFill>
                  <a:schemeClr val="bg1"/>
                </a:solidFill>
              </a:rPr>
              <a:t>Directivity effect on radiation</a:t>
            </a:r>
          </a:p>
        </p:txBody>
      </p:sp>
      <p:sp>
        <p:nvSpPr>
          <p:cNvPr id="2" name="Slide Number Placeholder 1"/>
          <p:cNvSpPr>
            <a:spLocks noGrp="1"/>
          </p:cNvSpPr>
          <p:nvPr>
            <p:ph type="sldNum" sz="quarter" idx="12"/>
          </p:nvPr>
        </p:nvSpPr>
        <p:spPr/>
        <p:txBody>
          <a:bodyPr/>
          <a:lstStyle/>
          <a:p>
            <a:pPr>
              <a:defRPr/>
            </a:pPr>
            <a:fld id="{2A383343-A6EE-4CD0-B197-802C2584CD58}" type="slidenum">
              <a:rPr lang="en-US" altLang="en-US" smtClean="0"/>
              <a:pPr>
                <a:defRPr/>
              </a:pPr>
              <a:t>102</a:t>
            </a:fld>
            <a:endParaRPr lang="en-US" alt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Line 2"/>
          <p:cNvSpPr>
            <a:spLocks noChangeShapeType="1"/>
          </p:cNvSpPr>
          <p:nvPr/>
        </p:nvSpPr>
        <p:spPr bwMode="auto">
          <a:xfrm>
            <a:off x="2759075" y="3278188"/>
            <a:ext cx="0" cy="1655762"/>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2099" name="Line 3"/>
          <p:cNvSpPr>
            <a:spLocks noChangeShapeType="1"/>
          </p:cNvSpPr>
          <p:nvPr/>
        </p:nvSpPr>
        <p:spPr bwMode="auto">
          <a:xfrm flipH="1" flipV="1">
            <a:off x="2759075" y="4933950"/>
            <a:ext cx="3313113"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2100" name="Text Box 4"/>
          <p:cNvSpPr txBox="1">
            <a:spLocks noChangeArrowheads="1"/>
          </p:cNvSpPr>
          <p:nvPr/>
        </p:nvSpPr>
        <p:spPr bwMode="auto">
          <a:xfrm>
            <a:off x="6000750" y="500697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f</a:t>
            </a:r>
          </a:p>
        </p:txBody>
      </p:sp>
      <p:graphicFrame>
        <p:nvGraphicFramePr>
          <p:cNvPr id="132101" name="Object 5"/>
          <p:cNvGraphicFramePr>
            <a:graphicFrameLocks noChangeAspect="1"/>
          </p:cNvGraphicFramePr>
          <p:nvPr/>
        </p:nvGraphicFramePr>
        <p:xfrm>
          <a:off x="2135188" y="2808288"/>
          <a:ext cx="711200" cy="482600"/>
        </p:xfrm>
        <a:graphic>
          <a:graphicData uri="http://schemas.openxmlformats.org/presentationml/2006/ole">
            <mc:AlternateContent xmlns:mc="http://schemas.openxmlformats.org/markup-compatibility/2006">
              <mc:Choice xmlns:v="urn:schemas-microsoft-com:vml" Requires="v">
                <p:oleObj spid="_x0000_s132133" name="Equation" r:id="rId4" imgW="355446" imgH="241195" progId="Equation.3">
                  <p:embed/>
                </p:oleObj>
              </mc:Choice>
              <mc:Fallback>
                <p:oleObj name="Equation" r:id="rId4" imgW="355446" imgH="241195"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5188" y="2808288"/>
                        <a:ext cx="7112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02" name="Object 6"/>
          <p:cNvGraphicFramePr>
            <a:graphicFrameLocks noChangeAspect="1"/>
          </p:cNvGraphicFramePr>
          <p:nvPr/>
        </p:nvGraphicFramePr>
        <p:xfrm>
          <a:off x="3311525" y="3519488"/>
          <a:ext cx="406400" cy="406400"/>
        </p:xfrm>
        <a:graphic>
          <a:graphicData uri="http://schemas.openxmlformats.org/presentationml/2006/ole">
            <mc:AlternateContent xmlns:mc="http://schemas.openxmlformats.org/markup-compatibility/2006">
              <mc:Choice xmlns:v="urn:schemas-microsoft-com:vml" Requires="v">
                <p:oleObj spid="_x0000_s132134" name="Equation" r:id="rId6" imgW="203024" imgH="203024" progId="Equation.3">
                  <p:embed/>
                </p:oleObj>
              </mc:Choice>
              <mc:Fallback>
                <p:oleObj name="Equation" r:id="rId6" imgW="203024" imgH="203024"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1525" y="3519488"/>
                        <a:ext cx="4064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03" name="Freeform 7"/>
          <p:cNvSpPr>
            <a:spLocks/>
          </p:cNvSpPr>
          <p:nvPr/>
        </p:nvSpPr>
        <p:spPr bwMode="auto">
          <a:xfrm>
            <a:off x="4584700" y="2451100"/>
            <a:ext cx="33338" cy="2463800"/>
          </a:xfrm>
          <a:custGeom>
            <a:avLst/>
            <a:gdLst>
              <a:gd name="T0" fmla="*/ 0 w 21"/>
              <a:gd name="T1" fmla="*/ 0 h 1552"/>
              <a:gd name="T2" fmla="*/ 52924869 w 21"/>
              <a:gd name="T3" fmla="*/ 2147483647 h 1552"/>
              <a:gd name="T4" fmla="*/ 0 60000 65536"/>
              <a:gd name="T5" fmla="*/ 0 60000 65536"/>
            </a:gdLst>
            <a:ahLst/>
            <a:cxnLst>
              <a:cxn ang="T4">
                <a:pos x="T0" y="T1"/>
              </a:cxn>
              <a:cxn ang="T5">
                <a:pos x="T2" y="T3"/>
              </a:cxn>
            </a:cxnLst>
            <a:rect l="0" t="0" r="r" b="b"/>
            <a:pathLst>
              <a:path w="21" h="1552">
                <a:moveTo>
                  <a:pt x="0" y="0"/>
                </a:moveTo>
                <a:lnTo>
                  <a:pt x="21" y="1552"/>
                </a:lnTo>
              </a:path>
            </a:pathLst>
          </a:custGeom>
          <a:noFill/>
          <a:ln w="9525" cap="rnd">
            <a:solidFill>
              <a:schemeClr val="tx1"/>
            </a:solidFill>
            <a:prstDash val="sysDot"/>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32104" name="Object 8"/>
          <p:cNvGraphicFramePr>
            <a:graphicFrameLocks noChangeAspect="1"/>
          </p:cNvGraphicFramePr>
          <p:nvPr/>
        </p:nvGraphicFramePr>
        <p:xfrm>
          <a:off x="4257675" y="5003800"/>
          <a:ext cx="663575" cy="458788"/>
        </p:xfrm>
        <a:graphic>
          <a:graphicData uri="http://schemas.openxmlformats.org/presentationml/2006/ole">
            <mc:AlternateContent xmlns:mc="http://schemas.openxmlformats.org/markup-compatibility/2006">
              <mc:Choice xmlns:v="urn:schemas-microsoft-com:vml" Requires="v">
                <p:oleObj spid="_x0000_s132135" name="Equation" r:id="rId8" imgW="330200" imgH="228600" progId="Equation.3">
                  <p:embed/>
                </p:oleObj>
              </mc:Choice>
              <mc:Fallback>
                <p:oleObj name="Equation" r:id="rId8" imgW="330200" imgH="228600" progId="Equation.3">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57675" y="5003800"/>
                        <a:ext cx="663575"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05" name="Freeform 9"/>
          <p:cNvSpPr>
            <a:spLocks/>
          </p:cNvSpPr>
          <p:nvPr/>
        </p:nvSpPr>
        <p:spPr bwMode="auto">
          <a:xfrm>
            <a:off x="3721100" y="2451100"/>
            <a:ext cx="2349500" cy="2184400"/>
          </a:xfrm>
          <a:custGeom>
            <a:avLst/>
            <a:gdLst>
              <a:gd name="T0" fmla="*/ 0 w 1480"/>
              <a:gd name="T1" fmla="*/ 2147483647 h 1376"/>
              <a:gd name="T2" fmla="*/ 1350803750 w 1480"/>
              <a:gd name="T3" fmla="*/ 0 h 1376"/>
              <a:gd name="T4" fmla="*/ 2147483647 w 1480"/>
              <a:gd name="T5" fmla="*/ 0 h 1376"/>
              <a:gd name="T6" fmla="*/ 0 60000 65536"/>
              <a:gd name="T7" fmla="*/ 0 60000 65536"/>
              <a:gd name="T8" fmla="*/ 0 60000 65536"/>
            </a:gdLst>
            <a:ahLst/>
            <a:cxnLst>
              <a:cxn ang="T6">
                <a:pos x="T0" y="T1"/>
              </a:cxn>
              <a:cxn ang="T7">
                <a:pos x="T2" y="T3"/>
              </a:cxn>
              <a:cxn ang="T8">
                <a:pos x="T4" y="T5"/>
              </a:cxn>
            </a:cxnLst>
            <a:rect l="0" t="0" r="r" b="b"/>
            <a:pathLst>
              <a:path w="1480" h="1376">
                <a:moveTo>
                  <a:pt x="0" y="1376"/>
                </a:moveTo>
                <a:lnTo>
                  <a:pt x="536" y="0"/>
                </a:lnTo>
                <a:lnTo>
                  <a:pt x="1480" y="0"/>
                </a:lnTo>
              </a:path>
            </a:pathLst>
          </a:custGeom>
          <a:noFill/>
          <a:ln w="28575"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2106" name="Freeform 10"/>
          <p:cNvSpPr>
            <a:spLocks/>
          </p:cNvSpPr>
          <p:nvPr/>
        </p:nvSpPr>
        <p:spPr bwMode="auto">
          <a:xfrm>
            <a:off x="3721100" y="3479800"/>
            <a:ext cx="2387600" cy="1143000"/>
          </a:xfrm>
          <a:custGeom>
            <a:avLst/>
            <a:gdLst>
              <a:gd name="T0" fmla="*/ 0 w 1504"/>
              <a:gd name="T1" fmla="*/ 1814512500 h 720"/>
              <a:gd name="T2" fmla="*/ 733366263 w 1504"/>
              <a:gd name="T3" fmla="*/ 22682200 h 720"/>
              <a:gd name="T4" fmla="*/ 2147483647 w 1504"/>
              <a:gd name="T5" fmla="*/ 0 h 720"/>
              <a:gd name="T6" fmla="*/ 0 60000 65536"/>
              <a:gd name="T7" fmla="*/ 0 60000 65536"/>
              <a:gd name="T8" fmla="*/ 0 60000 65536"/>
            </a:gdLst>
            <a:ahLst/>
            <a:cxnLst>
              <a:cxn ang="T6">
                <a:pos x="T0" y="T1"/>
              </a:cxn>
              <a:cxn ang="T7">
                <a:pos x="T2" y="T3"/>
              </a:cxn>
              <a:cxn ang="T8">
                <a:pos x="T4" y="T5"/>
              </a:cxn>
            </a:cxnLst>
            <a:rect l="0" t="0" r="r" b="b"/>
            <a:pathLst>
              <a:path w="1504" h="720">
                <a:moveTo>
                  <a:pt x="0" y="720"/>
                </a:moveTo>
                <a:lnTo>
                  <a:pt x="291" y="9"/>
                </a:lnTo>
                <a:lnTo>
                  <a:pt x="1504" y="0"/>
                </a:lnTo>
              </a:path>
            </a:pathLst>
          </a:custGeom>
          <a:noFill/>
          <a:ln w="28575" cmpd="sng">
            <a:solidFill>
              <a:srgbClr val="3399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2107" name="Line 11"/>
          <p:cNvSpPr>
            <a:spLocks noChangeShapeType="1"/>
          </p:cNvSpPr>
          <p:nvPr/>
        </p:nvSpPr>
        <p:spPr bwMode="auto">
          <a:xfrm flipH="1">
            <a:off x="4167188" y="3519488"/>
            <a:ext cx="0" cy="1395412"/>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2108" name="Line 12"/>
          <p:cNvSpPr>
            <a:spLocks noChangeShapeType="1"/>
          </p:cNvSpPr>
          <p:nvPr/>
        </p:nvSpPr>
        <p:spPr bwMode="auto">
          <a:xfrm>
            <a:off x="4167188" y="4508500"/>
            <a:ext cx="449262"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2109" name="Line 13"/>
          <p:cNvSpPr>
            <a:spLocks noChangeShapeType="1"/>
          </p:cNvSpPr>
          <p:nvPr/>
        </p:nvSpPr>
        <p:spPr bwMode="auto">
          <a:xfrm rot="-5400000">
            <a:off x="4640263" y="2955925"/>
            <a:ext cx="103505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32110" name="Object 14"/>
          <p:cNvGraphicFramePr>
            <a:graphicFrameLocks noChangeAspect="1"/>
          </p:cNvGraphicFramePr>
          <p:nvPr/>
        </p:nvGraphicFramePr>
        <p:xfrm>
          <a:off x="5246688" y="2663825"/>
          <a:ext cx="511175" cy="509588"/>
        </p:xfrm>
        <a:graphic>
          <a:graphicData uri="http://schemas.openxmlformats.org/presentationml/2006/ole">
            <mc:AlternateContent xmlns:mc="http://schemas.openxmlformats.org/markup-compatibility/2006">
              <mc:Choice xmlns:v="urn:schemas-microsoft-com:vml" Requires="v">
                <p:oleObj spid="_x0000_s132136" name="Equation" r:id="rId10" imgW="253780" imgH="253780" progId="Equation.3">
                  <p:embed/>
                </p:oleObj>
              </mc:Choice>
              <mc:Fallback>
                <p:oleObj name="Equation" r:id="rId10" imgW="253780" imgH="253780"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46688" y="2663825"/>
                        <a:ext cx="511175" cy="50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11" name="Rectangle 15"/>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COMPLEX SOURCE PHENOMENA</a:t>
            </a:r>
          </a:p>
          <a:p>
            <a:pPr eaLnBrk="1" hangingPunct="1">
              <a:spcBef>
                <a:spcPct val="0"/>
              </a:spcBef>
              <a:buFontTx/>
              <a:buNone/>
            </a:pPr>
            <a:r>
              <a:rPr lang="en-US" altLang="en-US" sz="2800" b="1">
                <a:solidFill>
                  <a:schemeClr val="bg1"/>
                </a:solidFill>
              </a:rPr>
              <a:t>Directivity effect on acceleration spectrum</a:t>
            </a:r>
          </a:p>
        </p:txBody>
      </p:sp>
      <p:sp>
        <p:nvSpPr>
          <p:cNvPr id="132112" name="TextBox 1"/>
          <p:cNvSpPr txBox="1">
            <a:spLocks noChangeArrowheads="1"/>
          </p:cNvSpPr>
          <p:nvPr/>
        </p:nvSpPr>
        <p:spPr bwMode="auto">
          <a:xfrm>
            <a:off x="655638" y="5411788"/>
            <a:ext cx="81534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bg1"/>
                </a:solidFill>
                <a:latin typeface="Times New Roman" pitchFamily="18" charset="0"/>
              </a:defRPr>
            </a:lvl1pPr>
            <a:lvl2pPr marL="742950" indent="-285750" eaLnBrk="0" hangingPunct="0">
              <a:defRPr sz="1600">
                <a:solidFill>
                  <a:schemeClr val="bg1"/>
                </a:solidFill>
                <a:latin typeface="Times New Roman" pitchFamily="18" charset="0"/>
              </a:defRPr>
            </a:lvl2pPr>
            <a:lvl3pPr marL="1143000" indent="-228600" eaLnBrk="0" hangingPunct="0">
              <a:defRPr sz="1600">
                <a:solidFill>
                  <a:schemeClr val="bg1"/>
                </a:solidFill>
                <a:latin typeface="Times New Roman" pitchFamily="18" charset="0"/>
              </a:defRPr>
            </a:lvl3pPr>
            <a:lvl4pPr marL="1600200" indent="-228600" eaLnBrk="0" hangingPunct="0">
              <a:defRPr sz="1600">
                <a:solidFill>
                  <a:schemeClr val="bg1"/>
                </a:solidFill>
                <a:latin typeface="Times New Roman" pitchFamily="18" charset="0"/>
              </a:defRPr>
            </a:lvl4pPr>
            <a:lvl5pPr marL="2057400" indent="-228600" eaLnBrk="0" hangingPunct="0">
              <a:defRPr sz="1600">
                <a:solidFill>
                  <a:schemeClr val="bg1"/>
                </a:solidFill>
                <a:latin typeface="Times New Roman" pitchFamily="18" charset="0"/>
              </a:defRPr>
            </a:lvl5pPr>
            <a:lvl6pPr marL="2514600" indent="-228600" eaLnBrk="0" fontAlgn="base" hangingPunct="0">
              <a:spcBef>
                <a:spcPct val="0"/>
              </a:spcBef>
              <a:spcAft>
                <a:spcPct val="0"/>
              </a:spcAft>
              <a:defRPr sz="1600">
                <a:solidFill>
                  <a:schemeClr val="bg1"/>
                </a:solidFill>
                <a:latin typeface="Times New Roman" pitchFamily="18" charset="0"/>
              </a:defRPr>
            </a:lvl6pPr>
            <a:lvl7pPr marL="2971800" indent="-228600" eaLnBrk="0" fontAlgn="base" hangingPunct="0">
              <a:spcBef>
                <a:spcPct val="0"/>
              </a:spcBef>
              <a:spcAft>
                <a:spcPct val="0"/>
              </a:spcAft>
              <a:defRPr sz="1600">
                <a:solidFill>
                  <a:schemeClr val="bg1"/>
                </a:solidFill>
                <a:latin typeface="Times New Roman" pitchFamily="18" charset="0"/>
              </a:defRPr>
            </a:lvl7pPr>
            <a:lvl8pPr marL="3429000" indent="-228600" eaLnBrk="0" fontAlgn="base" hangingPunct="0">
              <a:spcBef>
                <a:spcPct val="0"/>
              </a:spcBef>
              <a:spcAft>
                <a:spcPct val="0"/>
              </a:spcAft>
              <a:defRPr sz="1600">
                <a:solidFill>
                  <a:schemeClr val="bg1"/>
                </a:solidFill>
                <a:latin typeface="Times New Roman" pitchFamily="18" charset="0"/>
              </a:defRPr>
            </a:lvl8pPr>
            <a:lvl9pPr marL="3886200" indent="-228600" eaLnBrk="0" fontAlgn="base" hangingPunct="0">
              <a:spcBef>
                <a:spcPct val="0"/>
              </a:spcBef>
              <a:spcAft>
                <a:spcPct val="0"/>
              </a:spcAft>
              <a:defRPr sz="1600">
                <a:solidFill>
                  <a:schemeClr val="bg1"/>
                </a:solidFill>
                <a:latin typeface="Times New Roman" pitchFamily="18" charset="0"/>
              </a:defRPr>
            </a:lvl9pPr>
          </a:lstStyle>
          <a:p>
            <a:pPr eaLnBrk="1" hangingPunct="1"/>
            <a:r>
              <a:rPr lang="en-US" altLang="en-US" sz="2000">
                <a:solidFill>
                  <a:schemeClr val="tx1"/>
                </a:solidFill>
              </a:rPr>
              <a:t>For very low frequencies, the wavelengths are much longer than the fault length, and directivity has no impact on the motion, which is controlled by the seismic moment; this is why the two spectra are the same at low frequencies in this cartoon.</a:t>
            </a:r>
          </a:p>
        </p:txBody>
      </p:sp>
      <p:sp>
        <p:nvSpPr>
          <p:cNvPr id="2" name="Slide Number Placeholder 1"/>
          <p:cNvSpPr>
            <a:spLocks noGrp="1"/>
          </p:cNvSpPr>
          <p:nvPr>
            <p:ph type="sldNum" sz="quarter" idx="12"/>
          </p:nvPr>
        </p:nvSpPr>
        <p:spPr/>
        <p:txBody>
          <a:bodyPr/>
          <a:lstStyle/>
          <a:p>
            <a:pPr>
              <a:defRPr/>
            </a:pPr>
            <a:fld id="{2A383343-A6EE-4CD0-B197-802C2584CD58}" type="slidenum">
              <a:rPr lang="en-US" altLang="en-US" smtClean="0"/>
              <a:pPr>
                <a:defRPr/>
              </a:pPr>
              <a:t>103</a:t>
            </a:fld>
            <a:endParaRPr lang="en-US" alt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22" name="Line 2"/>
          <p:cNvSpPr>
            <a:spLocks noChangeShapeType="1"/>
          </p:cNvSpPr>
          <p:nvPr/>
        </p:nvSpPr>
        <p:spPr bwMode="auto">
          <a:xfrm>
            <a:off x="2268538" y="1909763"/>
            <a:ext cx="0" cy="3671887"/>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23" name="Line 3"/>
          <p:cNvSpPr>
            <a:spLocks noChangeShapeType="1"/>
          </p:cNvSpPr>
          <p:nvPr/>
        </p:nvSpPr>
        <p:spPr bwMode="auto">
          <a:xfrm flipH="1">
            <a:off x="2916238" y="1909763"/>
            <a:ext cx="0" cy="3671887"/>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24" name="Line 4"/>
          <p:cNvSpPr>
            <a:spLocks noChangeShapeType="1"/>
          </p:cNvSpPr>
          <p:nvPr/>
        </p:nvSpPr>
        <p:spPr bwMode="auto">
          <a:xfrm rot="16200000" flipH="1">
            <a:off x="2448719" y="2016919"/>
            <a:ext cx="0" cy="3097212"/>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25" name="Line 5"/>
          <p:cNvSpPr>
            <a:spLocks noChangeShapeType="1"/>
          </p:cNvSpPr>
          <p:nvPr/>
        </p:nvSpPr>
        <p:spPr bwMode="auto">
          <a:xfrm rot="16200000" flipH="1">
            <a:off x="2448719" y="1440657"/>
            <a:ext cx="0" cy="3097212"/>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26" name="Line 6"/>
          <p:cNvSpPr>
            <a:spLocks noChangeShapeType="1"/>
          </p:cNvSpPr>
          <p:nvPr/>
        </p:nvSpPr>
        <p:spPr bwMode="auto">
          <a:xfrm>
            <a:off x="881063" y="2033588"/>
            <a:ext cx="19050" cy="3548062"/>
          </a:xfrm>
          <a:prstGeom prst="line">
            <a:avLst/>
          </a:prstGeom>
          <a:noFill/>
          <a:ln w="28575">
            <a:solidFill>
              <a:schemeClr val="tx1"/>
            </a:solidFill>
            <a:round/>
            <a:headEnd type="triangl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27" name="Line 7"/>
          <p:cNvSpPr>
            <a:spLocks noChangeShapeType="1"/>
          </p:cNvSpPr>
          <p:nvPr/>
        </p:nvSpPr>
        <p:spPr bwMode="auto">
          <a:xfrm>
            <a:off x="900113" y="5581650"/>
            <a:ext cx="3887787" cy="0"/>
          </a:xfrm>
          <a:prstGeom prst="line">
            <a:avLst/>
          </a:prstGeom>
          <a:noFill/>
          <a:ln w="2857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28" name="Line 8"/>
          <p:cNvSpPr>
            <a:spLocks noChangeShapeType="1"/>
          </p:cNvSpPr>
          <p:nvPr/>
        </p:nvSpPr>
        <p:spPr bwMode="auto">
          <a:xfrm flipV="1">
            <a:off x="1331913" y="3565525"/>
            <a:ext cx="936625" cy="1655763"/>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29" name="Line 9"/>
          <p:cNvSpPr>
            <a:spLocks noChangeShapeType="1"/>
          </p:cNvSpPr>
          <p:nvPr/>
        </p:nvSpPr>
        <p:spPr bwMode="auto">
          <a:xfrm>
            <a:off x="2268538" y="3565525"/>
            <a:ext cx="1800225" cy="0"/>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30" name="Line 10"/>
          <p:cNvSpPr>
            <a:spLocks noChangeShapeType="1"/>
          </p:cNvSpPr>
          <p:nvPr/>
        </p:nvSpPr>
        <p:spPr bwMode="auto">
          <a:xfrm>
            <a:off x="2916238" y="2989263"/>
            <a:ext cx="1152525" cy="0"/>
          </a:xfrm>
          <a:prstGeom prst="line">
            <a:avLst/>
          </a:prstGeom>
          <a:noFill/>
          <a:ln w="38100">
            <a:solidFill>
              <a:srgbClr val="D600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31" name="Line 11"/>
          <p:cNvSpPr>
            <a:spLocks noChangeShapeType="1"/>
          </p:cNvSpPr>
          <p:nvPr/>
        </p:nvSpPr>
        <p:spPr bwMode="auto">
          <a:xfrm rot="16200000" flipH="1">
            <a:off x="2448719" y="864394"/>
            <a:ext cx="0" cy="3097212"/>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32" name="Line 12"/>
          <p:cNvSpPr>
            <a:spLocks noChangeShapeType="1"/>
          </p:cNvSpPr>
          <p:nvPr/>
        </p:nvSpPr>
        <p:spPr bwMode="auto">
          <a:xfrm flipV="1">
            <a:off x="2268538" y="2413000"/>
            <a:ext cx="647700" cy="1152525"/>
          </a:xfrm>
          <a:prstGeom prst="line">
            <a:avLst/>
          </a:prstGeom>
          <a:noFill/>
          <a:ln w="28575">
            <a:solidFill>
              <a:srgbClr val="CC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33" name="Line 13"/>
          <p:cNvSpPr>
            <a:spLocks noChangeShapeType="1"/>
          </p:cNvSpPr>
          <p:nvPr/>
        </p:nvSpPr>
        <p:spPr bwMode="auto">
          <a:xfrm>
            <a:off x="2916238" y="2413000"/>
            <a:ext cx="1152525" cy="0"/>
          </a:xfrm>
          <a:prstGeom prst="line">
            <a:avLst/>
          </a:prstGeom>
          <a:noFill/>
          <a:ln w="28575">
            <a:solidFill>
              <a:srgbClr val="CC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34" name="Line 14"/>
          <p:cNvSpPr>
            <a:spLocks noChangeShapeType="1"/>
          </p:cNvSpPr>
          <p:nvPr/>
        </p:nvSpPr>
        <p:spPr bwMode="auto">
          <a:xfrm flipV="1">
            <a:off x="2268538" y="2989263"/>
            <a:ext cx="647700" cy="576262"/>
          </a:xfrm>
          <a:prstGeom prst="line">
            <a:avLst/>
          </a:prstGeom>
          <a:noFill/>
          <a:ln w="38100">
            <a:solidFill>
              <a:srgbClr val="D600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35" name="Line 15"/>
          <p:cNvSpPr>
            <a:spLocks noChangeShapeType="1"/>
          </p:cNvSpPr>
          <p:nvPr/>
        </p:nvSpPr>
        <p:spPr bwMode="auto">
          <a:xfrm>
            <a:off x="2268538" y="5797550"/>
            <a:ext cx="6477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36" name="Text Box 16"/>
          <p:cNvSpPr txBox="1">
            <a:spLocks noChangeArrowheads="1"/>
          </p:cNvSpPr>
          <p:nvPr/>
        </p:nvSpPr>
        <p:spPr bwMode="auto">
          <a:xfrm>
            <a:off x="2339975" y="5942013"/>
            <a:ext cx="476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a:t>Cd</a:t>
            </a:r>
          </a:p>
        </p:txBody>
      </p:sp>
      <p:sp>
        <p:nvSpPr>
          <p:cNvPr id="133137" name="Line 17"/>
          <p:cNvSpPr>
            <a:spLocks noChangeShapeType="1"/>
          </p:cNvSpPr>
          <p:nvPr/>
        </p:nvSpPr>
        <p:spPr bwMode="auto">
          <a:xfrm>
            <a:off x="4068763" y="1909763"/>
            <a:ext cx="0" cy="3671887"/>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38" name="Oval 18"/>
          <p:cNvSpPr>
            <a:spLocks noChangeArrowheads="1"/>
          </p:cNvSpPr>
          <p:nvPr/>
        </p:nvSpPr>
        <p:spPr bwMode="auto">
          <a:xfrm>
            <a:off x="3995738" y="3492500"/>
            <a:ext cx="144462" cy="144463"/>
          </a:xfrm>
          <a:prstGeom prst="ellipse">
            <a:avLst/>
          </a:prstGeom>
          <a:solidFill>
            <a:srgbClr val="FF9900"/>
          </a:solidFill>
          <a:ln w="952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39" name="Oval 19"/>
          <p:cNvSpPr>
            <a:spLocks noChangeArrowheads="1"/>
          </p:cNvSpPr>
          <p:nvPr/>
        </p:nvSpPr>
        <p:spPr bwMode="auto">
          <a:xfrm>
            <a:off x="3995738" y="2341563"/>
            <a:ext cx="144462" cy="144462"/>
          </a:xfrm>
          <a:prstGeom prst="ellipse">
            <a:avLst/>
          </a:prstGeom>
          <a:solidFill>
            <a:srgbClr val="FF9900"/>
          </a:solidFill>
          <a:ln w="952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40" name="Oval 20"/>
          <p:cNvSpPr>
            <a:spLocks noChangeArrowheads="1"/>
          </p:cNvSpPr>
          <p:nvPr/>
        </p:nvSpPr>
        <p:spPr bwMode="auto">
          <a:xfrm>
            <a:off x="3995738" y="2917825"/>
            <a:ext cx="144462" cy="144463"/>
          </a:xfrm>
          <a:prstGeom prst="ellipse">
            <a:avLst/>
          </a:prstGeom>
          <a:solidFill>
            <a:srgbClr val="FF9900"/>
          </a:solidFill>
          <a:ln w="952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41" name="Text Box 21"/>
          <p:cNvSpPr txBox="1">
            <a:spLocks noChangeArrowheads="1"/>
          </p:cNvSpPr>
          <p:nvPr/>
        </p:nvSpPr>
        <p:spPr bwMode="auto">
          <a:xfrm>
            <a:off x="4572000" y="5805488"/>
            <a:ext cx="247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a:t>f</a:t>
            </a:r>
          </a:p>
        </p:txBody>
      </p:sp>
      <p:sp>
        <p:nvSpPr>
          <p:cNvPr id="133142" name="Text Box 22"/>
          <p:cNvSpPr txBox="1">
            <a:spLocks noChangeArrowheads="1"/>
          </p:cNvSpPr>
          <p:nvPr/>
        </p:nvSpPr>
        <p:spPr bwMode="auto">
          <a:xfrm>
            <a:off x="4284663" y="2205038"/>
            <a:ext cx="1657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a:t>Haskell (1964)</a:t>
            </a:r>
          </a:p>
        </p:txBody>
      </p:sp>
      <p:sp>
        <p:nvSpPr>
          <p:cNvPr id="133143" name="Text Box 23"/>
          <p:cNvSpPr txBox="1">
            <a:spLocks noChangeArrowheads="1"/>
          </p:cNvSpPr>
          <p:nvPr/>
        </p:nvSpPr>
        <p:spPr bwMode="auto">
          <a:xfrm>
            <a:off x="4284663" y="2781300"/>
            <a:ext cx="1720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a:t>Frankell (1991)</a:t>
            </a:r>
          </a:p>
        </p:txBody>
      </p:sp>
      <p:sp>
        <p:nvSpPr>
          <p:cNvPr id="133144" name="Text Box 24"/>
          <p:cNvSpPr txBox="1">
            <a:spLocks noChangeArrowheads="1"/>
          </p:cNvSpPr>
          <p:nvPr/>
        </p:nvSpPr>
        <p:spPr bwMode="auto">
          <a:xfrm>
            <a:off x="4284663" y="3376613"/>
            <a:ext cx="1517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en-US" sz="1800"/>
              <a:t>Non directive</a:t>
            </a:r>
          </a:p>
        </p:txBody>
      </p:sp>
      <p:sp>
        <p:nvSpPr>
          <p:cNvPr id="133145" name="Line 25"/>
          <p:cNvSpPr>
            <a:spLocks noChangeShapeType="1"/>
          </p:cNvSpPr>
          <p:nvPr/>
        </p:nvSpPr>
        <p:spPr bwMode="auto">
          <a:xfrm flipV="1">
            <a:off x="2268538" y="3213100"/>
            <a:ext cx="647700" cy="360363"/>
          </a:xfrm>
          <a:prstGeom prst="line">
            <a:avLst/>
          </a:prstGeom>
          <a:noFill/>
          <a:ln w="19050" cap="rnd">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46" name="Line 26"/>
          <p:cNvSpPr>
            <a:spLocks noChangeShapeType="1"/>
          </p:cNvSpPr>
          <p:nvPr/>
        </p:nvSpPr>
        <p:spPr bwMode="auto">
          <a:xfrm>
            <a:off x="2916238" y="3213100"/>
            <a:ext cx="1150937" cy="0"/>
          </a:xfrm>
          <a:prstGeom prst="line">
            <a:avLst/>
          </a:prstGeom>
          <a:noFill/>
          <a:ln w="19050" cap="rnd">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47" name="Rectangle 27"/>
          <p:cNvSpPr>
            <a:spLocks noChangeArrowheads="1"/>
          </p:cNvSpPr>
          <p:nvPr/>
        </p:nvSpPr>
        <p:spPr bwMode="auto">
          <a:xfrm>
            <a:off x="6659563" y="2060575"/>
            <a:ext cx="1296987" cy="503238"/>
          </a:xfrm>
          <a:prstGeom prst="rect">
            <a:avLst/>
          </a:prstGeom>
          <a:solidFill>
            <a:srgbClr val="FFCC00"/>
          </a:solidFill>
          <a:ln w="317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48" name="Rectangle 28"/>
          <p:cNvSpPr>
            <a:spLocks noChangeArrowheads="1"/>
          </p:cNvSpPr>
          <p:nvPr/>
        </p:nvSpPr>
        <p:spPr bwMode="auto">
          <a:xfrm>
            <a:off x="7092950" y="2060575"/>
            <a:ext cx="431800" cy="503238"/>
          </a:xfrm>
          <a:prstGeom prst="rect">
            <a:avLst/>
          </a:prstGeom>
          <a:solidFill>
            <a:srgbClr val="FF9900"/>
          </a:solidFill>
          <a:ln w="9525">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49" name="Line 29"/>
          <p:cNvSpPr>
            <a:spLocks noChangeShapeType="1"/>
          </p:cNvSpPr>
          <p:nvPr/>
        </p:nvSpPr>
        <p:spPr bwMode="auto">
          <a:xfrm>
            <a:off x="7524750" y="2060575"/>
            <a:ext cx="0" cy="503238"/>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50" name="Rectangle 30"/>
          <p:cNvSpPr>
            <a:spLocks noChangeArrowheads="1"/>
          </p:cNvSpPr>
          <p:nvPr/>
        </p:nvSpPr>
        <p:spPr bwMode="auto">
          <a:xfrm>
            <a:off x="6659563" y="2060575"/>
            <a:ext cx="1296987" cy="5032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51" name="Rectangle 31"/>
          <p:cNvSpPr>
            <a:spLocks noChangeArrowheads="1"/>
          </p:cNvSpPr>
          <p:nvPr/>
        </p:nvSpPr>
        <p:spPr bwMode="auto">
          <a:xfrm>
            <a:off x="6659563" y="2781300"/>
            <a:ext cx="1296987" cy="503238"/>
          </a:xfrm>
          <a:prstGeom prst="rect">
            <a:avLst/>
          </a:prstGeom>
          <a:solidFill>
            <a:srgbClr val="FFCC00"/>
          </a:solidFill>
          <a:ln w="317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52" name="Oval 32"/>
          <p:cNvSpPr>
            <a:spLocks noChangeArrowheads="1"/>
          </p:cNvSpPr>
          <p:nvPr/>
        </p:nvSpPr>
        <p:spPr bwMode="auto">
          <a:xfrm>
            <a:off x="7162800" y="2781300"/>
            <a:ext cx="215900" cy="2159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53" name="Oval 33"/>
          <p:cNvSpPr>
            <a:spLocks noChangeArrowheads="1"/>
          </p:cNvSpPr>
          <p:nvPr/>
        </p:nvSpPr>
        <p:spPr bwMode="auto">
          <a:xfrm>
            <a:off x="7307263" y="2854325"/>
            <a:ext cx="215900" cy="2159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54" name="Oval 34"/>
          <p:cNvSpPr>
            <a:spLocks noChangeArrowheads="1"/>
          </p:cNvSpPr>
          <p:nvPr/>
        </p:nvSpPr>
        <p:spPr bwMode="auto">
          <a:xfrm>
            <a:off x="7235825" y="2854325"/>
            <a:ext cx="215900" cy="2159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55" name="Oval 35"/>
          <p:cNvSpPr>
            <a:spLocks noChangeArrowheads="1"/>
          </p:cNvSpPr>
          <p:nvPr/>
        </p:nvSpPr>
        <p:spPr bwMode="auto">
          <a:xfrm>
            <a:off x="7091363" y="2925763"/>
            <a:ext cx="215900" cy="2159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56" name="Oval 36"/>
          <p:cNvSpPr>
            <a:spLocks noChangeArrowheads="1"/>
          </p:cNvSpPr>
          <p:nvPr/>
        </p:nvSpPr>
        <p:spPr bwMode="auto">
          <a:xfrm>
            <a:off x="7307263" y="3070225"/>
            <a:ext cx="215900" cy="2159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57" name="Oval 37"/>
          <p:cNvSpPr>
            <a:spLocks noChangeArrowheads="1"/>
          </p:cNvSpPr>
          <p:nvPr/>
        </p:nvSpPr>
        <p:spPr bwMode="auto">
          <a:xfrm>
            <a:off x="7091363" y="2854325"/>
            <a:ext cx="215900" cy="2159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58" name="Oval 38"/>
          <p:cNvSpPr>
            <a:spLocks noChangeArrowheads="1"/>
          </p:cNvSpPr>
          <p:nvPr/>
        </p:nvSpPr>
        <p:spPr bwMode="auto">
          <a:xfrm>
            <a:off x="7162800" y="3070225"/>
            <a:ext cx="215900" cy="2159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59" name="Oval 39"/>
          <p:cNvSpPr>
            <a:spLocks noChangeArrowheads="1"/>
          </p:cNvSpPr>
          <p:nvPr/>
        </p:nvSpPr>
        <p:spPr bwMode="auto">
          <a:xfrm>
            <a:off x="7307263" y="2997200"/>
            <a:ext cx="215900" cy="2159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60" name="Oval 40"/>
          <p:cNvSpPr>
            <a:spLocks noChangeArrowheads="1"/>
          </p:cNvSpPr>
          <p:nvPr/>
        </p:nvSpPr>
        <p:spPr bwMode="auto">
          <a:xfrm>
            <a:off x="7307263" y="2781300"/>
            <a:ext cx="215900" cy="2159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61" name="Rectangle 41"/>
          <p:cNvSpPr>
            <a:spLocks noChangeArrowheads="1"/>
          </p:cNvSpPr>
          <p:nvPr/>
        </p:nvSpPr>
        <p:spPr bwMode="auto">
          <a:xfrm>
            <a:off x="6659563" y="2781300"/>
            <a:ext cx="1296987" cy="5032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62" name="Oval 42"/>
          <p:cNvSpPr>
            <a:spLocks noChangeArrowheads="1"/>
          </p:cNvSpPr>
          <p:nvPr/>
        </p:nvSpPr>
        <p:spPr bwMode="auto">
          <a:xfrm>
            <a:off x="6445250" y="4941888"/>
            <a:ext cx="1871663" cy="1727200"/>
          </a:xfrm>
          <a:prstGeom prst="ellipse">
            <a:avLst/>
          </a:prstGeom>
          <a:solidFill>
            <a:srgbClr val="FF9900"/>
          </a:solidFill>
          <a:ln w="28575">
            <a:solidFill>
              <a:srgbClr val="D6009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3163" name="Line 43"/>
          <p:cNvSpPr>
            <a:spLocks noChangeShapeType="1"/>
          </p:cNvSpPr>
          <p:nvPr/>
        </p:nvSpPr>
        <p:spPr bwMode="auto">
          <a:xfrm>
            <a:off x="6734175" y="5157788"/>
            <a:ext cx="1295400" cy="12954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64" name="Line 44"/>
          <p:cNvSpPr>
            <a:spLocks noChangeShapeType="1"/>
          </p:cNvSpPr>
          <p:nvPr/>
        </p:nvSpPr>
        <p:spPr bwMode="auto">
          <a:xfrm flipH="1">
            <a:off x="6734175" y="5157788"/>
            <a:ext cx="1295400" cy="12954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65" name="Line 45"/>
          <p:cNvSpPr>
            <a:spLocks noChangeShapeType="1"/>
          </p:cNvSpPr>
          <p:nvPr/>
        </p:nvSpPr>
        <p:spPr bwMode="auto">
          <a:xfrm>
            <a:off x="7813675" y="5805488"/>
            <a:ext cx="28892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66" name="Line 46"/>
          <p:cNvSpPr>
            <a:spLocks noChangeShapeType="1"/>
          </p:cNvSpPr>
          <p:nvPr/>
        </p:nvSpPr>
        <p:spPr bwMode="auto">
          <a:xfrm rot="5400000">
            <a:off x="7237412" y="6310313"/>
            <a:ext cx="28892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67" name="Line 47"/>
          <p:cNvSpPr>
            <a:spLocks noChangeShapeType="1"/>
          </p:cNvSpPr>
          <p:nvPr/>
        </p:nvSpPr>
        <p:spPr bwMode="auto">
          <a:xfrm rot="-5400000">
            <a:off x="7237412" y="5302251"/>
            <a:ext cx="28892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68" name="Line 48"/>
          <p:cNvSpPr>
            <a:spLocks noChangeShapeType="1"/>
          </p:cNvSpPr>
          <p:nvPr/>
        </p:nvSpPr>
        <p:spPr bwMode="auto">
          <a:xfrm flipH="1">
            <a:off x="6661150" y="5805488"/>
            <a:ext cx="28892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33169" name="Object 49"/>
          <p:cNvGraphicFramePr>
            <a:graphicFrameLocks noChangeAspect="1"/>
          </p:cNvGraphicFramePr>
          <p:nvPr/>
        </p:nvGraphicFramePr>
        <p:xfrm>
          <a:off x="341313" y="1403350"/>
          <a:ext cx="711200" cy="482600"/>
        </p:xfrm>
        <a:graphic>
          <a:graphicData uri="http://schemas.openxmlformats.org/presentationml/2006/ole">
            <mc:AlternateContent xmlns:mc="http://schemas.openxmlformats.org/markup-compatibility/2006">
              <mc:Choice xmlns:v="urn:schemas-microsoft-com:vml" Requires="v">
                <p:oleObj spid="_x0000_s133176" name="Equation" r:id="rId4" imgW="355446" imgH="241195" progId="Equation.3">
                  <p:embed/>
                </p:oleObj>
              </mc:Choice>
              <mc:Fallback>
                <p:oleObj name="Equation" r:id="rId4" imgW="355446" imgH="241195" progId="Equation.3">
                  <p:embed/>
                  <p:pic>
                    <p:nvPicPr>
                      <p:cNvPr id="0" name="Object 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313" y="1403350"/>
                        <a:ext cx="7112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70" name="Rectangle 50"/>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COMPLEX SOURCE PHENOMENA</a:t>
            </a:r>
          </a:p>
          <a:p>
            <a:pPr eaLnBrk="1" hangingPunct="1">
              <a:spcBef>
                <a:spcPct val="0"/>
              </a:spcBef>
              <a:buFontTx/>
              <a:buNone/>
            </a:pPr>
            <a:r>
              <a:rPr lang="en-US" altLang="en-US" sz="2800" b="1">
                <a:solidFill>
                  <a:schemeClr val="bg1"/>
                </a:solidFill>
              </a:rPr>
              <a:t>Directivity effect on displacement spectrum</a:t>
            </a:r>
          </a:p>
        </p:txBody>
      </p:sp>
      <p:sp>
        <p:nvSpPr>
          <p:cNvPr id="2" name="Slide Number Placeholder 1"/>
          <p:cNvSpPr>
            <a:spLocks noGrp="1"/>
          </p:cNvSpPr>
          <p:nvPr>
            <p:ph type="sldNum" sz="quarter" idx="12"/>
          </p:nvPr>
        </p:nvSpPr>
        <p:spPr/>
        <p:txBody>
          <a:bodyPr/>
          <a:lstStyle/>
          <a:p>
            <a:pPr>
              <a:defRPr/>
            </a:pPr>
            <a:fld id="{2A383343-A6EE-4CD0-B197-802C2584CD58}" type="slidenum">
              <a:rPr lang="en-US" altLang="en-US" smtClean="0"/>
              <a:pPr>
                <a:defRPr/>
              </a:pPr>
              <a:t>104</a:t>
            </a:fld>
            <a:endParaRPr lang="en-US" alt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r>
              <a:rPr lang="en-US" altLang="en-US" smtClean="0">
                <a:solidFill>
                  <a:srgbClr val="0000FF"/>
                </a:solidFill>
              </a:rPr>
              <a:t>Directivity</a:t>
            </a:r>
            <a:endParaRPr lang="en-CA" altLang="en-US" smtClean="0">
              <a:solidFill>
                <a:srgbClr val="0000FF"/>
              </a:solidFill>
            </a:endParaRPr>
          </a:p>
        </p:txBody>
      </p:sp>
      <p:sp>
        <p:nvSpPr>
          <p:cNvPr id="134147" name="Rectangle 3"/>
          <p:cNvSpPr>
            <a:spLocks noGrp="1" noChangeArrowheads="1"/>
          </p:cNvSpPr>
          <p:nvPr>
            <p:ph type="body" idx="1"/>
          </p:nvPr>
        </p:nvSpPr>
        <p:spPr/>
        <p:txBody>
          <a:bodyPr/>
          <a:lstStyle/>
          <a:p>
            <a:pPr eaLnBrk="1" hangingPunct="1">
              <a:lnSpc>
                <a:spcPct val="90000"/>
              </a:lnSpc>
              <a:spcAft>
                <a:spcPct val="20000"/>
              </a:spcAft>
            </a:pPr>
            <a:r>
              <a:rPr lang="en-US" altLang="en-US" sz="2000" smtClean="0"/>
              <a:t>Directivity is a consequence of a moving source</a:t>
            </a:r>
          </a:p>
          <a:p>
            <a:pPr eaLnBrk="1" hangingPunct="1">
              <a:lnSpc>
                <a:spcPct val="90000"/>
              </a:lnSpc>
              <a:spcAft>
                <a:spcPct val="20000"/>
              </a:spcAft>
            </a:pPr>
            <a:r>
              <a:rPr lang="en-US" altLang="en-US" sz="2000" smtClean="0"/>
              <a:t>Waves from far-end of fault will pile up with waves arriving from near-end of fault, if you are forward of the rupture</a:t>
            </a:r>
          </a:p>
          <a:p>
            <a:pPr eaLnBrk="1" hangingPunct="1">
              <a:lnSpc>
                <a:spcPct val="90000"/>
              </a:lnSpc>
              <a:spcAft>
                <a:spcPct val="20000"/>
              </a:spcAft>
            </a:pPr>
            <a:r>
              <a:rPr lang="en-US" altLang="en-US" sz="2000" smtClean="0"/>
              <a:t>This causes increased amplitudes in direction of rupture propagation, and decreased duration.</a:t>
            </a:r>
          </a:p>
          <a:p>
            <a:pPr eaLnBrk="1" hangingPunct="1">
              <a:lnSpc>
                <a:spcPct val="90000"/>
              </a:lnSpc>
              <a:spcAft>
                <a:spcPct val="20000"/>
              </a:spcAft>
            </a:pPr>
            <a:r>
              <a:rPr lang="en-US" altLang="en-US" sz="2000" smtClean="0"/>
              <a:t>Directivity is useful in distinguishing earthquake fault plane from its auxiliary plane because it destroys the symmetry of the radiation pattern.</a:t>
            </a:r>
            <a:endParaRPr lang="en-CA" altLang="en-US" sz="2000" smtClean="0"/>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105</a:t>
            </a:fld>
            <a:endParaRPr lang="en-US" alt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0" name="Rectangle 2"/>
          <p:cNvSpPr>
            <a:spLocks noGrp="1" noChangeArrowheads="1"/>
          </p:cNvSpPr>
          <p:nvPr>
            <p:ph type="ctrTitle"/>
          </p:nvPr>
        </p:nvSpPr>
        <p:spPr>
          <a:xfrm>
            <a:off x="0" y="2446338"/>
            <a:ext cx="9144000" cy="938212"/>
          </a:xfrm>
          <a:solidFill>
            <a:schemeClr val="accent2"/>
          </a:solidFill>
        </p:spPr>
        <p:txBody>
          <a:bodyPr/>
          <a:lstStyle/>
          <a:p>
            <a:pPr eaLnBrk="1" hangingPunct="1"/>
            <a:r>
              <a:rPr lang="en-US" altLang="en-US" smtClean="0">
                <a:solidFill>
                  <a:srgbClr val="FFFF00"/>
                </a:solidFill>
              </a:rPr>
              <a:t>SOURCE REPRESENTATION</a:t>
            </a:r>
          </a:p>
        </p:txBody>
      </p:sp>
      <p:sp>
        <p:nvSpPr>
          <p:cNvPr id="135171" name="Rectangle 3"/>
          <p:cNvSpPr>
            <a:spLocks noGrp="1" noChangeArrowheads="1"/>
          </p:cNvSpPr>
          <p:nvPr>
            <p:ph type="subTitle" idx="1"/>
          </p:nvPr>
        </p:nvSpPr>
        <p:spPr>
          <a:xfrm>
            <a:off x="1778000" y="4246563"/>
            <a:ext cx="5586413" cy="622300"/>
          </a:xfrm>
          <a:solidFill>
            <a:schemeClr val="accent2"/>
          </a:solidFill>
        </p:spPr>
        <p:txBody>
          <a:bodyPr/>
          <a:lstStyle/>
          <a:p>
            <a:pPr eaLnBrk="1" hangingPunct="1"/>
            <a:r>
              <a:rPr lang="en-US" altLang="en-US" smtClean="0">
                <a:solidFill>
                  <a:srgbClr val="FFFF00"/>
                </a:solidFill>
              </a:rPr>
              <a:t>Kinematics extended source</a:t>
            </a:r>
          </a:p>
        </p:txBody>
      </p:sp>
      <p:sp>
        <p:nvSpPr>
          <p:cNvPr id="2" name="Slide Number Placeholder 1"/>
          <p:cNvSpPr>
            <a:spLocks noGrp="1"/>
          </p:cNvSpPr>
          <p:nvPr>
            <p:ph type="sldNum" sz="quarter" idx="12"/>
          </p:nvPr>
        </p:nvSpPr>
        <p:spPr/>
        <p:txBody>
          <a:bodyPr/>
          <a:lstStyle/>
          <a:p>
            <a:pPr>
              <a:defRPr/>
            </a:pPr>
            <a:fld id="{180E6B6D-DC7D-452B-84FD-DE125D84EA55}" type="slidenum">
              <a:rPr lang="en-US" altLang="en-US" smtClean="0"/>
              <a:pPr>
                <a:defRPr/>
              </a:pPr>
              <a:t>106</a:t>
            </a:fld>
            <a:endParaRPr lang="en-US" alt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r>
              <a:rPr lang="en-US" altLang="en-US" smtClean="0">
                <a:solidFill>
                  <a:srgbClr val="0000FF"/>
                </a:solidFill>
              </a:rPr>
              <a:t>Fault kinematics</a:t>
            </a:r>
          </a:p>
        </p:txBody>
      </p:sp>
      <p:sp>
        <p:nvSpPr>
          <p:cNvPr id="136195" name="Rectangle 3"/>
          <p:cNvSpPr>
            <a:spLocks noGrp="1" noChangeArrowheads="1"/>
          </p:cNvSpPr>
          <p:nvPr>
            <p:ph type="body" idx="1"/>
          </p:nvPr>
        </p:nvSpPr>
        <p:spPr/>
        <p:txBody>
          <a:bodyPr/>
          <a:lstStyle/>
          <a:p>
            <a:pPr eaLnBrk="1" hangingPunct="1"/>
            <a:r>
              <a:rPr lang="en-US" altLang="en-US" smtClean="0"/>
              <a:t>Distribution of fault slip as a function of space and time</a:t>
            </a:r>
          </a:p>
          <a:p>
            <a:pPr eaLnBrk="1" hangingPunct="1"/>
            <a:r>
              <a:rPr lang="en-US" altLang="en-US" smtClean="0"/>
              <a:t>Often parameterized by velocity of rupture front, and rise time and total slip </a:t>
            </a:r>
            <a:r>
              <a:rPr lang="en-US" altLang="en-US" b="1" smtClean="0">
                <a:solidFill>
                  <a:srgbClr val="FF0000"/>
                </a:solidFill>
              </a:rPr>
              <a:t>at each point</a:t>
            </a:r>
            <a:r>
              <a:rPr lang="en-US" altLang="en-US" smtClean="0"/>
              <a:t> of the fault</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107</a:t>
            </a:fld>
            <a:endParaRPr lang="en-US" altLang="en-US"/>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7218" name="Group 2"/>
          <p:cNvGrpSpPr>
            <a:grpSpLocks/>
          </p:cNvGrpSpPr>
          <p:nvPr/>
        </p:nvGrpSpPr>
        <p:grpSpPr bwMode="auto">
          <a:xfrm>
            <a:off x="1979613" y="3357563"/>
            <a:ext cx="2952750" cy="1370012"/>
            <a:chOff x="2154" y="3203"/>
            <a:chExt cx="1860" cy="863"/>
          </a:xfrm>
        </p:grpSpPr>
        <p:grpSp>
          <p:nvGrpSpPr>
            <p:cNvPr id="137231" name="Group 3"/>
            <p:cNvGrpSpPr>
              <a:grpSpLocks/>
            </p:cNvGrpSpPr>
            <p:nvPr/>
          </p:nvGrpSpPr>
          <p:grpSpPr bwMode="auto">
            <a:xfrm>
              <a:off x="2517" y="3203"/>
              <a:ext cx="317" cy="863"/>
              <a:chOff x="4150" y="2160"/>
              <a:chExt cx="317" cy="863"/>
            </a:xfrm>
          </p:grpSpPr>
          <p:grpSp>
            <p:nvGrpSpPr>
              <p:cNvPr id="137422" name="Group 4"/>
              <p:cNvGrpSpPr>
                <a:grpSpLocks/>
              </p:cNvGrpSpPr>
              <p:nvPr/>
            </p:nvGrpSpPr>
            <p:grpSpPr bwMode="auto">
              <a:xfrm>
                <a:off x="4150" y="2160"/>
                <a:ext cx="45" cy="863"/>
                <a:chOff x="3742" y="2114"/>
                <a:chExt cx="45" cy="863"/>
              </a:xfrm>
            </p:grpSpPr>
            <p:sp>
              <p:nvSpPr>
                <p:cNvPr id="137456" name="Oval 5"/>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57" name="Oval 6"/>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58" name="Oval 7"/>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59" name="Oval 8"/>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60" name="Oval 9"/>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61" name="Oval 10"/>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62" name="Oval 11"/>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63" name="Oval 12"/>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64" name="Oval 13"/>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65" name="Oval 14"/>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423" name="Group 15"/>
              <p:cNvGrpSpPr>
                <a:grpSpLocks/>
              </p:cNvGrpSpPr>
              <p:nvPr/>
            </p:nvGrpSpPr>
            <p:grpSpPr bwMode="auto">
              <a:xfrm>
                <a:off x="4241" y="2160"/>
                <a:ext cx="45" cy="863"/>
                <a:chOff x="3742" y="2114"/>
                <a:chExt cx="45" cy="863"/>
              </a:xfrm>
            </p:grpSpPr>
            <p:sp>
              <p:nvSpPr>
                <p:cNvPr id="137446" name="Oval 16"/>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47" name="Oval 17"/>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48" name="Oval 18"/>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49" name="Oval 19"/>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50" name="Oval 20"/>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51" name="Oval 21"/>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52" name="Oval 22"/>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53" name="Oval 23"/>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54" name="Oval 24"/>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55" name="Oval 25"/>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424" name="Group 26"/>
              <p:cNvGrpSpPr>
                <a:grpSpLocks/>
              </p:cNvGrpSpPr>
              <p:nvPr/>
            </p:nvGrpSpPr>
            <p:grpSpPr bwMode="auto">
              <a:xfrm>
                <a:off x="4332" y="2160"/>
                <a:ext cx="45" cy="863"/>
                <a:chOff x="3742" y="2114"/>
                <a:chExt cx="45" cy="863"/>
              </a:xfrm>
            </p:grpSpPr>
            <p:sp>
              <p:nvSpPr>
                <p:cNvPr id="137436" name="Oval 27"/>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37" name="Oval 28"/>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38" name="Oval 29"/>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39" name="Oval 30"/>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40" name="Oval 31"/>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41" name="Oval 32"/>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42" name="Oval 33"/>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43" name="Oval 34"/>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44" name="Oval 35"/>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45" name="Oval 36"/>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425" name="Group 37"/>
              <p:cNvGrpSpPr>
                <a:grpSpLocks/>
              </p:cNvGrpSpPr>
              <p:nvPr/>
            </p:nvGrpSpPr>
            <p:grpSpPr bwMode="auto">
              <a:xfrm>
                <a:off x="4422" y="2160"/>
                <a:ext cx="45" cy="863"/>
                <a:chOff x="3742" y="2114"/>
                <a:chExt cx="45" cy="863"/>
              </a:xfrm>
            </p:grpSpPr>
            <p:sp>
              <p:nvSpPr>
                <p:cNvPr id="137426" name="Oval 38"/>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27" name="Oval 39"/>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28" name="Oval 40"/>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29" name="Oval 41"/>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30" name="Oval 42"/>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31" name="Oval 43"/>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32" name="Oval 44"/>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33" name="Oval 45"/>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34" name="Oval 46"/>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35" name="Oval 47"/>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grpSp>
          <p:nvGrpSpPr>
            <p:cNvPr id="137232" name="Group 48"/>
            <p:cNvGrpSpPr>
              <a:grpSpLocks/>
            </p:cNvGrpSpPr>
            <p:nvPr/>
          </p:nvGrpSpPr>
          <p:grpSpPr bwMode="auto">
            <a:xfrm>
              <a:off x="2880" y="3203"/>
              <a:ext cx="317" cy="863"/>
              <a:chOff x="4150" y="2160"/>
              <a:chExt cx="317" cy="863"/>
            </a:xfrm>
          </p:grpSpPr>
          <p:grpSp>
            <p:nvGrpSpPr>
              <p:cNvPr id="137378" name="Group 49"/>
              <p:cNvGrpSpPr>
                <a:grpSpLocks/>
              </p:cNvGrpSpPr>
              <p:nvPr/>
            </p:nvGrpSpPr>
            <p:grpSpPr bwMode="auto">
              <a:xfrm>
                <a:off x="4150" y="2160"/>
                <a:ext cx="45" cy="863"/>
                <a:chOff x="3742" y="2114"/>
                <a:chExt cx="45" cy="863"/>
              </a:xfrm>
            </p:grpSpPr>
            <p:sp>
              <p:nvSpPr>
                <p:cNvPr id="137412" name="Oval 50"/>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13" name="Oval 51"/>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14" name="Oval 52"/>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15" name="Oval 53"/>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16" name="Oval 54"/>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17" name="Oval 55"/>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18" name="Oval 56"/>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19" name="Oval 57"/>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20" name="Oval 58"/>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21" name="Oval 59"/>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379" name="Group 60"/>
              <p:cNvGrpSpPr>
                <a:grpSpLocks/>
              </p:cNvGrpSpPr>
              <p:nvPr/>
            </p:nvGrpSpPr>
            <p:grpSpPr bwMode="auto">
              <a:xfrm>
                <a:off x="4241" y="2160"/>
                <a:ext cx="45" cy="863"/>
                <a:chOff x="3742" y="2114"/>
                <a:chExt cx="45" cy="863"/>
              </a:xfrm>
            </p:grpSpPr>
            <p:sp>
              <p:nvSpPr>
                <p:cNvPr id="137402" name="Oval 61"/>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03" name="Oval 62"/>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04" name="Oval 63"/>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05" name="Oval 64"/>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06" name="Oval 65"/>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07" name="Oval 66"/>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08" name="Oval 67"/>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09" name="Oval 68"/>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10" name="Oval 69"/>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11" name="Oval 70"/>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380" name="Group 71"/>
              <p:cNvGrpSpPr>
                <a:grpSpLocks/>
              </p:cNvGrpSpPr>
              <p:nvPr/>
            </p:nvGrpSpPr>
            <p:grpSpPr bwMode="auto">
              <a:xfrm>
                <a:off x="4332" y="2160"/>
                <a:ext cx="45" cy="863"/>
                <a:chOff x="3742" y="2114"/>
                <a:chExt cx="45" cy="863"/>
              </a:xfrm>
            </p:grpSpPr>
            <p:sp>
              <p:nvSpPr>
                <p:cNvPr id="137392" name="Oval 72"/>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93" name="Oval 73"/>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94" name="Oval 74"/>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95" name="Oval 75"/>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96" name="Oval 76"/>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97" name="Oval 77"/>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98" name="Oval 78"/>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99" name="Oval 79"/>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00" name="Oval 80"/>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401" name="Oval 81"/>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381" name="Group 82"/>
              <p:cNvGrpSpPr>
                <a:grpSpLocks/>
              </p:cNvGrpSpPr>
              <p:nvPr/>
            </p:nvGrpSpPr>
            <p:grpSpPr bwMode="auto">
              <a:xfrm>
                <a:off x="4422" y="2160"/>
                <a:ext cx="45" cy="863"/>
                <a:chOff x="3742" y="2114"/>
                <a:chExt cx="45" cy="863"/>
              </a:xfrm>
            </p:grpSpPr>
            <p:sp>
              <p:nvSpPr>
                <p:cNvPr id="137382" name="Oval 83"/>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83" name="Oval 84"/>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84" name="Oval 85"/>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85" name="Oval 86"/>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86" name="Oval 87"/>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87" name="Oval 88"/>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88" name="Oval 89"/>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89" name="Oval 90"/>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90" name="Oval 91"/>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91" name="Oval 92"/>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grpSp>
          <p:nvGrpSpPr>
            <p:cNvPr id="137233" name="Group 93"/>
            <p:cNvGrpSpPr>
              <a:grpSpLocks/>
            </p:cNvGrpSpPr>
            <p:nvPr/>
          </p:nvGrpSpPr>
          <p:grpSpPr bwMode="auto">
            <a:xfrm>
              <a:off x="2154" y="3203"/>
              <a:ext cx="317" cy="863"/>
              <a:chOff x="4150" y="2160"/>
              <a:chExt cx="317" cy="863"/>
            </a:xfrm>
          </p:grpSpPr>
          <p:grpSp>
            <p:nvGrpSpPr>
              <p:cNvPr id="137334" name="Group 94"/>
              <p:cNvGrpSpPr>
                <a:grpSpLocks/>
              </p:cNvGrpSpPr>
              <p:nvPr/>
            </p:nvGrpSpPr>
            <p:grpSpPr bwMode="auto">
              <a:xfrm>
                <a:off x="4150" y="2160"/>
                <a:ext cx="45" cy="863"/>
                <a:chOff x="3742" y="2114"/>
                <a:chExt cx="45" cy="863"/>
              </a:xfrm>
            </p:grpSpPr>
            <p:sp>
              <p:nvSpPr>
                <p:cNvPr id="137368" name="Oval 95"/>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69" name="Oval 96"/>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70" name="Oval 97"/>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71" name="Oval 98"/>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72" name="Oval 99"/>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73" name="Oval 100"/>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74" name="Oval 101"/>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75" name="Oval 102"/>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76" name="Oval 103"/>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77" name="Oval 104"/>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335" name="Group 105"/>
              <p:cNvGrpSpPr>
                <a:grpSpLocks/>
              </p:cNvGrpSpPr>
              <p:nvPr/>
            </p:nvGrpSpPr>
            <p:grpSpPr bwMode="auto">
              <a:xfrm>
                <a:off x="4241" y="2160"/>
                <a:ext cx="45" cy="863"/>
                <a:chOff x="3742" y="2114"/>
                <a:chExt cx="45" cy="863"/>
              </a:xfrm>
            </p:grpSpPr>
            <p:sp>
              <p:nvSpPr>
                <p:cNvPr id="137358" name="Oval 106"/>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59" name="Oval 107"/>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60" name="Oval 108"/>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61" name="Oval 109"/>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62" name="Oval 110"/>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63" name="Oval 111"/>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64" name="Oval 112"/>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65" name="Oval 113"/>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66" name="Oval 114"/>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67" name="Oval 115"/>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336" name="Group 116"/>
              <p:cNvGrpSpPr>
                <a:grpSpLocks/>
              </p:cNvGrpSpPr>
              <p:nvPr/>
            </p:nvGrpSpPr>
            <p:grpSpPr bwMode="auto">
              <a:xfrm>
                <a:off x="4332" y="2160"/>
                <a:ext cx="45" cy="863"/>
                <a:chOff x="3742" y="2114"/>
                <a:chExt cx="45" cy="863"/>
              </a:xfrm>
            </p:grpSpPr>
            <p:sp>
              <p:nvSpPr>
                <p:cNvPr id="137348" name="Oval 117"/>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49" name="Oval 118"/>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50" name="Oval 119"/>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51" name="Oval 120"/>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52" name="Oval 121"/>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53" name="Oval 122"/>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54" name="Oval 123"/>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55" name="Oval 124"/>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56" name="Oval 125"/>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57" name="Oval 126"/>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337" name="Group 127"/>
              <p:cNvGrpSpPr>
                <a:grpSpLocks/>
              </p:cNvGrpSpPr>
              <p:nvPr/>
            </p:nvGrpSpPr>
            <p:grpSpPr bwMode="auto">
              <a:xfrm>
                <a:off x="4422" y="2160"/>
                <a:ext cx="45" cy="863"/>
                <a:chOff x="3742" y="2114"/>
                <a:chExt cx="45" cy="863"/>
              </a:xfrm>
            </p:grpSpPr>
            <p:sp>
              <p:nvSpPr>
                <p:cNvPr id="137338" name="Oval 128"/>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39" name="Oval 129"/>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40" name="Oval 130"/>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41" name="Oval 131"/>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42" name="Oval 132"/>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43" name="Oval 133"/>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44" name="Oval 134"/>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45" name="Oval 135"/>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46" name="Oval 136"/>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47" name="Oval 137"/>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grpSp>
          <p:nvGrpSpPr>
            <p:cNvPr id="137234" name="Group 138"/>
            <p:cNvGrpSpPr>
              <a:grpSpLocks/>
            </p:cNvGrpSpPr>
            <p:nvPr/>
          </p:nvGrpSpPr>
          <p:grpSpPr bwMode="auto">
            <a:xfrm>
              <a:off x="3243" y="3203"/>
              <a:ext cx="317" cy="863"/>
              <a:chOff x="4150" y="2160"/>
              <a:chExt cx="317" cy="863"/>
            </a:xfrm>
          </p:grpSpPr>
          <p:grpSp>
            <p:nvGrpSpPr>
              <p:cNvPr id="137290" name="Group 139"/>
              <p:cNvGrpSpPr>
                <a:grpSpLocks/>
              </p:cNvGrpSpPr>
              <p:nvPr/>
            </p:nvGrpSpPr>
            <p:grpSpPr bwMode="auto">
              <a:xfrm>
                <a:off x="4150" y="2160"/>
                <a:ext cx="45" cy="863"/>
                <a:chOff x="3742" y="2114"/>
                <a:chExt cx="45" cy="863"/>
              </a:xfrm>
            </p:grpSpPr>
            <p:sp>
              <p:nvSpPr>
                <p:cNvPr id="137324" name="Oval 140"/>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25" name="Oval 141"/>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26" name="Oval 142"/>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27" name="Oval 143"/>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28" name="Oval 144"/>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29" name="Oval 145"/>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30" name="Oval 146"/>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31" name="Oval 147"/>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32" name="Oval 148"/>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33" name="Oval 149"/>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291" name="Group 150"/>
              <p:cNvGrpSpPr>
                <a:grpSpLocks/>
              </p:cNvGrpSpPr>
              <p:nvPr/>
            </p:nvGrpSpPr>
            <p:grpSpPr bwMode="auto">
              <a:xfrm>
                <a:off x="4241" y="2160"/>
                <a:ext cx="45" cy="863"/>
                <a:chOff x="3742" y="2114"/>
                <a:chExt cx="45" cy="863"/>
              </a:xfrm>
            </p:grpSpPr>
            <p:sp>
              <p:nvSpPr>
                <p:cNvPr id="137314" name="Oval 151"/>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15" name="Oval 152"/>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16" name="Oval 153"/>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17" name="Oval 154"/>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18" name="Oval 155"/>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19" name="Oval 156"/>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20" name="Oval 157"/>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21" name="Oval 158"/>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22" name="Oval 159"/>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23" name="Oval 160"/>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292" name="Group 161"/>
              <p:cNvGrpSpPr>
                <a:grpSpLocks/>
              </p:cNvGrpSpPr>
              <p:nvPr/>
            </p:nvGrpSpPr>
            <p:grpSpPr bwMode="auto">
              <a:xfrm>
                <a:off x="4332" y="2160"/>
                <a:ext cx="45" cy="863"/>
                <a:chOff x="3742" y="2114"/>
                <a:chExt cx="45" cy="863"/>
              </a:xfrm>
            </p:grpSpPr>
            <p:sp>
              <p:nvSpPr>
                <p:cNvPr id="137304" name="Oval 162"/>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05" name="Oval 163"/>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06" name="Oval 164"/>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07" name="Oval 165"/>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08" name="Oval 166"/>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09" name="Oval 167"/>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10" name="Oval 168"/>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11" name="Oval 169"/>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12" name="Oval 170"/>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13" name="Oval 171"/>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293" name="Group 172"/>
              <p:cNvGrpSpPr>
                <a:grpSpLocks/>
              </p:cNvGrpSpPr>
              <p:nvPr/>
            </p:nvGrpSpPr>
            <p:grpSpPr bwMode="auto">
              <a:xfrm>
                <a:off x="4422" y="2160"/>
                <a:ext cx="45" cy="863"/>
                <a:chOff x="3742" y="2114"/>
                <a:chExt cx="45" cy="863"/>
              </a:xfrm>
            </p:grpSpPr>
            <p:sp>
              <p:nvSpPr>
                <p:cNvPr id="137294" name="Oval 173"/>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95" name="Oval 174"/>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96" name="Oval 175"/>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97" name="Oval 176"/>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98" name="Oval 177"/>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99" name="Oval 178"/>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00" name="Oval 179"/>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01" name="Oval 180"/>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02" name="Oval 181"/>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303" name="Oval 182"/>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grpSp>
          <p:nvGrpSpPr>
            <p:cNvPr id="137235" name="Group 183"/>
            <p:cNvGrpSpPr>
              <a:grpSpLocks/>
            </p:cNvGrpSpPr>
            <p:nvPr/>
          </p:nvGrpSpPr>
          <p:grpSpPr bwMode="auto">
            <a:xfrm>
              <a:off x="3606" y="3203"/>
              <a:ext cx="45" cy="863"/>
              <a:chOff x="3742" y="2114"/>
              <a:chExt cx="45" cy="863"/>
            </a:xfrm>
          </p:grpSpPr>
          <p:sp>
            <p:nvSpPr>
              <p:cNvPr id="137280" name="Oval 184"/>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81" name="Oval 185"/>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82" name="Oval 186"/>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83" name="Oval 187"/>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84" name="Oval 188"/>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85" name="Oval 189"/>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86" name="Oval 190"/>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87" name="Oval 191"/>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88" name="Oval 192"/>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89" name="Oval 193"/>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236" name="Group 194"/>
            <p:cNvGrpSpPr>
              <a:grpSpLocks/>
            </p:cNvGrpSpPr>
            <p:nvPr/>
          </p:nvGrpSpPr>
          <p:grpSpPr bwMode="auto">
            <a:xfrm>
              <a:off x="3697" y="3203"/>
              <a:ext cx="45" cy="863"/>
              <a:chOff x="3742" y="2114"/>
              <a:chExt cx="45" cy="863"/>
            </a:xfrm>
          </p:grpSpPr>
          <p:sp>
            <p:nvSpPr>
              <p:cNvPr id="137270" name="Oval 195"/>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71" name="Oval 196"/>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72" name="Oval 197"/>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73" name="Oval 198"/>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74" name="Oval 199"/>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75" name="Oval 200"/>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76" name="Oval 201"/>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77" name="Oval 202"/>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78" name="Oval 203"/>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79" name="Oval 204"/>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237" name="Group 205"/>
            <p:cNvGrpSpPr>
              <a:grpSpLocks/>
            </p:cNvGrpSpPr>
            <p:nvPr/>
          </p:nvGrpSpPr>
          <p:grpSpPr bwMode="auto">
            <a:xfrm>
              <a:off x="3788" y="3203"/>
              <a:ext cx="45" cy="863"/>
              <a:chOff x="3742" y="2114"/>
              <a:chExt cx="45" cy="863"/>
            </a:xfrm>
          </p:grpSpPr>
          <p:sp>
            <p:nvSpPr>
              <p:cNvPr id="137260" name="Oval 206"/>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61" name="Oval 207"/>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62" name="Oval 208"/>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63" name="Oval 209"/>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64" name="Oval 210"/>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65" name="Oval 211"/>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66" name="Oval 212"/>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67" name="Oval 213"/>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68" name="Oval 214"/>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69" name="Oval 215"/>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238" name="Group 216"/>
            <p:cNvGrpSpPr>
              <a:grpSpLocks/>
            </p:cNvGrpSpPr>
            <p:nvPr/>
          </p:nvGrpSpPr>
          <p:grpSpPr bwMode="auto">
            <a:xfrm>
              <a:off x="3878" y="3203"/>
              <a:ext cx="45" cy="863"/>
              <a:chOff x="3742" y="2114"/>
              <a:chExt cx="45" cy="863"/>
            </a:xfrm>
          </p:grpSpPr>
          <p:sp>
            <p:nvSpPr>
              <p:cNvPr id="137250" name="Oval 217"/>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51" name="Oval 218"/>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52" name="Oval 219"/>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53" name="Oval 220"/>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54" name="Oval 221"/>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55" name="Oval 222"/>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56" name="Oval 223"/>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57" name="Oval 224"/>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58" name="Oval 225"/>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59" name="Oval 226"/>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nvGrpSpPr>
            <p:cNvPr id="137239" name="Group 227"/>
            <p:cNvGrpSpPr>
              <a:grpSpLocks/>
            </p:cNvGrpSpPr>
            <p:nvPr/>
          </p:nvGrpSpPr>
          <p:grpSpPr bwMode="auto">
            <a:xfrm>
              <a:off x="3969" y="3203"/>
              <a:ext cx="45" cy="863"/>
              <a:chOff x="3742" y="2114"/>
              <a:chExt cx="45" cy="863"/>
            </a:xfrm>
          </p:grpSpPr>
          <p:sp>
            <p:nvSpPr>
              <p:cNvPr id="137240" name="Oval 228"/>
              <p:cNvSpPr>
                <a:spLocks noChangeArrowheads="1"/>
              </p:cNvSpPr>
              <p:nvPr/>
            </p:nvSpPr>
            <p:spPr bwMode="auto">
              <a:xfrm>
                <a:off x="3742" y="2205"/>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41" name="Oval 229"/>
              <p:cNvSpPr>
                <a:spLocks noChangeArrowheads="1"/>
              </p:cNvSpPr>
              <p:nvPr/>
            </p:nvSpPr>
            <p:spPr bwMode="auto">
              <a:xfrm>
                <a:off x="3742" y="2296"/>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42" name="Oval 230"/>
              <p:cNvSpPr>
                <a:spLocks noChangeArrowheads="1"/>
              </p:cNvSpPr>
              <p:nvPr/>
            </p:nvSpPr>
            <p:spPr bwMode="auto">
              <a:xfrm>
                <a:off x="3742" y="2387"/>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43" name="Oval 231"/>
              <p:cNvSpPr>
                <a:spLocks noChangeArrowheads="1"/>
              </p:cNvSpPr>
              <p:nvPr/>
            </p:nvSpPr>
            <p:spPr bwMode="auto">
              <a:xfrm>
                <a:off x="3742" y="247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44" name="Oval 232"/>
              <p:cNvSpPr>
                <a:spLocks noChangeArrowheads="1"/>
              </p:cNvSpPr>
              <p:nvPr/>
            </p:nvSpPr>
            <p:spPr bwMode="auto">
              <a:xfrm>
                <a:off x="3742" y="2568"/>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45" name="Oval 233"/>
              <p:cNvSpPr>
                <a:spLocks noChangeArrowheads="1"/>
              </p:cNvSpPr>
              <p:nvPr/>
            </p:nvSpPr>
            <p:spPr bwMode="auto">
              <a:xfrm>
                <a:off x="3742" y="2659"/>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46" name="Oval 234"/>
              <p:cNvSpPr>
                <a:spLocks noChangeArrowheads="1"/>
              </p:cNvSpPr>
              <p:nvPr/>
            </p:nvSpPr>
            <p:spPr bwMode="auto">
              <a:xfrm>
                <a:off x="3742" y="275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47" name="Oval 235"/>
              <p:cNvSpPr>
                <a:spLocks noChangeArrowheads="1"/>
              </p:cNvSpPr>
              <p:nvPr/>
            </p:nvSpPr>
            <p:spPr bwMode="auto">
              <a:xfrm>
                <a:off x="3742" y="2840"/>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48" name="Oval 236"/>
              <p:cNvSpPr>
                <a:spLocks noChangeArrowheads="1"/>
              </p:cNvSpPr>
              <p:nvPr/>
            </p:nvSpPr>
            <p:spPr bwMode="auto">
              <a:xfrm>
                <a:off x="3742" y="2931"/>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49" name="Oval 237"/>
              <p:cNvSpPr>
                <a:spLocks noChangeArrowheads="1"/>
              </p:cNvSpPr>
              <p:nvPr/>
            </p:nvSpPr>
            <p:spPr bwMode="auto">
              <a:xfrm>
                <a:off x="3742" y="2114"/>
                <a:ext cx="45" cy="46"/>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grpSp>
      <p:sp>
        <p:nvSpPr>
          <p:cNvPr id="137219" name="Line 238"/>
          <p:cNvSpPr>
            <a:spLocks noChangeShapeType="1"/>
          </p:cNvSpPr>
          <p:nvPr/>
        </p:nvSpPr>
        <p:spPr bwMode="auto">
          <a:xfrm>
            <a:off x="1116013" y="2708275"/>
            <a:ext cx="4535487" cy="0"/>
          </a:xfrm>
          <a:prstGeom prst="line">
            <a:avLst/>
          </a:prstGeom>
          <a:noFill/>
          <a:ln w="571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7220" name="Rectangle 239"/>
          <p:cNvSpPr>
            <a:spLocks noChangeArrowheads="1"/>
          </p:cNvSpPr>
          <p:nvPr/>
        </p:nvSpPr>
        <p:spPr bwMode="auto">
          <a:xfrm>
            <a:off x="1908175" y="3284538"/>
            <a:ext cx="3095625" cy="1512887"/>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21" name="Oval 240"/>
          <p:cNvSpPr>
            <a:spLocks noChangeArrowheads="1"/>
          </p:cNvSpPr>
          <p:nvPr/>
        </p:nvSpPr>
        <p:spPr bwMode="auto">
          <a:xfrm>
            <a:off x="2212975" y="4437063"/>
            <a:ext cx="71438"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37222" name="Text Box 241"/>
          <p:cNvSpPr txBox="1">
            <a:spLocks noChangeArrowheads="1"/>
          </p:cNvSpPr>
          <p:nvPr/>
        </p:nvSpPr>
        <p:spPr bwMode="auto">
          <a:xfrm>
            <a:off x="1023938" y="2297113"/>
            <a:ext cx="933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i="1"/>
              <a:t>surface</a:t>
            </a:r>
          </a:p>
        </p:txBody>
      </p:sp>
      <p:sp>
        <p:nvSpPr>
          <p:cNvPr id="137223" name="Arc 242"/>
          <p:cNvSpPr>
            <a:spLocks/>
          </p:cNvSpPr>
          <p:nvPr/>
        </p:nvSpPr>
        <p:spPr bwMode="auto">
          <a:xfrm>
            <a:off x="1912938" y="3595688"/>
            <a:ext cx="1219200" cy="1179512"/>
          </a:xfrm>
          <a:custGeom>
            <a:avLst/>
            <a:gdLst>
              <a:gd name="T0" fmla="*/ 0 w 28807"/>
              <a:gd name="T1" fmla="*/ 2218072 h 27866"/>
              <a:gd name="T2" fmla="*/ 49936201 w 28807"/>
              <a:gd name="T3" fmla="*/ 49926382 h 27866"/>
              <a:gd name="T4" fmla="*/ 12909460 w 28807"/>
              <a:gd name="T5" fmla="*/ 38699854 h 27866"/>
              <a:gd name="T6" fmla="*/ 0 60000 65536"/>
              <a:gd name="T7" fmla="*/ 0 60000 65536"/>
              <a:gd name="T8" fmla="*/ 0 60000 65536"/>
            </a:gdLst>
            <a:ahLst/>
            <a:cxnLst>
              <a:cxn ang="T6">
                <a:pos x="T0" y="T1"/>
              </a:cxn>
              <a:cxn ang="T7">
                <a:pos x="T2" y="T3"/>
              </a:cxn>
              <a:cxn ang="T8">
                <a:pos x="T4" y="T5"/>
              </a:cxn>
            </a:cxnLst>
            <a:rect l="0" t="0" r="r" b="b"/>
            <a:pathLst>
              <a:path w="28807" h="27866" fill="none" extrusionOk="0">
                <a:moveTo>
                  <a:pt x="-1" y="1237"/>
                </a:moveTo>
                <a:cubicBezTo>
                  <a:pt x="2314" y="418"/>
                  <a:pt x="4751" y="-1"/>
                  <a:pt x="7207" y="0"/>
                </a:cubicBezTo>
                <a:cubicBezTo>
                  <a:pt x="19136" y="0"/>
                  <a:pt x="28807" y="9670"/>
                  <a:pt x="28807" y="21600"/>
                </a:cubicBezTo>
                <a:cubicBezTo>
                  <a:pt x="28807" y="23722"/>
                  <a:pt x="28494" y="25834"/>
                  <a:pt x="27878" y="27866"/>
                </a:cubicBezTo>
              </a:path>
              <a:path w="28807" h="27866" stroke="0" extrusionOk="0">
                <a:moveTo>
                  <a:pt x="-1" y="1237"/>
                </a:moveTo>
                <a:cubicBezTo>
                  <a:pt x="2314" y="418"/>
                  <a:pt x="4751" y="-1"/>
                  <a:pt x="7207" y="0"/>
                </a:cubicBezTo>
                <a:cubicBezTo>
                  <a:pt x="19136" y="0"/>
                  <a:pt x="28807" y="9670"/>
                  <a:pt x="28807" y="21600"/>
                </a:cubicBezTo>
                <a:cubicBezTo>
                  <a:pt x="28807" y="23722"/>
                  <a:pt x="28494" y="25834"/>
                  <a:pt x="27878" y="27866"/>
                </a:cubicBezTo>
                <a:lnTo>
                  <a:pt x="7207" y="21600"/>
                </a:lnTo>
                <a:lnTo>
                  <a:pt x="-1" y="1237"/>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7224" name="Arc 243"/>
          <p:cNvSpPr>
            <a:spLocks/>
          </p:cNvSpPr>
          <p:nvPr/>
        </p:nvSpPr>
        <p:spPr bwMode="auto">
          <a:xfrm>
            <a:off x="2220913" y="3289300"/>
            <a:ext cx="1558925" cy="1471613"/>
          </a:xfrm>
          <a:custGeom>
            <a:avLst/>
            <a:gdLst>
              <a:gd name="T0" fmla="*/ 71809354 w 21600"/>
              <a:gd name="T1" fmla="*/ 0 h 20070"/>
              <a:gd name="T2" fmla="*/ 111073767 w 21600"/>
              <a:gd name="T3" fmla="*/ 107904575 h 20070"/>
              <a:gd name="T4" fmla="*/ 0 w 21600"/>
              <a:gd name="T5" fmla="*/ 89404339 h 20070"/>
              <a:gd name="T6" fmla="*/ 0 60000 65536"/>
              <a:gd name="T7" fmla="*/ 0 60000 65536"/>
              <a:gd name="T8" fmla="*/ 0 60000 65536"/>
            </a:gdLst>
            <a:ahLst/>
            <a:cxnLst>
              <a:cxn ang="T6">
                <a:pos x="T0" y="T1"/>
              </a:cxn>
              <a:cxn ang="T7">
                <a:pos x="T2" y="T3"/>
              </a:cxn>
              <a:cxn ang="T8">
                <a:pos x="T4" y="T5"/>
              </a:cxn>
            </a:cxnLst>
            <a:rect l="0" t="0" r="r" b="b"/>
            <a:pathLst>
              <a:path w="21600" h="20070" fill="none" extrusionOk="0">
                <a:moveTo>
                  <a:pt x="13785" y="0"/>
                </a:moveTo>
                <a:cubicBezTo>
                  <a:pt x="18735" y="4103"/>
                  <a:pt x="21600" y="10199"/>
                  <a:pt x="21600" y="16629"/>
                </a:cubicBezTo>
                <a:cubicBezTo>
                  <a:pt x="21600" y="17781"/>
                  <a:pt x="21507" y="18932"/>
                  <a:pt x="21324" y="20070"/>
                </a:cubicBezTo>
              </a:path>
              <a:path w="21600" h="20070" stroke="0" extrusionOk="0">
                <a:moveTo>
                  <a:pt x="13785" y="0"/>
                </a:moveTo>
                <a:cubicBezTo>
                  <a:pt x="18735" y="4103"/>
                  <a:pt x="21600" y="10199"/>
                  <a:pt x="21600" y="16629"/>
                </a:cubicBezTo>
                <a:cubicBezTo>
                  <a:pt x="21600" y="17781"/>
                  <a:pt x="21507" y="18932"/>
                  <a:pt x="21324" y="20070"/>
                </a:cubicBezTo>
                <a:lnTo>
                  <a:pt x="0" y="16629"/>
                </a:lnTo>
                <a:lnTo>
                  <a:pt x="13785"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7225" name="Arc 244"/>
          <p:cNvSpPr>
            <a:spLocks/>
          </p:cNvSpPr>
          <p:nvPr/>
        </p:nvSpPr>
        <p:spPr bwMode="auto">
          <a:xfrm>
            <a:off x="1919288" y="3311525"/>
            <a:ext cx="1503362" cy="1446213"/>
          </a:xfrm>
          <a:custGeom>
            <a:avLst/>
            <a:gdLst>
              <a:gd name="T0" fmla="*/ 0 w 27042"/>
              <a:gd name="T1" fmla="*/ 2149743 h 26041"/>
              <a:gd name="T2" fmla="*/ 82149432 w 27042"/>
              <a:gd name="T3" fmla="*/ 80316887 h 26041"/>
              <a:gd name="T4" fmla="*/ 16819286 w 27042"/>
              <a:gd name="T5" fmla="*/ 66619765 h 26041"/>
              <a:gd name="T6" fmla="*/ 0 60000 65536"/>
              <a:gd name="T7" fmla="*/ 0 60000 65536"/>
              <a:gd name="T8" fmla="*/ 0 60000 65536"/>
            </a:gdLst>
            <a:ahLst/>
            <a:cxnLst>
              <a:cxn ang="T6">
                <a:pos x="T0" y="T1"/>
              </a:cxn>
              <a:cxn ang="T7">
                <a:pos x="T2" y="T3"/>
              </a:cxn>
              <a:cxn ang="T8">
                <a:pos x="T4" y="T5"/>
              </a:cxn>
            </a:cxnLst>
            <a:rect l="0" t="0" r="r" b="b"/>
            <a:pathLst>
              <a:path w="27042" h="26041" fill="none" extrusionOk="0">
                <a:moveTo>
                  <a:pt x="-1" y="696"/>
                </a:moveTo>
                <a:cubicBezTo>
                  <a:pt x="1776" y="234"/>
                  <a:pt x="3605" y="-1"/>
                  <a:pt x="5442" y="0"/>
                </a:cubicBezTo>
                <a:cubicBezTo>
                  <a:pt x="17371" y="0"/>
                  <a:pt x="27042" y="9670"/>
                  <a:pt x="27042" y="21600"/>
                </a:cubicBezTo>
                <a:cubicBezTo>
                  <a:pt x="27042" y="23092"/>
                  <a:pt x="26887" y="24580"/>
                  <a:pt x="26580" y="26041"/>
                </a:cubicBezTo>
              </a:path>
              <a:path w="27042" h="26041" stroke="0" extrusionOk="0">
                <a:moveTo>
                  <a:pt x="-1" y="696"/>
                </a:moveTo>
                <a:cubicBezTo>
                  <a:pt x="1776" y="234"/>
                  <a:pt x="3605" y="-1"/>
                  <a:pt x="5442" y="0"/>
                </a:cubicBezTo>
                <a:cubicBezTo>
                  <a:pt x="17371" y="0"/>
                  <a:pt x="27042" y="9670"/>
                  <a:pt x="27042" y="21600"/>
                </a:cubicBezTo>
                <a:cubicBezTo>
                  <a:pt x="27042" y="23092"/>
                  <a:pt x="26887" y="24580"/>
                  <a:pt x="26580" y="26041"/>
                </a:cubicBezTo>
                <a:lnTo>
                  <a:pt x="5442" y="21600"/>
                </a:lnTo>
                <a:lnTo>
                  <a:pt x="-1" y="696"/>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7226" name="Arc 245"/>
          <p:cNvSpPr>
            <a:spLocks/>
          </p:cNvSpPr>
          <p:nvPr/>
        </p:nvSpPr>
        <p:spPr bwMode="auto">
          <a:xfrm>
            <a:off x="1922463" y="3863975"/>
            <a:ext cx="922337" cy="927100"/>
          </a:xfrm>
          <a:custGeom>
            <a:avLst/>
            <a:gdLst>
              <a:gd name="T0" fmla="*/ 0 w 31753"/>
              <a:gd name="T1" fmla="*/ 2277852 h 30928"/>
              <a:gd name="T2" fmla="*/ 25004300 w 31753"/>
              <a:gd name="T3" fmla="*/ 27790818 h 30928"/>
              <a:gd name="T4" fmla="*/ 8566525 w 31753"/>
              <a:gd name="T5" fmla="*/ 19408998 h 30928"/>
              <a:gd name="T6" fmla="*/ 0 60000 65536"/>
              <a:gd name="T7" fmla="*/ 0 60000 65536"/>
              <a:gd name="T8" fmla="*/ 0 60000 65536"/>
            </a:gdLst>
            <a:ahLst/>
            <a:cxnLst>
              <a:cxn ang="T6">
                <a:pos x="T0" y="T1"/>
              </a:cxn>
              <a:cxn ang="T7">
                <a:pos x="T2" y="T3"/>
              </a:cxn>
              <a:cxn ang="T8">
                <a:pos x="T4" y="T5"/>
              </a:cxn>
            </a:cxnLst>
            <a:rect l="0" t="0" r="r" b="b"/>
            <a:pathLst>
              <a:path w="31753" h="30928" fill="none" extrusionOk="0">
                <a:moveTo>
                  <a:pt x="-1" y="2534"/>
                </a:moveTo>
                <a:cubicBezTo>
                  <a:pt x="3125" y="870"/>
                  <a:pt x="6612" y="-1"/>
                  <a:pt x="10153" y="0"/>
                </a:cubicBezTo>
                <a:cubicBezTo>
                  <a:pt x="22082" y="0"/>
                  <a:pt x="31753" y="9670"/>
                  <a:pt x="31753" y="21600"/>
                </a:cubicBezTo>
                <a:cubicBezTo>
                  <a:pt x="31753" y="24828"/>
                  <a:pt x="31029" y="28016"/>
                  <a:pt x="29635" y="30928"/>
                </a:cubicBezTo>
              </a:path>
              <a:path w="31753" h="30928" stroke="0" extrusionOk="0">
                <a:moveTo>
                  <a:pt x="-1" y="2534"/>
                </a:moveTo>
                <a:cubicBezTo>
                  <a:pt x="3125" y="870"/>
                  <a:pt x="6612" y="-1"/>
                  <a:pt x="10153" y="0"/>
                </a:cubicBezTo>
                <a:cubicBezTo>
                  <a:pt x="22082" y="0"/>
                  <a:pt x="31753" y="9670"/>
                  <a:pt x="31753" y="21600"/>
                </a:cubicBezTo>
                <a:cubicBezTo>
                  <a:pt x="31753" y="24828"/>
                  <a:pt x="31029" y="28016"/>
                  <a:pt x="29635" y="30928"/>
                </a:cubicBezTo>
                <a:lnTo>
                  <a:pt x="10153" y="21600"/>
                </a:lnTo>
                <a:lnTo>
                  <a:pt x="-1" y="2534"/>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7227" name="Arc 246"/>
          <p:cNvSpPr>
            <a:spLocks/>
          </p:cNvSpPr>
          <p:nvPr/>
        </p:nvSpPr>
        <p:spPr bwMode="auto">
          <a:xfrm>
            <a:off x="1919288" y="4152900"/>
            <a:ext cx="636587" cy="652463"/>
          </a:xfrm>
          <a:custGeom>
            <a:avLst/>
            <a:gdLst>
              <a:gd name="T0" fmla="*/ 0 w 40318"/>
              <a:gd name="T1" fmla="*/ 2983808 h 39292"/>
              <a:gd name="T2" fmla="*/ 7755394 w 40318"/>
              <a:gd name="T3" fmla="*/ 10834469 h 39292"/>
              <a:gd name="T4" fmla="*/ 4666342 w 40318"/>
              <a:gd name="T5" fmla="*/ 5956041 h 39292"/>
              <a:gd name="T6" fmla="*/ 0 60000 65536"/>
              <a:gd name="T7" fmla="*/ 0 60000 65536"/>
              <a:gd name="T8" fmla="*/ 0 60000 65536"/>
            </a:gdLst>
            <a:ahLst/>
            <a:cxnLst>
              <a:cxn ang="T6">
                <a:pos x="T0" y="T1"/>
              </a:cxn>
              <a:cxn ang="T7">
                <a:pos x="T2" y="T3"/>
              </a:cxn>
              <a:cxn ang="T8">
                <a:pos x="T4" y="T5"/>
              </a:cxn>
            </a:cxnLst>
            <a:rect l="0" t="0" r="r" b="b"/>
            <a:pathLst>
              <a:path w="40318" h="39292" fill="none" extrusionOk="0">
                <a:moveTo>
                  <a:pt x="-1" y="10820"/>
                </a:moveTo>
                <a:cubicBezTo>
                  <a:pt x="3855" y="4126"/>
                  <a:pt x="10992" y="-1"/>
                  <a:pt x="18718" y="0"/>
                </a:cubicBezTo>
                <a:cubicBezTo>
                  <a:pt x="30647" y="0"/>
                  <a:pt x="40318" y="9670"/>
                  <a:pt x="40318" y="21600"/>
                </a:cubicBezTo>
                <a:cubicBezTo>
                  <a:pt x="40318" y="28646"/>
                  <a:pt x="36880" y="35249"/>
                  <a:pt x="31109" y="39292"/>
                </a:cubicBezTo>
              </a:path>
              <a:path w="40318" h="39292" stroke="0" extrusionOk="0">
                <a:moveTo>
                  <a:pt x="-1" y="10820"/>
                </a:moveTo>
                <a:cubicBezTo>
                  <a:pt x="3855" y="4126"/>
                  <a:pt x="10992" y="-1"/>
                  <a:pt x="18718" y="0"/>
                </a:cubicBezTo>
                <a:cubicBezTo>
                  <a:pt x="30647" y="0"/>
                  <a:pt x="40318" y="9670"/>
                  <a:pt x="40318" y="21600"/>
                </a:cubicBezTo>
                <a:cubicBezTo>
                  <a:pt x="40318" y="28646"/>
                  <a:pt x="36880" y="35249"/>
                  <a:pt x="31109" y="39292"/>
                </a:cubicBezTo>
                <a:lnTo>
                  <a:pt x="18718" y="21600"/>
                </a:lnTo>
                <a:lnTo>
                  <a:pt x="-1" y="1082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7228" name="Arc 247"/>
          <p:cNvSpPr>
            <a:spLocks/>
          </p:cNvSpPr>
          <p:nvPr/>
        </p:nvSpPr>
        <p:spPr bwMode="auto">
          <a:xfrm>
            <a:off x="2436813" y="3292475"/>
            <a:ext cx="1781175" cy="1487488"/>
          </a:xfrm>
          <a:custGeom>
            <a:avLst/>
            <a:gdLst>
              <a:gd name="T0" fmla="*/ 112919981 w 21600"/>
              <a:gd name="T1" fmla="*/ 0 h 17653"/>
              <a:gd name="T2" fmla="*/ 144539712 w 21600"/>
              <a:gd name="T3" fmla="*/ 125339633 h 17653"/>
              <a:gd name="T4" fmla="*/ 0 w 21600"/>
              <a:gd name="T5" fmla="*/ 98074947 h 17653"/>
              <a:gd name="T6" fmla="*/ 0 60000 65536"/>
              <a:gd name="T7" fmla="*/ 0 60000 65536"/>
              <a:gd name="T8" fmla="*/ 0 60000 65536"/>
            </a:gdLst>
            <a:ahLst/>
            <a:cxnLst>
              <a:cxn ang="T6">
                <a:pos x="T0" y="T1"/>
              </a:cxn>
              <a:cxn ang="T7">
                <a:pos x="T2" y="T3"/>
              </a:cxn>
              <a:cxn ang="T8">
                <a:pos x="T4" y="T5"/>
              </a:cxn>
            </a:cxnLst>
            <a:rect l="0" t="0" r="r" b="b"/>
            <a:pathLst>
              <a:path w="21600" h="17653" fill="none" extrusionOk="0">
                <a:moveTo>
                  <a:pt x="16606" y="-1"/>
                </a:moveTo>
                <a:cubicBezTo>
                  <a:pt x="19833" y="3879"/>
                  <a:pt x="21600" y="8766"/>
                  <a:pt x="21600" y="13813"/>
                </a:cubicBezTo>
                <a:cubicBezTo>
                  <a:pt x="21600" y="15100"/>
                  <a:pt x="21484" y="16385"/>
                  <a:pt x="21255" y="17652"/>
                </a:cubicBezTo>
              </a:path>
              <a:path w="21600" h="17653" stroke="0" extrusionOk="0">
                <a:moveTo>
                  <a:pt x="16606" y="-1"/>
                </a:moveTo>
                <a:cubicBezTo>
                  <a:pt x="19833" y="3879"/>
                  <a:pt x="21600" y="8766"/>
                  <a:pt x="21600" y="13813"/>
                </a:cubicBezTo>
                <a:cubicBezTo>
                  <a:pt x="21600" y="15100"/>
                  <a:pt x="21484" y="16385"/>
                  <a:pt x="21255" y="17652"/>
                </a:cubicBezTo>
                <a:lnTo>
                  <a:pt x="0" y="13813"/>
                </a:lnTo>
                <a:lnTo>
                  <a:pt x="16606" y="-1"/>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7229" name="Arc 248"/>
          <p:cNvSpPr>
            <a:spLocks/>
          </p:cNvSpPr>
          <p:nvPr/>
        </p:nvSpPr>
        <p:spPr bwMode="auto">
          <a:xfrm>
            <a:off x="2233613" y="3287713"/>
            <a:ext cx="2376487" cy="1476375"/>
          </a:xfrm>
          <a:custGeom>
            <a:avLst/>
            <a:gdLst>
              <a:gd name="T0" fmla="*/ 227222193 w 21600"/>
              <a:gd name="T1" fmla="*/ 0 h 13535"/>
              <a:gd name="T2" fmla="*/ 259179342 w 21600"/>
              <a:gd name="T3" fmla="*/ 161040498 h 13535"/>
              <a:gd name="T4" fmla="*/ 0 w 21600"/>
              <a:gd name="T5" fmla="*/ 127154774 h 13535"/>
              <a:gd name="T6" fmla="*/ 0 60000 65536"/>
              <a:gd name="T7" fmla="*/ 0 60000 65536"/>
              <a:gd name="T8" fmla="*/ 0 60000 65536"/>
            </a:gdLst>
            <a:ahLst/>
            <a:cxnLst>
              <a:cxn ang="T6">
                <a:pos x="T0" y="T1"/>
              </a:cxn>
              <a:cxn ang="T7">
                <a:pos x="T2" y="T3"/>
              </a:cxn>
              <a:cxn ang="T8">
                <a:pos x="T4" y="T5"/>
              </a:cxn>
            </a:cxnLst>
            <a:rect l="0" t="0" r="r" b="b"/>
            <a:pathLst>
              <a:path w="21600" h="13535" fill="none" extrusionOk="0">
                <a:moveTo>
                  <a:pt x="18770" y="0"/>
                </a:moveTo>
                <a:cubicBezTo>
                  <a:pt x="20625" y="3256"/>
                  <a:pt x="21600" y="6939"/>
                  <a:pt x="21600" y="10687"/>
                </a:cubicBezTo>
                <a:cubicBezTo>
                  <a:pt x="21600" y="11639"/>
                  <a:pt x="21536" y="12590"/>
                  <a:pt x="21411" y="13535"/>
                </a:cubicBezTo>
              </a:path>
              <a:path w="21600" h="13535" stroke="0" extrusionOk="0">
                <a:moveTo>
                  <a:pt x="18770" y="0"/>
                </a:moveTo>
                <a:cubicBezTo>
                  <a:pt x="20625" y="3256"/>
                  <a:pt x="21600" y="6939"/>
                  <a:pt x="21600" y="10687"/>
                </a:cubicBezTo>
                <a:cubicBezTo>
                  <a:pt x="21600" y="11639"/>
                  <a:pt x="21536" y="12590"/>
                  <a:pt x="21411" y="13535"/>
                </a:cubicBezTo>
                <a:lnTo>
                  <a:pt x="0" y="10687"/>
                </a:lnTo>
                <a:lnTo>
                  <a:pt x="1877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7230" name="Rectangle 249"/>
          <p:cNvSpPr>
            <a:spLocks noChangeArrowheads="1"/>
          </p:cNvSpPr>
          <p:nvPr/>
        </p:nvSpPr>
        <p:spPr bwMode="auto">
          <a:xfrm>
            <a:off x="0" y="0"/>
            <a:ext cx="91440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solidFill>
                  <a:schemeClr val="bg1"/>
                </a:solidFill>
              </a:rPr>
              <a:t>KINEMATICS EXTENDED SOURCE</a:t>
            </a:r>
          </a:p>
          <a:p>
            <a:pPr eaLnBrk="1" hangingPunct="1">
              <a:spcBef>
                <a:spcPct val="0"/>
              </a:spcBef>
              <a:buFontTx/>
              <a:buNone/>
            </a:pPr>
            <a:r>
              <a:rPr lang="en-US" altLang="en-US" sz="2800" b="1">
                <a:solidFill>
                  <a:schemeClr val="bg1"/>
                </a:solidFill>
              </a:rPr>
              <a:t>An extended source is a sum of point sources</a:t>
            </a:r>
          </a:p>
        </p:txBody>
      </p:sp>
      <p:sp>
        <p:nvSpPr>
          <p:cNvPr id="2" name="Slide Number Placeholder 1"/>
          <p:cNvSpPr>
            <a:spLocks noGrp="1"/>
          </p:cNvSpPr>
          <p:nvPr>
            <p:ph type="sldNum" sz="quarter" idx="12"/>
          </p:nvPr>
        </p:nvSpPr>
        <p:spPr/>
        <p:txBody>
          <a:bodyPr/>
          <a:lstStyle/>
          <a:p>
            <a:pPr>
              <a:defRPr/>
            </a:pPr>
            <a:fld id="{2A383343-A6EE-4CD0-B197-802C2584CD58}" type="slidenum">
              <a:rPr lang="en-US" altLang="en-US" smtClean="0"/>
              <a:pPr>
                <a:defRPr/>
              </a:pPr>
              <a:t>108</a:t>
            </a:fld>
            <a:endParaRPr lang="en-US" alt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8242"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38279"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8243"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8244"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8245"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grpSp>
        <p:nvGrpSpPr>
          <p:cNvPr id="138246" name="Group 6"/>
          <p:cNvGrpSpPr>
            <a:grpSpLocks/>
          </p:cNvGrpSpPr>
          <p:nvPr/>
        </p:nvGrpSpPr>
        <p:grpSpPr bwMode="auto">
          <a:xfrm>
            <a:off x="1931988" y="3789363"/>
            <a:ext cx="5210175" cy="1012825"/>
            <a:chOff x="1254" y="2434"/>
            <a:chExt cx="3328" cy="652"/>
          </a:xfrm>
        </p:grpSpPr>
        <p:grpSp>
          <p:nvGrpSpPr>
            <p:cNvPr id="138255" name="Group 7"/>
            <p:cNvGrpSpPr>
              <a:grpSpLocks/>
            </p:cNvGrpSpPr>
            <p:nvPr/>
          </p:nvGrpSpPr>
          <p:grpSpPr bwMode="auto">
            <a:xfrm>
              <a:off x="1254" y="2434"/>
              <a:ext cx="3328" cy="652"/>
              <a:chOff x="1254" y="2434"/>
              <a:chExt cx="3328" cy="652"/>
            </a:xfrm>
          </p:grpSpPr>
          <p:sp>
            <p:nvSpPr>
              <p:cNvPr id="138257" name="Rectangle 8"/>
              <p:cNvSpPr>
                <a:spLocks noChangeArrowheads="1"/>
              </p:cNvSpPr>
              <p:nvPr/>
            </p:nvSpPr>
            <p:spPr bwMode="auto">
              <a:xfrm>
                <a:off x="1254" y="2442"/>
                <a:ext cx="3328" cy="644"/>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38258" name="Group 9"/>
              <p:cNvGrpSpPr>
                <a:grpSpLocks/>
              </p:cNvGrpSpPr>
              <p:nvPr/>
            </p:nvGrpSpPr>
            <p:grpSpPr bwMode="auto">
              <a:xfrm>
                <a:off x="1550" y="3019"/>
                <a:ext cx="2558" cy="63"/>
                <a:chOff x="1550" y="3019"/>
                <a:chExt cx="2558" cy="63"/>
              </a:xfrm>
            </p:grpSpPr>
            <p:sp>
              <p:nvSpPr>
                <p:cNvPr id="138267" name="Line 10"/>
                <p:cNvSpPr>
                  <a:spLocks noChangeShapeType="1"/>
                </p:cNvSpPr>
                <p:nvPr/>
              </p:nvSpPr>
              <p:spPr bwMode="auto">
                <a:xfrm flipV="1">
                  <a:off x="1550" y="3019"/>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68" name="Line 11"/>
                <p:cNvSpPr>
                  <a:spLocks noChangeShapeType="1"/>
                </p:cNvSpPr>
                <p:nvPr/>
              </p:nvSpPr>
              <p:spPr bwMode="auto">
                <a:xfrm flipV="1">
                  <a:off x="1989" y="3019"/>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69" name="Line 12"/>
                <p:cNvSpPr>
                  <a:spLocks noChangeShapeType="1"/>
                </p:cNvSpPr>
                <p:nvPr/>
              </p:nvSpPr>
              <p:spPr bwMode="auto">
                <a:xfrm flipV="1">
                  <a:off x="2415" y="3019"/>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70" name="Line 13"/>
                <p:cNvSpPr>
                  <a:spLocks noChangeShapeType="1"/>
                </p:cNvSpPr>
                <p:nvPr/>
              </p:nvSpPr>
              <p:spPr bwMode="auto">
                <a:xfrm flipV="1">
                  <a:off x="2853" y="3019"/>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71" name="Line 14"/>
                <p:cNvSpPr>
                  <a:spLocks noChangeShapeType="1"/>
                </p:cNvSpPr>
                <p:nvPr/>
              </p:nvSpPr>
              <p:spPr bwMode="auto">
                <a:xfrm flipV="1">
                  <a:off x="3280" y="3019"/>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72" name="Line 15"/>
                <p:cNvSpPr>
                  <a:spLocks noChangeShapeType="1"/>
                </p:cNvSpPr>
                <p:nvPr/>
              </p:nvSpPr>
              <p:spPr bwMode="auto">
                <a:xfrm flipV="1">
                  <a:off x="3706" y="3019"/>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73" name="Line 16"/>
                <p:cNvSpPr>
                  <a:spLocks noChangeShapeType="1"/>
                </p:cNvSpPr>
                <p:nvPr/>
              </p:nvSpPr>
              <p:spPr bwMode="auto">
                <a:xfrm flipV="1">
                  <a:off x="4108" y="3019"/>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grpSp>
          <p:grpSp>
            <p:nvGrpSpPr>
              <p:cNvPr id="138259" name="Group 17"/>
              <p:cNvGrpSpPr>
                <a:grpSpLocks/>
              </p:cNvGrpSpPr>
              <p:nvPr/>
            </p:nvGrpSpPr>
            <p:grpSpPr bwMode="auto">
              <a:xfrm>
                <a:off x="1550" y="2434"/>
                <a:ext cx="2558" cy="76"/>
                <a:chOff x="1550" y="2434"/>
                <a:chExt cx="2558" cy="76"/>
              </a:xfrm>
            </p:grpSpPr>
            <p:sp>
              <p:nvSpPr>
                <p:cNvPr id="138260" name="Line 18"/>
                <p:cNvSpPr>
                  <a:spLocks noChangeShapeType="1"/>
                </p:cNvSpPr>
                <p:nvPr/>
              </p:nvSpPr>
              <p:spPr bwMode="auto">
                <a:xfrm flipV="1">
                  <a:off x="1550" y="2434"/>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61" name="Line 19"/>
                <p:cNvSpPr>
                  <a:spLocks noChangeShapeType="1"/>
                </p:cNvSpPr>
                <p:nvPr/>
              </p:nvSpPr>
              <p:spPr bwMode="auto">
                <a:xfrm flipV="1">
                  <a:off x="1989" y="2434"/>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62" name="Line 20"/>
                <p:cNvSpPr>
                  <a:spLocks noChangeShapeType="1"/>
                </p:cNvSpPr>
                <p:nvPr/>
              </p:nvSpPr>
              <p:spPr bwMode="auto">
                <a:xfrm flipV="1">
                  <a:off x="2415" y="2434"/>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63" name="Line 21"/>
                <p:cNvSpPr>
                  <a:spLocks noChangeShapeType="1"/>
                </p:cNvSpPr>
                <p:nvPr/>
              </p:nvSpPr>
              <p:spPr bwMode="auto">
                <a:xfrm flipV="1">
                  <a:off x="2853" y="2434"/>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64" name="Line 22"/>
                <p:cNvSpPr>
                  <a:spLocks noChangeShapeType="1"/>
                </p:cNvSpPr>
                <p:nvPr/>
              </p:nvSpPr>
              <p:spPr bwMode="auto">
                <a:xfrm flipV="1">
                  <a:off x="3280" y="2434"/>
                  <a:ext cx="0" cy="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65" name="Line 23"/>
                <p:cNvSpPr>
                  <a:spLocks noChangeShapeType="1"/>
                </p:cNvSpPr>
                <p:nvPr/>
              </p:nvSpPr>
              <p:spPr bwMode="auto">
                <a:xfrm flipV="1">
                  <a:off x="3706" y="244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8266" name="Line 24"/>
                <p:cNvSpPr>
                  <a:spLocks noChangeShapeType="1"/>
                </p:cNvSpPr>
                <p:nvPr/>
              </p:nvSpPr>
              <p:spPr bwMode="auto">
                <a:xfrm flipV="1">
                  <a:off x="4108" y="244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grpSp>
        </p:grpSp>
        <p:sp>
          <p:nvSpPr>
            <p:cNvPr id="138256" name="Rectangle 25"/>
            <p:cNvSpPr>
              <a:spLocks noChangeArrowheads="1"/>
            </p:cNvSpPr>
            <p:nvPr/>
          </p:nvSpPr>
          <p:spPr bwMode="auto">
            <a:xfrm>
              <a:off x="3948" y="2597"/>
              <a:ext cx="356" cy="35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lvl1pPr defTabSz="908050" eaLnBrk="0" hangingPunct="0">
                <a:spcBef>
                  <a:spcPct val="20000"/>
                </a:spcBef>
                <a:buChar char="•"/>
                <a:defRPr sz="2400">
                  <a:solidFill>
                    <a:schemeClr val="tx1"/>
                  </a:solidFill>
                  <a:latin typeface="Arial" pitchFamily="34" charset="0"/>
                </a:defRPr>
              </a:lvl1pPr>
              <a:lvl2pPr marL="742950" indent="-285750" defTabSz="908050" eaLnBrk="0" hangingPunct="0">
                <a:spcBef>
                  <a:spcPct val="20000"/>
                </a:spcBef>
                <a:buChar char="–"/>
                <a:defRPr sz="2000">
                  <a:solidFill>
                    <a:schemeClr val="tx1"/>
                  </a:solidFill>
                  <a:latin typeface="Arial" pitchFamily="34" charset="0"/>
                </a:defRPr>
              </a:lvl2pPr>
              <a:lvl3pPr marL="1143000" indent="-228600" defTabSz="908050" eaLnBrk="0" hangingPunct="0">
                <a:spcBef>
                  <a:spcPct val="20000"/>
                </a:spcBef>
                <a:buChar char="•"/>
                <a:defRPr sz="2400">
                  <a:solidFill>
                    <a:schemeClr val="tx1"/>
                  </a:solidFill>
                  <a:latin typeface="Arial" pitchFamily="34" charset="0"/>
                </a:defRPr>
              </a:lvl3pPr>
              <a:lvl4pPr marL="1600200" indent="-228600" defTabSz="908050" eaLnBrk="0" hangingPunct="0">
                <a:spcBef>
                  <a:spcPct val="20000"/>
                </a:spcBef>
                <a:buChar char="–"/>
                <a:defRPr sz="2000">
                  <a:solidFill>
                    <a:schemeClr val="tx1"/>
                  </a:solidFill>
                  <a:latin typeface="Arial" pitchFamily="34" charset="0"/>
                </a:defRPr>
              </a:lvl4pPr>
              <a:lvl5pPr marL="2057400" indent="-228600" defTabSz="908050" eaLnBrk="0" hangingPunct="0">
                <a:spcBef>
                  <a:spcPct val="20000"/>
                </a:spcBef>
                <a:buChar char="»"/>
                <a:defRPr sz="2000">
                  <a:solidFill>
                    <a:schemeClr val="tx1"/>
                  </a:solidFill>
                  <a:latin typeface="Arial" pitchFamily="34" charset="0"/>
                </a:defRPr>
              </a:lvl5pPr>
              <a:lvl6pPr marL="2514600" indent="-228600" defTabSz="908050" eaLnBrk="0" fontAlgn="base" hangingPunct="0">
                <a:spcBef>
                  <a:spcPct val="20000"/>
                </a:spcBef>
                <a:spcAft>
                  <a:spcPct val="0"/>
                </a:spcAft>
                <a:buChar char="»"/>
                <a:defRPr sz="2000">
                  <a:solidFill>
                    <a:schemeClr val="tx1"/>
                  </a:solidFill>
                  <a:latin typeface="Arial" pitchFamily="34" charset="0"/>
                </a:defRPr>
              </a:lvl6pPr>
              <a:lvl7pPr marL="2971800" indent="-228600" defTabSz="908050" eaLnBrk="0" fontAlgn="base" hangingPunct="0">
                <a:spcBef>
                  <a:spcPct val="20000"/>
                </a:spcBef>
                <a:spcAft>
                  <a:spcPct val="0"/>
                </a:spcAft>
                <a:buChar char="»"/>
                <a:defRPr sz="2000">
                  <a:solidFill>
                    <a:schemeClr val="tx1"/>
                  </a:solidFill>
                  <a:latin typeface="Arial" pitchFamily="34" charset="0"/>
                </a:defRPr>
              </a:lvl7pPr>
              <a:lvl8pPr marL="3429000" indent="-228600" defTabSz="908050" eaLnBrk="0" fontAlgn="base" hangingPunct="0">
                <a:spcBef>
                  <a:spcPct val="20000"/>
                </a:spcBef>
                <a:spcAft>
                  <a:spcPct val="0"/>
                </a:spcAft>
                <a:buChar char="»"/>
                <a:defRPr sz="2000">
                  <a:solidFill>
                    <a:schemeClr val="tx1"/>
                  </a:solidFill>
                  <a:latin typeface="Arial" pitchFamily="34" charset="0"/>
                </a:defRPr>
              </a:lvl8pPr>
              <a:lvl9pPr marL="3886200" indent="-228600" defTabSz="908050" eaLnBrk="0" fontAlgn="base" hangingPunct="0">
                <a:spcBef>
                  <a:spcPct val="20000"/>
                </a:spcBef>
                <a:spcAft>
                  <a:spcPct val="0"/>
                </a:spcAft>
                <a:buChar char="»"/>
                <a:defRPr sz="2000">
                  <a:solidFill>
                    <a:schemeClr val="tx1"/>
                  </a:solidFill>
                  <a:latin typeface="Arial" pitchFamily="34" charset="0"/>
                </a:defRPr>
              </a:lvl9pPr>
            </a:lstStyle>
            <a:p>
              <a:pPr>
                <a:lnSpc>
                  <a:spcPct val="90000"/>
                </a:lnSpc>
                <a:spcBef>
                  <a:spcPct val="0"/>
                </a:spcBef>
                <a:buFontTx/>
                <a:buNone/>
              </a:pPr>
              <a:r>
                <a:rPr lang="en-US" altLang="en-US" sz="3400">
                  <a:solidFill>
                    <a:srgbClr val="000000"/>
                  </a:solidFill>
                  <a:latin typeface="Wingdings" pitchFamily="2" charset="2"/>
                </a:rPr>
                <a:t></a:t>
              </a:r>
            </a:p>
          </p:txBody>
        </p:sp>
      </p:grpSp>
      <p:sp>
        <p:nvSpPr>
          <p:cNvPr id="138247" name="Rectangle 26"/>
          <p:cNvSpPr>
            <a:spLocks noChangeArrowheads="1"/>
          </p:cNvSpPr>
          <p:nvPr/>
        </p:nvSpPr>
        <p:spPr bwMode="auto">
          <a:xfrm>
            <a:off x="838200" y="3771900"/>
            <a:ext cx="1066800" cy="1790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524" tIns="40070" rIns="81524" bIns="40070">
            <a:spAutoFit/>
          </a:bodyPr>
          <a:lstStyle>
            <a:lvl1pPr defTabSz="908050" eaLnBrk="0" hangingPunct="0">
              <a:spcBef>
                <a:spcPct val="20000"/>
              </a:spcBef>
              <a:buChar char="•"/>
              <a:defRPr sz="2400">
                <a:solidFill>
                  <a:schemeClr val="tx1"/>
                </a:solidFill>
                <a:latin typeface="Arial" pitchFamily="34" charset="0"/>
              </a:defRPr>
            </a:lvl1pPr>
            <a:lvl2pPr marL="742950" indent="-285750" defTabSz="908050" eaLnBrk="0" hangingPunct="0">
              <a:spcBef>
                <a:spcPct val="20000"/>
              </a:spcBef>
              <a:buChar char="–"/>
              <a:defRPr sz="2000">
                <a:solidFill>
                  <a:schemeClr val="tx1"/>
                </a:solidFill>
                <a:latin typeface="Arial" pitchFamily="34" charset="0"/>
              </a:defRPr>
            </a:lvl2pPr>
            <a:lvl3pPr marL="1143000" indent="-228600" defTabSz="908050" eaLnBrk="0" hangingPunct="0">
              <a:spcBef>
                <a:spcPct val="20000"/>
              </a:spcBef>
              <a:buChar char="•"/>
              <a:defRPr sz="2400">
                <a:solidFill>
                  <a:schemeClr val="tx1"/>
                </a:solidFill>
                <a:latin typeface="Arial" pitchFamily="34" charset="0"/>
              </a:defRPr>
            </a:lvl3pPr>
            <a:lvl4pPr marL="1600200" indent="-228600" defTabSz="908050" eaLnBrk="0" hangingPunct="0">
              <a:spcBef>
                <a:spcPct val="20000"/>
              </a:spcBef>
              <a:buChar char="–"/>
              <a:defRPr sz="2000">
                <a:solidFill>
                  <a:schemeClr val="tx1"/>
                </a:solidFill>
                <a:latin typeface="Arial" pitchFamily="34" charset="0"/>
              </a:defRPr>
            </a:lvl4pPr>
            <a:lvl5pPr marL="2057400" indent="-228600" defTabSz="908050" eaLnBrk="0" hangingPunct="0">
              <a:spcBef>
                <a:spcPct val="20000"/>
              </a:spcBef>
              <a:buChar char="»"/>
              <a:defRPr sz="2000">
                <a:solidFill>
                  <a:schemeClr val="tx1"/>
                </a:solidFill>
                <a:latin typeface="Arial" pitchFamily="34" charset="0"/>
              </a:defRPr>
            </a:lvl5pPr>
            <a:lvl6pPr marL="2514600" indent="-228600" defTabSz="908050" eaLnBrk="0" fontAlgn="base" hangingPunct="0">
              <a:spcBef>
                <a:spcPct val="20000"/>
              </a:spcBef>
              <a:spcAft>
                <a:spcPct val="0"/>
              </a:spcAft>
              <a:buChar char="»"/>
              <a:defRPr sz="2000">
                <a:solidFill>
                  <a:schemeClr val="tx1"/>
                </a:solidFill>
                <a:latin typeface="Arial" pitchFamily="34" charset="0"/>
              </a:defRPr>
            </a:lvl6pPr>
            <a:lvl7pPr marL="2971800" indent="-228600" defTabSz="908050" eaLnBrk="0" fontAlgn="base" hangingPunct="0">
              <a:spcBef>
                <a:spcPct val="20000"/>
              </a:spcBef>
              <a:spcAft>
                <a:spcPct val="0"/>
              </a:spcAft>
              <a:buChar char="»"/>
              <a:defRPr sz="2000">
                <a:solidFill>
                  <a:schemeClr val="tx1"/>
                </a:solidFill>
                <a:latin typeface="Arial" pitchFamily="34" charset="0"/>
              </a:defRPr>
            </a:lvl7pPr>
            <a:lvl8pPr marL="3429000" indent="-228600" defTabSz="908050" eaLnBrk="0" fontAlgn="base" hangingPunct="0">
              <a:spcBef>
                <a:spcPct val="20000"/>
              </a:spcBef>
              <a:spcAft>
                <a:spcPct val="0"/>
              </a:spcAft>
              <a:buChar char="»"/>
              <a:defRPr sz="2000">
                <a:solidFill>
                  <a:schemeClr val="tx1"/>
                </a:solidFill>
                <a:latin typeface="Arial" pitchFamily="34" charset="0"/>
              </a:defRPr>
            </a:lvl8pPr>
            <a:lvl9pPr marL="3886200" indent="-228600" defTabSz="908050" eaLnBrk="0" fontAlgn="base" hangingPunct="0">
              <a:spcBef>
                <a:spcPct val="20000"/>
              </a:spcBef>
              <a:spcAft>
                <a:spcPct val="0"/>
              </a:spcAft>
              <a:buChar char="»"/>
              <a:defRPr sz="2000">
                <a:solidFill>
                  <a:schemeClr val="tx1"/>
                </a:solidFill>
                <a:latin typeface="Arial" pitchFamily="34" charset="0"/>
              </a:defRPr>
            </a:lvl9pPr>
          </a:lstStyle>
          <a:p>
            <a:pPr algn="r">
              <a:lnSpc>
                <a:spcPct val="90000"/>
              </a:lnSpc>
              <a:spcBef>
                <a:spcPct val="0"/>
              </a:spcBef>
              <a:buFontTx/>
              <a:buNone/>
            </a:pPr>
            <a:r>
              <a:rPr lang="en-US" altLang="en-US">
                <a:solidFill>
                  <a:srgbClr val="FCFEB9"/>
                </a:solidFill>
                <a:latin typeface="Times" pitchFamily="18" charset="0"/>
              </a:rPr>
              <a:t>Depth</a:t>
            </a:r>
          </a:p>
          <a:p>
            <a:pPr algn="r">
              <a:lnSpc>
                <a:spcPct val="90000"/>
              </a:lnSpc>
              <a:spcBef>
                <a:spcPct val="0"/>
              </a:spcBef>
              <a:buFontTx/>
              <a:buNone/>
            </a:pPr>
            <a:r>
              <a:rPr lang="en-US" altLang="en-US">
                <a:solidFill>
                  <a:srgbClr val="FCFEB9"/>
                </a:solidFill>
                <a:latin typeface="Times" pitchFamily="18" charset="0"/>
              </a:rPr>
              <a:t>Into the</a:t>
            </a:r>
          </a:p>
          <a:p>
            <a:pPr algn="r">
              <a:lnSpc>
                <a:spcPct val="90000"/>
              </a:lnSpc>
              <a:spcBef>
                <a:spcPct val="0"/>
              </a:spcBef>
              <a:buFontTx/>
              <a:buNone/>
            </a:pPr>
            <a:r>
              <a:rPr lang="en-US" altLang="en-US">
                <a:solidFill>
                  <a:srgbClr val="FCFEB9"/>
                </a:solidFill>
                <a:latin typeface="Times" pitchFamily="18" charset="0"/>
              </a:rPr>
              <a:t>earth</a:t>
            </a:r>
            <a:endParaRPr lang="en-US" altLang="en-US" sz="2600" b="1">
              <a:solidFill>
                <a:srgbClr val="FCFEB9"/>
              </a:solidFill>
              <a:latin typeface="Times" pitchFamily="18" charset="0"/>
            </a:endParaRPr>
          </a:p>
          <a:p>
            <a:pPr>
              <a:spcBef>
                <a:spcPct val="0"/>
              </a:spcBef>
              <a:buFontTx/>
              <a:buNone/>
            </a:pPr>
            <a:endParaRPr lang="en-US" altLang="en-US" sz="2600" b="1">
              <a:solidFill>
                <a:srgbClr val="FCFEB9"/>
              </a:solidFill>
              <a:latin typeface="Times" pitchFamily="18" charset="0"/>
            </a:endParaRPr>
          </a:p>
        </p:txBody>
      </p:sp>
      <p:sp>
        <p:nvSpPr>
          <p:cNvPr id="138248" name="Rectangle 27"/>
          <p:cNvSpPr>
            <a:spLocks noChangeArrowheads="1"/>
          </p:cNvSpPr>
          <p:nvPr/>
        </p:nvSpPr>
        <p:spPr bwMode="auto">
          <a:xfrm>
            <a:off x="5848350" y="2335213"/>
            <a:ext cx="2838450" cy="407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lvl1pPr defTabSz="908050" eaLnBrk="0" hangingPunct="0">
              <a:spcBef>
                <a:spcPct val="20000"/>
              </a:spcBef>
              <a:buChar char="•"/>
              <a:defRPr sz="2400">
                <a:solidFill>
                  <a:schemeClr val="tx1"/>
                </a:solidFill>
                <a:latin typeface="Arial" pitchFamily="34" charset="0"/>
              </a:defRPr>
            </a:lvl1pPr>
            <a:lvl2pPr marL="742950" indent="-285750" defTabSz="908050" eaLnBrk="0" hangingPunct="0">
              <a:spcBef>
                <a:spcPct val="20000"/>
              </a:spcBef>
              <a:buChar char="–"/>
              <a:defRPr sz="2000">
                <a:solidFill>
                  <a:schemeClr val="tx1"/>
                </a:solidFill>
                <a:latin typeface="Arial" pitchFamily="34" charset="0"/>
              </a:defRPr>
            </a:lvl2pPr>
            <a:lvl3pPr marL="1143000" indent="-228600" defTabSz="908050" eaLnBrk="0" hangingPunct="0">
              <a:spcBef>
                <a:spcPct val="20000"/>
              </a:spcBef>
              <a:buChar char="•"/>
              <a:defRPr sz="2400">
                <a:solidFill>
                  <a:schemeClr val="tx1"/>
                </a:solidFill>
                <a:latin typeface="Arial" pitchFamily="34" charset="0"/>
              </a:defRPr>
            </a:lvl3pPr>
            <a:lvl4pPr marL="1600200" indent="-228600" defTabSz="908050" eaLnBrk="0" hangingPunct="0">
              <a:spcBef>
                <a:spcPct val="20000"/>
              </a:spcBef>
              <a:buChar char="–"/>
              <a:defRPr sz="2000">
                <a:solidFill>
                  <a:schemeClr val="tx1"/>
                </a:solidFill>
                <a:latin typeface="Arial" pitchFamily="34" charset="0"/>
              </a:defRPr>
            </a:lvl4pPr>
            <a:lvl5pPr marL="2057400" indent="-228600" defTabSz="908050" eaLnBrk="0" hangingPunct="0">
              <a:spcBef>
                <a:spcPct val="20000"/>
              </a:spcBef>
              <a:buChar char="»"/>
              <a:defRPr sz="2000">
                <a:solidFill>
                  <a:schemeClr val="tx1"/>
                </a:solidFill>
                <a:latin typeface="Arial" pitchFamily="34" charset="0"/>
              </a:defRPr>
            </a:lvl5pPr>
            <a:lvl6pPr marL="2514600" indent="-228600" defTabSz="908050" eaLnBrk="0" fontAlgn="base" hangingPunct="0">
              <a:spcBef>
                <a:spcPct val="20000"/>
              </a:spcBef>
              <a:spcAft>
                <a:spcPct val="0"/>
              </a:spcAft>
              <a:buChar char="»"/>
              <a:defRPr sz="2000">
                <a:solidFill>
                  <a:schemeClr val="tx1"/>
                </a:solidFill>
                <a:latin typeface="Arial" pitchFamily="34" charset="0"/>
              </a:defRPr>
            </a:lvl6pPr>
            <a:lvl7pPr marL="2971800" indent="-228600" defTabSz="908050" eaLnBrk="0" fontAlgn="base" hangingPunct="0">
              <a:spcBef>
                <a:spcPct val="20000"/>
              </a:spcBef>
              <a:spcAft>
                <a:spcPct val="0"/>
              </a:spcAft>
              <a:buChar char="»"/>
              <a:defRPr sz="2000">
                <a:solidFill>
                  <a:schemeClr val="tx1"/>
                </a:solidFill>
                <a:latin typeface="Arial" pitchFamily="34" charset="0"/>
              </a:defRPr>
            </a:lvl7pPr>
            <a:lvl8pPr marL="3429000" indent="-228600" defTabSz="908050" eaLnBrk="0" fontAlgn="base" hangingPunct="0">
              <a:spcBef>
                <a:spcPct val="20000"/>
              </a:spcBef>
              <a:spcAft>
                <a:spcPct val="0"/>
              </a:spcAft>
              <a:buChar char="»"/>
              <a:defRPr sz="2000">
                <a:solidFill>
                  <a:schemeClr val="tx1"/>
                </a:solidFill>
                <a:latin typeface="Arial" pitchFamily="34" charset="0"/>
              </a:defRPr>
            </a:lvl8pPr>
            <a:lvl9pPr marL="3886200" indent="-228600" defTabSz="908050" eaLnBrk="0" fontAlgn="base" hangingPunct="0">
              <a:spcBef>
                <a:spcPct val="20000"/>
              </a:spcBef>
              <a:spcAft>
                <a:spcPct val="0"/>
              </a:spcAft>
              <a:buChar char="»"/>
              <a:defRPr sz="2000">
                <a:solidFill>
                  <a:schemeClr val="tx1"/>
                </a:solidFill>
                <a:latin typeface="Arial" pitchFamily="34" charset="0"/>
              </a:defRPr>
            </a:lvl9pPr>
          </a:lstStyle>
          <a:p>
            <a:pPr>
              <a:lnSpc>
                <a:spcPct val="90000"/>
              </a:lnSpc>
              <a:spcBef>
                <a:spcPct val="0"/>
              </a:spcBef>
              <a:buFontTx/>
              <a:buNone/>
            </a:pPr>
            <a:r>
              <a:rPr lang="en-US" altLang="en-US">
                <a:solidFill>
                  <a:srgbClr val="FCFEB9"/>
                </a:solidFill>
                <a:latin typeface="Times" pitchFamily="18" charset="0"/>
              </a:rPr>
              <a:t>Surface of the earth</a:t>
            </a:r>
            <a:endParaRPr lang="en-US" altLang="en-US" sz="2600" b="1">
              <a:solidFill>
                <a:srgbClr val="FCFEB9"/>
              </a:solidFill>
              <a:latin typeface="Times" pitchFamily="18" charset="0"/>
            </a:endParaRPr>
          </a:p>
        </p:txBody>
      </p:sp>
      <p:sp>
        <p:nvSpPr>
          <p:cNvPr id="138249" name="Rectangle 28"/>
          <p:cNvSpPr>
            <a:spLocks noChangeArrowheads="1"/>
          </p:cNvSpPr>
          <p:nvPr/>
        </p:nvSpPr>
        <p:spPr bwMode="auto">
          <a:xfrm>
            <a:off x="2701925" y="5334000"/>
            <a:ext cx="4613275" cy="4365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lvl1pPr defTabSz="908050" eaLnBrk="0" hangingPunct="0">
              <a:spcBef>
                <a:spcPct val="20000"/>
              </a:spcBef>
              <a:buChar char="•"/>
              <a:defRPr sz="2400">
                <a:solidFill>
                  <a:schemeClr val="tx1"/>
                </a:solidFill>
                <a:latin typeface="Arial" pitchFamily="34" charset="0"/>
              </a:defRPr>
            </a:lvl1pPr>
            <a:lvl2pPr marL="742950" indent="-285750" defTabSz="908050" eaLnBrk="0" hangingPunct="0">
              <a:spcBef>
                <a:spcPct val="20000"/>
              </a:spcBef>
              <a:buChar char="–"/>
              <a:defRPr sz="2000">
                <a:solidFill>
                  <a:schemeClr val="tx1"/>
                </a:solidFill>
                <a:latin typeface="Arial" pitchFamily="34" charset="0"/>
              </a:defRPr>
            </a:lvl2pPr>
            <a:lvl3pPr marL="1143000" indent="-228600" defTabSz="908050" eaLnBrk="0" hangingPunct="0">
              <a:spcBef>
                <a:spcPct val="20000"/>
              </a:spcBef>
              <a:buChar char="•"/>
              <a:defRPr sz="2400">
                <a:solidFill>
                  <a:schemeClr val="tx1"/>
                </a:solidFill>
                <a:latin typeface="Arial" pitchFamily="34" charset="0"/>
              </a:defRPr>
            </a:lvl3pPr>
            <a:lvl4pPr marL="1600200" indent="-228600" defTabSz="908050" eaLnBrk="0" hangingPunct="0">
              <a:spcBef>
                <a:spcPct val="20000"/>
              </a:spcBef>
              <a:buChar char="–"/>
              <a:defRPr sz="2000">
                <a:solidFill>
                  <a:schemeClr val="tx1"/>
                </a:solidFill>
                <a:latin typeface="Arial" pitchFamily="34" charset="0"/>
              </a:defRPr>
            </a:lvl4pPr>
            <a:lvl5pPr marL="2057400" indent="-228600" defTabSz="908050" eaLnBrk="0" hangingPunct="0">
              <a:spcBef>
                <a:spcPct val="20000"/>
              </a:spcBef>
              <a:buChar char="»"/>
              <a:defRPr sz="2000">
                <a:solidFill>
                  <a:schemeClr val="tx1"/>
                </a:solidFill>
                <a:latin typeface="Arial" pitchFamily="34" charset="0"/>
              </a:defRPr>
            </a:lvl5pPr>
            <a:lvl6pPr marL="2514600" indent="-228600" defTabSz="908050" eaLnBrk="0" fontAlgn="base" hangingPunct="0">
              <a:spcBef>
                <a:spcPct val="20000"/>
              </a:spcBef>
              <a:spcAft>
                <a:spcPct val="0"/>
              </a:spcAft>
              <a:buChar char="»"/>
              <a:defRPr sz="2000">
                <a:solidFill>
                  <a:schemeClr val="tx1"/>
                </a:solidFill>
                <a:latin typeface="Arial" pitchFamily="34" charset="0"/>
              </a:defRPr>
            </a:lvl6pPr>
            <a:lvl7pPr marL="2971800" indent="-228600" defTabSz="908050" eaLnBrk="0" fontAlgn="base" hangingPunct="0">
              <a:spcBef>
                <a:spcPct val="20000"/>
              </a:spcBef>
              <a:spcAft>
                <a:spcPct val="0"/>
              </a:spcAft>
              <a:buChar char="»"/>
              <a:defRPr sz="2000">
                <a:solidFill>
                  <a:schemeClr val="tx1"/>
                </a:solidFill>
                <a:latin typeface="Arial" pitchFamily="34" charset="0"/>
              </a:defRPr>
            </a:lvl7pPr>
            <a:lvl8pPr marL="3429000" indent="-228600" defTabSz="908050" eaLnBrk="0" fontAlgn="base" hangingPunct="0">
              <a:spcBef>
                <a:spcPct val="20000"/>
              </a:spcBef>
              <a:spcAft>
                <a:spcPct val="0"/>
              </a:spcAft>
              <a:buChar char="»"/>
              <a:defRPr sz="2000">
                <a:solidFill>
                  <a:schemeClr val="tx1"/>
                </a:solidFill>
                <a:latin typeface="Arial" pitchFamily="34" charset="0"/>
              </a:defRPr>
            </a:lvl8pPr>
            <a:lvl9pPr marL="3886200" indent="-228600" defTabSz="908050" eaLnBrk="0" fontAlgn="base" hangingPunct="0">
              <a:spcBef>
                <a:spcPct val="20000"/>
              </a:spcBef>
              <a:spcAft>
                <a:spcPct val="0"/>
              </a:spcAft>
              <a:buChar char="»"/>
              <a:defRPr sz="2000">
                <a:solidFill>
                  <a:schemeClr val="tx1"/>
                </a:solidFill>
                <a:latin typeface="Arial" pitchFamily="34" charset="0"/>
              </a:defRPr>
            </a:lvl9pPr>
          </a:lstStyle>
          <a:p>
            <a:pPr>
              <a:lnSpc>
                <a:spcPct val="90000"/>
              </a:lnSpc>
              <a:spcBef>
                <a:spcPct val="0"/>
              </a:spcBef>
              <a:buFontTx/>
              <a:buNone/>
            </a:pPr>
            <a:r>
              <a:rPr lang="en-US" altLang="en-US" sz="2600">
                <a:solidFill>
                  <a:srgbClr val="FCFEB9"/>
                </a:solidFill>
                <a:latin typeface="Times" pitchFamily="18" charset="0"/>
              </a:rPr>
              <a:t>Distance along the fault plane</a:t>
            </a:r>
            <a:r>
              <a:rPr lang="en-US" altLang="en-US" sz="2600" b="1">
                <a:solidFill>
                  <a:srgbClr val="FCFEB9"/>
                </a:solidFill>
                <a:latin typeface="Times" pitchFamily="18" charset="0"/>
              </a:rPr>
              <a:t> </a:t>
            </a:r>
          </a:p>
        </p:txBody>
      </p:sp>
      <p:sp>
        <p:nvSpPr>
          <p:cNvPr id="138250" name="Rectangle 29"/>
          <p:cNvSpPr>
            <a:spLocks noChangeArrowheads="1"/>
          </p:cNvSpPr>
          <p:nvPr/>
        </p:nvSpPr>
        <p:spPr bwMode="auto">
          <a:xfrm>
            <a:off x="4435475" y="4876800"/>
            <a:ext cx="2879725" cy="4365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lvl1pPr defTabSz="908050" eaLnBrk="0" hangingPunct="0">
              <a:spcBef>
                <a:spcPct val="20000"/>
              </a:spcBef>
              <a:buChar char="•"/>
              <a:defRPr sz="2400">
                <a:solidFill>
                  <a:schemeClr val="tx1"/>
                </a:solidFill>
                <a:latin typeface="Arial" pitchFamily="34" charset="0"/>
              </a:defRPr>
            </a:lvl1pPr>
            <a:lvl2pPr marL="742950" indent="-285750" defTabSz="908050" eaLnBrk="0" hangingPunct="0">
              <a:spcBef>
                <a:spcPct val="20000"/>
              </a:spcBef>
              <a:buChar char="–"/>
              <a:defRPr sz="2000">
                <a:solidFill>
                  <a:schemeClr val="tx1"/>
                </a:solidFill>
                <a:latin typeface="Arial" pitchFamily="34" charset="0"/>
              </a:defRPr>
            </a:lvl2pPr>
            <a:lvl3pPr marL="1143000" indent="-228600" defTabSz="908050" eaLnBrk="0" hangingPunct="0">
              <a:spcBef>
                <a:spcPct val="20000"/>
              </a:spcBef>
              <a:buChar char="•"/>
              <a:defRPr sz="2400">
                <a:solidFill>
                  <a:schemeClr val="tx1"/>
                </a:solidFill>
                <a:latin typeface="Arial" pitchFamily="34" charset="0"/>
              </a:defRPr>
            </a:lvl3pPr>
            <a:lvl4pPr marL="1600200" indent="-228600" defTabSz="908050" eaLnBrk="0" hangingPunct="0">
              <a:spcBef>
                <a:spcPct val="20000"/>
              </a:spcBef>
              <a:buChar char="–"/>
              <a:defRPr sz="2000">
                <a:solidFill>
                  <a:schemeClr val="tx1"/>
                </a:solidFill>
                <a:latin typeface="Arial" pitchFamily="34" charset="0"/>
              </a:defRPr>
            </a:lvl4pPr>
            <a:lvl5pPr marL="2057400" indent="-228600" defTabSz="908050" eaLnBrk="0" hangingPunct="0">
              <a:spcBef>
                <a:spcPct val="20000"/>
              </a:spcBef>
              <a:buChar char="»"/>
              <a:defRPr sz="2000">
                <a:solidFill>
                  <a:schemeClr val="tx1"/>
                </a:solidFill>
                <a:latin typeface="Arial" pitchFamily="34" charset="0"/>
              </a:defRPr>
            </a:lvl5pPr>
            <a:lvl6pPr marL="2514600" indent="-228600" defTabSz="908050" eaLnBrk="0" fontAlgn="base" hangingPunct="0">
              <a:spcBef>
                <a:spcPct val="20000"/>
              </a:spcBef>
              <a:spcAft>
                <a:spcPct val="0"/>
              </a:spcAft>
              <a:buChar char="»"/>
              <a:defRPr sz="2000">
                <a:solidFill>
                  <a:schemeClr val="tx1"/>
                </a:solidFill>
                <a:latin typeface="Arial" pitchFamily="34" charset="0"/>
              </a:defRPr>
            </a:lvl6pPr>
            <a:lvl7pPr marL="2971800" indent="-228600" defTabSz="908050" eaLnBrk="0" fontAlgn="base" hangingPunct="0">
              <a:spcBef>
                <a:spcPct val="20000"/>
              </a:spcBef>
              <a:spcAft>
                <a:spcPct val="0"/>
              </a:spcAft>
              <a:buChar char="»"/>
              <a:defRPr sz="2000">
                <a:solidFill>
                  <a:schemeClr val="tx1"/>
                </a:solidFill>
                <a:latin typeface="Arial" pitchFamily="34" charset="0"/>
              </a:defRPr>
            </a:lvl7pPr>
            <a:lvl8pPr marL="3429000" indent="-228600" defTabSz="908050" eaLnBrk="0" fontAlgn="base" hangingPunct="0">
              <a:spcBef>
                <a:spcPct val="20000"/>
              </a:spcBef>
              <a:spcAft>
                <a:spcPct val="0"/>
              </a:spcAft>
              <a:buChar char="»"/>
              <a:defRPr sz="2000">
                <a:solidFill>
                  <a:schemeClr val="tx1"/>
                </a:solidFill>
                <a:latin typeface="Arial" pitchFamily="34" charset="0"/>
              </a:defRPr>
            </a:lvl8pPr>
            <a:lvl9pPr marL="3886200" indent="-228600" defTabSz="908050" eaLnBrk="0" fontAlgn="base" hangingPunct="0">
              <a:spcBef>
                <a:spcPct val="20000"/>
              </a:spcBef>
              <a:spcAft>
                <a:spcPct val="0"/>
              </a:spcAft>
              <a:buChar char="»"/>
              <a:defRPr sz="2000">
                <a:solidFill>
                  <a:schemeClr val="tx1"/>
                </a:solidFill>
                <a:latin typeface="Arial" pitchFamily="34" charset="0"/>
              </a:defRPr>
            </a:lvl9pPr>
          </a:lstStyle>
          <a:p>
            <a:pPr>
              <a:lnSpc>
                <a:spcPct val="90000"/>
              </a:lnSpc>
              <a:spcBef>
                <a:spcPct val="0"/>
              </a:spcBef>
              <a:buFontTx/>
              <a:buNone/>
            </a:pPr>
            <a:r>
              <a:rPr lang="en-US" altLang="en-US" sz="2600">
                <a:solidFill>
                  <a:srgbClr val="FCFEB9"/>
                </a:solidFill>
                <a:latin typeface="Times" pitchFamily="18" charset="0"/>
              </a:rPr>
              <a:t>100 km (60 miles) </a:t>
            </a:r>
          </a:p>
        </p:txBody>
      </p:sp>
      <p:sp>
        <p:nvSpPr>
          <p:cNvPr id="138251" name="Rectangle 30"/>
          <p:cNvSpPr>
            <a:spLocks noGrp="1" noChangeArrowheads="1"/>
          </p:cNvSpPr>
          <p:nvPr>
            <p:ph type="title"/>
          </p:nvPr>
        </p:nvSpPr>
        <p:spPr>
          <a:xfrm>
            <a:off x="-804863" y="-2286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eaLnBrk="1" hangingPunct="1"/>
            <a:r>
              <a:rPr lang="en-US" altLang="en-US" sz="2800" smtClean="0">
                <a:solidFill>
                  <a:schemeClr val="bg1"/>
                </a:solidFill>
              </a:rPr>
              <a:t>Slip on an earthquake fault</a:t>
            </a:r>
            <a:endParaRPr lang="en-US" altLang="en-US" smtClean="0"/>
          </a:p>
        </p:txBody>
      </p:sp>
      <p:grpSp>
        <p:nvGrpSpPr>
          <p:cNvPr id="138252" name="Group 31"/>
          <p:cNvGrpSpPr>
            <a:grpSpLocks/>
          </p:cNvGrpSpPr>
          <p:nvPr/>
        </p:nvGrpSpPr>
        <p:grpSpPr bwMode="auto">
          <a:xfrm>
            <a:off x="685800" y="1371600"/>
            <a:ext cx="1371600" cy="609600"/>
            <a:chOff x="432" y="864"/>
            <a:chExt cx="864" cy="384"/>
          </a:xfrm>
        </p:grpSpPr>
        <p:sp>
          <p:nvSpPr>
            <p:cNvPr id="138253" name="Rectangle 32"/>
            <p:cNvSpPr>
              <a:spLocks noChangeArrowheads="1"/>
            </p:cNvSpPr>
            <p:nvPr/>
          </p:nvSpPr>
          <p:spPr bwMode="auto">
            <a:xfrm>
              <a:off x="432" y="864"/>
              <a:ext cx="864" cy="384"/>
            </a:xfrm>
            <a:prstGeom prst="rect">
              <a:avLst/>
            </a:prstGeom>
            <a:solidFill>
              <a:schemeClr val="bg1"/>
            </a:solidFill>
            <a:ln w="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endParaRPr lang="en-US" altLang="en-US">
                <a:solidFill>
                  <a:schemeClr val="bg1"/>
                </a:solidFill>
                <a:latin typeface="Zapf Dingbats"/>
              </a:endParaRPr>
            </a:p>
          </p:txBody>
        </p:sp>
        <p:sp>
          <p:nvSpPr>
            <p:cNvPr id="138254" name="Text Box 33"/>
            <p:cNvSpPr txBox="1">
              <a:spLocks noChangeArrowheads="1"/>
            </p:cNvSpPr>
            <p:nvPr/>
          </p:nvSpPr>
          <p:spPr bwMode="auto">
            <a:xfrm>
              <a:off x="480" y="912"/>
              <a:ext cx="7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en-US" b="1">
                  <a:solidFill>
                    <a:srgbClr val="00FF00"/>
                  </a:solidFill>
                  <a:latin typeface="Times" pitchFamily="18" charset="0"/>
                </a:rPr>
                <a:t>START</a:t>
              </a:r>
              <a:endParaRPr lang="en-US" altLang="en-US">
                <a:latin typeface="Zapf Dingbats"/>
              </a:endParaRPr>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109</a:t>
            </a:fld>
            <a:endParaRPr lang="en-US" altLang="en-US"/>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9266"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39299"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9267"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68"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9269"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39270"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2.0</a:t>
            </a:r>
            <a:endParaRPr lang="en-US" altLang="en-US" smtClean="0"/>
          </a:p>
        </p:txBody>
      </p:sp>
      <p:grpSp>
        <p:nvGrpSpPr>
          <p:cNvPr id="139271" name="Group 7"/>
          <p:cNvGrpSpPr>
            <a:grpSpLocks/>
          </p:cNvGrpSpPr>
          <p:nvPr/>
        </p:nvGrpSpPr>
        <p:grpSpPr bwMode="auto">
          <a:xfrm>
            <a:off x="1911350" y="3733800"/>
            <a:ext cx="5316538" cy="1035050"/>
            <a:chOff x="1221" y="2464"/>
            <a:chExt cx="3395" cy="666"/>
          </a:xfrm>
        </p:grpSpPr>
        <p:grpSp>
          <p:nvGrpSpPr>
            <p:cNvPr id="139272" name="Group 8"/>
            <p:cNvGrpSpPr>
              <a:grpSpLocks/>
            </p:cNvGrpSpPr>
            <p:nvPr/>
          </p:nvGrpSpPr>
          <p:grpSpPr bwMode="auto">
            <a:xfrm>
              <a:off x="1221" y="2464"/>
              <a:ext cx="3395" cy="666"/>
              <a:chOff x="1221" y="2464"/>
              <a:chExt cx="3395" cy="666"/>
            </a:xfrm>
          </p:grpSpPr>
          <p:sp>
            <p:nvSpPr>
              <p:cNvPr id="139277"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39278" name="Group 10"/>
              <p:cNvGrpSpPr>
                <a:grpSpLocks/>
              </p:cNvGrpSpPr>
              <p:nvPr/>
            </p:nvGrpSpPr>
            <p:grpSpPr bwMode="auto">
              <a:xfrm>
                <a:off x="1523" y="3061"/>
                <a:ext cx="2611" cy="65"/>
                <a:chOff x="1523" y="3061"/>
                <a:chExt cx="2611" cy="65"/>
              </a:xfrm>
            </p:grpSpPr>
            <p:sp>
              <p:nvSpPr>
                <p:cNvPr id="139287"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88"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89"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90"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91"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92" name="Line 16"/>
                <p:cNvSpPr>
                  <a:spLocks noChangeShapeType="1"/>
                </p:cNvSpPr>
                <p:nvPr/>
              </p:nvSpPr>
              <p:spPr bwMode="auto">
                <a:xfrm flipV="1">
                  <a:off x="372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93" name="Line 17"/>
                <p:cNvSpPr>
                  <a:spLocks noChangeShapeType="1"/>
                </p:cNvSpPr>
                <p:nvPr/>
              </p:nvSpPr>
              <p:spPr bwMode="auto">
                <a:xfrm flipV="1">
                  <a:off x="4134"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39279" name="Group 18"/>
              <p:cNvGrpSpPr>
                <a:grpSpLocks/>
              </p:cNvGrpSpPr>
              <p:nvPr/>
            </p:nvGrpSpPr>
            <p:grpSpPr bwMode="auto">
              <a:xfrm>
                <a:off x="1523" y="2464"/>
                <a:ext cx="2611" cy="77"/>
                <a:chOff x="1523" y="2464"/>
                <a:chExt cx="2611" cy="77"/>
              </a:xfrm>
            </p:grpSpPr>
            <p:sp>
              <p:nvSpPr>
                <p:cNvPr id="139280" name="Line 19"/>
                <p:cNvSpPr>
                  <a:spLocks noChangeShapeType="1"/>
                </p:cNvSpPr>
                <p:nvPr/>
              </p:nvSpPr>
              <p:spPr bwMode="auto">
                <a:xfrm flipV="1">
                  <a:off x="1523"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81" name="Line 20"/>
                <p:cNvSpPr>
                  <a:spLocks noChangeShapeType="1"/>
                </p:cNvSpPr>
                <p:nvPr/>
              </p:nvSpPr>
              <p:spPr bwMode="auto">
                <a:xfrm flipV="1">
                  <a:off x="1970"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82" name="Line 21"/>
                <p:cNvSpPr>
                  <a:spLocks noChangeShapeType="1"/>
                </p:cNvSpPr>
                <p:nvPr/>
              </p:nvSpPr>
              <p:spPr bwMode="auto">
                <a:xfrm flipV="1">
                  <a:off x="2405"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83" name="Line 22"/>
                <p:cNvSpPr>
                  <a:spLocks noChangeShapeType="1"/>
                </p:cNvSpPr>
                <p:nvPr/>
              </p:nvSpPr>
              <p:spPr bwMode="auto">
                <a:xfrm flipV="1">
                  <a:off x="2852"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84" name="Line 23"/>
                <p:cNvSpPr>
                  <a:spLocks noChangeShapeType="1"/>
                </p:cNvSpPr>
                <p:nvPr/>
              </p:nvSpPr>
              <p:spPr bwMode="auto">
                <a:xfrm flipV="1">
                  <a:off x="3287"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85"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86"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39273" name="Freeform 26"/>
            <p:cNvSpPr>
              <a:spLocks/>
            </p:cNvSpPr>
            <p:nvPr/>
          </p:nvSpPr>
          <p:spPr bwMode="auto">
            <a:xfrm>
              <a:off x="3811" y="2585"/>
              <a:ext cx="404" cy="310"/>
            </a:xfrm>
            <a:custGeom>
              <a:avLst/>
              <a:gdLst>
                <a:gd name="T0" fmla="*/ 367 w 404"/>
                <a:gd name="T1" fmla="*/ 12 h 310"/>
                <a:gd name="T2" fmla="*/ 343 w 404"/>
                <a:gd name="T3" fmla="*/ 12 h 310"/>
                <a:gd name="T4" fmla="*/ 319 w 404"/>
                <a:gd name="T5" fmla="*/ 0 h 310"/>
                <a:gd name="T6" fmla="*/ 297 w 404"/>
                <a:gd name="T7" fmla="*/ 0 h 310"/>
                <a:gd name="T8" fmla="*/ 273 w 404"/>
                <a:gd name="T9" fmla="*/ 0 h 310"/>
                <a:gd name="T10" fmla="*/ 261 w 404"/>
                <a:gd name="T11" fmla="*/ 12 h 310"/>
                <a:gd name="T12" fmla="*/ 237 w 404"/>
                <a:gd name="T13" fmla="*/ 12 h 310"/>
                <a:gd name="T14" fmla="*/ 225 w 404"/>
                <a:gd name="T15" fmla="*/ 24 h 310"/>
                <a:gd name="T16" fmla="*/ 201 w 404"/>
                <a:gd name="T17" fmla="*/ 36 h 310"/>
                <a:gd name="T18" fmla="*/ 177 w 404"/>
                <a:gd name="T19" fmla="*/ 48 h 310"/>
                <a:gd name="T20" fmla="*/ 165 w 404"/>
                <a:gd name="T21" fmla="*/ 60 h 310"/>
                <a:gd name="T22" fmla="*/ 154 w 404"/>
                <a:gd name="T23" fmla="*/ 72 h 310"/>
                <a:gd name="T24" fmla="*/ 142 w 404"/>
                <a:gd name="T25" fmla="*/ 84 h 310"/>
                <a:gd name="T26" fmla="*/ 130 w 404"/>
                <a:gd name="T27" fmla="*/ 96 h 310"/>
                <a:gd name="T28" fmla="*/ 118 w 404"/>
                <a:gd name="T29" fmla="*/ 120 h 310"/>
                <a:gd name="T30" fmla="*/ 106 w 404"/>
                <a:gd name="T31" fmla="*/ 131 h 310"/>
                <a:gd name="T32" fmla="*/ 95 w 404"/>
                <a:gd name="T33" fmla="*/ 143 h 310"/>
                <a:gd name="T34" fmla="*/ 83 w 404"/>
                <a:gd name="T35" fmla="*/ 155 h 310"/>
                <a:gd name="T36" fmla="*/ 71 w 404"/>
                <a:gd name="T37" fmla="*/ 166 h 310"/>
                <a:gd name="T38" fmla="*/ 59 w 404"/>
                <a:gd name="T39" fmla="*/ 178 h 310"/>
                <a:gd name="T40" fmla="*/ 47 w 404"/>
                <a:gd name="T41" fmla="*/ 190 h 310"/>
                <a:gd name="T42" fmla="*/ 35 w 404"/>
                <a:gd name="T43" fmla="*/ 202 h 310"/>
                <a:gd name="T44" fmla="*/ 23 w 404"/>
                <a:gd name="T45" fmla="*/ 214 h 310"/>
                <a:gd name="T46" fmla="*/ 12 w 404"/>
                <a:gd name="T47" fmla="*/ 226 h 310"/>
                <a:gd name="T48" fmla="*/ 0 w 404"/>
                <a:gd name="T49" fmla="*/ 238 h 310"/>
                <a:gd name="T50" fmla="*/ 12 w 404"/>
                <a:gd name="T51" fmla="*/ 262 h 310"/>
                <a:gd name="T52" fmla="*/ 35 w 404"/>
                <a:gd name="T53" fmla="*/ 285 h 310"/>
                <a:gd name="T54" fmla="*/ 59 w 404"/>
                <a:gd name="T55" fmla="*/ 297 h 310"/>
                <a:gd name="T56" fmla="*/ 71 w 404"/>
                <a:gd name="T57" fmla="*/ 309 h 310"/>
                <a:gd name="T58" fmla="*/ 95 w 404"/>
                <a:gd name="T59" fmla="*/ 309 h 310"/>
                <a:gd name="T60" fmla="*/ 106 w 404"/>
                <a:gd name="T61" fmla="*/ 297 h 310"/>
                <a:gd name="T62" fmla="*/ 118 w 404"/>
                <a:gd name="T63" fmla="*/ 285 h 310"/>
                <a:gd name="T64" fmla="*/ 130 w 404"/>
                <a:gd name="T65" fmla="*/ 274 h 310"/>
                <a:gd name="T66" fmla="*/ 142 w 404"/>
                <a:gd name="T67" fmla="*/ 262 h 310"/>
                <a:gd name="T68" fmla="*/ 154 w 404"/>
                <a:gd name="T69" fmla="*/ 250 h 310"/>
                <a:gd name="T70" fmla="*/ 165 w 404"/>
                <a:gd name="T71" fmla="*/ 238 h 310"/>
                <a:gd name="T72" fmla="*/ 177 w 404"/>
                <a:gd name="T73" fmla="*/ 226 h 310"/>
                <a:gd name="T74" fmla="*/ 189 w 404"/>
                <a:gd name="T75" fmla="*/ 214 h 310"/>
                <a:gd name="T76" fmla="*/ 201 w 404"/>
                <a:gd name="T77" fmla="*/ 202 h 310"/>
                <a:gd name="T78" fmla="*/ 225 w 404"/>
                <a:gd name="T79" fmla="*/ 190 h 310"/>
                <a:gd name="T80" fmla="*/ 249 w 404"/>
                <a:gd name="T81" fmla="*/ 178 h 310"/>
                <a:gd name="T82" fmla="*/ 273 w 404"/>
                <a:gd name="T83" fmla="*/ 166 h 310"/>
                <a:gd name="T84" fmla="*/ 297 w 404"/>
                <a:gd name="T85" fmla="*/ 155 h 310"/>
                <a:gd name="T86" fmla="*/ 319 w 404"/>
                <a:gd name="T87" fmla="*/ 155 h 310"/>
                <a:gd name="T88" fmla="*/ 343 w 404"/>
                <a:gd name="T89" fmla="*/ 143 h 310"/>
                <a:gd name="T90" fmla="*/ 367 w 404"/>
                <a:gd name="T91" fmla="*/ 131 h 310"/>
                <a:gd name="T92" fmla="*/ 379 w 404"/>
                <a:gd name="T93" fmla="*/ 120 h 310"/>
                <a:gd name="T94" fmla="*/ 391 w 404"/>
                <a:gd name="T95" fmla="*/ 108 h 310"/>
                <a:gd name="T96" fmla="*/ 403 w 404"/>
                <a:gd name="T97" fmla="*/ 96 h 310"/>
                <a:gd name="T98" fmla="*/ 403 w 404"/>
                <a:gd name="T99" fmla="*/ 72 h 310"/>
                <a:gd name="T100" fmla="*/ 391 w 404"/>
                <a:gd name="T101" fmla="*/ 60 h 310"/>
                <a:gd name="T102" fmla="*/ 391 w 404"/>
                <a:gd name="T103" fmla="*/ 36 h 310"/>
                <a:gd name="T104" fmla="*/ 379 w 404"/>
                <a:gd name="T105" fmla="*/ 24 h 310"/>
                <a:gd name="T106" fmla="*/ 355 w 404"/>
                <a:gd name="T107" fmla="*/ 12 h 3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04" h="310">
                  <a:moveTo>
                    <a:pt x="355" y="12"/>
                  </a:moveTo>
                  <a:lnTo>
                    <a:pt x="367" y="12"/>
                  </a:lnTo>
                  <a:lnTo>
                    <a:pt x="355" y="12"/>
                  </a:lnTo>
                  <a:lnTo>
                    <a:pt x="343" y="12"/>
                  </a:lnTo>
                  <a:lnTo>
                    <a:pt x="331" y="0"/>
                  </a:lnTo>
                  <a:lnTo>
                    <a:pt x="319" y="0"/>
                  </a:lnTo>
                  <a:lnTo>
                    <a:pt x="308" y="0"/>
                  </a:lnTo>
                  <a:lnTo>
                    <a:pt x="297" y="0"/>
                  </a:lnTo>
                  <a:lnTo>
                    <a:pt x="285" y="0"/>
                  </a:lnTo>
                  <a:lnTo>
                    <a:pt x="273" y="0"/>
                  </a:lnTo>
                  <a:lnTo>
                    <a:pt x="261" y="0"/>
                  </a:lnTo>
                  <a:lnTo>
                    <a:pt x="261" y="12"/>
                  </a:lnTo>
                  <a:lnTo>
                    <a:pt x="249" y="12"/>
                  </a:lnTo>
                  <a:lnTo>
                    <a:pt x="237" y="12"/>
                  </a:lnTo>
                  <a:lnTo>
                    <a:pt x="225" y="12"/>
                  </a:lnTo>
                  <a:lnTo>
                    <a:pt x="225" y="24"/>
                  </a:lnTo>
                  <a:lnTo>
                    <a:pt x="213" y="24"/>
                  </a:lnTo>
                  <a:lnTo>
                    <a:pt x="201" y="36"/>
                  </a:lnTo>
                  <a:lnTo>
                    <a:pt x="189" y="48"/>
                  </a:lnTo>
                  <a:lnTo>
                    <a:pt x="177" y="48"/>
                  </a:lnTo>
                  <a:lnTo>
                    <a:pt x="177" y="60"/>
                  </a:lnTo>
                  <a:lnTo>
                    <a:pt x="165" y="60"/>
                  </a:lnTo>
                  <a:lnTo>
                    <a:pt x="165" y="72"/>
                  </a:lnTo>
                  <a:lnTo>
                    <a:pt x="154" y="72"/>
                  </a:lnTo>
                  <a:lnTo>
                    <a:pt x="154" y="84"/>
                  </a:lnTo>
                  <a:lnTo>
                    <a:pt x="142" y="84"/>
                  </a:lnTo>
                  <a:lnTo>
                    <a:pt x="142" y="96"/>
                  </a:lnTo>
                  <a:lnTo>
                    <a:pt x="130" y="96"/>
                  </a:lnTo>
                  <a:lnTo>
                    <a:pt x="118" y="108"/>
                  </a:lnTo>
                  <a:lnTo>
                    <a:pt x="118" y="120"/>
                  </a:lnTo>
                  <a:lnTo>
                    <a:pt x="106" y="120"/>
                  </a:lnTo>
                  <a:lnTo>
                    <a:pt x="106" y="131"/>
                  </a:lnTo>
                  <a:lnTo>
                    <a:pt x="95" y="131"/>
                  </a:lnTo>
                  <a:lnTo>
                    <a:pt x="95" y="143"/>
                  </a:lnTo>
                  <a:lnTo>
                    <a:pt x="83" y="143"/>
                  </a:lnTo>
                  <a:lnTo>
                    <a:pt x="83" y="155"/>
                  </a:lnTo>
                  <a:lnTo>
                    <a:pt x="71" y="155"/>
                  </a:lnTo>
                  <a:lnTo>
                    <a:pt x="71" y="166"/>
                  </a:lnTo>
                  <a:lnTo>
                    <a:pt x="59" y="166"/>
                  </a:lnTo>
                  <a:lnTo>
                    <a:pt x="59" y="178"/>
                  </a:lnTo>
                  <a:lnTo>
                    <a:pt x="47" y="178"/>
                  </a:lnTo>
                  <a:lnTo>
                    <a:pt x="47" y="190"/>
                  </a:lnTo>
                  <a:lnTo>
                    <a:pt x="35" y="190"/>
                  </a:lnTo>
                  <a:lnTo>
                    <a:pt x="35" y="202"/>
                  </a:lnTo>
                  <a:lnTo>
                    <a:pt x="23" y="202"/>
                  </a:lnTo>
                  <a:lnTo>
                    <a:pt x="23" y="214"/>
                  </a:lnTo>
                  <a:lnTo>
                    <a:pt x="12" y="214"/>
                  </a:lnTo>
                  <a:lnTo>
                    <a:pt x="12" y="226"/>
                  </a:lnTo>
                  <a:lnTo>
                    <a:pt x="0" y="226"/>
                  </a:lnTo>
                  <a:lnTo>
                    <a:pt x="0" y="238"/>
                  </a:lnTo>
                  <a:lnTo>
                    <a:pt x="12" y="250"/>
                  </a:lnTo>
                  <a:lnTo>
                    <a:pt x="12" y="262"/>
                  </a:lnTo>
                  <a:lnTo>
                    <a:pt x="23" y="274"/>
                  </a:lnTo>
                  <a:lnTo>
                    <a:pt x="35" y="285"/>
                  </a:lnTo>
                  <a:lnTo>
                    <a:pt x="47" y="297"/>
                  </a:lnTo>
                  <a:lnTo>
                    <a:pt x="59" y="297"/>
                  </a:lnTo>
                  <a:lnTo>
                    <a:pt x="59" y="309"/>
                  </a:lnTo>
                  <a:lnTo>
                    <a:pt x="71" y="309"/>
                  </a:lnTo>
                  <a:lnTo>
                    <a:pt x="83" y="309"/>
                  </a:lnTo>
                  <a:lnTo>
                    <a:pt x="95" y="309"/>
                  </a:lnTo>
                  <a:lnTo>
                    <a:pt x="106" y="309"/>
                  </a:lnTo>
                  <a:lnTo>
                    <a:pt x="106" y="297"/>
                  </a:lnTo>
                  <a:lnTo>
                    <a:pt x="118" y="297"/>
                  </a:lnTo>
                  <a:lnTo>
                    <a:pt x="118" y="285"/>
                  </a:lnTo>
                  <a:lnTo>
                    <a:pt x="130" y="285"/>
                  </a:lnTo>
                  <a:lnTo>
                    <a:pt x="130" y="274"/>
                  </a:lnTo>
                  <a:lnTo>
                    <a:pt x="142" y="274"/>
                  </a:lnTo>
                  <a:lnTo>
                    <a:pt x="142" y="262"/>
                  </a:lnTo>
                  <a:lnTo>
                    <a:pt x="154" y="262"/>
                  </a:lnTo>
                  <a:lnTo>
                    <a:pt x="154" y="250"/>
                  </a:lnTo>
                  <a:lnTo>
                    <a:pt x="165" y="250"/>
                  </a:lnTo>
                  <a:lnTo>
                    <a:pt x="165" y="238"/>
                  </a:lnTo>
                  <a:lnTo>
                    <a:pt x="177" y="238"/>
                  </a:lnTo>
                  <a:lnTo>
                    <a:pt x="177" y="226"/>
                  </a:lnTo>
                  <a:lnTo>
                    <a:pt x="189" y="226"/>
                  </a:lnTo>
                  <a:lnTo>
                    <a:pt x="189" y="214"/>
                  </a:lnTo>
                  <a:lnTo>
                    <a:pt x="201" y="214"/>
                  </a:lnTo>
                  <a:lnTo>
                    <a:pt x="201" y="202"/>
                  </a:lnTo>
                  <a:lnTo>
                    <a:pt x="213" y="202"/>
                  </a:lnTo>
                  <a:lnTo>
                    <a:pt x="225" y="190"/>
                  </a:lnTo>
                  <a:lnTo>
                    <a:pt x="237" y="190"/>
                  </a:lnTo>
                  <a:lnTo>
                    <a:pt x="249" y="178"/>
                  </a:lnTo>
                  <a:lnTo>
                    <a:pt x="261" y="166"/>
                  </a:lnTo>
                  <a:lnTo>
                    <a:pt x="273" y="166"/>
                  </a:lnTo>
                  <a:lnTo>
                    <a:pt x="285" y="155"/>
                  </a:lnTo>
                  <a:lnTo>
                    <a:pt x="297" y="155"/>
                  </a:lnTo>
                  <a:lnTo>
                    <a:pt x="308" y="155"/>
                  </a:lnTo>
                  <a:lnTo>
                    <a:pt x="319" y="155"/>
                  </a:lnTo>
                  <a:lnTo>
                    <a:pt x="331" y="143"/>
                  </a:lnTo>
                  <a:lnTo>
                    <a:pt x="343" y="143"/>
                  </a:lnTo>
                  <a:lnTo>
                    <a:pt x="355" y="143"/>
                  </a:lnTo>
                  <a:lnTo>
                    <a:pt x="367" y="131"/>
                  </a:lnTo>
                  <a:lnTo>
                    <a:pt x="379" y="131"/>
                  </a:lnTo>
                  <a:lnTo>
                    <a:pt x="379" y="120"/>
                  </a:lnTo>
                  <a:lnTo>
                    <a:pt x="391" y="120"/>
                  </a:lnTo>
                  <a:lnTo>
                    <a:pt x="391" y="108"/>
                  </a:lnTo>
                  <a:lnTo>
                    <a:pt x="403" y="108"/>
                  </a:lnTo>
                  <a:lnTo>
                    <a:pt x="403" y="96"/>
                  </a:lnTo>
                  <a:lnTo>
                    <a:pt x="403" y="84"/>
                  </a:lnTo>
                  <a:lnTo>
                    <a:pt x="403" y="72"/>
                  </a:lnTo>
                  <a:lnTo>
                    <a:pt x="403" y="60"/>
                  </a:lnTo>
                  <a:lnTo>
                    <a:pt x="391" y="60"/>
                  </a:lnTo>
                  <a:lnTo>
                    <a:pt x="391" y="48"/>
                  </a:lnTo>
                  <a:lnTo>
                    <a:pt x="391" y="36"/>
                  </a:lnTo>
                  <a:lnTo>
                    <a:pt x="379" y="36"/>
                  </a:lnTo>
                  <a:lnTo>
                    <a:pt x="379" y="24"/>
                  </a:lnTo>
                  <a:lnTo>
                    <a:pt x="367" y="12"/>
                  </a:lnTo>
                  <a:lnTo>
                    <a:pt x="355" y="12"/>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9274" name="Line 27"/>
            <p:cNvSpPr>
              <a:spLocks noChangeShapeType="1"/>
            </p:cNvSpPr>
            <p:nvPr/>
          </p:nvSpPr>
          <p:spPr bwMode="auto">
            <a:xfrm>
              <a:off x="4193" y="2597"/>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9275" name="Freeform 28"/>
            <p:cNvSpPr>
              <a:spLocks/>
            </p:cNvSpPr>
            <p:nvPr/>
          </p:nvSpPr>
          <p:spPr bwMode="auto">
            <a:xfrm>
              <a:off x="3819" y="2581"/>
              <a:ext cx="412" cy="343"/>
            </a:xfrm>
            <a:custGeom>
              <a:avLst/>
              <a:gdLst>
                <a:gd name="T0" fmla="*/ 374 w 412"/>
                <a:gd name="T1" fmla="*/ 25 h 343"/>
                <a:gd name="T2" fmla="*/ 302 w 412"/>
                <a:gd name="T3" fmla="*/ 0 h 343"/>
                <a:gd name="T4" fmla="*/ 229 w 412"/>
                <a:gd name="T5" fmla="*/ 25 h 343"/>
                <a:gd name="T6" fmla="*/ 181 w 412"/>
                <a:gd name="T7" fmla="*/ 74 h 343"/>
                <a:gd name="T8" fmla="*/ 121 w 412"/>
                <a:gd name="T9" fmla="*/ 123 h 343"/>
                <a:gd name="T10" fmla="*/ 84 w 412"/>
                <a:gd name="T11" fmla="*/ 171 h 343"/>
                <a:gd name="T12" fmla="*/ 36 w 412"/>
                <a:gd name="T13" fmla="*/ 208 h 343"/>
                <a:gd name="T14" fmla="*/ 0 w 412"/>
                <a:gd name="T15" fmla="*/ 257 h 343"/>
                <a:gd name="T16" fmla="*/ 23 w 412"/>
                <a:gd name="T17" fmla="*/ 305 h 343"/>
                <a:gd name="T18" fmla="*/ 84 w 412"/>
                <a:gd name="T19" fmla="*/ 342 h 343"/>
                <a:gd name="T20" fmla="*/ 133 w 412"/>
                <a:gd name="T21" fmla="*/ 305 h 343"/>
                <a:gd name="T22" fmla="*/ 168 w 412"/>
                <a:gd name="T23" fmla="*/ 257 h 343"/>
                <a:gd name="T24" fmla="*/ 217 w 412"/>
                <a:gd name="T25" fmla="*/ 220 h 343"/>
                <a:gd name="T26" fmla="*/ 278 w 412"/>
                <a:gd name="T27" fmla="*/ 171 h 343"/>
                <a:gd name="T28" fmla="*/ 362 w 412"/>
                <a:gd name="T29" fmla="*/ 159 h 343"/>
                <a:gd name="T30" fmla="*/ 411 w 412"/>
                <a:gd name="T31" fmla="*/ 123 h 343"/>
                <a:gd name="T32" fmla="*/ 399 w 412"/>
                <a:gd name="T33" fmla="*/ 49 h 343"/>
                <a:gd name="T34" fmla="*/ 362 w 412"/>
                <a:gd name="T35" fmla="*/ 12 h 343"/>
                <a:gd name="T36" fmla="*/ 374 w 412"/>
                <a:gd name="T37" fmla="*/ 25 h 3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12" h="343">
                  <a:moveTo>
                    <a:pt x="374" y="25"/>
                  </a:moveTo>
                  <a:lnTo>
                    <a:pt x="302" y="0"/>
                  </a:lnTo>
                  <a:lnTo>
                    <a:pt x="229" y="25"/>
                  </a:lnTo>
                  <a:lnTo>
                    <a:pt x="181" y="74"/>
                  </a:lnTo>
                  <a:lnTo>
                    <a:pt x="121" y="123"/>
                  </a:lnTo>
                  <a:lnTo>
                    <a:pt x="84" y="171"/>
                  </a:lnTo>
                  <a:lnTo>
                    <a:pt x="36" y="208"/>
                  </a:lnTo>
                  <a:lnTo>
                    <a:pt x="0" y="257"/>
                  </a:lnTo>
                  <a:lnTo>
                    <a:pt x="23" y="305"/>
                  </a:lnTo>
                  <a:lnTo>
                    <a:pt x="84" y="342"/>
                  </a:lnTo>
                  <a:lnTo>
                    <a:pt x="133" y="305"/>
                  </a:lnTo>
                  <a:lnTo>
                    <a:pt x="168" y="257"/>
                  </a:lnTo>
                  <a:lnTo>
                    <a:pt x="217" y="220"/>
                  </a:lnTo>
                  <a:lnTo>
                    <a:pt x="278" y="171"/>
                  </a:lnTo>
                  <a:lnTo>
                    <a:pt x="362" y="159"/>
                  </a:lnTo>
                  <a:lnTo>
                    <a:pt x="411" y="123"/>
                  </a:lnTo>
                  <a:lnTo>
                    <a:pt x="399" y="49"/>
                  </a:lnTo>
                  <a:lnTo>
                    <a:pt x="362" y="12"/>
                  </a:lnTo>
                  <a:lnTo>
                    <a:pt x="374" y="25"/>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9276" name="Freeform 29"/>
            <p:cNvSpPr>
              <a:spLocks/>
            </p:cNvSpPr>
            <p:nvPr/>
          </p:nvSpPr>
          <p:spPr bwMode="auto">
            <a:xfrm>
              <a:off x="3819" y="2593"/>
              <a:ext cx="412" cy="318"/>
            </a:xfrm>
            <a:custGeom>
              <a:avLst/>
              <a:gdLst>
                <a:gd name="T0" fmla="*/ 374 w 412"/>
                <a:gd name="T1" fmla="*/ 12 h 318"/>
                <a:gd name="T2" fmla="*/ 350 w 412"/>
                <a:gd name="T3" fmla="*/ 12 h 318"/>
                <a:gd name="T4" fmla="*/ 326 w 412"/>
                <a:gd name="T5" fmla="*/ 0 h 318"/>
                <a:gd name="T6" fmla="*/ 302 w 412"/>
                <a:gd name="T7" fmla="*/ 0 h 318"/>
                <a:gd name="T8" fmla="*/ 278 w 412"/>
                <a:gd name="T9" fmla="*/ 0 h 318"/>
                <a:gd name="T10" fmla="*/ 266 w 412"/>
                <a:gd name="T11" fmla="*/ 12 h 318"/>
                <a:gd name="T12" fmla="*/ 242 w 412"/>
                <a:gd name="T13" fmla="*/ 12 h 318"/>
                <a:gd name="T14" fmla="*/ 229 w 412"/>
                <a:gd name="T15" fmla="*/ 25 h 318"/>
                <a:gd name="T16" fmla="*/ 205 w 412"/>
                <a:gd name="T17" fmla="*/ 37 h 318"/>
                <a:gd name="T18" fmla="*/ 181 w 412"/>
                <a:gd name="T19" fmla="*/ 49 h 318"/>
                <a:gd name="T20" fmla="*/ 168 w 412"/>
                <a:gd name="T21" fmla="*/ 61 h 318"/>
                <a:gd name="T22" fmla="*/ 157 w 412"/>
                <a:gd name="T23" fmla="*/ 74 h 318"/>
                <a:gd name="T24" fmla="*/ 145 w 412"/>
                <a:gd name="T25" fmla="*/ 86 h 318"/>
                <a:gd name="T26" fmla="*/ 133 w 412"/>
                <a:gd name="T27" fmla="*/ 98 h 318"/>
                <a:gd name="T28" fmla="*/ 121 w 412"/>
                <a:gd name="T29" fmla="*/ 123 h 318"/>
                <a:gd name="T30" fmla="*/ 109 w 412"/>
                <a:gd name="T31" fmla="*/ 134 h 318"/>
                <a:gd name="T32" fmla="*/ 96 w 412"/>
                <a:gd name="T33" fmla="*/ 146 h 318"/>
                <a:gd name="T34" fmla="*/ 84 w 412"/>
                <a:gd name="T35" fmla="*/ 159 h 318"/>
                <a:gd name="T36" fmla="*/ 72 w 412"/>
                <a:gd name="T37" fmla="*/ 171 h 318"/>
                <a:gd name="T38" fmla="*/ 60 w 412"/>
                <a:gd name="T39" fmla="*/ 183 h 318"/>
                <a:gd name="T40" fmla="*/ 48 w 412"/>
                <a:gd name="T41" fmla="*/ 195 h 318"/>
                <a:gd name="T42" fmla="*/ 36 w 412"/>
                <a:gd name="T43" fmla="*/ 208 h 318"/>
                <a:gd name="T44" fmla="*/ 23 w 412"/>
                <a:gd name="T45" fmla="*/ 220 h 318"/>
                <a:gd name="T46" fmla="*/ 12 w 412"/>
                <a:gd name="T47" fmla="*/ 232 h 318"/>
                <a:gd name="T48" fmla="*/ 0 w 412"/>
                <a:gd name="T49" fmla="*/ 244 h 318"/>
                <a:gd name="T50" fmla="*/ 12 w 412"/>
                <a:gd name="T51" fmla="*/ 269 h 318"/>
                <a:gd name="T52" fmla="*/ 36 w 412"/>
                <a:gd name="T53" fmla="*/ 292 h 318"/>
                <a:gd name="T54" fmla="*/ 60 w 412"/>
                <a:gd name="T55" fmla="*/ 305 h 318"/>
                <a:gd name="T56" fmla="*/ 72 w 412"/>
                <a:gd name="T57" fmla="*/ 317 h 318"/>
                <a:gd name="T58" fmla="*/ 96 w 412"/>
                <a:gd name="T59" fmla="*/ 317 h 318"/>
                <a:gd name="T60" fmla="*/ 109 w 412"/>
                <a:gd name="T61" fmla="*/ 305 h 318"/>
                <a:gd name="T62" fmla="*/ 121 w 412"/>
                <a:gd name="T63" fmla="*/ 292 h 318"/>
                <a:gd name="T64" fmla="*/ 133 w 412"/>
                <a:gd name="T65" fmla="*/ 281 h 318"/>
                <a:gd name="T66" fmla="*/ 145 w 412"/>
                <a:gd name="T67" fmla="*/ 269 h 318"/>
                <a:gd name="T68" fmla="*/ 157 w 412"/>
                <a:gd name="T69" fmla="*/ 257 h 318"/>
                <a:gd name="T70" fmla="*/ 168 w 412"/>
                <a:gd name="T71" fmla="*/ 244 h 318"/>
                <a:gd name="T72" fmla="*/ 181 w 412"/>
                <a:gd name="T73" fmla="*/ 232 h 318"/>
                <a:gd name="T74" fmla="*/ 193 w 412"/>
                <a:gd name="T75" fmla="*/ 220 h 318"/>
                <a:gd name="T76" fmla="*/ 205 w 412"/>
                <a:gd name="T77" fmla="*/ 208 h 318"/>
                <a:gd name="T78" fmla="*/ 229 w 412"/>
                <a:gd name="T79" fmla="*/ 195 h 318"/>
                <a:gd name="T80" fmla="*/ 254 w 412"/>
                <a:gd name="T81" fmla="*/ 183 h 318"/>
                <a:gd name="T82" fmla="*/ 278 w 412"/>
                <a:gd name="T83" fmla="*/ 171 h 318"/>
                <a:gd name="T84" fmla="*/ 302 w 412"/>
                <a:gd name="T85" fmla="*/ 159 h 318"/>
                <a:gd name="T86" fmla="*/ 326 w 412"/>
                <a:gd name="T87" fmla="*/ 159 h 318"/>
                <a:gd name="T88" fmla="*/ 350 w 412"/>
                <a:gd name="T89" fmla="*/ 146 h 318"/>
                <a:gd name="T90" fmla="*/ 374 w 412"/>
                <a:gd name="T91" fmla="*/ 134 h 318"/>
                <a:gd name="T92" fmla="*/ 387 w 412"/>
                <a:gd name="T93" fmla="*/ 123 h 318"/>
                <a:gd name="T94" fmla="*/ 399 w 412"/>
                <a:gd name="T95" fmla="*/ 110 h 318"/>
                <a:gd name="T96" fmla="*/ 411 w 412"/>
                <a:gd name="T97" fmla="*/ 98 h 318"/>
                <a:gd name="T98" fmla="*/ 411 w 412"/>
                <a:gd name="T99" fmla="*/ 74 h 318"/>
                <a:gd name="T100" fmla="*/ 399 w 412"/>
                <a:gd name="T101" fmla="*/ 61 h 318"/>
                <a:gd name="T102" fmla="*/ 399 w 412"/>
                <a:gd name="T103" fmla="*/ 37 h 318"/>
                <a:gd name="T104" fmla="*/ 387 w 412"/>
                <a:gd name="T105" fmla="*/ 25 h 318"/>
                <a:gd name="T106" fmla="*/ 362 w 412"/>
                <a:gd name="T107" fmla="*/ 12 h 31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2" h="318">
                  <a:moveTo>
                    <a:pt x="362" y="12"/>
                  </a:moveTo>
                  <a:lnTo>
                    <a:pt x="374" y="12"/>
                  </a:lnTo>
                  <a:lnTo>
                    <a:pt x="362" y="12"/>
                  </a:lnTo>
                  <a:lnTo>
                    <a:pt x="350" y="12"/>
                  </a:lnTo>
                  <a:lnTo>
                    <a:pt x="338" y="0"/>
                  </a:lnTo>
                  <a:lnTo>
                    <a:pt x="326" y="0"/>
                  </a:lnTo>
                  <a:lnTo>
                    <a:pt x="315" y="0"/>
                  </a:lnTo>
                  <a:lnTo>
                    <a:pt x="302" y="0"/>
                  </a:lnTo>
                  <a:lnTo>
                    <a:pt x="290" y="0"/>
                  </a:lnTo>
                  <a:lnTo>
                    <a:pt x="278" y="0"/>
                  </a:lnTo>
                  <a:lnTo>
                    <a:pt x="266" y="0"/>
                  </a:lnTo>
                  <a:lnTo>
                    <a:pt x="266" y="12"/>
                  </a:lnTo>
                  <a:lnTo>
                    <a:pt x="254" y="12"/>
                  </a:lnTo>
                  <a:lnTo>
                    <a:pt x="242" y="12"/>
                  </a:lnTo>
                  <a:lnTo>
                    <a:pt x="229" y="12"/>
                  </a:lnTo>
                  <a:lnTo>
                    <a:pt x="229" y="25"/>
                  </a:lnTo>
                  <a:lnTo>
                    <a:pt x="217" y="25"/>
                  </a:lnTo>
                  <a:lnTo>
                    <a:pt x="205" y="37"/>
                  </a:lnTo>
                  <a:lnTo>
                    <a:pt x="193" y="49"/>
                  </a:lnTo>
                  <a:lnTo>
                    <a:pt x="181" y="49"/>
                  </a:lnTo>
                  <a:lnTo>
                    <a:pt x="181" y="61"/>
                  </a:lnTo>
                  <a:lnTo>
                    <a:pt x="168" y="61"/>
                  </a:lnTo>
                  <a:lnTo>
                    <a:pt x="168" y="74"/>
                  </a:lnTo>
                  <a:lnTo>
                    <a:pt x="157" y="74"/>
                  </a:lnTo>
                  <a:lnTo>
                    <a:pt x="157" y="86"/>
                  </a:lnTo>
                  <a:lnTo>
                    <a:pt x="145" y="86"/>
                  </a:lnTo>
                  <a:lnTo>
                    <a:pt x="145" y="98"/>
                  </a:lnTo>
                  <a:lnTo>
                    <a:pt x="133" y="98"/>
                  </a:lnTo>
                  <a:lnTo>
                    <a:pt x="121" y="110"/>
                  </a:lnTo>
                  <a:lnTo>
                    <a:pt x="121" y="123"/>
                  </a:lnTo>
                  <a:lnTo>
                    <a:pt x="109" y="123"/>
                  </a:lnTo>
                  <a:lnTo>
                    <a:pt x="109" y="134"/>
                  </a:lnTo>
                  <a:lnTo>
                    <a:pt x="96" y="134"/>
                  </a:lnTo>
                  <a:lnTo>
                    <a:pt x="96" y="146"/>
                  </a:lnTo>
                  <a:lnTo>
                    <a:pt x="84" y="146"/>
                  </a:lnTo>
                  <a:lnTo>
                    <a:pt x="84" y="159"/>
                  </a:lnTo>
                  <a:lnTo>
                    <a:pt x="72" y="159"/>
                  </a:lnTo>
                  <a:lnTo>
                    <a:pt x="72" y="171"/>
                  </a:lnTo>
                  <a:lnTo>
                    <a:pt x="60" y="171"/>
                  </a:lnTo>
                  <a:lnTo>
                    <a:pt x="60" y="183"/>
                  </a:lnTo>
                  <a:lnTo>
                    <a:pt x="48" y="183"/>
                  </a:lnTo>
                  <a:lnTo>
                    <a:pt x="48" y="195"/>
                  </a:lnTo>
                  <a:lnTo>
                    <a:pt x="36" y="195"/>
                  </a:lnTo>
                  <a:lnTo>
                    <a:pt x="36" y="208"/>
                  </a:lnTo>
                  <a:lnTo>
                    <a:pt x="23" y="208"/>
                  </a:lnTo>
                  <a:lnTo>
                    <a:pt x="23" y="220"/>
                  </a:lnTo>
                  <a:lnTo>
                    <a:pt x="12" y="220"/>
                  </a:lnTo>
                  <a:lnTo>
                    <a:pt x="12" y="232"/>
                  </a:lnTo>
                  <a:lnTo>
                    <a:pt x="0" y="232"/>
                  </a:lnTo>
                  <a:lnTo>
                    <a:pt x="0" y="244"/>
                  </a:lnTo>
                  <a:lnTo>
                    <a:pt x="12" y="257"/>
                  </a:lnTo>
                  <a:lnTo>
                    <a:pt x="12" y="269"/>
                  </a:lnTo>
                  <a:lnTo>
                    <a:pt x="23" y="281"/>
                  </a:lnTo>
                  <a:lnTo>
                    <a:pt x="36" y="292"/>
                  </a:lnTo>
                  <a:lnTo>
                    <a:pt x="48" y="305"/>
                  </a:lnTo>
                  <a:lnTo>
                    <a:pt x="60" y="305"/>
                  </a:lnTo>
                  <a:lnTo>
                    <a:pt x="60" y="317"/>
                  </a:lnTo>
                  <a:lnTo>
                    <a:pt x="72" y="317"/>
                  </a:lnTo>
                  <a:lnTo>
                    <a:pt x="84" y="317"/>
                  </a:lnTo>
                  <a:lnTo>
                    <a:pt x="96" y="317"/>
                  </a:lnTo>
                  <a:lnTo>
                    <a:pt x="109" y="317"/>
                  </a:lnTo>
                  <a:lnTo>
                    <a:pt x="109" y="305"/>
                  </a:lnTo>
                  <a:lnTo>
                    <a:pt x="121" y="305"/>
                  </a:lnTo>
                  <a:lnTo>
                    <a:pt x="121" y="292"/>
                  </a:lnTo>
                  <a:lnTo>
                    <a:pt x="133" y="292"/>
                  </a:lnTo>
                  <a:lnTo>
                    <a:pt x="133" y="281"/>
                  </a:lnTo>
                  <a:lnTo>
                    <a:pt x="145" y="281"/>
                  </a:lnTo>
                  <a:lnTo>
                    <a:pt x="145" y="269"/>
                  </a:lnTo>
                  <a:lnTo>
                    <a:pt x="157" y="269"/>
                  </a:lnTo>
                  <a:lnTo>
                    <a:pt x="157" y="257"/>
                  </a:lnTo>
                  <a:lnTo>
                    <a:pt x="168" y="257"/>
                  </a:lnTo>
                  <a:lnTo>
                    <a:pt x="168" y="244"/>
                  </a:lnTo>
                  <a:lnTo>
                    <a:pt x="181" y="244"/>
                  </a:lnTo>
                  <a:lnTo>
                    <a:pt x="181" y="232"/>
                  </a:lnTo>
                  <a:lnTo>
                    <a:pt x="193" y="232"/>
                  </a:lnTo>
                  <a:lnTo>
                    <a:pt x="193" y="220"/>
                  </a:lnTo>
                  <a:lnTo>
                    <a:pt x="205" y="220"/>
                  </a:lnTo>
                  <a:lnTo>
                    <a:pt x="205" y="208"/>
                  </a:lnTo>
                  <a:lnTo>
                    <a:pt x="217" y="208"/>
                  </a:lnTo>
                  <a:lnTo>
                    <a:pt x="229" y="195"/>
                  </a:lnTo>
                  <a:lnTo>
                    <a:pt x="242" y="195"/>
                  </a:lnTo>
                  <a:lnTo>
                    <a:pt x="254" y="183"/>
                  </a:lnTo>
                  <a:lnTo>
                    <a:pt x="266" y="171"/>
                  </a:lnTo>
                  <a:lnTo>
                    <a:pt x="278" y="171"/>
                  </a:lnTo>
                  <a:lnTo>
                    <a:pt x="290" y="159"/>
                  </a:lnTo>
                  <a:lnTo>
                    <a:pt x="302" y="159"/>
                  </a:lnTo>
                  <a:lnTo>
                    <a:pt x="315" y="159"/>
                  </a:lnTo>
                  <a:lnTo>
                    <a:pt x="326" y="159"/>
                  </a:lnTo>
                  <a:lnTo>
                    <a:pt x="338" y="146"/>
                  </a:lnTo>
                  <a:lnTo>
                    <a:pt x="350" y="146"/>
                  </a:lnTo>
                  <a:lnTo>
                    <a:pt x="362" y="146"/>
                  </a:lnTo>
                  <a:lnTo>
                    <a:pt x="374" y="134"/>
                  </a:lnTo>
                  <a:lnTo>
                    <a:pt x="387" y="134"/>
                  </a:lnTo>
                  <a:lnTo>
                    <a:pt x="387" y="123"/>
                  </a:lnTo>
                  <a:lnTo>
                    <a:pt x="399" y="123"/>
                  </a:lnTo>
                  <a:lnTo>
                    <a:pt x="399" y="110"/>
                  </a:lnTo>
                  <a:lnTo>
                    <a:pt x="411" y="110"/>
                  </a:lnTo>
                  <a:lnTo>
                    <a:pt x="411" y="98"/>
                  </a:lnTo>
                  <a:lnTo>
                    <a:pt x="411" y="86"/>
                  </a:lnTo>
                  <a:lnTo>
                    <a:pt x="411" y="74"/>
                  </a:lnTo>
                  <a:lnTo>
                    <a:pt x="411" y="61"/>
                  </a:lnTo>
                  <a:lnTo>
                    <a:pt x="399" y="61"/>
                  </a:lnTo>
                  <a:lnTo>
                    <a:pt x="399" y="49"/>
                  </a:lnTo>
                  <a:lnTo>
                    <a:pt x="399" y="37"/>
                  </a:lnTo>
                  <a:lnTo>
                    <a:pt x="387" y="37"/>
                  </a:lnTo>
                  <a:lnTo>
                    <a:pt x="387" y="25"/>
                  </a:lnTo>
                  <a:lnTo>
                    <a:pt x="374" y="12"/>
                  </a:lnTo>
                  <a:lnTo>
                    <a:pt x="362"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110</a:t>
            </a:fld>
            <a:endParaRPr lang="en-US" altLang="en-US"/>
          </a:p>
        </p:txBody>
      </p:sp>
    </p:spTree>
  </p:cSld>
  <p:clrMapOvr>
    <a:masterClrMapping/>
  </p:clrMapOvr>
  <p:transition advTm="2000"/>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0290"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0333"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0291"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292"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293"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0294"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4.0</a:t>
            </a:r>
            <a:endParaRPr lang="en-US" altLang="en-US" smtClean="0"/>
          </a:p>
        </p:txBody>
      </p:sp>
      <p:grpSp>
        <p:nvGrpSpPr>
          <p:cNvPr id="140295" name="Group 7"/>
          <p:cNvGrpSpPr>
            <a:grpSpLocks/>
          </p:cNvGrpSpPr>
          <p:nvPr/>
        </p:nvGrpSpPr>
        <p:grpSpPr bwMode="auto">
          <a:xfrm>
            <a:off x="1911350" y="3733800"/>
            <a:ext cx="5316538" cy="1035050"/>
            <a:chOff x="1221" y="2464"/>
            <a:chExt cx="3395" cy="666"/>
          </a:xfrm>
        </p:grpSpPr>
        <p:grpSp>
          <p:nvGrpSpPr>
            <p:cNvPr id="140296" name="Group 8"/>
            <p:cNvGrpSpPr>
              <a:grpSpLocks/>
            </p:cNvGrpSpPr>
            <p:nvPr/>
          </p:nvGrpSpPr>
          <p:grpSpPr bwMode="auto">
            <a:xfrm>
              <a:off x="1221" y="2464"/>
              <a:ext cx="3395" cy="666"/>
              <a:chOff x="1221" y="2464"/>
              <a:chExt cx="3395" cy="666"/>
            </a:xfrm>
          </p:grpSpPr>
          <p:sp>
            <p:nvSpPr>
              <p:cNvPr id="140311"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0312" name="Group 10"/>
              <p:cNvGrpSpPr>
                <a:grpSpLocks/>
              </p:cNvGrpSpPr>
              <p:nvPr/>
            </p:nvGrpSpPr>
            <p:grpSpPr bwMode="auto">
              <a:xfrm>
                <a:off x="1523" y="3061"/>
                <a:ext cx="2611" cy="65"/>
                <a:chOff x="1523" y="3061"/>
                <a:chExt cx="2611" cy="65"/>
              </a:xfrm>
            </p:grpSpPr>
            <p:sp>
              <p:nvSpPr>
                <p:cNvPr id="140321"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22"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23"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24"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25"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26" name="Line 16"/>
                <p:cNvSpPr>
                  <a:spLocks noChangeShapeType="1"/>
                </p:cNvSpPr>
                <p:nvPr/>
              </p:nvSpPr>
              <p:spPr bwMode="auto">
                <a:xfrm flipV="1">
                  <a:off x="372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27" name="Line 17"/>
                <p:cNvSpPr>
                  <a:spLocks noChangeShapeType="1"/>
                </p:cNvSpPr>
                <p:nvPr/>
              </p:nvSpPr>
              <p:spPr bwMode="auto">
                <a:xfrm flipV="1">
                  <a:off x="4134"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0313" name="Group 18"/>
              <p:cNvGrpSpPr>
                <a:grpSpLocks/>
              </p:cNvGrpSpPr>
              <p:nvPr/>
            </p:nvGrpSpPr>
            <p:grpSpPr bwMode="auto">
              <a:xfrm>
                <a:off x="1523" y="2464"/>
                <a:ext cx="2611" cy="77"/>
                <a:chOff x="1523" y="2464"/>
                <a:chExt cx="2611" cy="77"/>
              </a:xfrm>
            </p:grpSpPr>
            <p:sp>
              <p:nvSpPr>
                <p:cNvPr id="140314" name="Line 19"/>
                <p:cNvSpPr>
                  <a:spLocks noChangeShapeType="1"/>
                </p:cNvSpPr>
                <p:nvPr/>
              </p:nvSpPr>
              <p:spPr bwMode="auto">
                <a:xfrm flipV="1">
                  <a:off x="1523"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15" name="Line 20"/>
                <p:cNvSpPr>
                  <a:spLocks noChangeShapeType="1"/>
                </p:cNvSpPr>
                <p:nvPr/>
              </p:nvSpPr>
              <p:spPr bwMode="auto">
                <a:xfrm flipV="1">
                  <a:off x="1970"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16" name="Line 21"/>
                <p:cNvSpPr>
                  <a:spLocks noChangeShapeType="1"/>
                </p:cNvSpPr>
                <p:nvPr/>
              </p:nvSpPr>
              <p:spPr bwMode="auto">
                <a:xfrm flipV="1">
                  <a:off x="2405"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17" name="Line 22"/>
                <p:cNvSpPr>
                  <a:spLocks noChangeShapeType="1"/>
                </p:cNvSpPr>
                <p:nvPr/>
              </p:nvSpPr>
              <p:spPr bwMode="auto">
                <a:xfrm flipV="1">
                  <a:off x="2852"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18" name="Line 23"/>
                <p:cNvSpPr>
                  <a:spLocks noChangeShapeType="1"/>
                </p:cNvSpPr>
                <p:nvPr/>
              </p:nvSpPr>
              <p:spPr bwMode="auto">
                <a:xfrm flipV="1">
                  <a:off x="3287"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19"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20"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0297" name="Freeform 26"/>
            <p:cNvSpPr>
              <a:spLocks/>
            </p:cNvSpPr>
            <p:nvPr/>
          </p:nvSpPr>
          <p:spPr bwMode="auto">
            <a:xfrm>
              <a:off x="3532" y="2671"/>
              <a:ext cx="236" cy="298"/>
            </a:xfrm>
            <a:custGeom>
              <a:avLst/>
              <a:gdLst>
                <a:gd name="T0" fmla="*/ 235 w 236"/>
                <a:gd name="T1" fmla="*/ 143 h 298"/>
                <a:gd name="T2" fmla="*/ 235 w 236"/>
                <a:gd name="T3" fmla="*/ 143 h 298"/>
                <a:gd name="T4" fmla="*/ 223 w 236"/>
                <a:gd name="T5" fmla="*/ 154 h 298"/>
                <a:gd name="T6" fmla="*/ 223 w 236"/>
                <a:gd name="T7" fmla="*/ 178 h 298"/>
                <a:gd name="T8" fmla="*/ 211 w 236"/>
                <a:gd name="T9" fmla="*/ 190 h 298"/>
                <a:gd name="T10" fmla="*/ 211 w 236"/>
                <a:gd name="T11" fmla="*/ 213 h 298"/>
                <a:gd name="T12" fmla="*/ 200 w 236"/>
                <a:gd name="T13" fmla="*/ 225 h 298"/>
                <a:gd name="T14" fmla="*/ 188 w 236"/>
                <a:gd name="T15" fmla="*/ 237 h 298"/>
                <a:gd name="T16" fmla="*/ 176 w 236"/>
                <a:gd name="T17" fmla="*/ 249 h 298"/>
                <a:gd name="T18" fmla="*/ 164 w 236"/>
                <a:gd name="T19" fmla="*/ 261 h 298"/>
                <a:gd name="T20" fmla="*/ 152 w 236"/>
                <a:gd name="T21" fmla="*/ 273 h 298"/>
                <a:gd name="T22" fmla="*/ 141 w 236"/>
                <a:gd name="T23" fmla="*/ 285 h 298"/>
                <a:gd name="T24" fmla="*/ 130 w 236"/>
                <a:gd name="T25" fmla="*/ 297 h 298"/>
                <a:gd name="T26" fmla="*/ 106 w 236"/>
                <a:gd name="T27" fmla="*/ 297 h 298"/>
                <a:gd name="T28" fmla="*/ 83 w 236"/>
                <a:gd name="T29" fmla="*/ 297 h 298"/>
                <a:gd name="T30" fmla="*/ 59 w 236"/>
                <a:gd name="T31" fmla="*/ 285 h 298"/>
                <a:gd name="T32" fmla="*/ 47 w 236"/>
                <a:gd name="T33" fmla="*/ 273 h 298"/>
                <a:gd name="T34" fmla="*/ 35 w 236"/>
                <a:gd name="T35" fmla="*/ 261 h 298"/>
                <a:gd name="T36" fmla="*/ 24 w 236"/>
                <a:gd name="T37" fmla="*/ 249 h 298"/>
                <a:gd name="T38" fmla="*/ 24 w 236"/>
                <a:gd name="T39" fmla="*/ 225 h 298"/>
                <a:gd name="T40" fmla="*/ 12 w 236"/>
                <a:gd name="T41" fmla="*/ 213 h 298"/>
                <a:gd name="T42" fmla="*/ 12 w 236"/>
                <a:gd name="T43" fmla="*/ 190 h 298"/>
                <a:gd name="T44" fmla="*/ 0 w 236"/>
                <a:gd name="T45" fmla="*/ 166 h 298"/>
                <a:gd name="T46" fmla="*/ 0 w 236"/>
                <a:gd name="T47" fmla="*/ 143 h 298"/>
                <a:gd name="T48" fmla="*/ 12 w 236"/>
                <a:gd name="T49" fmla="*/ 131 h 298"/>
                <a:gd name="T50" fmla="*/ 12 w 236"/>
                <a:gd name="T51" fmla="*/ 107 h 298"/>
                <a:gd name="T52" fmla="*/ 12 w 236"/>
                <a:gd name="T53" fmla="*/ 83 h 298"/>
                <a:gd name="T54" fmla="*/ 12 w 236"/>
                <a:gd name="T55" fmla="*/ 59 h 298"/>
                <a:gd name="T56" fmla="*/ 24 w 236"/>
                <a:gd name="T57" fmla="*/ 47 h 298"/>
                <a:gd name="T58" fmla="*/ 35 w 236"/>
                <a:gd name="T59" fmla="*/ 36 h 298"/>
                <a:gd name="T60" fmla="*/ 47 w 236"/>
                <a:gd name="T61" fmla="*/ 24 h 298"/>
                <a:gd name="T62" fmla="*/ 59 w 236"/>
                <a:gd name="T63" fmla="*/ 12 h 298"/>
                <a:gd name="T64" fmla="*/ 83 w 236"/>
                <a:gd name="T65" fmla="*/ 12 h 298"/>
                <a:gd name="T66" fmla="*/ 94 w 236"/>
                <a:gd name="T67" fmla="*/ 0 h 298"/>
                <a:gd name="T68" fmla="*/ 118 w 236"/>
                <a:gd name="T69" fmla="*/ 0 h 298"/>
                <a:gd name="T70" fmla="*/ 141 w 236"/>
                <a:gd name="T71" fmla="*/ 0 h 298"/>
                <a:gd name="T72" fmla="*/ 164 w 236"/>
                <a:gd name="T73" fmla="*/ 0 h 298"/>
                <a:gd name="T74" fmla="*/ 176 w 236"/>
                <a:gd name="T75" fmla="*/ 12 h 298"/>
                <a:gd name="T76" fmla="*/ 188 w 236"/>
                <a:gd name="T77" fmla="*/ 24 h 298"/>
                <a:gd name="T78" fmla="*/ 200 w 236"/>
                <a:gd name="T79" fmla="*/ 36 h 298"/>
                <a:gd name="T80" fmla="*/ 211 w 236"/>
                <a:gd name="T81" fmla="*/ 47 h 298"/>
                <a:gd name="T82" fmla="*/ 223 w 236"/>
                <a:gd name="T83" fmla="*/ 71 h 298"/>
                <a:gd name="T84" fmla="*/ 235 w 236"/>
                <a:gd name="T85" fmla="*/ 83 h 298"/>
                <a:gd name="T86" fmla="*/ 235 w 236"/>
                <a:gd name="T87" fmla="*/ 107 h 298"/>
                <a:gd name="T88" fmla="*/ 235 w 236"/>
                <a:gd name="T89" fmla="*/ 131 h 298"/>
                <a:gd name="T90" fmla="*/ 223 w 236"/>
                <a:gd name="T91" fmla="*/ 143 h 2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6" h="298">
                  <a:moveTo>
                    <a:pt x="223" y="143"/>
                  </a:moveTo>
                  <a:lnTo>
                    <a:pt x="235" y="143"/>
                  </a:lnTo>
                  <a:lnTo>
                    <a:pt x="235" y="131"/>
                  </a:lnTo>
                  <a:lnTo>
                    <a:pt x="235" y="143"/>
                  </a:lnTo>
                  <a:lnTo>
                    <a:pt x="223" y="143"/>
                  </a:lnTo>
                  <a:lnTo>
                    <a:pt x="223" y="154"/>
                  </a:lnTo>
                  <a:lnTo>
                    <a:pt x="223" y="166"/>
                  </a:lnTo>
                  <a:lnTo>
                    <a:pt x="223" y="178"/>
                  </a:lnTo>
                  <a:lnTo>
                    <a:pt x="223" y="190"/>
                  </a:lnTo>
                  <a:lnTo>
                    <a:pt x="211" y="190"/>
                  </a:lnTo>
                  <a:lnTo>
                    <a:pt x="211" y="201"/>
                  </a:lnTo>
                  <a:lnTo>
                    <a:pt x="211" y="213"/>
                  </a:lnTo>
                  <a:lnTo>
                    <a:pt x="200" y="213"/>
                  </a:lnTo>
                  <a:lnTo>
                    <a:pt x="200" y="225"/>
                  </a:lnTo>
                  <a:lnTo>
                    <a:pt x="200" y="237"/>
                  </a:lnTo>
                  <a:lnTo>
                    <a:pt x="188" y="237"/>
                  </a:lnTo>
                  <a:lnTo>
                    <a:pt x="188" y="249"/>
                  </a:lnTo>
                  <a:lnTo>
                    <a:pt x="176" y="249"/>
                  </a:lnTo>
                  <a:lnTo>
                    <a:pt x="176" y="261"/>
                  </a:lnTo>
                  <a:lnTo>
                    <a:pt x="164" y="261"/>
                  </a:lnTo>
                  <a:lnTo>
                    <a:pt x="164" y="273"/>
                  </a:lnTo>
                  <a:lnTo>
                    <a:pt x="152" y="273"/>
                  </a:lnTo>
                  <a:lnTo>
                    <a:pt x="152" y="285"/>
                  </a:lnTo>
                  <a:lnTo>
                    <a:pt x="141" y="285"/>
                  </a:lnTo>
                  <a:lnTo>
                    <a:pt x="141" y="297"/>
                  </a:lnTo>
                  <a:lnTo>
                    <a:pt x="130" y="297"/>
                  </a:lnTo>
                  <a:lnTo>
                    <a:pt x="118" y="297"/>
                  </a:lnTo>
                  <a:lnTo>
                    <a:pt x="106" y="297"/>
                  </a:lnTo>
                  <a:lnTo>
                    <a:pt x="94" y="297"/>
                  </a:lnTo>
                  <a:lnTo>
                    <a:pt x="83" y="297"/>
                  </a:lnTo>
                  <a:lnTo>
                    <a:pt x="71" y="285"/>
                  </a:lnTo>
                  <a:lnTo>
                    <a:pt x="59" y="285"/>
                  </a:lnTo>
                  <a:lnTo>
                    <a:pt x="59" y="273"/>
                  </a:lnTo>
                  <a:lnTo>
                    <a:pt x="47" y="273"/>
                  </a:lnTo>
                  <a:lnTo>
                    <a:pt x="47" y="261"/>
                  </a:lnTo>
                  <a:lnTo>
                    <a:pt x="35" y="261"/>
                  </a:lnTo>
                  <a:lnTo>
                    <a:pt x="35" y="249"/>
                  </a:lnTo>
                  <a:lnTo>
                    <a:pt x="24" y="249"/>
                  </a:lnTo>
                  <a:lnTo>
                    <a:pt x="24" y="237"/>
                  </a:lnTo>
                  <a:lnTo>
                    <a:pt x="24" y="225"/>
                  </a:lnTo>
                  <a:lnTo>
                    <a:pt x="12" y="225"/>
                  </a:lnTo>
                  <a:lnTo>
                    <a:pt x="12" y="213"/>
                  </a:lnTo>
                  <a:lnTo>
                    <a:pt x="12" y="201"/>
                  </a:lnTo>
                  <a:lnTo>
                    <a:pt x="12" y="190"/>
                  </a:lnTo>
                  <a:lnTo>
                    <a:pt x="0" y="178"/>
                  </a:lnTo>
                  <a:lnTo>
                    <a:pt x="0" y="166"/>
                  </a:lnTo>
                  <a:lnTo>
                    <a:pt x="0" y="154"/>
                  </a:lnTo>
                  <a:lnTo>
                    <a:pt x="0" y="143"/>
                  </a:lnTo>
                  <a:lnTo>
                    <a:pt x="0" y="131"/>
                  </a:lnTo>
                  <a:lnTo>
                    <a:pt x="12" y="131"/>
                  </a:lnTo>
                  <a:lnTo>
                    <a:pt x="12" y="119"/>
                  </a:lnTo>
                  <a:lnTo>
                    <a:pt x="12" y="107"/>
                  </a:lnTo>
                  <a:lnTo>
                    <a:pt x="12" y="95"/>
                  </a:lnTo>
                  <a:lnTo>
                    <a:pt x="12" y="83"/>
                  </a:lnTo>
                  <a:lnTo>
                    <a:pt x="12" y="71"/>
                  </a:lnTo>
                  <a:lnTo>
                    <a:pt x="12" y="59"/>
                  </a:lnTo>
                  <a:lnTo>
                    <a:pt x="24" y="59"/>
                  </a:lnTo>
                  <a:lnTo>
                    <a:pt x="24" y="47"/>
                  </a:lnTo>
                  <a:lnTo>
                    <a:pt x="35" y="47"/>
                  </a:lnTo>
                  <a:lnTo>
                    <a:pt x="35" y="36"/>
                  </a:lnTo>
                  <a:lnTo>
                    <a:pt x="47" y="36"/>
                  </a:lnTo>
                  <a:lnTo>
                    <a:pt x="47" y="24"/>
                  </a:lnTo>
                  <a:lnTo>
                    <a:pt x="59" y="24"/>
                  </a:lnTo>
                  <a:lnTo>
                    <a:pt x="59" y="12"/>
                  </a:lnTo>
                  <a:lnTo>
                    <a:pt x="71" y="12"/>
                  </a:lnTo>
                  <a:lnTo>
                    <a:pt x="83" y="12"/>
                  </a:lnTo>
                  <a:lnTo>
                    <a:pt x="83" y="0"/>
                  </a:lnTo>
                  <a:lnTo>
                    <a:pt x="94" y="0"/>
                  </a:lnTo>
                  <a:lnTo>
                    <a:pt x="106" y="0"/>
                  </a:lnTo>
                  <a:lnTo>
                    <a:pt x="118" y="0"/>
                  </a:lnTo>
                  <a:lnTo>
                    <a:pt x="130" y="0"/>
                  </a:lnTo>
                  <a:lnTo>
                    <a:pt x="141" y="0"/>
                  </a:lnTo>
                  <a:lnTo>
                    <a:pt x="152" y="0"/>
                  </a:lnTo>
                  <a:lnTo>
                    <a:pt x="164" y="0"/>
                  </a:lnTo>
                  <a:lnTo>
                    <a:pt x="176" y="0"/>
                  </a:lnTo>
                  <a:lnTo>
                    <a:pt x="176" y="12"/>
                  </a:lnTo>
                  <a:lnTo>
                    <a:pt x="188" y="12"/>
                  </a:lnTo>
                  <a:lnTo>
                    <a:pt x="188" y="24"/>
                  </a:lnTo>
                  <a:lnTo>
                    <a:pt x="200" y="24"/>
                  </a:lnTo>
                  <a:lnTo>
                    <a:pt x="200" y="36"/>
                  </a:lnTo>
                  <a:lnTo>
                    <a:pt x="211" y="36"/>
                  </a:lnTo>
                  <a:lnTo>
                    <a:pt x="211" y="47"/>
                  </a:lnTo>
                  <a:lnTo>
                    <a:pt x="223" y="59"/>
                  </a:lnTo>
                  <a:lnTo>
                    <a:pt x="223" y="71"/>
                  </a:lnTo>
                  <a:lnTo>
                    <a:pt x="223" y="83"/>
                  </a:lnTo>
                  <a:lnTo>
                    <a:pt x="235" y="83"/>
                  </a:lnTo>
                  <a:lnTo>
                    <a:pt x="235" y="95"/>
                  </a:lnTo>
                  <a:lnTo>
                    <a:pt x="235" y="107"/>
                  </a:lnTo>
                  <a:lnTo>
                    <a:pt x="235" y="119"/>
                  </a:lnTo>
                  <a:lnTo>
                    <a:pt x="235" y="131"/>
                  </a:lnTo>
                  <a:lnTo>
                    <a:pt x="223" y="131"/>
                  </a:lnTo>
                  <a:lnTo>
                    <a:pt x="223" y="143"/>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298" name="Line 27"/>
            <p:cNvSpPr>
              <a:spLocks noChangeShapeType="1"/>
            </p:cNvSpPr>
            <p:nvPr/>
          </p:nvSpPr>
          <p:spPr bwMode="auto">
            <a:xfrm>
              <a:off x="3771" y="2805"/>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299" name="Freeform 28"/>
            <p:cNvSpPr>
              <a:spLocks/>
            </p:cNvSpPr>
            <p:nvPr/>
          </p:nvSpPr>
          <p:spPr bwMode="auto">
            <a:xfrm>
              <a:off x="3541" y="2679"/>
              <a:ext cx="243" cy="306"/>
            </a:xfrm>
            <a:custGeom>
              <a:avLst/>
              <a:gdLst>
                <a:gd name="T0" fmla="*/ 230 w 243"/>
                <a:gd name="T1" fmla="*/ 134 h 306"/>
                <a:gd name="T2" fmla="*/ 230 w 243"/>
                <a:gd name="T3" fmla="*/ 159 h 306"/>
                <a:gd name="T4" fmla="*/ 230 w 243"/>
                <a:gd name="T5" fmla="*/ 171 h 306"/>
                <a:gd name="T6" fmla="*/ 218 w 243"/>
                <a:gd name="T7" fmla="*/ 195 h 306"/>
                <a:gd name="T8" fmla="*/ 218 w 243"/>
                <a:gd name="T9" fmla="*/ 207 h 306"/>
                <a:gd name="T10" fmla="*/ 206 w 243"/>
                <a:gd name="T11" fmla="*/ 219 h 306"/>
                <a:gd name="T12" fmla="*/ 206 w 243"/>
                <a:gd name="T13" fmla="*/ 231 h 306"/>
                <a:gd name="T14" fmla="*/ 193 w 243"/>
                <a:gd name="T15" fmla="*/ 244 h 306"/>
                <a:gd name="T16" fmla="*/ 181 w 243"/>
                <a:gd name="T17" fmla="*/ 256 h 306"/>
                <a:gd name="T18" fmla="*/ 169 w 243"/>
                <a:gd name="T19" fmla="*/ 268 h 306"/>
                <a:gd name="T20" fmla="*/ 157 w 243"/>
                <a:gd name="T21" fmla="*/ 280 h 306"/>
                <a:gd name="T22" fmla="*/ 145 w 243"/>
                <a:gd name="T23" fmla="*/ 293 h 306"/>
                <a:gd name="T24" fmla="*/ 134 w 243"/>
                <a:gd name="T25" fmla="*/ 305 h 306"/>
                <a:gd name="T26" fmla="*/ 122 w 243"/>
                <a:gd name="T27" fmla="*/ 305 h 306"/>
                <a:gd name="T28" fmla="*/ 97 w 243"/>
                <a:gd name="T29" fmla="*/ 305 h 306"/>
                <a:gd name="T30" fmla="*/ 85 w 243"/>
                <a:gd name="T31" fmla="*/ 305 h 306"/>
                <a:gd name="T32" fmla="*/ 73 w 243"/>
                <a:gd name="T33" fmla="*/ 293 h 306"/>
                <a:gd name="T34" fmla="*/ 61 w 243"/>
                <a:gd name="T35" fmla="*/ 280 h 306"/>
                <a:gd name="T36" fmla="*/ 49 w 243"/>
                <a:gd name="T37" fmla="*/ 268 h 306"/>
                <a:gd name="T38" fmla="*/ 36 w 243"/>
                <a:gd name="T39" fmla="*/ 256 h 306"/>
                <a:gd name="T40" fmla="*/ 24 w 243"/>
                <a:gd name="T41" fmla="*/ 244 h 306"/>
                <a:gd name="T42" fmla="*/ 12 w 243"/>
                <a:gd name="T43" fmla="*/ 231 h 306"/>
                <a:gd name="T44" fmla="*/ 12 w 243"/>
                <a:gd name="T45" fmla="*/ 207 h 306"/>
                <a:gd name="T46" fmla="*/ 0 w 243"/>
                <a:gd name="T47" fmla="*/ 195 h 306"/>
                <a:gd name="T48" fmla="*/ 0 w 243"/>
                <a:gd name="T49" fmla="*/ 183 h 306"/>
                <a:gd name="T50" fmla="*/ 0 w 243"/>
                <a:gd name="T51" fmla="*/ 159 h 306"/>
                <a:gd name="T52" fmla="*/ 0 w 243"/>
                <a:gd name="T53" fmla="*/ 146 h 306"/>
                <a:gd name="T54" fmla="*/ 0 w 243"/>
                <a:gd name="T55" fmla="*/ 122 h 306"/>
                <a:gd name="T56" fmla="*/ 12 w 243"/>
                <a:gd name="T57" fmla="*/ 110 h 306"/>
                <a:gd name="T58" fmla="*/ 12 w 243"/>
                <a:gd name="T59" fmla="*/ 85 h 306"/>
                <a:gd name="T60" fmla="*/ 12 w 243"/>
                <a:gd name="T61" fmla="*/ 73 h 306"/>
                <a:gd name="T62" fmla="*/ 12 w 243"/>
                <a:gd name="T63" fmla="*/ 60 h 306"/>
                <a:gd name="T64" fmla="*/ 24 w 243"/>
                <a:gd name="T65" fmla="*/ 48 h 306"/>
                <a:gd name="T66" fmla="*/ 36 w 243"/>
                <a:gd name="T67" fmla="*/ 37 h 306"/>
                <a:gd name="T68" fmla="*/ 49 w 243"/>
                <a:gd name="T69" fmla="*/ 25 h 306"/>
                <a:gd name="T70" fmla="*/ 61 w 243"/>
                <a:gd name="T71" fmla="*/ 12 h 306"/>
                <a:gd name="T72" fmla="*/ 73 w 243"/>
                <a:gd name="T73" fmla="*/ 12 h 306"/>
                <a:gd name="T74" fmla="*/ 85 w 243"/>
                <a:gd name="T75" fmla="*/ 0 h 306"/>
                <a:gd name="T76" fmla="*/ 109 w 243"/>
                <a:gd name="T77" fmla="*/ 0 h 306"/>
                <a:gd name="T78" fmla="*/ 134 w 243"/>
                <a:gd name="T79" fmla="*/ 0 h 306"/>
                <a:gd name="T80" fmla="*/ 157 w 243"/>
                <a:gd name="T81" fmla="*/ 0 h 306"/>
                <a:gd name="T82" fmla="*/ 169 w 243"/>
                <a:gd name="T83" fmla="*/ 0 h 306"/>
                <a:gd name="T84" fmla="*/ 181 w 243"/>
                <a:gd name="T85" fmla="*/ 12 h 306"/>
                <a:gd name="T86" fmla="*/ 193 w 243"/>
                <a:gd name="T87" fmla="*/ 12 h 306"/>
                <a:gd name="T88" fmla="*/ 206 w 243"/>
                <a:gd name="T89" fmla="*/ 25 h 306"/>
                <a:gd name="T90" fmla="*/ 218 w 243"/>
                <a:gd name="T91" fmla="*/ 37 h 306"/>
                <a:gd name="T92" fmla="*/ 218 w 243"/>
                <a:gd name="T93" fmla="*/ 48 h 306"/>
                <a:gd name="T94" fmla="*/ 230 w 243"/>
                <a:gd name="T95" fmla="*/ 73 h 306"/>
                <a:gd name="T96" fmla="*/ 230 w 243"/>
                <a:gd name="T97" fmla="*/ 85 h 306"/>
                <a:gd name="T98" fmla="*/ 242 w 243"/>
                <a:gd name="T99" fmla="*/ 97 h 306"/>
                <a:gd name="T100" fmla="*/ 242 w 243"/>
                <a:gd name="T101" fmla="*/ 110 h 306"/>
                <a:gd name="T102" fmla="*/ 230 w 243"/>
                <a:gd name="T103" fmla="*/ 134 h 306"/>
                <a:gd name="T104" fmla="*/ 230 w 243"/>
                <a:gd name="T105" fmla="*/ 146 h 306"/>
                <a:gd name="T106" fmla="*/ 230 w 243"/>
                <a:gd name="T107" fmla="*/ 134 h 3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43" h="306">
                  <a:moveTo>
                    <a:pt x="230" y="134"/>
                  </a:moveTo>
                  <a:lnTo>
                    <a:pt x="230" y="159"/>
                  </a:lnTo>
                  <a:lnTo>
                    <a:pt x="230" y="171"/>
                  </a:lnTo>
                  <a:lnTo>
                    <a:pt x="218" y="195"/>
                  </a:lnTo>
                  <a:lnTo>
                    <a:pt x="218" y="207"/>
                  </a:lnTo>
                  <a:lnTo>
                    <a:pt x="206" y="219"/>
                  </a:lnTo>
                  <a:lnTo>
                    <a:pt x="206" y="231"/>
                  </a:lnTo>
                  <a:lnTo>
                    <a:pt x="193" y="244"/>
                  </a:lnTo>
                  <a:lnTo>
                    <a:pt x="181" y="256"/>
                  </a:lnTo>
                  <a:lnTo>
                    <a:pt x="169" y="268"/>
                  </a:lnTo>
                  <a:lnTo>
                    <a:pt x="157" y="280"/>
                  </a:lnTo>
                  <a:lnTo>
                    <a:pt x="145" y="293"/>
                  </a:lnTo>
                  <a:lnTo>
                    <a:pt x="134" y="305"/>
                  </a:lnTo>
                  <a:lnTo>
                    <a:pt x="122" y="305"/>
                  </a:lnTo>
                  <a:lnTo>
                    <a:pt x="97" y="305"/>
                  </a:lnTo>
                  <a:lnTo>
                    <a:pt x="85" y="305"/>
                  </a:lnTo>
                  <a:lnTo>
                    <a:pt x="73" y="293"/>
                  </a:lnTo>
                  <a:lnTo>
                    <a:pt x="61" y="280"/>
                  </a:lnTo>
                  <a:lnTo>
                    <a:pt x="49" y="268"/>
                  </a:lnTo>
                  <a:lnTo>
                    <a:pt x="36" y="256"/>
                  </a:lnTo>
                  <a:lnTo>
                    <a:pt x="24" y="244"/>
                  </a:lnTo>
                  <a:lnTo>
                    <a:pt x="12" y="231"/>
                  </a:lnTo>
                  <a:lnTo>
                    <a:pt x="12" y="207"/>
                  </a:lnTo>
                  <a:lnTo>
                    <a:pt x="0" y="195"/>
                  </a:lnTo>
                  <a:lnTo>
                    <a:pt x="0" y="183"/>
                  </a:lnTo>
                  <a:lnTo>
                    <a:pt x="0" y="159"/>
                  </a:lnTo>
                  <a:lnTo>
                    <a:pt x="0" y="146"/>
                  </a:lnTo>
                  <a:lnTo>
                    <a:pt x="0" y="122"/>
                  </a:lnTo>
                  <a:lnTo>
                    <a:pt x="12" y="110"/>
                  </a:lnTo>
                  <a:lnTo>
                    <a:pt x="12" y="85"/>
                  </a:lnTo>
                  <a:lnTo>
                    <a:pt x="12" y="73"/>
                  </a:lnTo>
                  <a:lnTo>
                    <a:pt x="12" y="60"/>
                  </a:lnTo>
                  <a:lnTo>
                    <a:pt x="24" y="48"/>
                  </a:lnTo>
                  <a:lnTo>
                    <a:pt x="36" y="37"/>
                  </a:lnTo>
                  <a:lnTo>
                    <a:pt x="49" y="25"/>
                  </a:lnTo>
                  <a:lnTo>
                    <a:pt x="61" y="12"/>
                  </a:lnTo>
                  <a:lnTo>
                    <a:pt x="73" y="12"/>
                  </a:lnTo>
                  <a:lnTo>
                    <a:pt x="85" y="0"/>
                  </a:lnTo>
                  <a:lnTo>
                    <a:pt x="109" y="0"/>
                  </a:lnTo>
                  <a:lnTo>
                    <a:pt x="134" y="0"/>
                  </a:lnTo>
                  <a:lnTo>
                    <a:pt x="157" y="0"/>
                  </a:lnTo>
                  <a:lnTo>
                    <a:pt x="169" y="0"/>
                  </a:lnTo>
                  <a:lnTo>
                    <a:pt x="181" y="12"/>
                  </a:lnTo>
                  <a:lnTo>
                    <a:pt x="193" y="12"/>
                  </a:lnTo>
                  <a:lnTo>
                    <a:pt x="206" y="25"/>
                  </a:lnTo>
                  <a:lnTo>
                    <a:pt x="218" y="37"/>
                  </a:lnTo>
                  <a:lnTo>
                    <a:pt x="218" y="48"/>
                  </a:lnTo>
                  <a:lnTo>
                    <a:pt x="230" y="73"/>
                  </a:lnTo>
                  <a:lnTo>
                    <a:pt x="230" y="85"/>
                  </a:lnTo>
                  <a:lnTo>
                    <a:pt x="242" y="97"/>
                  </a:lnTo>
                  <a:lnTo>
                    <a:pt x="242" y="110"/>
                  </a:lnTo>
                  <a:lnTo>
                    <a:pt x="230" y="134"/>
                  </a:lnTo>
                  <a:lnTo>
                    <a:pt x="230" y="146"/>
                  </a:lnTo>
                  <a:lnTo>
                    <a:pt x="230" y="134"/>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300" name="Freeform 29"/>
            <p:cNvSpPr>
              <a:spLocks/>
            </p:cNvSpPr>
            <p:nvPr/>
          </p:nvSpPr>
          <p:spPr bwMode="auto">
            <a:xfrm>
              <a:off x="3541" y="2679"/>
              <a:ext cx="243" cy="306"/>
            </a:xfrm>
            <a:custGeom>
              <a:avLst/>
              <a:gdLst>
                <a:gd name="T0" fmla="*/ 242 w 243"/>
                <a:gd name="T1" fmla="*/ 146 h 306"/>
                <a:gd name="T2" fmla="*/ 242 w 243"/>
                <a:gd name="T3" fmla="*/ 146 h 306"/>
                <a:gd name="T4" fmla="*/ 230 w 243"/>
                <a:gd name="T5" fmla="*/ 159 h 306"/>
                <a:gd name="T6" fmla="*/ 230 w 243"/>
                <a:gd name="T7" fmla="*/ 183 h 306"/>
                <a:gd name="T8" fmla="*/ 218 w 243"/>
                <a:gd name="T9" fmla="*/ 195 h 306"/>
                <a:gd name="T10" fmla="*/ 218 w 243"/>
                <a:gd name="T11" fmla="*/ 219 h 306"/>
                <a:gd name="T12" fmla="*/ 206 w 243"/>
                <a:gd name="T13" fmla="*/ 231 h 306"/>
                <a:gd name="T14" fmla="*/ 193 w 243"/>
                <a:gd name="T15" fmla="*/ 244 h 306"/>
                <a:gd name="T16" fmla="*/ 181 w 243"/>
                <a:gd name="T17" fmla="*/ 256 h 306"/>
                <a:gd name="T18" fmla="*/ 169 w 243"/>
                <a:gd name="T19" fmla="*/ 268 h 306"/>
                <a:gd name="T20" fmla="*/ 157 w 243"/>
                <a:gd name="T21" fmla="*/ 280 h 306"/>
                <a:gd name="T22" fmla="*/ 145 w 243"/>
                <a:gd name="T23" fmla="*/ 293 h 306"/>
                <a:gd name="T24" fmla="*/ 134 w 243"/>
                <a:gd name="T25" fmla="*/ 305 h 306"/>
                <a:gd name="T26" fmla="*/ 109 w 243"/>
                <a:gd name="T27" fmla="*/ 305 h 306"/>
                <a:gd name="T28" fmla="*/ 85 w 243"/>
                <a:gd name="T29" fmla="*/ 305 h 306"/>
                <a:gd name="T30" fmla="*/ 61 w 243"/>
                <a:gd name="T31" fmla="*/ 293 h 306"/>
                <a:gd name="T32" fmla="*/ 49 w 243"/>
                <a:gd name="T33" fmla="*/ 280 h 306"/>
                <a:gd name="T34" fmla="*/ 36 w 243"/>
                <a:gd name="T35" fmla="*/ 268 h 306"/>
                <a:gd name="T36" fmla="*/ 24 w 243"/>
                <a:gd name="T37" fmla="*/ 256 h 306"/>
                <a:gd name="T38" fmla="*/ 24 w 243"/>
                <a:gd name="T39" fmla="*/ 231 h 306"/>
                <a:gd name="T40" fmla="*/ 12 w 243"/>
                <a:gd name="T41" fmla="*/ 219 h 306"/>
                <a:gd name="T42" fmla="*/ 12 w 243"/>
                <a:gd name="T43" fmla="*/ 195 h 306"/>
                <a:gd name="T44" fmla="*/ 0 w 243"/>
                <a:gd name="T45" fmla="*/ 171 h 306"/>
                <a:gd name="T46" fmla="*/ 0 w 243"/>
                <a:gd name="T47" fmla="*/ 146 h 306"/>
                <a:gd name="T48" fmla="*/ 12 w 243"/>
                <a:gd name="T49" fmla="*/ 134 h 306"/>
                <a:gd name="T50" fmla="*/ 12 w 243"/>
                <a:gd name="T51" fmla="*/ 110 h 306"/>
                <a:gd name="T52" fmla="*/ 12 w 243"/>
                <a:gd name="T53" fmla="*/ 85 h 306"/>
                <a:gd name="T54" fmla="*/ 12 w 243"/>
                <a:gd name="T55" fmla="*/ 60 h 306"/>
                <a:gd name="T56" fmla="*/ 24 w 243"/>
                <a:gd name="T57" fmla="*/ 48 h 306"/>
                <a:gd name="T58" fmla="*/ 36 w 243"/>
                <a:gd name="T59" fmla="*/ 37 h 306"/>
                <a:gd name="T60" fmla="*/ 49 w 243"/>
                <a:gd name="T61" fmla="*/ 25 h 306"/>
                <a:gd name="T62" fmla="*/ 61 w 243"/>
                <a:gd name="T63" fmla="*/ 12 h 306"/>
                <a:gd name="T64" fmla="*/ 85 w 243"/>
                <a:gd name="T65" fmla="*/ 12 h 306"/>
                <a:gd name="T66" fmla="*/ 97 w 243"/>
                <a:gd name="T67" fmla="*/ 0 h 306"/>
                <a:gd name="T68" fmla="*/ 122 w 243"/>
                <a:gd name="T69" fmla="*/ 0 h 306"/>
                <a:gd name="T70" fmla="*/ 145 w 243"/>
                <a:gd name="T71" fmla="*/ 0 h 306"/>
                <a:gd name="T72" fmla="*/ 169 w 243"/>
                <a:gd name="T73" fmla="*/ 0 h 306"/>
                <a:gd name="T74" fmla="*/ 181 w 243"/>
                <a:gd name="T75" fmla="*/ 12 h 306"/>
                <a:gd name="T76" fmla="*/ 193 w 243"/>
                <a:gd name="T77" fmla="*/ 25 h 306"/>
                <a:gd name="T78" fmla="*/ 206 w 243"/>
                <a:gd name="T79" fmla="*/ 37 h 306"/>
                <a:gd name="T80" fmla="*/ 218 w 243"/>
                <a:gd name="T81" fmla="*/ 48 h 306"/>
                <a:gd name="T82" fmla="*/ 230 w 243"/>
                <a:gd name="T83" fmla="*/ 73 h 306"/>
                <a:gd name="T84" fmla="*/ 242 w 243"/>
                <a:gd name="T85" fmla="*/ 85 h 306"/>
                <a:gd name="T86" fmla="*/ 242 w 243"/>
                <a:gd name="T87" fmla="*/ 110 h 306"/>
                <a:gd name="T88" fmla="*/ 242 w 243"/>
                <a:gd name="T89" fmla="*/ 134 h 306"/>
                <a:gd name="T90" fmla="*/ 230 w 243"/>
                <a:gd name="T91" fmla="*/ 146 h 30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3" h="306">
                  <a:moveTo>
                    <a:pt x="230" y="146"/>
                  </a:moveTo>
                  <a:lnTo>
                    <a:pt x="242" y="146"/>
                  </a:lnTo>
                  <a:lnTo>
                    <a:pt x="242" y="134"/>
                  </a:lnTo>
                  <a:lnTo>
                    <a:pt x="242" y="146"/>
                  </a:lnTo>
                  <a:lnTo>
                    <a:pt x="230" y="146"/>
                  </a:lnTo>
                  <a:lnTo>
                    <a:pt x="230" y="159"/>
                  </a:lnTo>
                  <a:lnTo>
                    <a:pt x="230" y="171"/>
                  </a:lnTo>
                  <a:lnTo>
                    <a:pt x="230" y="183"/>
                  </a:lnTo>
                  <a:lnTo>
                    <a:pt x="230" y="195"/>
                  </a:lnTo>
                  <a:lnTo>
                    <a:pt x="218" y="195"/>
                  </a:lnTo>
                  <a:lnTo>
                    <a:pt x="218" y="207"/>
                  </a:lnTo>
                  <a:lnTo>
                    <a:pt x="218" y="219"/>
                  </a:lnTo>
                  <a:lnTo>
                    <a:pt x="206" y="219"/>
                  </a:lnTo>
                  <a:lnTo>
                    <a:pt x="206" y="231"/>
                  </a:lnTo>
                  <a:lnTo>
                    <a:pt x="206" y="244"/>
                  </a:lnTo>
                  <a:lnTo>
                    <a:pt x="193" y="244"/>
                  </a:lnTo>
                  <a:lnTo>
                    <a:pt x="193" y="256"/>
                  </a:lnTo>
                  <a:lnTo>
                    <a:pt x="181" y="256"/>
                  </a:lnTo>
                  <a:lnTo>
                    <a:pt x="181" y="268"/>
                  </a:lnTo>
                  <a:lnTo>
                    <a:pt x="169" y="268"/>
                  </a:lnTo>
                  <a:lnTo>
                    <a:pt x="169" y="280"/>
                  </a:lnTo>
                  <a:lnTo>
                    <a:pt x="157" y="280"/>
                  </a:lnTo>
                  <a:lnTo>
                    <a:pt x="157" y="293"/>
                  </a:lnTo>
                  <a:lnTo>
                    <a:pt x="145" y="293"/>
                  </a:lnTo>
                  <a:lnTo>
                    <a:pt x="145" y="305"/>
                  </a:lnTo>
                  <a:lnTo>
                    <a:pt x="134" y="305"/>
                  </a:lnTo>
                  <a:lnTo>
                    <a:pt x="122" y="305"/>
                  </a:lnTo>
                  <a:lnTo>
                    <a:pt x="109" y="305"/>
                  </a:lnTo>
                  <a:lnTo>
                    <a:pt x="97" y="305"/>
                  </a:lnTo>
                  <a:lnTo>
                    <a:pt x="85" y="305"/>
                  </a:lnTo>
                  <a:lnTo>
                    <a:pt x="73" y="293"/>
                  </a:lnTo>
                  <a:lnTo>
                    <a:pt x="61" y="293"/>
                  </a:lnTo>
                  <a:lnTo>
                    <a:pt x="61" y="280"/>
                  </a:lnTo>
                  <a:lnTo>
                    <a:pt x="49" y="280"/>
                  </a:lnTo>
                  <a:lnTo>
                    <a:pt x="49" y="268"/>
                  </a:lnTo>
                  <a:lnTo>
                    <a:pt x="36" y="268"/>
                  </a:lnTo>
                  <a:lnTo>
                    <a:pt x="36" y="256"/>
                  </a:lnTo>
                  <a:lnTo>
                    <a:pt x="24" y="256"/>
                  </a:lnTo>
                  <a:lnTo>
                    <a:pt x="24" y="244"/>
                  </a:lnTo>
                  <a:lnTo>
                    <a:pt x="24" y="231"/>
                  </a:lnTo>
                  <a:lnTo>
                    <a:pt x="12" y="231"/>
                  </a:lnTo>
                  <a:lnTo>
                    <a:pt x="12" y="219"/>
                  </a:lnTo>
                  <a:lnTo>
                    <a:pt x="12" y="207"/>
                  </a:lnTo>
                  <a:lnTo>
                    <a:pt x="12" y="195"/>
                  </a:lnTo>
                  <a:lnTo>
                    <a:pt x="0" y="183"/>
                  </a:lnTo>
                  <a:lnTo>
                    <a:pt x="0" y="171"/>
                  </a:lnTo>
                  <a:lnTo>
                    <a:pt x="0" y="159"/>
                  </a:lnTo>
                  <a:lnTo>
                    <a:pt x="0" y="146"/>
                  </a:lnTo>
                  <a:lnTo>
                    <a:pt x="0" y="134"/>
                  </a:lnTo>
                  <a:lnTo>
                    <a:pt x="12" y="134"/>
                  </a:lnTo>
                  <a:lnTo>
                    <a:pt x="12" y="122"/>
                  </a:lnTo>
                  <a:lnTo>
                    <a:pt x="12" y="110"/>
                  </a:lnTo>
                  <a:lnTo>
                    <a:pt x="12" y="97"/>
                  </a:lnTo>
                  <a:lnTo>
                    <a:pt x="12" y="85"/>
                  </a:lnTo>
                  <a:lnTo>
                    <a:pt x="12" y="73"/>
                  </a:lnTo>
                  <a:lnTo>
                    <a:pt x="12" y="60"/>
                  </a:lnTo>
                  <a:lnTo>
                    <a:pt x="24" y="60"/>
                  </a:lnTo>
                  <a:lnTo>
                    <a:pt x="24" y="48"/>
                  </a:lnTo>
                  <a:lnTo>
                    <a:pt x="36" y="48"/>
                  </a:lnTo>
                  <a:lnTo>
                    <a:pt x="36" y="37"/>
                  </a:lnTo>
                  <a:lnTo>
                    <a:pt x="49" y="37"/>
                  </a:lnTo>
                  <a:lnTo>
                    <a:pt x="49" y="25"/>
                  </a:lnTo>
                  <a:lnTo>
                    <a:pt x="61" y="25"/>
                  </a:lnTo>
                  <a:lnTo>
                    <a:pt x="61" y="12"/>
                  </a:lnTo>
                  <a:lnTo>
                    <a:pt x="73" y="12"/>
                  </a:lnTo>
                  <a:lnTo>
                    <a:pt x="85" y="12"/>
                  </a:lnTo>
                  <a:lnTo>
                    <a:pt x="85" y="0"/>
                  </a:lnTo>
                  <a:lnTo>
                    <a:pt x="97" y="0"/>
                  </a:lnTo>
                  <a:lnTo>
                    <a:pt x="109" y="0"/>
                  </a:lnTo>
                  <a:lnTo>
                    <a:pt x="122" y="0"/>
                  </a:lnTo>
                  <a:lnTo>
                    <a:pt x="134" y="0"/>
                  </a:lnTo>
                  <a:lnTo>
                    <a:pt x="145" y="0"/>
                  </a:lnTo>
                  <a:lnTo>
                    <a:pt x="157" y="0"/>
                  </a:lnTo>
                  <a:lnTo>
                    <a:pt x="169" y="0"/>
                  </a:lnTo>
                  <a:lnTo>
                    <a:pt x="181" y="0"/>
                  </a:lnTo>
                  <a:lnTo>
                    <a:pt x="181" y="12"/>
                  </a:lnTo>
                  <a:lnTo>
                    <a:pt x="193" y="12"/>
                  </a:lnTo>
                  <a:lnTo>
                    <a:pt x="193" y="25"/>
                  </a:lnTo>
                  <a:lnTo>
                    <a:pt x="206" y="25"/>
                  </a:lnTo>
                  <a:lnTo>
                    <a:pt x="206" y="37"/>
                  </a:lnTo>
                  <a:lnTo>
                    <a:pt x="218" y="37"/>
                  </a:lnTo>
                  <a:lnTo>
                    <a:pt x="218" y="48"/>
                  </a:lnTo>
                  <a:lnTo>
                    <a:pt x="230" y="60"/>
                  </a:lnTo>
                  <a:lnTo>
                    <a:pt x="230" y="73"/>
                  </a:lnTo>
                  <a:lnTo>
                    <a:pt x="230" y="85"/>
                  </a:lnTo>
                  <a:lnTo>
                    <a:pt x="242" y="85"/>
                  </a:lnTo>
                  <a:lnTo>
                    <a:pt x="242" y="97"/>
                  </a:lnTo>
                  <a:lnTo>
                    <a:pt x="242" y="110"/>
                  </a:lnTo>
                  <a:lnTo>
                    <a:pt x="242" y="122"/>
                  </a:lnTo>
                  <a:lnTo>
                    <a:pt x="242" y="134"/>
                  </a:lnTo>
                  <a:lnTo>
                    <a:pt x="230" y="134"/>
                  </a:lnTo>
                  <a:lnTo>
                    <a:pt x="230" y="146"/>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301" name="Freeform 30"/>
            <p:cNvSpPr>
              <a:spLocks/>
            </p:cNvSpPr>
            <p:nvPr/>
          </p:nvSpPr>
          <p:spPr bwMode="auto">
            <a:xfrm>
              <a:off x="3835" y="2488"/>
              <a:ext cx="174" cy="54"/>
            </a:xfrm>
            <a:custGeom>
              <a:avLst/>
              <a:gdLst>
                <a:gd name="T0" fmla="*/ 0 w 174"/>
                <a:gd name="T1" fmla="*/ 0 h 54"/>
                <a:gd name="T2" fmla="*/ 0 w 174"/>
                <a:gd name="T3" fmla="*/ 0 h 54"/>
                <a:gd name="T4" fmla="*/ 12 w 174"/>
                <a:gd name="T5" fmla="*/ 0 h 54"/>
                <a:gd name="T6" fmla="*/ 12 w 174"/>
                <a:gd name="T7" fmla="*/ 11 h 54"/>
                <a:gd name="T8" fmla="*/ 23 w 174"/>
                <a:gd name="T9" fmla="*/ 11 h 54"/>
                <a:gd name="T10" fmla="*/ 23 w 174"/>
                <a:gd name="T11" fmla="*/ 21 h 54"/>
                <a:gd name="T12" fmla="*/ 35 w 174"/>
                <a:gd name="T13" fmla="*/ 21 h 54"/>
                <a:gd name="T14" fmla="*/ 35 w 174"/>
                <a:gd name="T15" fmla="*/ 32 h 54"/>
                <a:gd name="T16" fmla="*/ 46 w 174"/>
                <a:gd name="T17" fmla="*/ 32 h 54"/>
                <a:gd name="T18" fmla="*/ 58 w 174"/>
                <a:gd name="T19" fmla="*/ 32 h 54"/>
                <a:gd name="T20" fmla="*/ 58 w 174"/>
                <a:gd name="T21" fmla="*/ 42 h 54"/>
                <a:gd name="T22" fmla="*/ 70 w 174"/>
                <a:gd name="T23" fmla="*/ 42 h 54"/>
                <a:gd name="T24" fmla="*/ 81 w 174"/>
                <a:gd name="T25" fmla="*/ 42 h 54"/>
                <a:gd name="T26" fmla="*/ 81 w 174"/>
                <a:gd name="T27" fmla="*/ 53 h 54"/>
                <a:gd name="T28" fmla="*/ 93 w 174"/>
                <a:gd name="T29" fmla="*/ 53 h 54"/>
                <a:gd name="T30" fmla="*/ 104 w 174"/>
                <a:gd name="T31" fmla="*/ 53 h 54"/>
                <a:gd name="T32" fmla="*/ 116 w 174"/>
                <a:gd name="T33" fmla="*/ 53 h 54"/>
                <a:gd name="T34" fmla="*/ 128 w 174"/>
                <a:gd name="T35" fmla="*/ 53 h 54"/>
                <a:gd name="T36" fmla="*/ 138 w 174"/>
                <a:gd name="T37" fmla="*/ 53 h 54"/>
                <a:gd name="T38" fmla="*/ 150 w 174"/>
                <a:gd name="T39" fmla="*/ 53 h 54"/>
                <a:gd name="T40" fmla="*/ 161 w 174"/>
                <a:gd name="T41" fmla="*/ 42 h 54"/>
                <a:gd name="T42" fmla="*/ 173 w 174"/>
                <a:gd name="T43" fmla="*/ 42 h 54"/>
                <a:gd name="T44" fmla="*/ 173 w 174"/>
                <a:gd name="T45" fmla="*/ 32 h 54"/>
                <a:gd name="T46" fmla="*/ 173 w 174"/>
                <a:gd name="T47" fmla="*/ 21 h 54"/>
                <a:gd name="T48" fmla="*/ 173 w 174"/>
                <a:gd name="T49" fmla="*/ 11 h 54"/>
                <a:gd name="T50" fmla="*/ 173 w 174"/>
                <a:gd name="T51" fmla="*/ 0 h 54"/>
                <a:gd name="T52" fmla="*/ 0 w 174"/>
                <a:gd name="T53" fmla="*/ 0 h 5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74" h="54">
                  <a:moveTo>
                    <a:pt x="0" y="0"/>
                  </a:moveTo>
                  <a:lnTo>
                    <a:pt x="0" y="0"/>
                  </a:lnTo>
                  <a:lnTo>
                    <a:pt x="12" y="0"/>
                  </a:lnTo>
                  <a:lnTo>
                    <a:pt x="12" y="11"/>
                  </a:lnTo>
                  <a:lnTo>
                    <a:pt x="23" y="11"/>
                  </a:lnTo>
                  <a:lnTo>
                    <a:pt x="23" y="21"/>
                  </a:lnTo>
                  <a:lnTo>
                    <a:pt x="35" y="21"/>
                  </a:lnTo>
                  <a:lnTo>
                    <a:pt x="35" y="32"/>
                  </a:lnTo>
                  <a:lnTo>
                    <a:pt x="46" y="32"/>
                  </a:lnTo>
                  <a:lnTo>
                    <a:pt x="58" y="32"/>
                  </a:lnTo>
                  <a:lnTo>
                    <a:pt x="58" y="42"/>
                  </a:lnTo>
                  <a:lnTo>
                    <a:pt x="70" y="42"/>
                  </a:lnTo>
                  <a:lnTo>
                    <a:pt x="81" y="42"/>
                  </a:lnTo>
                  <a:lnTo>
                    <a:pt x="81" y="53"/>
                  </a:lnTo>
                  <a:lnTo>
                    <a:pt x="93" y="53"/>
                  </a:lnTo>
                  <a:lnTo>
                    <a:pt x="104" y="53"/>
                  </a:lnTo>
                  <a:lnTo>
                    <a:pt x="116" y="53"/>
                  </a:lnTo>
                  <a:lnTo>
                    <a:pt x="128" y="53"/>
                  </a:lnTo>
                  <a:lnTo>
                    <a:pt x="138" y="53"/>
                  </a:lnTo>
                  <a:lnTo>
                    <a:pt x="150" y="53"/>
                  </a:lnTo>
                  <a:lnTo>
                    <a:pt x="161" y="42"/>
                  </a:lnTo>
                  <a:lnTo>
                    <a:pt x="173" y="42"/>
                  </a:lnTo>
                  <a:lnTo>
                    <a:pt x="173" y="32"/>
                  </a:lnTo>
                  <a:lnTo>
                    <a:pt x="173" y="21"/>
                  </a:lnTo>
                  <a:lnTo>
                    <a:pt x="173" y="11"/>
                  </a:lnTo>
                  <a:lnTo>
                    <a:pt x="173" y="0"/>
                  </a:lnTo>
                  <a:lnTo>
                    <a:pt x="0" y="0"/>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302" name="Line 31"/>
            <p:cNvSpPr>
              <a:spLocks noChangeShapeType="1"/>
            </p:cNvSpPr>
            <p:nvPr/>
          </p:nvSpPr>
          <p:spPr bwMode="auto">
            <a:xfrm>
              <a:off x="3843" y="2488"/>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03" name="Freeform 32"/>
            <p:cNvSpPr>
              <a:spLocks/>
            </p:cNvSpPr>
            <p:nvPr/>
          </p:nvSpPr>
          <p:spPr bwMode="auto">
            <a:xfrm>
              <a:off x="3843" y="2496"/>
              <a:ext cx="182" cy="63"/>
            </a:xfrm>
            <a:custGeom>
              <a:avLst/>
              <a:gdLst>
                <a:gd name="T0" fmla="*/ 0 w 182"/>
                <a:gd name="T1" fmla="*/ 0 h 63"/>
                <a:gd name="T2" fmla="*/ 12 w 182"/>
                <a:gd name="T3" fmla="*/ 0 h 63"/>
                <a:gd name="T4" fmla="*/ 24 w 182"/>
                <a:gd name="T5" fmla="*/ 12 h 63"/>
                <a:gd name="T6" fmla="*/ 36 w 182"/>
                <a:gd name="T7" fmla="*/ 25 h 63"/>
                <a:gd name="T8" fmla="*/ 49 w 182"/>
                <a:gd name="T9" fmla="*/ 37 h 63"/>
                <a:gd name="T10" fmla="*/ 61 w 182"/>
                <a:gd name="T11" fmla="*/ 50 h 63"/>
                <a:gd name="T12" fmla="*/ 85 w 182"/>
                <a:gd name="T13" fmla="*/ 50 h 63"/>
                <a:gd name="T14" fmla="*/ 97 w 182"/>
                <a:gd name="T15" fmla="*/ 62 h 63"/>
                <a:gd name="T16" fmla="*/ 109 w 182"/>
                <a:gd name="T17" fmla="*/ 62 h 63"/>
                <a:gd name="T18" fmla="*/ 121 w 182"/>
                <a:gd name="T19" fmla="*/ 62 h 63"/>
                <a:gd name="T20" fmla="*/ 145 w 182"/>
                <a:gd name="T21" fmla="*/ 62 h 63"/>
                <a:gd name="T22" fmla="*/ 157 w 182"/>
                <a:gd name="T23" fmla="*/ 62 h 63"/>
                <a:gd name="T24" fmla="*/ 169 w 182"/>
                <a:gd name="T25" fmla="*/ 50 h 63"/>
                <a:gd name="T26" fmla="*/ 181 w 182"/>
                <a:gd name="T27" fmla="*/ 37 h 63"/>
                <a:gd name="T28" fmla="*/ 181 w 182"/>
                <a:gd name="T29" fmla="*/ 12 h 63"/>
                <a:gd name="T30" fmla="*/ 181 w 182"/>
                <a:gd name="T31" fmla="*/ 0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2" h="63">
                  <a:moveTo>
                    <a:pt x="0" y="0"/>
                  </a:moveTo>
                  <a:lnTo>
                    <a:pt x="12" y="0"/>
                  </a:lnTo>
                  <a:lnTo>
                    <a:pt x="24" y="12"/>
                  </a:lnTo>
                  <a:lnTo>
                    <a:pt x="36" y="25"/>
                  </a:lnTo>
                  <a:lnTo>
                    <a:pt x="49" y="37"/>
                  </a:lnTo>
                  <a:lnTo>
                    <a:pt x="61" y="50"/>
                  </a:lnTo>
                  <a:lnTo>
                    <a:pt x="85" y="50"/>
                  </a:lnTo>
                  <a:lnTo>
                    <a:pt x="97" y="62"/>
                  </a:lnTo>
                  <a:lnTo>
                    <a:pt x="109" y="62"/>
                  </a:lnTo>
                  <a:lnTo>
                    <a:pt x="121" y="62"/>
                  </a:lnTo>
                  <a:lnTo>
                    <a:pt x="145" y="62"/>
                  </a:lnTo>
                  <a:lnTo>
                    <a:pt x="157" y="62"/>
                  </a:lnTo>
                  <a:lnTo>
                    <a:pt x="169" y="50"/>
                  </a:lnTo>
                  <a:lnTo>
                    <a:pt x="181" y="37"/>
                  </a:lnTo>
                  <a:lnTo>
                    <a:pt x="181" y="12"/>
                  </a:lnTo>
                  <a:lnTo>
                    <a:pt x="181"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304" name="Freeform 33"/>
            <p:cNvSpPr>
              <a:spLocks/>
            </p:cNvSpPr>
            <p:nvPr/>
          </p:nvSpPr>
          <p:spPr bwMode="auto">
            <a:xfrm>
              <a:off x="3843" y="2496"/>
              <a:ext cx="182" cy="63"/>
            </a:xfrm>
            <a:custGeom>
              <a:avLst/>
              <a:gdLst>
                <a:gd name="T0" fmla="*/ 0 w 182"/>
                <a:gd name="T1" fmla="*/ 0 h 63"/>
                <a:gd name="T2" fmla="*/ 0 w 182"/>
                <a:gd name="T3" fmla="*/ 0 h 63"/>
                <a:gd name="T4" fmla="*/ 12 w 182"/>
                <a:gd name="T5" fmla="*/ 0 h 63"/>
                <a:gd name="T6" fmla="*/ 12 w 182"/>
                <a:gd name="T7" fmla="*/ 12 h 63"/>
                <a:gd name="T8" fmla="*/ 24 w 182"/>
                <a:gd name="T9" fmla="*/ 12 h 63"/>
                <a:gd name="T10" fmla="*/ 24 w 182"/>
                <a:gd name="T11" fmla="*/ 25 h 63"/>
                <a:gd name="T12" fmla="*/ 36 w 182"/>
                <a:gd name="T13" fmla="*/ 25 h 63"/>
                <a:gd name="T14" fmla="*/ 36 w 182"/>
                <a:gd name="T15" fmla="*/ 37 h 63"/>
                <a:gd name="T16" fmla="*/ 49 w 182"/>
                <a:gd name="T17" fmla="*/ 37 h 63"/>
                <a:gd name="T18" fmla="*/ 61 w 182"/>
                <a:gd name="T19" fmla="*/ 37 h 63"/>
                <a:gd name="T20" fmla="*/ 61 w 182"/>
                <a:gd name="T21" fmla="*/ 50 h 63"/>
                <a:gd name="T22" fmla="*/ 73 w 182"/>
                <a:gd name="T23" fmla="*/ 50 h 63"/>
                <a:gd name="T24" fmla="*/ 85 w 182"/>
                <a:gd name="T25" fmla="*/ 50 h 63"/>
                <a:gd name="T26" fmla="*/ 85 w 182"/>
                <a:gd name="T27" fmla="*/ 62 h 63"/>
                <a:gd name="T28" fmla="*/ 97 w 182"/>
                <a:gd name="T29" fmla="*/ 62 h 63"/>
                <a:gd name="T30" fmla="*/ 109 w 182"/>
                <a:gd name="T31" fmla="*/ 62 h 63"/>
                <a:gd name="T32" fmla="*/ 121 w 182"/>
                <a:gd name="T33" fmla="*/ 62 h 63"/>
                <a:gd name="T34" fmla="*/ 133 w 182"/>
                <a:gd name="T35" fmla="*/ 62 h 63"/>
                <a:gd name="T36" fmla="*/ 145 w 182"/>
                <a:gd name="T37" fmla="*/ 62 h 63"/>
                <a:gd name="T38" fmla="*/ 157 w 182"/>
                <a:gd name="T39" fmla="*/ 62 h 63"/>
                <a:gd name="T40" fmla="*/ 169 w 182"/>
                <a:gd name="T41" fmla="*/ 50 h 63"/>
                <a:gd name="T42" fmla="*/ 181 w 182"/>
                <a:gd name="T43" fmla="*/ 50 h 63"/>
                <a:gd name="T44" fmla="*/ 181 w 182"/>
                <a:gd name="T45" fmla="*/ 37 h 63"/>
                <a:gd name="T46" fmla="*/ 181 w 182"/>
                <a:gd name="T47" fmla="*/ 25 h 63"/>
                <a:gd name="T48" fmla="*/ 181 w 182"/>
                <a:gd name="T49" fmla="*/ 12 h 63"/>
                <a:gd name="T50" fmla="*/ 181 w 182"/>
                <a:gd name="T51" fmla="*/ 0 h 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82" h="63">
                  <a:moveTo>
                    <a:pt x="0" y="0"/>
                  </a:moveTo>
                  <a:lnTo>
                    <a:pt x="0" y="0"/>
                  </a:lnTo>
                  <a:lnTo>
                    <a:pt x="12" y="0"/>
                  </a:lnTo>
                  <a:lnTo>
                    <a:pt x="12" y="12"/>
                  </a:lnTo>
                  <a:lnTo>
                    <a:pt x="24" y="12"/>
                  </a:lnTo>
                  <a:lnTo>
                    <a:pt x="24" y="25"/>
                  </a:lnTo>
                  <a:lnTo>
                    <a:pt x="36" y="25"/>
                  </a:lnTo>
                  <a:lnTo>
                    <a:pt x="36" y="37"/>
                  </a:lnTo>
                  <a:lnTo>
                    <a:pt x="49" y="37"/>
                  </a:lnTo>
                  <a:lnTo>
                    <a:pt x="61" y="37"/>
                  </a:lnTo>
                  <a:lnTo>
                    <a:pt x="61" y="50"/>
                  </a:lnTo>
                  <a:lnTo>
                    <a:pt x="73" y="50"/>
                  </a:lnTo>
                  <a:lnTo>
                    <a:pt x="85" y="50"/>
                  </a:lnTo>
                  <a:lnTo>
                    <a:pt x="85" y="62"/>
                  </a:lnTo>
                  <a:lnTo>
                    <a:pt x="97" y="62"/>
                  </a:lnTo>
                  <a:lnTo>
                    <a:pt x="109" y="62"/>
                  </a:lnTo>
                  <a:lnTo>
                    <a:pt x="121" y="62"/>
                  </a:lnTo>
                  <a:lnTo>
                    <a:pt x="133" y="62"/>
                  </a:lnTo>
                  <a:lnTo>
                    <a:pt x="145" y="62"/>
                  </a:lnTo>
                  <a:lnTo>
                    <a:pt x="157" y="62"/>
                  </a:lnTo>
                  <a:lnTo>
                    <a:pt x="169" y="50"/>
                  </a:lnTo>
                  <a:lnTo>
                    <a:pt x="181" y="50"/>
                  </a:lnTo>
                  <a:lnTo>
                    <a:pt x="181" y="37"/>
                  </a:lnTo>
                  <a:lnTo>
                    <a:pt x="181" y="25"/>
                  </a:lnTo>
                  <a:lnTo>
                    <a:pt x="181" y="12"/>
                  </a:lnTo>
                  <a:lnTo>
                    <a:pt x="181"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305" name="Freeform 34"/>
            <p:cNvSpPr>
              <a:spLocks/>
            </p:cNvSpPr>
            <p:nvPr/>
          </p:nvSpPr>
          <p:spPr bwMode="auto">
            <a:xfrm>
              <a:off x="4065" y="2585"/>
              <a:ext cx="138" cy="116"/>
            </a:xfrm>
            <a:custGeom>
              <a:avLst/>
              <a:gdLst>
                <a:gd name="T0" fmla="*/ 114 w 138"/>
                <a:gd name="T1" fmla="*/ 12 h 116"/>
                <a:gd name="T2" fmla="*/ 114 w 138"/>
                <a:gd name="T3" fmla="*/ 12 h 116"/>
                <a:gd name="T4" fmla="*/ 103 w 138"/>
                <a:gd name="T5" fmla="*/ 12 h 116"/>
                <a:gd name="T6" fmla="*/ 91 w 138"/>
                <a:gd name="T7" fmla="*/ 12 h 116"/>
                <a:gd name="T8" fmla="*/ 80 w 138"/>
                <a:gd name="T9" fmla="*/ 12 h 116"/>
                <a:gd name="T10" fmla="*/ 80 w 138"/>
                <a:gd name="T11" fmla="*/ 0 h 116"/>
                <a:gd name="T12" fmla="*/ 68 w 138"/>
                <a:gd name="T13" fmla="*/ 0 h 116"/>
                <a:gd name="T14" fmla="*/ 57 w 138"/>
                <a:gd name="T15" fmla="*/ 0 h 116"/>
                <a:gd name="T16" fmla="*/ 46 w 138"/>
                <a:gd name="T17" fmla="*/ 0 h 116"/>
                <a:gd name="T18" fmla="*/ 34 w 138"/>
                <a:gd name="T19" fmla="*/ 0 h 116"/>
                <a:gd name="T20" fmla="*/ 23 w 138"/>
                <a:gd name="T21" fmla="*/ 0 h 116"/>
                <a:gd name="T22" fmla="*/ 11 w 138"/>
                <a:gd name="T23" fmla="*/ 0 h 116"/>
                <a:gd name="T24" fmla="*/ 11 w 138"/>
                <a:gd name="T25" fmla="*/ 12 h 116"/>
                <a:gd name="T26" fmla="*/ 0 w 138"/>
                <a:gd name="T27" fmla="*/ 12 h 116"/>
                <a:gd name="T28" fmla="*/ 0 w 138"/>
                <a:gd name="T29" fmla="*/ 23 h 116"/>
                <a:gd name="T30" fmla="*/ 0 w 138"/>
                <a:gd name="T31" fmla="*/ 35 h 116"/>
                <a:gd name="T32" fmla="*/ 0 w 138"/>
                <a:gd name="T33" fmla="*/ 46 h 116"/>
                <a:gd name="T34" fmla="*/ 0 w 138"/>
                <a:gd name="T35" fmla="*/ 58 h 116"/>
                <a:gd name="T36" fmla="*/ 0 w 138"/>
                <a:gd name="T37" fmla="*/ 69 h 116"/>
                <a:gd name="T38" fmla="*/ 0 w 138"/>
                <a:gd name="T39" fmla="*/ 81 h 116"/>
                <a:gd name="T40" fmla="*/ 11 w 138"/>
                <a:gd name="T41" fmla="*/ 81 h 116"/>
                <a:gd name="T42" fmla="*/ 11 w 138"/>
                <a:gd name="T43" fmla="*/ 92 h 116"/>
                <a:gd name="T44" fmla="*/ 23 w 138"/>
                <a:gd name="T45" fmla="*/ 92 h 116"/>
                <a:gd name="T46" fmla="*/ 23 w 138"/>
                <a:gd name="T47" fmla="*/ 104 h 116"/>
                <a:gd name="T48" fmla="*/ 34 w 138"/>
                <a:gd name="T49" fmla="*/ 104 h 116"/>
                <a:gd name="T50" fmla="*/ 34 w 138"/>
                <a:gd name="T51" fmla="*/ 115 h 116"/>
                <a:gd name="T52" fmla="*/ 46 w 138"/>
                <a:gd name="T53" fmla="*/ 115 h 116"/>
                <a:gd name="T54" fmla="*/ 57 w 138"/>
                <a:gd name="T55" fmla="*/ 115 h 116"/>
                <a:gd name="T56" fmla="*/ 68 w 138"/>
                <a:gd name="T57" fmla="*/ 115 h 116"/>
                <a:gd name="T58" fmla="*/ 80 w 138"/>
                <a:gd name="T59" fmla="*/ 115 h 116"/>
                <a:gd name="T60" fmla="*/ 91 w 138"/>
                <a:gd name="T61" fmla="*/ 115 h 116"/>
                <a:gd name="T62" fmla="*/ 103 w 138"/>
                <a:gd name="T63" fmla="*/ 115 h 116"/>
                <a:gd name="T64" fmla="*/ 114 w 138"/>
                <a:gd name="T65" fmla="*/ 115 h 116"/>
                <a:gd name="T66" fmla="*/ 114 w 138"/>
                <a:gd name="T67" fmla="*/ 104 h 116"/>
                <a:gd name="T68" fmla="*/ 126 w 138"/>
                <a:gd name="T69" fmla="*/ 104 h 116"/>
                <a:gd name="T70" fmla="*/ 126 w 138"/>
                <a:gd name="T71" fmla="*/ 92 h 116"/>
                <a:gd name="T72" fmla="*/ 126 w 138"/>
                <a:gd name="T73" fmla="*/ 81 h 116"/>
                <a:gd name="T74" fmla="*/ 137 w 138"/>
                <a:gd name="T75" fmla="*/ 81 h 116"/>
                <a:gd name="T76" fmla="*/ 137 w 138"/>
                <a:gd name="T77" fmla="*/ 69 h 116"/>
                <a:gd name="T78" fmla="*/ 137 w 138"/>
                <a:gd name="T79" fmla="*/ 58 h 116"/>
                <a:gd name="T80" fmla="*/ 137 w 138"/>
                <a:gd name="T81" fmla="*/ 46 h 116"/>
                <a:gd name="T82" fmla="*/ 126 w 138"/>
                <a:gd name="T83" fmla="*/ 46 h 116"/>
                <a:gd name="T84" fmla="*/ 126 w 138"/>
                <a:gd name="T85" fmla="*/ 35 h 116"/>
                <a:gd name="T86" fmla="*/ 114 w 138"/>
                <a:gd name="T87" fmla="*/ 23 h 116"/>
                <a:gd name="T88" fmla="*/ 114 w 138"/>
                <a:gd name="T89" fmla="*/ 12 h 1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38" h="116">
                  <a:moveTo>
                    <a:pt x="114" y="12"/>
                  </a:moveTo>
                  <a:lnTo>
                    <a:pt x="114" y="12"/>
                  </a:lnTo>
                  <a:lnTo>
                    <a:pt x="103" y="12"/>
                  </a:lnTo>
                  <a:lnTo>
                    <a:pt x="91" y="12"/>
                  </a:lnTo>
                  <a:lnTo>
                    <a:pt x="80" y="12"/>
                  </a:lnTo>
                  <a:lnTo>
                    <a:pt x="80" y="0"/>
                  </a:lnTo>
                  <a:lnTo>
                    <a:pt x="68" y="0"/>
                  </a:lnTo>
                  <a:lnTo>
                    <a:pt x="57" y="0"/>
                  </a:lnTo>
                  <a:lnTo>
                    <a:pt x="46" y="0"/>
                  </a:lnTo>
                  <a:lnTo>
                    <a:pt x="34" y="0"/>
                  </a:lnTo>
                  <a:lnTo>
                    <a:pt x="23" y="0"/>
                  </a:lnTo>
                  <a:lnTo>
                    <a:pt x="11" y="0"/>
                  </a:lnTo>
                  <a:lnTo>
                    <a:pt x="11" y="12"/>
                  </a:lnTo>
                  <a:lnTo>
                    <a:pt x="0" y="12"/>
                  </a:lnTo>
                  <a:lnTo>
                    <a:pt x="0" y="23"/>
                  </a:lnTo>
                  <a:lnTo>
                    <a:pt x="0" y="35"/>
                  </a:lnTo>
                  <a:lnTo>
                    <a:pt x="0" y="46"/>
                  </a:lnTo>
                  <a:lnTo>
                    <a:pt x="0" y="58"/>
                  </a:lnTo>
                  <a:lnTo>
                    <a:pt x="0" y="69"/>
                  </a:lnTo>
                  <a:lnTo>
                    <a:pt x="0" y="81"/>
                  </a:lnTo>
                  <a:lnTo>
                    <a:pt x="11" y="81"/>
                  </a:lnTo>
                  <a:lnTo>
                    <a:pt x="11" y="92"/>
                  </a:lnTo>
                  <a:lnTo>
                    <a:pt x="23" y="92"/>
                  </a:lnTo>
                  <a:lnTo>
                    <a:pt x="23" y="104"/>
                  </a:lnTo>
                  <a:lnTo>
                    <a:pt x="34" y="104"/>
                  </a:lnTo>
                  <a:lnTo>
                    <a:pt x="34" y="115"/>
                  </a:lnTo>
                  <a:lnTo>
                    <a:pt x="46" y="115"/>
                  </a:lnTo>
                  <a:lnTo>
                    <a:pt x="57" y="115"/>
                  </a:lnTo>
                  <a:lnTo>
                    <a:pt x="68" y="115"/>
                  </a:lnTo>
                  <a:lnTo>
                    <a:pt x="80" y="115"/>
                  </a:lnTo>
                  <a:lnTo>
                    <a:pt x="91" y="115"/>
                  </a:lnTo>
                  <a:lnTo>
                    <a:pt x="103" y="115"/>
                  </a:lnTo>
                  <a:lnTo>
                    <a:pt x="114" y="115"/>
                  </a:lnTo>
                  <a:lnTo>
                    <a:pt x="114" y="104"/>
                  </a:lnTo>
                  <a:lnTo>
                    <a:pt x="126" y="104"/>
                  </a:lnTo>
                  <a:lnTo>
                    <a:pt x="126" y="92"/>
                  </a:lnTo>
                  <a:lnTo>
                    <a:pt x="126" y="81"/>
                  </a:lnTo>
                  <a:lnTo>
                    <a:pt x="137" y="81"/>
                  </a:lnTo>
                  <a:lnTo>
                    <a:pt x="137" y="69"/>
                  </a:lnTo>
                  <a:lnTo>
                    <a:pt x="137" y="58"/>
                  </a:lnTo>
                  <a:lnTo>
                    <a:pt x="137" y="46"/>
                  </a:lnTo>
                  <a:lnTo>
                    <a:pt x="126" y="46"/>
                  </a:lnTo>
                  <a:lnTo>
                    <a:pt x="126" y="35"/>
                  </a:lnTo>
                  <a:lnTo>
                    <a:pt x="114" y="23"/>
                  </a:lnTo>
                  <a:lnTo>
                    <a:pt x="114" y="12"/>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306" name="Line 35"/>
            <p:cNvSpPr>
              <a:spLocks noChangeShapeType="1"/>
            </p:cNvSpPr>
            <p:nvPr/>
          </p:nvSpPr>
          <p:spPr bwMode="auto">
            <a:xfrm>
              <a:off x="4193" y="2597"/>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07" name="Freeform 36"/>
            <p:cNvSpPr>
              <a:spLocks/>
            </p:cNvSpPr>
            <p:nvPr/>
          </p:nvSpPr>
          <p:spPr bwMode="auto">
            <a:xfrm>
              <a:off x="4061" y="2593"/>
              <a:ext cx="158" cy="124"/>
            </a:xfrm>
            <a:custGeom>
              <a:avLst/>
              <a:gdLst>
                <a:gd name="T0" fmla="*/ 108 w 158"/>
                <a:gd name="T1" fmla="*/ 12 h 124"/>
                <a:gd name="T2" fmla="*/ 73 w 158"/>
                <a:gd name="T3" fmla="*/ 0 h 124"/>
                <a:gd name="T4" fmla="*/ 36 w 158"/>
                <a:gd name="T5" fmla="*/ 0 h 124"/>
                <a:gd name="T6" fmla="*/ 12 w 158"/>
                <a:gd name="T7" fmla="*/ 12 h 124"/>
                <a:gd name="T8" fmla="*/ 0 w 158"/>
                <a:gd name="T9" fmla="*/ 62 h 124"/>
                <a:gd name="T10" fmla="*/ 24 w 158"/>
                <a:gd name="T11" fmla="*/ 86 h 124"/>
                <a:gd name="T12" fmla="*/ 49 w 158"/>
                <a:gd name="T13" fmla="*/ 111 h 124"/>
                <a:gd name="T14" fmla="*/ 84 w 158"/>
                <a:gd name="T15" fmla="*/ 123 h 124"/>
                <a:gd name="T16" fmla="*/ 121 w 158"/>
                <a:gd name="T17" fmla="*/ 123 h 124"/>
                <a:gd name="T18" fmla="*/ 145 w 158"/>
                <a:gd name="T19" fmla="*/ 98 h 124"/>
                <a:gd name="T20" fmla="*/ 157 w 158"/>
                <a:gd name="T21" fmla="*/ 62 h 124"/>
                <a:gd name="T22" fmla="*/ 145 w 158"/>
                <a:gd name="T23" fmla="*/ 37 h 124"/>
                <a:gd name="T24" fmla="*/ 121 w 158"/>
                <a:gd name="T25" fmla="*/ 12 h 124"/>
                <a:gd name="T26" fmla="*/ 121 w 158"/>
                <a:gd name="T27" fmla="*/ 12 h 124"/>
                <a:gd name="T28" fmla="*/ 96 w 158"/>
                <a:gd name="T29" fmla="*/ 12 h 124"/>
                <a:gd name="T30" fmla="*/ 84 w 158"/>
                <a:gd name="T31" fmla="*/ 0 h 124"/>
                <a:gd name="T32" fmla="*/ 61 w 158"/>
                <a:gd name="T33" fmla="*/ 0 h 124"/>
                <a:gd name="T34" fmla="*/ 36 w 158"/>
                <a:gd name="T35" fmla="*/ 0 h 124"/>
                <a:gd name="T36" fmla="*/ 24 w 158"/>
                <a:gd name="T37" fmla="*/ 12 h 124"/>
                <a:gd name="T38" fmla="*/ 12 w 158"/>
                <a:gd name="T39" fmla="*/ 25 h 124"/>
                <a:gd name="T40" fmla="*/ 12 w 158"/>
                <a:gd name="T41" fmla="*/ 49 h 124"/>
                <a:gd name="T42" fmla="*/ 12 w 158"/>
                <a:gd name="T43" fmla="*/ 74 h 124"/>
                <a:gd name="T44" fmla="*/ 24 w 158"/>
                <a:gd name="T45" fmla="*/ 86 h 124"/>
                <a:gd name="T46" fmla="*/ 36 w 158"/>
                <a:gd name="T47" fmla="*/ 98 h 124"/>
                <a:gd name="T48" fmla="*/ 49 w 158"/>
                <a:gd name="T49" fmla="*/ 111 h 124"/>
                <a:gd name="T50" fmla="*/ 61 w 158"/>
                <a:gd name="T51" fmla="*/ 123 h 124"/>
                <a:gd name="T52" fmla="*/ 84 w 158"/>
                <a:gd name="T53" fmla="*/ 123 h 124"/>
                <a:gd name="T54" fmla="*/ 108 w 158"/>
                <a:gd name="T55" fmla="*/ 123 h 124"/>
                <a:gd name="T56" fmla="*/ 133 w 158"/>
                <a:gd name="T57" fmla="*/ 123 h 124"/>
                <a:gd name="T58" fmla="*/ 145 w 158"/>
                <a:gd name="T59" fmla="*/ 111 h 124"/>
                <a:gd name="T60" fmla="*/ 145 w 158"/>
                <a:gd name="T61" fmla="*/ 86 h 124"/>
                <a:gd name="T62" fmla="*/ 157 w 158"/>
                <a:gd name="T63" fmla="*/ 74 h 124"/>
                <a:gd name="T64" fmla="*/ 157 w 158"/>
                <a:gd name="T65" fmla="*/ 49 h 124"/>
                <a:gd name="T66" fmla="*/ 145 w 158"/>
                <a:gd name="T67" fmla="*/ 37 h 124"/>
                <a:gd name="T68" fmla="*/ 133 w 158"/>
                <a:gd name="T69" fmla="*/ 12 h 1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8" h="124">
                  <a:moveTo>
                    <a:pt x="133" y="12"/>
                  </a:moveTo>
                  <a:lnTo>
                    <a:pt x="108" y="12"/>
                  </a:lnTo>
                  <a:lnTo>
                    <a:pt x="96" y="0"/>
                  </a:lnTo>
                  <a:lnTo>
                    <a:pt x="73" y="0"/>
                  </a:lnTo>
                  <a:lnTo>
                    <a:pt x="49" y="0"/>
                  </a:lnTo>
                  <a:lnTo>
                    <a:pt x="36" y="0"/>
                  </a:lnTo>
                  <a:lnTo>
                    <a:pt x="24" y="12"/>
                  </a:lnTo>
                  <a:lnTo>
                    <a:pt x="12" y="12"/>
                  </a:lnTo>
                  <a:lnTo>
                    <a:pt x="0" y="37"/>
                  </a:lnTo>
                  <a:lnTo>
                    <a:pt x="0" y="62"/>
                  </a:lnTo>
                  <a:lnTo>
                    <a:pt x="12" y="74"/>
                  </a:lnTo>
                  <a:lnTo>
                    <a:pt x="24" y="86"/>
                  </a:lnTo>
                  <a:lnTo>
                    <a:pt x="24" y="98"/>
                  </a:lnTo>
                  <a:lnTo>
                    <a:pt x="49" y="111"/>
                  </a:lnTo>
                  <a:lnTo>
                    <a:pt x="61" y="123"/>
                  </a:lnTo>
                  <a:lnTo>
                    <a:pt x="84" y="123"/>
                  </a:lnTo>
                  <a:lnTo>
                    <a:pt x="96" y="123"/>
                  </a:lnTo>
                  <a:lnTo>
                    <a:pt x="121" y="123"/>
                  </a:lnTo>
                  <a:lnTo>
                    <a:pt x="133" y="111"/>
                  </a:lnTo>
                  <a:lnTo>
                    <a:pt x="145" y="98"/>
                  </a:lnTo>
                  <a:lnTo>
                    <a:pt x="145" y="74"/>
                  </a:lnTo>
                  <a:lnTo>
                    <a:pt x="157" y="62"/>
                  </a:lnTo>
                  <a:lnTo>
                    <a:pt x="145" y="49"/>
                  </a:lnTo>
                  <a:lnTo>
                    <a:pt x="145" y="37"/>
                  </a:lnTo>
                  <a:lnTo>
                    <a:pt x="133" y="25"/>
                  </a:lnTo>
                  <a:lnTo>
                    <a:pt x="121" y="12"/>
                  </a:lnTo>
                  <a:lnTo>
                    <a:pt x="133" y="12"/>
                  </a:lnTo>
                  <a:lnTo>
                    <a:pt x="121" y="12"/>
                  </a:lnTo>
                  <a:lnTo>
                    <a:pt x="108" y="12"/>
                  </a:lnTo>
                  <a:lnTo>
                    <a:pt x="96" y="12"/>
                  </a:lnTo>
                  <a:lnTo>
                    <a:pt x="96" y="0"/>
                  </a:lnTo>
                  <a:lnTo>
                    <a:pt x="84" y="0"/>
                  </a:lnTo>
                  <a:lnTo>
                    <a:pt x="73" y="0"/>
                  </a:lnTo>
                  <a:lnTo>
                    <a:pt x="61" y="0"/>
                  </a:lnTo>
                  <a:lnTo>
                    <a:pt x="49" y="0"/>
                  </a:lnTo>
                  <a:lnTo>
                    <a:pt x="36" y="0"/>
                  </a:lnTo>
                  <a:lnTo>
                    <a:pt x="24" y="0"/>
                  </a:lnTo>
                  <a:lnTo>
                    <a:pt x="24" y="12"/>
                  </a:lnTo>
                  <a:lnTo>
                    <a:pt x="12" y="12"/>
                  </a:lnTo>
                  <a:lnTo>
                    <a:pt x="12" y="25"/>
                  </a:lnTo>
                  <a:lnTo>
                    <a:pt x="12" y="37"/>
                  </a:lnTo>
                  <a:lnTo>
                    <a:pt x="12" y="49"/>
                  </a:lnTo>
                  <a:lnTo>
                    <a:pt x="12" y="62"/>
                  </a:lnTo>
                  <a:lnTo>
                    <a:pt x="12" y="74"/>
                  </a:lnTo>
                  <a:lnTo>
                    <a:pt x="12" y="86"/>
                  </a:lnTo>
                  <a:lnTo>
                    <a:pt x="24" y="86"/>
                  </a:lnTo>
                  <a:lnTo>
                    <a:pt x="24" y="98"/>
                  </a:lnTo>
                  <a:lnTo>
                    <a:pt x="36" y="98"/>
                  </a:lnTo>
                  <a:lnTo>
                    <a:pt x="36" y="111"/>
                  </a:lnTo>
                  <a:lnTo>
                    <a:pt x="49" y="111"/>
                  </a:lnTo>
                  <a:lnTo>
                    <a:pt x="49" y="123"/>
                  </a:lnTo>
                  <a:lnTo>
                    <a:pt x="61" y="123"/>
                  </a:lnTo>
                  <a:lnTo>
                    <a:pt x="73" y="123"/>
                  </a:lnTo>
                  <a:lnTo>
                    <a:pt x="84" y="123"/>
                  </a:lnTo>
                  <a:lnTo>
                    <a:pt x="96" y="123"/>
                  </a:lnTo>
                  <a:lnTo>
                    <a:pt x="108" y="123"/>
                  </a:lnTo>
                  <a:lnTo>
                    <a:pt x="121" y="123"/>
                  </a:lnTo>
                  <a:lnTo>
                    <a:pt x="133" y="123"/>
                  </a:lnTo>
                  <a:lnTo>
                    <a:pt x="133" y="111"/>
                  </a:lnTo>
                  <a:lnTo>
                    <a:pt x="145" y="111"/>
                  </a:lnTo>
                  <a:lnTo>
                    <a:pt x="145" y="98"/>
                  </a:lnTo>
                  <a:lnTo>
                    <a:pt x="145" y="86"/>
                  </a:lnTo>
                  <a:lnTo>
                    <a:pt x="157" y="86"/>
                  </a:lnTo>
                  <a:lnTo>
                    <a:pt x="157" y="74"/>
                  </a:lnTo>
                  <a:lnTo>
                    <a:pt x="157" y="62"/>
                  </a:lnTo>
                  <a:lnTo>
                    <a:pt x="157" y="49"/>
                  </a:lnTo>
                  <a:lnTo>
                    <a:pt x="145" y="49"/>
                  </a:lnTo>
                  <a:lnTo>
                    <a:pt x="145" y="37"/>
                  </a:lnTo>
                  <a:lnTo>
                    <a:pt x="133" y="25"/>
                  </a:lnTo>
                  <a:lnTo>
                    <a:pt x="133"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308" name="Freeform 37"/>
            <p:cNvSpPr>
              <a:spLocks/>
            </p:cNvSpPr>
            <p:nvPr/>
          </p:nvSpPr>
          <p:spPr bwMode="auto">
            <a:xfrm>
              <a:off x="3642" y="2780"/>
              <a:ext cx="28" cy="42"/>
            </a:xfrm>
            <a:custGeom>
              <a:avLst/>
              <a:gdLst>
                <a:gd name="T0" fmla="*/ 9 w 28"/>
                <a:gd name="T1" fmla="*/ 41 h 42"/>
                <a:gd name="T2" fmla="*/ 9 w 28"/>
                <a:gd name="T3" fmla="*/ 41 h 42"/>
                <a:gd name="T4" fmla="*/ 19 w 28"/>
                <a:gd name="T5" fmla="*/ 41 h 42"/>
                <a:gd name="T6" fmla="*/ 27 w 28"/>
                <a:gd name="T7" fmla="*/ 41 h 42"/>
                <a:gd name="T8" fmla="*/ 27 w 28"/>
                <a:gd name="T9" fmla="*/ 31 h 42"/>
                <a:gd name="T10" fmla="*/ 27 w 28"/>
                <a:gd name="T11" fmla="*/ 21 h 42"/>
                <a:gd name="T12" fmla="*/ 27 w 28"/>
                <a:gd name="T13" fmla="*/ 10 h 42"/>
                <a:gd name="T14" fmla="*/ 19 w 28"/>
                <a:gd name="T15" fmla="*/ 10 h 42"/>
                <a:gd name="T16" fmla="*/ 19 w 28"/>
                <a:gd name="T17" fmla="*/ 0 h 42"/>
                <a:gd name="T18" fmla="*/ 9 w 28"/>
                <a:gd name="T19" fmla="*/ 0 h 42"/>
                <a:gd name="T20" fmla="*/ 0 w 28"/>
                <a:gd name="T21" fmla="*/ 0 h 42"/>
                <a:gd name="T22" fmla="*/ 0 w 28"/>
                <a:gd name="T23" fmla="*/ 10 h 42"/>
                <a:gd name="T24" fmla="*/ 0 w 28"/>
                <a:gd name="T25" fmla="*/ 21 h 42"/>
                <a:gd name="T26" fmla="*/ 0 w 28"/>
                <a:gd name="T27" fmla="*/ 31 h 42"/>
                <a:gd name="T28" fmla="*/ 9 w 28"/>
                <a:gd name="T29" fmla="*/ 31 h 42"/>
                <a:gd name="T30" fmla="*/ 9 w 28"/>
                <a:gd name="T31" fmla="*/ 41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 h="42">
                  <a:moveTo>
                    <a:pt x="9" y="41"/>
                  </a:moveTo>
                  <a:lnTo>
                    <a:pt x="9" y="41"/>
                  </a:lnTo>
                  <a:lnTo>
                    <a:pt x="19" y="41"/>
                  </a:lnTo>
                  <a:lnTo>
                    <a:pt x="27" y="41"/>
                  </a:lnTo>
                  <a:lnTo>
                    <a:pt x="27" y="31"/>
                  </a:lnTo>
                  <a:lnTo>
                    <a:pt x="27" y="21"/>
                  </a:lnTo>
                  <a:lnTo>
                    <a:pt x="27" y="10"/>
                  </a:lnTo>
                  <a:lnTo>
                    <a:pt x="19" y="10"/>
                  </a:lnTo>
                  <a:lnTo>
                    <a:pt x="19" y="0"/>
                  </a:lnTo>
                  <a:lnTo>
                    <a:pt x="9" y="0"/>
                  </a:lnTo>
                  <a:lnTo>
                    <a:pt x="0" y="0"/>
                  </a:lnTo>
                  <a:lnTo>
                    <a:pt x="0" y="10"/>
                  </a:lnTo>
                  <a:lnTo>
                    <a:pt x="0" y="21"/>
                  </a:lnTo>
                  <a:lnTo>
                    <a:pt x="0" y="31"/>
                  </a:lnTo>
                  <a:lnTo>
                    <a:pt x="9" y="31"/>
                  </a:lnTo>
                  <a:lnTo>
                    <a:pt x="9" y="41"/>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0309" name="Line 38"/>
            <p:cNvSpPr>
              <a:spLocks noChangeShapeType="1"/>
            </p:cNvSpPr>
            <p:nvPr/>
          </p:nvSpPr>
          <p:spPr bwMode="auto">
            <a:xfrm>
              <a:off x="3662" y="2830"/>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310" name="Freeform 39"/>
            <p:cNvSpPr>
              <a:spLocks/>
            </p:cNvSpPr>
            <p:nvPr/>
          </p:nvSpPr>
          <p:spPr bwMode="auto">
            <a:xfrm>
              <a:off x="3650" y="2789"/>
              <a:ext cx="36" cy="50"/>
            </a:xfrm>
            <a:custGeom>
              <a:avLst/>
              <a:gdLst>
                <a:gd name="T0" fmla="*/ 12 w 36"/>
                <a:gd name="T1" fmla="*/ 49 h 50"/>
                <a:gd name="T2" fmla="*/ 24 w 36"/>
                <a:gd name="T3" fmla="*/ 49 h 50"/>
                <a:gd name="T4" fmla="*/ 35 w 36"/>
                <a:gd name="T5" fmla="*/ 25 h 50"/>
                <a:gd name="T6" fmla="*/ 35 w 36"/>
                <a:gd name="T7" fmla="*/ 12 h 50"/>
                <a:gd name="T8" fmla="*/ 24 w 36"/>
                <a:gd name="T9" fmla="*/ 0 h 50"/>
                <a:gd name="T10" fmla="*/ 0 w 36"/>
                <a:gd name="T11" fmla="*/ 0 h 50"/>
                <a:gd name="T12" fmla="*/ 0 w 36"/>
                <a:gd name="T13" fmla="*/ 12 h 50"/>
                <a:gd name="T14" fmla="*/ 0 w 36"/>
                <a:gd name="T15" fmla="*/ 37 h 50"/>
                <a:gd name="T16" fmla="*/ 12 w 36"/>
                <a:gd name="T17" fmla="*/ 49 h 50"/>
                <a:gd name="T18" fmla="*/ 24 w 36"/>
                <a:gd name="T19" fmla="*/ 49 h 50"/>
                <a:gd name="T20" fmla="*/ 35 w 36"/>
                <a:gd name="T21" fmla="*/ 49 h 50"/>
                <a:gd name="T22" fmla="*/ 35 w 36"/>
                <a:gd name="T23" fmla="*/ 37 h 50"/>
                <a:gd name="T24" fmla="*/ 35 w 36"/>
                <a:gd name="T25" fmla="*/ 25 h 50"/>
                <a:gd name="T26" fmla="*/ 35 w 36"/>
                <a:gd name="T27" fmla="*/ 12 h 50"/>
                <a:gd name="T28" fmla="*/ 24 w 36"/>
                <a:gd name="T29" fmla="*/ 12 h 50"/>
                <a:gd name="T30" fmla="*/ 24 w 36"/>
                <a:gd name="T31" fmla="*/ 0 h 50"/>
                <a:gd name="T32" fmla="*/ 12 w 36"/>
                <a:gd name="T33" fmla="*/ 0 h 50"/>
                <a:gd name="T34" fmla="*/ 0 w 36"/>
                <a:gd name="T35" fmla="*/ 0 h 50"/>
                <a:gd name="T36" fmla="*/ 0 w 36"/>
                <a:gd name="T37" fmla="*/ 12 h 50"/>
                <a:gd name="T38" fmla="*/ 0 w 36"/>
                <a:gd name="T39" fmla="*/ 25 h 50"/>
                <a:gd name="T40" fmla="*/ 0 w 36"/>
                <a:gd name="T41" fmla="*/ 37 h 50"/>
                <a:gd name="T42" fmla="*/ 12 w 36"/>
                <a:gd name="T43" fmla="*/ 37 h 50"/>
                <a:gd name="T44" fmla="*/ 12 w 36"/>
                <a:gd name="T45" fmla="*/ 49 h 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6" h="50">
                  <a:moveTo>
                    <a:pt x="12" y="49"/>
                  </a:moveTo>
                  <a:lnTo>
                    <a:pt x="24" y="49"/>
                  </a:lnTo>
                  <a:lnTo>
                    <a:pt x="35" y="25"/>
                  </a:lnTo>
                  <a:lnTo>
                    <a:pt x="35" y="12"/>
                  </a:lnTo>
                  <a:lnTo>
                    <a:pt x="24" y="0"/>
                  </a:lnTo>
                  <a:lnTo>
                    <a:pt x="0" y="0"/>
                  </a:lnTo>
                  <a:lnTo>
                    <a:pt x="0" y="12"/>
                  </a:lnTo>
                  <a:lnTo>
                    <a:pt x="0" y="37"/>
                  </a:lnTo>
                  <a:lnTo>
                    <a:pt x="12" y="49"/>
                  </a:lnTo>
                  <a:lnTo>
                    <a:pt x="24" y="49"/>
                  </a:lnTo>
                  <a:lnTo>
                    <a:pt x="35" y="49"/>
                  </a:lnTo>
                  <a:lnTo>
                    <a:pt x="35" y="37"/>
                  </a:lnTo>
                  <a:lnTo>
                    <a:pt x="35" y="25"/>
                  </a:lnTo>
                  <a:lnTo>
                    <a:pt x="35" y="12"/>
                  </a:lnTo>
                  <a:lnTo>
                    <a:pt x="24" y="12"/>
                  </a:lnTo>
                  <a:lnTo>
                    <a:pt x="24" y="0"/>
                  </a:lnTo>
                  <a:lnTo>
                    <a:pt x="12" y="0"/>
                  </a:lnTo>
                  <a:lnTo>
                    <a:pt x="0" y="0"/>
                  </a:lnTo>
                  <a:lnTo>
                    <a:pt x="0" y="12"/>
                  </a:lnTo>
                  <a:lnTo>
                    <a:pt x="0" y="25"/>
                  </a:lnTo>
                  <a:lnTo>
                    <a:pt x="0" y="37"/>
                  </a:lnTo>
                  <a:lnTo>
                    <a:pt x="12" y="37"/>
                  </a:lnTo>
                  <a:lnTo>
                    <a:pt x="12" y="49"/>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111</a:t>
            </a:fld>
            <a:endParaRPr lang="en-US" altLang="en-US"/>
          </a:p>
        </p:txBody>
      </p:sp>
    </p:spTree>
  </p:cSld>
  <p:clrMapOvr>
    <a:masterClrMapping/>
  </p:clrMapOvr>
  <p:transition advTm="2000"/>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1314"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1358"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1315"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16"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17"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1318"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6.0</a:t>
            </a:r>
            <a:endParaRPr lang="en-US" altLang="en-US" smtClean="0"/>
          </a:p>
        </p:txBody>
      </p:sp>
      <p:grpSp>
        <p:nvGrpSpPr>
          <p:cNvPr id="141319" name="Group 7"/>
          <p:cNvGrpSpPr>
            <a:grpSpLocks/>
          </p:cNvGrpSpPr>
          <p:nvPr/>
        </p:nvGrpSpPr>
        <p:grpSpPr bwMode="auto">
          <a:xfrm>
            <a:off x="1911350" y="3725863"/>
            <a:ext cx="5316538" cy="1074737"/>
            <a:chOff x="1221" y="2451"/>
            <a:chExt cx="3395" cy="692"/>
          </a:xfrm>
        </p:grpSpPr>
        <p:grpSp>
          <p:nvGrpSpPr>
            <p:cNvPr id="141320" name="Group 8"/>
            <p:cNvGrpSpPr>
              <a:grpSpLocks/>
            </p:cNvGrpSpPr>
            <p:nvPr/>
          </p:nvGrpSpPr>
          <p:grpSpPr bwMode="auto">
            <a:xfrm>
              <a:off x="1221" y="2464"/>
              <a:ext cx="3395" cy="666"/>
              <a:chOff x="1221" y="2464"/>
              <a:chExt cx="3395" cy="666"/>
            </a:xfrm>
          </p:grpSpPr>
          <p:sp>
            <p:nvSpPr>
              <p:cNvPr id="141336"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1337" name="Group 10"/>
              <p:cNvGrpSpPr>
                <a:grpSpLocks/>
              </p:cNvGrpSpPr>
              <p:nvPr/>
            </p:nvGrpSpPr>
            <p:grpSpPr bwMode="auto">
              <a:xfrm>
                <a:off x="1523" y="3061"/>
                <a:ext cx="2611" cy="65"/>
                <a:chOff x="1523" y="3061"/>
                <a:chExt cx="2611" cy="65"/>
              </a:xfrm>
            </p:grpSpPr>
            <p:sp>
              <p:nvSpPr>
                <p:cNvPr id="141346"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47"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48"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49"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50"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51" name="Line 16"/>
                <p:cNvSpPr>
                  <a:spLocks noChangeShapeType="1"/>
                </p:cNvSpPr>
                <p:nvPr/>
              </p:nvSpPr>
              <p:spPr bwMode="auto">
                <a:xfrm flipV="1">
                  <a:off x="372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52" name="Line 17"/>
                <p:cNvSpPr>
                  <a:spLocks noChangeShapeType="1"/>
                </p:cNvSpPr>
                <p:nvPr/>
              </p:nvSpPr>
              <p:spPr bwMode="auto">
                <a:xfrm flipV="1">
                  <a:off x="4134"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1338" name="Group 18"/>
              <p:cNvGrpSpPr>
                <a:grpSpLocks/>
              </p:cNvGrpSpPr>
              <p:nvPr/>
            </p:nvGrpSpPr>
            <p:grpSpPr bwMode="auto">
              <a:xfrm>
                <a:off x="1523" y="2464"/>
                <a:ext cx="2611" cy="77"/>
                <a:chOff x="1523" y="2464"/>
                <a:chExt cx="2611" cy="77"/>
              </a:xfrm>
            </p:grpSpPr>
            <p:sp>
              <p:nvSpPr>
                <p:cNvPr id="141339" name="Line 19"/>
                <p:cNvSpPr>
                  <a:spLocks noChangeShapeType="1"/>
                </p:cNvSpPr>
                <p:nvPr/>
              </p:nvSpPr>
              <p:spPr bwMode="auto">
                <a:xfrm flipV="1">
                  <a:off x="1523"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40" name="Line 20"/>
                <p:cNvSpPr>
                  <a:spLocks noChangeShapeType="1"/>
                </p:cNvSpPr>
                <p:nvPr/>
              </p:nvSpPr>
              <p:spPr bwMode="auto">
                <a:xfrm flipV="1">
                  <a:off x="1970"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41" name="Line 21"/>
                <p:cNvSpPr>
                  <a:spLocks noChangeShapeType="1"/>
                </p:cNvSpPr>
                <p:nvPr/>
              </p:nvSpPr>
              <p:spPr bwMode="auto">
                <a:xfrm flipV="1">
                  <a:off x="2405"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42" name="Line 22"/>
                <p:cNvSpPr>
                  <a:spLocks noChangeShapeType="1"/>
                </p:cNvSpPr>
                <p:nvPr/>
              </p:nvSpPr>
              <p:spPr bwMode="auto">
                <a:xfrm flipV="1">
                  <a:off x="2852"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43" name="Line 23"/>
                <p:cNvSpPr>
                  <a:spLocks noChangeShapeType="1"/>
                </p:cNvSpPr>
                <p:nvPr/>
              </p:nvSpPr>
              <p:spPr bwMode="auto">
                <a:xfrm flipV="1">
                  <a:off x="3287"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44"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45"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1321" name="Freeform 26"/>
            <p:cNvSpPr>
              <a:spLocks/>
            </p:cNvSpPr>
            <p:nvPr/>
          </p:nvSpPr>
          <p:spPr bwMode="auto">
            <a:xfrm>
              <a:off x="3219" y="2573"/>
              <a:ext cx="404" cy="554"/>
            </a:xfrm>
            <a:custGeom>
              <a:avLst/>
              <a:gdLst>
                <a:gd name="T0" fmla="*/ 391 w 404"/>
                <a:gd name="T1" fmla="*/ 541 h 554"/>
                <a:gd name="T2" fmla="*/ 379 w 404"/>
                <a:gd name="T3" fmla="*/ 517 h 554"/>
                <a:gd name="T4" fmla="*/ 367 w 404"/>
                <a:gd name="T5" fmla="*/ 493 h 554"/>
                <a:gd name="T6" fmla="*/ 355 w 404"/>
                <a:gd name="T7" fmla="*/ 468 h 554"/>
                <a:gd name="T8" fmla="*/ 343 w 404"/>
                <a:gd name="T9" fmla="*/ 444 h 554"/>
                <a:gd name="T10" fmla="*/ 331 w 404"/>
                <a:gd name="T11" fmla="*/ 421 h 554"/>
                <a:gd name="T12" fmla="*/ 319 w 404"/>
                <a:gd name="T13" fmla="*/ 397 h 554"/>
                <a:gd name="T14" fmla="*/ 308 w 404"/>
                <a:gd name="T15" fmla="*/ 373 h 554"/>
                <a:gd name="T16" fmla="*/ 308 w 404"/>
                <a:gd name="T17" fmla="*/ 336 h 554"/>
                <a:gd name="T18" fmla="*/ 319 w 404"/>
                <a:gd name="T19" fmla="*/ 312 h 554"/>
                <a:gd name="T20" fmla="*/ 319 w 404"/>
                <a:gd name="T21" fmla="*/ 277 h 554"/>
                <a:gd name="T22" fmla="*/ 331 w 404"/>
                <a:gd name="T23" fmla="*/ 253 h 554"/>
                <a:gd name="T24" fmla="*/ 343 w 404"/>
                <a:gd name="T25" fmla="*/ 229 h 554"/>
                <a:gd name="T26" fmla="*/ 355 w 404"/>
                <a:gd name="T27" fmla="*/ 204 h 554"/>
                <a:gd name="T28" fmla="*/ 355 w 404"/>
                <a:gd name="T29" fmla="*/ 168 h 554"/>
                <a:gd name="T30" fmla="*/ 355 w 404"/>
                <a:gd name="T31" fmla="*/ 133 h 554"/>
                <a:gd name="T32" fmla="*/ 355 w 404"/>
                <a:gd name="T33" fmla="*/ 97 h 554"/>
                <a:gd name="T34" fmla="*/ 343 w 404"/>
                <a:gd name="T35" fmla="*/ 73 h 554"/>
                <a:gd name="T36" fmla="*/ 331 w 404"/>
                <a:gd name="T37" fmla="*/ 48 h 554"/>
                <a:gd name="T38" fmla="*/ 319 w 404"/>
                <a:gd name="T39" fmla="*/ 24 h 554"/>
                <a:gd name="T40" fmla="*/ 297 w 404"/>
                <a:gd name="T41" fmla="*/ 12 h 554"/>
                <a:gd name="T42" fmla="*/ 273 w 404"/>
                <a:gd name="T43" fmla="*/ 0 h 554"/>
                <a:gd name="T44" fmla="*/ 237 w 404"/>
                <a:gd name="T45" fmla="*/ 0 h 554"/>
                <a:gd name="T46" fmla="*/ 201 w 404"/>
                <a:gd name="T47" fmla="*/ 0 h 554"/>
                <a:gd name="T48" fmla="*/ 165 w 404"/>
                <a:gd name="T49" fmla="*/ 0 h 554"/>
                <a:gd name="T50" fmla="*/ 142 w 404"/>
                <a:gd name="T51" fmla="*/ 12 h 554"/>
                <a:gd name="T52" fmla="*/ 106 w 404"/>
                <a:gd name="T53" fmla="*/ 12 h 554"/>
                <a:gd name="T54" fmla="*/ 83 w 404"/>
                <a:gd name="T55" fmla="*/ 36 h 554"/>
                <a:gd name="T56" fmla="*/ 59 w 404"/>
                <a:gd name="T57" fmla="*/ 48 h 554"/>
                <a:gd name="T58" fmla="*/ 35 w 404"/>
                <a:gd name="T59" fmla="*/ 60 h 554"/>
                <a:gd name="T60" fmla="*/ 23 w 404"/>
                <a:gd name="T61" fmla="*/ 85 h 554"/>
                <a:gd name="T62" fmla="*/ 12 w 404"/>
                <a:gd name="T63" fmla="*/ 109 h 554"/>
                <a:gd name="T64" fmla="*/ 0 w 404"/>
                <a:gd name="T65" fmla="*/ 133 h 554"/>
                <a:gd name="T66" fmla="*/ 0 w 404"/>
                <a:gd name="T67" fmla="*/ 168 h 554"/>
                <a:gd name="T68" fmla="*/ 0 w 404"/>
                <a:gd name="T69" fmla="*/ 204 h 554"/>
                <a:gd name="T70" fmla="*/ 0 w 404"/>
                <a:gd name="T71" fmla="*/ 241 h 554"/>
                <a:gd name="T72" fmla="*/ 0 w 404"/>
                <a:gd name="T73" fmla="*/ 277 h 554"/>
                <a:gd name="T74" fmla="*/ 0 w 404"/>
                <a:gd name="T75" fmla="*/ 312 h 554"/>
                <a:gd name="T76" fmla="*/ 12 w 404"/>
                <a:gd name="T77" fmla="*/ 336 h 554"/>
                <a:gd name="T78" fmla="*/ 23 w 404"/>
                <a:gd name="T79" fmla="*/ 373 h 554"/>
                <a:gd name="T80" fmla="*/ 47 w 404"/>
                <a:gd name="T81" fmla="*/ 385 h 554"/>
                <a:gd name="T82" fmla="*/ 59 w 404"/>
                <a:gd name="T83" fmla="*/ 409 h 554"/>
                <a:gd name="T84" fmla="*/ 95 w 404"/>
                <a:gd name="T85" fmla="*/ 421 h 554"/>
                <a:gd name="T86" fmla="*/ 118 w 404"/>
                <a:gd name="T87" fmla="*/ 433 h 554"/>
                <a:gd name="T88" fmla="*/ 130 w 404"/>
                <a:gd name="T89" fmla="*/ 456 h 554"/>
                <a:gd name="T90" fmla="*/ 165 w 404"/>
                <a:gd name="T91" fmla="*/ 480 h 554"/>
                <a:gd name="T92" fmla="*/ 201 w 404"/>
                <a:gd name="T93" fmla="*/ 517 h 554"/>
                <a:gd name="T94" fmla="*/ 213 w 404"/>
                <a:gd name="T95" fmla="*/ 541 h 55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04" h="554">
                  <a:moveTo>
                    <a:pt x="403" y="553"/>
                  </a:moveTo>
                  <a:lnTo>
                    <a:pt x="403" y="541"/>
                  </a:lnTo>
                  <a:lnTo>
                    <a:pt x="391" y="541"/>
                  </a:lnTo>
                  <a:lnTo>
                    <a:pt x="391" y="529"/>
                  </a:lnTo>
                  <a:lnTo>
                    <a:pt x="379" y="529"/>
                  </a:lnTo>
                  <a:lnTo>
                    <a:pt x="379" y="517"/>
                  </a:lnTo>
                  <a:lnTo>
                    <a:pt x="379" y="505"/>
                  </a:lnTo>
                  <a:lnTo>
                    <a:pt x="367" y="505"/>
                  </a:lnTo>
                  <a:lnTo>
                    <a:pt x="367" y="493"/>
                  </a:lnTo>
                  <a:lnTo>
                    <a:pt x="367" y="480"/>
                  </a:lnTo>
                  <a:lnTo>
                    <a:pt x="355" y="480"/>
                  </a:lnTo>
                  <a:lnTo>
                    <a:pt x="355" y="468"/>
                  </a:lnTo>
                  <a:lnTo>
                    <a:pt x="343" y="468"/>
                  </a:lnTo>
                  <a:lnTo>
                    <a:pt x="343" y="456"/>
                  </a:lnTo>
                  <a:lnTo>
                    <a:pt x="343" y="444"/>
                  </a:lnTo>
                  <a:lnTo>
                    <a:pt x="331" y="444"/>
                  </a:lnTo>
                  <a:lnTo>
                    <a:pt x="331" y="433"/>
                  </a:lnTo>
                  <a:lnTo>
                    <a:pt x="331" y="421"/>
                  </a:lnTo>
                  <a:lnTo>
                    <a:pt x="319" y="421"/>
                  </a:lnTo>
                  <a:lnTo>
                    <a:pt x="319" y="409"/>
                  </a:lnTo>
                  <a:lnTo>
                    <a:pt x="319" y="397"/>
                  </a:lnTo>
                  <a:lnTo>
                    <a:pt x="319" y="385"/>
                  </a:lnTo>
                  <a:lnTo>
                    <a:pt x="308" y="385"/>
                  </a:lnTo>
                  <a:lnTo>
                    <a:pt x="308" y="373"/>
                  </a:lnTo>
                  <a:lnTo>
                    <a:pt x="308" y="361"/>
                  </a:lnTo>
                  <a:lnTo>
                    <a:pt x="308" y="349"/>
                  </a:lnTo>
                  <a:lnTo>
                    <a:pt x="308" y="336"/>
                  </a:lnTo>
                  <a:lnTo>
                    <a:pt x="308" y="324"/>
                  </a:lnTo>
                  <a:lnTo>
                    <a:pt x="319" y="324"/>
                  </a:lnTo>
                  <a:lnTo>
                    <a:pt x="319" y="312"/>
                  </a:lnTo>
                  <a:lnTo>
                    <a:pt x="319" y="300"/>
                  </a:lnTo>
                  <a:lnTo>
                    <a:pt x="319" y="289"/>
                  </a:lnTo>
                  <a:lnTo>
                    <a:pt x="319" y="277"/>
                  </a:lnTo>
                  <a:lnTo>
                    <a:pt x="331" y="277"/>
                  </a:lnTo>
                  <a:lnTo>
                    <a:pt x="331" y="265"/>
                  </a:lnTo>
                  <a:lnTo>
                    <a:pt x="331" y="253"/>
                  </a:lnTo>
                  <a:lnTo>
                    <a:pt x="343" y="253"/>
                  </a:lnTo>
                  <a:lnTo>
                    <a:pt x="343" y="241"/>
                  </a:lnTo>
                  <a:lnTo>
                    <a:pt x="343" y="229"/>
                  </a:lnTo>
                  <a:lnTo>
                    <a:pt x="343" y="217"/>
                  </a:lnTo>
                  <a:lnTo>
                    <a:pt x="355" y="217"/>
                  </a:lnTo>
                  <a:lnTo>
                    <a:pt x="355" y="204"/>
                  </a:lnTo>
                  <a:lnTo>
                    <a:pt x="355" y="192"/>
                  </a:lnTo>
                  <a:lnTo>
                    <a:pt x="355" y="180"/>
                  </a:lnTo>
                  <a:lnTo>
                    <a:pt x="355" y="168"/>
                  </a:lnTo>
                  <a:lnTo>
                    <a:pt x="355" y="156"/>
                  </a:lnTo>
                  <a:lnTo>
                    <a:pt x="355" y="144"/>
                  </a:lnTo>
                  <a:lnTo>
                    <a:pt x="355" y="133"/>
                  </a:lnTo>
                  <a:lnTo>
                    <a:pt x="355" y="121"/>
                  </a:lnTo>
                  <a:lnTo>
                    <a:pt x="355" y="109"/>
                  </a:lnTo>
                  <a:lnTo>
                    <a:pt x="355" y="97"/>
                  </a:lnTo>
                  <a:lnTo>
                    <a:pt x="343" y="97"/>
                  </a:lnTo>
                  <a:lnTo>
                    <a:pt x="343" y="85"/>
                  </a:lnTo>
                  <a:lnTo>
                    <a:pt x="343" y="73"/>
                  </a:lnTo>
                  <a:lnTo>
                    <a:pt x="343" y="60"/>
                  </a:lnTo>
                  <a:lnTo>
                    <a:pt x="343" y="48"/>
                  </a:lnTo>
                  <a:lnTo>
                    <a:pt x="331" y="48"/>
                  </a:lnTo>
                  <a:lnTo>
                    <a:pt x="331" y="36"/>
                  </a:lnTo>
                  <a:lnTo>
                    <a:pt x="331" y="24"/>
                  </a:lnTo>
                  <a:lnTo>
                    <a:pt x="319" y="24"/>
                  </a:lnTo>
                  <a:lnTo>
                    <a:pt x="319" y="12"/>
                  </a:lnTo>
                  <a:lnTo>
                    <a:pt x="308" y="12"/>
                  </a:lnTo>
                  <a:lnTo>
                    <a:pt x="297" y="12"/>
                  </a:lnTo>
                  <a:lnTo>
                    <a:pt x="297" y="0"/>
                  </a:lnTo>
                  <a:lnTo>
                    <a:pt x="285" y="0"/>
                  </a:lnTo>
                  <a:lnTo>
                    <a:pt x="273" y="0"/>
                  </a:lnTo>
                  <a:lnTo>
                    <a:pt x="261" y="0"/>
                  </a:lnTo>
                  <a:lnTo>
                    <a:pt x="249" y="0"/>
                  </a:lnTo>
                  <a:lnTo>
                    <a:pt x="237" y="0"/>
                  </a:lnTo>
                  <a:lnTo>
                    <a:pt x="225" y="0"/>
                  </a:lnTo>
                  <a:lnTo>
                    <a:pt x="213" y="0"/>
                  </a:lnTo>
                  <a:lnTo>
                    <a:pt x="201" y="0"/>
                  </a:lnTo>
                  <a:lnTo>
                    <a:pt x="189" y="0"/>
                  </a:lnTo>
                  <a:lnTo>
                    <a:pt x="177" y="0"/>
                  </a:lnTo>
                  <a:lnTo>
                    <a:pt x="165" y="0"/>
                  </a:lnTo>
                  <a:lnTo>
                    <a:pt x="154" y="0"/>
                  </a:lnTo>
                  <a:lnTo>
                    <a:pt x="154" y="12"/>
                  </a:lnTo>
                  <a:lnTo>
                    <a:pt x="142" y="12"/>
                  </a:lnTo>
                  <a:lnTo>
                    <a:pt x="130" y="12"/>
                  </a:lnTo>
                  <a:lnTo>
                    <a:pt x="118" y="12"/>
                  </a:lnTo>
                  <a:lnTo>
                    <a:pt x="106" y="12"/>
                  </a:lnTo>
                  <a:lnTo>
                    <a:pt x="95" y="24"/>
                  </a:lnTo>
                  <a:lnTo>
                    <a:pt x="83" y="24"/>
                  </a:lnTo>
                  <a:lnTo>
                    <a:pt x="83" y="36"/>
                  </a:lnTo>
                  <a:lnTo>
                    <a:pt x="71" y="36"/>
                  </a:lnTo>
                  <a:lnTo>
                    <a:pt x="59" y="36"/>
                  </a:lnTo>
                  <a:lnTo>
                    <a:pt x="59" y="48"/>
                  </a:lnTo>
                  <a:lnTo>
                    <a:pt x="47" y="48"/>
                  </a:lnTo>
                  <a:lnTo>
                    <a:pt x="47" y="60"/>
                  </a:lnTo>
                  <a:lnTo>
                    <a:pt x="35" y="60"/>
                  </a:lnTo>
                  <a:lnTo>
                    <a:pt x="35" y="73"/>
                  </a:lnTo>
                  <a:lnTo>
                    <a:pt x="23" y="73"/>
                  </a:lnTo>
                  <a:lnTo>
                    <a:pt x="23" y="85"/>
                  </a:lnTo>
                  <a:lnTo>
                    <a:pt x="12" y="85"/>
                  </a:lnTo>
                  <a:lnTo>
                    <a:pt x="12" y="97"/>
                  </a:lnTo>
                  <a:lnTo>
                    <a:pt x="12" y="109"/>
                  </a:lnTo>
                  <a:lnTo>
                    <a:pt x="0" y="109"/>
                  </a:lnTo>
                  <a:lnTo>
                    <a:pt x="0" y="121"/>
                  </a:lnTo>
                  <a:lnTo>
                    <a:pt x="0" y="133"/>
                  </a:lnTo>
                  <a:lnTo>
                    <a:pt x="0" y="144"/>
                  </a:lnTo>
                  <a:lnTo>
                    <a:pt x="0" y="156"/>
                  </a:lnTo>
                  <a:lnTo>
                    <a:pt x="0" y="168"/>
                  </a:lnTo>
                  <a:lnTo>
                    <a:pt x="0" y="180"/>
                  </a:lnTo>
                  <a:lnTo>
                    <a:pt x="0" y="192"/>
                  </a:lnTo>
                  <a:lnTo>
                    <a:pt x="0" y="204"/>
                  </a:lnTo>
                  <a:lnTo>
                    <a:pt x="0" y="217"/>
                  </a:lnTo>
                  <a:lnTo>
                    <a:pt x="0" y="229"/>
                  </a:lnTo>
                  <a:lnTo>
                    <a:pt x="0" y="241"/>
                  </a:lnTo>
                  <a:lnTo>
                    <a:pt x="0" y="253"/>
                  </a:lnTo>
                  <a:lnTo>
                    <a:pt x="0" y="265"/>
                  </a:lnTo>
                  <a:lnTo>
                    <a:pt x="0" y="277"/>
                  </a:lnTo>
                  <a:lnTo>
                    <a:pt x="0" y="289"/>
                  </a:lnTo>
                  <a:lnTo>
                    <a:pt x="0" y="300"/>
                  </a:lnTo>
                  <a:lnTo>
                    <a:pt x="0" y="312"/>
                  </a:lnTo>
                  <a:lnTo>
                    <a:pt x="0" y="324"/>
                  </a:lnTo>
                  <a:lnTo>
                    <a:pt x="12" y="324"/>
                  </a:lnTo>
                  <a:lnTo>
                    <a:pt x="12" y="336"/>
                  </a:lnTo>
                  <a:lnTo>
                    <a:pt x="12" y="349"/>
                  </a:lnTo>
                  <a:lnTo>
                    <a:pt x="23" y="361"/>
                  </a:lnTo>
                  <a:lnTo>
                    <a:pt x="23" y="373"/>
                  </a:lnTo>
                  <a:lnTo>
                    <a:pt x="35" y="373"/>
                  </a:lnTo>
                  <a:lnTo>
                    <a:pt x="35" y="385"/>
                  </a:lnTo>
                  <a:lnTo>
                    <a:pt x="47" y="385"/>
                  </a:lnTo>
                  <a:lnTo>
                    <a:pt x="47" y="397"/>
                  </a:lnTo>
                  <a:lnTo>
                    <a:pt x="59" y="397"/>
                  </a:lnTo>
                  <a:lnTo>
                    <a:pt x="59" y="409"/>
                  </a:lnTo>
                  <a:lnTo>
                    <a:pt x="71" y="409"/>
                  </a:lnTo>
                  <a:lnTo>
                    <a:pt x="83" y="421"/>
                  </a:lnTo>
                  <a:lnTo>
                    <a:pt x="95" y="421"/>
                  </a:lnTo>
                  <a:lnTo>
                    <a:pt x="95" y="433"/>
                  </a:lnTo>
                  <a:lnTo>
                    <a:pt x="106" y="433"/>
                  </a:lnTo>
                  <a:lnTo>
                    <a:pt x="118" y="433"/>
                  </a:lnTo>
                  <a:lnTo>
                    <a:pt x="118" y="444"/>
                  </a:lnTo>
                  <a:lnTo>
                    <a:pt x="130" y="444"/>
                  </a:lnTo>
                  <a:lnTo>
                    <a:pt x="130" y="456"/>
                  </a:lnTo>
                  <a:lnTo>
                    <a:pt x="142" y="456"/>
                  </a:lnTo>
                  <a:lnTo>
                    <a:pt x="154" y="468"/>
                  </a:lnTo>
                  <a:lnTo>
                    <a:pt x="165" y="480"/>
                  </a:lnTo>
                  <a:lnTo>
                    <a:pt x="177" y="493"/>
                  </a:lnTo>
                  <a:lnTo>
                    <a:pt x="189" y="505"/>
                  </a:lnTo>
                  <a:lnTo>
                    <a:pt x="201" y="517"/>
                  </a:lnTo>
                  <a:lnTo>
                    <a:pt x="201" y="529"/>
                  </a:lnTo>
                  <a:lnTo>
                    <a:pt x="213" y="529"/>
                  </a:lnTo>
                  <a:lnTo>
                    <a:pt x="213" y="541"/>
                  </a:lnTo>
                  <a:lnTo>
                    <a:pt x="213" y="553"/>
                  </a:lnTo>
                  <a:lnTo>
                    <a:pt x="403" y="553"/>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22" name="Line 27"/>
            <p:cNvSpPr>
              <a:spLocks noChangeShapeType="1"/>
            </p:cNvSpPr>
            <p:nvPr/>
          </p:nvSpPr>
          <p:spPr bwMode="auto">
            <a:xfrm>
              <a:off x="3638" y="3134"/>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23" name="Freeform 28"/>
            <p:cNvSpPr>
              <a:spLocks/>
            </p:cNvSpPr>
            <p:nvPr/>
          </p:nvSpPr>
          <p:spPr bwMode="auto">
            <a:xfrm>
              <a:off x="3215" y="2581"/>
              <a:ext cx="424" cy="562"/>
            </a:xfrm>
            <a:custGeom>
              <a:avLst/>
              <a:gdLst>
                <a:gd name="T0" fmla="*/ 411 w 424"/>
                <a:gd name="T1" fmla="*/ 549 h 562"/>
                <a:gd name="T2" fmla="*/ 399 w 424"/>
                <a:gd name="T3" fmla="*/ 512 h 562"/>
                <a:gd name="T4" fmla="*/ 374 w 424"/>
                <a:gd name="T5" fmla="*/ 487 h 562"/>
                <a:gd name="T6" fmla="*/ 362 w 424"/>
                <a:gd name="T7" fmla="*/ 463 h 562"/>
                <a:gd name="T8" fmla="*/ 350 w 424"/>
                <a:gd name="T9" fmla="*/ 439 h 562"/>
                <a:gd name="T10" fmla="*/ 338 w 424"/>
                <a:gd name="T11" fmla="*/ 415 h 562"/>
                <a:gd name="T12" fmla="*/ 327 w 424"/>
                <a:gd name="T13" fmla="*/ 378 h 562"/>
                <a:gd name="T14" fmla="*/ 327 w 424"/>
                <a:gd name="T15" fmla="*/ 341 h 562"/>
                <a:gd name="T16" fmla="*/ 338 w 424"/>
                <a:gd name="T17" fmla="*/ 305 h 562"/>
                <a:gd name="T18" fmla="*/ 350 w 424"/>
                <a:gd name="T19" fmla="*/ 256 h 562"/>
                <a:gd name="T20" fmla="*/ 374 w 424"/>
                <a:gd name="T21" fmla="*/ 195 h 562"/>
                <a:gd name="T22" fmla="*/ 374 w 424"/>
                <a:gd name="T23" fmla="*/ 146 h 562"/>
                <a:gd name="T24" fmla="*/ 362 w 424"/>
                <a:gd name="T25" fmla="*/ 110 h 562"/>
                <a:gd name="T26" fmla="*/ 362 w 424"/>
                <a:gd name="T27" fmla="*/ 61 h 562"/>
                <a:gd name="T28" fmla="*/ 338 w 424"/>
                <a:gd name="T29" fmla="*/ 25 h 562"/>
                <a:gd name="T30" fmla="*/ 302 w 424"/>
                <a:gd name="T31" fmla="*/ 0 h 562"/>
                <a:gd name="T32" fmla="*/ 254 w 424"/>
                <a:gd name="T33" fmla="*/ 0 h 562"/>
                <a:gd name="T34" fmla="*/ 217 w 424"/>
                <a:gd name="T35" fmla="*/ 0 h 562"/>
                <a:gd name="T36" fmla="*/ 157 w 424"/>
                <a:gd name="T37" fmla="*/ 0 h 562"/>
                <a:gd name="T38" fmla="*/ 121 w 424"/>
                <a:gd name="T39" fmla="*/ 12 h 562"/>
                <a:gd name="T40" fmla="*/ 72 w 424"/>
                <a:gd name="T41" fmla="*/ 37 h 562"/>
                <a:gd name="T42" fmla="*/ 48 w 424"/>
                <a:gd name="T43" fmla="*/ 61 h 562"/>
                <a:gd name="T44" fmla="*/ 24 w 424"/>
                <a:gd name="T45" fmla="*/ 98 h 562"/>
                <a:gd name="T46" fmla="*/ 0 w 424"/>
                <a:gd name="T47" fmla="*/ 146 h 562"/>
                <a:gd name="T48" fmla="*/ 0 w 424"/>
                <a:gd name="T49" fmla="*/ 244 h 562"/>
                <a:gd name="T50" fmla="*/ 12 w 424"/>
                <a:gd name="T51" fmla="*/ 293 h 562"/>
                <a:gd name="T52" fmla="*/ 24 w 424"/>
                <a:gd name="T53" fmla="*/ 341 h 562"/>
                <a:gd name="T54" fmla="*/ 48 w 424"/>
                <a:gd name="T55" fmla="*/ 378 h 562"/>
                <a:gd name="T56" fmla="*/ 84 w 424"/>
                <a:gd name="T57" fmla="*/ 415 h 562"/>
                <a:gd name="T58" fmla="*/ 121 w 424"/>
                <a:gd name="T59" fmla="*/ 439 h 562"/>
                <a:gd name="T60" fmla="*/ 157 w 424"/>
                <a:gd name="T61" fmla="*/ 463 h 562"/>
                <a:gd name="T62" fmla="*/ 181 w 424"/>
                <a:gd name="T63" fmla="*/ 487 h 562"/>
                <a:gd name="T64" fmla="*/ 217 w 424"/>
                <a:gd name="T65" fmla="*/ 524 h 562"/>
                <a:gd name="T66" fmla="*/ 229 w 424"/>
                <a:gd name="T67" fmla="*/ 549 h 5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4" h="562">
                  <a:moveTo>
                    <a:pt x="423" y="561"/>
                  </a:moveTo>
                  <a:lnTo>
                    <a:pt x="411" y="549"/>
                  </a:lnTo>
                  <a:lnTo>
                    <a:pt x="399" y="536"/>
                  </a:lnTo>
                  <a:lnTo>
                    <a:pt x="399" y="512"/>
                  </a:lnTo>
                  <a:lnTo>
                    <a:pt x="386" y="500"/>
                  </a:lnTo>
                  <a:lnTo>
                    <a:pt x="374" y="487"/>
                  </a:lnTo>
                  <a:lnTo>
                    <a:pt x="374" y="475"/>
                  </a:lnTo>
                  <a:lnTo>
                    <a:pt x="362" y="463"/>
                  </a:lnTo>
                  <a:lnTo>
                    <a:pt x="350" y="451"/>
                  </a:lnTo>
                  <a:lnTo>
                    <a:pt x="350" y="439"/>
                  </a:lnTo>
                  <a:lnTo>
                    <a:pt x="338" y="427"/>
                  </a:lnTo>
                  <a:lnTo>
                    <a:pt x="338" y="415"/>
                  </a:lnTo>
                  <a:lnTo>
                    <a:pt x="327" y="403"/>
                  </a:lnTo>
                  <a:lnTo>
                    <a:pt x="327" y="378"/>
                  </a:lnTo>
                  <a:lnTo>
                    <a:pt x="327" y="354"/>
                  </a:lnTo>
                  <a:lnTo>
                    <a:pt x="327" y="341"/>
                  </a:lnTo>
                  <a:lnTo>
                    <a:pt x="327" y="317"/>
                  </a:lnTo>
                  <a:lnTo>
                    <a:pt x="338" y="305"/>
                  </a:lnTo>
                  <a:lnTo>
                    <a:pt x="338" y="281"/>
                  </a:lnTo>
                  <a:lnTo>
                    <a:pt x="350" y="256"/>
                  </a:lnTo>
                  <a:lnTo>
                    <a:pt x="362" y="232"/>
                  </a:lnTo>
                  <a:lnTo>
                    <a:pt x="374" y="195"/>
                  </a:lnTo>
                  <a:lnTo>
                    <a:pt x="374" y="171"/>
                  </a:lnTo>
                  <a:lnTo>
                    <a:pt x="374" y="146"/>
                  </a:lnTo>
                  <a:lnTo>
                    <a:pt x="374" y="135"/>
                  </a:lnTo>
                  <a:lnTo>
                    <a:pt x="362" y="110"/>
                  </a:lnTo>
                  <a:lnTo>
                    <a:pt x="362" y="86"/>
                  </a:lnTo>
                  <a:lnTo>
                    <a:pt x="362" y="61"/>
                  </a:lnTo>
                  <a:lnTo>
                    <a:pt x="350" y="49"/>
                  </a:lnTo>
                  <a:lnTo>
                    <a:pt x="338" y="25"/>
                  </a:lnTo>
                  <a:lnTo>
                    <a:pt x="327" y="12"/>
                  </a:lnTo>
                  <a:lnTo>
                    <a:pt x="302" y="0"/>
                  </a:lnTo>
                  <a:lnTo>
                    <a:pt x="278" y="0"/>
                  </a:lnTo>
                  <a:lnTo>
                    <a:pt x="254" y="0"/>
                  </a:lnTo>
                  <a:lnTo>
                    <a:pt x="229" y="0"/>
                  </a:lnTo>
                  <a:lnTo>
                    <a:pt x="217" y="0"/>
                  </a:lnTo>
                  <a:lnTo>
                    <a:pt x="193" y="0"/>
                  </a:lnTo>
                  <a:lnTo>
                    <a:pt x="157" y="0"/>
                  </a:lnTo>
                  <a:lnTo>
                    <a:pt x="145" y="12"/>
                  </a:lnTo>
                  <a:lnTo>
                    <a:pt x="121" y="12"/>
                  </a:lnTo>
                  <a:lnTo>
                    <a:pt x="96" y="25"/>
                  </a:lnTo>
                  <a:lnTo>
                    <a:pt x="72" y="37"/>
                  </a:lnTo>
                  <a:lnTo>
                    <a:pt x="60" y="49"/>
                  </a:lnTo>
                  <a:lnTo>
                    <a:pt x="48" y="61"/>
                  </a:lnTo>
                  <a:lnTo>
                    <a:pt x="36" y="74"/>
                  </a:lnTo>
                  <a:lnTo>
                    <a:pt x="24" y="98"/>
                  </a:lnTo>
                  <a:lnTo>
                    <a:pt x="12" y="123"/>
                  </a:lnTo>
                  <a:lnTo>
                    <a:pt x="0" y="146"/>
                  </a:lnTo>
                  <a:lnTo>
                    <a:pt x="0" y="171"/>
                  </a:lnTo>
                  <a:lnTo>
                    <a:pt x="0" y="244"/>
                  </a:lnTo>
                  <a:lnTo>
                    <a:pt x="0" y="269"/>
                  </a:lnTo>
                  <a:lnTo>
                    <a:pt x="12" y="293"/>
                  </a:lnTo>
                  <a:lnTo>
                    <a:pt x="12" y="317"/>
                  </a:lnTo>
                  <a:lnTo>
                    <a:pt x="24" y="341"/>
                  </a:lnTo>
                  <a:lnTo>
                    <a:pt x="36" y="366"/>
                  </a:lnTo>
                  <a:lnTo>
                    <a:pt x="48" y="378"/>
                  </a:lnTo>
                  <a:lnTo>
                    <a:pt x="60" y="403"/>
                  </a:lnTo>
                  <a:lnTo>
                    <a:pt x="84" y="415"/>
                  </a:lnTo>
                  <a:lnTo>
                    <a:pt x="96" y="427"/>
                  </a:lnTo>
                  <a:lnTo>
                    <a:pt x="121" y="439"/>
                  </a:lnTo>
                  <a:lnTo>
                    <a:pt x="133" y="451"/>
                  </a:lnTo>
                  <a:lnTo>
                    <a:pt x="157" y="463"/>
                  </a:lnTo>
                  <a:lnTo>
                    <a:pt x="169" y="475"/>
                  </a:lnTo>
                  <a:lnTo>
                    <a:pt x="181" y="487"/>
                  </a:lnTo>
                  <a:lnTo>
                    <a:pt x="205" y="512"/>
                  </a:lnTo>
                  <a:lnTo>
                    <a:pt x="217" y="524"/>
                  </a:lnTo>
                  <a:lnTo>
                    <a:pt x="217" y="536"/>
                  </a:lnTo>
                  <a:lnTo>
                    <a:pt x="229" y="549"/>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24" name="Freeform 29"/>
            <p:cNvSpPr>
              <a:spLocks/>
            </p:cNvSpPr>
            <p:nvPr/>
          </p:nvSpPr>
          <p:spPr bwMode="auto">
            <a:xfrm>
              <a:off x="3227" y="2581"/>
              <a:ext cx="412" cy="562"/>
            </a:xfrm>
            <a:custGeom>
              <a:avLst/>
              <a:gdLst>
                <a:gd name="T0" fmla="*/ 399 w 412"/>
                <a:gd name="T1" fmla="*/ 549 h 562"/>
                <a:gd name="T2" fmla="*/ 387 w 412"/>
                <a:gd name="T3" fmla="*/ 524 h 562"/>
                <a:gd name="T4" fmla="*/ 374 w 412"/>
                <a:gd name="T5" fmla="*/ 500 h 562"/>
                <a:gd name="T6" fmla="*/ 362 w 412"/>
                <a:gd name="T7" fmla="*/ 475 h 562"/>
                <a:gd name="T8" fmla="*/ 350 w 412"/>
                <a:gd name="T9" fmla="*/ 451 h 562"/>
                <a:gd name="T10" fmla="*/ 338 w 412"/>
                <a:gd name="T11" fmla="*/ 427 h 562"/>
                <a:gd name="T12" fmla="*/ 326 w 412"/>
                <a:gd name="T13" fmla="*/ 403 h 562"/>
                <a:gd name="T14" fmla="*/ 315 w 412"/>
                <a:gd name="T15" fmla="*/ 378 h 562"/>
                <a:gd name="T16" fmla="*/ 315 w 412"/>
                <a:gd name="T17" fmla="*/ 341 h 562"/>
                <a:gd name="T18" fmla="*/ 326 w 412"/>
                <a:gd name="T19" fmla="*/ 317 h 562"/>
                <a:gd name="T20" fmla="*/ 326 w 412"/>
                <a:gd name="T21" fmla="*/ 281 h 562"/>
                <a:gd name="T22" fmla="*/ 338 w 412"/>
                <a:gd name="T23" fmla="*/ 256 h 562"/>
                <a:gd name="T24" fmla="*/ 350 w 412"/>
                <a:gd name="T25" fmla="*/ 232 h 562"/>
                <a:gd name="T26" fmla="*/ 362 w 412"/>
                <a:gd name="T27" fmla="*/ 207 h 562"/>
                <a:gd name="T28" fmla="*/ 362 w 412"/>
                <a:gd name="T29" fmla="*/ 171 h 562"/>
                <a:gd name="T30" fmla="*/ 362 w 412"/>
                <a:gd name="T31" fmla="*/ 135 h 562"/>
                <a:gd name="T32" fmla="*/ 362 w 412"/>
                <a:gd name="T33" fmla="*/ 98 h 562"/>
                <a:gd name="T34" fmla="*/ 350 w 412"/>
                <a:gd name="T35" fmla="*/ 74 h 562"/>
                <a:gd name="T36" fmla="*/ 338 w 412"/>
                <a:gd name="T37" fmla="*/ 49 h 562"/>
                <a:gd name="T38" fmla="*/ 326 w 412"/>
                <a:gd name="T39" fmla="*/ 25 h 562"/>
                <a:gd name="T40" fmla="*/ 302 w 412"/>
                <a:gd name="T41" fmla="*/ 12 h 562"/>
                <a:gd name="T42" fmla="*/ 278 w 412"/>
                <a:gd name="T43" fmla="*/ 0 h 562"/>
                <a:gd name="T44" fmla="*/ 242 w 412"/>
                <a:gd name="T45" fmla="*/ 0 h 562"/>
                <a:gd name="T46" fmla="*/ 205 w 412"/>
                <a:gd name="T47" fmla="*/ 0 h 562"/>
                <a:gd name="T48" fmla="*/ 168 w 412"/>
                <a:gd name="T49" fmla="*/ 0 h 562"/>
                <a:gd name="T50" fmla="*/ 145 w 412"/>
                <a:gd name="T51" fmla="*/ 12 h 562"/>
                <a:gd name="T52" fmla="*/ 109 w 412"/>
                <a:gd name="T53" fmla="*/ 12 h 562"/>
                <a:gd name="T54" fmla="*/ 84 w 412"/>
                <a:gd name="T55" fmla="*/ 37 h 562"/>
                <a:gd name="T56" fmla="*/ 60 w 412"/>
                <a:gd name="T57" fmla="*/ 49 h 562"/>
                <a:gd name="T58" fmla="*/ 36 w 412"/>
                <a:gd name="T59" fmla="*/ 61 h 562"/>
                <a:gd name="T60" fmla="*/ 23 w 412"/>
                <a:gd name="T61" fmla="*/ 86 h 562"/>
                <a:gd name="T62" fmla="*/ 12 w 412"/>
                <a:gd name="T63" fmla="*/ 110 h 562"/>
                <a:gd name="T64" fmla="*/ 0 w 412"/>
                <a:gd name="T65" fmla="*/ 135 h 562"/>
                <a:gd name="T66" fmla="*/ 0 w 412"/>
                <a:gd name="T67" fmla="*/ 171 h 562"/>
                <a:gd name="T68" fmla="*/ 0 w 412"/>
                <a:gd name="T69" fmla="*/ 207 h 562"/>
                <a:gd name="T70" fmla="*/ 0 w 412"/>
                <a:gd name="T71" fmla="*/ 244 h 562"/>
                <a:gd name="T72" fmla="*/ 0 w 412"/>
                <a:gd name="T73" fmla="*/ 281 h 562"/>
                <a:gd name="T74" fmla="*/ 0 w 412"/>
                <a:gd name="T75" fmla="*/ 317 h 562"/>
                <a:gd name="T76" fmla="*/ 12 w 412"/>
                <a:gd name="T77" fmla="*/ 341 h 562"/>
                <a:gd name="T78" fmla="*/ 23 w 412"/>
                <a:gd name="T79" fmla="*/ 378 h 562"/>
                <a:gd name="T80" fmla="*/ 48 w 412"/>
                <a:gd name="T81" fmla="*/ 390 h 562"/>
                <a:gd name="T82" fmla="*/ 60 w 412"/>
                <a:gd name="T83" fmla="*/ 415 h 562"/>
                <a:gd name="T84" fmla="*/ 96 w 412"/>
                <a:gd name="T85" fmla="*/ 427 h 562"/>
                <a:gd name="T86" fmla="*/ 121 w 412"/>
                <a:gd name="T87" fmla="*/ 439 h 562"/>
                <a:gd name="T88" fmla="*/ 133 w 412"/>
                <a:gd name="T89" fmla="*/ 463 h 562"/>
                <a:gd name="T90" fmla="*/ 168 w 412"/>
                <a:gd name="T91" fmla="*/ 487 h 562"/>
                <a:gd name="T92" fmla="*/ 205 w 412"/>
                <a:gd name="T93" fmla="*/ 524 h 562"/>
                <a:gd name="T94" fmla="*/ 217 w 412"/>
                <a:gd name="T95" fmla="*/ 549 h 5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12" h="562">
                  <a:moveTo>
                    <a:pt x="411" y="561"/>
                  </a:moveTo>
                  <a:lnTo>
                    <a:pt x="411" y="549"/>
                  </a:lnTo>
                  <a:lnTo>
                    <a:pt x="399" y="549"/>
                  </a:lnTo>
                  <a:lnTo>
                    <a:pt x="399" y="536"/>
                  </a:lnTo>
                  <a:lnTo>
                    <a:pt x="387" y="536"/>
                  </a:lnTo>
                  <a:lnTo>
                    <a:pt x="387" y="524"/>
                  </a:lnTo>
                  <a:lnTo>
                    <a:pt x="387" y="512"/>
                  </a:lnTo>
                  <a:lnTo>
                    <a:pt x="374" y="512"/>
                  </a:lnTo>
                  <a:lnTo>
                    <a:pt x="374" y="500"/>
                  </a:lnTo>
                  <a:lnTo>
                    <a:pt x="374" y="487"/>
                  </a:lnTo>
                  <a:lnTo>
                    <a:pt x="362" y="487"/>
                  </a:lnTo>
                  <a:lnTo>
                    <a:pt x="362" y="475"/>
                  </a:lnTo>
                  <a:lnTo>
                    <a:pt x="350" y="475"/>
                  </a:lnTo>
                  <a:lnTo>
                    <a:pt x="350" y="463"/>
                  </a:lnTo>
                  <a:lnTo>
                    <a:pt x="350" y="451"/>
                  </a:lnTo>
                  <a:lnTo>
                    <a:pt x="338" y="451"/>
                  </a:lnTo>
                  <a:lnTo>
                    <a:pt x="338" y="439"/>
                  </a:lnTo>
                  <a:lnTo>
                    <a:pt x="338" y="427"/>
                  </a:lnTo>
                  <a:lnTo>
                    <a:pt x="326" y="427"/>
                  </a:lnTo>
                  <a:lnTo>
                    <a:pt x="326" y="415"/>
                  </a:lnTo>
                  <a:lnTo>
                    <a:pt x="326" y="403"/>
                  </a:lnTo>
                  <a:lnTo>
                    <a:pt x="326" y="390"/>
                  </a:lnTo>
                  <a:lnTo>
                    <a:pt x="315" y="390"/>
                  </a:lnTo>
                  <a:lnTo>
                    <a:pt x="315" y="378"/>
                  </a:lnTo>
                  <a:lnTo>
                    <a:pt x="315" y="366"/>
                  </a:lnTo>
                  <a:lnTo>
                    <a:pt x="315" y="354"/>
                  </a:lnTo>
                  <a:lnTo>
                    <a:pt x="315" y="341"/>
                  </a:lnTo>
                  <a:lnTo>
                    <a:pt x="315" y="329"/>
                  </a:lnTo>
                  <a:lnTo>
                    <a:pt x="326" y="329"/>
                  </a:lnTo>
                  <a:lnTo>
                    <a:pt x="326" y="317"/>
                  </a:lnTo>
                  <a:lnTo>
                    <a:pt x="326" y="305"/>
                  </a:lnTo>
                  <a:lnTo>
                    <a:pt x="326" y="293"/>
                  </a:lnTo>
                  <a:lnTo>
                    <a:pt x="326" y="281"/>
                  </a:lnTo>
                  <a:lnTo>
                    <a:pt x="338" y="281"/>
                  </a:lnTo>
                  <a:lnTo>
                    <a:pt x="338" y="269"/>
                  </a:lnTo>
                  <a:lnTo>
                    <a:pt x="338" y="256"/>
                  </a:lnTo>
                  <a:lnTo>
                    <a:pt x="350" y="256"/>
                  </a:lnTo>
                  <a:lnTo>
                    <a:pt x="350" y="244"/>
                  </a:lnTo>
                  <a:lnTo>
                    <a:pt x="350" y="232"/>
                  </a:lnTo>
                  <a:lnTo>
                    <a:pt x="350" y="220"/>
                  </a:lnTo>
                  <a:lnTo>
                    <a:pt x="362" y="220"/>
                  </a:lnTo>
                  <a:lnTo>
                    <a:pt x="362" y="207"/>
                  </a:lnTo>
                  <a:lnTo>
                    <a:pt x="362" y="195"/>
                  </a:lnTo>
                  <a:lnTo>
                    <a:pt x="362" y="183"/>
                  </a:lnTo>
                  <a:lnTo>
                    <a:pt x="362" y="171"/>
                  </a:lnTo>
                  <a:lnTo>
                    <a:pt x="362" y="158"/>
                  </a:lnTo>
                  <a:lnTo>
                    <a:pt x="362" y="146"/>
                  </a:lnTo>
                  <a:lnTo>
                    <a:pt x="362" y="135"/>
                  </a:lnTo>
                  <a:lnTo>
                    <a:pt x="362" y="123"/>
                  </a:lnTo>
                  <a:lnTo>
                    <a:pt x="362" y="110"/>
                  </a:lnTo>
                  <a:lnTo>
                    <a:pt x="362" y="98"/>
                  </a:lnTo>
                  <a:lnTo>
                    <a:pt x="350" y="98"/>
                  </a:lnTo>
                  <a:lnTo>
                    <a:pt x="350" y="86"/>
                  </a:lnTo>
                  <a:lnTo>
                    <a:pt x="350" y="74"/>
                  </a:lnTo>
                  <a:lnTo>
                    <a:pt x="350" y="61"/>
                  </a:lnTo>
                  <a:lnTo>
                    <a:pt x="350" y="49"/>
                  </a:lnTo>
                  <a:lnTo>
                    <a:pt x="338" y="49"/>
                  </a:lnTo>
                  <a:lnTo>
                    <a:pt x="338" y="37"/>
                  </a:lnTo>
                  <a:lnTo>
                    <a:pt x="338" y="25"/>
                  </a:lnTo>
                  <a:lnTo>
                    <a:pt x="326" y="25"/>
                  </a:lnTo>
                  <a:lnTo>
                    <a:pt x="326" y="12"/>
                  </a:lnTo>
                  <a:lnTo>
                    <a:pt x="315" y="12"/>
                  </a:lnTo>
                  <a:lnTo>
                    <a:pt x="302" y="12"/>
                  </a:lnTo>
                  <a:lnTo>
                    <a:pt x="302" y="0"/>
                  </a:lnTo>
                  <a:lnTo>
                    <a:pt x="290" y="0"/>
                  </a:lnTo>
                  <a:lnTo>
                    <a:pt x="278" y="0"/>
                  </a:lnTo>
                  <a:lnTo>
                    <a:pt x="266" y="0"/>
                  </a:lnTo>
                  <a:lnTo>
                    <a:pt x="254" y="0"/>
                  </a:lnTo>
                  <a:lnTo>
                    <a:pt x="242" y="0"/>
                  </a:lnTo>
                  <a:lnTo>
                    <a:pt x="229" y="0"/>
                  </a:lnTo>
                  <a:lnTo>
                    <a:pt x="217" y="0"/>
                  </a:lnTo>
                  <a:lnTo>
                    <a:pt x="205" y="0"/>
                  </a:lnTo>
                  <a:lnTo>
                    <a:pt x="193" y="0"/>
                  </a:lnTo>
                  <a:lnTo>
                    <a:pt x="181" y="0"/>
                  </a:lnTo>
                  <a:lnTo>
                    <a:pt x="168" y="0"/>
                  </a:lnTo>
                  <a:lnTo>
                    <a:pt x="157" y="0"/>
                  </a:lnTo>
                  <a:lnTo>
                    <a:pt x="157" y="12"/>
                  </a:lnTo>
                  <a:lnTo>
                    <a:pt x="145" y="12"/>
                  </a:lnTo>
                  <a:lnTo>
                    <a:pt x="133" y="12"/>
                  </a:lnTo>
                  <a:lnTo>
                    <a:pt x="121" y="12"/>
                  </a:lnTo>
                  <a:lnTo>
                    <a:pt x="109" y="12"/>
                  </a:lnTo>
                  <a:lnTo>
                    <a:pt x="96" y="25"/>
                  </a:lnTo>
                  <a:lnTo>
                    <a:pt x="84" y="25"/>
                  </a:lnTo>
                  <a:lnTo>
                    <a:pt x="84" y="37"/>
                  </a:lnTo>
                  <a:lnTo>
                    <a:pt x="72" y="37"/>
                  </a:lnTo>
                  <a:lnTo>
                    <a:pt x="60" y="37"/>
                  </a:lnTo>
                  <a:lnTo>
                    <a:pt x="60" y="49"/>
                  </a:lnTo>
                  <a:lnTo>
                    <a:pt x="48" y="49"/>
                  </a:lnTo>
                  <a:lnTo>
                    <a:pt x="48" y="61"/>
                  </a:lnTo>
                  <a:lnTo>
                    <a:pt x="36" y="61"/>
                  </a:lnTo>
                  <a:lnTo>
                    <a:pt x="36" y="74"/>
                  </a:lnTo>
                  <a:lnTo>
                    <a:pt x="23" y="74"/>
                  </a:lnTo>
                  <a:lnTo>
                    <a:pt x="23" y="86"/>
                  </a:lnTo>
                  <a:lnTo>
                    <a:pt x="12" y="86"/>
                  </a:lnTo>
                  <a:lnTo>
                    <a:pt x="12" y="98"/>
                  </a:lnTo>
                  <a:lnTo>
                    <a:pt x="12" y="110"/>
                  </a:lnTo>
                  <a:lnTo>
                    <a:pt x="0" y="110"/>
                  </a:lnTo>
                  <a:lnTo>
                    <a:pt x="0" y="123"/>
                  </a:lnTo>
                  <a:lnTo>
                    <a:pt x="0" y="135"/>
                  </a:lnTo>
                  <a:lnTo>
                    <a:pt x="0" y="146"/>
                  </a:lnTo>
                  <a:lnTo>
                    <a:pt x="0" y="158"/>
                  </a:lnTo>
                  <a:lnTo>
                    <a:pt x="0" y="171"/>
                  </a:lnTo>
                  <a:lnTo>
                    <a:pt x="0" y="183"/>
                  </a:lnTo>
                  <a:lnTo>
                    <a:pt x="0" y="195"/>
                  </a:lnTo>
                  <a:lnTo>
                    <a:pt x="0" y="207"/>
                  </a:lnTo>
                  <a:lnTo>
                    <a:pt x="0" y="220"/>
                  </a:lnTo>
                  <a:lnTo>
                    <a:pt x="0" y="232"/>
                  </a:lnTo>
                  <a:lnTo>
                    <a:pt x="0" y="244"/>
                  </a:lnTo>
                  <a:lnTo>
                    <a:pt x="0" y="256"/>
                  </a:lnTo>
                  <a:lnTo>
                    <a:pt x="0" y="269"/>
                  </a:lnTo>
                  <a:lnTo>
                    <a:pt x="0" y="281"/>
                  </a:lnTo>
                  <a:lnTo>
                    <a:pt x="0" y="293"/>
                  </a:lnTo>
                  <a:lnTo>
                    <a:pt x="0" y="305"/>
                  </a:lnTo>
                  <a:lnTo>
                    <a:pt x="0" y="317"/>
                  </a:lnTo>
                  <a:lnTo>
                    <a:pt x="0" y="329"/>
                  </a:lnTo>
                  <a:lnTo>
                    <a:pt x="12" y="329"/>
                  </a:lnTo>
                  <a:lnTo>
                    <a:pt x="12" y="341"/>
                  </a:lnTo>
                  <a:lnTo>
                    <a:pt x="12" y="354"/>
                  </a:lnTo>
                  <a:lnTo>
                    <a:pt x="23" y="366"/>
                  </a:lnTo>
                  <a:lnTo>
                    <a:pt x="23" y="378"/>
                  </a:lnTo>
                  <a:lnTo>
                    <a:pt x="36" y="378"/>
                  </a:lnTo>
                  <a:lnTo>
                    <a:pt x="36" y="390"/>
                  </a:lnTo>
                  <a:lnTo>
                    <a:pt x="48" y="390"/>
                  </a:lnTo>
                  <a:lnTo>
                    <a:pt x="48" y="403"/>
                  </a:lnTo>
                  <a:lnTo>
                    <a:pt x="60" y="403"/>
                  </a:lnTo>
                  <a:lnTo>
                    <a:pt x="60" y="415"/>
                  </a:lnTo>
                  <a:lnTo>
                    <a:pt x="72" y="415"/>
                  </a:lnTo>
                  <a:lnTo>
                    <a:pt x="84" y="427"/>
                  </a:lnTo>
                  <a:lnTo>
                    <a:pt x="96" y="427"/>
                  </a:lnTo>
                  <a:lnTo>
                    <a:pt x="96" y="439"/>
                  </a:lnTo>
                  <a:lnTo>
                    <a:pt x="109" y="439"/>
                  </a:lnTo>
                  <a:lnTo>
                    <a:pt x="121" y="439"/>
                  </a:lnTo>
                  <a:lnTo>
                    <a:pt x="121" y="451"/>
                  </a:lnTo>
                  <a:lnTo>
                    <a:pt x="133" y="451"/>
                  </a:lnTo>
                  <a:lnTo>
                    <a:pt x="133" y="463"/>
                  </a:lnTo>
                  <a:lnTo>
                    <a:pt x="145" y="463"/>
                  </a:lnTo>
                  <a:lnTo>
                    <a:pt x="157" y="475"/>
                  </a:lnTo>
                  <a:lnTo>
                    <a:pt x="168" y="487"/>
                  </a:lnTo>
                  <a:lnTo>
                    <a:pt x="181" y="500"/>
                  </a:lnTo>
                  <a:lnTo>
                    <a:pt x="193" y="512"/>
                  </a:lnTo>
                  <a:lnTo>
                    <a:pt x="205" y="524"/>
                  </a:lnTo>
                  <a:lnTo>
                    <a:pt x="205" y="536"/>
                  </a:lnTo>
                  <a:lnTo>
                    <a:pt x="217" y="536"/>
                  </a:lnTo>
                  <a:lnTo>
                    <a:pt x="217" y="549"/>
                  </a:lnTo>
                  <a:lnTo>
                    <a:pt x="217" y="561"/>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25" name="Freeform 30"/>
            <p:cNvSpPr>
              <a:spLocks/>
            </p:cNvSpPr>
            <p:nvPr/>
          </p:nvSpPr>
          <p:spPr bwMode="auto">
            <a:xfrm>
              <a:off x="3303" y="2634"/>
              <a:ext cx="162" cy="273"/>
            </a:xfrm>
            <a:custGeom>
              <a:avLst/>
              <a:gdLst>
                <a:gd name="T0" fmla="*/ 80 w 162"/>
                <a:gd name="T1" fmla="*/ 272 h 273"/>
                <a:gd name="T2" fmla="*/ 92 w 162"/>
                <a:gd name="T3" fmla="*/ 260 h 273"/>
                <a:gd name="T4" fmla="*/ 103 w 162"/>
                <a:gd name="T5" fmla="*/ 248 h 273"/>
                <a:gd name="T6" fmla="*/ 115 w 162"/>
                <a:gd name="T7" fmla="*/ 236 h 273"/>
                <a:gd name="T8" fmla="*/ 126 w 162"/>
                <a:gd name="T9" fmla="*/ 225 h 273"/>
                <a:gd name="T10" fmla="*/ 138 w 162"/>
                <a:gd name="T11" fmla="*/ 213 h 273"/>
                <a:gd name="T12" fmla="*/ 149 w 162"/>
                <a:gd name="T13" fmla="*/ 202 h 273"/>
                <a:gd name="T14" fmla="*/ 149 w 162"/>
                <a:gd name="T15" fmla="*/ 178 h 273"/>
                <a:gd name="T16" fmla="*/ 161 w 162"/>
                <a:gd name="T17" fmla="*/ 166 h 273"/>
                <a:gd name="T18" fmla="*/ 161 w 162"/>
                <a:gd name="T19" fmla="*/ 142 h 273"/>
                <a:gd name="T20" fmla="*/ 161 w 162"/>
                <a:gd name="T21" fmla="*/ 118 h 273"/>
                <a:gd name="T22" fmla="*/ 161 w 162"/>
                <a:gd name="T23" fmla="*/ 94 h 273"/>
                <a:gd name="T24" fmla="*/ 161 w 162"/>
                <a:gd name="T25" fmla="*/ 71 h 273"/>
                <a:gd name="T26" fmla="*/ 149 w 162"/>
                <a:gd name="T27" fmla="*/ 60 h 273"/>
                <a:gd name="T28" fmla="*/ 149 w 162"/>
                <a:gd name="T29" fmla="*/ 36 h 273"/>
                <a:gd name="T30" fmla="*/ 138 w 162"/>
                <a:gd name="T31" fmla="*/ 24 h 273"/>
                <a:gd name="T32" fmla="*/ 126 w 162"/>
                <a:gd name="T33" fmla="*/ 12 h 273"/>
                <a:gd name="T34" fmla="*/ 103 w 162"/>
                <a:gd name="T35" fmla="*/ 12 h 273"/>
                <a:gd name="T36" fmla="*/ 92 w 162"/>
                <a:gd name="T37" fmla="*/ 0 h 273"/>
                <a:gd name="T38" fmla="*/ 69 w 162"/>
                <a:gd name="T39" fmla="*/ 0 h 273"/>
                <a:gd name="T40" fmla="*/ 46 w 162"/>
                <a:gd name="T41" fmla="*/ 12 h 273"/>
                <a:gd name="T42" fmla="*/ 35 w 162"/>
                <a:gd name="T43" fmla="*/ 36 h 273"/>
                <a:gd name="T44" fmla="*/ 23 w 162"/>
                <a:gd name="T45" fmla="*/ 48 h 273"/>
                <a:gd name="T46" fmla="*/ 12 w 162"/>
                <a:gd name="T47" fmla="*/ 60 h 273"/>
                <a:gd name="T48" fmla="*/ 0 w 162"/>
                <a:gd name="T49" fmla="*/ 71 h 273"/>
                <a:gd name="T50" fmla="*/ 0 w 162"/>
                <a:gd name="T51" fmla="*/ 94 h 273"/>
                <a:gd name="T52" fmla="*/ 0 w 162"/>
                <a:gd name="T53" fmla="*/ 118 h 273"/>
                <a:gd name="T54" fmla="*/ 0 w 162"/>
                <a:gd name="T55" fmla="*/ 142 h 273"/>
                <a:gd name="T56" fmla="*/ 0 w 162"/>
                <a:gd name="T57" fmla="*/ 166 h 273"/>
                <a:gd name="T58" fmla="*/ 0 w 162"/>
                <a:gd name="T59" fmla="*/ 190 h 273"/>
                <a:gd name="T60" fmla="*/ 0 w 162"/>
                <a:gd name="T61" fmla="*/ 213 h 273"/>
                <a:gd name="T62" fmla="*/ 12 w 162"/>
                <a:gd name="T63" fmla="*/ 225 h 273"/>
                <a:gd name="T64" fmla="*/ 23 w 162"/>
                <a:gd name="T65" fmla="*/ 236 h 273"/>
                <a:gd name="T66" fmla="*/ 35 w 162"/>
                <a:gd name="T67" fmla="*/ 248 h 273"/>
                <a:gd name="T68" fmla="*/ 46 w 162"/>
                <a:gd name="T69" fmla="*/ 260 h 273"/>
                <a:gd name="T70" fmla="*/ 58 w 162"/>
                <a:gd name="T71" fmla="*/ 272 h 2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62" h="273">
                  <a:moveTo>
                    <a:pt x="69" y="272"/>
                  </a:moveTo>
                  <a:lnTo>
                    <a:pt x="80" y="272"/>
                  </a:lnTo>
                  <a:lnTo>
                    <a:pt x="80" y="260"/>
                  </a:lnTo>
                  <a:lnTo>
                    <a:pt x="92" y="260"/>
                  </a:lnTo>
                  <a:lnTo>
                    <a:pt x="103" y="260"/>
                  </a:lnTo>
                  <a:lnTo>
                    <a:pt x="103" y="248"/>
                  </a:lnTo>
                  <a:lnTo>
                    <a:pt x="115" y="248"/>
                  </a:lnTo>
                  <a:lnTo>
                    <a:pt x="115" y="236"/>
                  </a:lnTo>
                  <a:lnTo>
                    <a:pt x="126" y="236"/>
                  </a:lnTo>
                  <a:lnTo>
                    <a:pt x="126" y="225"/>
                  </a:lnTo>
                  <a:lnTo>
                    <a:pt x="138" y="225"/>
                  </a:lnTo>
                  <a:lnTo>
                    <a:pt x="138" y="213"/>
                  </a:lnTo>
                  <a:lnTo>
                    <a:pt x="138" y="202"/>
                  </a:lnTo>
                  <a:lnTo>
                    <a:pt x="149" y="202"/>
                  </a:lnTo>
                  <a:lnTo>
                    <a:pt x="149" y="190"/>
                  </a:lnTo>
                  <a:lnTo>
                    <a:pt x="149" y="178"/>
                  </a:lnTo>
                  <a:lnTo>
                    <a:pt x="161" y="178"/>
                  </a:lnTo>
                  <a:lnTo>
                    <a:pt x="161" y="166"/>
                  </a:lnTo>
                  <a:lnTo>
                    <a:pt x="161" y="154"/>
                  </a:lnTo>
                  <a:lnTo>
                    <a:pt x="161" y="142"/>
                  </a:lnTo>
                  <a:lnTo>
                    <a:pt x="161" y="130"/>
                  </a:lnTo>
                  <a:lnTo>
                    <a:pt x="161" y="118"/>
                  </a:lnTo>
                  <a:lnTo>
                    <a:pt x="161" y="106"/>
                  </a:lnTo>
                  <a:lnTo>
                    <a:pt x="161" y="94"/>
                  </a:lnTo>
                  <a:lnTo>
                    <a:pt x="161" y="82"/>
                  </a:lnTo>
                  <a:lnTo>
                    <a:pt x="161" y="71"/>
                  </a:lnTo>
                  <a:lnTo>
                    <a:pt x="161" y="60"/>
                  </a:lnTo>
                  <a:lnTo>
                    <a:pt x="149" y="60"/>
                  </a:lnTo>
                  <a:lnTo>
                    <a:pt x="149" y="48"/>
                  </a:lnTo>
                  <a:lnTo>
                    <a:pt x="149" y="36"/>
                  </a:lnTo>
                  <a:lnTo>
                    <a:pt x="149" y="24"/>
                  </a:lnTo>
                  <a:lnTo>
                    <a:pt x="138" y="24"/>
                  </a:lnTo>
                  <a:lnTo>
                    <a:pt x="126" y="24"/>
                  </a:lnTo>
                  <a:lnTo>
                    <a:pt x="126" y="12"/>
                  </a:lnTo>
                  <a:lnTo>
                    <a:pt x="115" y="12"/>
                  </a:lnTo>
                  <a:lnTo>
                    <a:pt x="103" y="12"/>
                  </a:lnTo>
                  <a:lnTo>
                    <a:pt x="103" y="0"/>
                  </a:lnTo>
                  <a:lnTo>
                    <a:pt x="92" y="0"/>
                  </a:lnTo>
                  <a:lnTo>
                    <a:pt x="80" y="0"/>
                  </a:lnTo>
                  <a:lnTo>
                    <a:pt x="69" y="0"/>
                  </a:lnTo>
                  <a:lnTo>
                    <a:pt x="58" y="12"/>
                  </a:lnTo>
                  <a:lnTo>
                    <a:pt x="46" y="12"/>
                  </a:lnTo>
                  <a:lnTo>
                    <a:pt x="35" y="24"/>
                  </a:lnTo>
                  <a:lnTo>
                    <a:pt x="35" y="36"/>
                  </a:lnTo>
                  <a:lnTo>
                    <a:pt x="23" y="36"/>
                  </a:lnTo>
                  <a:lnTo>
                    <a:pt x="23" y="48"/>
                  </a:lnTo>
                  <a:lnTo>
                    <a:pt x="12" y="48"/>
                  </a:lnTo>
                  <a:lnTo>
                    <a:pt x="12" y="60"/>
                  </a:lnTo>
                  <a:lnTo>
                    <a:pt x="12" y="71"/>
                  </a:lnTo>
                  <a:lnTo>
                    <a:pt x="0" y="71"/>
                  </a:lnTo>
                  <a:lnTo>
                    <a:pt x="0" y="82"/>
                  </a:lnTo>
                  <a:lnTo>
                    <a:pt x="0" y="94"/>
                  </a:lnTo>
                  <a:lnTo>
                    <a:pt x="0" y="106"/>
                  </a:lnTo>
                  <a:lnTo>
                    <a:pt x="0" y="118"/>
                  </a:lnTo>
                  <a:lnTo>
                    <a:pt x="0" y="130"/>
                  </a:lnTo>
                  <a:lnTo>
                    <a:pt x="0" y="142"/>
                  </a:lnTo>
                  <a:lnTo>
                    <a:pt x="0" y="154"/>
                  </a:lnTo>
                  <a:lnTo>
                    <a:pt x="0" y="166"/>
                  </a:lnTo>
                  <a:lnTo>
                    <a:pt x="0" y="178"/>
                  </a:lnTo>
                  <a:lnTo>
                    <a:pt x="0" y="190"/>
                  </a:lnTo>
                  <a:lnTo>
                    <a:pt x="0" y="202"/>
                  </a:lnTo>
                  <a:lnTo>
                    <a:pt x="0" y="213"/>
                  </a:lnTo>
                  <a:lnTo>
                    <a:pt x="0" y="225"/>
                  </a:lnTo>
                  <a:lnTo>
                    <a:pt x="12" y="225"/>
                  </a:lnTo>
                  <a:lnTo>
                    <a:pt x="12" y="236"/>
                  </a:lnTo>
                  <a:lnTo>
                    <a:pt x="23" y="236"/>
                  </a:lnTo>
                  <a:lnTo>
                    <a:pt x="23" y="248"/>
                  </a:lnTo>
                  <a:lnTo>
                    <a:pt x="35" y="248"/>
                  </a:lnTo>
                  <a:lnTo>
                    <a:pt x="35" y="260"/>
                  </a:lnTo>
                  <a:lnTo>
                    <a:pt x="46" y="260"/>
                  </a:lnTo>
                  <a:lnTo>
                    <a:pt x="46" y="272"/>
                  </a:lnTo>
                  <a:lnTo>
                    <a:pt x="58" y="272"/>
                  </a:lnTo>
                  <a:lnTo>
                    <a:pt x="69" y="272"/>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26" name="Line 31"/>
            <p:cNvSpPr>
              <a:spLocks noChangeShapeType="1"/>
            </p:cNvSpPr>
            <p:nvPr/>
          </p:nvSpPr>
          <p:spPr bwMode="auto">
            <a:xfrm>
              <a:off x="3384" y="2914"/>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27" name="Freeform 32"/>
            <p:cNvSpPr>
              <a:spLocks/>
            </p:cNvSpPr>
            <p:nvPr/>
          </p:nvSpPr>
          <p:spPr bwMode="auto">
            <a:xfrm>
              <a:off x="3299" y="2642"/>
              <a:ext cx="183" cy="282"/>
            </a:xfrm>
            <a:custGeom>
              <a:avLst/>
              <a:gdLst>
                <a:gd name="T0" fmla="*/ 97 w 183"/>
                <a:gd name="T1" fmla="*/ 269 h 282"/>
                <a:gd name="T2" fmla="*/ 121 w 183"/>
                <a:gd name="T3" fmla="*/ 256 h 282"/>
                <a:gd name="T4" fmla="*/ 145 w 183"/>
                <a:gd name="T5" fmla="*/ 233 h 282"/>
                <a:gd name="T6" fmla="*/ 170 w 183"/>
                <a:gd name="T7" fmla="*/ 208 h 282"/>
                <a:gd name="T8" fmla="*/ 170 w 183"/>
                <a:gd name="T9" fmla="*/ 171 h 282"/>
                <a:gd name="T10" fmla="*/ 182 w 183"/>
                <a:gd name="T11" fmla="*/ 134 h 282"/>
                <a:gd name="T12" fmla="*/ 182 w 183"/>
                <a:gd name="T13" fmla="*/ 97 h 282"/>
                <a:gd name="T14" fmla="*/ 182 w 183"/>
                <a:gd name="T15" fmla="*/ 62 h 282"/>
                <a:gd name="T16" fmla="*/ 170 w 183"/>
                <a:gd name="T17" fmla="*/ 37 h 282"/>
                <a:gd name="T18" fmla="*/ 145 w 183"/>
                <a:gd name="T19" fmla="*/ 12 h 282"/>
                <a:gd name="T20" fmla="*/ 121 w 183"/>
                <a:gd name="T21" fmla="*/ 0 h 282"/>
                <a:gd name="T22" fmla="*/ 85 w 183"/>
                <a:gd name="T23" fmla="*/ 0 h 282"/>
                <a:gd name="T24" fmla="*/ 49 w 183"/>
                <a:gd name="T25" fmla="*/ 12 h 282"/>
                <a:gd name="T26" fmla="*/ 37 w 183"/>
                <a:gd name="T27" fmla="*/ 37 h 282"/>
                <a:gd name="T28" fmla="*/ 24 w 183"/>
                <a:gd name="T29" fmla="*/ 62 h 282"/>
                <a:gd name="T30" fmla="*/ 12 w 183"/>
                <a:gd name="T31" fmla="*/ 97 h 282"/>
                <a:gd name="T32" fmla="*/ 12 w 183"/>
                <a:gd name="T33" fmla="*/ 134 h 282"/>
                <a:gd name="T34" fmla="*/ 0 w 183"/>
                <a:gd name="T35" fmla="*/ 171 h 282"/>
                <a:gd name="T36" fmla="*/ 12 w 183"/>
                <a:gd name="T37" fmla="*/ 208 h 282"/>
                <a:gd name="T38" fmla="*/ 24 w 183"/>
                <a:gd name="T39" fmla="*/ 244 h 282"/>
                <a:gd name="T40" fmla="*/ 37 w 183"/>
                <a:gd name="T41" fmla="*/ 256 h 282"/>
                <a:gd name="T42" fmla="*/ 61 w 183"/>
                <a:gd name="T43" fmla="*/ 269 h 282"/>
                <a:gd name="T44" fmla="*/ 97 w 183"/>
                <a:gd name="T45" fmla="*/ 281 h 282"/>
                <a:gd name="T46" fmla="*/ 109 w 183"/>
                <a:gd name="T47" fmla="*/ 269 h 282"/>
                <a:gd name="T48" fmla="*/ 121 w 183"/>
                <a:gd name="T49" fmla="*/ 256 h 282"/>
                <a:gd name="T50" fmla="*/ 133 w 183"/>
                <a:gd name="T51" fmla="*/ 244 h 282"/>
                <a:gd name="T52" fmla="*/ 145 w 183"/>
                <a:gd name="T53" fmla="*/ 233 h 282"/>
                <a:gd name="T54" fmla="*/ 158 w 183"/>
                <a:gd name="T55" fmla="*/ 220 h 282"/>
                <a:gd name="T56" fmla="*/ 170 w 183"/>
                <a:gd name="T57" fmla="*/ 208 h 282"/>
                <a:gd name="T58" fmla="*/ 170 w 183"/>
                <a:gd name="T59" fmla="*/ 184 h 282"/>
                <a:gd name="T60" fmla="*/ 182 w 183"/>
                <a:gd name="T61" fmla="*/ 171 h 282"/>
                <a:gd name="T62" fmla="*/ 182 w 183"/>
                <a:gd name="T63" fmla="*/ 147 h 282"/>
                <a:gd name="T64" fmla="*/ 182 w 183"/>
                <a:gd name="T65" fmla="*/ 122 h 282"/>
                <a:gd name="T66" fmla="*/ 182 w 183"/>
                <a:gd name="T67" fmla="*/ 97 h 282"/>
                <a:gd name="T68" fmla="*/ 182 w 183"/>
                <a:gd name="T69" fmla="*/ 74 h 282"/>
                <a:gd name="T70" fmla="*/ 170 w 183"/>
                <a:gd name="T71" fmla="*/ 62 h 282"/>
                <a:gd name="T72" fmla="*/ 170 w 183"/>
                <a:gd name="T73" fmla="*/ 37 h 282"/>
                <a:gd name="T74" fmla="*/ 158 w 183"/>
                <a:gd name="T75" fmla="*/ 25 h 282"/>
                <a:gd name="T76" fmla="*/ 145 w 183"/>
                <a:gd name="T77" fmla="*/ 12 h 282"/>
                <a:gd name="T78" fmla="*/ 121 w 183"/>
                <a:gd name="T79" fmla="*/ 12 h 282"/>
                <a:gd name="T80" fmla="*/ 109 w 183"/>
                <a:gd name="T81" fmla="*/ 0 h 282"/>
                <a:gd name="T82" fmla="*/ 85 w 183"/>
                <a:gd name="T83" fmla="*/ 0 h 282"/>
                <a:gd name="T84" fmla="*/ 61 w 183"/>
                <a:gd name="T85" fmla="*/ 12 h 282"/>
                <a:gd name="T86" fmla="*/ 49 w 183"/>
                <a:gd name="T87" fmla="*/ 37 h 282"/>
                <a:gd name="T88" fmla="*/ 37 w 183"/>
                <a:gd name="T89" fmla="*/ 49 h 282"/>
                <a:gd name="T90" fmla="*/ 24 w 183"/>
                <a:gd name="T91" fmla="*/ 62 h 282"/>
                <a:gd name="T92" fmla="*/ 12 w 183"/>
                <a:gd name="T93" fmla="*/ 74 h 282"/>
                <a:gd name="T94" fmla="*/ 12 w 183"/>
                <a:gd name="T95" fmla="*/ 97 h 282"/>
                <a:gd name="T96" fmla="*/ 12 w 183"/>
                <a:gd name="T97" fmla="*/ 122 h 282"/>
                <a:gd name="T98" fmla="*/ 12 w 183"/>
                <a:gd name="T99" fmla="*/ 147 h 282"/>
                <a:gd name="T100" fmla="*/ 12 w 183"/>
                <a:gd name="T101" fmla="*/ 171 h 282"/>
                <a:gd name="T102" fmla="*/ 12 w 183"/>
                <a:gd name="T103" fmla="*/ 196 h 282"/>
                <a:gd name="T104" fmla="*/ 12 w 183"/>
                <a:gd name="T105" fmla="*/ 220 h 282"/>
                <a:gd name="T106" fmla="*/ 24 w 183"/>
                <a:gd name="T107" fmla="*/ 233 h 282"/>
                <a:gd name="T108" fmla="*/ 37 w 183"/>
                <a:gd name="T109" fmla="*/ 244 h 282"/>
                <a:gd name="T110" fmla="*/ 49 w 183"/>
                <a:gd name="T111" fmla="*/ 256 h 282"/>
                <a:gd name="T112" fmla="*/ 61 w 183"/>
                <a:gd name="T113" fmla="*/ 269 h 282"/>
                <a:gd name="T114" fmla="*/ 73 w 183"/>
                <a:gd name="T115" fmla="*/ 281 h 2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3" h="282">
                  <a:moveTo>
                    <a:pt x="85" y="281"/>
                  </a:moveTo>
                  <a:lnTo>
                    <a:pt x="97" y="269"/>
                  </a:lnTo>
                  <a:lnTo>
                    <a:pt x="109" y="269"/>
                  </a:lnTo>
                  <a:lnTo>
                    <a:pt x="121" y="256"/>
                  </a:lnTo>
                  <a:lnTo>
                    <a:pt x="133" y="244"/>
                  </a:lnTo>
                  <a:lnTo>
                    <a:pt x="145" y="233"/>
                  </a:lnTo>
                  <a:lnTo>
                    <a:pt x="158" y="208"/>
                  </a:lnTo>
                  <a:lnTo>
                    <a:pt x="170" y="208"/>
                  </a:lnTo>
                  <a:lnTo>
                    <a:pt x="170" y="196"/>
                  </a:lnTo>
                  <a:lnTo>
                    <a:pt x="170" y="171"/>
                  </a:lnTo>
                  <a:lnTo>
                    <a:pt x="182" y="159"/>
                  </a:lnTo>
                  <a:lnTo>
                    <a:pt x="182" y="134"/>
                  </a:lnTo>
                  <a:lnTo>
                    <a:pt x="182" y="110"/>
                  </a:lnTo>
                  <a:lnTo>
                    <a:pt x="182" y="97"/>
                  </a:lnTo>
                  <a:lnTo>
                    <a:pt x="182" y="85"/>
                  </a:lnTo>
                  <a:lnTo>
                    <a:pt x="182" y="62"/>
                  </a:lnTo>
                  <a:lnTo>
                    <a:pt x="170" y="49"/>
                  </a:lnTo>
                  <a:lnTo>
                    <a:pt x="170" y="37"/>
                  </a:lnTo>
                  <a:lnTo>
                    <a:pt x="158" y="25"/>
                  </a:lnTo>
                  <a:lnTo>
                    <a:pt x="145" y="12"/>
                  </a:lnTo>
                  <a:lnTo>
                    <a:pt x="133" y="12"/>
                  </a:lnTo>
                  <a:lnTo>
                    <a:pt x="121" y="0"/>
                  </a:lnTo>
                  <a:lnTo>
                    <a:pt x="97" y="0"/>
                  </a:lnTo>
                  <a:lnTo>
                    <a:pt x="85" y="0"/>
                  </a:lnTo>
                  <a:lnTo>
                    <a:pt x="61" y="12"/>
                  </a:lnTo>
                  <a:lnTo>
                    <a:pt x="49" y="12"/>
                  </a:lnTo>
                  <a:lnTo>
                    <a:pt x="49" y="25"/>
                  </a:lnTo>
                  <a:lnTo>
                    <a:pt x="37" y="37"/>
                  </a:lnTo>
                  <a:lnTo>
                    <a:pt x="24" y="49"/>
                  </a:lnTo>
                  <a:lnTo>
                    <a:pt x="24" y="62"/>
                  </a:lnTo>
                  <a:lnTo>
                    <a:pt x="12" y="74"/>
                  </a:lnTo>
                  <a:lnTo>
                    <a:pt x="12" y="97"/>
                  </a:lnTo>
                  <a:lnTo>
                    <a:pt x="12" y="110"/>
                  </a:lnTo>
                  <a:lnTo>
                    <a:pt x="12" y="134"/>
                  </a:lnTo>
                  <a:lnTo>
                    <a:pt x="0" y="147"/>
                  </a:lnTo>
                  <a:lnTo>
                    <a:pt x="0" y="171"/>
                  </a:lnTo>
                  <a:lnTo>
                    <a:pt x="0" y="196"/>
                  </a:lnTo>
                  <a:lnTo>
                    <a:pt x="12" y="208"/>
                  </a:lnTo>
                  <a:lnTo>
                    <a:pt x="12" y="220"/>
                  </a:lnTo>
                  <a:lnTo>
                    <a:pt x="24" y="244"/>
                  </a:lnTo>
                  <a:lnTo>
                    <a:pt x="37" y="244"/>
                  </a:lnTo>
                  <a:lnTo>
                    <a:pt x="37" y="256"/>
                  </a:lnTo>
                  <a:lnTo>
                    <a:pt x="49" y="269"/>
                  </a:lnTo>
                  <a:lnTo>
                    <a:pt x="61" y="269"/>
                  </a:lnTo>
                  <a:lnTo>
                    <a:pt x="85" y="281"/>
                  </a:lnTo>
                  <a:lnTo>
                    <a:pt x="97" y="281"/>
                  </a:lnTo>
                  <a:lnTo>
                    <a:pt x="97" y="269"/>
                  </a:lnTo>
                  <a:lnTo>
                    <a:pt x="109" y="269"/>
                  </a:lnTo>
                  <a:lnTo>
                    <a:pt x="121" y="269"/>
                  </a:lnTo>
                  <a:lnTo>
                    <a:pt x="121" y="256"/>
                  </a:lnTo>
                  <a:lnTo>
                    <a:pt x="133" y="256"/>
                  </a:lnTo>
                  <a:lnTo>
                    <a:pt x="133" y="244"/>
                  </a:lnTo>
                  <a:lnTo>
                    <a:pt x="145" y="244"/>
                  </a:lnTo>
                  <a:lnTo>
                    <a:pt x="145" y="233"/>
                  </a:lnTo>
                  <a:lnTo>
                    <a:pt x="158" y="233"/>
                  </a:lnTo>
                  <a:lnTo>
                    <a:pt x="158" y="220"/>
                  </a:lnTo>
                  <a:lnTo>
                    <a:pt x="158" y="208"/>
                  </a:lnTo>
                  <a:lnTo>
                    <a:pt x="170" y="208"/>
                  </a:lnTo>
                  <a:lnTo>
                    <a:pt x="170" y="196"/>
                  </a:lnTo>
                  <a:lnTo>
                    <a:pt x="170" y="184"/>
                  </a:lnTo>
                  <a:lnTo>
                    <a:pt x="182" y="184"/>
                  </a:lnTo>
                  <a:lnTo>
                    <a:pt x="182" y="171"/>
                  </a:lnTo>
                  <a:lnTo>
                    <a:pt x="182" y="159"/>
                  </a:lnTo>
                  <a:lnTo>
                    <a:pt x="182" y="147"/>
                  </a:lnTo>
                  <a:lnTo>
                    <a:pt x="182" y="134"/>
                  </a:lnTo>
                  <a:lnTo>
                    <a:pt x="182" y="122"/>
                  </a:lnTo>
                  <a:lnTo>
                    <a:pt x="182" y="110"/>
                  </a:lnTo>
                  <a:lnTo>
                    <a:pt x="182" y="97"/>
                  </a:lnTo>
                  <a:lnTo>
                    <a:pt x="182" y="85"/>
                  </a:lnTo>
                  <a:lnTo>
                    <a:pt x="182" y="74"/>
                  </a:lnTo>
                  <a:lnTo>
                    <a:pt x="182" y="62"/>
                  </a:lnTo>
                  <a:lnTo>
                    <a:pt x="170" y="62"/>
                  </a:lnTo>
                  <a:lnTo>
                    <a:pt x="170" y="49"/>
                  </a:lnTo>
                  <a:lnTo>
                    <a:pt x="170" y="37"/>
                  </a:lnTo>
                  <a:lnTo>
                    <a:pt x="170" y="25"/>
                  </a:lnTo>
                  <a:lnTo>
                    <a:pt x="158" y="25"/>
                  </a:lnTo>
                  <a:lnTo>
                    <a:pt x="145" y="25"/>
                  </a:lnTo>
                  <a:lnTo>
                    <a:pt x="145" y="12"/>
                  </a:lnTo>
                  <a:lnTo>
                    <a:pt x="133" y="12"/>
                  </a:lnTo>
                  <a:lnTo>
                    <a:pt x="121" y="12"/>
                  </a:lnTo>
                  <a:lnTo>
                    <a:pt x="121" y="0"/>
                  </a:lnTo>
                  <a:lnTo>
                    <a:pt x="109" y="0"/>
                  </a:lnTo>
                  <a:lnTo>
                    <a:pt x="97" y="0"/>
                  </a:lnTo>
                  <a:lnTo>
                    <a:pt x="85" y="0"/>
                  </a:lnTo>
                  <a:lnTo>
                    <a:pt x="73" y="12"/>
                  </a:lnTo>
                  <a:lnTo>
                    <a:pt x="61" y="12"/>
                  </a:lnTo>
                  <a:lnTo>
                    <a:pt x="49" y="25"/>
                  </a:lnTo>
                  <a:lnTo>
                    <a:pt x="49" y="37"/>
                  </a:lnTo>
                  <a:lnTo>
                    <a:pt x="37" y="37"/>
                  </a:lnTo>
                  <a:lnTo>
                    <a:pt x="37" y="49"/>
                  </a:lnTo>
                  <a:lnTo>
                    <a:pt x="24" y="49"/>
                  </a:lnTo>
                  <a:lnTo>
                    <a:pt x="24" y="62"/>
                  </a:lnTo>
                  <a:lnTo>
                    <a:pt x="24" y="74"/>
                  </a:lnTo>
                  <a:lnTo>
                    <a:pt x="12" y="74"/>
                  </a:lnTo>
                  <a:lnTo>
                    <a:pt x="12" y="85"/>
                  </a:lnTo>
                  <a:lnTo>
                    <a:pt x="12" y="97"/>
                  </a:lnTo>
                  <a:lnTo>
                    <a:pt x="12" y="110"/>
                  </a:lnTo>
                  <a:lnTo>
                    <a:pt x="12" y="122"/>
                  </a:lnTo>
                  <a:lnTo>
                    <a:pt x="12" y="134"/>
                  </a:lnTo>
                  <a:lnTo>
                    <a:pt x="12" y="147"/>
                  </a:lnTo>
                  <a:lnTo>
                    <a:pt x="12" y="159"/>
                  </a:lnTo>
                  <a:lnTo>
                    <a:pt x="12" y="171"/>
                  </a:lnTo>
                  <a:lnTo>
                    <a:pt x="12" y="184"/>
                  </a:lnTo>
                  <a:lnTo>
                    <a:pt x="12" y="196"/>
                  </a:lnTo>
                  <a:lnTo>
                    <a:pt x="12" y="208"/>
                  </a:lnTo>
                  <a:lnTo>
                    <a:pt x="12" y="220"/>
                  </a:lnTo>
                  <a:lnTo>
                    <a:pt x="12" y="233"/>
                  </a:lnTo>
                  <a:lnTo>
                    <a:pt x="24" y="233"/>
                  </a:lnTo>
                  <a:lnTo>
                    <a:pt x="24" y="244"/>
                  </a:lnTo>
                  <a:lnTo>
                    <a:pt x="37" y="244"/>
                  </a:lnTo>
                  <a:lnTo>
                    <a:pt x="37" y="256"/>
                  </a:lnTo>
                  <a:lnTo>
                    <a:pt x="49" y="256"/>
                  </a:lnTo>
                  <a:lnTo>
                    <a:pt x="49" y="269"/>
                  </a:lnTo>
                  <a:lnTo>
                    <a:pt x="61" y="269"/>
                  </a:lnTo>
                  <a:lnTo>
                    <a:pt x="61" y="281"/>
                  </a:lnTo>
                  <a:lnTo>
                    <a:pt x="73" y="281"/>
                  </a:lnTo>
                  <a:lnTo>
                    <a:pt x="85" y="281"/>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28" name="Freeform 33"/>
            <p:cNvSpPr>
              <a:spLocks/>
            </p:cNvSpPr>
            <p:nvPr/>
          </p:nvSpPr>
          <p:spPr bwMode="auto">
            <a:xfrm>
              <a:off x="3545" y="2451"/>
              <a:ext cx="428" cy="152"/>
            </a:xfrm>
            <a:custGeom>
              <a:avLst/>
              <a:gdLst>
                <a:gd name="T0" fmla="*/ 0 w 428"/>
                <a:gd name="T1" fmla="*/ 0 h 152"/>
                <a:gd name="T2" fmla="*/ 0 w 428"/>
                <a:gd name="T3" fmla="*/ 23 h 152"/>
                <a:gd name="T4" fmla="*/ 0 w 428"/>
                <a:gd name="T5" fmla="*/ 47 h 152"/>
                <a:gd name="T6" fmla="*/ 0 w 428"/>
                <a:gd name="T7" fmla="*/ 70 h 152"/>
                <a:gd name="T8" fmla="*/ 0 w 428"/>
                <a:gd name="T9" fmla="*/ 94 h 152"/>
                <a:gd name="T10" fmla="*/ 12 w 428"/>
                <a:gd name="T11" fmla="*/ 105 h 152"/>
                <a:gd name="T12" fmla="*/ 24 w 428"/>
                <a:gd name="T13" fmla="*/ 128 h 152"/>
                <a:gd name="T14" fmla="*/ 48 w 428"/>
                <a:gd name="T15" fmla="*/ 128 h 152"/>
                <a:gd name="T16" fmla="*/ 60 w 428"/>
                <a:gd name="T17" fmla="*/ 139 h 152"/>
                <a:gd name="T18" fmla="*/ 83 w 428"/>
                <a:gd name="T19" fmla="*/ 139 h 152"/>
                <a:gd name="T20" fmla="*/ 107 w 428"/>
                <a:gd name="T21" fmla="*/ 139 h 152"/>
                <a:gd name="T22" fmla="*/ 119 w 428"/>
                <a:gd name="T23" fmla="*/ 151 h 152"/>
                <a:gd name="T24" fmla="*/ 142 w 428"/>
                <a:gd name="T25" fmla="*/ 151 h 152"/>
                <a:gd name="T26" fmla="*/ 166 w 428"/>
                <a:gd name="T27" fmla="*/ 151 h 152"/>
                <a:gd name="T28" fmla="*/ 190 w 428"/>
                <a:gd name="T29" fmla="*/ 151 h 152"/>
                <a:gd name="T30" fmla="*/ 214 w 428"/>
                <a:gd name="T31" fmla="*/ 151 h 152"/>
                <a:gd name="T32" fmla="*/ 237 w 428"/>
                <a:gd name="T33" fmla="*/ 151 h 152"/>
                <a:gd name="T34" fmla="*/ 249 w 428"/>
                <a:gd name="T35" fmla="*/ 139 h 152"/>
                <a:gd name="T36" fmla="*/ 273 w 428"/>
                <a:gd name="T37" fmla="*/ 139 h 152"/>
                <a:gd name="T38" fmla="*/ 296 w 428"/>
                <a:gd name="T39" fmla="*/ 128 h 152"/>
                <a:gd name="T40" fmla="*/ 320 w 428"/>
                <a:gd name="T41" fmla="*/ 128 h 152"/>
                <a:gd name="T42" fmla="*/ 332 w 428"/>
                <a:gd name="T43" fmla="*/ 116 h 152"/>
                <a:gd name="T44" fmla="*/ 344 w 428"/>
                <a:gd name="T45" fmla="*/ 105 h 152"/>
                <a:gd name="T46" fmla="*/ 356 w 428"/>
                <a:gd name="T47" fmla="*/ 94 h 152"/>
                <a:gd name="T48" fmla="*/ 367 w 428"/>
                <a:gd name="T49" fmla="*/ 82 h 152"/>
                <a:gd name="T50" fmla="*/ 379 w 428"/>
                <a:gd name="T51" fmla="*/ 70 h 152"/>
                <a:gd name="T52" fmla="*/ 391 w 428"/>
                <a:gd name="T53" fmla="*/ 58 h 152"/>
                <a:gd name="T54" fmla="*/ 403 w 428"/>
                <a:gd name="T55" fmla="*/ 47 h 152"/>
                <a:gd name="T56" fmla="*/ 415 w 428"/>
                <a:gd name="T57" fmla="*/ 35 h 152"/>
                <a:gd name="T58" fmla="*/ 427 w 428"/>
                <a:gd name="T59" fmla="*/ 23 h 152"/>
                <a:gd name="T60" fmla="*/ 415 w 428"/>
                <a:gd name="T61" fmla="*/ 12 h 152"/>
                <a:gd name="T62" fmla="*/ 403 w 428"/>
                <a:gd name="T63" fmla="*/ 0 h 152"/>
                <a:gd name="T64" fmla="*/ 379 w 428"/>
                <a:gd name="T65" fmla="*/ 0 h 152"/>
                <a:gd name="T66" fmla="*/ 356 w 428"/>
                <a:gd name="T67" fmla="*/ 0 h 152"/>
                <a:gd name="T68" fmla="*/ 332 w 428"/>
                <a:gd name="T69" fmla="*/ 0 h 152"/>
                <a:gd name="T70" fmla="*/ 308 w 428"/>
                <a:gd name="T71" fmla="*/ 0 h 152"/>
                <a:gd name="T72" fmla="*/ 285 w 428"/>
                <a:gd name="T73" fmla="*/ 0 h 152"/>
                <a:gd name="T74" fmla="*/ 261 w 428"/>
                <a:gd name="T75" fmla="*/ 0 h 152"/>
                <a:gd name="T76" fmla="*/ 237 w 428"/>
                <a:gd name="T77" fmla="*/ 0 h 152"/>
                <a:gd name="T78" fmla="*/ 214 w 428"/>
                <a:gd name="T79" fmla="*/ 0 h 152"/>
                <a:gd name="T80" fmla="*/ 190 w 428"/>
                <a:gd name="T81" fmla="*/ 0 h 152"/>
                <a:gd name="T82" fmla="*/ 166 w 428"/>
                <a:gd name="T83" fmla="*/ 0 h 152"/>
                <a:gd name="T84" fmla="*/ 142 w 428"/>
                <a:gd name="T85" fmla="*/ 0 h 152"/>
                <a:gd name="T86" fmla="*/ 119 w 428"/>
                <a:gd name="T87" fmla="*/ 0 h 152"/>
                <a:gd name="T88" fmla="*/ 95 w 428"/>
                <a:gd name="T89" fmla="*/ 0 h 152"/>
                <a:gd name="T90" fmla="*/ 71 w 428"/>
                <a:gd name="T91" fmla="*/ 0 h 152"/>
                <a:gd name="T92" fmla="*/ 48 w 428"/>
                <a:gd name="T93" fmla="*/ 0 h 152"/>
                <a:gd name="T94" fmla="*/ 36 w 428"/>
                <a:gd name="T95" fmla="*/ 12 h 152"/>
                <a:gd name="T96" fmla="*/ 12 w 428"/>
                <a:gd name="T97" fmla="*/ 12 h 1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28" h="152">
                  <a:moveTo>
                    <a:pt x="12" y="0"/>
                  </a:moveTo>
                  <a:lnTo>
                    <a:pt x="0" y="0"/>
                  </a:lnTo>
                  <a:lnTo>
                    <a:pt x="0" y="12"/>
                  </a:lnTo>
                  <a:lnTo>
                    <a:pt x="0" y="23"/>
                  </a:lnTo>
                  <a:lnTo>
                    <a:pt x="0" y="35"/>
                  </a:lnTo>
                  <a:lnTo>
                    <a:pt x="0" y="47"/>
                  </a:lnTo>
                  <a:lnTo>
                    <a:pt x="0" y="58"/>
                  </a:lnTo>
                  <a:lnTo>
                    <a:pt x="0" y="70"/>
                  </a:lnTo>
                  <a:lnTo>
                    <a:pt x="0" y="82"/>
                  </a:lnTo>
                  <a:lnTo>
                    <a:pt x="0" y="94"/>
                  </a:lnTo>
                  <a:lnTo>
                    <a:pt x="12" y="94"/>
                  </a:lnTo>
                  <a:lnTo>
                    <a:pt x="12" y="105"/>
                  </a:lnTo>
                  <a:lnTo>
                    <a:pt x="24" y="116"/>
                  </a:lnTo>
                  <a:lnTo>
                    <a:pt x="24" y="128"/>
                  </a:lnTo>
                  <a:lnTo>
                    <a:pt x="36" y="128"/>
                  </a:lnTo>
                  <a:lnTo>
                    <a:pt x="48" y="128"/>
                  </a:lnTo>
                  <a:lnTo>
                    <a:pt x="48" y="139"/>
                  </a:lnTo>
                  <a:lnTo>
                    <a:pt x="60" y="139"/>
                  </a:lnTo>
                  <a:lnTo>
                    <a:pt x="71" y="139"/>
                  </a:lnTo>
                  <a:lnTo>
                    <a:pt x="83" y="139"/>
                  </a:lnTo>
                  <a:lnTo>
                    <a:pt x="95" y="139"/>
                  </a:lnTo>
                  <a:lnTo>
                    <a:pt x="107" y="139"/>
                  </a:lnTo>
                  <a:lnTo>
                    <a:pt x="107" y="151"/>
                  </a:lnTo>
                  <a:lnTo>
                    <a:pt x="119" y="151"/>
                  </a:lnTo>
                  <a:lnTo>
                    <a:pt x="131" y="151"/>
                  </a:lnTo>
                  <a:lnTo>
                    <a:pt x="142" y="151"/>
                  </a:lnTo>
                  <a:lnTo>
                    <a:pt x="154" y="151"/>
                  </a:lnTo>
                  <a:lnTo>
                    <a:pt x="166" y="151"/>
                  </a:lnTo>
                  <a:lnTo>
                    <a:pt x="178" y="151"/>
                  </a:lnTo>
                  <a:lnTo>
                    <a:pt x="190" y="151"/>
                  </a:lnTo>
                  <a:lnTo>
                    <a:pt x="202" y="151"/>
                  </a:lnTo>
                  <a:lnTo>
                    <a:pt x="214" y="151"/>
                  </a:lnTo>
                  <a:lnTo>
                    <a:pt x="225" y="151"/>
                  </a:lnTo>
                  <a:lnTo>
                    <a:pt x="237" y="151"/>
                  </a:lnTo>
                  <a:lnTo>
                    <a:pt x="249" y="151"/>
                  </a:lnTo>
                  <a:lnTo>
                    <a:pt x="249" y="139"/>
                  </a:lnTo>
                  <a:lnTo>
                    <a:pt x="261" y="139"/>
                  </a:lnTo>
                  <a:lnTo>
                    <a:pt x="273" y="139"/>
                  </a:lnTo>
                  <a:lnTo>
                    <a:pt x="285" y="139"/>
                  </a:lnTo>
                  <a:lnTo>
                    <a:pt x="296" y="128"/>
                  </a:lnTo>
                  <a:lnTo>
                    <a:pt x="308" y="128"/>
                  </a:lnTo>
                  <a:lnTo>
                    <a:pt x="320" y="128"/>
                  </a:lnTo>
                  <a:lnTo>
                    <a:pt x="320" y="116"/>
                  </a:lnTo>
                  <a:lnTo>
                    <a:pt x="332" y="116"/>
                  </a:lnTo>
                  <a:lnTo>
                    <a:pt x="332" y="105"/>
                  </a:lnTo>
                  <a:lnTo>
                    <a:pt x="344" y="105"/>
                  </a:lnTo>
                  <a:lnTo>
                    <a:pt x="356" y="105"/>
                  </a:lnTo>
                  <a:lnTo>
                    <a:pt x="356" y="94"/>
                  </a:lnTo>
                  <a:lnTo>
                    <a:pt x="367" y="94"/>
                  </a:lnTo>
                  <a:lnTo>
                    <a:pt x="367" y="82"/>
                  </a:lnTo>
                  <a:lnTo>
                    <a:pt x="379" y="82"/>
                  </a:lnTo>
                  <a:lnTo>
                    <a:pt x="379" y="70"/>
                  </a:lnTo>
                  <a:lnTo>
                    <a:pt x="391" y="70"/>
                  </a:lnTo>
                  <a:lnTo>
                    <a:pt x="391" y="58"/>
                  </a:lnTo>
                  <a:lnTo>
                    <a:pt x="403" y="58"/>
                  </a:lnTo>
                  <a:lnTo>
                    <a:pt x="403" y="47"/>
                  </a:lnTo>
                  <a:lnTo>
                    <a:pt x="415" y="47"/>
                  </a:lnTo>
                  <a:lnTo>
                    <a:pt x="415" y="35"/>
                  </a:lnTo>
                  <a:lnTo>
                    <a:pt x="427" y="35"/>
                  </a:lnTo>
                  <a:lnTo>
                    <a:pt x="427" y="23"/>
                  </a:lnTo>
                  <a:lnTo>
                    <a:pt x="427" y="12"/>
                  </a:lnTo>
                  <a:lnTo>
                    <a:pt x="415" y="12"/>
                  </a:lnTo>
                  <a:lnTo>
                    <a:pt x="415" y="0"/>
                  </a:lnTo>
                  <a:lnTo>
                    <a:pt x="403" y="0"/>
                  </a:lnTo>
                  <a:lnTo>
                    <a:pt x="391" y="0"/>
                  </a:lnTo>
                  <a:lnTo>
                    <a:pt x="379" y="0"/>
                  </a:lnTo>
                  <a:lnTo>
                    <a:pt x="367" y="0"/>
                  </a:lnTo>
                  <a:lnTo>
                    <a:pt x="356" y="0"/>
                  </a:lnTo>
                  <a:lnTo>
                    <a:pt x="344" y="0"/>
                  </a:lnTo>
                  <a:lnTo>
                    <a:pt x="332" y="0"/>
                  </a:lnTo>
                  <a:lnTo>
                    <a:pt x="320" y="0"/>
                  </a:lnTo>
                  <a:lnTo>
                    <a:pt x="308" y="0"/>
                  </a:lnTo>
                  <a:lnTo>
                    <a:pt x="296" y="0"/>
                  </a:lnTo>
                  <a:lnTo>
                    <a:pt x="285" y="0"/>
                  </a:lnTo>
                  <a:lnTo>
                    <a:pt x="273" y="0"/>
                  </a:lnTo>
                  <a:lnTo>
                    <a:pt x="261" y="0"/>
                  </a:lnTo>
                  <a:lnTo>
                    <a:pt x="249" y="0"/>
                  </a:lnTo>
                  <a:lnTo>
                    <a:pt x="237" y="0"/>
                  </a:lnTo>
                  <a:lnTo>
                    <a:pt x="225" y="0"/>
                  </a:lnTo>
                  <a:lnTo>
                    <a:pt x="214" y="0"/>
                  </a:lnTo>
                  <a:lnTo>
                    <a:pt x="202" y="0"/>
                  </a:lnTo>
                  <a:lnTo>
                    <a:pt x="190" y="0"/>
                  </a:lnTo>
                  <a:lnTo>
                    <a:pt x="178" y="0"/>
                  </a:lnTo>
                  <a:lnTo>
                    <a:pt x="166" y="0"/>
                  </a:lnTo>
                  <a:lnTo>
                    <a:pt x="154" y="0"/>
                  </a:lnTo>
                  <a:lnTo>
                    <a:pt x="142" y="0"/>
                  </a:lnTo>
                  <a:lnTo>
                    <a:pt x="131" y="0"/>
                  </a:lnTo>
                  <a:lnTo>
                    <a:pt x="119" y="0"/>
                  </a:lnTo>
                  <a:lnTo>
                    <a:pt x="107" y="0"/>
                  </a:lnTo>
                  <a:lnTo>
                    <a:pt x="95" y="0"/>
                  </a:lnTo>
                  <a:lnTo>
                    <a:pt x="83" y="0"/>
                  </a:lnTo>
                  <a:lnTo>
                    <a:pt x="71" y="0"/>
                  </a:lnTo>
                  <a:lnTo>
                    <a:pt x="60" y="0"/>
                  </a:lnTo>
                  <a:lnTo>
                    <a:pt x="48" y="0"/>
                  </a:lnTo>
                  <a:lnTo>
                    <a:pt x="36" y="0"/>
                  </a:lnTo>
                  <a:lnTo>
                    <a:pt x="36" y="12"/>
                  </a:lnTo>
                  <a:lnTo>
                    <a:pt x="24" y="12"/>
                  </a:lnTo>
                  <a:lnTo>
                    <a:pt x="12" y="12"/>
                  </a:lnTo>
                  <a:lnTo>
                    <a:pt x="12" y="0"/>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29" name="Line 34"/>
            <p:cNvSpPr>
              <a:spLocks noChangeShapeType="1"/>
            </p:cNvSpPr>
            <p:nvPr/>
          </p:nvSpPr>
          <p:spPr bwMode="auto">
            <a:xfrm>
              <a:off x="3553" y="2451"/>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30" name="Freeform 35"/>
            <p:cNvSpPr>
              <a:spLocks/>
            </p:cNvSpPr>
            <p:nvPr/>
          </p:nvSpPr>
          <p:spPr bwMode="auto">
            <a:xfrm>
              <a:off x="3553" y="2459"/>
              <a:ext cx="437" cy="160"/>
            </a:xfrm>
            <a:custGeom>
              <a:avLst/>
              <a:gdLst>
                <a:gd name="T0" fmla="*/ 0 w 437"/>
                <a:gd name="T1" fmla="*/ 0 h 160"/>
                <a:gd name="T2" fmla="*/ 0 w 437"/>
                <a:gd name="T3" fmla="*/ 86 h 160"/>
                <a:gd name="T4" fmla="*/ 0 w 437"/>
                <a:gd name="T5" fmla="*/ 98 h 160"/>
                <a:gd name="T6" fmla="*/ 12 w 437"/>
                <a:gd name="T7" fmla="*/ 111 h 160"/>
                <a:gd name="T8" fmla="*/ 24 w 437"/>
                <a:gd name="T9" fmla="*/ 122 h 160"/>
                <a:gd name="T10" fmla="*/ 37 w 437"/>
                <a:gd name="T11" fmla="*/ 134 h 160"/>
                <a:gd name="T12" fmla="*/ 49 w 437"/>
                <a:gd name="T13" fmla="*/ 134 h 160"/>
                <a:gd name="T14" fmla="*/ 61 w 437"/>
                <a:gd name="T15" fmla="*/ 147 h 160"/>
                <a:gd name="T16" fmla="*/ 73 w 437"/>
                <a:gd name="T17" fmla="*/ 147 h 160"/>
                <a:gd name="T18" fmla="*/ 85 w 437"/>
                <a:gd name="T19" fmla="*/ 147 h 160"/>
                <a:gd name="T20" fmla="*/ 97 w 437"/>
                <a:gd name="T21" fmla="*/ 147 h 160"/>
                <a:gd name="T22" fmla="*/ 122 w 437"/>
                <a:gd name="T23" fmla="*/ 147 h 160"/>
                <a:gd name="T24" fmla="*/ 134 w 437"/>
                <a:gd name="T25" fmla="*/ 159 h 160"/>
                <a:gd name="T26" fmla="*/ 157 w 437"/>
                <a:gd name="T27" fmla="*/ 159 h 160"/>
                <a:gd name="T28" fmla="*/ 169 w 437"/>
                <a:gd name="T29" fmla="*/ 159 h 160"/>
                <a:gd name="T30" fmla="*/ 194 w 437"/>
                <a:gd name="T31" fmla="*/ 159 h 160"/>
                <a:gd name="T32" fmla="*/ 206 w 437"/>
                <a:gd name="T33" fmla="*/ 159 h 160"/>
                <a:gd name="T34" fmla="*/ 230 w 437"/>
                <a:gd name="T35" fmla="*/ 159 h 160"/>
                <a:gd name="T36" fmla="*/ 242 w 437"/>
                <a:gd name="T37" fmla="*/ 147 h 160"/>
                <a:gd name="T38" fmla="*/ 267 w 437"/>
                <a:gd name="T39" fmla="*/ 147 h 160"/>
                <a:gd name="T40" fmla="*/ 279 w 437"/>
                <a:gd name="T41" fmla="*/ 147 h 160"/>
                <a:gd name="T42" fmla="*/ 291 w 437"/>
                <a:gd name="T43" fmla="*/ 147 h 160"/>
                <a:gd name="T44" fmla="*/ 302 w 437"/>
                <a:gd name="T45" fmla="*/ 134 h 160"/>
                <a:gd name="T46" fmla="*/ 326 w 437"/>
                <a:gd name="T47" fmla="*/ 122 h 160"/>
                <a:gd name="T48" fmla="*/ 339 w 437"/>
                <a:gd name="T49" fmla="*/ 122 h 160"/>
                <a:gd name="T50" fmla="*/ 351 w 437"/>
                <a:gd name="T51" fmla="*/ 111 h 160"/>
                <a:gd name="T52" fmla="*/ 363 w 437"/>
                <a:gd name="T53" fmla="*/ 111 h 160"/>
                <a:gd name="T54" fmla="*/ 375 w 437"/>
                <a:gd name="T55" fmla="*/ 98 h 160"/>
                <a:gd name="T56" fmla="*/ 387 w 437"/>
                <a:gd name="T57" fmla="*/ 86 h 160"/>
                <a:gd name="T58" fmla="*/ 399 w 437"/>
                <a:gd name="T59" fmla="*/ 74 h 160"/>
                <a:gd name="T60" fmla="*/ 412 w 437"/>
                <a:gd name="T61" fmla="*/ 62 h 160"/>
                <a:gd name="T62" fmla="*/ 424 w 437"/>
                <a:gd name="T63" fmla="*/ 49 h 160"/>
                <a:gd name="T64" fmla="*/ 424 w 437"/>
                <a:gd name="T65" fmla="*/ 37 h 160"/>
                <a:gd name="T66" fmla="*/ 436 w 437"/>
                <a:gd name="T67" fmla="*/ 25 h 160"/>
                <a:gd name="T68" fmla="*/ 436 w 437"/>
                <a:gd name="T69" fmla="*/ 12 h 160"/>
                <a:gd name="T70" fmla="*/ 424 w 437"/>
                <a:gd name="T71" fmla="*/ 0 h 160"/>
                <a:gd name="T72" fmla="*/ 412 w 437"/>
                <a:gd name="T73" fmla="*/ 0 h 160"/>
                <a:gd name="T74" fmla="*/ 339 w 437"/>
                <a:gd name="T75" fmla="*/ 0 h 160"/>
                <a:gd name="T76" fmla="*/ 326 w 437"/>
                <a:gd name="T77" fmla="*/ 0 h 160"/>
                <a:gd name="T78" fmla="*/ 314 w 437"/>
                <a:gd name="T79" fmla="*/ 0 h 160"/>
                <a:gd name="T80" fmla="*/ 206 w 437"/>
                <a:gd name="T81" fmla="*/ 0 h 160"/>
                <a:gd name="T82" fmla="*/ 194 w 437"/>
                <a:gd name="T83" fmla="*/ 0 h 160"/>
                <a:gd name="T84" fmla="*/ 181 w 437"/>
                <a:gd name="T85" fmla="*/ 0 h 160"/>
                <a:gd name="T86" fmla="*/ 169 w 437"/>
                <a:gd name="T87" fmla="*/ 0 h 160"/>
                <a:gd name="T88" fmla="*/ 110 w 437"/>
                <a:gd name="T89" fmla="*/ 0 h 160"/>
                <a:gd name="T90" fmla="*/ 97 w 437"/>
                <a:gd name="T91" fmla="*/ 0 h 160"/>
                <a:gd name="T92" fmla="*/ 85 w 437"/>
                <a:gd name="T93" fmla="*/ 0 h 160"/>
                <a:gd name="T94" fmla="*/ 61 w 437"/>
                <a:gd name="T95" fmla="*/ 0 h 160"/>
                <a:gd name="T96" fmla="*/ 49 w 437"/>
                <a:gd name="T97" fmla="*/ 0 h 160"/>
                <a:gd name="T98" fmla="*/ 37 w 437"/>
                <a:gd name="T99" fmla="*/ 0 h 160"/>
                <a:gd name="T100" fmla="*/ 24 w 437"/>
                <a:gd name="T101" fmla="*/ 0 h 160"/>
                <a:gd name="T102" fmla="*/ 12 w 437"/>
                <a:gd name="T103" fmla="*/ 0 h 160"/>
                <a:gd name="T104" fmla="*/ 0 w 437"/>
                <a:gd name="T105" fmla="*/ 0 h 16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37" h="160">
                  <a:moveTo>
                    <a:pt x="0" y="0"/>
                  </a:moveTo>
                  <a:lnTo>
                    <a:pt x="0" y="86"/>
                  </a:lnTo>
                  <a:lnTo>
                    <a:pt x="0" y="98"/>
                  </a:lnTo>
                  <a:lnTo>
                    <a:pt x="12" y="111"/>
                  </a:lnTo>
                  <a:lnTo>
                    <a:pt x="24" y="122"/>
                  </a:lnTo>
                  <a:lnTo>
                    <a:pt x="37" y="134"/>
                  </a:lnTo>
                  <a:lnTo>
                    <a:pt x="49" y="134"/>
                  </a:lnTo>
                  <a:lnTo>
                    <a:pt x="61" y="147"/>
                  </a:lnTo>
                  <a:lnTo>
                    <a:pt x="73" y="147"/>
                  </a:lnTo>
                  <a:lnTo>
                    <a:pt x="85" y="147"/>
                  </a:lnTo>
                  <a:lnTo>
                    <a:pt x="97" y="147"/>
                  </a:lnTo>
                  <a:lnTo>
                    <a:pt x="122" y="147"/>
                  </a:lnTo>
                  <a:lnTo>
                    <a:pt x="134" y="159"/>
                  </a:lnTo>
                  <a:lnTo>
                    <a:pt x="157" y="159"/>
                  </a:lnTo>
                  <a:lnTo>
                    <a:pt x="169" y="159"/>
                  </a:lnTo>
                  <a:lnTo>
                    <a:pt x="194" y="159"/>
                  </a:lnTo>
                  <a:lnTo>
                    <a:pt x="206" y="159"/>
                  </a:lnTo>
                  <a:lnTo>
                    <a:pt x="230" y="159"/>
                  </a:lnTo>
                  <a:lnTo>
                    <a:pt x="242" y="147"/>
                  </a:lnTo>
                  <a:lnTo>
                    <a:pt x="267" y="147"/>
                  </a:lnTo>
                  <a:lnTo>
                    <a:pt x="279" y="147"/>
                  </a:lnTo>
                  <a:lnTo>
                    <a:pt x="291" y="147"/>
                  </a:lnTo>
                  <a:lnTo>
                    <a:pt x="302" y="134"/>
                  </a:lnTo>
                  <a:lnTo>
                    <a:pt x="326" y="122"/>
                  </a:lnTo>
                  <a:lnTo>
                    <a:pt x="339" y="122"/>
                  </a:lnTo>
                  <a:lnTo>
                    <a:pt x="351" y="111"/>
                  </a:lnTo>
                  <a:lnTo>
                    <a:pt x="363" y="111"/>
                  </a:lnTo>
                  <a:lnTo>
                    <a:pt x="375" y="98"/>
                  </a:lnTo>
                  <a:lnTo>
                    <a:pt x="387" y="86"/>
                  </a:lnTo>
                  <a:lnTo>
                    <a:pt x="399" y="74"/>
                  </a:lnTo>
                  <a:lnTo>
                    <a:pt x="412" y="62"/>
                  </a:lnTo>
                  <a:lnTo>
                    <a:pt x="424" y="49"/>
                  </a:lnTo>
                  <a:lnTo>
                    <a:pt x="424" y="37"/>
                  </a:lnTo>
                  <a:lnTo>
                    <a:pt x="436" y="25"/>
                  </a:lnTo>
                  <a:lnTo>
                    <a:pt x="436" y="12"/>
                  </a:lnTo>
                  <a:lnTo>
                    <a:pt x="424" y="0"/>
                  </a:lnTo>
                  <a:lnTo>
                    <a:pt x="412" y="0"/>
                  </a:lnTo>
                  <a:lnTo>
                    <a:pt x="339" y="0"/>
                  </a:lnTo>
                  <a:lnTo>
                    <a:pt x="326" y="0"/>
                  </a:lnTo>
                  <a:lnTo>
                    <a:pt x="314" y="0"/>
                  </a:lnTo>
                  <a:lnTo>
                    <a:pt x="206" y="0"/>
                  </a:lnTo>
                  <a:lnTo>
                    <a:pt x="194" y="0"/>
                  </a:lnTo>
                  <a:lnTo>
                    <a:pt x="181" y="0"/>
                  </a:lnTo>
                  <a:lnTo>
                    <a:pt x="169" y="0"/>
                  </a:lnTo>
                  <a:lnTo>
                    <a:pt x="110" y="0"/>
                  </a:lnTo>
                  <a:lnTo>
                    <a:pt x="97" y="0"/>
                  </a:lnTo>
                  <a:lnTo>
                    <a:pt x="85" y="0"/>
                  </a:lnTo>
                  <a:lnTo>
                    <a:pt x="61" y="0"/>
                  </a:lnTo>
                  <a:lnTo>
                    <a:pt x="49" y="0"/>
                  </a:lnTo>
                  <a:lnTo>
                    <a:pt x="37" y="0"/>
                  </a:lnTo>
                  <a:lnTo>
                    <a:pt x="24" y="0"/>
                  </a:lnTo>
                  <a:lnTo>
                    <a:pt x="12" y="0"/>
                  </a:lnTo>
                  <a:lnTo>
                    <a:pt x="0"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31" name="Freeform 36"/>
            <p:cNvSpPr>
              <a:spLocks/>
            </p:cNvSpPr>
            <p:nvPr/>
          </p:nvSpPr>
          <p:spPr bwMode="auto">
            <a:xfrm>
              <a:off x="3553" y="2459"/>
              <a:ext cx="437" cy="160"/>
            </a:xfrm>
            <a:custGeom>
              <a:avLst/>
              <a:gdLst>
                <a:gd name="T0" fmla="*/ 0 w 437"/>
                <a:gd name="T1" fmla="*/ 0 h 160"/>
                <a:gd name="T2" fmla="*/ 0 w 437"/>
                <a:gd name="T3" fmla="*/ 25 h 160"/>
                <a:gd name="T4" fmla="*/ 0 w 437"/>
                <a:gd name="T5" fmla="*/ 49 h 160"/>
                <a:gd name="T6" fmla="*/ 0 w 437"/>
                <a:gd name="T7" fmla="*/ 74 h 160"/>
                <a:gd name="T8" fmla="*/ 0 w 437"/>
                <a:gd name="T9" fmla="*/ 98 h 160"/>
                <a:gd name="T10" fmla="*/ 12 w 437"/>
                <a:gd name="T11" fmla="*/ 111 h 160"/>
                <a:gd name="T12" fmla="*/ 24 w 437"/>
                <a:gd name="T13" fmla="*/ 134 h 160"/>
                <a:gd name="T14" fmla="*/ 49 w 437"/>
                <a:gd name="T15" fmla="*/ 134 h 160"/>
                <a:gd name="T16" fmla="*/ 61 w 437"/>
                <a:gd name="T17" fmla="*/ 147 h 160"/>
                <a:gd name="T18" fmla="*/ 85 w 437"/>
                <a:gd name="T19" fmla="*/ 147 h 160"/>
                <a:gd name="T20" fmla="*/ 110 w 437"/>
                <a:gd name="T21" fmla="*/ 147 h 160"/>
                <a:gd name="T22" fmla="*/ 122 w 437"/>
                <a:gd name="T23" fmla="*/ 159 h 160"/>
                <a:gd name="T24" fmla="*/ 145 w 437"/>
                <a:gd name="T25" fmla="*/ 159 h 160"/>
                <a:gd name="T26" fmla="*/ 169 w 437"/>
                <a:gd name="T27" fmla="*/ 159 h 160"/>
                <a:gd name="T28" fmla="*/ 194 w 437"/>
                <a:gd name="T29" fmla="*/ 159 h 160"/>
                <a:gd name="T30" fmla="*/ 218 w 437"/>
                <a:gd name="T31" fmla="*/ 159 h 160"/>
                <a:gd name="T32" fmla="*/ 242 w 437"/>
                <a:gd name="T33" fmla="*/ 159 h 160"/>
                <a:gd name="T34" fmla="*/ 255 w 437"/>
                <a:gd name="T35" fmla="*/ 147 h 160"/>
                <a:gd name="T36" fmla="*/ 279 w 437"/>
                <a:gd name="T37" fmla="*/ 147 h 160"/>
                <a:gd name="T38" fmla="*/ 302 w 437"/>
                <a:gd name="T39" fmla="*/ 134 h 160"/>
                <a:gd name="T40" fmla="*/ 326 w 437"/>
                <a:gd name="T41" fmla="*/ 134 h 160"/>
                <a:gd name="T42" fmla="*/ 339 w 437"/>
                <a:gd name="T43" fmla="*/ 122 h 160"/>
                <a:gd name="T44" fmla="*/ 351 w 437"/>
                <a:gd name="T45" fmla="*/ 111 h 160"/>
                <a:gd name="T46" fmla="*/ 363 w 437"/>
                <a:gd name="T47" fmla="*/ 98 h 160"/>
                <a:gd name="T48" fmla="*/ 375 w 437"/>
                <a:gd name="T49" fmla="*/ 86 h 160"/>
                <a:gd name="T50" fmla="*/ 387 w 437"/>
                <a:gd name="T51" fmla="*/ 74 h 160"/>
                <a:gd name="T52" fmla="*/ 399 w 437"/>
                <a:gd name="T53" fmla="*/ 62 h 160"/>
                <a:gd name="T54" fmla="*/ 412 w 437"/>
                <a:gd name="T55" fmla="*/ 49 h 160"/>
                <a:gd name="T56" fmla="*/ 424 w 437"/>
                <a:gd name="T57" fmla="*/ 37 h 160"/>
                <a:gd name="T58" fmla="*/ 436 w 437"/>
                <a:gd name="T59" fmla="*/ 25 h 160"/>
                <a:gd name="T60" fmla="*/ 424 w 437"/>
                <a:gd name="T61" fmla="*/ 12 h 160"/>
                <a:gd name="T62" fmla="*/ 412 w 437"/>
                <a:gd name="T63" fmla="*/ 0 h 160"/>
                <a:gd name="T64" fmla="*/ 387 w 437"/>
                <a:gd name="T65" fmla="*/ 0 h 160"/>
                <a:gd name="T66" fmla="*/ 363 w 437"/>
                <a:gd name="T67" fmla="*/ 0 h 160"/>
                <a:gd name="T68" fmla="*/ 339 w 437"/>
                <a:gd name="T69" fmla="*/ 0 h 160"/>
                <a:gd name="T70" fmla="*/ 314 w 437"/>
                <a:gd name="T71" fmla="*/ 0 h 160"/>
                <a:gd name="T72" fmla="*/ 291 w 437"/>
                <a:gd name="T73" fmla="*/ 0 h 160"/>
                <a:gd name="T74" fmla="*/ 267 w 437"/>
                <a:gd name="T75" fmla="*/ 0 h 160"/>
                <a:gd name="T76" fmla="*/ 242 w 437"/>
                <a:gd name="T77" fmla="*/ 0 h 160"/>
                <a:gd name="T78" fmla="*/ 218 w 437"/>
                <a:gd name="T79" fmla="*/ 0 h 160"/>
                <a:gd name="T80" fmla="*/ 194 w 437"/>
                <a:gd name="T81" fmla="*/ 0 h 160"/>
                <a:gd name="T82" fmla="*/ 169 w 437"/>
                <a:gd name="T83" fmla="*/ 0 h 160"/>
                <a:gd name="T84" fmla="*/ 145 w 437"/>
                <a:gd name="T85" fmla="*/ 0 h 160"/>
                <a:gd name="T86" fmla="*/ 122 w 437"/>
                <a:gd name="T87" fmla="*/ 0 h 160"/>
                <a:gd name="T88" fmla="*/ 97 w 437"/>
                <a:gd name="T89" fmla="*/ 0 h 160"/>
                <a:gd name="T90" fmla="*/ 73 w 437"/>
                <a:gd name="T91" fmla="*/ 0 h 160"/>
                <a:gd name="T92" fmla="*/ 49 w 437"/>
                <a:gd name="T93" fmla="*/ 0 h 160"/>
                <a:gd name="T94" fmla="*/ 37 w 437"/>
                <a:gd name="T95" fmla="*/ 12 h 160"/>
                <a:gd name="T96" fmla="*/ 12 w 437"/>
                <a:gd name="T97" fmla="*/ 12 h 1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37" h="160">
                  <a:moveTo>
                    <a:pt x="12" y="0"/>
                  </a:moveTo>
                  <a:lnTo>
                    <a:pt x="0" y="0"/>
                  </a:lnTo>
                  <a:lnTo>
                    <a:pt x="0" y="12"/>
                  </a:lnTo>
                  <a:lnTo>
                    <a:pt x="0" y="25"/>
                  </a:lnTo>
                  <a:lnTo>
                    <a:pt x="0" y="37"/>
                  </a:lnTo>
                  <a:lnTo>
                    <a:pt x="0" y="49"/>
                  </a:lnTo>
                  <a:lnTo>
                    <a:pt x="0" y="62"/>
                  </a:lnTo>
                  <a:lnTo>
                    <a:pt x="0" y="74"/>
                  </a:lnTo>
                  <a:lnTo>
                    <a:pt x="0" y="86"/>
                  </a:lnTo>
                  <a:lnTo>
                    <a:pt x="0" y="98"/>
                  </a:lnTo>
                  <a:lnTo>
                    <a:pt x="12" y="98"/>
                  </a:lnTo>
                  <a:lnTo>
                    <a:pt x="12" y="111"/>
                  </a:lnTo>
                  <a:lnTo>
                    <a:pt x="24" y="122"/>
                  </a:lnTo>
                  <a:lnTo>
                    <a:pt x="24" y="134"/>
                  </a:lnTo>
                  <a:lnTo>
                    <a:pt x="37" y="134"/>
                  </a:lnTo>
                  <a:lnTo>
                    <a:pt x="49" y="134"/>
                  </a:lnTo>
                  <a:lnTo>
                    <a:pt x="49" y="147"/>
                  </a:lnTo>
                  <a:lnTo>
                    <a:pt x="61" y="147"/>
                  </a:lnTo>
                  <a:lnTo>
                    <a:pt x="73" y="147"/>
                  </a:lnTo>
                  <a:lnTo>
                    <a:pt x="85" y="147"/>
                  </a:lnTo>
                  <a:lnTo>
                    <a:pt x="97" y="147"/>
                  </a:lnTo>
                  <a:lnTo>
                    <a:pt x="110" y="147"/>
                  </a:lnTo>
                  <a:lnTo>
                    <a:pt x="110" y="159"/>
                  </a:lnTo>
                  <a:lnTo>
                    <a:pt x="122" y="159"/>
                  </a:lnTo>
                  <a:lnTo>
                    <a:pt x="134" y="159"/>
                  </a:lnTo>
                  <a:lnTo>
                    <a:pt x="145" y="159"/>
                  </a:lnTo>
                  <a:lnTo>
                    <a:pt x="157" y="159"/>
                  </a:lnTo>
                  <a:lnTo>
                    <a:pt x="169" y="159"/>
                  </a:lnTo>
                  <a:lnTo>
                    <a:pt x="181" y="159"/>
                  </a:lnTo>
                  <a:lnTo>
                    <a:pt x="194" y="159"/>
                  </a:lnTo>
                  <a:lnTo>
                    <a:pt x="206" y="159"/>
                  </a:lnTo>
                  <a:lnTo>
                    <a:pt x="218" y="159"/>
                  </a:lnTo>
                  <a:lnTo>
                    <a:pt x="230" y="159"/>
                  </a:lnTo>
                  <a:lnTo>
                    <a:pt x="242" y="159"/>
                  </a:lnTo>
                  <a:lnTo>
                    <a:pt x="255" y="159"/>
                  </a:lnTo>
                  <a:lnTo>
                    <a:pt x="255" y="147"/>
                  </a:lnTo>
                  <a:lnTo>
                    <a:pt x="267" y="147"/>
                  </a:lnTo>
                  <a:lnTo>
                    <a:pt x="279" y="147"/>
                  </a:lnTo>
                  <a:lnTo>
                    <a:pt x="291" y="147"/>
                  </a:lnTo>
                  <a:lnTo>
                    <a:pt x="302" y="134"/>
                  </a:lnTo>
                  <a:lnTo>
                    <a:pt x="314" y="134"/>
                  </a:lnTo>
                  <a:lnTo>
                    <a:pt x="326" y="134"/>
                  </a:lnTo>
                  <a:lnTo>
                    <a:pt x="326" y="122"/>
                  </a:lnTo>
                  <a:lnTo>
                    <a:pt x="339" y="122"/>
                  </a:lnTo>
                  <a:lnTo>
                    <a:pt x="339" y="111"/>
                  </a:lnTo>
                  <a:lnTo>
                    <a:pt x="351" y="111"/>
                  </a:lnTo>
                  <a:lnTo>
                    <a:pt x="363" y="111"/>
                  </a:lnTo>
                  <a:lnTo>
                    <a:pt x="363" y="98"/>
                  </a:lnTo>
                  <a:lnTo>
                    <a:pt x="375" y="98"/>
                  </a:lnTo>
                  <a:lnTo>
                    <a:pt x="375" y="86"/>
                  </a:lnTo>
                  <a:lnTo>
                    <a:pt x="387" y="86"/>
                  </a:lnTo>
                  <a:lnTo>
                    <a:pt x="387" y="74"/>
                  </a:lnTo>
                  <a:lnTo>
                    <a:pt x="399" y="74"/>
                  </a:lnTo>
                  <a:lnTo>
                    <a:pt x="399" y="62"/>
                  </a:lnTo>
                  <a:lnTo>
                    <a:pt x="412" y="62"/>
                  </a:lnTo>
                  <a:lnTo>
                    <a:pt x="412" y="49"/>
                  </a:lnTo>
                  <a:lnTo>
                    <a:pt x="424" y="49"/>
                  </a:lnTo>
                  <a:lnTo>
                    <a:pt x="424" y="37"/>
                  </a:lnTo>
                  <a:lnTo>
                    <a:pt x="436" y="37"/>
                  </a:lnTo>
                  <a:lnTo>
                    <a:pt x="436" y="25"/>
                  </a:lnTo>
                  <a:lnTo>
                    <a:pt x="436" y="12"/>
                  </a:lnTo>
                  <a:lnTo>
                    <a:pt x="424" y="12"/>
                  </a:lnTo>
                  <a:lnTo>
                    <a:pt x="424" y="0"/>
                  </a:lnTo>
                  <a:lnTo>
                    <a:pt x="412" y="0"/>
                  </a:lnTo>
                  <a:lnTo>
                    <a:pt x="399" y="0"/>
                  </a:lnTo>
                  <a:lnTo>
                    <a:pt x="387" y="0"/>
                  </a:lnTo>
                  <a:lnTo>
                    <a:pt x="375" y="0"/>
                  </a:lnTo>
                  <a:lnTo>
                    <a:pt x="363" y="0"/>
                  </a:lnTo>
                  <a:lnTo>
                    <a:pt x="351" y="0"/>
                  </a:lnTo>
                  <a:lnTo>
                    <a:pt x="339" y="0"/>
                  </a:lnTo>
                  <a:lnTo>
                    <a:pt x="326" y="0"/>
                  </a:lnTo>
                  <a:lnTo>
                    <a:pt x="314" y="0"/>
                  </a:lnTo>
                  <a:lnTo>
                    <a:pt x="302" y="0"/>
                  </a:lnTo>
                  <a:lnTo>
                    <a:pt x="291" y="0"/>
                  </a:lnTo>
                  <a:lnTo>
                    <a:pt x="279" y="0"/>
                  </a:lnTo>
                  <a:lnTo>
                    <a:pt x="267" y="0"/>
                  </a:lnTo>
                  <a:lnTo>
                    <a:pt x="255" y="0"/>
                  </a:lnTo>
                  <a:lnTo>
                    <a:pt x="242" y="0"/>
                  </a:lnTo>
                  <a:lnTo>
                    <a:pt x="230" y="0"/>
                  </a:lnTo>
                  <a:lnTo>
                    <a:pt x="218" y="0"/>
                  </a:lnTo>
                  <a:lnTo>
                    <a:pt x="206" y="0"/>
                  </a:lnTo>
                  <a:lnTo>
                    <a:pt x="194" y="0"/>
                  </a:lnTo>
                  <a:lnTo>
                    <a:pt x="181" y="0"/>
                  </a:lnTo>
                  <a:lnTo>
                    <a:pt x="169" y="0"/>
                  </a:lnTo>
                  <a:lnTo>
                    <a:pt x="157" y="0"/>
                  </a:lnTo>
                  <a:lnTo>
                    <a:pt x="145" y="0"/>
                  </a:lnTo>
                  <a:lnTo>
                    <a:pt x="134" y="0"/>
                  </a:lnTo>
                  <a:lnTo>
                    <a:pt x="122" y="0"/>
                  </a:lnTo>
                  <a:lnTo>
                    <a:pt x="110" y="0"/>
                  </a:lnTo>
                  <a:lnTo>
                    <a:pt x="97" y="0"/>
                  </a:lnTo>
                  <a:lnTo>
                    <a:pt x="85" y="0"/>
                  </a:lnTo>
                  <a:lnTo>
                    <a:pt x="73" y="0"/>
                  </a:lnTo>
                  <a:lnTo>
                    <a:pt x="61" y="0"/>
                  </a:lnTo>
                  <a:lnTo>
                    <a:pt x="49" y="0"/>
                  </a:lnTo>
                  <a:lnTo>
                    <a:pt x="37" y="0"/>
                  </a:lnTo>
                  <a:lnTo>
                    <a:pt x="37" y="12"/>
                  </a:lnTo>
                  <a:lnTo>
                    <a:pt x="24" y="12"/>
                  </a:lnTo>
                  <a:lnTo>
                    <a:pt x="12" y="12"/>
                  </a:lnTo>
                  <a:lnTo>
                    <a:pt x="12"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32" name="Freeform 37"/>
            <p:cNvSpPr>
              <a:spLocks/>
            </p:cNvSpPr>
            <p:nvPr/>
          </p:nvSpPr>
          <p:spPr bwMode="auto">
            <a:xfrm>
              <a:off x="3630" y="2451"/>
              <a:ext cx="186" cy="54"/>
            </a:xfrm>
            <a:custGeom>
              <a:avLst/>
              <a:gdLst>
                <a:gd name="T0" fmla="*/ 12 w 186"/>
                <a:gd name="T1" fmla="*/ 11 h 54"/>
                <a:gd name="T2" fmla="*/ 0 w 186"/>
                <a:gd name="T3" fmla="*/ 11 h 54"/>
                <a:gd name="T4" fmla="*/ 12 w 186"/>
                <a:gd name="T5" fmla="*/ 11 h 54"/>
                <a:gd name="T6" fmla="*/ 12 w 186"/>
                <a:gd name="T7" fmla="*/ 21 h 54"/>
                <a:gd name="T8" fmla="*/ 23 w 186"/>
                <a:gd name="T9" fmla="*/ 21 h 54"/>
                <a:gd name="T10" fmla="*/ 23 w 186"/>
                <a:gd name="T11" fmla="*/ 32 h 54"/>
                <a:gd name="T12" fmla="*/ 35 w 186"/>
                <a:gd name="T13" fmla="*/ 32 h 54"/>
                <a:gd name="T14" fmla="*/ 35 w 186"/>
                <a:gd name="T15" fmla="*/ 42 h 54"/>
                <a:gd name="T16" fmla="*/ 46 w 186"/>
                <a:gd name="T17" fmla="*/ 42 h 54"/>
                <a:gd name="T18" fmla="*/ 57 w 186"/>
                <a:gd name="T19" fmla="*/ 42 h 54"/>
                <a:gd name="T20" fmla="*/ 69 w 186"/>
                <a:gd name="T21" fmla="*/ 42 h 54"/>
                <a:gd name="T22" fmla="*/ 69 w 186"/>
                <a:gd name="T23" fmla="*/ 53 h 54"/>
                <a:gd name="T24" fmla="*/ 80 w 186"/>
                <a:gd name="T25" fmla="*/ 53 h 54"/>
                <a:gd name="T26" fmla="*/ 92 w 186"/>
                <a:gd name="T27" fmla="*/ 53 h 54"/>
                <a:gd name="T28" fmla="*/ 104 w 186"/>
                <a:gd name="T29" fmla="*/ 53 h 54"/>
                <a:gd name="T30" fmla="*/ 115 w 186"/>
                <a:gd name="T31" fmla="*/ 53 h 54"/>
                <a:gd name="T32" fmla="*/ 127 w 186"/>
                <a:gd name="T33" fmla="*/ 53 h 54"/>
                <a:gd name="T34" fmla="*/ 139 w 186"/>
                <a:gd name="T35" fmla="*/ 53 h 54"/>
                <a:gd name="T36" fmla="*/ 150 w 186"/>
                <a:gd name="T37" fmla="*/ 42 h 54"/>
                <a:gd name="T38" fmla="*/ 162 w 186"/>
                <a:gd name="T39" fmla="*/ 42 h 54"/>
                <a:gd name="T40" fmla="*/ 162 w 186"/>
                <a:gd name="T41" fmla="*/ 32 h 54"/>
                <a:gd name="T42" fmla="*/ 173 w 186"/>
                <a:gd name="T43" fmla="*/ 32 h 54"/>
                <a:gd name="T44" fmla="*/ 173 w 186"/>
                <a:gd name="T45" fmla="*/ 21 h 54"/>
                <a:gd name="T46" fmla="*/ 185 w 186"/>
                <a:gd name="T47" fmla="*/ 21 h 54"/>
                <a:gd name="T48" fmla="*/ 185 w 186"/>
                <a:gd name="T49" fmla="*/ 11 h 54"/>
                <a:gd name="T50" fmla="*/ 185 w 186"/>
                <a:gd name="T51" fmla="*/ 0 h 54"/>
                <a:gd name="T52" fmla="*/ 173 w 186"/>
                <a:gd name="T53" fmla="*/ 0 h 54"/>
                <a:gd name="T54" fmla="*/ 173 w 186"/>
                <a:gd name="T55" fmla="*/ 11 h 54"/>
                <a:gd name="T56" fmla="*/ 162 w 186"/>
                <a:gd name="T57" fmla="*/ 11 h 54"/>
                <a:gd name="T58" fmla="*/ 150 w 186"/>
                <a:gd name="T59" fmla="*/ 11 h 54"/>
                <a:gd name="T60" fmla="*/ 139 w 186"/>
                <a:gd name="T61" fmla="*/ 11 h 54"/>
                <a:gd name="T62" fmla="*/ 127 w 186"/>
                <a:gd name="T63" fmla="*/ 11 h 54"/>
                <a:gd name="T64" fmla="*/ 115 w 186"/>
                <a:gd name="T65" fmla="*/ 11 h 54"/>
                <a:gd name="T66" fmla="*/ 104 w 186"/>
                <a:gd name="T67" fmla="*/ 11 h 54"/>
                <a:gd name="T68" fmla="*/ 92 w 186"/>
                <a:gd name="T69" fmla="*/ 11 h 54"/>
                <a:gd name="T70" fmla="*/ 80 w 186"/>
                <a:gd name="T71" fmla="*/ 11 h 54"/>
                <a:gd name="T72" fmla="*/ 69 w 186"/>
                <a:gd name="T73" fmla="*/ 11 h 54"/>
                <a:gd name="T74" fmla="*/ 57 w 186"/>
                <a:gd name="T75" fmla="*/ 11 h 54"/>
                <a:gd name="T76" fmla="*/ 46 w 186"/>
                <a:gd name="T77" fmla="*/ 11 h 54"/>
                <a:gd name="T78" fmla="*/ 35 w 186"/>
                <a:gd name="T79" fmla="*/ 11 h 54"/>
                <a:gd name="T80" fmla="*/ 23 w 186"/>
                <a:gd name="T81" fmla="*/ 11 h 54"/>
                <a:gd name="T82" fmla="*/ 12 w 186"/>
                <a:gd name="T83" fmla="*/ 11 h 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86" h="54">
                  <a:moveTo>
                    <a:pt x="12" y="11"/>
                  </a:moveTo>
                  <a:lnTo>
                    <a:pt x="0" y="11"/>
                  </a:lnTo>
                  <a:lnTo>
                    <a:pt x="12" y="11"/>
                  </a:lnTo>
                  <a:lnTo>
                    <a:pt x="12" y="21"/>
                  </a:lnTo>
                  <a:lnTo>
                    <a:pt x="23" y="21"/>
                  </a:lnTo>
                  <a:lnTo>
                    <a:pt x="23" y="32"/>
                  </a:lnTo>
                  <a:lnTo>
                    <a:pt x="35" y="32"/>
                  </a:lnTo>
                  <a:lnTo>
                    <a:pt x="35" y="42"/>
                  </a:lnTo>
                  <a:lnTo>
                    <a:pt x="46" y="42"/>
                  </a:lnTo>
                  <a:lnTo>
                    <a:pt x="57" y="42"/>
                  </a:lnTo>
                  <a:lnTo>
                    <a:pt x="69" y="42"/>
                  </a:lnTo>
                  <a:lnTo>
                    <a:pt x="69" y="53"/>
                  </a:lnTo>
                  <a:lnTo>
                    <a:pt x="80" y="53"/>
                  </a:lnTo>
                  <a:lnTo>
                    <a:pt x="92" y="53"/>
                  </a:lnTo>
                  <a:lnTo>
                    <a:pt x="104" y="53"/>
                  </a:lnTo>
                  <a:lnTo>
                    <a:pt x="115" y="53"/>
                  </a:lnTo>
                  <a:lnTo>
                    <a:pt x="127" y="53"/>
                  </a:lnTo>
                  <a:lnTo>
                    <a:pt x="139" y="53"/>
                  </a:lnTo>
                  <a:lnTo>
                    <a:pt x="150" y="42"/>
                  </a:lnTo>
                  <a:lnTo>
                    <a:pt x="162" y="42"/>
                  </a:lnTo>
                  <a:lnTo>
                    <a:pt x="162" y="32"/>
                  </a:lnTo>
                  <a:lnTo>
                    <a:pt x="173" y="32"/>
                  </a:lnTo>
                  <a:lnTo>
                    <a:pt x="173" y="21"/>
                  </a:lnTo>
                  <a:lnTo>
                    <a:pt x="185" y="21"/>
                  </a:lnTo>
                  <a:lnTo>
                    <a:pt x="185" y="11"/>
                  </a:lnTo>
                  <a:lnTo>
                    <a:pt x="185" y="0"/>
                  </a:lnTo>
                  <a:lnTo>
                    <a:pt x="173" y="0"/>
                  </a:lnTo>
                  <a:lnTo>
                    <a:pt x="173" y="11"/>
                  </a:lnTo>
                  <a:lnTo>
                    <a:pt x="162" y="11"/>
                  </a:lnTo>
                  <a:lnTo>
                    <a:pt x="150" y="11"/>
                  </a:lnTo>
                  <a:lnTo>
                    <a:pt x="139" y="11"/>
                  </a:lnTo>
                  <a:lnTo>
                    <a:pt x="127" y="11"/>
                  </a:lnTo>
                  <a:lnTo>
                    <a:pt x="115" y="11"/>
                  </a:lnTo>
                  <a:lnTo>
                    <a:pt x="104" y="11"/>
                  </a:lnTo>
                  <a:lnTo>
                    <a:pt x="92" y="11"/>
                  </a:lnTo>
                  <a:lnTo>
                    <a:pt x="80" y="11"/>
                  </a:lnTo>
                  <a:lnTo>
                    <a:pt x="69" y="11"/>
                  </a:lnTo>
                  <a:lnTo>
                    <a:pt x="57" y="11"/>
                  </a:lnTo>
                  <a:lnTo>
                    <a:pt x="46" y="11"/>
                  </a:lnTo>
                  <a:lnTo>
                    <a:pt x="35" y="11"/>
                  </a:lnTo>
                  <a:lnTo>
                    <a:pt x="23" y="11"/>
                  </a:lnTo>
                  <a:lnTo>
                    <a:pt x="12" y="11"/>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33" name="Line 38"/>
            <p:cNvSpPr>
              <a:spLocks noChangeShapeType="1"/>
            </p:cNvSpPr>
            <p:nvPr/>
          </p:nvSpPr>
          <p:spPr bwMode="auto">
            <a:xfrm>
              <a:off x="3638" y="2451"/>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34" name="Freeform 39"/>
            <p:cNvSpPr>
              <a:spLocks/>
            </p:cNvSpPr>
            <p:nvPr/>
          </p:nvSpPr>
          <p:spPr bwMode="auto">
            <a:xfrm>
              <a:off x="3638" y="2459"/>
              <a:ext cx="194" cy="63"/>
            </a:xfrm>
            <a:custGeom>
              <a:avLst/>
              <a:gdLst>
                <a:gd name="T0" fmla="*/ 0 w 194"/>
                <a:gd name="T1" fmla="*/ 0 h 63"/>
                <a:gd name="T2" fmla="*/ 0 w 194"/>
                <a:gd name="T3" fmla="*/ 12 h 63"/>
                <a:gd name="T4" fmla="*/ 12 w 194"/>
                <a:gd name="T5" fmla="*/ 25 h 63"/>
                <a:gd name="T6" fmla="*/ 24 w 194"/>
                <a:gd name="T7" fmla="*/ 37 h 63"/>
                <a:gd name="T8" fmla="*/ 36 w 194"/>
                <a:gd name="T9" fmla="*/ 50 h 63"/>
                <a:gd name="T10" fmla="*/ 49 w 194"/>
                <a:gd name="T11" fmla="*/ 50 h 63"/>
                <a:gd name="T12" fmla="*/ 60 w 194"/>
                <a:gd name="T13" fmla="*/ 50 h 63"/>
                <a:gd name="T14" fmla="*/ 72 w 194"/>
                <a:gd name="T15" fmla="*/ 50 h 63"/>
                <a:gd name="T16" fmla="*/ 84 w 194"/>
                <a:gd name="T17" fmla="*/ 62 h 63"/>
                <a:gd name="T18" fmla="*/ 96 w 194"/>
                <a:gd name="T19" fmla="*/ 62 h 63"/>
                <a:gd name="T20" fmla="*/ 108 w 194"/>
                <a:gd name="T21" fmla="*/ 62 h 63"/>
                <a:gd name="T22" fmla="*/ 120 w 194"/>
                <a:gd name="T23" fmla="*/ 62 h 63"/>
                <a:gd name="T24" fmla="*/ 132 w 194"/>
                <a:gd name="T25" fmla="*/ 62 h 63"/>
                <a:gd name="T26" fmla="*/ 144 w 194"/>
                <a:gd name="T27" fmla="*/ 50 h 63"/>
                <a:gd name="T28" fmla="*/ 157 w 194"/>
                <a:gd name="T29" fmla="*/ 50 h 63"/>
                <a:gd name="T30" fmla="*/ 169 w 194"/>
                <a:gd name="T31" fmla="*/ 37 h 63"/>
                <a:gd name="T32" fmla="*/ 181 w 194"/>
                <a:gd name="T33" fmla="*/ 25 h 63"/>
                <a:gd name="T34" fmla="*/ 193 w 194"/>
                <a:gd name="T35" fmla="*/ 12 h 63"/>
                <a:gd name="T36" fmla="*/ 193 w 194"/>
                <a:gd name="T37" fmla="*/ 0 h 63"/>
                <a:gd name="T38" fmla="*/ 181 w 194"/>
                <a:gd name="T39" fmla="*/ 0 h 63"/>
                <a:gd name="T40" fmla="*/ 169 w 194"/>
                <a:gd name="T41" fmla="*/ 0 h 63"/>
                <a:gd name="T42" fmla="*/ 157 w 194"/>
                <a:gd name="T43" fmla="*/ 0 h 63"/>
                <a:gd name="T44" fmla="*/ 144 w 194"/>
                <a:gd name="T45" fmla="*/ 12 h 63"/>
                <a:gd name="T46" fmla="*/ 132 w 194"/>
                <a:gd name="T47" fmla="*/ 12 h 63"/>
                <a:gd name="T48" fmla="*/ 120 w 194"/>
                <a:gd name="T49" fmla="*/ 12 h 63"/>
                <a:gd name="T50" fmla="*/ 108 w 194"/>
                <a:gd name="T51" fmla="*/ 12 h 63"/>
                <a:gd name="T52" fmla="*/ 36 w 194"/>
                <a:gd name="T53" fmla="*/ 12 h 63"/>
                <a:gd name="T54" fmla="*/ 24 w 194"/>
                <a:gd name="T55" fmla="*/ 12 h 63"/>
                <a:gd name="T56" fmla="*/ 12 w 194"/>
                <a:gd name="T57" fmla="*/ 12 h 63"/>
                <a:gd name="T58" fmla="*/ 0 w 194"/>
                <a:gd name="T59" fmla="*/ 0 h 6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94" h="63">
                  <a:moveTo>
                    <a:pt x="0" y="0"/>
                  </a:moveTo>
                  <a:lnTo>
                    <a:pt x="0" y="12"/>
                  </a:lnTo>
                  <a:lnTo>
                    <a:pt x="12" y="25"/>
                  </a:lnTo>
                  <a:lnTo>
                    <a:pt x="24" y="37"/>
                  </a:lnTo>
                  <a:lnTo>
                    <a:pt x="36" y="50"/>
                  </a:lnTo>
                  <a:lnTo>
                    <a:pt x="49" y="50"/>
                  </a:lnTo>
                  <a:lnTo>
                    <a:pt x="60" y="50"/>
                  </a:lnTo>
                  <a:lnTo>
                    <a:pt x="72" y="50"/>
                  </a:lnTo>
                  <a:lnTo>
                    <a:pt x="84" y="62"/>
                  </a:lnTo>
                  <a:lnTo>
                    <a:pt x="96" y="62"/>
                  </a:lnTo>
                  <a:lnTo>
                    <a:pt x="108" y="62"/>
                  </a:lnTo>
                  <a:lnTo>
                    <a:pt x="120" y="62"/>
                  </a:lnTo>
                  <a:lnTo>
                    <a:pt x="132" y="62"/>
                  </a:lnTo>
                  <a:lnTo>
                    <a:pt x="144" y="50"/>
                  </a:lnTo>
                  <a:lnTo>
                    <a:pt x="157" y="50"/>
                  </a:lnTo>
                  <a:lnTo>
                    <a:pt x="169" y="37"/>
                  </a:lnTo>
                  <a:lnTo>
                    <a:pt x="181" y="25"/>
                  </a:lnTo>
                  <a:lnTo>
                    <a:pt x="193" y="12"/>
                  </a:lnTo>
                  <a:lnTo>
                    <a:pt x="193" y="0"/>
                  </a:lnTo>
                  <a:lnTo>
                    <a:pt x="181" y="0"/>
                  </a:lnTo>
                  <a:lnTo>
                    <a:pt x="169" y="0"/>
                  </a:lnTo>
                  <a:lnTo>
                    <a:pt x="157" y="0"/>
                  </a:lnTo>
                  <a:lnTo>
                    <a:pt x="144" y="12"/>
                  </a:lnTo>
                  <a:lnTo>
                    <a:pt x="132" y="12"/>
                  </a:lnTo>
                  <a:lnTo>
                    <a:pt x="120" y="12"/>
                  </a:lnTo>
                  <a:lnTo>
                    <a:pt x="108" y="12"/>
                  </a:lnTo>
                  <a:lnTo>
                    <a:pt x="36" y="12"/>
                  </a:lnTo>
                  <a:lnTo>
                    <a:pt x="24" y="12"/>
                  </a:lnTo>
                  <a:lnTo>
                    <a:pt x="12" y="12"/>
                  </a:lnTo>
                  <a:lnTo>
                    <a:pt x="0"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1335" name="Freeform 40"/>
            <p:cNvSpPr>
              <a:spLocks/>
            </p:cNvSpPr>
            <p:nvPr/>
          </p:nvSpPr>
          <p:spPr bwMode="auto">
            <a:xfrm>
              <a:off x="3638" y="2459"/>
              <a:ext cx="194" cy="63"/>
            </a:xfrm>
            <a:custGeom>
              <a:avLst/>
              <a:gdLst>
                <a:gd name="T0" fmla="*/ 12 w 194"/>
                <a:gd name="T1" fmla="*/ 12 h 63"/>
                <a:gd name="T2" fmla="*/ 0 w 194"/>
                <a:gd name="T3" fmla="*/ 12 h 63"/>
                <a:gd name="T4" fmla="*/ 12 w 194"/>
                <a:gd name="T5" fmla="*/ 12 h 63"/>
                <a:gd name="T6" fmla="*/ 12 w 194"/>
                <a:gd name="T7" fmla="*/ 25 h 63"/>
                <a:gd name="T8" fmla="*/ 24 w 194"/>
                <a:gd name="T9" fmla="*/ 25 h 63"/>
                <a:gd name="T10" fmla="*/ 24 w 194"/>
                <a:gd name="T11" fmla="*/ 37 h 63"/>
                <a:gd name="T12" fmla="*/ 36 w 194"/>
                <a:gd name="T13" fmla="*/ 37 h 63"/>
                <a:gd name="T14" fmla="*/ 36 w 194"/>
                <a:gd name="T15" fmla="*/ 50 h 63"/>
                <a:gd name="T16" fmla="*/ 49 w 194"/>
                <a:gd name="T17" fmla="*/ 50 h 63"/>
                <a:gd name="T18" fmla="*/ 60 w 194"/>
                <a:gd name="T19" fmla="*/ 50 h 63"/>
                <a:gd name="T20" fmla="*/ 72 w 194"/>
                <a:gd name="T21" fmla="*/ 50 h 63"/>
                <a:gd name="T22" fmla="*/ 72 w 194"/>
                <a:gd name="T23" fmla="*/ 62 h 63"/>
                <a:gd name="T24" fmla="*/ 84 w 194"/>
                <a:gd name="T25" fmla="*/ 62 h 63"/>
                <a:gd name="T26" fmla="*/ 96 w 194"/>
                <a:gd name="T27" fmla="*/ 62 h 63"/>
                <a:gd name="T28" fmla="*/ 108 w 194"/>
                <a:gd name="T29" fmla="*/ 62 h 63"/>
                <a:gd name="T30" fmla="*/ 120 w 194"/>
                <a:gd name="T31" fmla="*/ 62 h 63"/>
                <a:gd name="T32" fmla="*/ 132 w 194"/>
                <a:gd name="T33" fmla="*/ 62 h 63"/>
                <a:gd name="T34" fmla="*/ 144 w 194"/>
                <a:gd name="T35" fmla="*/ 62 h 63"/>
                <a:gd name="T36" fmla="*/ 157 w 194"/>
                <a:gd name="T37" fmla="*/ 50 h 63"/>
                <a:gd name="T38" fmla="*/ 169 w 194"/>
                <a:gd name="T39" fmla="*/ 50 h 63"/>
                <a:gd name="T40" fmla="*/ 169 w 194"/>
                <a:gd name="T41" fmla="*/ 37 h 63"/>
                <a:gd name="T42" fmla="*/ 181 w 194"/>
                <a:gd name="T43" fmla="*/ 37 h 63"/>
                <a:gd name="T44" fmla="*/ 181 w 194"/>
                <a:gd name="T45" fmla="*/ 25 h 63"/>
                <a:gd name="T46" fmla="*/ 193 w 194"/>
                <a:gd name="T47" fmla="*/ 25 h 63"/>
                <a:gd name="T48" fmla="*/ 193 w 194"/>
                <a:gd name="T49" fmla="*/ 12 h 63"/>
                <a:gd name="T50" fmla="*/ 193 w 194"/>
                <a:gd name="T51" fmla="*/ 0 h 63"/>
                <a:gd name="T52" fmla="*/ 181 w 194"/>
                <a:gd name="T53" fmla="*/ 0 h 63"/>
                <a:gd name="T54" fmla="*/ 181 w 194"/>
                <a:gd name="T55" fmla="*/ 12 h 63"/>
                <a:gd name="T56" fmla="*/ 169 w 194"/>
                <a:gd name="T57" fmla="*/ 12 h 63"/>
                <a:gd name="T58" fmla="*/ 157 w 194"/>
                <a:gd name="T59" fmla="*/ 12 h 63"/>
                <a:gd name="T60" fmla="*/ 144 w 194"/>
                <a:gd name="T61" fmla="*/ 12 h 63"/>
                <a:gd name="T62" fmla="*/ 132 w 194"/>
                <a:gd name="T63" fmla="*/ 12 h 63"/>
                <a:gd name="T64" fmla="*/ 120 w 194"/>
                <a:gd name="T65" fmla="*/ 12 h 63"/>
                <a:gd name="T66" fmla="*/ 108 w 194"/>
                <a:gd name="T67" fmla="*/ 12 h 63"/>
                <a:gd name="T68" fmla="*/ 96 w 194"/>
                <a:gd name="T69" fmla="*/ 12 h 63"/>
                <a:gd name="T70" fmla="*/ 84 w 194"/>
                <a:gd name="T71" fmla="*/ 12 h 63"/>
                <a:gd name="T72" fmla="*/ 72 w 194"/>
                <a:gd name="T73" fmla="*/ 12 h 63"/>
                <a:gd name="T74" fmla="*/ 60 w 194"/>
                <a:gd name="T75" fmla="*/ 12 h 63"/>
                <a:gd name="T76" fmla="*/ 49 w 194"/>
                <a:gd name="T77" fmla="*/ 12 h 63"/>
                <a:gd name="T78" fmla="*/ 36 w 194"/>
                <a:gd name="T79" fmla="*/ 12 h 63"/>
                <a:gd name="T80" fmla="*/ 24 w 194"/>
                <a:gd name="T81" fmla="*/ 12 h 63"/>
                <a:gd name="T82" fmla="*/ 12 w 194"/>
                <a:gd name="T83" fmla="*/ 12 h 6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94" h="63">
                  <a:moveTo>
                    <a:pt x="12" y="12"/>
                  </a:moveTo>
                  <a:lnTo>
                    <a:pt x="0" y="12"/>
                  </a:lnTo>
                  <a:lnTo>
                    <a:pt x="12" y="12"/>
                  </a:lnTo>
                  <a:lnTo>
                    <a:pt x="12" y="25"/>
                  </a:lnTo>
                  <a:lnTo>
                    <a:pt x="24" y="25"/>
                  </a:lnTo>
                  <a:lnTo>
                    <a:pt x="24" y="37"/>
                  </a:lnTo>
                  <a:lnTo>
                    <a:pt x="36" y="37"/>
                  </a:lnTo>
                  <a:lnTo>
                    <a:pt x="36" y="50"/>
                  </a:lnTo>
                  <a:lnTo>
                    <a:pt x="49" y="50"/>
                  </a:lnTo>
                  <a:lnTo>
                    <a:pt x="60" y="50"/>
                  </a:lnTo>
                  <a:lnTo>
                    <a:pt x="72" y="50"/>
                  </a:lnTo>
                  <a:lnTo>
                    <a:pt x="72" y="62"/>
                  </a:lnTo>
                  <a:lnTo>
                    <a:pt x="84" y="62"/>
                  </a:lnTo>
                  <a:lnTo>
                    <a:pt x="96" y="62"/>
                  </a:lnTo>
                  <a:lnTo>
                    <a:pt x="108" y="62"/>
                  </a:lnTo>
                  <a:lnTo>
                    <a:pt x="120" y="62"/>
                  </a:lnTo>
                  <a:lnTo>
                    <a:pt x="132" y="62"/>
                  </a:lnTo>
                  <a:lnTo>
                    <a:pt x="144" y="62"/>
                  </a:lnTo>
                  <a:lnTo>
                    <a:pt x="157" y="50"/>
                  </a:lnTo>
                  <a:lnTo>
                    <a:pt x="169" y="50"/>
                  </a:lnTo>
                  <a:lnTo>
                    <a:pt x="169" y="37"/>
                  </a:lnTo>
                  <a:lnTo>
                    <a:pt x="181" y="37"/>
                  </a:lnTo>
                  <a:lnTo>
                    <a:pt x="181" y="25"/>
                  </a:lnTo>
                  <a:lnTo>
                    <a:pt x="193" y="25"/>
                  </a:lnTo>
                  <a:lnTo>
                    <a:pt x="193" y="12"/>
                  </a:lnTo>
                  <a:lnTo>
                    <a:pt x="193" y="0"/>
                  </a:lnTo>
                  <a:lnTo>
                    <a:pt x="181" y="0"/>
                  </a:lnTo>
                  <a:lnTo>
                    <a:pt x="181" y="12"/>
                  </a:lnTo>
                  <a:lnTo>
                    <a:pt x="169" y="12"/>
                  </a:lnTo>
                  <a:lnTo>
                    <a:pt x="157" y="12"/>
                  </a:lnTo>
                  <a:lnTo>
                    <a:pt x="144" y="12"/>
                  </a:lnTo>
                  <a:lnTo>
                    <a:pt x="132" y="12"/>
                  </a:lnTo>
                  <a:lnTo>
                    <a:pt x="120" y="12"/>
                  </a:lnTo>
                  <a:lnTo>
                    <a:pt x="108" y="12"/>
                  </a:lnTo>
                  <a:lnTo>
                    <a:pt x="96" y="12"/>
                  </a:lnTo>
                  <a:lnTo>
                    <a:pt x="84" y="12"/>
                  </a:lnTo>
                  <a:lnTo>
                    <a:pt x="72" y="12"/>
                  </a:lnTo>
                  <a:lnTo>
                    <a:pt x="60" y="12"/>
                  </a:lnTo>
                  <a:lnTo>
                    <a:pt x="49" y="12"/>
                  </a:lnTo>
                  <a:lnTo>
                    <a:pt x="36" y="12"/>
                  </a:lnTo>
                  <a:lnTo>
                    <a:pt x="24" y="12"/>
                  </a:lnTo>
                  <a:lnTo>
                    <a:pt x="12"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112</a:t>
            </a:fld>
            <a:endParaRPr lang="en-US" altLang="en-US"/>
          </a:p>
        </p:txBody>
      </p:sp>
    </p:spTree>
  </p:cSld>
  <p:clrMapOvr>
    <a:masterClrMapping/>
  </p:clrMapOvr>
  <p:transition advTm="2000"/>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2338"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2371"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2339"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40"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2341"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2342"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8.0</a:t>
            </a:r>
            <a:endParaRPr lang="en-US" altLang="en-US" smtClean="0"/>
          </a:p>
        </p:txBody>
      </p:sp>
      <p:grpSp>
        <p:nvGrpSpPr>
          <p:cNvPr id="142343" name="Group 7"/>
          <p:cNvGrpSpPr>
            <a:grpSpLocks/>
          </p:cNvGrpSpPr>
          <p:nvPr/>
        </p:nvGrpSpPr>
        <p:grpSpPr bwMode="auto">
          <a:xfrm>
            <a:off x="1911350" y="3733800"/>
            <a:ext cx="5316538" cy="1035050"/>
            <a:chOff x="1221" y="2464"/>
            <a:chExt cx="3395" cy="666"/>
          </a:xfrm>
        </p:grpSpPr>
        <p:grpSp>
          <p:nvGrpSpPr>
            <p:cNvPr id="142344" name="Group 8"/>
            <p:cNvGrpSpPr>
              <a:grpSpLocks/>
            </p:cNvGrpSpPr>
            <p:nvPr/>
          </p:nvGrpSpPr>
          <p:grpSpPr bwMode="auto">
            <a:xfrm>
              <a:off x="1221" y="2464"/>
              <a:ext cx="3395" cy="666"/>
              <a:chOff x="1221" y="2464"/>
              <a:chExt cx="3395" cy="666"/>
            </a:xfrm>
          </p:grpSpPr>
          <p:sp>
            <p:nvSpPr>
              <p:cNvPr id="142349"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2350" name="Group 10"/>
              <p:cNvGrpSpPr>
                <a:grpSpLocks/>
              </p:cNvGrpSpPr>
              <p:nvPr/>
            </p:nvGrpSpPr>
            <p:grpSpPr bwMode="auto">
              <a:xfrm>
                <a:off x="1523" y="3061"/>
                <a:ext cx="2611" cy="65"/>
                <a:chOff x="1523" y="3061"/>
                <a:chExt cx="2611" cy="65"/>
              </a:xfrm>
            </p:grpSpPr>
            <p:sp>
              <p:nvSpPr>
                <p:cNvPr id="142359"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60"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61"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62"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63"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64" name="Line 16"/>
                <p:cNvSpPr>
                  <a:spLocks noChangeShapeType="1"/>
                </p:cNvSpPr>
                <p:nvPr/>
              </p:nvSpPr>
              <p:spPr bwMode="auto">
                <a:xfrm flipV="1">
                  <a:off x="372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65" name="Line 17"/>
                <p:cNvSpPr>
                  <a:spLocks noChangeShapeType="1"/>
                </p:cNvSpPr>
                <p:nvPr/>
              </p:nvSpPr>
              <p:spPr bwMode="auto">
                <a:xfrm flipV="1">
                  <a:off x="4134"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2351" name="Group 18"/>
              <p:cNvGrpSpPr>
                <a:grpSpLocks/>
              </p:cNvGrpSpPr>
              <p:nvPr/>
            </p:nvGrpSpPr>
            <p:grpSpPr bwMode="auto">
              <a:xfrm>
                <a:off x="1523" y="2464"/>
                <a:ext cx="2611" cy="77"/>
                <a:chOff x="1523" y="2464"/>
                <a:chExt cx="2611" cy="77"/>
              </a:xfrm>
            </p:grpSpPr>
            <p:sp>
              <p:nvSpPr>
                <p:cNvPr id="142352" name="Line 19"/>
                <p:cNvSpPr>
                  <a:spLocks noChangeShapeType="1"/>
                </p:cNvSpPr>
                <p:nvPr/>
              </p:nvSpPr>
              <p:spPr bwMode="auto">
                <a:xfrm flipV="1">
                  <a:off x="1523"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53" name="Line 20"/>
                <p:cNvSpPr>
                  <a:spLocks noChangeShapeType="1"/>
                </p:cNvSpPr>
                <p:nvPr/>
              </p:nvSpPr>
              <p:spPr bwMode="auto">
                <a:xfrm flipV="1">
                  <a:off x="1970"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54" name="Line 21"/>
                <p:cNvSpPr>
                  <a:spLocks noChangeShapeType="1"/>
                </p:cNvSpPr>
                <p:nvPr/>
              </p:nvSpPr>
              <p:spPr bwMode="auto">
                <a:xfrm flipV="1">
                  <a:off x="2405"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55" name="Line 22"/>
                <p:cNvSpPr>
                  <a:spLocks noChangeShapeType="1"/>
                </p:cNvSpPr>
                <p:nvPr/>
              </p:nvSpPr>
              <p:spPr bwMode="auto">
                <a:xfrm flipV="1">
                  <a:off x="2852"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56" name="Line 23"/>
                <p:cNvSpPr>
                  <a:spLocks noChangeShapeType="1"/>
                </p:cNvSpPr>
                <p:nvPr/>
              </p:nvSpPr>
              <p:spPr bwMode="auto">
                <a:xfrm flipV="1">
                  <a:off x="3287"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57"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58"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2345" name="Freeform 26"/>
            <p:cNvSpPr>
              <a:spLocks/>
            </p:cNvSpPr>
            <p:nvPr/>
          </p:nvSpPr>
          <p:spPr bwMode="auto">
            <a:xfrm>
              <a:off x="3207" y="2464"/>
              <a:ext cx="463" cy="358"/>
            </a:xfrm>
            <a:custGeom>
              <a:avLst/>
              <a:gdLst>
                <a:gd name="T0" fmla="*/ 0 w 463"/>
                <a:gd name="T1" fmla="*/ 0 h 358"/>
                <a:gd name="T2" fmla="*/ 35 w 463"/>
                <a:gd name="T3" fmla="*/ 0 h 358"/>
                <a:gd name="T4" fmla="*/ 83 w 463"/>
                <a:gd name="T5" fmla="*/ 0 h 358"/>
                <a:gd name="T6" fmla="*/ 154 w 463"/>
                <a:gd name="T7" fmla="*/ 0 h 358"/>
                <a:gd name="T8" fmla="*/ 213 w 463"/>
                <a:gd name="T9" fmla="*/ 0 h 358"/>
                <a:gd name="T10" fmla="*/ 249 w 463"/>
                <a:gd name="T11" fmla="*/ 0 h 358"/>
                <a:gd name="T12" fmla="*/ 285 w 463"/>
                <a:gd name="T13" fmla="*/ 0 h 358"/>
                <a:gd name="T14" fmla="*/ 320 w 463"/>
                <a:gd name="T15" fmla="*/ 0 h 358"/>
                <a:gd name="T16" fmla="*/ 355 w 463"/>
                <a:gd name="T17" fmla="*/ 0 h 358"/>
                <a:gd name="T18" fmla="*/ 391 w 463"/>
                <a:gd name="T19" fmla="*/ 0 h 358"/>
                <a:gd name="T20" fmla="*/ 427 w 463"/>
                <a:gd name="T21" fmla="*/ 0 h 358"/>
                <a:gd name="T22" fmla="*/ 451 w 463"/>
                <a:gd name="T23" fmla="*/ 12 h 358"/>
                <a:gd name="T24" fmla="*/ 451 w 463"/>
                <a:gd name="T25" fmla="*/ 24 h 358"/>
                <a:gd name="T26" fmla="*/ 451 w 463"/>
                <a:gd name="T27" fmla="*/ 60 h 358"/>
                <a:gd name="T28" fmla="*/ 439 w 463"/>
                <a:gd name="T29" fmla="*/ 84 h 358"/>
                <a:gd name="T30" fmla="*/ 427 w 463"/>
                <a:gd name="T31" fmla="*/ 107 h 358"/>
                <a:gd name="T32" fmla="*/ 415 w 463"/>
                <a:gd name="T33" fmla="*/ 131 h 358"/>
                <a:gd name="T34" fmla="*/ 403 w 463"/>
                <a:gd name="T35" fmla="*/ 155 h 358"/>
                <a:gd name="T36" fmla="*/ 391 w 463"/>
                <a:gd name="T37" fmla="*/ 179 h 358"/>
                <a:gd name="T38" fmla="*/ 379 w 463"/>
                <a:gd name="T39" fmla="*/ 214 h 358"/>
                <a:gd name="T40" fmla="*/ 367 w 463"/>
                <a:gd name="T41" fmla="*/ 238 h 358"/>
                <a:gd name="T42" fmla="*/ 355 w 463"/>
                <a:gd name="T43" fmla="*/ 261 h 358"/>
                <a:gd name="T44" fmla="*/ 332 w 463"/>
                <a:gd name="T45" fmla="*/ 285 h 358"/>
                <a:gd name="T46" fmla="*/ 320 w 463"/>
                <a:gd name="T47" fmla="*/ 309 h 358"/>
                <a:gd name="T48" fmla="*/ 309 w 463"/>
                <a:gd name="T49" fmla="*/ 333 h 358"/>
                <a:gd name="T50" fmla="*/ 285 w 463"/>
                <a:gd name="T51" fmla="*/ 345 h 358"/>
                <a:gd name="T52" fmla="*/ 249 w 463"/>
                <a:gd name="T53" fmla="*/ 357 h 358"/>
                <a:gd name="T54" fmla="*/ 213 w 463"/>
                <a:gd name="T55" fmla="*/ 357 h 358"/>
                <a:gd name="T56" fmla="*/ 177 w 463"/>
                <a:gd name="T57" fmla="*/ 357 h 358"/>
                <a:gd name="T58" fmla="*/ 142 w 463"/>
                <a:gd name="T59" fmla="*/ 357 h 358"/>
                <a:gd name="T60" fmla="*/ 118 w 463"/>
                <a:gd name="T61" fmla="*/ 345 h 358"/>
                <a:gd name="T62" fmla="*/ 83 w 463"/>
                <a:gd name="T63" fmla="*/ 333 h 358"/>
                <a:gd name="T64" fmla="*/ 71 w 463"/>
                <a:gd name="T65" fmla="*/ 309 h 358"/>
                <a:gd name="T66" fmla="*/ 47 w 463"/>
                <a:gd name="T67" fmla="*/ 285 h 358"/>
                <a:gd name="T68" fmla="*/ 35 w 463"/>
                <a:gd name="T69" fmla="*/ 261 h 358"/>
                <a:gd name="T70" fmla="*/ 23 w 463"/>
                <a:gd name="T71" fmla="*/ 238 h 358"/>
                <a:gd name="T72" fmla="*/ 12 w 463"/>
                <a:gd name="T73" fmla="*/ 202 h 358"/>
                <a:gd name="T74" fmla="*/ 12 w 463"/>
                <a:gd name="T75" fmla="*/ 167 h 358"/>
                <a:gd name="T76" fmla="*/ 0 w 463"/>
                <a:gd name="T77" fmla="*/ 143 h 358"/>
                <a:gd name="T78" fmla="*/ 0 w 463"/>
                <a:gd name="T79" fmla="*/ 107 h 358"/>
                <a:gd name="T80" fmla="*/ 0 w 463"/>
                <a:gd name="T81" fmla="*/ 72 h 358"/>
                <a:gd name="T82" fmla="*/ 12 w 463"/>
                <a:gd name="T83" fmla="*/ 48 h 358"/>
                <a:gd name="T84" fmla="*/ 12 w 463"/>
                <a:gd name="T85" fmla="*/ 12 h 3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3" h="358">
                  <a:moveTo>
                    <a:pt x="12" y="12"/>
                  </a:moveTo>
                  <a:lnTo>
                    <a:pt x="12" y="0"/>
                  </a:lnTo>
                  <a:lnTo>
                    <a:pt x="0" y="0"/>
                  </a:lnTo>
                  <a:lnTo>
                    <a:pt x="12" y="0"/>
                  </a:lnTo>
                  <a:lnTo>
                    <a:pt x="23" y="0"/>
                  </a:lnTo>
                  <a:lnTo>
                    <a:pt x="35" y="0"/>
                  </a:lnTo>
                  <a:lnTo>
                    <a:pt x="47" y="0"/>
                  </a:lnTo>
                  <a:lnTo>
                    <a:pt x="71" y="0"/>
                  </a:lnTo>
                  <a:lnTo>
                    <a:pt x="83" y="0"/>
                  </a:lnTo>
                  <a:lnTo>
                    <a:pt x="107" y="0"/>
                  </a:lnTo>
                  <a:lnTo>
                    <a:pt x="130" y="0"/>
                  </a:lnTo>
                  <a:lnTo>
                    <a:pt x="154" y="0"/>
                  </a:lnTo>
                  <a:lnTo>
                    <a:pt x="177" y="0"/>
                  </a:lnTo>
                  <a:lnTo>
                    <a:pt x="189" y="0"/>
                  </a:lnTo>
                  <a:lnTo>
                    <a:pt x="213" y="0"/>
                  </a:lnTo>
                  <a:lnTo>
                    <a:pt x="225" y="0"/>
                  </a:lnTo>
                  <a:lnTo>
                    <a:pt x="237" y="0"/>
                  </a:lnTo>
                  <a:lnTo>
                    <a:pt x="249" y="0"/>
                  </a:lnTo>
                  <a:lnTo>
                    <a:pt x="261" y="0"/>
                  </a:lnTo>
                  <a:lnTo>
                    <a:pt x="273" y="0"/>
                  </a:lnTo>
                  <a:lnTo>
                    <a:pt x="285" y="0"/>
                  </a:lnTo>
                  <a:lnTo>
                    <a:pt x="297" y="0"/>
                  </a:lnTo>
                  <a:lnTo>
                    <a:pt x="309" y="0"/>
                  </a:lnTo>
                  <a:lnTo>
                    <a:pt x="320" y="0"/>
                  </a:lnTo>
                  <a:lnTo>
                    <a:pt x="332" y="0"/>
                  </a:lnTo>
                  <a:lnTo>
                    <a:pt x="344" y="0"/>
                  </a:lnTo>
                  <a:lnTo>
                    <a:pt x="355" y="0"/>
                  </a:lnTo>
                  <a:lnTo>
                    <a:pt x="367" y="0"/>
                  </a:lnTo>
                  <a:lnTo>
                    <a:pt x="379" y="0"/>
                  </a:lnTo>
                  <a:lnTo>
                    <a:pt x="391" y="0"/>
                  </a:lnTo>
                  <a:lnTo>
                    <a:pt x="403" y="0"/>
                  </a:lnTo>
                  <a:lnTo>
                    <a:pt x="415" y="0"/>
                  </a:lnTo>
                  <a:lnTo>
                    <a:pt x="427" y="0"/>
                  </a:lnTo>
                  <a:lnTo>
                    <a:pt x="439" y="0"/>
                  </a:lnTo>
                  <a:lnTo>
                    <a:pt x="451" y="0"/>
                  </a:lnTo>
                  <a:lnTo>
                    <a:pt x="451" y="12"/>
                  </a:lnTo>
                  <a:lnTo>
                    <a:pt x="462" y="12"/>
                  </a:lnTo>
                  <a:lnTo>
                    <a:pt x="462" y="24"/>
                  </a:lnTo>
                  <a:lnTo>
                    <a:pt x="451" y="24"/>
                  </a:lnTo>
                  <a:lnTo>
                    <a:pt x="451" y="36"/>
                  </a:lnTo>
                  <a:lnTo>
                    <a:pt x="451" y="48"/>
                  </a:lnTo>
                  <a:lnTo>
                    <a:pt x="451" y="60"/>
                  </a:lnTo>
                  <a:lnTo>
                    <a:pt x="439" y="60"/>
                  </a:lnTo>
                  <a:lnTo>
                    <a:pt x="439" y="72"/>
                  </a:lnTo>
                  <a:lnTo>
                    <a:pt x="439" y="84"/>
                  </a:lnTo>
                  <a:lnTo>
                    <a:pt x="427" y="84"/>
                  </a:lnTo>
                  <a:lnTo>
                    <a:pt x="427" y="96"/>
                  </a:lnTo>
                  <a:lnTo>
                    <a:pt x="427" y="107"/>
                  </a:lnTo>
                  <a:lnTo>
                    <a:pt x="415" y="107"/>
                  </a:lnTo>
                  <a:lnTo>
                    <a:pt x="415" y="119"/>
                  </a:lnTo>
                  <a:lnTo>
                    <a:pt x="415" y="131"/>
                  </a:lnTo>
                  <a:lnTo>
                    <a:pt x="415" y="143"/>
                  </a:lnTo>
                  <a:lnTo>
                    <a:pt x="403" y="143"/>
                  </a:lnTo>
                  <a:lnTo>
                    <a:pt x="403" y="155"/>
                  </a:lnTo>
                  <a:lnTo>
                    <a:pt x="403" y="167"/>
                  </a:lnTo>
                  <a:lnTo>
                    <a:pt x="391" y="167"/>
                  </a:lnTo>
                  <a:lnTo>
                    <a:pt x="391" y="179"/>
                  </a:lnTo>
                  <a:lnTo>
                    <a:pt x="391" y="190"/>
                  </a:lnTo>
                  <a:lnTo>
                    <a:pt x="379" y="202"/>
                  </a:lnTo>
                  <a:lnTo>
                    <a:pt x="379" y="214"/>
                  </a:lnTo>
                  <a:lnTo>
                    <a:pt x="379" y="226"/>
                  </a:lnTo>
                  <a:lnTo>
                    <a:pt x="367" y="226"/>
                  </a:lnTo>
                  <a:lnTo>
                    <a:pt x="367" y="238"/>
                  </a:lnTo>
                  <a:lnTo>
                    <a:pt x="367" y="249"/>
                  </a:lnTo>
                  <a:lnTo>
                    <a:pt x="355" y="249"/>
                  </a:lnTo>
                  <a:lnTo>
                    <a:pt x="355" y="261"/>
                  </a:lnTo>
                  <a:lnTo>
                    <a:pt x="344" y="273"/>
                  </a:lnTo>
                  <a:lnTo>
                    <a:pt x="344" y="285"/>
                  </a:lnTo>
                  <a:lnTo>
                    <a:pt x="332" y="285"/>
                  </a:lnTo>
                  <a:lnTo>
                    <a:pt x="332" y="297"/>
                  </a:lnTo>
                  <a:lnTo>
                    <a:pt x="320" y="297"/>
                  </a:lnTo>
                  <a:lnTo>
                    <a:pt x="320" y="309"/>
                  </a:lnTo>
                  <a:lnTo>
                    <a:pt x="320" y="321"/>
                  </a:lnTo>
                  <a:lnTo>
                    <a:pt x="309" y="321"/>
                  </a:lnTo>
                  <a:lnTo>
                    <a:pt x="309" y="333"/>
                  </a:lnTo>
                  <a:lnTo>
                    <a:pt x="297" y="333"/>
                  </a:lnTo>
                  <a:lnTo>
                    <a:pt x="285" y="333"/>
                  </a:lnTo>
                  <a:lnTo>
                    <a:pt x="285" y="345"/>
                  </a:lnTo>
                  <a:lnTo>
                    <a:pt x="273" y="345"/>
                  </a:lnTo>
                  <a:lnTo>
                    <a:pt x="261" y="345"/>
                  </a:lnTo>
                  <a:lnTo>
                    <a:pt x="249" y="357"/>
                  </a:lnTo>
                  <a:lnTo>
                    <a:pt x="237" y="357"/>
                  </a:lnTo>
                  <a:lnTo>
                    <a:pt x="225" y="357"/>
                  </a:lnTo>
                  <a:lnTo>
                    <a:pt x="213" y="357"/>
                  </a:lnTo>
                  <a:lnTo>
                    <a:pt x="201" y="357"/>
                  </a:lnTo>
                  <a:lnTo>
                    <a:pt x="189" y="357"/>
                  </a:lnTo>
                  <a:lnTo>
                    <a:pt x="177" y="357"/>
                  </a:lnTo>
                  <a:lnTo>
                    <a:pt x="165" y="357"/>
                  </a:lnTo>
                  <a:lnTo>
                    <a:pt x="154" y="357"/>
                  </a:lnTo>
                  <a:lnTo>
                    <a:pt x="142" y="357"/>
                  </a:lnTo>
                  <a:lnTo>
                    <a:pt x="130" y="357"/>
                  </a:lnTo>
                  <a:lnTo>
                    <a:pt x="130" y="345"/>
                  </a:lnTo>
                  <a:lnTo>
                    <a:pt x="118" y="345"/>
                  </a:lnTo>
                  <a:lnTo>
                    <a:pt x="107" y="345"/>
                  </a:lnTo>
                  <a:lnTo>
                    <a:pt x="95" y="333"/>
                  </a:lnTo>
                  <a:lnTo>
                    <a:pt x="83" y="333"/>
                  </a:lnTo>
                  <a:lnTo>
                    <a:pt x="83" y="321"/>
                  </a:lnTo>
                  <a:lnTo>
                    <a:pt x="71" y="321"/>
                  </a:lnTo>
                  <a:lnTo>
                    <a:pt x="71" y="309"/>
                  </a:lnTo>
                  <a:lnTo>
                    <a:pt x="59" y="297"/>
                  </a:lnTo>
                  <a:lnTo>
                    <a:pt x="59" y="285"/>
                  </a:lnTo>
                  <a:lnTo>
                    <a:pt x="47" y="285"/>
                  </a:lnTo>
                  <a:lnTo>
                    <a:pt x="47" y="273"/>
                  </a:lnTo>
                  <a:lnTo>
                    <a:pt x="47" y="261"/>
                  </a:lnTo>
                  <a:lnTo>
                    <a:pt x="35" y="261"/>
                  </a:lnTo>
                  <a:lnTo>
                    <a:pt x="35" y="249"/>
                  </a:lnTo>
                  <a:lnTo>
                    <a:pt x="35" y="238"/>
                  </a:lnTo>
                  <a:lnTo>
                    <a:pt x="23" y="238"/>
                  </a:lnTo>
                  <a:lnTo>
                    <a:pt x="23" y="226"/>
                  </a:lnTo>
                  <a:lnTo>
                    <a:pt x="23" y="214"/>
                  </a:lnTo>
                  <a:lnTo>
                    <a:pt x="12" y="202"/>
                  </a:lnTo>
                  <a:lnTo>
                    <a:pt x="12" y="190"/>
                  </a:lnTo>
                  <a:lnTo>
                    <a:pt x="12" y="179"/>
                  </a:lnTo>
                  <a:lnTo>
                    <a:pt x="12" y="167"/>
                  </a:lnTo>
                  <a:lnTo>
                    <a:pt x="12" y="155"/>
                  </a:lnTo>
                  <a:lnTo>
                    <a:pt x="0" y="155"/>
                  </a:lnTo>
                  <a:lnTo>
                    <a:pt x="0" y="143"/>
                  </a:lnTo>
                  <a:lnTo>
                    <a:pt x="0" y="131"/>
                  </a:lnTo>
                  <a:lnTo>
                    <a:pt x="0" y="119"/>
                  </a:lnTo>
                  <a:lnTo>
                    <a:pt x="0" y="107"/>
                  </a:lnTo>
                  <a:lnTo>
                    <a:pt x="0" y="96"/>
                  </a:lnTo>
                  <a:lnTo>
                    <a:pt x="0" y="84"/>
                  </a:lnTo>
                  <a:lnTo>
                    <a:pt x="0" y="72"/>
                  </a:lnTo>
                  <a:lnTo>
                    <a:pt x="0" y="60"/>
                  </a:lnTo>
                  <a:lnTo>
                    <a:pt x="0" y="48"/>
                  </a:lnTo>
                  <a:lnTo>
                    <a:pt x="12" y="48"/>
                  </a:lnTo>
                  <a:lnTo>
                    <a:pt x="12" y="36"/>
                  </a:lnTo>
                  <a:lnTo>
                    <a:pt x="12" y="24"/>
                  </a:lnTo>
                  <a:lnTo>
                    <a:pt x="12" y="12"/>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2346" name="Line 27"/>
            <p:cNvSpPr>
              <a:spLocks noChangeShapeType="1"/>
            </p:cNvSpPr>
            <p:nvPr/>
          </p:nvSpPr>
          <p:spPr bwMode="auto">
            <a:xfrm>
              <a:off x="3215" y="2464"/>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2347" name="Freeform 28"/>
            <p:cNvSpPr>
              <a:spLocks/>
            </p:cNvSpPr>
            <p:nvPr/>
          </p:nvSpPr>
          <p:spPr bwMode="auto">
            <a:xfrm>
              <a:off x="3215" y="2472"/>
              <a:ext cx="471" cy="367"/>
            </a:xfrm>
            <a:custGeom>
              <a:avLst/>
              <a:gdLst>
                <a:gd name="T0" fmla="*/ 0 w 471"/>
                <a:gd name="T1" fmla="*/ 0 h 367"/>
                <a:gd name="T2" fmla="*/ 253 w 471"/>
                <a:gd name="T3" fmla="*/ 0 h 367"/>
                <a:gd name="T4" fmla="*/ 290 w 471"/>
                <a:gd name="T5" fmla="*/ 0 h 367"/>
                <a:gd name="T6" fmla="*/ 314 w 471"/>
                <a:gd name="T7" fmla="*/ 0 h 367"/>
                <a:gd name="T8" fmla="*/ 349 w 471"/>
                <a:gd name="T9" fmla="*/ 0 h 367"/>
                <a:gd name="T10" fmla="*/ 422 w 471"/>
                <a:gd name="T11" fmla="*/ 0 h 367"/>
                <a:gd name="T12" fmla="*/ 459 w 471"/>
                <a:gd name="T13" fmla="*/ 0 h 367"/>
                <a:gd name="T14" fmla="*/ 470 w 471"/>
                <a:gd name="T15" fmla="*/ 12 h 367"/>
                <a:gd name="T16" fmla="*/ 459 w 471"/>
                <a:gd name="T17" fmla="*/ 25 h 367"/>
                <a:gd name="T18" fmla="*/ 459 w 471"/>
                <a:gd name="T19" fmla="*/ 49 h 367"/>
                <a:gd name="T20" fmla="*/ 435 w 471"/>
                <a:gd name="T21" fmla="*/ 74 h 367"/>
                <a:gd name="T22" fmla="*/ 422 w 471"/>
                <a:gd name="T23" fmla="*/ 109 h 367"/>
                <a:gd name="T24" fmla="*/ 422 w 471"/>
                <a:gd name="T25" fmla="*/ 134 h 367"/>
                <a:gd name="T26" fmla="*/ 398 w 471"/>
                <a:gd name="T27" fmla="*/ 171 h 367"/>
                <a:gd name="T28" fmla="*/ 386 w 471"/>
                <a:gd name="T29" fmla="*/ 195 h 367"/>
                <a:gd name="T30" fmla="*/ 374 w 471"/>
                <a:gd name="T31" fmla="*/ 232 h 367"/>
                <a:gd name="T32" fmla="*/ 362 w 471"/>
                <a:gd name="T33" fmla="*/ 268 h 367"/>
                <a:gd name="T34" fmla="*/ 337 w 471"/>
                <a:gd name="T35" fmla="*/ 292 h 367"/>
                <a:gd name="T36" fmla="*/ 325 w 471"/>
                <a:gd name="T37" fmla="*/ 317 h 367"/>
                <a:gd name="T38" fmla="*/ 314 w 471"/>
                <a:gd name="T39" fmla="*/ 329 h 367"/>
                <a:gd name="T40" fmla="*/ 290 w 471"/>
                <a:gd name="T41" fmla="*/ 354 h 367"/>
                <a:gd name="T42" fmla="*/ 253 w 471"/>
                <a:gd name="T43" fmla="*/ 366 h 367"/>
                <a:gd name="T44" fmla="*/ 217 w 471"/>
                <a:gd name="T45" fmla="*/ 366 h 367"/>
                <a:gd name="T46" fmla="*/ 180 w 471"/>
                <a:gd name="T47" fmla="*/ 366 h 367"/>
                <a:gd name="T48" fmla="*/ 133 w 471"/>
                <a:gd name="T49" fmla="*/ 354 h 367"/>
                <a:gd name="T50" fmla="*/ 108 w 471"/>
                <a:gd name="T51" fmla="*/ 354 h 367"/>
                <a:gd name="T52" fmla="*/ 84 w 471"/>
                <a:gd name="T53" fmla="*/ 329 h 367"/>
                <a:gd name="T54" fmla="*/ 60 w 471"/>
                <a:gd name="T55" fmla="*/ 305 h 367"/>
                <a:gd name="T56" fmla="*/ 35 w 471"/>
                <a:gd name="T57" fmla="*/ 268 h 367"/>
                <a:gd name="T58" fmla="*/ 23 w 471"/>
                <a:gd name="T59" fmla="*/ 232 h 367"/>
                <a:gd name="T60" fmla="*/ 12 w 471"/>
                <a:gd name="T61" fmla="*/ 208 h 367"/>
                <a:gd name="T62" fmla="*/ 12 w 471"/>
                <a:gd name="T63" fmla="*/ 183 h 367"/>
                <a:gd name="T64" fmla="*/ 0 w 471"/>
                <a:gd name="T65" fmla="*/ 158 h 367"/>
                <a:gd name="T66" fmla="*/ 0 w 471"/>
                <a:gd name="T67" fmla="*/ 134 h 367"/>
                <a:gd name="T68" fmla="*/ 0 w 471"/>
                <a:gd name="T69" fmla="*/ 109 h 367"/>
                <a:gd name="T70" fmla="*/ 0 w 471"/>
                <a:gd name="T71" fmla="*/ 98 h 367"/>
                <a:gd name="T72" fmla="*/ 0 w 471"/>
                <a:gd name="T73" fmla="*/ 74 h 367"/>
                <a:gd name="T74" fmla="*/ 0 w 471"/>
                <a:gd name="T75" fmla="*/ 49 h 367"/>
                <a:gd name="T76" fmla="*/ 12 w 471"/>
                <a:gd name="T77" fmla="*/ 25 h 367"/>
                <a:gd name="T78" fmla="*/ 0 w 471"/>
                <a:gd name="T79" fmla="*/ 0 h 36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71" h="367">
                  <a:moveTo>
                    <a:pt x="0" y="0"/>
                  </a:moveTo>
                  <a:lnTo>
                    <a:pt x="253" y="0"/>
                  </a:lnTo>
                  <a:lnTo>
                    <a:pt x="290" y="0"/>
                  </a:lnTo>
                  <a:lnTo>
                    <a:pt x="314" y="0"/>
                  </a:lnTo>
                  <a:lnTo>
                    <a:pt x="349" y="0"/>
                  </a:lnTo>
                  <a:lnTo>
                    <a:pt x="422" y="0"/>
                  </a:lnTo>
                  <a:lnTo>
                    <a:pt x="459" y="0"/>
                  </a:lnTo>
                  <a:lnTo>
                    <a:pt x="470" y="12"/>
                  </a:lnTo>
                  <a:lnTo>
                    <a:pt x="459" y="25"/>
                  </a:lnTo>
                  <a:lnTo>
                    <a:pt x="459" y="49"/>
                  </a:lnTo>
                  <a:lnTo>
                    <a:pt x="435" y="74"/>
                  </a:lnTo>
                  <a:lnTo>
                    <a:pt x="422" y="109"/>
                  </a:lnTo>
                  <a:lnTo>
                    <a:pt x="422" y="134"/>
                  </a:lnTo>
                  <a:lnTo>
                    <a:pt x="398" y="171"/>
                  </a:lnTo>
                  <a:lnTo>
                    <a:pt x="386" y="195"/>
                  </a:lnTo>
                  <a:lnTo>
                    <a:pt x="374" y="232"/>
                  </a:lnTo>
                  <a:lnTo>
                    <a:pt x="362" y="268"/>
                  </a:lnTo>
                  <a:lnTo>
                    <a:pt x="337" y="292"/>
                  </a:lnTo>
                  <a:lnTo>
                    <a:pt x="325" y="317"/>
                  </a:lnTo>
                  <a:lnTo>
                    <a:pt x="314" y="329"/>
                  </a:lnTo>
                  <a:lnTo>
                    <a:pt x="290" y="354"/>
                  </a:lnTo>
                  <a:lnTo>
                    <a:pt x="253" y="366"/>
                  </a:lnTo>
                  <a:lnTo>
                    <a:pt x="217" y="366"/>
                  </a:lnTo>
                  <a:lnTo>
                    <a:pt x="180" y="366"/>
                  </a:lnTo>
                  <a:lnTo>
                    <a:pt x="133" y="354"/>
                  </a:lnTo>
                  <a:lnTo>
                    <a:pt x="108" y="354"/>
                  </a:lnTo>
                  <a:lnTo>
                    <a:pt x="84" y="329"/>
                  </a:lnTo>
                  <a:lnTo>
                    <a:pt x="60" y="305"/>
                  </a:lnTo>
                  <a:lnTo>
                    <a:pt x="35" y="268"/>
                  </a:lnTo>
                  <a:lnTo>
                    <a:pt x="23" y="232"/>
                  </a:lnTo>
                  <a:lnTo>
                    <a:pt x="12" y="208"/>
                  </a:lnTo>
                  <a:lnTo>
                    <a:pt x="12" y="183"/>
                  </a:lnTo>
                  <a:lnTo>
                    <a:pt x="0" y="158"/>
                  </a:lnTo>
                  <a:lnTo>
                    <a:pt x="0" y="134"/>
                  </a:lnTo>
                  <a:lnTo>
                    <a:pt x="0" y="109"/>
                  </a:lnTo>
                  <a:lnTo>
                    <a:pt x="0" y="98"/>
                  </a:lnTo>
                  <a:lnTo>
                    <a:pt x="0" y="74"/>
                  </a:lnTo>
                  <a:lnTo>
                    <a:pt x="0" y="49"/>
                  </a:lnTo>
                  <a:lnTo>
                    <a:pt x="12" y="25"/>
                  </a:lnTo>
                  <a:lnTo>
                    <a:pt x="0"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2348" name="Freeform 29"/>
            <p:cNvSpPr>
              <a:spLocks/>
            </p:cNvSpPr>
            <p:nvPr/>
          </p:nvSpPr>
          <p:spPr bwMode="auto">
            <a:xfrm>
              <a:off x="3215" y="2472"/>
              <a:ext cx="471" cy="367"/>
            </a:xfrm>
            <a:custGeom>
              <a:avLst/>
              <a:gdLst>
                <a:gd name="T0" fmla="*/ 0 w 471"/>
                <a:gd name="T1" fmla="*/ 0 h 367"/>
                <a:gd name="T2" fmla="*/ 35 w 471"/>
                <a:gd name="T3" fmla="*/ 0 h 367"/>
                <a:gd name="T4" fmla="*/ 84 w 471"/>
                <a:gd name="T5" fmla="*/ 0 h 367"/>
                <a:gd name="T6" fmla="*/ 157 w 471"/>
                <a:gd name="T7" fmla="*/ 0 h 367"/>
                <a:gd name="T8" fmla="*/ 217 w 471"/>
                <a:gd name="T9" fmla="*/ 0 h 367"/>
                <a:gd name="T10" fmla="*/ 253 w 471"/>
                <a:gd name="T11" fmla="*/ 0 h 367"/>
                <a:gd name="T12" fmla="*/ 290 w 471"/>
                <a:gd name="T13" fmla="*/ 0 h 367"/>
                <a:gd name="T14" fmla="*/ 325 w 471"/>
                <a:gd name="T15" fmla="*/ 0 h 367"/>
                <a:gd name="T16" fmla="*/ 362 w 471"/>
                <a:gd name="T17" fmla="*/ 0 h 367"/>
                <a:gd name="T18" fmla="*/ 398 w 471"/>
                <a:gd name="T19" fmla="*/ 0 h 367"/>
                <a:gd name="T20" fmla="*/ 435 w 471"/>
                <a:gd name="T21" fmla="*/ 0 h 367"/>
                <a:gd name="T22" fmla="*/ 459 w 471"/>
                <a:gd name="T23" fmla="*/ 12 h 367"/>
                <a:gd name="T24" fmla="*/ 459 w 471"/>
                <a:gd name="T25" fmla="*/ 25 h 367"/>
                <a:gd name="T26" fmla="*/ 459 w 471"/>
                <a:gd name="T27" fmla="*/ 61 h 367"/>
                <a:gd name="T28" fmla="*/ 447 w 471"/>
                <a:gd name="T29" fmla="*/ 86 h 367"/>
                <a:gd name="T30" fmla="*/ 435 w 471"/>
                <a:gd name="T31" fmla="*/ 109 h 367"/>
                <a:gd name="T32" fmla="*/ 422 w 471"/>
                <a:gd name="T33" fmla="*/ 134 h 367"/>
                <a:gd name="T34" fmla="*/ 410 w 471"/>
                <a:gd name="T35" fmla="*/ 158 h 367"/>
                <a:gd name="T36" fmla="*/ 398 w 471"/>
                <a:gd name="T37" fmla="*/ 183 h 367"/>
                <a:gd name="T38" fmla="*/ 386 w 471"/>
                <a:gd name="T39" fmla="*/ 220 h 367"/>
                <a:gd name="T40" fmla="*/ 374 w 471"/>
                <a:gd name="T41" fmla="*/ 244 h 367"/>
                <a:gd name="T42" fmla="*/ 362 w 471"/>
                <a:gd name="T43" fmla="*/ 268 h 367"/>
                <a:gd name="T44" fmla="*/ 337 w 471"/>
                <a:gd name="T45" fmla="*/ 292 h 367"/>
                <a:gd name="T46" fmla="*/ 325 w 471"/>
                <a:gd name="T47" fmla="*/ 317 h 367"/>
                <a:gd name="T48" fmla="*/ 314 w 471"/>
                <a:gd name="T49" fmla="*/ 341 h 367"/>
                <a:gd name="T50" fmla="*/ 290 w 471"/>
                <a:gd name="T51" fmla="*/ 354 h 367"/>
                <a:gd name="T52" fmla="*/ 253 w 471"/>
                <a:gd name="T53" fmla="*/ 366 h 367"/>
                <a:gd name="T54" fmla="*/ 217 w 471"/>
                <a:gd name="T55" fmla="*/ 366 h 367"/>
                <a:gd name="T56" fmla="*/ 180 w 471"/>
                <a:gd name="T57" fmla="*/ 366 h 367"/>
                <a:gd name="T58" fmla="*/ 145 w 471"/>
                <a:gd name="T59" fmla="*/ 366 h 367"/>
                <a:gd name="T60" fmla="*/ 121 w 471"/>
                <a:gd name="T61" fmla="*/ 354 h 367"/>
                <a:gd name="T62" fmla="*/ 84 w 471"/>
                <a:gd name="T63" fmla="*/ 341 h 367"/>
                <a:gd name="T64" fmla="*/ 72 w 471"/>
                <a:gd name="T65" fmla="*/ 317 h 367"/>
                <a:gd name="T66" fmla="*/ 48 w 471"/>
                <a:gd name="T67" fmla="*/ 292 h 367"/>
                <a:gd name="T68" fmla="*/ 35 w 471"/>
                <a:gd name="T69" fmla="*/ 268 h 367"/>
                <a:gd name="T70" fmla="*/ 23 w 471"/>
                <a:gd name="T71" fmla="*/ 244 h 367"/>
                <a:gd name="T72" fmla="*/ 12 w 471"/>
                <a:gd name="T73" fmla="*/ 208 h 367"/>
                <a:gd name="T74" fmla="*/ 12 w 471"/>
                <a:gd name="T75" fmla="*/ 171 h 367"/>
                <a:gd name="T76" fmla="*/ 0 w 471"/>
                <a:gd name="T77" fmla="*/ 146 h 367"/>
                <a:gd name="T78" fmla="*/ 0 w 471"/>
                <a:gd name="T79" fmla="*/ 109 h 367"/>
                <a:gd name="T80" fmla="*/ 0 w 471"/>
                <a:gd name="T81" fmla="*/ 74 h 367"/>
                <a:gd name="T82" fmla="*/ 12 w 471"/>
                <a:gd name="T83" fmla="*/ 49 h 367"/>
                <a:gd name="T84" fmla="*/ 12 w 471"/>
                <a:gd name="T85" fmla="*/ 12 h 3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71" h="367">
                  <a:moveTo>
                    <a:pt x="12" y="12"/>
                  </a:moveTo>
                  <a:lnTo>
                    <a:pt x="12" y="0"/>
                  </a:lnTo>
                  <a:lnTo>
                    <a:pt x="0" y="0"/>
                  </a:lnTo>
                  <a:lnTo>
                    <a:pt x="12" y="0"/>
                  </a:lnTo>
                  <a:lnTo>
                    <a:pt x="23" y="0"/>
                  </a:lnTo>
                  <a:lnTo>
                    <a:pt x="35" y="0"/>
                  </a:lnTo>
                  <a:lnTo>
                    <a:pt x="48" y="0"/>
                  </a:lnTo>
                  <a:lnTo>
                    <a:pt x="72" y="0"/>
                  </a:lnTo>
                  <a:lnTo>
                    <a:pt x="84" y="0"/>
                  </a:lnTo>
                  <a:lnTo>
                    <a:pt x="108" y="0"/>
                  </a:lnTo>
                  <a:lnTo>
                    <a:pt x="133" y="0"/>
                  </a:lnTo>
                  <a:lnTo>
                    <a:pt x="157" y="0"/>
                  </a:lnTo>
                  <a:lnTo>
                    <a:pt x="180" y="0"/>
                  </a:lnTo>
                  <a:lnTo>
                    <a:pt x="192" y="0"/>
                  </a:lnTo>
                  <a:lnTo>
                    <a:pt x="217" y="0"/>
                  </a:lnTo>
                  <a:lnTo>
                    <a:pt x="229" y="0"/>
                  </a:lnTo>
                  <a:lnTo>
                    <a:pt x="241" y="0"/>
                  </a:lnTo>
                  <a:lnTo>
                    <a:pt x="253" y="0"/>
                  </a:lnTo>
                  <a:lnTo>
                    <a:pt x="265" y="0"/>
                  </a:lnTo>
                  <a:lnTo>
                    <a:pt x="278" y="0"/>
                  </a:lnTo>
                  <a:lnTo>
                    <a:pt x="290" y="0"/>
                  </a:lnTo>
                  <a:lnTo>
                    <a:pt x="302" y="0"/>
                  </a:lnTo>
                  <a:lnTo>
                    <a:pt x="314" y="0"/>
                  </a:lnTo>
                  <a:lnTo>
                    <a:pt x="325" y="0"/>
                  </a:lnTo>
                  <a:lnTo>
                    <a:pt x="337" y="0"/>
                  </a:lnTo>
                  <a:lnTo>
                    <a:pt x="349" y="0"/>
                  </a:lnTo>
                  <a:lnTo>
                    <a:pt x="362" y="0"/>
                  </a:lnTo>
                  <a:lnTo>
                    <a:pt x="374" y="0"/>
                  </a:lnTo>
                  <a:lnTo>
                    <a:pt x="386" y="0"/>
                  </a:lnTo>
                  <a:lnTo>
                    <a:pt x="398" y="0"/>
                  </a:lnTo>
                  <a:lnTo>
                    <a:pt x="410" y="0"/>
                  </a:lnTo>
                  <a:lnTo>
                    <a:pt x="422" y="0"/>
                  </a:lnTo>
                  <a:lnTo>
                    <a:pt x="435" y="0"/>
                  </a:lnTo>
                  <a:lnTo>
                    <a:pt x="447" y="0"/>
                  </a:lnTo>
                  <a:lnTo>
                    <a:pt x="459" y="0"/>
                  </a:lnTo>
                  <a:lnTo>
                    <a:pt x="459" y="12"/>
                  </a:lnTo>
                  <a:lnTo>
                    <a:pt x="470" y="12"/>
                  </a:lnTo>
                  <a:lnTo>
                    <a:pt x="470" y="25"/>
                  </a:lnTo>
                  <a:lnTo>
                    <a:pt x="459" y="25"/>
                  </a:lnTo>
                  <a:lnTo>
                    <a:pt x="459" y="37"/>
                  </a:lnTo>
                  <a:lnTo>
                    <a:pt x="459" y="49"/>
                  </a:lnTo>
                  <a:lnTo>
                    <a:pt x="459" y="61"/>
                  </a:lnTo>
                  <a:lnTo>
                    <a:pt x="447" y="61"/>
                  </a:lnTo>
                  <a:lnTo>
                    <a:pt x="447" y="74"/>
                  </a:lnTo>
                  <a:lnTo>
                    <a:pt x="447" y="86"/>
                  </a:lnTo>
                  <a:lnTo>
                    <a:pt x="435" y="86"/>
                  </a:lnTo>
                  <a:lnTo>
                    <a:pt x="435" y="98"/>
                  </a:lnTo>
                  <a:lnTo>
                    <a:pt x="435" y="109"/>
                  </a:lnTo>
                  <a:lnTo>
                    <a:pt x="422" y="109"/>
                  </a:lnTo>
                  <a:lnTo>
                    <a:pt x="422" y="122"/>
                  </a:lnTo>
                  <a:lnTo>
                    <a:pt x="422" y="134"/>
                  </a:lnTo>
                  <a:lnTo>
                    <a:pt x="422" y="146"/>
                  </a:lnTo>
                  <a:lnTo>
                    <a:pt x="410" y="146"/>
                  </a:lnTo>
                  <a:lnTo>
                    <a:pt x="410" y="158"/>
                  </a:lnTo>
                  <a:lnTo>
                    <a:pt x="410" y="171"/>
                  </a:lnTo>
                  <a:lnTo>
                    <a:pt x="398" y="171"/>
                  </a:lnTo>
                  <a:lnTo>
                    <a:pt x="398" y="183"/>
                  </a:lnTo>
                  <a:lnTo>
                    <a:pt x="398" y="195"/>
                  </a:lnTo>
                  <a:lnTo>
                    <a:pt x="386" y="208"/>
                  </a:lnTo>
                  <a:lnTo>
                    <a:pt x="386" y="220"/>
                  </a:lnTo>
                  <a:lnTo>
                    <a:pt x="386" y="232"/>
                  </a:lnTo>
                  <a:lnTo>
                    <a:pt x="374" y="232"/>
                  </a:lnTo>
                  <a:lnTo>
                    <a:pt x="374" y="244"/>
                  </a:lnTo>
                  <a:lnTo>
                    <a:pt x="374" y="256"/>
                  </a:lnTo>
                  <a:lnTo>
                    <a:pt x="362" y="256"/>
                  </a:lnTo>
                  <a:lnTo>
                    <a:pt x="362" y="268"/>
                  </a:lnTo>
                  <a:lnTo>
                    <a:pt x="349" y="280"/>
                  </a:lnTo>
                  <a:lnTo>
                    <a:pt x="349" y="292"/>
                  </a:lnTo>
                  <a:lnTo>
                    <a:pt x="337" y="292"/>
                  </a:lnTo>
                  <a:lnTo>
                    <a:pt x="337" y="305"/>
                  </a:lnTo>
                  <a:lnTo>
                    <a:pt x="325" y="305"/>
                  </a:lnTo>
                  <a:lnTo>
                    <a:pt x="325" y="317"/>
                  </a:lnTo>
                  <a:lnTo>
                    <a:pt x="325" y="329"/>
                  </a:lnTo>
                  <a:lnTo>
                    <a:pt x="314" y="329"/>
                  </a:lnTo>
                  <a:lnTo>
                    <a:pt x="314" y="341"/>
                  </a:lnTo>
                  <a:lnTo>
                    <a:pt x="302" y="341"/>
                  </a:lnTo>
                  <a:lnTo>
                    <a:pt x="290" y="341"/>
                  </a:lnTo>
                  <a:lnTo>
                    <a:pt x="290" y="354"/>
                  </a:lnTo>
                  <a:lnTo>
                    <a:pt x="278" y="354"/>
                  </a:lnTo>
                  <a:lnTo>
                    <a:pt x="265" y="354"/>
                  </a:lnTo>
                  <a:lnTo>
                    <a:pt x="253" y="366"/>
                  </a:lnTo>
                  <a:lnTo>
                    <a:pt x="241" y="366"/>
                  </a:lnTo>
                  <a:lnTo>
                    <a:pt x="229" y="366"/>
                  </a:lnTo>
                  <a:lnTo>
                    <a:pt x="217" y="366"/>
                  </a:lnTo>
                  <a:lnTo>
                    <a:pt x="205" y="366"/>
                  </a:lnTo>
                  <a:lnTo>
                    <a:pt x="192" y="366"/>
                  </a:lnTo>
                  <a:lnTo>
                    <a:pt x="180" y="366"/>
                  </a:lnTo>
                  <a:lnTo>
                    <a:pt x="168" y="366"/>
                  </a:lnTo>
                  <a:lnTo>
                    <a:pt x="157" y="366"/>
                  </a:lnTo>
                  <a:lnTo>
                    <a:pt x="145" y="366"/>
                  </a:lnTo>
                  <a:lnTo>
                    <a:pt x="133" y="366"/>
                  </a:lnTo>
                  <a:lnTo>
                    <a:pt x="133" y="354"/>
                  </a:lnTo>
                  <a:lnTo>
                    <a:pt x="121" y="354"/>
                  </a:lnTo>
                  <a:lnTo>
                    <a:pt x="108" y="354"/>
                  </a:lnTo>
                  <a:lnTo>
                    <a:pt x="96" y="341"/>
                  </a:lnTo>
                  <a:lnTo>
                    <a:pt x="84" y="341"/>
                  </a:lnTo>
                  <a:lnTo>
                    <a:pt x="84" y="329"/>
                  </a:lnTo>
                  <a:lnTo>
                    <a:pt x="72" y="329"/>
                  </a:lnTo>
                  <a:lnTo>
                    <a:pt x="72" y="317"/>
                  </a:lnTo>
                  <a:lnTo>
                    <a:pt x="60" y="305"/>
                  </a:lnTo>
                  <a:lnTo>
                    <a:pt x="60" y="292"/>
                  </a:lnTo>
                  <a:lnTo>
                    <a:pt x="48" y="292"/>
                  </a:lnTo>
                  <a:lnTo>
                    <a:pt x="48" y="280"/>
                  </a:lnTo>
                  <a:lnTo>
                    <a:pt x="48" y="268"/>
                  </a:lnTo>
                  <a:lnTo>
                    <a:pt x="35" y="268"/>
                  </a:lnTo>
                  <a:lnTo>
                    <a:pt x="35" y="256"/>
                  </a:lnTo>
                  <a:lnTo>
                    <a:pt x="35" y="244"/>
                  </a:lnTo>
                  <a:lnTo>
                    <a:pt x="23" y="244"/>
                  </a:lnTo>
                  <a:lnTo>
                    <a:pt x="23" y="232"/>
                  </a:lnTo>
                  <a:lnTo>
                    <a:pt x="23" y="220"/>
                  </a:lnTo>
                  <a:lnTo>
                    <a:pt x="12" y="208"/>
                  </a:lnTo>
                  <a:lnTo>
                    <a:pt x="12" y="195"/>
                  </a:lnTo>
                  <a:lnTo>
                    <a:pt x="12" y="183"/>
                  </a:lnTo>
                  <a:lnTo>
                    <a:pt x="12" y="171"/>
                  </a:lnTo>
                  <a:lnTo>
                    <a:pt x="12" y="158"/>
                  </a:lnTo>
                  <a:lnTo>
                    <a:pt x="0" y="158"/>
                  </a:lnTo>
                  <a:lnTo>
                    <a:pt x="0" y="146"/>
                  </a:lnTo>
                  <a:lnTo>
                    <a:pt x="0" y="134"/>
                  </a:lnTo>
                  <a:lnTo>
                    <a:pt x="0" y="122"/>
                  </a:lnTo>
                  <a:lnTo>
                    <a:pt x="0" y="109"/>
                  </a:lnTo>
                  <a:lnTo>
                    <a:pt x="0" y="98"/>
                  </a:lnTo>
                  <a:lnTo>
                    <a:pt x="0" y="86"/>
                  </a:lnTo>
                  <a:lnTo>
                    <a:pt x="0" y="74"/>
                  </a:lnTo>
                  <a:lnTo>
                    <a:pt x="0" y="61"/>
                  </a:lnTo>
                  <a:lnTo>
                    <a:pt x="0" y="49"/>
                  </a:lnTo>
                  <a:lnTo>
                    <a:pt x="12" y="49"/>
                  </a:lnTo>
                  <a:lnTo>
                    <a:pt x="12" y="37"/>
                  </a:lnTo>
                  <a:lnTo>
                    <a:pt x="12" y="25"/>
                  </a:lnTo>
                  <a:lnTo>
                    <a:pt x="12"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113</a:t>
            </a:fld>
            <a:endParaRPr lang="en-US" altLang="en-US"/>
          </a:p>
        </p:txBody>
      </p:sp>
    </p:spTree>
  </p:cSld>
  <p:clrMapOvr>
    <a:masterClrMapping/>
  </p:clrMapOvr>
  <p:transition advTm="2000"/>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3362"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3406"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363"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64"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65"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3366"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10.0</a:t>
            </a:r>
            <a:endParaRPr lang="en-US" altLang="en-US" smtClean="0"/>
          </a:p>
        </p:txBody>
      </p:sp>
      <p:grpSp>
        <p:nvGrpSpPr>
          <p:cNvPr id="143367" name="Group 7"/>
          <p:cNvGrpSpPr>
            <a:grpSpLocks/>
          </p:cNvGrpSpPr>
          <p:nvPr/>
        </p:nvGrpSpPr>
        <p:grpSpPr bwMode="auto">
          <a:xfrm>
            <a:off x="1911350" y="3733800"/>
            <a:ext cx="5316538" cy="1074738"/>
            <a:chOff x="1204" y="2398"/>
            <a:chExt cx="3349" cy="677"/>
          </a:xfrm>
        </p:grpSpPr>
        <p:grpSp>
          <p:nvGrpSpPr>
            <p:cNvPr id="143368" name="Group 8"/>
            <p:cNvGrpSpPr>
              <a:grpSpLocks/>
            </p:cNvGrpSpPr>
            <p:nvPr/>
          </p:nvGrpSpPr>
          <p:grpSpPr bwMode="auto">
            <a:xfrm>
              <a:off x="1204" y="2410"/>
              <a:ext cx="3349" cy="652"/>
              <a:chOff x="1221" y="2464"/>
              <a:chExt cx="3395" cy="666"/>
            </a:xfrm>
          </p:grpSpPr>
          <p:sp>
            <p:nvSpPr>
              <p:cNvPr id="143384"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3385" name="Group 10"/>
              <p:cNvGrpSpPr>
                <a:grpSpLocks/>
              </p:cNvGrpSpPr>
              <p:nvPr/>
            </p:nvGrpSpPr>
            <p:grpSpPr bwMode="auto">
              <a:xfrm>
                <a:off x="1523" y="3061"/>
                <a:ext cx="2611" cy="65"/>
                <a:chOff x="1523" y="3061"/>
                <a:chExt cx="2611" cy="65"/>
              </a:xfrm>
            </p:grpSpPr>
            <p:sp>
              <p:nvSpPr>
                <p:cNvPr id="143394"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5"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6"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7"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8"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9" name="Line 16"/>
                <p:cNvSpPr>
                  <a:spLocks noChangeShapeType="1"/>
                </p:cNvSpPr>
                <p:nvPr/>
              </p:nvSpPr>
              <p:spPr bwMode="auto">
                <a:xfrm flipV="1">
                  <a:off x="372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400" name="Line 17"/>
                <p:cNvSpPr>
                  <a:spLocks noChangeShapeType="1"/>
                </p:cNvSpPr>
                <p:nvPr/>
              </p:nvSpPr>
              <p:spPr bwMode="auto">
                <a:xfrm flipV="1">
                  <a:off x="4134"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3386" name="Group 18"/>
              <p:cNvGrpSpPr>
                <a:grpSpLocks/>
              </p:cNvGrpSpPr>
              <p:nvPr/>
            </p:nvGrpSpPr>
            <p:grpSpPr bwMode="auto">
              <a:xfrm>
                <a:off x="1523" y="2464"/>
                <a:ext cx="2611" cy="77"/>
                <a:chOff x="1523" y="2464"/>
                <a:chExt cx="2611" cy="77"/>
              </a:xfrm>
            </p:grpSpPr>
            <p:sp>
              <p:nvSpPr>
                <p:cNvPr id="143387" name="Line 19"/>
                <p:cNvSpPr>
                  <a:spLocks noChangeShapeType="1"/>
                </p:cNvSpPr>
                <p:nvPr/>
              </p:nvSpPr>
              <p:spPr bwMode="auto">
                <a:xfrm flipV="1">
                  <a:off x="1523"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88" name="Line 20"/>
                <p:cNvSpPr>
                  <a:spLocks noChangeShapeType="1"/>
                </p:cNvSpPr>
                <p:nvPr/>
              </p:nvSpPr>
              <p:spPr bwMode="auto">
                <a:xfrm flipV="1">
                  <a:off x="1970"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89" name="Line 21"/>
                <p:cNvSpPr>
                  <a:spLocks noChangeShapeType="1"/>
                </p:cNvSpPr>
                <p:nvPr/>
              </p:nvSpPr>
              <p:spPr bwMode="auto">
                <a:xfrm flipV="1">
                  <a:off x="2405"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0" name="Line 22"/>
                <p:cNvSpPr>
                  <a:spLocks noChangeShapeType="1"/>
                </p:cNvSpPr>
                <p:nvPr/>
              </p:nvSpPr>
              <p:spPr bwMode="auto">
                <a:xfrm flipV="1">
                  <a:off x="2852"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1" name="Line 23"/>
                <p:cNvSpPr>
                  <a:spLocks noChangeShapeType="1"/>
                </p:cNvSpPr>
                <p:nvPr/>
              </p:nvSpPr>
              <p:spPr bwMode="auto">
                <a:xfrm flipV="1">
                  <a:off x="3287"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2"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3"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3369" name="Freeform 26"/>
            <p:cNvSpPr>
              <a:spLocks/>
            </p:cNvSpPr>
            <p:nvPr/>
          </p:nvSpPr>
          <p:spPr bwMode="auto">
            <a:xfrm>
              <a:off x="2912" y="2398"/>
              <a:ext cx="506" cy="244"/>
            </a:xfrm>
            <a:custGeom>
              <a:avLst/>
              <a:gdLst>
                <a:gd name="T0" fmla="*/ 498 w 513"/>
                <a:gd name="T1" fmla="*/ 22 h 250"/>
                <a:gd name="T2" fmla="*/ 486 w 513"/>
                <a:gd name="T3" fmla="*/ 34 h 250"/>
                <a:gd name="T4" fmla="*/ 486 w 513"/>
                <a:gd name="T5" fmla="*/ 58 h 250"/>
                <a:gd name="T6" fmla="*/ 474 w 513"/>
                <a:gd name="T7" fmla="*/ 79 h 250"/>
                <a:gd name="T8" fmla="*/ 464 w 513"/>
                <a:gd name="T9" fmla="*/ 102 h 250"/>
                <a:gd name="T10" fmla="*/ 440 w 513"/>
                <a:gd name="T11" fmla="*/ 124 h 250"/>
                <a:gd name="T12" fmla="*/ 428 w 513"/>
                <a:gd name="T13" fmla="*/ 136 h 250"/>
                <a:gd name="T14" fmla="*/ 416 w 513"/>
                <a:gd name="T15" fmla="*/ 146 h 250"/>
                <a:gd name="T16" fmla="*/ 404 w 513"/>
                <a:gd name="T17" fmla="*/ 158 h 250"/>
                <a:gd name="T18" fmla="*/ 394 w 513"/>
                <a:gd name="T19" fmla="*/ 170 h 250"/>
                <a:gd name="T20" fmla="*/ 383 w 513"/>
                <a:gd name="T21" fmla="*/ 180 h 250"/>
                <a:gd name="T22" fmla="*/ 371 w 513"/>
                <a:gd name="T23" fmla="*/ 191 h 250"/>
                <a:gd name="T24" fmla="*/ 359 w 513"/>
                <a:gd name="T25" fmla="*/ 203 h 250"/>
                <a:gd name="T26" fmla="*/ 335 w 513"/>
                <a:gd name="T27" fmla="*/ 203 h 250"/>
                <a:gd name="T28" fmla="*/ 324 w 513"/>
                <a:gd name="T29" fmla="*/ 215 h 250"/>
                <a:gd name="T30" fmla="*/ 301 w 513"/>
                <a:gd name="T31" fmla="*/ 215 h 250"/>
                <a:gd name="T32" fmla="*/ 277 w 513"/>
                <a:gd name="T33" fmla="*/ 225 h 250"/>
                <a:gd name="T34" fmla="*/ 254 w 513"/>
                <a:gd name="T35" fmla="*/ 225 h 250"/>
                <a:gd name="T36" fmla="*/ 233 w 513"/>
                <a:gd name="T37" fmla="*/ 225 h 250"/>
                <a:gd name="T38" fmla="*/ 209 w 513"/>
                <a:gd name="T39" fmla="*/ 225 h 250"/>
                <a:gd name="T40" fmla="*/ 185 w 513"/>
                <a:gd name="T41" fmla="*/ 237 h 250"/>
                <a:gd name="T42" fmla="*/ 163 w 513"/>
                <a:gd name="T43" fmla="*/ 225 h 250"/>
                <a:gd name="T44" fmla="*/ 139 w 513"/>
                <a:gd name="T45" fmla="*/ 225 h 250"/>
                <a:gd name="T46" fmla="*/ 115 w 513"/>
                <a:gd name="T47" fmla="*/ 225 h 250"/>
                <a:gd name="T48" fmla="*/ 106 w 513"/>
                <a:gd name="T49" fmla="*/ 215 h 250"/>
                <a:gd name="T50" fmla="*/ 82 w 513"/>
                <a:gd name="T51" fmla="*/ 203 h 250"/>
                <a:gd name="T52" fmla="*/ 70 w 513"/>
                <a:gd name="T53" fmla="*/ 191 h 250"/>
                <a:gd name="T54" fmla="*/ 58 w 513"/>
                <a:gd name="T55" fmla="*/ 180 h 250"/>
                <a:gd name="T56" fmla="*/ 46 w 513"/>
                <a:gd name="T57" fmla="*/ 170 h 250"/>
                <a:gd name="T58" fmla="*/ 36 w 513"/>
                <a:gd name="T59" fmla="*/ 158 h 250"/>
                <a:gd name="T60" fmla="*/ 24 w 513"/>
                <a:gd name="T61" fmla="*/ 136 h 250"/>
                <a:gd name="T62" fmla="*/ 12 w 513"/>
                <a:gd name="T63" fmla="*/ 112 h 250"/>
                <a:gd name="T64" fmla="*/ 12 w 513"/>
                <a:gd name="T65" fmla="*/ 91 h 250"/>
                <a:gd name="T66" fmla="*/ 0 w 513"/>
                <a:gd name="T67" fmla="*/ 79 h 250"/>
                <a:gd name="T68" fmla="*/ 0 w 513"/>
                <a:gd name="T69" fmla="*/ 58 h 250"/>
                <a:gd name="T70" fmla="*/ 12 w 513"/>
                <a:gd name="T71" fmla="*/ 34 h 250"/>
                <a:gd name="T72" fmla="*/ 24 w 513"/>
                <a:gd name="T73" fmla="*/ 22 h 250"/>
                <a:gd name="T74" fmla="*/ 46 w 513"/>
                <a:gd name="T75" fmla="*/ 12 h 250"/>
                <a:gd name="T76" fmla="*/ 70 w 513"/>
                <a:gd name="T77" fmla="*/ 12 h 250"/>
                <a:gd name="T78" fmla="*/ 94 w 513"/>
                <a:gd name="T79" fmla="*/ 0 h 250"/>
                <a:gd name="T80" fmla="*/ 115 w 513"/>
                <a:gd name="T81" fmla="*/ 0 h 250"/>
                <a:gd name="T82" fmla="*/ 139 w 513"/>
                <a:gd name="T83" fmla="*/ 12 h 250"/>
                <a:gd name="T84" fmla="*/ 163 w 513"/>
                <a:gd name="T85" fmla="*/ 12 h 250"/>
                <a:gd name="T86" fmla="*/ 185 w 513"/>
                <a:gd name="T87" fmla="*/ 12 h 250"/>
                <a:gd name="T88" fmla="*/ 209 w 513"/>
                <a:gd name="T89" fmla="*/ 12 h 250"/>
                <a:gd name="T90" fmla="*/ 233 w 513"/>
                <a:gd name="T91" fmla="*/ 12 h 250"/>
                <a:gd name="T92" fmla="*/ 254 w 513"/>
                <a:gd name="T93" fmla="*/ 12 h 250"/>
                <a:gd name="T94" fmla="*/ 277 w 513"/>
                <a:gd name="T95" fmla="*/ 12 h 250"/>
                <a:gd name="T96" fmla="*/ 301 w 513"/>
                <a:gd name="T97" fmla="*/ 12 h 250"/>
                <a:gd name="T98" fmla="*/ 324 w 513"/>
                <a:gd name="T99" fmla="*/ 12 h 250"/>
                <a:gd name="T100" fmla="*/ 347 w 513"/>
                <a:gd name="T101" fmla="*/ 12 h 250"/>
                <a:gd name="T102" fmla="*/ 371 w 513"/>
                <a:gd name="T103" fmla="*/ 12 h 250"/>
                <a:gd name="T104" fmla="*/ 404 w 513"/>
                <a:gd name="T105" fmla="*/ 12 h 250"/>
                <a:gd name="T106" fmla="*/ 440 w 513"/>
                <a:gd name="T107" fmla="*/ 12 h 250"/>
                <a:gd name="T108" fmla="*/ 464 w 513"/>
                <a:gd name="T109" fmla="*/ 12 h 250"/>
                <a:gd name="T110" fmla="*/ 464 w 513"/>
                <a:gd name="T111" fmla="*/ 0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3" h="250">
                  <a:moveTo>
                    <a:pt x="512" y="12"/>
                  </a:moveTo>
                  <a:lnTo>
                    <a:pt x="512" y="24"/>
                  </a:lnTo>
                  <a:lnTo>
                    <a:pt x="500" y="24"/>
                  </a:lnTo>
                  <a:lnTo>
                    <a:pt x="500" y="36"/>
                  </a:lnTo>
                  <a:lnTo>
                    <a:pt x="500" y="48"/>
                  </a:lnTo>
                  <a:lnTo>
                    <a:pt x="500" y="60"/>
                  </a:lnTo>
                  <a:lnTo>
                    <a:pt x="488" y="71"/>
                  </a:lnTo>
                  <a:lnTo>
                    <a:pt x="488" y="83"/>
                  </a:lnTo>
                  <a:lnTo>
                    <a:pt x="476" y="95"/>
                  </a:lnTo>
                  <a:lnTo>
                    <a:pt x="476" y="107"/>
                  </a:lnTo>
                  <a:lnTo>
                    <a:pt x="464" y="118"/>
                  </a:lnTo>
                  <a:lnTo>
                    <a:pt x="452" y="130"/>
                  </a:lnTo>
                  <a:lnTo>
                    <a:pt x="452" y="142"/>
                  </a:lnTo>
                  <a:lnTo>
                    <a:pt x="440" y="142"/>
                  </a:lnTo>
                  <a:lnTo>
                    <a:pt x="440" y="154"/>
                  </a:lnTo>
                  <a:lnTo>
                    <a:pt x="428" y="154"/>
                  </a:lnTo>
                  <a:lnTo>
                    <a:pt x="428" y="166"/>
                  </a:lnTo>
                  <a:lnTo>
                    <a:pt x="416" y="166"/>
                  </a:lnTo>
                  <a:lnTo>
                    <a:pt x="416" y="178"/>
                  </a:lnTo>
                  <a:lnTo>
                    <a:pt x="405" y="178"/>
                  </a:lnTo>
                  <a:lnTo>
                    <a:pt x="405" y="189"/>
                  </a:lnTo>
                  <a:lnTo>
                    <a:pt x="393" y="189"/>
                  </a:lnTo>
                  <a:lnTo>
                    <a:pt x="393" y="201"/>
                  </a:lnTo>
                  <a:lnTo>
                    <a:pt x="381" y="201"/>
                  </a:lnTo>
                  <a:lnTo>
                    <a:pt x="369" y="201"/>
                  </a:lnTo>
                  <a:lnTo>
                    <a:pt x="369" y="213"/>
                  </a:lnTo>
                  <a:lnTo>
                    <a:pt x="357" y="213"/>
                  </a:lnTo>
                  <a:lnTo>
                    <a:pt x="345" y="213"/>
                  </a:lnTo>
                  <a:lnTo>
                    <a:pt x="345" y="225"/>
                  </a:lnTo>
                  <a:lnTo>
                    <a:pt x="333" y="225"/>
                  </a:lnTo>
                  <a:lnTo>
                    <a:pt x="321" y="225"/>
                  </a:lnTo>
                  <a:lnTo>
                    <a:pt x="309" y="225"/>
                  </a:lnTo>
                  <a:lnTo>
                    <a:pt x="297" y="237"/>
                  </a:lnTo>
                  <a:lnTo>
                    <a:pt x="285" y="237"/>
                  </a:lnTo>
                  <a:lnTo>
                    <a:pt x="273" y="237"/>
                  </a:lnTo>
                  <a:lnTo>
                    <a:pt x="262" y="237"/>
                  </a:lnTo>
                  <a:lnTo>
                    <a:pt x="251" y="237"/>
                  </a:lnTo>
                  <a:lnTo>
                    <a:pt x="239" y="237"/>
                  </a:lnTo>
                  <a:lnTo>
                    <a:pt x="227" y="237"/>
                  </a:lnTo>
                  <a:lnTo>
                    <a:pt x="215" y="237"/>
                  </a:lnTo>
                  <a:lnTo>
                    <a:pt x="203" y="237"/>
                  </a:lnTo>
                  <a:lnTo>
                    <a:pt x="191" y="249"/>
                  </a:lnTo>
                  <a:lnTo>
                    <a:pt x="179" y="237"/>
                  </a:lnTo>
                  <a:lnTo>
                    <a:pt x="167" y="237"/>
                  </a:lnTo>
                  <a:lnTo>
                    <a:pt x="155" y="237"/>
                  </a:lnTo>
                  <a:lnTo>
                    <a:pt x="143" y="237"/>
                  </a:lnTo>
                  <a:lnTo>
                    <a:pt x="131" y="237"/>
                  </a:lnTo>
                  <a:lnTo>
                    <a:pt x="119" y="237"/>
                  </a:lnTo>
                  <a:lnTo>
                    <a:pt x="119" y="225"/>
                  </a:lnTo>
                  <a:lnTo>
                    <a:pt x="108" y="225"/>
                  </a:lnTo>
                  <a:lnTo>
                    <a:pt x="96" y="225"/>
                  </a:lnTo>
                  <a:lnTo>
                    <a:pt x="84" y="213"/>
                  </a:lnTo>
                  <a:lnTo>
                    <a:pt x="72" y="213"/>
                  </a:lnTo>
                  <a:lnTo>
                    <a:pt x="72" y="201"/>
                  </a:lnTo>
                  <a:lnTo>
                    <a:pt x="60" y="201"/>
                  </a:lnTo>
                  <a:lnTo>
                    <a:pt x="60" y="189"/>
                  </a:lnTo>
                  <a:lnTo>
                    <a:pt x="48" y="189"/>
                  </a:lnTo>
                  <a:lnTo>
                    <a:pt x="48" y="178"/>
                  </a:lnTo>
                  <a:lnTo>
                    <a:pt x="36" y="178"/>
                  </a:lnTo>
                  <a:lnTo>
                    <a:pt x="36" y="166"/>
                  </a:lnTo>
                  <a:lnTo>
                    <a:pt x="24" y="154"/>
                  </a:lnTo>
                  <a:lnTo>
                    <a:pt x="24" y="142"/>
                  </a:lnTo>
                  <a:lnTo>
                    <a:pt x="12" y="130"/>
                  </a:lnTo>
                  <a:lnTo>
                    <a:pt x="12" y="118"/>
                  </a:lnTo>
                  <a:lnTo>
                    <a:pt x="12" y="107"/>
                  </a:lnTo>
                  <a:lnTo>
                    <a:pt x="12" y="95"/>
                  </a:lnTo>
                  <a:lnTo>
                    <a:pt x="0" y="95"/>
                  </a:lnTo>
                  <a:lnTo>
                    <a:pt x="0" y="83"/>
                  </a:lnTo>
                  <a:lnTo>
                    <a:pt x="0" y="71"/>
                  </a:lnTo>
                  <a:lnTo>
                    <a:pt x="0" y="60"/>
                  </a:lnTo>
                  <a:lnTo>
                    <a:pt x="0" y="48"/>
                  </a:lnTo>
                  <a:lnTo>
                    <a:pt x="12" y="36"/>
                  </a:lnTo>
                  <a:lnTo>
                    <a:pt x="12" y="24"/>
                  </a:lnTo>
                  <a:lnTo>
                    <a:pt x="24" y="24"/>
                  </a:lnTo>
                  <a:lnTo>
                    <a:pt x="36" y="12"/>
                  </a:lnTo>
                  <a:lnTo>
                    <a:pt x="48" y="12"/>
                  </a:lnTo>
                  <a:lnTo>
                    <a:pt x="60" y="12"/>
                  </a:lnTo>
                  <a:lnTo>
                    <a:pt x="72" y="12"/>
                  </a:lnTo>
                  <a:lnTo>
                    <a:pt x="84" y="0"/>
                  </a:lnTo>
                  <a:lnTo>
                    <a:pt x="96" y="0"/>
                  </a:lnTo>
                  <a:lnTo>
                    <a:pt x="108" y="0"/>
                  </a:lnTo>
                  <a:lnTo>
                    <a:pt x="119" y="0"/>
                  </a:lnTo>
                  <a:lnTo>
                    <a:pt x="131" y="12"/>
                  </a:lnTo>
                  <a:lnTo>
                    <a:pt x="143" y="12"/>
                  </a:lnTo>
                  <a:lnTo>
                    <a:pt x="155" y="12"/>
                  </a:lnTo>
                  <a:lnTo>
                    <a:pt x="167" y="12"/>
                  </a:lnTo>
                  <a:lnTo>
                    <a:pt x="179" y="12"/>
                  </a:lnTo>
                  <a:lnTo>
                    <a:pt x="191" y="12"/>
                  </a:lnTo>
                  <a:lnTo>
                    <a:pt x="203" y="12"/>
                  </a:lnTo>
                  <a:lnTo>
                    <a:pt x="215" y="12"/>
                  </a:lnTo>
                  <a:lnTo>
                    <a:pt x="227" y="12"/>
                  </a:lnTo>
                  <a:lnTo>
                    <a:pt x="239" y="12"/>
                  </a:lnTo>
                  <a:lnTo>
                    <a:pt x="251" y="12"/>
                  </a:lnTo>
                  <a:lnTo>
                    <a:pt x="262" y="12"/>
                  </a:lnTo>
                  <a:lnTo>
                    <a:pt x="273" y="12"/>
                  </a:lnTo>
                  <a:lnTo>
                    <a:pt x="285" y="12"/>
                  </a:lnTo>
                  <a:lnTo>
                    <a:pt x="297" y="12"/>
                  </a:lnTo>
                  <a:lnTo>
                    <a:pt x="309" y="12"/>
                  </a:lnTo>
                  <a:lnTo>
                    <a:pt x="321" y="12"/>
                  </a:lnTo>
                  <a:lnTo>
                    <a:pt x="333" y="12"/>
                  </a:lnTo>
                  <a:lnTo>
                    <a:pt x="345" y="12"/>
                  </a:lnTo>
                  <a:lnTo>
                    <a:pt x="357" y="12"/>
                  </a:lnTo>
                  <a:lnTo>
                    <a:pt x="369" y="12"/>
                  </a:lnTo>
                  <a:lnTo>
                    <a:pt x="381" y="12"/>
                  </a:lnTo>
                  <a:lnTo>
                    <a:pt x="405" y="12"/>
                  </a:lnTo>
                  <a:lnTo>
                    <a:pt x="416" y="12"/>
                  </a:lnTo>
                  <a:lnTo>
                    <a:pt x="428" y="12"/>
                  </a:lnTo>
                  <a:lnTo>
                    <a:pt x="452" y="12"/>
                  </a:lnTo>
                  <a:lnTo>
                    <a:pt x="464" y="12"/>
                  </a:lnTo>
                  <a:lnTo>
                    <a:pt x="476" y="12"/>
                  </a:lnTo>
                  <a:lnTo>
                    <a:pt x="488" y="0"/>
                  </a:lnTo>
                  <a:lnTo>
                    <a:pt x="476" y="0"/>
                  </a:lnTo>
                  <a:lnTo>
                    <a:pt x="512" y="12"/>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70" name="Line 27"/>
            <p:cNvSpPr>
              <a:spLocks noChangeShapeType="1"/>
            </p:cNvSpPr>
            <p:nvPr/>
          </p:nvSpPr>
          <p:spPr bwMode="auto">
            <a:xfrm>
              <a:off x="3433" y="2410"/>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71" name="Freeform 28"/>
            <p:cNvSpPr>
              <a:spLocks/>
            </p:cNvSpPr>
            <p:nvPr/>
          </p:nvSpPr>
          <p:spPr bwMode="auto">
            <a:xfrm>
              <a:off x="2920" y="2406"/>
              <a:ext cx="514" cy="252"/>
            </a:xfrm>
            <a:custGeom>
              <a:avLst/>
              <a:gdLst>
                <a:gd name="T0" fmla="*/ 506 w 521"/>
                <a:gd name="T1" fmla="*/ 12 h 258"/>
                <a:gd name="T2" fmla="*/ 482 w 521"/>
                <a:gd name="T3" fmla="*/ 94 h 258"/>
                <a:gd name="T4" fmla="*/ 423 w 521"/>
                <a:gd name="T5" fmla="*/ 163 h 258"/>
                <a:gd name="T6" fmla="*/ 365 w 521"/>
                <a:gd name="T7" fmla="*/ 210 h 258"/>
                <a:gd name="T8" fmla="*/ 294 w 521"/>
                <a:gd name="T9" fmla="*/ 233 h 258"/>
                <a:gd name="T10" fmla="*/ 188 w 521"/>
                <a:gd name="T11" fmla="*/ 245 h 258"/>
                <a:gd name="T12" fmla="*/ 117 w 521"/>
                <a:gd name="T13" fmla="*/ 233 h 258"/>
                <a:gd name="T14" fmla="*/ 47 w 521"/>
                <a:gd name="T15" fmla="*/ 187 h 258"/>
                <a:gd name="T16" fmla="*/ 12 w 521"/>
                <a:gd name="T17" fmla="*/ 116 h 258"/>
                <a:gd name="T18" fmla="*/ 0 w 521"/>
                <a:gd name="T19" fmla="*/ 35 h 258"/>
                <a:gd name="T20" fmla="*/ 71 w 521"/>
                <a:gd name="T21" fmla="*/ 0 h 258"/>
                <a:gd name="T22" fmla="*/ 165 w 521"/>
                <a:gd name="T23" fmla="*/ 12 h 258"/>
                <a:gd name="T24" fmla="*/ 248 w 521"/>
                <a:gd name="T25" fmla="*/ 0 h 258"/>
                <a:gd name="T26" fmla="*/ 341 w 521"/>
                <a:gd name="T27" fmla="*/ 0 h 258"/>
                <a:gd name="T28" fmla="*/ 506 w 521"/>
                <a:gd name="T29" fmla="*/ 12 h 258"/>
                <a:gd name="T30" fmla="*/ 471 w 521"/>
                <a:gd name="T31" fmla="*/ 0 h 2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21" h="258">
                  <a:moveTo>
                    <a:pt x="520" y="12"/>
                  </a:moveTo>
                  <a:lnTo>
                    <a:pt x="496" y="98"/>
                  </a:lnTo>
                  <a:lnTo>
                    <a:pt x="435" y="171"/>
                  </a:lnTo>
                  <a:lnTo>
                    <a:pt x="375" y="220"/>
                  </a:lnTo>
                  <a:lnTo>
                    <a:pt x="302" y="245"/>
                  </a:lnTo>
                  <a:lnTo>
                    <a:pt x="194" y="257"/>
                  </a:lnTo>
                  <a:lnTo>
                    <a:pt x="121" y="245"/>
                  </a:lnTo>
                  <a:lnTo>
                    <a:pt x="49" y="196"/>
                  </a:lnTo>
                  <a:lnTo>
                    <a:pt x="12" y="122"/>
                  </a:lnTo>
                  <a:lnTo>
                    <a:pt x="0" y="37"/>
                  </a:lnTo>
                  <a:lnTo>
                    <a:pt x="73" y="0"/>
                  </a:lnTo>
                  <a:lnTo>
                    <a:pt x="169" y="12"/>
                  </a:lnTo>
                  <a:lnTo>
                    <a:pt x="254" y="0"/>
                  </a:lnTo>
                  <a:lnTo>
                    <a:pt x="351" y="0"/>
                  </a:lnTo>
                  <a:lnTo>
                    <a:pt x="520" y="12"/>
                  </a:lnTo>
                  <a:lnTo>
                    <a:pt x="484"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72" name="Freeform 29"/>
            <p:cNvSpPr>
              <a:spLocks/>
            </p:cNvSpPr>
            <p:nvPr/>
          </p:nvSpPr>
          <p:spPr bwMode="auto">
            <a:xfrm>
              <a:off x="2920" y="2406"/>
              <a:ext cx="514" cy="252"/>
            </a:xfrm>
            <a:custGeom>
              <a:avLst/>
              <a:gdLst>
                <a:gd name="T0" fmla="*/ 506 w 521"/>
                <a:gd name="T1" fmla="*/ 23 h 258"/>
                <a:gd name="T2" fmla="*/ 494 w 521"/>
                <a:gd name="T3" fmla="*/ 35 h 258"/>
                <a:gd name="T4" fmla="*/ 494 w 521"/>
                <a:gd name="T5" fmla="*/ 59 h 258"/>
                <a:gd name="T6" fmla="*/ 482 w 521"/>
                <a:gd name="T7" fmla="*/ 82 h 258"/>
                <a:gd name="T8" fmla="*/ 471 w 521"/>
                <a:gd name="T9" fmla="*/ 105 h 258"/>
                <a:gd name="T10" fmla="*/ 447 w 521"/>
                <a:gd name="T11" fmla="*/ 128 h 258"/>
                <a:gd name="T12" fmla="*/ 435 w 521"/>
                <a:gd name="T13" fmla="*/ 140 h 258"/>
                <a:gd name="T14" fmla="*/ 423 w 521"/>
                <a:gd name="T15" fmla="*/ 151 h 258"/>
                <a:gd name="T16" fmla="*/ 411 w 521"/>
                <a:gd name="T17" fmla="*/ 163 h 258"/>
                <a:gd name="T18" fmla="*/ 401 w 521"/>
                <a:gd name="T19" fmla="*/ 175 h 258"/>
                <a:gd name="T20" fmla="*/ 389 w 521"/>
                <a:gd name="T21" fmla="*/ 187 h 258"/>
                <a:gd name="T22" fmla="*/ 377 w 521"/>
                <a:gd name="T23" fmla="*/ 198 h 258"/>
                <a:gd name="T24" fmla="*/ 365 w 521"/>
                <a:gd name="T25" fmla="*/ 210 h 258"/>
                <a:gd name="T26" fmla="*/ 341 w 521"/>
                <a:gd name="T27" fmla="*/ 210 h 258"/>
                <a:gd name="T28" fmla="*/ 330 w 521"/>
                <a:gd name="T29" fmla="*/ 222 h 258"/>
                <a:gd name="T30" fmla="*/ 306 w 521"/>
                <a:gd name="T31" fmla="*/ 222 h 258"/>
                <a:gd name="T32" fmla="*/ 282 w 521"/>
                <a:gd name="T33" fmla="*/ 233 h 258"/>
                <a:gd name="T34" fmla="*/ 259 w 521"/>
                <a:gd name="T35" fmla="*/ 233 h 258"/>
                <a:gd name="T36" fmla="*/ 236 w 521"/>
                <a:gd name="T37" fmla="*/ 233 h 258"/>
                <a:gd name="T38" fmla="*/ 212 w 521"/>
                <a:gd name="T39" fmla="*/ 233 h 258"/>
                <a:gd name="T40" fmla="*/ 188 w 521"/>
                <a:gd name="T41" fmla="*/ 245 h 258"/>
                <a:gd name="T42" fmla="*/ 165 w 521"/>
                <a:gd name="T43" fmla="*/ 233 h 258"/>
                <a:gd name="T44" fmla="*/ 141 w 521"/>
                <a:gd name="T45" fmla="*/ 233 h 258"/>
                <a:gd name="T46" fmla="*/ 117 w 521"/>
                <a:gd name="T47" fmla="*/ 233 h 258"/>
                <a:gd name="T48" fmla="*/ 107 w 521"/>
                <a:gd name="T49" fmla="*/ 222 h 258"/>
                <a:gd name="T50" fmla="*/ 83 w 521"/>
                <a:gd name="T51" fmla="*/ 210 h 258"/>
                <a:gd name="T52" fmla="*/ 71 w 521"/>
                <a:gd name="T53" fmla="*/ 198 h 258"/>
                <a:gd name="T54" fmla="*/ 59 w 521"/>
                <a:gd name="T55" fmla="*/ 187 h 258"/>
                <a:gd name="T56" fmla="*/ 47 w 521"/>
                <a:gd name="T57" fmla="*/ 175 h 258"/>
                <a:gd name="T58" fmla="*/ 36 w 521"/>
                <a:gd name="T59" fmla="*/ 163 h 258"/>
                <a:gd name="T60" fmla="*/ 24 w 521"/>
                <a:gd name="T61" fmla="*/ 140 h 258"/>
                <a:gd name="T62" fmla="*/ 12 w 521"/>
                <a:gd name="T63" fmla="*/ 116 h 258"/>
                <a:gd name="T64" fmla="*/ 12 w 521"/>
                <a:gd name="T65" fmla="*/ 94 h 258"/>
                <a:gd name="T66" fmla="*/ 0 w 521"/>
                <a:gd name="T67" fmla="*/ 82 h 258"/>
                <a:gd name="T68" fmla="*/ 0 w 521"/>
                <a:gd name="T69" fmla="*/ 59 h 258"/>
                <a:gd name="T70" fmla="*/ 12 w 521"/>
                <a:gd name="T71" fmla="*/ 35 h 258"/>
                <a:gd name="T72" fmla="*/ 24 w 521"/>
                <a:gd name="T73" fmla="*/ 23 h 258"/>
                <a:gd name="T74" fmla="*/ 47 w 521"/>
                <a:gd name="T75" fmla="*/ 12 h 258"/>
                <a:gd name="T76" fmla="*/ 71 w 521"/>
                <a:gd name="T77" fmla="*/ 12 h 258"/>
                <a:gd name="T78" fmla="*/ 95 w 521"/>
                <a:gd name="T79" fmla="*/ 0 h 258"/>
                <a:gd name="T80" fmla="*/ 117 w 521"/>
                <a:gd name="T81" fmla="*/ 0 h 258"/>
                <a:gd name="T82" fmla="*/ 141 w 521"/>
                <a:gd name="T83" fmla="*/ 12 h 258"/>
                <a:gd name="T84" fmla="*/ 165 w 521"/>
                <a:gd name="T85" fmla="*/ 12 h 258"/>
                <a:gd name="T86" fmla="*/ 188 w 521"/>
                <a:gd name="T87" fmla="*/ 12 h 258"/>
                <a:gd name="T88" fmla="*/ 212 w 521"/>
                <a:gd name="T89" fmla="*/ 12 h 258"/>
                <a:gd name="T90" fmla="*/ 236 w 521"/>
                <a:gd name="T91" fmla="*/ 12 h 258"/>
                <a:gd name="T92" fmla="*/ 259 w 521"/>
                <a:gd name="T93" fmla="*/ 12 h 258"/>
                <a:gd name="T94" fmla="*/ 282 w 521"/>
                <a:gd name="T95" fmla="*/ 12 h 258"/>
                <a:gd name="T96" fmla="*/ 306 w 521"/>
                <a:gd name="T97" fmla="*/ 12 h 258"/>
                <a:gd name="T98" fmla="*/ 330 w 521"/>
                <a:gd name="T99" fmla="*/ 12 h 258"/>
                <a:gd name="T100" fmla="*/ 353 w 521"/>
                <a:gd name="T101" fmla="*/ 12 h 258"/>
                <a:gd name="T102" fmla="*/ 377 w 521"/>
                <a:gd name="T103" fmla="*/ 12 h 258"/>
                <a:gd name="T104" fmla="*/ 411 w 521"/>
                <a:gd name="T105" fmla="*/ 12 h 258"/>
                <a:gd name="T106" fmla="*/ 447 w 521"/>
                <a:gd name="T107" fmla="*/ 12 h 258"/>
                <a:gd name="T108" fmla="*/ 471 w 521"/>
                <a:gd name="T109" fmla="*/ 12 h 258"/>
                <a:gd name="T110" fmla="*/ 471 w 521"/>
                <a:gd name="T111" fmla="*/ 0 h 2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1" h="258">
                  <a:moveTo>
                    <a:pt x="520" y="12"/>
                  </a:moveTo>
                  <a:lnTo>
                    <a:pt x="520" y="25"/>
                  </a:lnTo>
                  <a:lnTo>
                    <a:pt x="508" y="25"/>
                  </a:lnTo>
                  <a:lnTo>
                    <a:pt x="508" y="37"/>
                  </a:lnTo>
                  <a:lnTo>
                    <a:pt x="508" y="49"/>
                  </a:lnTo>
                  <a:lnTo>
                    <a:pt x="508" y="61"/>
                  </a:lnTo>
                  <a:lnTo>
                    <a:pt x="496" y="74"/>
                  </a:lnTo>
                  <a:lnTo>
                    <a:pt x="496" y="86"/>
                  </a:lnTo>
                  <a:lnTo>
                    <a:pt x="484" y="98"/>
                  </a:lnTo>
                  <a:lnTo>
                    <a:pt x="484" y="111"/>
                  </a:lnTo>
                  <a:lnTo>
                    <a:pt x="471" y="122"/>
                  </a:lnTo>
                  <a:lnTo>
                    <a:pt x="459" y="134"/>
                  </a:lnTo>
                  <a:lnTo>
                    <a:pt x="459" y="146"/>
                  </a:lnTo>
                  <a:lnTo>
                    <a:pt x="447" y="146"/>
                  </a:lnTo>
                  <a:lnTo>
                    <a:pt x="447" y="159"/>
                  </a:lnTo>
                  <a:lnTo>
                    <a:pt x="435" y="159"/>
                  </a:lnTo>
                  <a:lnTo>
                    <a:pt x="435" y="171"/>
                  </a:lnTo>
                  <a:lnTo>
                    <a:pt x="423" y="171"/>
                  </a:lnTo>
                  <a:lnTo>
                    <a:pt x="423" y="183"/>
                  </a:lnTo>
                  <a:lnTo>
                    <a:pt x="412" y="183"/>
                  </a:lnTo>
                  <a:lnTo>
                    <a:pt x="412" y="196"/>
                  </a:lnTo>
                  <a:lnTo>
                    <a:pt x="399" y="196"/>
                  </a:lnTo>
                  <a:lnTo>
                    <a:pt x="399" y="208"/>
                  </a:lnTo>
                  <a:lnTo>
                    <a:pt x="387" y="208"/>
                  </a:lnTo>
                  <a:lnTo>
                    <a:pt x="375" y="208"/>
                  </a:lnTo>
                  <a:lnTo>
                    <a:pt x="375" y="220"/>
                  </a:lnTo>
                  <a:lnTo>
                    <a:pt x="363" y="220"/>
                  </a:lnTo>
                  <a:lnTo>
                    <a:pt x="351" y="220"/>
                  </a:lnTo>
                  <a:lnTo>
                    <a:pt x="351" y="232"/>
                  </a:lnTo>
                  <a:lnTo>
                    <a:pt x="339" y="232"/>
                  </a:lnTo>
                  <a:lnTo>
                    <a:pt x="326" y="232"/>
                  </a:lnTo>
                  <a:lnTo>
                    <a:pt x="314" y="232"/>
                  </a:lnTo>
                  <a:lnTo>
                    <a:pt x="302" y="245"/>
                  </a:lnTo>
                  <a:lnTo>
                    <a:pt x="290" y="245"/>
                  </a:lnTo>
                  <a:lnTo>
                    <a:pt x="278" y="245"/>
                  </a:lnTo>
                  <a:lnTo>
                    <a:pt x="267" y="245"/>
                  </a:lnTo>
                  <a:lnTo>
                    <a:pt x="254" y="245"/>
                  </a:lnTo>
                  <a:lnTo>
                    <a:pt x="242" y="245"/>
                  </a:lnTo>
                  <a:lnTo>
                    <a:pt x="230" y="245"/>
                  </a:lnTo>
                  <a:lnTo>
                    <a:pt x="218" y="245"/>
                  </a:lnTo>
                  <a:lnTo>
                    <a:pt x="206" y="245"/>
                  </a:lnTo>
                  <a:lnTo>
                    <a:pt x="194" y="257"/>
                  </a:lnTo>
                  <a:lnTo>
                    <a:pt x="181" y="245"/>
                  </a:lnTo>
                  <a:lnTo>
                    <a:pt x="169" y="245"/>
                  </a:lnTo>
                  <a:lnTo>
                    <a:pt x="157" y="245"/>
                  </a:lnTo>
                  <a:lnTo>
                    <a:pt x="145" y="245"/>
                  </a:lnTo>
                  <a:lnTo>
                    <a:pt x="133" y="245"/>
                  </a:lnTo>
                  <a:lnTo>
                    <a:pt x="121" y="245"/>
                  </a:lnTo>
                  <a:lnTo>
                    <a:pt x="121" y="232"/>
                  </a:lnTo>
                  <a:lnTo>
                    <a:pt x="109" y="232"/>
                  </a:lnTo>
                  <a:lnTo>
                    <a:pt x="97" y="232"/>
                  </a:lnTo>
                  <a:lnTo>
                    <a:pt x="85" y="220"/>
                  </a:lnTo>
                  <a:lnTo>
                    <a:pt x="73" y="220"/>
                  </a:lnTo>
                  <a:lnTo>
                    <a:pt x="73" y="208"/>
                  </a:lnTo>
                  <a:lnTo>
                    <a:pt x="61" y="208"/>
                  </a:lnTo>
                  <a:lnTo>
                    <a:pt x="61" y="196"/>
                  </a:lnTo>
                  <a:lnTo>
                    <a:pt x="49" y="196"/>
                  </a:lnTo>
                  <a:lnTo>
                    <a:pt x="49" y="183"/>
                  </a:lnTo>
                  <a:lnTo>
                    <a:pt x="36" y="183"/>
                  </a:lnTo>
                  <a:lnTo>
                    <a:pt x="36" y="171"/>
                  </a:lnTo>
                  <a:lnTo>
                    <a:pt x="24" y="159"/>
                  </a:lnTo>
                  <a:lnTo>
                    <a:pt x="24" y="146"/>
                  </a:lnTo>
                  <a:lnTo>
                    <a:pt x="12" y="134"/>
                  </a:lnTo>
                  <a:lnTo>
                    <a:pt x="12" y="122"/>
                  </a:lnTo>
                  <a:lnTo>
                    <a:pt x="12" y="111"/>
                  </a:lnTo>
                  <a:lnTo>
                    <a:pt x="12" y="98"/>
                  </a:lnTo>
                  <a:lnTo>
                    <a:pt x="0" y="98"/>
                  </a:lnTo>
                  <a:lnTo>
                    <a:pt x="0" y="86"/>
                  </a:lnTo>
                  <a:lnTo>
                    <a:pt x="0" y="74"/>
                  </a:lnTo>
                  <a:lnTo>
                    <a:pt x="0" y="61"/>
                  </a:lnTo>
                  <a:lnTo>
                    <a:pt x="0" y="49"/>
                  </a:lnTo>
                  <a:lnTo>
                    <a:pt x="12" y="37"/>
                  </a:lnTo>
                  <a:lnTo>
                    <a:pt x="12" y="25"/>
                  </a:lnTo>
                  <a:lnTo>
                    <a:pt x="24" y="25"/>
                  </a:lnTo>
                  <a:lnTo>
                    <a:pt x="36" y="12"/>
                  </a:lnTo>
                  <a:lnTo>
                    <a:pt x="49" y="12"/>
                  </a:lnTo>
                  <a:lnTo>
                    <a:pt x="61" y="12"/>
                  </a:lnTo>
                  <a:lnTo>
                    <a:pt x="73" y="12"/>
                  </a:lnTo>
                  <a:lnTo>
                    <a:pt x="85" y="0"/>
                  </a:lnTo>
                  <a:lnTo>
                    <a:pt x="97" y="0"/>
                  </a:lnTo>
                  <a:lnTo>
                    <a:pt x="109" y="0"/>
                  </a:lnTo>
                  <a:lnTo>
                    <a:pt x="121" y="0"/>
                  </a:lnTo>
                  <a:lnTo>
                    <a:pt x="133" y="12"/>
                  </a:lnTo>
                  <a:lnTo>
                    <a:pt x="145" y="12"/>
                  </a:lnTo>
                  <a:lnTo>
                    <a:pt x="157" y="12"/>
                  </a:lnTo>
                  <a:lnTo>
                    <a:pt x="169" y="12"/>
                  </a:lnTo>
                  <a:lnTo>
                    <a:pt x="181" y="12"/>
                  </a:lnTo>
                  <a:lnTo>
                    <a:pt x="194" y="12"/>
                  </a:lnTo>
                  <a:lnTo>
                    <a:pt x="206" y="12"/>
                  </a:lnTo>
                  <a:lnTo>
                    <a:pt x="218" y="12"/>
                  </a:lnTo>
                  <a:lnTo>
                    <a:pt x="230" y="12"/>
                  </a:lnTo>
                  <a:lnTo>
                    <a:pt x="242" y="12"/>
                  </a:lnTo>
                  <a:lnTo>
                    <a:pt x="254" y="12"/>
                  </a:lnTo>
                  <a:lnTo>
                    <a:pt x="267" y="12"/>
                  </a:lnTo>
                  <a:lnTo>
                    <a:pt x="278" y="12"/>
                  </a:lnTo>
                  <a:lnTo>
                    <a:pt x="290" y="12"/>
                  </a:lnTo>
                  <a:lnTo>
                    <a:pt x="302" y="12"/>
                  </a:lnTo>
                  <a:lnTo>
                    <a:pt x="314" y="12"/>
                  </a:lnTo>
                  <a:lnTo>
                    <a:pt x="326" y="12"/>
                  </a:lnTo>
                  <a:lnTo>
                    <a:pt x="339" y="12"/>
                  </a:lnTo>
                  <a:lnTo>
                    <a:pt x="351" y="12"/>
                  </a:lnTo>
                  <a:lnTo>
                    <a:pt x="363" y="12"/>
                  </a:lnTo>
                  <a:lnTo>
                    <a:pt x="375" y="12"/>
                  </a:lnTo>
                  <a:lnTo>
                    <a:pt x="387" y="12"/>
                  </a:lnTo>
                  <a:lnTo>
                    <a:pt x="412" y="12"/>
                  </a:lnTo>
                  <a:lnTo>
                    <a:pt x="423" y="12"/>
                  </a:lnTo>
                  <a:lnTo>
                    <a:pt x="435" y="12"/>
                  </a:lnTo>
                  <a:lnTo>
                    <a:pt x="459" y="12"/>
                  </a:lnTo>
                  <a:lnTo>
                    <a:pt x="471" y="12"/>
                  </a:lnTo>
                  <a:lnTo>
                    <a:pt x="484" y="12"/>
                  </a:lnTo>
                  <a:lnTo>
                    <a:pt x="496" y="0"/>
                  </a:lnTo>
                  <a:lnTo>
                    <a:pt x="484"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73" name="Freeform 30"/>
            <p:cNvSpPr>
              <a:spLocks/>
            </p:cNvSpPr>
            <p:nvPr/>
          </p:nvSpPr>
          <p:spPr bwMode="auto">
            <a:xfrm>
              <a:off x="3067" y="2410"/>
              <a:ext cx="255" cy="100"/>
            </a:xfrm>
            <a:custGeom>
              <a:avLst/>
              <a:gdLst>
                <a:gd name="T0" fmla="*/ 251 w 258"/>
                <a:gd name="T1" fmla="*/ 0 h 102"/>
                <a:gd name="T2" fmla="*/ 240 w 258"/>
                <a:gd name="T3" fmla="*/ 0 h 102"/>
                <a:gd name="T4" fmla="*/ 240 w 258"/>
                <a:gd name="T5" fmla="*/ 11 h 102"/>
                <a:gd name="T6" fmla="*/ 228 w 258"/>
                <a:gd name="T7" fmla="*/ 23 h 102"/>
                <a:gd name="T8" fmla="*/ 217 w 258"/>
                <a:gd name="T9" fmla="*/ 32 h 102"/>
                <a:gd name="T10" fmla="*/ 207 w 258"/>
                <a:gd name="T11" fmla="*/ 43 h 102"/>
                <a:gd name="T12" fmla="*/ 195 w 258"/>
                <a:gd name="T13" fmla="*/ 55 h 102"/>
                <a:gd name="T14" fmla="*/ 183 w 258"/>
                <a:gd name="T15" fmla="*/ 66 h 102"/>
                <a:gd name="T16" fmla="*/ 172 w 258"/>
                <a:gd name="T17" fmla="*/ 66 h 102"/>
                <a:gd name="T18" fmla="*/ 172 w 258"/>
                <a:gd name="T19" fmla="*/ 75 h 102"/>
                <a:gd name="T20" fmla="*/ 160 w 258"/>
                <a:gd name="T21" fmla="*/ 75 h 102"/>
                <a:gd name="T22" fmla="*/ 148 w 258"/>
                <a:gd name="T23" fmla="*/ 75 h 102"/>
                <a:gd name="T24" fmla="*/ 148 w 258"/>
                <a:gd name="T25" fmla="*/ 87 h 102"/>
                <a:gd name="T26" fmla="*/ 136 w 258"/>
                <a:gd name="T27" fmla="*/ 87 h 102"/>
                <a:gd name="T28" fmla="*/ 127 w 258"/>
                <a:gd name="T29" fmla="*/ 87 h 102"/>
                <a:gd name="T30" fmla="*/ 115 w 258"/>
                <a:gd name="T31" fmla="*/ 87 h 102"/>
                <a:gd name="T32" fmla="*/ 104 w 258"/>
                <a:gd name="T33" fmla="*/ 97 h 102"/>
                <a:gd name="T34" fmla="*/ 92 w 258"/>
                <a:gd name="T35" fmla="*/ 97 h 102"/>
                <a:gd name="T36" fmla="*/ 80 w 258"/>
                <a:gd name="T37" fmla="*/ 97 h 102"/>
                <a:gd name="T38" fmla="*/ 69 w 258"/>
                <a:gd name="T39" fmla="*/ 97 h 102"/>
                <a:gd name="T40" fmla="*/ 57 w 258"/>
                <a:gd name="T41" fmla="*/ 97 h 102"/>
                <a:gd name="T42" fmla="*/ 45 w 258"/>
                <a:gd name="T43" fmla="*/ 97 h 102"/>
                <a:gd name="T44" fmla="*/ 35 w 258"/>
                <a:gd name="T45" fmla="*/ 87 h 102"/>
                <a:gd name="T46" fmla="*/ 24 w 258"/>
                <a:gd name="T47" fmla="*/ 75 h 102"/>
                <a:gd name="T48" fmla="*/ 12 w 258"/>
                <a:gd name="T49" fmla="*/ 66 h 102"/>
                <a:gd name="T50" fmla="*/ 12 w 258"/>
                <a:gd name="T51" fmla="*/ 55 h 102"/>
                <a:gd name="T52" fmla="*/ 12 w 258"/>
                <a:gd name="T53" fmla="*/ 43 h 102"/>
                <a:gd name="T54" fmla="*/ 0 w 258"/>
                <a:gd name="T55" fmla="*/ 32 h 102"/>
                <a:gd name="T56" fmla="*/ 0 w 258"/>
                <a:gd name="T57" fmla="*/ 23 h 102"/>
                <a:gd name="T58" fmla="*/ 0 w 258"/>
                <a:gd name="T59" fmla="*/ 11 h 102"/>
                <a:gd name="T60" fmla="*/ 12 w 258"/>
                <a:gd name="T61" fmla="*/ 0 h 102"/>
                <a:gd name="T62" fmla="*/ 24 w 258"/>
                <a:gd name="T63" fmla="*/ 0 h 102"/>
                <a:gd name="T64" fmla="*/ 35 w 258"/>
                <a:gd name="T65" fmla="*/ 0 h 102"/>
                <a:gd name="T66" fmla="*/ 45 w 258"/>
                <a:gd name="T67" fmla="*/ 0 h 102"/>
                <a:gd name="T68" fmla="*/ 57 w 258"/>
                <a:gd name="T69" fmla="*/ 0 h 102"/>
                <a:gd name="T70" fmla="*/ 69 w 258"/>
                <a:gd name="T71" fmla="*/ 0 h 102"/>
                <a:gd name="T72" fmla="*/ 80 w 258"/>
                <a:gd name="T73" fmla="*/ 0 h 102"/>
                <a:gd name="T74" fmla="*/ 92 w 258"/>
                <a:gd name="T75" fmla="*/ 0 h 102"/>
                <a:gd name="T76" fmla="*/ 104 w 258"/>
                <a:gd name="T77" fmla="*/ 0 h 102"/>
                <a:gd name="T78" fmla="*/ 115 w 258"/>
                <a:gd name="T79" fmla="*/ 0 h 102"/>
                <a:gd name="T80" fmla="*/ 127 w 258"/>
                <a:gd name="T81" fmla="*/ 0 h 102"/>
                <a:gd name="T82" fmla="*/ 136 w 258"/>
                <a:gd name="T83" fmla="*/ 0 h 102"/>
                <a:gd name="T84" fmla="*/ 148 w 258"/>
                <a:gd name="T85" fmla="*/ 0 h 102"/>
                <a:gd name="T86" fmla="*/ 172 w 258"/>
                <a:gd name="T87" fmla="*/ 0 h 102"/>
                <a:gd name="T88" fmla="*/ 183 w 258"/>
                <a:gd name="T89" fmla="*/ 0 h 102"/>
                <a:gd name="T90" fmla="*/ 195 w 258"/>
                <a:gd name="T91" fmla="*/ 0 h 102"/>
                <a:gd name="T92" fmla="*/ 217 w 258"/>
                <a:gd name="T93" fmla="*/ 0 h 102"/>
                <a:gd name="T94" fmla="*/ 228 w 258"/>
                <a:gd name="T95" fmla="*/ 0 h 102"/>
                <a:gd name="T96" fmla="*/ 251 w 258"/>
                <a:gd name="T97" fmla="*/ 0 h 10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58" h="102">
                  <a:moveTo>
                    <a:pt x="257" y="0"/>
                  </a:moveTo>
                  <a:lnTo>
                    <a:pt x="246" y="0"/>
                  </a:lnTo>
                  <a:lnTo>
                    <a:pt x="246" y="11"/>
                  </a:lnTo>
                  <a:lnTo>
                    <a:pt x="234" y="23"/>
                  </a:lnTo>
                  <a:lnTo>
                    <a:pt x="223" y="34"/>
                  </a:lnTo>
                  <a:lnTo>
                    <a:pt x="211" y="45"/>
                  </a:lnTo>
                  <a:lnTo>
                    <a:pt x="199" y="57"/>
                  </a:lnTo>
                  <a:lnTo>
                    <a:pt x="187" y="68"/>
                  </a:lnTo>
                  <a:lnTo>
                    <a:pt x="176" y="68"/>
                  </a:lnTo>
                  <a:lnTo>
                    <a:pt x="176" y="79"/>
                  </a:lnTo>
                  <a:lnTo>
                    <a:pt x="164" y="79"/>
                  </a:lnTo>
                  <a:lnTo>
                    <a:pt x="152" y="79"/>
                  </a:lnTo>
                  <a:lnTo>
                    <a:pt x="152" y="91"/>
                  </a:lnTo>
                  <a:lnTo>
                    <a:pt x="140" y="91"/>
                  </a:lnTo>
                  <a:lnTo>
                    <a:pt x="129" y="91"/>
                  </a:lnTo>
                  <a:lnTo>
                    <a:pt x="117" y="91"/>
                  </a:lnTo>
                  <a:lnTo>
                    <a:pt x="106" y="101"/>
                  </a:lnTo>
                  <a:lnTo>
                    <a:pt x="94" y="101"/>
                  </a:lnTo>
                  <a:lnTo>
                    <a:pt x="82" y="101"/>
                  </a:lnTo>
                  <a:lnTo>
                    <a:pt x="71" y="101"/>
                  </a:lnTo>
                  <a:lnTo>
                    <a:pt x="59" y="101"/>
                  </a:lnTo>
                  <a:lnTo>
                    <a:pt x="47" y="101"/>
                  </a:lnTo>
                  <a:lnTo>
                    <a:pt x="35" y="91"/>
                  </a:lnTo>
                  <a:lnTo>
                    <a:pt x="24" y="79"/>
                  </a:lnTo>
                  <a:lnTo>
                    <a:pt x="12" y="68"/>
                  </a:lnTo>
                  <a:lnTo>
                    <a:pt x="12" y="57"/>
                  </a:lnTo>
                  <a:lnTo>
                    <a:pt x="12" y="45"/>
                  </a:lnTo>
                  <a:lnTo>
                    <a:pt x="0" y="34"/>
                  </a:lnTo>
                  <a:lnTo>
                    <a:pt x="0" y="23"/>
                  </a:lnTo>
                  <a:lnTo>
                    <a:pt x="0" y="11"/>
                  </a:lnTo>
                  <a:lnTo>
                    <a:pt x="12" y="0"/>
                  </a:lnTo>
                  <a:lnTo>
                    <a:pt x="24" y="0"/>
                  </a:lnTo>
                  <a:lnTo>
                    <a:pt x="35" y="0"/>
                  </a:lnTo>
                  <a:lnTo>
                    <a:pt x="47" y="0"/>
                  </a:lnTo>
                  <a:lnTo>
                    <a:pt x="59" y="0"/>
                  </a:lnTo>
                  <a:lnTo>
                    <a:pt x="71" y="0"/>
                  </a:lnTo>
                  <a:lnTo>
                    <a:pt x="82" y="0"/>
                  </a:lnTo>
                  <a:lnTo>
                    <a:pt x="94" y="0"/>
                  </a:lnTo>
                  <a:lnTo>
                    <a:pt x="106" y="0"/>
                  </a:lnTo>
                  <a:lnTo>
                    <a:pt x="117" y="0"/>
                  </a:lnTo>
                  <a:lnTo>
                    <a:pt x="129" y="0"/>
                  </a:lnTo>
                  <a:lnTo>
                    <a:pt x="140" y="0"/>
                  </a:lnTo>
                  <a:lnTo>
                    <a:pt x="152" y="0"/>
                  </a:lnTo>
                  <a:lnTo>
                    <a:pt x="176" y="0"/>
                  </a:lnTo>
                  <a:lnTo>
                    <a:pt x="187" y="0"/>
                  </a:lnTo>
                  <a:lnTo>
                    <a:pt x="199" y="0"/>
                  </a:lnTo>
                  <a:lnTo>
                    <a:pt x="223" y="0"/>
                  </a:lnTo>
                  <a:lnTo>
                    <a:pt x="234" y="0"/>
                  </a:lnTo>
                  <a:lnTo>
                    <a:pt x="257" y="0"/>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74" name="Line 31"/>
            <p:cNvSpPr>
              <a:spLocks noChangeShapeType="1"/>
            </p:cNvSpPr>
            <p:nvPr/>
          </p:nvSpPr>
          <p:spPr bwMode="auto">
            <a:xfrm>
              <a:off x="3337" y="2410"/>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75" name="Freeform 32"/>
            <p:cNvSpPr>
              <a:spLocks/>
            </p:cNvSpPr>
            <p:nvPr/>
          </p:nvSpPr>
          <p:spPr bwMode="auto">
            <a:xfrm>
              <a:off x="3063" y="2406"/>
              <a:ext cx="275" cy="120"/>
            </a:xfrm>
            <a:custGeom>
              <a:avLst/>
              <a:gdLst>
                <a:gd name="T0" fmla="*/ 271 w 278"/>
                <a:gd name="T1" fmla="*/ 12 h 123"/>
                <a:gd name="T2" fmla="*/ 213 w 278"/>
                <a:gd name="T3" fmla="*/ 82 h 123"/>
                <a:gd name="T4" fmla="*/ 130 w 278"/>
                <a:gd name="T5" fmla="*/ 116 h 123"/>
                <a:gd name="T6" fmla="*/ 36 w 278"/>
                <a:gd name="T7" fmla="*/ 116 h 123"/>
                <a:gd name="T8" fmla="*/ 0 w 278"/>
                <a:gd name="T9" fmla="*/ 0 h 123"/>
                <a:gd name="T10" fmla="*/ 83 w 278"/>
                <a:gd name="T11" fmla="*/ 0 h 123"/>
                <a:gd name="T12" fmla="*/ 165 w 278"/>
                <a:gd name="T13" fmla="*/ 0 h 123"/>
                <a:gd name="T14" fmla="*/ 271 w 278"/>
                <a:gd name="T15" fmla="*/ 0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8" h="123">
                  <a:moveTo>
                    <a:pt x="277" y="12"/>
                  </a:moveTo>
                  <a:lnTo>
                    <a:pt x="217" y="86"/>
                  </a:lnTo>
                  <a:lnTo>
                    <a:pt x="132" y="122"/>
                  </a:lnTo>
                  <a:lnTo>
                    <a:pt x="36" y="122"/>
                  </a:lnTo>
                  <a:lnTo>
                    <a:pt x="0" y="0"/>
                  </a:lnTo>
                  <a:lnTo>
                    <a:pt x="85" y="0"/>
                  </a:lnTo>
                  <a:lnTo>
                    <a:pt x="169" y="0"/>
                  </a:lnTo>
                  <a:lnTo>
                    <a:pt x="277"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76" name="Freeform 33"/>
            <p:cNvSpPr>
              <a:spLocks/>
            </p:cNvSpPr>
            <p:nvPr/>
          </p:nvSpPr>
          <p:spPr bwMode="auto">
            <a:xfrm>
              <a:off x="3075" y="2418"/>
              <a:ext cx="263" cy="108"/>
            </a:xfrm>
            <a:custGeom>
              <a:avLst/>
              <a:gdLst>
                <a:gd name="T0" fmla="*/ 259 w 266"/>
                <a:gd name="T1" fmla="*/ 0 h 110"/>
                <a:gd name="T2" fmla="*/ 248 w 266"/>
                <a:gd name="T3" fmla="*/ 0 h 110"/>
                <a:gd name="T4" fmla="*/ 248 w 266"/>
                <a:gd name="T5" fmla="*/ 12 h 110"/>
                <a:gd name="T6" fmla="*/ 236 w 266"/>
                <a:gd name="T7" fmla="*/ 24 h 110"/>
                <a:gd name="T8" fmla="*/ 224 w 266"/>
                <a:gd name="T9" fmla="*/ 35 h 110"/>
                <a:gd name="T10" fmla="*/ 213 w 266"/>
                <a:gd name="T11" fmla="*/ 47 h 110"/>
                <a:gd name="T12" fmla="*/ 201 w 266"/>
                <a:gd name="T13" fmla="*/ 59 h 110"/>
                <a:gd name="T14" fmla="*/ 189 w 266"/>
                <a:gd name="T15" fmla="*/ 71 h 110"/>
                <a:gd name="T16" fmla="*/ 177 w 266"/>
                <a:gd name="T17" fmla="*/ 71 h 110"/>
                <a:gd name="T18" fmla="*/ 177 w 266"/>
                <a:gd name="T19" fmla="*/ 82 h 110"/>
                <a:gd name="T20" fmla="*/ 165 w 266"/>
                <a:gd name="T21" fmla="*/ 82 h 110"/>
                <a:gd name="T22" fmla="*/ 153 w 266"/>
                <a:gd name="T23" fmla="*/ 82 h 110"/>
                <a:gd name="T24" fmla="*/ 153 w 266"/>
                <a:gd name="T25" fmla="*/ 94 h 110"/>
                <a:gd name="T26" fmla="*/ 141 w 266"/>
                <a:gd name="T27" fmla="*/ 94 h 110"/>
                <a:gd name="T28" fmla="*/ 131 w 266"/>
                <a:gd name="T29" fmla="*/ 94 h 110"/>
                <a:gd name="T30" fmla="*/ 118 w 266"/>
                <a:gd name="T31" fmla="*/ 94 h 110"/>
                <a:gd name="T32" fmla="*/ 107 w 266"/>
                <a:gd name="T33" fmla="*/ 105 h 110"/>
                <a:gd name="T34" fmla="*/ 95 w 266"/>
                <a:gd name="T35" fmla="*/ 105 h 110"/>
                <a:gd name="T36" fmla="*/ 83 w 266"/>
                <a:gd name="T37" fmla="*/ 105 h 110"/>
                <a:gd name="T38" fmla="*/ 71 w 266"/>
                <a:gd name="T39" fmla="*/ 105 h 110"/>
                <a:gd name="T40" fmla="*/ 59 w 266"/>
                <a:gd name="T41" fmla="*/ 105 h 110"/>
                <a:gd name="T42" fmla="*/ 47 w 266"/>
                <a:gd name="T43" fmla="*/ 105 h 110"/>
                <a:gd name="T44" fmla="*/ 36 w 266"/>
                <a:gd name="T45" fmla="*/ 94 h 110"/>
                <a:gd name="T46" fmla="*/ 24 w 266"/>
                <a:gd name="T47" fmla="*/ 82 h 110"/>
                <a:gd name="T48" fmla="*/ 12 w 266"/>
                <a:gd name="T49" fmla="*/ 71 h 110"/>
                <a:gd name="T50" fmla="*/ 12 w 266"/>
                <a:gd name="T51" fmla="*/ 59 h 110"/>
                <a:gd name="T52" fmla="*/ 12 w 266"/>
                <a:gd name="T53" fmla="*/ 47 h 110"/>
                <a:gd name="T54" fmla="*/ 0 w 266"/>
                <a:gd name="T55" fmla="*/ 35 h 110"/>
                <a:gd name="T56" fmla="*/ 0 w 266"/>
                <a:gd name="T57" fmla="*/ 24 h 110"/>
                <a:gd name="T58" fmla="*/ 0 w 266"/>
                <a:gd name="T59" fmla="*/ 12 h 110"/>
                <a:gd name="T60" fmla="*/ 12 w 266"/>
                <a:gd name="T61" fmla="*/ 0 h 110"/>
                <a:gd name="T62" fmla="*/ 24 w 266"/>
                <a:gd name="T63" fmla="*/ 0 h 110"/>
                <a:gd name="T64" fmla="*/ 36 w 266"/>
                <a:gd name="T65" fmla="*/ 0 h 110"/>
                <a:gd name="T66" fmla="*/ 47 w 266"/>
                <a:gd name="T67" fmla="*/ 0 h 110"/>
                <a:gd name="T68" fmla="*/ 59 w 266"/>
                <a:gd name="T69" fmla="*/ 0 h 110"/>
                <a:gd name="T70" fmla="*/ 71 w 266"/>
                <a:gd name="T71" fmla="*/ 0 h 110"/>
                <a:gd name="T72" fmla="*/ 83 w 266"/>
                <a:gd name="T73" fmla="*/ 0 h 110"/>
                <a:gd name="T74" fmla="*/ 95 w 266"/>
                <a:gd name="T75" fmla="*/ 0 h 110"/>
                <a:gd name="T76" fmla="*/ 107 w 266"/>
                <a:gd name="T77" fmla="*/ 0 h 110"/>
                <a:gd name="T78" fmla="*/ 118 w 266"/>
                <a:gd name="T79" fmla="*/ 0 h 110"/>
                <a:gd name="T80" fmla="*/ 131 w 266"/>
                <a:gd name="T81" fmla="*/ 0 h 110"/>
                <a:gd name="T82" fmla="*/ 141 w 266"/>
                <a:gd name="T83" fmla="*/ 0 h 110"/>
                <a:gd name="T84" fmla="*/ 153 w 266"/>
                <a:gd name="T85" fmla="*/ 0 h 110"/>
                <a:gd name="T86" fmla="*/ 177 w 266"/>
                <a:gd name="T87" fmla="*/ 0 h 110"/>
                <a:gd name="T88" fmla="*/ 189 w 266"/>
                <a:gd name="T89" fmla="*/ 0 h 110"/>
                <a:gd name="T90" fmla="*/ 201 w 266"/>
                <a:gd name="T91" fmla="*/ 0 h 110"/>
                <a:gd name="T92" fmla="*/ 224 w 266"/>
                <a:gd name="T93" fmla="*/ 0 h 110"/>
                <a:gd name="T94" fmla="*/ 236 w 266"/>
                <a:gd name="T95" fmla="*/ 0 h 110"/>
                <a:gd name="T96" fmla="*/ 259 w 266"/>
                <a:gd name="T97" fmla="*/ 0 h 11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66" h="110">
                  <a:moveTo>
                    <a:pt x="265" y="0"/>
                  </a:moveTo>
                  <a:lnTo>
                    <a:pt x="254" y="0"/>
                  </a:lnTo>
                  <a:lnTo>
                    <a:pt x="254" y="12"/>
                  </a:lnTo>
                  <a:lnTo>
                    <a:pt x="242" y="24"/>
                  </a:lnTo>
                  <a:lnTo>
                    <a:pt x="230" y="37"/>
                  </a:lnTo>
                  <a:lnTo>
                    <a:pt x="217" y="49"/>
                  </a:lnTo>
                  <a:lnTo>
                    <a:pt x="205" y="61"/>
                  </a:lnTo>
                  <a:lnTo>
                    <a:pt x="193" y="73"/>
                  </a:lnTo>
                  <a:lnTo>
                    <a:pt x="181" y="73"/>
                  </a:lnTo>
                  <a:lnTo>
                    <a:pt x="181" y="86"/>
                  </a:lnTo>
                  <a:lnTo>
                    <a:pt x="169" y="86"/>
                  </a:lnTo>
                  <a:lnTo>
                    <a:pt x="157" y="86"/>
                  </a:lnTo>
                  <a:lnTo>
                    <a:pt x="157" y="98"/>
                  </a:lnTo>
                  <a:lnTo>
                    <a:pt x="145" y="98"/>
                  </a:lnTo>
                  <a:lnTo>
                    <a:pt x="133" y="98"/>
                  </a:lnTo>
                  <a:lnTo>
                    <a:pt x="120" y="98"/>
                  </a:lnTo>
                  <a:lnTo>
                    <a:pt x="109" y="109"/>
                  </a:lnTo>
                  <a:lnTo>
                    <a:pt x="97" y="109"/>
                  </a:lnTo>
                  <a:lnTo>
                    <a:pt x="85" y="109"/>
                  </a:lnTo>
                  <a:lnTo>
                    <a:pt x="73" y="109"/>
                  </a:lnTo>
                  <a:lnTo>
                    <a:pt x="61" y="109"/>
                  </a:lnTo>
                  <a:lnTo>
                    <a:pt x="49" y="109"/>
                  </a:lnTo>
                  <a:lnTo>
                    <a:pt x="36" y="98"/>
                  </a:lnTo>
                  <a:lnTo>
                    <a:pt x="24" y="86"/>
                  </a:lnTo>
                  <a:lnTo>
                    <a:pt x="12" y="73"/>
                  </a:lnTo>
                  <a:lnTo>
                    <a:pt x="12" y="61"/>
                  </a:lnTo>
                  <a:lnTo>
                    <a:pt x="12" y="49"/>
                  </a:lnTo>
                  <a:lnTo>
                    <a:pt x="0" y="37"/>
                  </a:lnTo>
                  <a:lnTo>
                    <a:pt x="0" y="24"/>
                  </a:lnTo>
                  <a:lnTo>
                    <a:pt x="0" y="12"/>
                  </a:lnTo>
                  <a:lnTo>
                    <a:pt x="12" y="0"/>
                  </a:lnTo>
                  <a:lnTo>
                    <a:pt x="24" y="0"/>
                  </a:lnTo>
                  <a:lnTo>
                    <a:pt x="36" y="0"/>
                  </a:lnTo>
                  <a:lnTo>
                    <a:pt x="49" y="0"/>
                  </a:lnTo>
                  <a:lnTo>
                    <a:pt x="61" y="0"/>
                  </a:lnTo>
                  <a:lnTo>
                    <a:pt x="73" y="0"/>
                  </a:lnTo>
                  <a:lnTo>
                    <a:pt x="85" y="0"/>
                  </a:lnTo>
                  <a:lnTo>
                    <a:pt x="97" y="0"/>
                  </a:lnTo>
                  <a:lnTo>
                    <a:pt x="109" y="0"/>
                  </a:lnTo>
                  <a:lnTo>
                    <a:pt x="120" y="0"/>
                  </a:lnTo>
                  <a:lnTo>
                    <a:pt x="133" y="0"/>
                  </a:lnTo>
                  <a:lnTo>
                    <a:pt x="145" y="0"/>
                  </a:lnTo>
                  <a:lnTo>
                    <a:pt x="157" y="0"/>
                  </a:lnTo>
                  <a:lnTo>
                    <a:pt x="181" y="0"/>
                  </a:lnTo>
                  <a:lnTo>
                    <a:pt x="193" y="0"/>
                  </a:lnTo>
                  <a:lnTo>
                    <a:pt x="205" y="0"/>
                  </a:lnTo>
                  <a:lnTo>
                    <a:pt x="230" y="0"/>
                  </a:lnTo>
                  <a:lnTo>
                    <a:pt x="242" y="0"/>
                  </a:lnTo>
                  <a:lnTo>
                    <a:pt x="265"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77" name="Freeform 34"/>
            <p:cNvSpPr>
              <a:spLocks/>
            </p:cNvSpPr>
            <p:nvPr/>
          </p:nvSpPr>
          <p:spPr bwMode="auto">
            <a:xfrm>
              <a:off x="2769" y="2696"/>
              <a:ext cx="625" cy="363"/>
            </a:xfrm>
            <a:custGeom>
              <a:avLst/>
              <a:gdLst>
                <a:gd name="T0" fmla="*/ 557 w 634"/>
                <a:gd name="T1" fmla="*/ 342 h 371"/>
                <a:gd name="T2" fmla="*/ 569 w 634"/>
                <a:gd name="T3" fmla="*/ 320 h 371"/>
                <a:gd name="T4" fmla="*/ 591 w 634"/>
                <a:gd name="T5" fmla="*/ 308 h 371"/>
                <a:gd name="T6" fmla="*/ 603 w 634"/>
                <a:gd name="T7" fmla="*/ 274 h 371"/>
                <a:gd name="T8" fmla="*/ 615 w 634"/>
                <a:gd name="T9" fmla="*/ 241 h 371"/>
                <a:gd name="T10" fmla="*/ 603 w 634"/>
                <a:gd name="T11" fmla="*/ 205 h 371"/>
                <a:gd name="T12" fmla="*/ 603 w 634"/>
                <a:gd name="T13" fmla="*/ 171 h 371"/>
                <a:gd name="T14" fmla="*/ 591 w 634"/>
                <a:gd name="T15" fmla="*/ 137 h 371"/>
                <a:gd name="T16" fmla="*/ 581 w 634"/>
                <a:gd name="T17" fmla="*/ 113 h 371"/>
                <a:gd name="T18" fmla="*/ 569 w 634"/>
                <a:gd name="T19" fmla="*/ 92 h 371"/>
                <a:gd name="T20" fmla="*/ 545 w 634"/>
                <a:gd name="T21" fmla="*/ 58 h 371"/>
                <a:gd name="T22" fmla="*/ 522 w 634"/>
                <a:gd name="T23" fmla="*/ 46 h 371"/>
                <a:gd name="T24" fmla="*/ 488 w 634"/>
                <a:gd name="T25" fmla="*/ 23 h 371"/>
                <a:gd name="T26" fmla="*/ 452 w 634"/>
                <a:gd name="T27" fmla="*/ 12 h 371"/>
                <a:gd name="T28" fmla="*/ 430 w 634"/>
                <a:gd name="T29" fmla="*/ 0 h 371"/>
                <a:gd name="T30" fmla="*/ 395 w 634"/>
                <a:gd name="T31" fmla="*/ 0 h 371"/>
                <a:gd name="T32" fmla="*/ 361 w 634"/>
                <a:gd name="T33" fmla="*/ 0 h 371"/>
                <a:gd name="T34" fmla="*/ 325 w 634"/>
                <a:gd name="T35" fmla="*/ 0 h 371"/>
                <a:gd name="T36" fmla="*/ 290 w 634"/>
                <a:gd name="T37" fmla="*/ 0 h 371"/>
                <a:gd name="T38" fmla="*/ 266 w 634"/>
                <a:gd name="T39" fmla="*/ 12 h 371"/>
                <a:gd name="T40" fmla="*/ 243 w 634"/>
                <a:gd name="T41" fmla="*/ 23 h 371"/>
                <a:gd name="T42" fmla="*/ 221 w 634"/>
                <a:gd name="T43" fmla="*/ 34 h 371"/>
                <a:gd name="T44" fmla="*/ 197 w 634"/>
                <a:gd name="T45" fmla="*/ 46 h 371"/>
                <a:gd name="T46" fmla="*/ 163 w 634"/>
                <a:gd name="T47" fmla="*/ 68 h 371"/>
                <a:gd name="T48" fmla="*/ 139 w 634"/>
                <a:gd name="T49" fmla="*/ 92 h 371"/>
                <a:gd name="T50" fmla="*/ 115 w 634"/>
                <a:gd name="T51" fmla="*/ 113 h 371"/>
                <a:gd name="T52" fmla="*/ 94 w 634"/>
                <a:gd name="T53" fmla="*/ 125 h 371"/>
                <a:gd name="T54" fmla="*/ 70 w 634"/>
                <a:gd name="T55" fmla="*/ 149 h 371"/>
                <a:gd name="T56" fmla="*/ 58 w 634"/>
                <a:gd name="T57" fmla="*/ 183 h 371"/>
                <a:gd name="T58" fmla="*/ 35 w 634"/>
                <a:gd name="T59" fmla="*/ 217 h 371"/>
                <a:gd name="T60" fmla="*/ 12 w 634"/>
                <a:gd name="T61" fmla="*/ 250 h 371"/>
                <a:gd name="T62" fmla="*/ 0 w 634"/>
                <a:gd name="T63" fmla="*/ 274 h 371"/>
                <a:gd name="T64" fmla="*/ 0 w 634"/>
                <a:gd name="T65" fmla="*/ 308 h 371"/>
                <a:gd name="T66" fmla="*/ 12 w 634"/>
                <a:gd name="T67" fmla="*/ 332 h 371"/>
                <a:gd name="T68" fmla="*/ 46 w 634"/>
                <a:gd name="T69" fmla="*/ 342 h 371"/>
                <a:gd name="T70" fmla="*/ 70 w 634"/>
                <a:gd name="T71" fmla="*/ 354 h 371"/>
                <a:gd name="T72" fmla="*/ 104 w 634"/>
                <a:gd name="T73" fmla="*/ 354 h 371"/>
                <a:gd name="T74" fmla="*/ 139 w 634"/>
                <a:gd name="T75" fmla="*/ 354 h 371"/>
                <a:gd name="T76" fmla="*/ 174 w 634"/>
                <a:gd name="T77" fmla="*/ 354 h 371"/>
                <a:gd name="T78" fmla="*/ 209 w 634"/>
                <a:gd name="T79" fmla="*/ 354 h 371"/>
                <a:gd name="T80" fmla="*/ 254 w 634"/>
                <a:gd name="T81" fmla="*/ 354 h 371"/>
                <a:gd name="T82" fmla="*/ 302 w 634"/>
                <a:gd name="T83" fmla="*/ 354 h 371"/>
                <a:gd name="T84" fmla="*/ 337 w 634"/>
                <a:gd name="T85" fmla="*/ 354 h 371"/>
                <a:gd name="T86" fmla="*/ 373 w 634"/>
                <a:gd name="T87" fmla="*/ 354 h 371"/>
                <a:gd name="T88" fmla="*/ 406 w 634"/>
                <a:gd name="T89" fmla="*/ 354 h 371"/>
                <a:gd name="T90" fmla="*/ 442 w 634"/>
                <a:gd name="T91" fmla="*/ 354 h 371"/>
                <a:gd name="T92" fmla="*/ 476 w 634"/>
                <a:gd name="T93" fmla="*/ 354 h 371"/>
                <a:gd name="T94" fmla="*/ 512 w 634"/>
                <a:gd name="T95" fmla="*/ 354 h 371"/>
                <a:gd name="T96" fmla="*/ 557 w 634"/>
                <a:gd name="T97" fmla="*/ 354 h 3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34" h="371">
                  <a:moveTo>
                    <a:pt x="561" y="370"/>
                  </a:moveTo>
                  <a:lnTo>
                    <a:pt x="561" y="358"/>
                  </a:lnTo>
                  <a:lnTo>
                    <a:pt x="573" y="358"/>
                  </a:lnTo>
                  <a:lnTo>
                    <a:pt x="573" y="346"/>
                  </a:lnTo>
                  <a:lnTo>
                    <a:pt x="585" y="346"/>
                  </a:lnTo>
                  <a:lnTo>
                    <a:pt x="585" y="334"/>
                  </a:lnTo>
                  <a:lnTo>
                    <a:pt x="597" y="334"/>
                  </a:lnTo>
                  <a:lnTo>
                    <a:pt x="597" y="322"/>
                  </a:lnTo>
                  <a:lnTo>
                    <a:pt x="609" y="322"/>
                  </a:lnTo>
                  <a:lnTo>
                    <a:pt x="609" y="310"/>
                  </a:lnTo>
                  <a:lnTo>
                    <a:pt x="621" y="298"/>
                  </a:lnTo>
                  <a:lnTo>
                    <a:pt x="621" y="286"/>
                  </a:lnTo>
                  <a:lnTo>
                    <a:pt x="621" y="274"/>
                  </a:lnTo>
                  <a:lnTo>
                    <a:pt x="621" y="262"/>
                  </a:lnTo>
                  <a:lnTo>
                    <a:pt x="633" y="251"/>
                  </a:lnTo>
                  <a:lnTo>
                    <a:pt x="633" y="239"/>
                  </a:lnTo>
                  <a:lnTo>
                    <a:pt x="633" y="227"/>
                  </a:lnTo>
                  <a:lnTo>
                    <a:pt x="621" y="215"/>
                  </a:lnTo>
                  <a:lnTo>
                    <a:pt x="621" y="203"/>
                  </a:lnTo>
                  <a:lnTo>
                    <a:pt x="621" y="191"/>
                  </a:lnTo>
                  <a:lnTo>
                    <a:pt x="621" y="179"/>
                  </a:lnTo>
                  <a:lnTo>
                    <a:pt x="621" y="167"/>
                  </a:lnTo>
                  <a:lnTo>
                    <a:pt x="609" y="155"/>
                  </a:lnTo>
                  <a:lnTo>
                    <a:pt x="609" y="143"/>
                  </a:lnTo>
                  <a:lnTo>
                    <a:pt x="609" y="131"/>
                  </a:lnTo>
                  <a:lnTo>
                    <a:pt x="597" y="131"/>
                  </a:lnTo>
                  <a:lnTo>
                    <a:pt x="597" y="119"/>
                  </a:lnTo>
                  <a:lnTo>
                    <a:pt x="597" y="108"/>
                  </a:lnTo>
                  <a:lnTo>
                    <a:pt x="585" y="108"/>
                  </a:lnTo>
                  <a:lnTo>
                    <a:pt x="585" y="96"/>
                  </a:lnTo>
                  <a:lnTo>
                    <a:pt x="573" y="84"/>
                  </a:lnTo>
                  <a:lnTo>
                    <a:pt x="561" y="72"/>
                  </a:lnTo>
                  <a:lnTo>
                    <a:pt x="561" y="60"/>
                  </a:lnTo>
                  <a:lnTo>
                    <a:pt x="550" y="60"/>
                  </a:lnTo>
                  <a:lnTo>
                    <a:pt x="550" y="48"/>
                  </a:lnTo>
                  <a:lnTo>
                    <a:pt x="538" y="48"/>
                  </a:lnTo>
                  <a:lnTo>
                    <a:pt x="526" y="36"/>
                  </a:lnTo>
                  <a:lnTo>
                    <a:pt x="514" y="36"/>
                  </a:lnTo>
                  <a:lnTo>
                    <a:pt x="502" y="24"/>
                  </a:lnTo>
                  <a:lnTo>
                    <a:pt x="490" y="24"/>
                  </a:lnTo>
                  <a:lnTo>
                    <a:pt x="478" y="12"/>
                  </a:lnTo>
                  <a:lnTo>
                    <a:pt x="466" y="12"/>
                  </a:lnTo>
                  <a:lnTo>
                    <a:pt x="454" y="12"/>
                  </a:lnTo>
                  <a:lnTo>
                    <a:pt x="442" y="12"/>
                  </a:lnTo>
                  <a:lnTo>
                    <a:pt x="442" y="0"/>
                  </a:lnTo>
                  <a:lnTo>
                    <a:pt x="430" y="0"/>
                  </a:lnTo>
                  <a:lnTo>
                    <a:pt x="418" y="0"/>
                  </a:lnTo>
                  <a:lnTo>
                    <a:pt x="407" y="0"/>
                  </a:lnTo>
                  <a:lnTo>
                    <a:pt x="395" y="0"/>
                  </a:lnTo>
                  <a:lnTo>
                    <a:pt x="383" y="0"/>
                  </a:lnTo>
                  <a:lnTo>
                    <a:pt x="371" y="0"/>
                  </a:lnTo>
                  <a:lnTo>
                    <a:pt x="359" y="0"/>
                  </a:lnTo>
                  <a:lnTo>
                    <a:pt x="347" y="0"/>
                  </a:lnTo>
                  <a:lnTo>
                    <a:pt x="335" y="0"/>
                  </a:lnTo>
                  <a:lnTo>
                    <a:pt x="323" y="0"/>
                  </a:lnTo>
                  <a:lnTo>
                    <a:pt x="310" y="0"/>
                  </a:lnTo>
                  <a:lnTo>
                    <a:pt x="298" y="0"/>
                  </a:lnTo>
                  <a:lnTo>
                    <a:pt x="286" y="0"/>
                  </a:lnTo>
                  <a:lnTo>
                    <a:pt x="274" y="0"/>
                  </a:lnTo>
                  <a:lnTo>
                    <a:pt x="274" y="12"/>
                  </a:lnTo>
                  <a:lnTo>
                    <a:pt x="262" y="12"/>
                  </a:lnTo>
                  <a:lnTo>
                    <a:pt x="251" y="12"/>
                  </a:lnTo>
                  <a:lnTo>
                    <a:pt x="251" y="24"/>
                  </a:lnTo>
                  <a:lnTo>
                    <a:pt x="239" y="24"/>
                  </a:lnTo>
                  <a:lnTo>
                    <a:pt x="227" y="24"/>
                  </a:lnTo>
                  <a:lnTo>
                    <a:pt x="227" y="36"/>
                  </a:lnTo>
                  <a:lnTo>
                    <a:pt x="215" y="36"/>
                  </a:lnTo>
                  <a:lnTo>
                    <a:pt x="203" y="36"/>
                  </a:lnTo>
                  <a:lnTo>
                    <a:pt x="203" y="48"/>
                  </a:lnTo>
                  <a:lnTo>
                    <a:pt x="191" y="48"/>
                  </a:lnTo>
                  <a:lnTo>
                    <a:pt x="179" y="60"/>
                  </a:lnTo>
                  <a:lnTo>
                    <a:pt x="167" y="72"/>
                  </a:lnTo>
                  <a:lnTo>
                    <a:pt x="155" y="84"/>
                  </a:lnTo>
                  <a:lnTo>
                    <a:pt x="143" y="84"/>
                  </a:lnTo>
                  <a:lnTo>
                    <a:pt x="143" y="96"/>
                  </a:lnTo>
                  <a:lnTo>
                    <a:pt x="131" y="96"/>
                  </a:lnTo>
                  <a:lnTo>
                    <a:pt x="131" y="108"/>
                  </a:lnTo>
                  <a:lnTo>
                    <a:pt x="119" y="119"/>
                  </a:lnTo>
                  <a:lnTo>
                    <a:pt x="108" y="119"/>
                  </a:lnTo>
                  <a:lnTo>
                    <a:pt x="108" y="131"/>
                  </a:lnTo>
                  <a:lnTo>
                    <a:pt x="96" y="131"/>
                  </a:lnTo>
                  <a:lnTo>
                    <a:pt x="96" y="143"/>
                  </a:lnTo>
                  <a:lnTo>
                    <a:pt x="84" y="155"/>
                  </a:lnTo>
                  <a:lnTo>
                    <a:pt x="72" y="155"/>
                  </a:lnTo>
                  <a:lnTo>
                    <a:pt x="72" y="167"/>
                  </a:lnTo>
                  <a:lnTo>
                    <a:pt x="60" y="179"/>
                  </a:lnTo>
                  <a:lnTo>
                    <a:pt x="60" y="191"/>
                  </a:lnTo>
                  <a:lnTo>
                    <a:pt x="48" y="203"/>
                  </a:lnTo>
                  <a:lnTo>
                    <a:pt x="36" y="215"/>
                  </a:lnTo>
                  <a:lnTo>
                    <a:pt x="36" y="227"/>
                  </a:lnTo>
                  <a:lnTo>
                    <a:pt x="24" y="239"/>
                  </a:lnTo>
                  <a:lnTo>
                    <a:pt x="24" y="251"/>
                  </a:lnTo>
                  <a:lnTo>
                    <a:pt x="12" y="262"/>
                  </a:lnTo>
                  <a:lnTo>
                    <a:pt x="12" y="274"/>
                  </a:lnTo>
                  <a:lnTo>
                    <a:pt x="12" y="286"/>
                  </a:lnTo>
                  <a:lnTo>
                    <a:pt x="0" y="286"/>
                  </a:lnTo>
                  <a:lnTo>
                    <a:pt x="0" y="298"/>
                  </a:lnTo>
                  <a:lnTo>
                    <a:pt x="0" y="310"/>
                  </a:lnTo>
                  <a:lnTo>
                    <a:pt x="0" y="322"/>
                  </a:lnTo>
                  <a:lnTo>
                    <a:pt x="0" y="334"/>
                  </a:lnTo>
                  <a:lnTo>
                    <a:pt x="12" y="334"/>
                  </a:lnTo>
                  <a:lnTo>
                    <a:pt x="12" y="346"/>
                  </a:lnTo>
                  <a:lnTo>
                    <a:pt x="24" y="346"/>
                  </a:lnTo>
                  <a:lnTo>
                    <a:pt x="36" y="358"/>
                  </a:lnTo>
                  <a:lnTo>
                    <a:pt x="48" y="358"/>
                  </a:lnTo>
                  <a:lnTo>
                    <a:pt x="60" y="358"/>
                  </a:lnTo>
                  <a:lnTo>
                    <a:pt x="72" y="358"/>
                  </a:lnTo>
                  <a:lnTo>
                    <a:pt x="72" y="370"/>
                  </a:lnTo>
                  <a:lnTo>
                    <a:pt x="84" y="370"/>
                  </a:lnTo>
                  <a:lnTo>
                    <a:pt x="96" y="370"/>
                  </a:lnTo>
                  <a:lnTo>
                    <a:pt x="108" y="370"/>
                  </a:lnTo>
                  <a:lnTo>
                    <a:pt x="119" y="370"/>
                  </a:lnTo>
                  <a:lnTo>
                    <a:pt x="131" y="370"/>
                  </a:lnTo>
                  <a:lnTo>
                    <a:pt x="143" y="370"/>
                  </a:lnTo>
                  <a:lnTo>
                    <a:pt x="155" y="370"/>
                  </a:lnTo>
                  <a:lnTo>
                    <a:pt x="167" y="370"/>
                  </a:lnTo>
                  <a:lnTo>
                    <a:pt x="179" y="370"/>
                  </a:lnTo>
                  <a:lnTo>
                    <a:pt x="191" y="370"/>
                  </a:lnTo>
                  <a:lnTo>
                    <a:pt x="203" y="370"/>
                  </a:lnTo>
                  <a:lnTo>
                    <a:pt x="215" y="370"/>
                  </a:lnTo>
                  <a:lnTo>
                    <a:pt x="239" y="370"/>
                  </a:lnTo>
                  <a:lnTo>
                    <a:pt x="251" y="370"/>
                  </a:lnTo>
                  <a:lnTo>
                    <a:pt x="262" y="370"/>
                  </a:lnTo>
                  <a:lnTo>
                    <a:pt x="286" y="370"/>
                  </a:lnTo>
                  <a:lnTo>
                    <a:pt x="298" y="370"/>
                  </a:lnTo>
                  <a:lnTo>
                    <a:pt x="310" y="370"/>
                  </a:lnTo>
                  <a:lnTo>
                    <a:pt x="323" y="370"/>
                  </a:lnTo>
                  <a:lnTo>
                    <a:pt x="335" y="370"/>
                  </a:lnTo>
                  <a:lnTo>
                    <a:pt x="347" y="370"/>
                  </a:lnTo>
                  <a:lnTo>
                    <a:pt x="359" y="370"/>
                  </a:lnTo>
                  <a:lnTo>
                    <a:pt x="371" y="370"/>
                  </a:lnTo>
                  <a:lnTo>
                    <a:pt x="383" y="370"/>
                  </a:lnTo>
                  <a:lnTo>
                    <a:pt x="395" y="370"/>
                  </a:lnTo>
                  <a:lnTo>
                    <a:pt x="407" y="370"/>
                  </a:lnTo>
                  <a:lnTo>
                    <a:pt x="418" y="370"/>
                  </a:lnTo>
                  <a:lnTo>
                    <a:pt x="430" y="370"/>
                  </a:lnTo>
                  <a:lnTo>
                    <a:pt x="442" y="370"/>
                  </a:lnTo>
                  <a:lnTo>
                    <a:pt x="454" y="370"/>
                  </a:lnTo>
                  <a:lnTo>
                    <a:pt x="466" y="370"/>
                  </a:lnTo>
                  <a:lnTo>
                    <a:pt x="478" y="370"/>
                  </a:lnTo>
                  <a:lnTo>
                    <a:pt x="490" y="370"/>
                  </a:lnTo>
                  <a:lnTo>
                    <a:pt x="502" y="370"/>
                  </a:lnTo>
                  <a:lnTo>
                    <a:pt x="514" y="370"/>
                  </a:lnTo>
                  <a:lnTo>
                    <a:pt x="526" y="370"/>
                  </a:lnTo>
                  <a:lnTo>
                    <a:pt x="538" y="370"/>
                  </a:lnTo>
                  <a:lnTo>
                    <a:pt x="550" y="370"/>
                  </a:lnTo>
                  <a:lnTo>
                    <a:pt x="573" y="370"/>
                  </a:lnTo>
                  <a:lnTo>
                    <a:pt x="561" y="370"/>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78" name="Line 35"/>
            <p:cNvSpPr>
              <a:spLocks noChangeShapeType="1"/>
            </p:cNvSpPr>
            <p:nvPr/>
          </p:nvSpPr>
          <p:spPr bwMode="auto">
            <a:xfrm>
              <a:off x="3337" y="3066"/>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79" name="Freeform 36"/>
            <p:cNvSpPr>
              <a:spLocks/>
            </p:cNvSpPr>
            <p:nvPr/>
          </p:nvSpPr>
          <p:spPr bwMode="auto">
            <a:xfrm>
              <a:off x="2765" y="2704"/>
              <a:ext cx="645" cy="371"/>
            </a:xfrm>
            <a:custGeom>
              <a:avLst/>
              <a:gdLst>
                <a:gd name="T0" fmla="*/ 635 w 654"/>
                <a:gd name="T1" fmla="*/ 210 h 379"/>
                <a:gd name="T2" fmla="*/ 470 w 654"/>
                <a:gd name="T3" fmla="*/ 12 h 379"/>
                <a:gd name="T4" fmla="*/ 224 w 654"/>
                <a:gd name="T5" fmla="*/ 35 h 379"/>
                <a:gd name="T6" fmla="*/ 36 w 654"/>
                <a:gd name="T7" fmla="*/ 246 h 379"/>
                <a:gd name="T8" fmla="*/ 165 w 654"/>
                <a:gd name="T9" fmla="*/ 362 h 379"/>
                <a:gd name="T10" fmla="*/ 506 w 654"/>
                <a:gd name="T11" fmla="*/ 362 h 379"/>
                <a:gd name="T12" fmla="*/ 576 w 654"/>
                <a:gd name="T13" fmla="*/ 350 h 379"/>
                <a:gd name="T14" fmla="*/ 588 w 654"/>
                <a:gd name="T15" fmla="*/ 327 h 379"/>
                <a:gd name="T16" fmla="*/ 611 w 654"/>
                <a:gd name="T17" fmla="*/ 315 h 379"/>
                <a:gd name="T18" fmla="*/ 623 w 654"/>
                <a:gd name="T19" fmla="*/ 280 h 379"/>
                <a:gd name="T20" fmla="*/ 635 w 654"/>
                <a:gd name="T21" fmla="*/ 246 h 379"/>
                <a:gd name="T22" fmla="*/ 623 w 654"/>
                <a:gd name="T23" fmla="*/ 210 h 379"/>
                <a:gd name="T24" fmla="*/ 623 w 654"/>
                <a:gd name="T25" fmla="*/ 175 h 379"/>
                <a:gd name="T26" fmla="*/ 611 w 654"/>
                <a:gd name="T27" fmla="*/ 140 h 379"/>
                <a:gd name="T28" fmla="*/ 600 w 654"/>
                <a:gd name="T29" fmla="*/ 116 h 379"/>
                <a:gd name="T30" fmla="*/ 588 w 654"/>
                <a:gd name="T31" fmla="*/ 94 h 379"/>
                <a:gd name="T32" fmla="*/ 564 w 654"/>
                <a:gd name="T33" fmla="*/ 59 h 379"/>
                <a:gd name="T34" fmla="*/ 541 w 654"/>
                <a:gd name="T35" fmla="*/ 47 h 379"/>
                <a:gd name="T36" fmla="*/ 506 w 654"/>
                <a:gd name="T37" fmla="*/ 23 h 379"/>
                <a:gd name="T38" fmla="*/ 470 w 654"/>
                <a:gd name="T39" fmla="*/ 12 h 379"/>
                <a:gd name="T40" fmla="*/ 447 w 654"/>
                <a:gd name="T41" fmla="*/ 0 h 379"/>
                <a:gd name="T42" fmla="*/ 412 w 654"/>
                <a:gd name="T43" fmla="*/ 0 h 379"/>
                <a:gd name="T44" fmla="*/ 377 w 654"/>
                <a:gd name="T45" fmla="*/ 0 h 379"/>
                <a:gd name="T46" fmla="*/ 341 w 654"/>
                <a:gd name="T47" fmla="*/ 0 h 379"/>
                <a:gd name="T48" fmla="*/ 306 w 654"/>
                <a:gd name="T49" fmla="*/ 0 h 379"/>
                <a:gd name="T50" fmla="*/ 282 w 654"/>
                <a:gd name="T51" fmla="*/ 12 h 379"/>
                <a:gd name="T52" fmla="*/ 259 w 654"/>
                <a:gd name="T53" fmla="*/ 23 h 379"/>
                <a:gd name="T54" fmla="*/ 236 w 654"/>
                <a:gd name="T55" fmla="*/ 35 h 379"/>
                <a:gd name="T56" fmla="*/ 212 w 654"/>
                <a:gd name="T57" fmla="*/ 47 h 379"/>
                <a:gd name="T58" fmla="*/ 177 w 654"/>
                <a:gd name="T59" fmla="*/ 70 h 379"/>
                <a:gd name="T60" fmla="*/ 153 w 654"/>
                <a:gd name="T61" fmla="*/ 94 h 379"/>
                <a:gd name="T62" fmla="*/ 129 w 654"/>
                <a:gd name="T63" fmla="*/ 116 h 379"/>
                <a:gd name="T64" fmla="*/ 107 w 654"/>
                <a:gd name="T65" fmla="*/ 128 h 379"/>
                <a:gd name="T66" fmla="*/ 83 w 654"/>
                <a:gd name="T67" fmla="*/ 152 h 379"/>
                <a:gd name="T68" fmla="*/ 71 w 654"/>
                <a:gd name="T69" fmla="*/ 187 h 379"/>
                <a:gd name="T70" fmla="*/ 47 w 654"/>
                <a:gd name="T71" fmla="*/ 222 h 379"/>
                <a:gd name="T72" fmla="*/ 24 w 654"/>
                <a:gd name="T73" fmla="*/ 256 h 379"/>
                <a:gd name="T74" fmla="*/ 12 w 654"/>
                <a:gd name="T75" fmla="*/ 280 h 379"/>
                <a:gd name="T76" fmla="*/ 12 w 654"/>
                <a:gd name="T77" fmla="*/ 315 h 379"/>
                <a:gd name="T78" fmla="*/ 24 w 654"/>
                <a:gd name="T79" fmla="*/ 339 h 379"/>
                <a:gd name="T80" fmla="*/ 59 w 654"/>
                <a:gd name="T81" fmla="*/ 350 h 379"/>
                <a:gd name="T82" fmla="*/ 83 w 654"/>
                <a:gd name="T83" fmla="*/ 362 h 379"/>
                <a:gd name="T84" fmla="*/ 118 w 654"/>
                <a:gd name="T85" fmla="*/ 362 h 379"/>
                <a:gd name="T86" fmla="*/ 153 w 654"/>
                <a:gd name="T87" fmla="*/ 362 h 379"/>
                <a:gd name="T88" fmla="*/ 188 w 654"/>
                <a:gd name="T89" fmla="*/ 362 h 379"/>
                <a:gd name="T90" fmla="*/ 224 w 654"/>
                <a:gd name="T91" fmla="*/ 362 h 379"/>
                <a:gd name="T92" fmla="*/ 270 w 654"/>
                <a:gd name="T93" fmla="*/ 362 h 379"/>
                <a:gd name="T94" fmla="*/ 319 w 654"/>
                <a:gd name="T95" fmla="*/ 362 h 379"/>
                <a:gd name="T96" fmla="*/ 353 w 654"/>
                <a:gd name="T97" fmla="*/ 362 h 379"/>
                <a:gd name="T98" fmla="*/ 389 w 654"/>
                <a:gd name="T99" fmla="*/ 362 h 379"/>
                <a:gd name="T100" fmla="*/ 423 w 654"/>
                <a:gd name="T101" fmla="*/ 362 h 379"/>
                <a:gd name="T102" fmla="*/ 459 w 654"/>
                <a:gd name="T103" fmla="*/ 362 h 379"/>
                <a:gd name="T104" fmla="*/ 494 w 654"/>
                <a:gd name="T105" fmla="*/ 362 h 379"/>
                <a:gd name="T106" fmla="*/ 531 w 654"/>
                <a:gd name="T107" fmla="*/ 362 h 379"/>
                <a:gd name="T108" fmla="*/ 576 w 654"/>
                <a:gd name="T109" fmla="*/ 362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54" h="379">
                  <a:moveTo>
                    <a:pt x="580" y="378"/>
                  </a:moveTo>
                  <a:lnTo>
                    <a:pt x="641" y="304"/>
                  </a:lnTo>
                  <a:lnTo>
                    <a:pt x="653" y="220"/>
                  </a:lnTo>
                  <a:lnTo>
                    <a:pt x="629" y="134"/>
                  </a:lnTo>
                  <a:lnTo>
                    <a:pt x="569" y="49"/>
                  </a:lnTo>
                  <a:lnTo>
                    <a:pt x="484" y="12"/>
                  </a:lnTo>
                  <a:lnTo>
                    <a:pt x="400" y="0"/>
                  </a:lnTo>
                  <a:lnTo>
                    <a:pt x="314" y="0"/>
                  </a:lnTo>
                  <a:lnTo>
                    <a:pt x="230" y="37"/>
                  </a:lnTo>
                  <a:lnTo>
                    <a:pt x="157" y="98"/>
                  </a:lnTo>
                  <a:lnTo>
                    <a:pt x="85" y="171"/>
                  </a:lnTo>
                  <a:lnTo>
                    <a:pt x="37" y="256"/>
                  </a:lnTo>
                  <a:lnTo>
                    <a:pt x="0" y="341"/>
                  </a:lnTo>
                  <a:lnTo>
                    <a:pt x="85" y="378"/>
                  </a:lnTo>
                  <a:lnTo>
                    <a:pt x="169" y="378"/>
                  </a:lnTo>
                  <a:lnTo>
                    <a:pt x="339" y="378"/>
                  </a:lnTo>
                  <a:lnTo>
                    <a:pt x="435" y="378"/>
                  </a:lnTo>
                  <a:lnTo>
                    <a:pt x="520" y="378"/>
                  </a:lnTo>
                  <a:lnTo>
                    <a:pt x="580" y="378"/>
                  </a:lnTo>
                  <a:lnTo>
                    <a:pt x="580" y="366"/>
                  </a:lnTo>
                  <a:lnTo>
                    <a:pt x="592" y="366"/>
                  </a:lnTo>
                  <a:lnTo>
                    <a:pt x="592" y="353"/>
                  </a:lnTo>
                  <a:lnTo>
                    <a:pt x="604" y="353"/>
                  </a:lnTo>
                  <a:lnTo>
                    <a:pt x="604" y="341"/>
                  </a:lnTo>
                  <a:lnTo>
                    <a:pt x="616" y="341"/>
                  </a:lnTo>
                  <a:lnTo>
                    <a:pt x="616" y="329"/>
                  </a:lnTo>
                  <a:lnTo>
                    <a:pt x="629" y="329"/>
                  </a:lnTo>
                  <a:lnTo>
                    <a:pt x="629" y="317"/>
                  </a:lnTo>
                  <a:lnTo>
                    <a:pt x="641" y="304"/>
                  </a:lnTo>
                  <a:lnTo>
                    <a:pt x="641" y="292"/>
                  </a:lnTo>
                  <a:lnTo>
                    <a:pt x="641" y="280"/>
                  </a:lnTo>
                  <a:lnTo>
                    <a:pt x="641" y="268"/>
                  </a:lnTo>
                  <a:lnTo>
                    <a:pt x="653" y="256"/>
                  </a:lnTo>
                  <a:lnTo>
                    <a:pt x="653" y="244"/>
                  </a:lnTo>
                  <a:lnTo>
                    <a:pt x="653" y="232"/>
                  </a:lnTo>
                  <a:lnTo>
                    <a:pt x="641" y="220"/>
                  </a:lnTo>
                  <a:lnTo>
                    <a:pt x="641" y="207"/>
                  </a:lnTo>
                  <a:lnTo>
                    <a:pt x="641" y="195"/>
                  </a:lnTo>
                  <a:lnTo>
                    <a:pt x="641" y="183"/>
                  </a:lnTo>
                  <a:lnTo>
                    <a:pt x="641" y="171"/>
                  </a:lnTo>
                  <a:lnTo>
                    <a:pt x="629" y="158"/>
                  </a:lnTo>
                  <a:lnTo>
                    <a:pt x="629" y="146"/>
                  </a:lnTo>
                  <a:lnTo>
                    <a:pt x="629" y="134"/>
                  </a:lnTo>
                  <a:lnTo>
                    <a:pt x="616" y="134"/>
                  </a:lnTo>
                  <a:lnTo>
                    <a:pt x="616" y="122"/>
                  </a:lnTo>
                  <a:lnTo>
                    <a:pt x="616" y="110"/>
                  </a:lnTo>
                  <a:lnTo>
                    <a:pt x="604" y="110"/>
                  </a:lnTo>
                  <a:lnTo>
                    <a:pt x="604" y="98"/>
                  </a:lnTo>
                  <a:lnTo>
                    <a:pt x="592" y="86"/>
                  </a:lnTo>
                  <a:lnTo>
                    <a:pt x="580" y="74"/>
                  </a:lnTo>
                  <a:lnTo>
                    <a:pt x="580" y="61"/>
                  </a:lnTo>
                  <a:lnTo>
                    <a:pt x="569" y="61"/>
                  </a:lnTo>
                  <a:lnTo>
                    <a:pt x="569" y="49"/>
                  </a:lnTo>
                  <a:lnTo>
                    <a:pt x="557" y="49"/>
                  </a:lnTo>
                  <a:lnTo>
                    <a:pt x="545" y="37"/>
                  </a:lnTo>
                  <a:lnTo>
                    <a:pt x="532" y="37"/>
                  </a:lnTo>
                  <a:lnTo>
                    <a:pt x="520" y="25"/>
                  </a:lnTo>
                  <a:lnTo>
                    <a:pt x="508" y="25"/>
                  </a:lnTo>
                  <a:lnTo>
                    <a:pt x="496" y="12"/>
                  </a:lnTo>
                  <a:lnTo>
                    <a:pt x="484" y="12"/>
                  </a:lnTo>
                  <a:lnTo>
                    <a:pt x="471" y="12"/>
                  </a:lnTo>
                  <a:lnTo>
                    <a:pt x="459" y="12"/>
                  </a:lnTo>
                  <a:lnTo>
                    <a:pt x="459" y="0"/>
                  </a:lnTo>
                  <a:lnTo>
                    <a:pt x="447" y="0"/>
                  </a:lnTo>
                  <a:lnTo>
                    <a:pt x="435" y="0"/>
                  </a:lnTo>
                  <a:lnTo>
                    <a:pt x="424" y="0"/>
                  </a:lnTo>
                  <a:lnTo>
                    <a:pt x="412" y="0"/>
                  </a:lnTo>
                  <a:lnTo>
                    <a:pt x="400" y="0"/>
                  </a:lnTo>
                  <a:lnTo>
                    <a:pt x="387" y="0"/>
                  </a:lnTo>
                  <a:lnTo>
                    <a:pt x="375" y="0"/>
                  </a:lnTo>
                  <a:lnTo>
                    <a:pt x="363" y="0"/>
                  </a:lnTo>
                  <a:lnTo>
                    <a:pt x="351" y="0"/>
                  </a:lnTo>
                  <a:lnTo>
                    <a:pt x="339" y="0"/>
                  </a:lnTo>
                  <a:lnTo>
                    <a:pt x="327" y="0"/>
                  </a:lnTo>
                  <a:lnTo>
                    <a:pt x="314" y="0"/>
                  </a:lnTo>
                  <a:lnTo>
                    <a:pt x="302" y="0"/>
                  </a:lnTo>
                  <a:lnTo>
                    <a:pt x="290" y="0"/>
                  </a:lnTo>
                  <a:lnTo>
                    <a:pt x="290" y="12"/>
                  </a:lnTo>
                  <a:lnTo>
                    <a:pt x="278" y="12"/>
                  </a:lnTo>
                  <a:lnTo>
                    <a:pt x="267" y="12"/>
                  </a:lnTo>
                  <a:lnTo>
                    <a:pt x="267" y="25"/>
                  </a:lnTo>
                  <a:lnTo>
                    <a:pt x="255" y="25"/>
                  </a:lnTo>
                  <a:lnTo>
                    <a:pt x="242" y="25"/>
                  </a:lnTo>
                  <a:lnTo>
                    <a:pt x="242" y="37"/>
                  </a:lnTo>
                  <a:lnTo>
                    <a:pt x="230" y="37"/>
                  </a:lnTo>
                  <a:lnTo>
                    <a:pt x="218" y="37"/>
                  </a:lnTo>
                  <a:lnTo>
                    <a:pt x="218" y="49"/>
                  </a:lnTo>
                  <a:lnTo>
                    <a:pt x="206" y="49"/>
                  </a:lnTo>
                  <a:lnTo>
                    <a:pt x="194" y="61"/>
                  </a:lnTo>
                  <a:lnTo>
                    <a:pt x="182" y="74"/>
                  </a:lnTo>
                  <a:lnTo>
                    <a:pt x="169" y="86"/>
                  </a:lnTo>
                  <a:lnTo>
                    <a:pt x="157" y="86"/>
                  </a:lnTo>
                  <a:lnTo>
                    <a:pt x="157" y="98"/>
                  </a:lnTo>
                  <a:lnTo>
                    <a:pt x="145" y="98"/>
                  </a:lnTo>
                  <a:lnTo>
                    <a:pt x="145" y="110"/>
                  </a:lnTo>
                  <a:lnTo>
                    <a:pt x="133" y="122"/>
                  </a:lnTo>
                  <a:lnTo>
                    <a:pt x="122" y="122"/>
                  </a:lnTo>
                  <a:lnTo>
                    <a:pt x="122" y="134"/>
                  </a:lnTo>
                  <a:lnTo>
                    <a:pt x="110" y="134"/>
                  </a:lnTo>
                  <a:lnTo>
                    <a:pt x="110" y="146"/>
                  </a:lnTo>
                  <a:lnTo>
                    <a:pt x="97" y="158"/>
                  </a:lnTo>
                  <a:lnTo>
                    <a:pt x="85" y="158"/>
                  </a:lnTo>
                  <a:lnTo>
                    <a:pt x="85" y="171"/>
                  </a:lnTo>
                  <a:lnTo>
                    <a:pt x="73" y="183"/>
                  </a:lnTo>
                  <a:lnTo>
                    <a:pt x="73" y="195"/>
                  </a:lnTo>
                  <a:lnTo>
                    <a:pt x="61" y="207"/>
                  </a:lnTo>
                  <a:lnTo>
                    <a:pt x="49" y="220"/>
                  </a:lnTo>
                  <a:lnTo>
                    <a:pt x="49" y="232"/>
                  </a:lnTo>
                  <a:lnTo>
                    <a:pt x="37" y="244"/>
                  </a:lnTo>
                  <a:lnTo>
                    <a:pt x="37" y="256"/>
                  </a:lnTo>
                  <a:lnTo>
                    <a:pt x="24" y="268"/>
                  </a:lnTo>
                  <a:lnTo>
                    <a:pt x="24" y="280"/>
                  </a:lnTo>
                  <a:lnTo>
                    <a:pt x="24" y="292"/>
                  </a:lnTo>
                  <a:lnTo>
                    <a:pt x="12" y="292"/>
                  </a:lnTo>
                  <a:lnTo>
                    <a:pt x="12" y="304"/>
                  </a:lnTo>
                  <a:lnTo>
                    <a:pt x="12" y="317"/>
                  </a:lnTo>
                  <a:lnTo>
                    <a:pt x="12" y="329"/>
                  </a:lnTo>
                  <a:lnTo>
                    <a:pt x="12" y="341"/>
                  </a:lnTo>
                  <a:lnTo>
                    <a:pt x="24" y="341"/>
                  </a:lnTo>
                  <a:lnTo>
                    <a:pt x="24" y="353"/>
                  </a:lnTo>
                  <a:lnTo>
                    <a:pt x="37" y="353"/>
                  </a:lnTo>
                  <a:lnTo>
                    <a:pt x="49" y="366"/>
                  </a:lnTo>
                  <a:lnTo>
                    <a:pt x="61" y="366"/>
                  </a:lnTo>
                  <a:lnTo>
                    <a:pt x="73" y="366"/>
                  </a:lnTo>
                  <a:lnTo>
                    <a:pt x="85" y="366"/>
                  </a:lnTo>
                  <a:lnTo>
                    <a:pt x="85" y="378"/>
                  </a:lnTo>
                  <a:lnTo>
                    <a:pt x="97" y="378"/>
                  </a:lnTo>
                  <a:lnTo>
                    <a:pt x="110" y="378"/>
                  </a:lnTo>
                  <a:lnTo>
                    <a:pt x="122" y="378"/>
                  </a:lnTo>
                  <a:lnTo>
                    <a:pt x="133" y="378"/>
                  </a:lnTo>
                  <a:lnTo>
                    <a:pt x="145" y="378"/>
                  </a:lnTo>
                  <a:lnTo>
                    <a:pt x="157" y="378"/>
                  </a:lnTo>
                  <a:lnTo>
                    <a:pt x="169" y="378"/>
                  </a:lnTo>
                  <a:lnTo>
                    <a:pt x="182" y="378"/>
                  </a:lnTo>
                  <a:lnTo>
                    <a:pt x="194" y="378"/>
                  </a:lnTo>
                  <a:lnTo>
                    <a:pt x="206" y="378"/>
                  </a:lnTo>
                  <a:lnTo>
                    <a:pt x="218" y="378"/>
                  </a:lnTo>
                  <a:lnTo>
                    <a:pt x="230" y="378"/>
                  </a:lnTo>
                  <a:lnTo>
                    <a:pt x="255" y="378"/>
                  </a:lnTo>
                  <a:lnTo>
                    <a:pt x="267" y="378"/>
                  </a:lnTo>
                  <a:lnTo>
                    <a:pt x="278" y="378"/>
                  </a:lnTo>
                  <a:lnTo>
                    <a:pt x="302" y="378"/>
                  </a:lnTo>
                  <a:lnTo>
                    <a:pt x="314" y="378"/>
                  </a:lnTo>
                  <a:lnTo>
                    <a:pt x="327" y="378"/>
                  </a:lnTo>
                  <a:lnTo>
                    <a:pt x="339" y="378"/>
                  </a:lnTo>
                  <a:lnTo>
                    <a:pt x="351" y="378"/>
                  </a:lnTo>
                  <a:lnTo>
                    <a:pt x="363" y="378"/>
                  </a:lnTo>
                  <a:lnTo>
                    <a:pt x="375" y="378"/>
                  </a:lnTo>
                  <a:lnTo>
                    <a:pt x="387" y="378"/>
                  </a:lnTo>
                  <a:lnTo>
                    <a:pt x="400" y="378"/>
                  </a:lnTo>
                  <a:lnTo>
                    <a:pt x="412" y="378"/>
                  </a:lnTo>
                  <a:lnTo>
                    <a:pt x="424" y="378"/>
                  </a:lnTo>
                  <a:lnTo>
                    <a:pt x="435" y="378"/>
                  </a:lnTo>
                  <a:lnTo>
                    <a:pt x="447" y="378"/>
                  </a:lnTo>
                  <a:lnTo>
                    <a:pt x="459" y="378"/>
                  </a:lnTo>
                  <a:lnTo>
                    <a:pt x="471" y="378"/>
                  </a:lnTo>
                  <a:lnTo>
                    <a:pt x="484" y="378"/>
                  </a:lnTo>
                  <a:lnTo>
                    <a:pt x="496" y="378"/>
                  </a:lnTo>
                  <a:lnTo>
                    <a:pt x="508" y="378"/>
                  </a:lnTo>
                  <a:lnTo>
                    <a:pt x="520" y="378"/>
                  </a:lnTo>
                  <a:lnTo>
                    <a:pt x="532" y="378"/>
                  </a:lnTo>
                  <a:lnTo>
                    <a:pt x="545" y="378"/>
                  </a:lnTo>
                  <a:lnTo>
                    <a:pt x="557" y="378"/>
                  </a:lnTo>
                  <a:lnTo>
                    <a:pt x="569" y="378"/>
                  </a:lnTo>
                  <a:lnTo>
                    <a:pt x="592" y="378"/>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80" name="Freeform 37"/>
            <p:cNvSpPr>
              <a:spLocks/>
            </p:cNvSpPr>
            <p:nvPr/>
          </p:nvSpPr>
          <p:spPr bwMode="auto">
            <a:xfrm>
              <a:off x="2900" y="2982"/>
              <a:ext cx="113" cy="65"/>
            </a:xfrm>
            <a:custGeom>
              <a:avLst/>
              <a:gdLst>
                <a:gd name="T0" fmla="*/ 23 w 115"/>
                <a:gd name="T1" fmla="*/ 62 h 67"/>
                <a:gd name="T2" fmla="*/ 11 w 115"/>
                <a:gd name="T3" fmla="*/ 62 h 67"/>
                <a:gd name="T4" fmla="*/ 0 w 115"/>
                <a:gd name="T5" fmla="*/ 62 h 67"/>
                <a:gd name="T6" fmla="*/ 0 w 115"/>
                <a:gd name="T7" fmla="*/ 51 h 67"/>
                <a:gd name="T8" fmla="*/ 11 w 115"/>
                <a:gd name="T9" fmla="*/ 51 h 67"/>
                <a:gd name="T10" fmla="*/ 11 w 115"/>
                <a:gd name="T11" fmla="*/ 42 h 67"/>
                <a:gd name="T12" fmla="*/ 23 w 115"/>
                <a:gd name="T13" fmla="*/ 42 h 67"/>
                <a:gd name="T14" fmla="*/ 23 w 115"/>
                <a:gd name="T15" fmla="*/ 31 h 67"/>
                <a:gd name="T16" fmla="*/ 32 w 115"/>
                <a:gd name="T17" fmla="*/ 31 h 67"/>
                <a:gd name="T18" fmla="*/ 32 w 115"/>
                <a:gd name="T19" fmla="*/ 20 h 67"/>
                <a:gd name="T20" fmla="*/ 44 w 115"/>
                <a:gd name="T21" fmla="*/ 20 h 67"/>
                <a:gd name="T22" fmla="*/ 55 w 115"/>
                <a:gd name="T23" fmla="*/ 11 h 67"/>
                <a:gd name="T24" fmla="*/ 66 w 115"/>
                <a:gd name="T25" fmla="*/ 11 h 67"/>
                <a:gd name="T26" fmla="*/ 78 w 115"/>
                <a:gd name="T27" fmla="*/ 11 h 67"/>
                <a:gd name="T28" fmla="*/ 87 w 115"/>
                <a:gd name="T29" fmla="*/ 0 h 67"/>
                <a:gd name="T30" fmla="*/ 87 w 115"/>
                <a:gd name="T31" fmla="*/ 11 h 67"/>
                <a:gd name="T32" fmla="*/ 99 w 115"/>
                <a:gd name="T33" fmla="*/ 11 h 67"/>
                <a:gd name="T34" fmla="*/ 110 w 115"/>
                <a:gd name="T35" fmla="*/ 11 h 67"/>
                <a:gd name="T36" fmla="*/ 110 w 115"/>
                <a:gd name="T37" fmla="*/ 20 h 67"/>
                <a:gd name="T38" fmla="*/ 110 w 115"/>
                <a:gd name="T39" fmla="*/ 31 h 67"/>
                <a:gd name="T40" fmla="*/ 99 w 115"/>
                <a:gd name="T41" fmla="*/ 31 h 67"/>
                <a:gd name="T42" fmla="*/ 87 w 115"/>
                <a:gd name="T43" fmla="*/ 42 h 67"/>
                <a:gd name="T44" fmla="*/ 78 w 115"/>
                <a:gd name="T45" fmla="*/ 42 h 67"/>
                <a:gd name="T46" fmla="*/ 66 w 115"/>
                <a:gd name="T47" fmla="*/ 51 h 67"/>
                <a:gd name="T48" fmla="*/ 55 w 115"/>
                <a:gd name="T49" fmla="*/ 51 h 67"/>
                <a:gd name="T50" fmla="*/ 44 w 115"/>
                <a:gd name="T51" fmla="*/ 51 h 67"/>
                <a:gd name="T52" fmla="*/ 44 w 115"/>
                <a:gd name="T53" fmla="*/ 62 h 67"/>
                <a:gd name="T54" fmla="*/ 32 w 115"/>
                <a:gd name="T55" fmla="*/ 62 h 67"/>
                <a:gd name="T56" fmla="*/ 23 w 115"/>
                <a:gd name="T57" fmla="*/ 62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5" h="67">
                  <a:moveTo>
                    <a:pt x="23" y="66"/>
                  </a:moveTo>
                  <a:lnTo>
                    <a:pt x="11" y="66"/>
                  </a:lnTo>
                  <a:lnTo>
                    <a:pt x="0" y="66"/>
                  </a:lnTo>
                  <a:lnTo>
                    <a:pt x="0" y="55"/>
                  </a:lnTo>
                  <a:lnTo>
                    <a:pt x="11" y="55"/>
                  </a:lnTo>
                  <a:lnTo>
                    <a:pt x="11" y="44"/>
                  </a:lnTo>
                  <a:lnTo>
                    <a:pt x="23" y="44"/>
                  </a:lnTo>
                  <a:lnTo>
                    <a:pt x="23" y="33"/>
                  </a:lnTo>
                  <a:lnTo>
                    <a:pt x="34" y="33"/>
                  </a:lnTo>
                  <a:lnTo>
                    <a:pt x="34" y="22"/>
                  </a:lnTo>
                  <a:lnTo>
                    <a:pt x="46" y="22"/>
                  </a:lnTo>
                  <a:lnTo>
                    <a:pt x="57" y="11"/>
                  </a:lnTo>
                  <a:lnTo>
                    <a:pt x="68" y="11"/>
                  </a:lnTo>
                  <a:lnTo>
                    <a:pt x="80" y="11"/>
                  </a:lnTo>
                  <a:lnTo>
                    <a:pt x="91" y="0"/>
                  </a:lnTo>
                  <a:lnTo>
                    <a:pt x="91" y="11"/>
                  </a:lnTo>
                  <a:lnTo>
                    <a:pt x="103" y="11"/>
                  </a:lnTo>
                  <a:lnTo>
                    <a:pt x="114" y="11"/>
                  </a:lnTo>
                  <a:lnTo>
                    <a:pt x="114" y="22"/>
                  </a:lnTo>
                  <a:lnTo>
                    <a:pt x="114" y="33"/>
                  </a:lnTo>
                  <a:lnTo>
                    <a:pt x="103" y="33"/>
                  </a:lnTo>
                  <a:lnTo>
                    <a:pt x="91" y="44"/>
                  </a:lnTo>
                  <a:lnTo>
                    <a:pt x="80" y="44"/>
                  </a:lnTo>
                  <a:lnTo>
                    <a:pt x="68" y="55"/>
                  </a:lnTo>
                  <a:lnTo>
                    <a:pt x="57" y="55"/>
                  </a:lnTo>
                  <a:lnTo>
                    <a:pt x="46" y="55"/>
                  </a:lnTo>
                  <a:lnTo>
                    <a:pt x="46" y="66"/>
                  </a:lnTo>
                  <a:lnTo>
                    <a:pt x="34" y="66"/>
                  </a:lnTo>
                  <a:lnTo>
                    <a:pt x="23" y="66"/>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81" name="Line 38"/>
            <p:cNvSpPr>
              <a:spLocks noChangeShapeType="1"/>
            </p:cNvSpPr>
            <p:nvPr/>
          </p:nvSpPr>
          <p:spPr bwMode="auto">
            <a:xfrm>
              <a:off x="2908" y="3054"/>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82" name="Freeform 39"/>
            <p:cNvSpPr>
              <a:spLocks/>
            </p:cNvSpPr>
            <p:nvPr/>
          </p:nvSpPr>
          <p:spPr bwMode="auto">
            <a:xfrm>
              <a:off x="2908" y="2990"/>
              <a:ext cx="144" cy="73"/>
            </a:xfrm>
            <a:custGeom>
              <a:avLst/>
              <a:gdLst>
                <a:gd name="T0" fmla="*/ 0 w 146"/>
                <a:gd name="T1" fmla="*/ 70 h 75"/>
                <a:gd name="T2" fmla="*/ 71 w 146"/>
                <a:gd name="T3" fmla="*/ 0 h 75"/>
                <a:gd name="T4" fmla="*/ 141 w 146"/>
                <a:gd name="T5" fmla="*/ 23 h 75"/>
                <a:gd name="T6" fmla="*/ 59 w 146"/>
                <a:gd name="T7" fmla="*/ 70 h 75"/>
                <a:gd name="T8" fmla="*/ 0 w 146"/>
                <a:gd name="T9" fmla="*/ 70 h 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 h="75">
                  <a:moveTo>
                    <a:pt x="0" y="74"/>
                  </a:moveTo>
                  <a:lnTo>
                    <a:pt x="73" y="0"/>
                  </a:lnTo>
                  <a:lnTo>
                    <a:pt x="145" y="25"/>
                  </a:lnTo>
                  <a:lnTo>
                    <a:pt x="61" y="74"/>
                  </a:lnTo>
                  <a:lnTo>
                    <a:pt x="0" y="74"/>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83" name="Freeform 40"/>
            <p:cNvSpPr>
              <a:spLocks/>
            </p:cNvSpPr>
            <p:nvPr/>
          </p:nvSpPr>
          <p:spPr bwMode="auto">
            <a:xfrm>
              <a:off x="2908" y="2990"/>
              <a:ext cx="121" cy="73"/>
            </a:xfrm>
            <a:custGeom>
              <a:avLst/>
              <a:gdLst>
                <a:gd name="T0" fmla="*/ 24 w 123"/>
                <a:gd name="T1" fmla="*/ 70 h 75"/>
                <a:gd name="T2" fmla="*/ 12 w 123"/>
                <a:gd name="T3" fmla="*/ 70 h 75"/>
                <a:gd name="T4" fmla="*/ 0 w 123"/>
                <a:gd name="T5" fmla="*/ 70 h 75"/>
                <a:gd name="T6" fmla="*/ 0 w 123"/>
                <a:gd name="T7" fmla="*/ 58 h 75"/>
                <a:gd name="T8" fmla="*/ 12 w 123"/>
                <a:gd name="T9" fmla="*/ 58 h 75"/>
                <a:gd name="T10" fmla="*/ 12 w 123"/>
                <a:gd name="T11" fmla="*/ 47 h 75"/>
                <a:gd name="T12" fmla="*/ 24 w 123"/>
                <a:gd name="T13" fmla="*/ 47 h 75"/>
                <a:gd name="T14" fmla="*/ 24 w 123"/>
                <a:gd name="T15" fmla="*/ 35 h 75"/>
                <a:gd name="T16" fmla="*/ 35 w 123"/>
                <a:gd name="T17" fmla="*/ 35 h 75"/>
                <a:gd name="T18" fmla="*/ 35 w 123"/>
                <a:gd name="T19" fmla="*/ 23 h 75"/>
                <a:gd name="T20" fmla="*/ 47 w 123"/>
                <a:gd name="T21" fmla="*/ 23 h 75"/>
                <a:gd name="T22" fmla="*/ 59 w 123"/>
                <a:gd name="T23" fmla="*/ 12 h 75"/>
                <a:gd name="T24" fmla="*/ 71 w 123"/>
                <a:gd name="T25" fmla="*/ 12 h 75"/>
                <a:gd name="T26" fmla="*/ 83 w 123"/>
                <a:gd name="T27" fmla="*/ 12 h 75"/>
                <a:gd name="T28" fmla="*/ 94 w 123"/>
                <a:gd name="T29" fmla="*/ 0 h 75"/>
                <a:gd name="T30" fmla="*/ 94 w 123"/>
                <a:gd name="T31" fmla="*/ 12 h 75"/>
                <a:gd name="T32" fmla="*/ 106 w 123"/>
                <a:gd name="T33" fmla="*/ 12 h 75"/>
                <a:gd name="T34" fmla="*/ 118 w 123"/>
                <a:gd name="T35" fmla="*/ 12 h 75"/>
                <a:gd name="T36" fmla="*/ 118 w 123"/>
                <a:gd name="T37" fmla="*/ 23 h 75"/>
                <a:gd name="T38" fmla="*/ 118 w 123"/>
                <a:gd name="T39" fmla="*/ 35 h 75"/>
                <a:gd name="T40" fmla="*/ 106 w 123"/>
                <a:gd name="T41" fmla="*/ 35 h 75"/>
                <a:gd name="T42" fmla="*/ 94 w 123"/>
                <a:gd name="T43" fmla="*/ 47 h 75"/>
                <a:gd name="T44" fmla="*/ 83 w 123"/>
                <a:gd name="T45" fmla="*/ 47 h 75"/>
                <a:gd name="T46" fmla="*/ 71 w 123"/>
                <a:gd name="T47" fmla="*/ 58 h 75"/>
                <a:gd name="T48" fmla="*/ 59 w 123"/>
                <a:gd name="T49" fmla="*/ 58 h 75"/>
                <a:gd name="T50" fmla="*/ 47 w 123"/>
                <a:gd name="T51" fmla="*/ 58 h 75"/>
                <a:gd name="T52" fmla="*/ 47 w 123"/>
                <a:gd name="T53" fmla="*/ 70 h 75"/>
                <a:gd name="T54" fmla="*/ 35 w 123"/>
                <a:gd name="T55" fmla="*/ 70 h 75"/>
                <a:gd name="T56" fmla="*/ 24 w 123"/>
                <a:gd name="T57" fmla="*/ 70 h 7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3" h="75">
                  <a:moveTo>
                    <a:pt x="24" y="74"/>
                  </a:moveTo>
                  <a:lnTo>
                    <a:pt x="12" y="74"/>
                  </a:lnTo>
                  <a:lnTo>
                    <a:pt x="0" y="74"/>
                  </a:lnTo>
                  <a:lnTo>
                    <a:pt x="0" y="62"/>
                  </a:lnTo>
                  <a:lnTo>
                    <a:pt x="12" y="62"/>
                  </a:lnTo>
                  <a:lnTo>
                    <a:pt x="12" y="49"/>
                  </a:lnTo>
                  <a:lnTo>
                    <a:pt x="24" y="49"/>
                  </a:lnTo>
                  <a:lnTo>
                    <a:pt x="24" y="37"/>
                  </a:lnTo>
                  <a:lnTo>
                    <a:pt x="37" y="37"/>
                  </a:lnTo>
                  <a:lnTo>
                    <a:pt x="37" y="25"/>
                  </a:lnTo>
                  <a:lnTo>
                    <a:pt x="49" y="25"/>
                  </a:lnTo>
                  <a:lnTo>
                    <a:pt x="61" y="12"/>
                  </a:lnTo>
                  <a:lnTo>
                    <a:pt x="73" y="12"/>
                  </a:lnTo>
                  <a:lnTo>
                    <a:pt x="85" y="12"/>
                  </a:lnTo>
                  <a:lnTo>
                    <a:pt x="98" y="0"/>
                  </a:lnTo>
                  <a:lnTo>
                    <a:pt x="98" y="12"/>
                  </a:lnTo>
                  <a:lnTo>
                    <a:pt x="110" y="12"/>
                  </a:lnTo>
                  <a:lnTo>
                    <a:pt x="122" y="12"/>
                  </a:lnTo>
                  <a:lnTo>
                    <a:pt x="122" y="25"/>
                  </a:lnTo>
                  <a:lnTo>
                    <a:pt x="122" y="37"/>
                  </a:lnTo>
                  <a:lnTo>
                    <a:pt x="110" y="37"/>
                  </a:lnTo>
                  <a:lnTo>
                    <a:pt x="98" y="49"/>
                  </a:lnTo>
                  <a:lnTo>
                    <a:pt x="85" y="49"/>
                  </a:lnTo>
                  <a:lnTo>
                    <a:pt x="73" y="62"/>
                  </a:lnTo>
                  <a:lnTo>
                    <a:pt x="61" y="62"/>
                  </a:lnTo>
                  <a:lnTo>
                    <a:pt x="49" y="62"/>
                  </a:lnTo>
                  <a:lnTo>
                    <a:pt x="49" y="74"/>
                  </a:lnTo>
                  <a:lnTo>
                    <a:pt x="37" y="74"/>
                  </a:lnTo>
                  <a:lnTo>
                    <a:pt x="24" y="74"/>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114</a:t>
            </a:fld>
            <a:endParaRPr lang="en-US" altLang="en-US"/>
          </a:p>
        </p:txBody>
      </p:sp>
    </p:spTree>
  </p:cSld>
  <p:clrMapOvr>
    <a:masterClrMapping/>
  </p:clrMapOvr>
  <p:transition advTm="2000"/>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4386"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4426"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4387"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388"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89"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4390"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12.0</a:t>
            </a:r>
            <a:endParaRPr lang="en-US" altLang="en-US" smtClean="0"/>
          </a:p>
        </p:txBody>
      </p:sp>
      <p:grpSp>
        <p:nvGrpSpPr>
          <p:cNvPr id="144391" name="Group 7"/>
          <p:cNvGrpSpPr>
            <a:grpSpLocks/>
          </p:cNvGrpSpPr>
          <p:nvPr/>
        </p:nvGrpSpPr>
        <p:grpSpPr bwMode="auto">
          <a:xfrm>
            <a:off x="1911350" y="3733800"/>
            <a:ext cx="5316538" cy="1074738"/>
            <a:chOff x="1221" y="2464"/>
            <a:chExt cx="3395" cy="692"/>
          </a:xfrm>
        </p:grpSpPr>
        <p:grpSp>
          <p:nvGrpSpPr>
            <p:cNvPr id="144392" name="Group 8"/>
            <p:cNvGrpSpPr>
              <a:grpSpLocks/>
            </p:cNvGrpSpPr>
            <p:nvPr/>
          </p:nvGrpSpPr>
          <p:grpSpPr bwMode="auto">
            <a:xfrm>
              <a:off x="1221" y="2472"/>
              <a:ext cx="3395" cy="666"/>
              <a:chOff x="1221" y="2472"/>
              <a:chExt cx="3395" cy="666"/>
            </a:xfrm>
          </p:grpSpPr>
          <p:sp>
            <p:nvSpPr>
              <p:cNvPr id="144404"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4405" name="Group 10"/>
              <p:cNvGrpSpPr>
                <a:grpSpLocks/>
              </p:cNvGrpSpPr>
              <p:nvPr/>
            </p:nvGrpSpPr>
            <p:grpSpPr bwMode="auto">
              <a:xfrm>
                <a:off x="1523" y="3061"/>
                <a:ext cx="2611" cy="77"/>
                <a:chOff x="1523" y="3061"/>
                <a:chExt cx="2611" cy="77"/>
              </a:xfrm>
            </p:grpSpPr>
            <p:sp>
              <p:nvSpPr>
                <p:cNvPr id="144414"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15"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16"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17"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18"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19" name="Line 16"/>
                <p:cNvSpPr>
                  <a:spLocks noChangeShapeType="1"/>
                </p:cNvSpPr>
                <p:nvPr/>
              </p:nvSpPr>
              <p:spPr bwMode="auto">
                <a:xfrm flipV="1">
                  <a:off x="3722" y="3073"/>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20" name="Line 17"/>
                <p:cNvSpPr>
                  <a:spLocks noChangeShapeType="1"/>
                </p:cNvSpPr>
                <p:nvPr/>
              </p:nvSpPr>
              <p:spPr bwMode="auto">
                <a:xfrm flipV="1">
                  <a:off x="4134" y="3073"/>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4406" name="Group 18"/>
              <p:cNvGrpSpPr>
                <a:grpSpLocks/>
              </p:cNvGrpSpPr>
              <p:nvPr/>
            </p:nvGrpSpPr>
            <p:grpSpPr bwMode="auto">
              <a:xfrm>
                <a:off x="1523" y="2476"/>
                <a:ext cx="2611" cy="65"/>
                <a:chOff x="1523" y="2476"/>
                <a:chExt cx="2611" cy="65"/>
              </a:xfrm>
            </p:grpSpPr>
            <p:sp>
              <p:nvSpPr>
                <p:cNvPr id="144407" name="Line 19"/>
                <p:cNvSpPr>
                  <a:spLocks noChangeShapeType="1"/>
                </p:cNvSpPr>
                <p:nvPr/>
              </p:nvSpPr>
              <p:spPr bwMode="auto">
                <a:xfrm flipV="1">
                  <a:off x="1523"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08" name="Line 20"/>
                <p:cNvSpPr>
                  <a:spLocks noChangeShapeType="1"/>
                </p:cNvSpPr>
                <p:nvPr/>
              </p:nvSpPr>
              <p:spPr bwMode="auto">
                <a:xfrm flipV="1">
                  <a:off x="1970"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09" name="Line 21"/>
                <p:cNvSpPr>
                  <a:spLocks noChangeShapeType="1"/>
                </p:cNvSpPr>
                <p:nvPr/>
              </p:nvSpPr>
              <p:spPr bwMode="auto">
                <a:xfrm flipV="1">
                  <a:off x="2405"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10" name="Line 22"/>
                <p:cNvSpPr>
                  <a:spLocks noChangeShapeType="1"/>
                </p:cNvSpPr>
                <p:nvPr/>
              </p:nvSpPr>
              <p:spPr bwMode="auto">
                <a:xfrm flipV="1">
                  <a:off x="285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11" name="Line 23"/>
                <p:cNvSpPr>
                  <a:spLocks noChangeShapeType="1"/>
                </p:cNvSpPr>
                <p:nvPr/>
              </p:nvSpPr>
              <p:spPr bwMode="auto">
                <a:xfrm flipV="1">
                  <a:off x="3287"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12"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13"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4393" name="Freeform 26"/>
            <p:cNvSpPr>
              <a:spLocks/>
            </p:cNvSpPr>
            <p:nvPr/>
          </p:nvSpPr>
          <p:spPr bwMode="auto">
            <a:xfrm>
              <a:off x="2505" y="2464"/>
              <a:ext cx="973" cy="675"/>
            </a:xfrm>
            <a:custGeom>
              <a:avLst/>
              <a:gdLst>
                <a:gd name="T0" fmla="*/ 48 w 973"/>
                <a:gd name="T1" fmla="*/ 638 h 675"/>
                <a:gd name="T2" fmla="*/ 36 w 973"/>
                <a:gd name="T3" fmla="*/ 577 h 675"/>
                <a:gd name="T4" fmla="*/ 24 w 973"/>
                <a:gd name="T5" fmla="*/ 530 h 675"/>
                <a:gd name="T6" fmla="*/ 12 w 973"/>
                <a:gd name="T7" fmla="*/ 481 h 675"/>
                <a:gd name="T8" fmla="*/ 12 w 973"/>
                <a:gd name="T9" fmla="*/ 421 h 675"/>
                <a:gd name="T10" fmla="*/ 0 w 973"/>
                <a:gd name="T11" fmla="*/ 373 h 675"/>
                <a:gd name="T12" fmla="*/ 0 w 973"/>
                <a:gd name="T13" fmla="*/ 313 h 675"/>
                <a:gd name="T14" fmla="*/ 24 w 973"/>
                <a:gd name="T15" fmla="*/ 252 h 675"/>
                <a:gd name="T16" fmla="*/ 60 w 973"/>
                <a:gd name="T17" fmla="*/ 205 h 675"/>
                <a:gd name="T18" fmla="*/ 97 w 973"/>
                <a:gd name="T19" fmla="*/ 156 h 675"/>
                <a:gd name="T20" fmla="*/ 144 w 973"/>
                <a:gd name="T21" fmla="*/ 132 h 675"/>
                <a:gd name="T22" fmla="*/ 192 w 973"/>
                <a:gd name="T23" fmla="*/ 97 h 675"/>
                <a:gd name="T24" fmla="*/ 228 w 973"/>
                <a:gd name="T25" fmla="*/ 48 h 675"/>
                <a:gd name="T26" fmla="*/ 264 w 973"/>
                <a:gd name="T27" fmla="*/ 12 h 675"/>
                <a:gd name="T28" fmla="*/ 312 w 973"/>
                <a:gd name="T29" fmla="*/ 0 h 675"/>
                <a:gd name="T30" fmla="*/ 372 w 973"/>
                <a:gd name="T31" fmla="*/ 0 h 675"/>
                <a:gd name="T32" fmla="*/ 432 w 973"/>
                <a:gd name="T33" fmla="*/ 0 h 675"/>
                <a:gd name="T34" fmla="*/ 492 w 973"/>
                <a:gd name="T35" fmla="*/ 0 h 675"/>
                <a:gd name="T36" fmla="*/ 540 w 973"/>
                <a:gd name="T37" fmla="*/ 0 h 675"/>
                <a:gd name="T38" fmla="*/ 600 w 973"/>
                <a:gd name="T39" fmla="*/ 0 h 675"/>
                <a:gd name="T40" fmla="*/ 660 w 973"/>
                <a:gd name="T41" fmla="*/ 0 h 675"/>
                <a:gd name="T42" fmla="*/ 719 w 973"/>
                <a:gd name="T43" fmla="*/ 0 h 675"/>
                <a:gd name="T44" fmla="*/ 780 w 973"/>
                <a:gd name="T45" fmla="*/ 0 h 675"/>
                <a:gd name="T46" fmla="*/ 840 w 973"/>
                <a:gd name="T47" fmla="*/ 0 h 675"/>
                <a:gd name="T48" fmla="*/ 900 w 973"/>
                <a:gd name="T49" fmla="*/ 0 h 675"/>
                <a:gd name="T50" fmla="*/ 960 w 973"/>
                <a:gd name="T51" fmla="*/ 0 h 675"/>
                <a:gd name="T52" fmla="*/ 948 w 973"/>
                <a:gd name="T53" fmla="*/ 48 h 675"/>
                <a:gd name="T54" fmla="*/ 912 w 973"/>
                <a:gd name="T55" fmla="*/ 85 h 675"/>
                <a:gd name="T56" fmla="*/ 852 w 973"/>
                <a:gd name="T57" fmla="*/ 120 h 675"/>
                <a:gd name="T58" fmla="*/ 792 w 973"/>
                <a:gd name="T59" fmla="*/ 132 h 675"/>
                <a:gd name="T60" fmla="*/ 732 w 973"/>
                <a:gd name="T61" fmla="*/ 156 h 675"/>
                <a:gd name="T62" fmla="*/ 684 w 973"/>
                <a:gd name="T63" fmla="*/ 193 h 675"/>
                <a:gd name="T64" fmla="*/ 648 w 973"/>
                <a:gd name="T65" fmla="*/ 217 h 675"/>
                <a:gd name="T66" fmla="*/ 612 w 973"/>
                <a:gd name="T67" fmla="*/ 241 h 675"/>
                <a:gd name="T68" fmla="*/ 576 w 973"/>
                <a:gd name="T69" fmla="*/ 289 h 675"/>
                <a:gd name="T70" fmla="*/ 552 w 973"/>
                <a:gd name="T71" fmla="*/ 349 h 675"/>
                <a:gd name="T72" fmla="*/ 552 w 973"/>
                <a:gd name="T73" fmla="*/ 409 h 675"/>
                <a:gd name="T74" fmla="*/ 552 w 973"/>
                <a:gd name="T75" fmla="*/ 469 h 675"/>
                <a:gd name="T76" fmla="*/ 552 w 973"/>
                <a:gd name="T77" fmla="*/ 530 h 675"/>
                <a:gd name="T78" fmla="*/ 563 w 973"/>
                <a:gd name="T79" fmla="*/ 577 h 675"/>
                <a:gd name="T80" fmla="*/ 588 w 973"/>
                <a:gd name="T81" fmla="*/ 626 h 675"/>
                <a:gd name="T82" fmla="*/ 648 w 973"/>
                <a:gd name="T83" fmla="*/ 626 h 675"/>
                <a:gd name="T84" fmla="*/ 708 w 973"/>
                <a:gd name="T85" fmla="*/ 613 h 675"/>
                <a:gd name="T86" fmla="*/ 756 w 973"/>
                <a:gd name="T87" fmla="*/ 589 h 675"/>
                <a:gd name="T88" fmla="*/ 804 w 973"/>
                <a:gd name="T89" fmla="*/ 565 h 675"/>
                <a:gd name="T90" fmla="*/ 863 w 973"/>
                <a:gd name="T91" fmla="*/ 565 h 675"/>
                <a:gd name="T92" fmla="*/ 912 w 973"/>
                <a:gd name="T93" fmla="*/ 589 h 675"/>
                <a:gd name="T94" fmla="*/ 924 w 973"/>
                <a:gd name="T95" fmla="*/ 638 h 675"/>
                <a:gd name="T96" fmla="*/ 875 w 973"/>
                <a:gd name="T97" fmla="*/ 662 h 675"/>
                <a:gd name="T98" fmla="*/ 828 w 973"/>
                <a:gd name="T99" fmla="*/ 674 h 675"/>
                <a:gd name="T100" fmla="*/ 768 w 973"/>
                <a:gd name="T101" fmla="*/ 674 h 675"/>
                <a:gd name="T102" fmla="*/ 696 w 973"/>
                <a:gd name="T103" fmla="*/ 674 h 675"/>
                <a:gd name="T104" fmla="*/ 612 w 973"/>
                <a:gd name="T105" fmla="*/ 674 h 675"/>
                <a:gd name="T106" fmla="*/ 552 w 973"/>
                <a:gd name="T107" fmla="*/ 674 h 675"/>
                <a:gd name="T108" fmla="*/ 492 w 973"/>
                <a:gd name="T109" fmla="*/ 674 h 675"/>
                <a:gd name="T110" fmla="*/ 432 w 973"/>
                <a:gd name="T111" fmla="*/ 674 h 675"/>
                <a:gd name="T112" fmla="*/ 372 w 973"/>
                <a:gd name="T113" fmla="*/ 674 h 675"/>
                <a:gd name="T114" fmla="*/ 312 w 973"/>
                <a:gd name="T115" fmla="*/ 674 h 675"/>
                <a:gd name="T116" fmla="*/ 240 w 973"/>
                <a:gd name="T117" fmla="*/ 674 h 675"/>
                <a:gd name="T118" fmla="*/ 168 w 973"/>
                <a:gd name="T119" fmla="*/ 674 h 675"/>
                <a:gd name="T120" fmla="*/ 108 w 973"/>
                <a:gd name="T121" fmla="*/ 674 h 675"/>
                <a:gd name="T122" fmla="*/ 60 w 973"/>
                <a:gd name="T123" fmla="*/ 662 h 6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73" h="675">
                  <a:moveTo>
                    <a:pt x="60" y="662"/>
                  </a:moveTo>
                  <a:lnTo>
                    <a:pt x="60" y="662"/>
                  </a:lnTo>
                  <a:lnTo>
                    <a:pt x="60" y="650"/>
                  </a:lnTo>
                  <a:lnTo>
                    <a:pt x="48" y="650"/>
                  </a:lnTo>
                  <a:lnTo>
                    <a:pt x="48" y="638"/>
                  </a:lnTo>
                  <a:lnTo>
                    <a:pt x="48" y="626"/>
                  </a:lnTo>
                  <a:lnTo>
                    <a:pt x="48" y="613"/>
                  </a:lnTo>
                  <a:lnTo>
                    <a:pt x="48" y="601"/>
                  </a:lnTo>
                  <a:lnTo>
                    <a:pt x="36" y="589"/>
                  </a:lnTo>
                  <a:lnTo>
                    <a:pt x="36" y="577"/>
                  </a:lnTo>
                  <a:lnTo>
                    <a:pt x="36" y="565"/>
                  </a:lnTo>
                  <a:lnTo>
                    <a:pt x="36" y="553"/>
                  </a:lnTo>
                  <a:lnTo>
                    <a:pt x="36" y="542"/>
                  </a:lnTo>
                  <a:lnTo>
                    <a:pt x="24" y="542"/>
                  </a:lnTo>
                  <a:lnTo>
                    <a:pt x="24" y="530"/>
                  </a:lnTo>
                  <a:lnTo>
                    <a:pt x="24" y="518"/>
                  </a:lnTo>
                  <a:lnTo>
                    <a:pt x="24" y="506"/>
                  </a:lnTo>
                  <a:lnTo>
                    <a:pt x="24" y="493"/>
                  </a:lnTo>
                  <a:lnTo>
                    <a:pt x="24" y="481"/>
                  </a:lnTo>
                  <a:lnTo>
                    <a:pt x="12" y="481"/>
                  </a:lnTo>
                  <a:lnTo>
                    <a:pt x="12" y="469"/>
                  </a:lnTo>
                  <a:lnTo>
                    <a:pt x="12" y="457"/>
                  </a:lnTo>
                  <a:lnTo>
                    <a:pt x="12" y="445"/>
                  </a:lnTo>
                  <a:lnTo>
                    <a:pt x="12" y="433"/>
                  </a:lnTo>
                  <a:lnTo>
                    <a:pt x="12" y="421"/>
                  </a:lnTo>
                  <a:lnTo>
                    <a:pt x="12" y="409"/>
                  </a:lnTo>
                  <a:lnTo>
                    <a:pt x="12" y="398"/>
                  </a:lnTo>
                  <a:lnTo>
                    <a:pt x="0" y="398"/>
                  </a:lnTo>
                  <a:lnTo>
                    <a:pt x="0" y="385"/>
                  </a:lnTo>
                  <a:lnTo>
                    <a:pt x="0" y="373"/>
                  </a:lnTo>
                  <a:lnTo>
                    <a:pt x="0" y="361"/>
                  </a:lnTo>
                  <a:lnTo>
                    <a:pt x="0" y="349"/>
                  </a:lnTo>
                  <a:lnTo>
                    <a:pt x="0" y="337"/>
                  </a:lnTo>
                  <a:lnTo>
                    <a:pt x="0" y="325"/>
                  </a:lnTo>
                  <a:lnTo>
                    <a:pt x="0" y="313"/>
                  </a:lnTo>
                  <a:lnTo>
                    <a:pt x="12" y="301"/>
                  </a:lnTo>
                  <a:lnTo>
                    <a:pt x="12" y="289"/>
                  </a:lnTo>
                  <a:lnTo>
                    <a:pt x="12" y="276"/>
                  </a:lnTo>
                  <a:lnTo>
                    <a:pt x="24" y="264"/>
                  </a:lnTo>
                  <a:lnTo>
                    <a:pt x="24" y="252"/>
                  </a:lnTo>
                  <a:lnTo>
                    <a:pt x="36" y="241"/>
                  </a:lnTo>
                  <a:lnTo>
                    <a:pt x="36" y="229"/>
                  </a:lnTo>
                  <a:lnTo>
                    <a:pt x="48" y="229"/>
                  </a:lnTo>
                  <a:lnTo>
                    <a:pt x="48" y="217"/>
                  </a:lnTo>
                  <a:lnTo>
                    <a:pt x="60" y="205"/>
                  </a:lnTo>
                  <a:lnTo>
                    <a:pt x="60" y="193"/>
                  </a:lnTo>
                  <a:lnTo>
                    <a:pt x="72" y="193"/>
                  </a:lnTo>
                  <a:lnTo>
                    <a:pt x="72" y="181"/>
                  </a:lnTo>
                  <a:lnTo>
                    <a:pt x="85" y="169"/>
                  </a:lnTo>
                  <a:lnTo>
                    <a:pt x="97" y="156"/>
                  </a:lnTo>
                  <a:lnTo>
                    <a:pt x="108" y="156"/>
                  </a:lnTo>
                  <a:lnTo>
                    <a:pt x="108" y="144"/>
                  </a:lnTo>
                  <a:lnTo>
                    <a:pt x="120" y="144"/>
                  </a:lnTo>
                  <a:lnTo>
                    <a:pt x="132" y="132"/>
                  </a:lnTo>
                  <a:lnTo>
                    <a:pt x="144" y="132"/>
                  </a:lnTo>
                  <a:lnTo>
                    <a:pt x="156" y="120"/>
                  </a:lnTo>
                  <a:lnTo>
                    <a:pt x="168" y="108"/>
                  </a:lnTo>
                  <a:lnTo>
                    <a:pt x="180" y="108"/>
                  </a:lnTo>
                  <a:lnTo>
                    <a:pt x="180" y="97"/>
                  </a:lnTo>
                  <a:lnTo>
                    <a:pt x="192" y="97"/>
                  </a:lnTo>
                  <a:lnTo>
                    <a:pt x="192" y="85"/>
                  </a:lnTo>
                  <a:lnTo>
                    <a:pt x="204" y="85"/>
                  </a:lnTo>
                  <a:lnTo>
                    <a:pt x="216" y="73"/>
                  </a:lnTo>
                  <a:lnTo>
                    <a:pt x="228" y="61"/>
                  </a:lnTo>
                  <a:lnTo>
                    <a:pt x="228" y="48"/>
                  </a:lnTo>
                  <a:lnTo>
                    <a:pt x="240" y="48"/>
                  </a:lnTo>
                  <a:lnTo>
                    <a:pt x="240" y="36"/>
                  </a:lnTo>
                  <a:lnTo>
                    <a:pt x="253" y="24"/>
                  </a:lnTo>
                  <a:lnTo>
                    <a:pt x="253" y="12"/>
                  </a:lnTo>
                  <a:lnTo>
                    <a:pt x="264" y="12"/>
                  </a:lnTo>
                  <a:lnTo>
                    <a:pt x="276" y="12"/>
                  </a:lnTo>
                  <a:lnTo>
                    <a:pt x="276" y="0"/>
                  </a:lnTo>
                  <a:lnTo>
                    <a:pt x="288" y="0"/>
                  </a:lnTo>
                  <a:lnTo>
                    <a:pt x="300" y="0"/>
                  </a:lnTo>
                  <a:lnTo>
                    <a:pt x="312" y="0"/>
                  </a:lnTo>
                  <a:lnTo>
                    <a:pt x="324" y="0"/>
                  </a:lnTo>
                  <a:lnTo>
                    <a:pt x="336" y="0"/>
                  </a:lnTo>
                  <a:lnTo>
                    <a:pt x="348" y="0"/>
                  </a:lnTo>
                  <a:lnTo>
                    <a:pt x="360" y="0"/>
                  </a:lnTo>
                  <a:lnTo>
                    <a:pt x="372" y="0"/>
                  </a:lnTo>
                  <a:lnTo>
                    <a:pt x="384" y="0"/>
                  </a:lnTo>
                  <a:lnTo>
                    <a:pt x="396" y="0"/>
                  </a:lnTo>
                  <a:lnTo>
                    <a:pt x="409" y="0"/>
                  </a:lnTo>
                  <a:lnTo>
                    <a:pt x="420" y="0"/>
                  </a:lnTo>
                  <a:lnTo>
                    <a:pt x="432" y="0"/>
                  </a:lnTo>
                  <a:lnTo>
                    <a:pt x="444" y="0"/>
                  </a:lnTo>
                  <a:lnTo>
                    <a:pt x="456" y="0"/>
                  </a:lnTo>
                  <a:lnTo>
                    <a:pt x="468" y="0"/>
                  </a:lnTo>
                  <a:lnTo>
                    <a:pt x="480" y="0"/>
                  </a:lnTo>
                  <a:lnTo>
                    <a:pt x="492" y="0"/>
                  </a:lnTo>
                  <a:lnTo>
                    <a:pt x="504" y="0"/>
                  </a:lnTo>
                  <a:lnTo>
                    <a:pt x="516" y="0"/>
                  </a:lnTo>
                  <a:lnTo>
                    <a:pt x="528" y="0"/>
                  </a:lnTo>
                  <a:lnTo>
                    <a:pt x="528" y="12"/>
                  </a:lnTo>
                  <a:lnTo>
                    <a:pt x="540" y="0"/>
                  </a:lnTo>
                  <a:lnTo>
                    <a:pt x="552" y="0"/>
                  </a:lnTo>
                  <a:lnTo>
                    <a:pt x="563" y="0"/>
                  </a:lnTo>
                  <a:lnTo>
                    <a:pt x="576" y="0"/>
                  </a:lnTo>
                  <a:lnTo>
                    <a:pt x="588" y="0"/>
                  </a:lnTo>
                  <a:lnTo>
                    <a:pt x="600" y="0"/>
                  </a:lnTo>
                  <a:lnTo>
                    <a:pt x="612" y="0"/>
                  </a:lnTo>
                  <a:lnTo>
                    <a:pt x="624" y="0"/>
                  </a:lnTo>
                  <a:lnTo>
                    <a:pt x="636" y="0"/>
                  </a:lnTo>
                  <a:lnTo>
                    <a:pt x="648" y="0"/>
                  </a:lnTo>
                  <a:lnTo>
                    <a:pt x="660" y="0"/>
                  </a:lnTo>
                  <a:lnTo>
                    <a:pt x="672" y="0"/>
                  </a:lnTo>
                  <a:lnTo>
                    <a:pt x="684" y="0"/>
                  </a:lnTo>
                  <a:lnTo>
                    <a:pt x="696" y="0"/>
                  </a:lnTo>
                  <a:lnTo>
                    <a:pt x="708" y="0"/>
                  </a:lnTo>
                  <a:lnTo>
                    <a:pt x="719" y="0"/>
                  </a:lnTo>
                  <a:lnTo>
                    <a:pt x="732" y="0"/>
                  </a:lnTo>
                  <a:lnTo>
                    <a:pt x="744" y="0"/>
                  </a:lnTo>
                  <a:lnTo>
                    <a:pt x="756" y="0"/>
                  </a:lnTo>
                  <a:lnTo>
                    <a:pt x="768" y="0"/>
                  </a:lnTo>
                  <a:lnTo>
                    <a:pt x="780" y="0"/>
                  </a:lnTo>
                  <a:lnTo>
                    <a:pt x="792" y="0"/>
                  </a:lnTo>
                  <a:lnTo>
                    <a:pt x="804" y="0"/>
                  </a:lnTo>
                  <a:lnTo>
                    <a:pt x="816" y="0"/>
                  </a:lnTo>
                  <a:lnTo>
                    <a:pt x="828" y="0"/>
                  </a:lnTo>
                  <a:lnTo>
                    <a:pt x="840" y="0"/>
                  </a:lnTo>
                  <a:lnTo>
                    <a:pt x="852" y="0"/>
                  </a:lnTo>
                  <a:lnTo>
                    <a:pt x="863" y="0"/>
                  </a:lnTo>
                  <a:lnTo>
                    <a:pt x="875" y="0"/>
                  </a:lnTo>
                  <a:lnTo>
                    <a:pt x="887" y="0"/>
                  </a:lnTo>
                  <a:lnTo>
                    <a:pt x="900" y="0"/>
                  </a:lnTo>
                  <a:lnTo>
                    <a:pt x="912" y="0"/>
                  </a:lnTo>
                  <a:lnTo>
                    <a:pt x="924" y="0"/>
                  </a:lnTo>
                  <a:lnTo>
                    <a:pt x="936" y="0"/>
                  </a:lnTo>
                  <a:lnTo>
                    <a:pt x="948" y="0"/>
                  </a:lnTo>
                  <a:lnTo>
                    <a:pt x="960" y="0"/>
                  </a:lnTo>
                  <a:lnTo>
                    <a:pt x="972" y="12"/>
                  </a:lnTo>
                  <a:lnTo>
                    <a:pt x="972" y="24"/>
                  </a:lnTo>
                  <a:lnTo>
                    <a:pt x="960" y="36"/>
                  </a:lnTo>
                  <a:lnTo>
                    <a:pt x="960" y="48"/>
                  </a:lnTo>
                  <a:lnTo>
                    <a:pt x="948" y="48"/>
                  </a:lnTo>
                  <a:lnTo>
                    <a:pt x="948" y="61"/>
                  </a:lnTo>
                  <a:lnTo>
                    <a:pt x="936" y="73"/>
                  </a:lnTo>
                  <a:lnTo>
                    <a:pt x="924" y="73"/>
                  </a:lnTo>
                  <a:lnTo>
                    <a:pt x="924" y="85"/>
                  </a:lnTo>
                  <a:lnTo>
                    <a:pt x="912" y="85"/>
                  </a:lnTo>
                  <a:lnTo>
                    <a:pt x="900" y="97"/>
                  </a:lnTo>
                  <a:lnTo>
                    <a:pt x="887" y="97"/>
                  </a:lnTo>
                  <a:lnTo>
                    <a:pt x="875" y="108"/>
                  </a:lnTo>
                  <a:lnTo>
                    <a:pt x="863" y="108"/>
                  </a:lnTo>
                  <a:lnTo>
                    <a:pt x="852" y="120"/>
                  </a:lnTo>
                  <a:lnTo>
                    <a:pt x="840" y="120"/>
                  </a:lnTo>
                  <a:lnTo>
                    <a:pt x="828" y="120"/>
                  </a:lnTo>
                  <a:lnTo>
                    <a:pt x="816" y="120"/>
                  </a:lnTo>
                  <a:lnTo>
                    <a:pt x="804" y="132"/>
                  </a:lnTo>
                  <a:lnTo>
                    <a:pt x="792" y="132"/>
                  </a:lnTo>
                  <a:lnTo>
                    <a:pt x="780" y="132"/>
                  </a:lnTo>
                  <a:lnTo>
                    <a:pt x="768" y="144"/>
                  </a:lnTo>
                  <a:lnTo>
                    <a:pt x="756" y="144"/>
                  </a:lnTo>
                  <a:lnTo>
                    <a:pt x="744" y="156"/>
                  </a:lnTo>
                  <a:lnTo>
                    <a:pt x="732" y="156"/>
                  </a:lnTo>
                  <a:lnTo>
                    <a:pt x="719" y="169"/>
                  </a:lnTo>
                  <a:lnTo>
                    <a:pt x="708" y="169"/>
                  </a:lnTo>
                  <a:lnTo>
                    <a:pt x="708" y="181"/>
                  </a:lnTo>
                  <a:lnTo>
                    <a:pt x="696" y="181"/>
                  </a:lnTo>
                  <a:lnTo>
                    <a:pt x="684" y="193"/>
                  </a:lnTo>
                  <a:lnTo>
                    <a:pt x="672" y="193"/>
                  </a:lnTo>
                  <a:lnTo>
                    <a:pt x="672" y="205"/>
                  </a:lnTo>
                  <a:lnTo>
                    <a:pt x="660" y="205"/>
                  </a:lnTo>
                  <a:lnTo>
                    <a:pt x="660" y="217"/>
                  </a:lnTo>
                  <a:lnTo>
                    <a:pt x="648" y="217"/>
                  </a:lnTo>
                  <a:lnTo>
                    <a:pt x="636" y="217"/>
                  </a:lnTo>
                  <a:lnTo>
                    <a:pt x="636" y="229"/>
                  </a:lnTo>
                  <a:lnTo>
                    <a:pt x="624" y="229"/>
                  </a:lnTo>
                  <a:lnTo>
                    <a:pt x="624" y="241"/>
                  </a:lnTo>
                  <a:lnTo>
                    <a:pt x="612" y="241"/>
                  </a:lnTo>
                  <a:lnTo>
                    <a:pt x="612" y="252"/>
                  </a:lnTo>
                  <a:lnTo>
                    <a:pt x="600" y="264"/>
                  </a:lnTo>
                  <a:lnTo>
                    <a:pt x="588" y="276"/>
                  </a:lnTo>
                  <a:lnTo>
                    <a:pt x="576" y="276"/>
                  </a:lnTo>
                  <a:lnTo>
                    <a:pt x="576" y="289"/>
                  </a:lnTo>
                  <a:lnTo>
                    <a:pt x="563" y="301"/>
                  </a:lnTo>
                  <a:lnTo>
                    <a:pt x="563" y="313"/>
                  </a:lnTo>
                  <a:lnTo>
                    <a:pt x="552" y="325"/>
                  </a:lnTo>
                  <a:lnTo>
                    <a:pt x="552" y="337"/>
                  </a:lnTo>
                  <a:lnTo>
                    <a:pt x="552" y="349"/>
                  </a:lnTo>
                  <a:lnTo>
                    <a:pt x="552" y="361"/>
                  </a:lnTo>
                  <a:lnTo>
                    <a:pt x="552" y="373"/>
                  </a:lnTo>
                  <a:lnTo>
                    <a:pt x="552" y="385"/>
                  </a:lnTo>
                  <a:lnTo>
                    <a:pt x="552" y="398"/>
                  </a:lnTo>
                  <a:lnTo>
                    <a:pt x="552" y="409"/>
                  </a:lnTo>
                  <a:lnTo>
                    <a:pt x="552" y="421"/>
                  </a:lnTo>
                  <a:lnTo>
                    <a:pt x="552" y="433"/>
                  </a:lnTo>
                  <a:lnTo>
                    <a:pt x="552" y="445"/>
                  </a:lnTo>
                  <a:lnTo>
                    <a:pt x="552" y="457"/>
                  </a:lnTo>
                  <a:lnTo>
                    <a:pt x="552" y="469"/>
                  </a:lnTo>
                  <a:lnTo>
                    <a:pt x="552" y="481"/>
                  </a:lnTo>
                  <a:lnTo>
                    <a:pt x="552" y="493"/>
                  </a:lnTo>
                  <a:lnTo>
                    <a:pt x="552" y="506"/>
                  </a:lnTo>
                  <a:lnTo>
                    <a:pt x="552" y="518"/>
                  </a:lnTo>
                  <a:lnTo>
                    <a:pt x="552" y="530"/>
                  </a:lnTo>
                  <a:lnTo>
                    <a:pt x="552" y="542"/>
                  </a:lnTo>
                  <a:lnTo>
                    <a:pt x="552" y="553"/>
                  </a:lnTo>
                  <a:lnTo>
                    <a:pt x="563" y="553"/>
                  </a:lnTo>
                  <a:lnTo>
                    <a:pt x="563" y="565"/>
                  </a:lnTo>
                  <a:lnTo>
                    <a:pt x="563" y="577"/>
                  </a:lnTo>
                  <a:lnTo>
                    <a:pt x="563" y="589"/>
                  </a:lnTo>
                  <a:lnTo>
                    <a:pt x="576" y="601"/>
                  </a:lnTo>
                  <a:lnTo>
                    <a:pt x="576" y="613"/>
                  </a:lnTo>
                  <a:lnTo>
                    <a:pt x="588" y="613"/>
                  </a:lnTo>
                  <a:lnTo>
                    <a:pt x="588" y="626"/>
                  </a:lnTo>
                  <a:lnTo>
                    <a:pt x="600" y="638"/>
                  </a:lnTo>
                  <a:lnTo>
                    <a:pt x="612" y="638"/>
                  </a:lnTo>
                  <a:lnTo>
                    <a:pt x="624" y="638"/>
                  </a:lnTo>
                  <a:lnTo>
                    <a:pt x="636" y="638"/>
                  </a:lnTo>
                  <a:lnTo>
                    <a:pt x="648" y="626"/>
                  </a:lnTo>
                  <a:lnTo>
                    <a:pt x="660" y="626"/>
                  </a:lnTo>
                  <a:lnTo>
                    <a:pt x="672" y="626"/>
                  </a:lnTo>
                  <a:lnTo>
                    <a:pt x="684" y="613"/>
                  </a:lnTo>
                  <a:lnTo>
                    <a:pt x="696" y="613"/>
                  </a:lnTo>
                  <a:lnTo>
                    <a:pt x="708" y="613"/>
                  </a:lnTo>
                  <a:lnTo>
                    <a:pt x="719" y="601"/>
                  </a:lnTo>
                  <a:lnTo>
                    <a:pt x="732" y="601"/>
                  </a:lnTo>
                  <a:lnTo>
                    <a:pt x="744" y="601"/>
                  </a:lnTo>
                  <a:lnTo>
                    <a:pt x="744" y="589"/>
                  </a:lnTo>
                  <a:lnTo>
                    <a:pt x="756" y="589"/>
                  </a:lnTo>
                  <a:lnTo>
                    <a:pt x="768" y="589"/>
                  </a:lnTo>
                  <a:lnTo>
                    <a:pt x="780" y="577"/>
                  </a:lnTo>
                  <a:lnTo>
                    <a:pt x="792" y="577"/>
                  </a:lnTo>
                  <a:lnTo>
                    <a:pt x="804" y="577"/>
                  </a:lnTo>
                  <a:lnTo>
                    <a:pt x="804" y="565"/>
                  </a:lnTo>
                  <a:lnTo>
                    <a:pt x="816" y="565"/>
                  </a:lnTo>
                  <a:lnTo>
                    <a:pt x="828" y="565"/>
                  </a:lnTo>
                  <a:lnTo>
                    <a:pt x="840" y="565"/>
                  </a:lnTo>
                  <a:lnTo>
                    <a:pt x="852" y="565"/>
                  </a:lnTo>
                  <a:lnTo>
                    <a:pt x="863" y="565"/>
                  </a:lnTo>
                  <a:lnTo>
                    <a:pt x="875" y="577"/>
                  </a:lnTo>
                  <a:lnTo>
                    <a:pt x="887" y="577"/>
                  </a:lnTo>
                  <a:lnTo>
                    <a:pt x="900" y="577"/>
                  </a:lnTo>
                  <a:lnTo>
                    <a:pt x="900" y="589"/>
                  </a:lnTo>
                  <a:lnTo>
                    <a:pt x="912" y="589"/>
                  </a:lnTo>
                  <a:lnTo>
                    <a:pt x="912" y="601"/>
                  </a:lnTo>
                  <a:lnTo>
                    <a:pt x="924" y="601"/>
                  </a:lnTo>
                  <a:lnTo>
                    <a:pt x="924" y="613"/>
                  </a:lnTo>
                  <a:lnTo>
                    <a:pt x="924" y="626"/>
                  </a:lnTo>
                  <a:lnTo>
                    <a:pt x="924" y="638"/>
                  </a:lnTo>
                  <a:lnTo>
                    <a:pt x="924" y="650"/>
                  </a:lnTo>
                  <a:lnTo>
                    <a:pt x="912" y="662"/>
                  </a:lnTo>
                  <a:lnTo>
                    <a:pt x="900" y="662"/>
                  </a:lnTo>
                  <a:lnTo>
                    <a:pt x="887" y="662"/>
                  </a:lnTo>
                  <a:lnTo>
                    <a:pt x="875" y="662"/>
                  </a:lnTo>
                  <a:lnTo>
                    <a:pt x="863" y="662"/>
                  </a:lnTo>
                  <a:lnTo>
                    <a:pt x="852" y="662"/>
                  </a:lnTo>
                  <a:lnTo>
                    <a:pt x="840" y="662"/>
                  </a:lnTo>
                  <a:lnTo>
                    <a:pt x="828" y="662"/>
                  </a:lnTo>
                  <a:lnTo>
                    <a:pt x="828" y="674"/>
                  </a:lnTo>
                  <a:lnTo>
                    <a:pt x="816" y="674"/>
                  </a:lnTo>
                  <a:lnTo>
                    <a:pt x="804" y="674"/>
                  </a:lnTo>
                  <a:lnTo>
                    <a:pt x="792" y="674"/>
                  </a:lnTo>
                  <a:lnTo>
                    <a:pt x="780" y="674"/>
                  </a:lnTo>
                  <a:lnTo>
                    <a:pt x="768" y="674"/>
                  </a:lnTo>
                  <a:lnTo>
                    <a:pt x="756" y="674"/>
                  </a:lnTo>
                  <a:lnTo>
                    <a:pt x="744" y="674"/>
                  </a:lnTo>
                  <a:lnTo>
                    <a:pt x="732" y="674"/>
                  </a:lnTo>
                  <a:lnTo>
                    <a:pt x="708" y="674"/>
                  </a:lnTo>
                  <a:lnTo>
                    <a:pt x="696" y="674"/>
                  </a:lnTo>
                  <a:lnTo>
                    <a:pt x="684" y="674"/>
                  </a:lnTo>
                  <a:lnTo>
                    <a:pt x="660" y="674"/>
                  </a:lnTo>
                  <a:lnTo>
                    <a:pt x="648" y="674"/>
                  </a:lnTo>
                  <a:lnTo>
                    <a:pt x="624" y="674"/>
                  </a:lnTo>
                  <a:lnTo>
                    <a:pt x="612" y="674"/>
                  </a:lnTo>
                  <a:lnTo>
                    <a:pt x="600" y="674"/>
                  </a:lnTo>
                  <a:lnTo>
                    <a:pt x="588" y="674"/>
                  </a:lnTo>
                  <a:lnTo>
                    <a:pt x="576" y="674"/>
                  </a:lnTo>
                  <a:lnTo>
                    <a:pt x="563" y="674"/>
                  </a:lnTo>
                  <a:lnTo>
                    <a:pt x="552" y="674"/>
                  </a:lnTo>
                  <a:lnTo>
                    <a:pt x="540" y="674"/>
                  </a:lnTo>
                  <a:lnTo>
                    <a:pt x="528" y="674"/>
                  </a:lnTo>
                  <a:lnTo>
                    <a:pt x="516" y="674"/>
                  </a:lnTo>
                  <a:lnTo>
                    <a:pt x="504" y="674"/>
                  </a:lnTo>
                  <a:lnTo>
                    <a:pt x="492" y="674"/>
                  </a:lnTo>
                  <a:lnTo>
                    <a:pt x="480" y="674"/>
                  </a:lnTo>
                  <a:lnTo>
                    <a:pt x="468" y="674"/>
                  </a:lnTo>
                  <a:lnTo>
                    <a:pt x="456" y="674"/>
                  </a:lnTo>
                  <a:lnTo>
                    <a:pt x="444" y="674"/>
                  </a:lnTo>
                  <a:lnTo>
                    <a:pt x="432" y="674"/>
                  </a:lnTo>
                  <a:lnTo>
                    <a:pt x="420" y="674"/>
                  </a:lnTo>
                  <a:lnTo>
                    <a:pt x="409" y="674"/>
                  </a:lnTo>
                  <a:lnTo>
                    <a:pt x="396" y="674"/>
                  </a:lnTo>
                  <a:lnTo>
                    <a:pt x="384" y="674"/>
                  </a:lnTo>
                  <a:lnTo>
                    <a:pt x="372" y="674"/>
                  </a:lnTo>
                  <a:lnTo>
                    <a:pt x="360" y="674"/>
                  </a:lnTo>
                  <a:lnTo>
                    <a:pt x="348" y="674"/>
                  </a:lnTo>
                  <a:lnTo>
                    <a:pt x="336" y="674"/>
                  </a:lnTo>
                  <a:lnTo>
                    <a:pt x="324" y="674"/>
                  </a:lnTo>
                  <a:lnTo>
                    <a:pt x="312" y="674"/>
                  </a:lnTo>
                  <a:lnTo>
                    <a:pt x="300" y="674"/>
                  </a:lnTo>
                  <a:lnTo>
                    <a:pt x="288" y="674"/>
                  </a:lnTo>
                  <a:lnTo>
                    <a:pt x="276" y="674"/>
                  </a:lnTo>
                  <a:lnTo>
                    <a:pt x="253" y="674"/>
                  </a:lnTo>
                  <a:lnTo>
                    <a:pt x="240" y="674"/>
                  </a:lnTo>
                  <a:lnTo>
                    <a:pt x="228" y="674"/>
                  </a:lnTo>
                  <a:lnTo>
                    <a:pt x="216" y="674"/>
                  </a:lnTo>
                  <a:lnTo>
                    <a:pt x="192" y="674"/>
                  </a:lnTo>
                  <a:lnTo>
                    <a:pt x="180" y="674"/>
                  </a:lnTo>
                  <a:lnTo>
                    <a:pt x="168" y="674"/>
                  </a:lnTo>
                  <a:lnTo>
                    <a:pt x="156" y="674"/>
                  </a:lnTo>
                  <a:lnTo>
                    <a:pt x="144" y="674"/>
                  </a:lnTo>
                  <a:lnTo>
                    <a:pt x="132" y="674"/>
                  </a:lnTo>
                  <a:lnTo>
                    <a:pt x="120" y="674"/>
                  </a:lnTo>
                  <a:lnTo>
                    <a:pt x="108" y="674"/>
                  </a:lnTo>
                  <a:lnTo>
                    <a:pt x="97" y="674"/>
                  </a:lnTo>
                  <a:lnTo>
                    <a:pt x="85" y="674"/>
                  </a:lnTo>
                  <a:lnTo>
                    <a:pt x="85" y="662"/>
                  </a:lnTo>
                  <a:lnTo>
                    <a:pt x="72" y="662"/>
                  </a:lnTo>
                  <a:lnTo>
                    <a:pt x="60" y="662"/>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4" name="Line 27"/>
            <p:cNvSpPr>
              <a:spLocks noChangeShapeType="1"/>
            </p:cNvSpPr>
            <p:nvPr/>
          </p:nvSpPr>
          <p:spPr bwMode="auto">
            <a:xfrm>
              <a:off x="2574" y="3134"/>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395" name="Freeform 28"/>
            <p:cNvSpPr>
              <a:spLocks/>
            </p:cNvSpPr>
            <p:nvPr/>
          </p:nvSpPr>
          <p:spPr bwMode="auto">
            <a:xfrm>
              <a:off x="2513" y="2472"/>
              <a:ext cx="993" cy="684"/>
            </a:xfrm>
            <a:custGeom>
              <a:avLst/>
              <a:gdLst>
                <a:gd name="T0" fmla="*/ 24 w 993"/>
                <a:gd name="T1" fmla="*/ 268 h 684"/>
                <a:gd name="T2" fmla="*/ 447 w 993"/>
                <a:gd name="T3" fmla="*/ 0 h 684"/>
                <a:gd name="T4" fmla="*/ 992 w 993"/>
                <a:gd name="T5" fmla="*/ 0 h 684"/>
                <a:gd name="T6" fmla="*/ 557 w 993"/>
                <a:gd name="T7" fmla="*/ 329 h 684"/>
                <a:gd name="T8" fmla="*/ 750 w 993"/>
                <a:gd name="T9" fmla="*/ 609 h 684"/>
                <a:gd name="T10" fmla="*/ 580 w 993"/>
                <a:gd name="T11" fmla="*/ 683 h 684"/>
                <a:gd name="T12" fmla="*/ 61 w 993"/>
                <a:gd name="T13" fmla="*/ 671 h 684"/>
                <a:gd name="T14" fmla="*/ 49 w 993"/>
                <a:gd name="T15" fmla="*/ 609 h 684"/>
                <a:gd name="T16" fmla="*/ 24 w 993"/>
                <a:gd name="T17" fmla="*/ 549 h 684"/>
                <a:gd name="T18" fmla="*/ 12 w 993"/>
                <a:gd name="T19" fmla="*/ 488 h 684"/>
                <a:gd name="T20" fmla="*/ 12 w 993"/>
                <a:gd name="T21" fmla="*/ 414 h 684"/>
                <a:gd name="T22" fmla="*/ 0 w 993"/>
                <a:gd name="T23" fmla="*/ 354 h 684"/>
                <a:gd name="T24" fmla="*/ 12 w 993"/>
                <a:gd name="T25" fmla="*/ 280 h 684"/>
                <a:gd name="T26" fmla="*/ 49 w 993"/>
                <a:gd name="T27" fmla="*/ 220 h 684"/>
                <a:gd name="T28" fmla="*/ 97 w 993"/>
                <a:gd name="T29" fmla="*/ 158 h 684"/>
                <a:gd name="T30" fmla="*/ 157 w 993"/>
                <a:gd name="T31" fmla="*/ 122 h 684"/>
                <a:gd name="T32" fmla="*/ 206 w 993"/>
                <a:gd name="T33" fmla="*/ 86 h 684"/>
                <a:gd name="T34" fmla="*/ 255 w 993"/>
                <a:gd name="T35" fmla="*/ 25 h 684"/>
                <a:gd name="T36" fmla="*/ 302 w 993"/>
                <a:gd name="T37" fmla="*/ 0 h 684"/>
                <a:gd name="T38" fmla="*/ 375 w 993"/>
                <a:gd name="T39" fmla="*/ 0 h 684"/>
                <a:gd name="T40" fmla="*/ 447 w 993"/>
                <a:gd name="T41" fmla="*/ 0 h 684"/>
                <a:gd name="T42" fmla="*/ 520 w 993"/>
                <a:gd name="T43" fmla="*/ 0 h 684"/>
                <a:gd name="T44" fmla="*/ 580 w 993"/>
                <a:gd name="T45" fmla="*/ 0 h 684"/>
                <a:gd name="T46" fmla="*/ 653 w 993"/>
                <a:gd name="T47" fmla="*/ 0 h 684"/>
                <a:gd name="T48" fmla="*/ 725 w 993"/>
                <a:gd name="T49" fmla="*/ 0 h 684"/>
                <a:gd name="T50" fmla="*/ 798 w 993"/>
                <a:gd name="T51" fmla="*/ 0 h 684"/>
                <a:gd name="T52" fmla="*/ 870 w 993"/>
                <a:gd name="T53" fmla="*/ 0 h 684"/>
                <a:gd name="T54" fmla="*/ 943 w 993"/>
                <a:gd name="T55" fmla="*/ 0 h 684"/>
                <a:gd name="T56" fmla="*/ 968 w 993"/>
                <a:gd name="T57" fmla="*/ 49 h 684"/>
                <a:gd name="T58" fmla="*/ 919 w 993"/>
                <a:gd name="T59" fmla="*/ 86 h 684"/>
                <a:gd name="T60" fmla="*/ 847 w 993"/>
                <a:gd name="T61" fmla="*/ 122 h 684"/>
                <a:gd name="T62" fmla="*/ 774 w 993"/>
                <a:gd name="T63" fmla="*/ 146 h 684"/>
                <a:gd name="T64" fmla="*/ 714 w 993"/>
                <a:gd name="T65" fmla="*/ 183 h 684"/>
                <a:gd name="T66" fmla="*/ 665 w 993"/>
                <a:gd name="T67" fmla="*/ 220 h 684"/>
                <a:gd name="T68" fmla="*/ 617 w 993"/>
                <a:gd name="T69" fmla="*/ 244 h 684"/>
                <a:gd name="T70" fmla="*/ 568 w 993"/>
                <a:gd name="T71" fmla="*/ 305 h 684"/>
                <a:gd name="T72" fmla="*/ 557 w 993"/>
                <a:gd name="T73" fmla="*/ 378 h 684"/>
                <a:gd name="T74" fmla="*/ 557 w 993"/>
                <a:gd name="T75" fmla="*/ 451 h 684"/>
                <a:gd name="T76" fmla="*/ 557 w 993"/>
                <a:gd name="T77" fmla="*/ 525 h 684"/>
                <a:gd name="T78" fmla="*/ 568 w 993"/>
                <a:gd name="T79" fmla="*/ 585 h 684"/>
                <a:gd name="T80" fmla="*/ 605 w 993"/>
                <a:gd name="T81" fmla="*/ 646 h 684"/>
                <a:gd name="T82" fmla="*/ 678 w 993"/>
                <a:gd name="T83" fmla="*/ 634 h 684"/>
                <a:gd name="T84" fmla="*/ 750 w 993"/>
                <a:gd name="T85" fmla="*/ 609 h 684"/>
                <a:gd name="T86" fmla="*/ 810 w 993"/>
                <a:gd name="T87" fmla="*/ 585 h 684"/>
                <a:gd name="T88" fmla="*/ 870 w 993"/>
                <a:gd name="T89" fmla="*/ 573 h 684"/>
                <a:gd name="T90" fmla="*/ 919 w 993"/>
                <a:gd name="T91" fmla="*/ 609 h 684"/>
                <a:gd name="T92" fmla="*/ 919 w 993"/>
                <a:gd name="T93" fmla="*/ 671 h 684"/>
                <a:gd name="T94" fmla="*/ 847 w 993"/>
                <a:gd name="T95" fmla="*/ 671 h 684"/>
                <a:gd name="T96" fmla="*/ 786 w 993"/>
                <a:gd name="T97" fmla="*/ 683 h 684"/>
                <a:gd name="T98" fmla="*/ 702 w 993"/>
                <a:gd name="T99" fmla="*/ 683 h 684"/>
                <a:gd name="T100" fmla="*/ 605 w 993"/>
                <a:gd name="T101" fmla="*/ 683 h 684"/>
                <a:gd name="T102" fmla="*/ 533 w 993"/>
                <a:gd name="T103" fmla="*/ 683 h 684"/>
                <a:gd name="T104" fmla="*/ 459 w 993"/>
                <a:gd name="T105" fmla="*/ 683 h 684"/>
                <a:gd name="T106" fmla="*/ 387 w 993"/>
                <a:gd name="T107" fmla="*/ 683 h 684"/>
                <a:gd name="T108" fmla="*/ 314 w 993"/>
                <a:gd name="T109" fmla="*/ 683 h 684"/>
                <a:gd name="T110" fmla="*/ 230 w 993"/>
                <a:gd name="T111" fmla="*/ 683 h 684"/>
                <a:gd name="T112" fmla="*/ 145 w 993"/>
                <a:gd name="T113" fmla="*/ 683 h 684"/>
                <a:gd name="T114" fmla="*/ 85 w 993"/>
                <a:gd name="T115" fmla="*/ 671 h 68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93" h="684">
                  <a:moveTo>
                    <a:pt x="61" y="671"/>
                  </a:moveTo>
                  <a:lnTo>
                    <a:pt x="37" y="597"/>
                  </a:lnTo>
                  <a:lnTo>
                    <a:pt x="24" y="512"/>
                  </a:lnTo>
                  <a:lnTo>
                    <a:pt x="12" y="426"/>
                  </a:lnTo>
                  <a:lnTo>
                    <a:pt x="0" y="342"/>
                  </a:lnTo>
                  <a:lnTo>
                    <a:pt x="24" y="268"/>
                  </a:lnTo>
                  <a:lnTo>
                    <a:pt x="73" y="171"/>
                  </a:lnTo>
                  <a:lnTo>
                    <a:pt x="169" y="122"/>
                  </a:lnTo>
                  <a:lnTo>
                    <a:pt x="230" y="61"/>
                  </a:lnTo>
                  <a:lnTo>
                    <a:pt x="255" y="0"/>
                  </a:lnTo>
                  <a:lnTo>
                    <a:pt x="363" y="0"/>
                  </a:lnTo>
                  <a:lnTo>
                    <a:pt x="447" y="0"/>
                  </a:lnTo>
                  <a:lnTo>
                    <a:pt x="533" y="0"/>
                  </a:lnTo>
                  <a:lnTo>
                    <a:pt x="617" y="0"/>
                  </a:lnTo>
                  <a:lnTo>
                    <a:pt x="725" y="0"/>
                  </a:lnTo>
                  <a:lnTo>
                    <a:pt x="823" y="0"/>
                  </a:lnTo>
                  <a:lnTo>
                    <a:pt x="907" y="0"/>
                  </a:lnTo>
                  <a:lnTo>
                    <a:pt x="992" y="0"/>
                  </a:lnTo>
                  <a:lnTo>
                    <a:pt x="955" y="74"/>
                  </a:lnTo>
                  <a:lnTo>
                    <a:pt x="870" y="122"/>
                  </a:lnTo>
                  <a:lnTo>
                    <a:pt x="774" y="134"/>
                  </a:lnTo>
                  <a:lnTo>
                    <a:pt x="690" y="195"/>
                  </a:lnTo>
                  <a:lnTo>
                    <a:pt x="617" y="244"/>
                  </a:lnTo>
                  <a:lnTo>
                    <a:pt x="557" y="329"/>
                  </a:lnTo>
                  <a:lnTo>
                    <a:pt x="557" y="414"/>
                  </a:lnTo>
                  <a:lnTo>
                    <a:pt x="557" y="500"/>
                  </a:lnTo>
                  <a:lnTo>
                    <a:pt x="568" y="585"/>
                  </a:lnTo>
                  <a:lnTo>
                    <a:pt x="605" y="658"/>
                  </a:lnTo>
                  <a:lnTo>
                    <a:pt x="678" y="634"/>
                  </a:lnTo>
                  <a:lnTo>
                    <a:pt x="750" y="609"/>
                  </a:lnTo>
                  <a:lnTo>
                    <a:pt x="823" y="573"/>
                  </a:lnTo>
                  <a:lnTo>
                    <a:pt x="907" y="585"/>
                  </a:lnTo>
                  <a:lnTo>
                    <a:pt x="943" y="658"/>
                  </a:lnTo>
                  <a:lnTo>
                    <a:pt x="847" y="671"/>
                  </a:lnTo>
                  <a:lnTo>
                    <a:pt x="762" y="671"/>
                  </a:lnTo>
                  <a:lnTo>
                    <a:pt x="580" y="683"/>
                  </a:lnTo>
                  <a:lnTo>
                    <a:pt x="496" y="683"/>
                  </a:lnTo>
                  <a:lnTo>
                    <a:pt x="400" y="683"/>
                  </a:lnTo>
                  <a:lnTo>
                    <a:pt x="302" y="683"/>
                  </a:lnTo>
                  <a:lnTo>
                    <a:pt x="145" y="671"/>
                  </a:lnTo>
                  <a:lnTo>
                    <a:pt x="73" y="671"/>
                  </a:lnTo>
                  <a:lnTo>
                    <a:pt x="61" y="671"/>
                  </a:lnTo>
                  <a:lnTo>
                    <a:pt x="61" y="658"/>
                  </a:lnTo>
                  <a:lnTo>
                    <a:pt x="49" y="658"/>
                  </a:lnTo>
                  <a:lnTo>
                    <a:pt x="49" y="646"/>
                  </a:lnTo>
                  <a:lnTo>
                    <a:pt x="49" y="634"/>
                  </a:lnTo>
                  <a:lnTo>
                    <a:pt x="49" y="622"/>
                  </a:lnTo>
                  <a:lnTo>
                    <a:pt x="49" y="609"/>
                  </a:lnTo>
                  <a:lnTo>
                    <a:pt x="37" y="597"/>
                  </a:lnTo>
                  <a:lnTo>
                    <a:pt x="37" y="585"/>
                  </a:lnTo>
                  <a:lnTo>
                    <a:pt x="37" y="573"/>
                  </a:lnTo>
                  <a:lnTo>
                    <a:pt x="37" y="560"/>
                  </a:lnTo>
                  <a:lnTo>
                    <a:pt x="37" y="549"/>
                  </a:lnTo>
                  <a:lnTo>
                    <a:pt x="24" y="549"/>
                  </a:lnTo>
                  <a:lnTo>
                    <a:pt x="24" y="537"/>
                  </a:lnTo>
                  <a:lnTo>
                    <a:pt x="24" y="525"/>
                  </a:lnTo>
                  <a:lnTo>
                    <a:pt x="24" y="512"/>
                  </a:lnTo>
                  <a:lnTo>
                    <a:pt x="24" y="500"/>
                  </a:lnTo>
                  <a:lnTo>
                    <a:pt x="24" y="488"/>
                  </a:lnTo>
                  <a:lnTo>
                    <a:pt x="12" y="488"/>
                  </a:lnTo>
                  <a:lnTo>
                    <a:pt x="12" y="475"/>
                  </a:lnTo>
                  <a:lnTo>
                    <a:pt x="12" y="463"/>
                  </a:lnTo>
                  <a:lnTo>
                    <a:pt x="12" y="451"/>
                  </a:lnTo>
                  <a:lnTo>
                    <a:pt x="12" y="439"/>
                  </a:lnTo>
                  <a:lnTo>
                    <a:pt x="12" y="426"/>
                  </a:lnTo>
                  <a:lnTo>
                    <a:pt x="12" y="414"/>
                  </a:lnTo>
                  <a:lnTo>
                    <a:pt x="12" y="403"/>
                  </a:lnTo>
                  <a:lnTo>
                    <a:pt x="0" y="403"/>
                  </a:lnTo>
                  <a:lnTo>
                    <a:pt x="0" y="391"/>
                  </a:lnTo>
                  <a:lnTo>
                    <a:pt x="0" y="378"/>
                  </a:lnTo>
                  <a:lnTo>
                    <a:pt x="0" y="366"/>
                  </a:lnTo>
                  <a:lnTo>
                    <a:pt x="0" y="354"/>
                  </a:lnTo>
                  <a:lnTo>
                    <a:pt x="0" y="342"/>
                  </a:lnTo>
                  <a:lnTo>
                    <a:pt x="0" y="329"/>
                  </a:lnTo>
                  <a:lnTo>
                    <a:pt x="0" y="317"/>
                  </a:lnTo>
                  <a:lnTo>
                    <a:pt x="12" y="305"/>
                  </a:lnTo>
                  <a:lnTo>
                    <a:pt x="12" y="292"/>
                  </a:lnTo>
                  <a:lnTo>
                    <a:pt x="12" y="280"/>
                  </a:lnTo>
                  <a:lnTo>
                    <a:pt x="24" y="268"/>
                  </a:lnTo>
                  <a:lnTo>
                    <a:pt x="24" y="256"/>
                  </a:lnTo>
                  <a:lnTo>
                    <a:pt x="37" y="244"/>
                  </a:lnTo>
                  <a:lnTo>
                    <a:pt x="37" y="232"/>
                  </a:lnTo>
                  <a:lnTo>
                    <a:pt x="49" y="232"/>
                  </a:lnTo>
                  <a:lnTo>
                    <a:pt x="49" y="220"/>
                  </a:lnTo>
                  <a:lnTo>
                    <a:pt x="61" y="208"/>
                  </a:lnTo>
                  <a:lnTo>
                    <a:pt x="61" y="195"/>
                  </a:lnTo>
                  <a:lnTo>
                    <a:pt x="73" y="195"/>
                  </a:lnTo>
                  <a:lnTo>
                    <a:pt x="73" y="183"/>
                  </a:lnTo>
                  <a:lnTo>
                    <a:pt x="85" y="171"/>
                  </a:lnTo>
                  <a:lnTo>
                    <a:pt x="97" y="158"/>
                  </a:lnTo>
                  <a:lnTo>
                    <a:pt x="109" y="158"/>
                  </a:lnTo>
                  <a:lnTo>
                    <a:pt x="109" y="146"/>
                  </a:lnTo>
                  <a:lnTo>
                    <a:pt x="121" y="146"/>
                  </a:lnTo>
                  <a:lnTo>
                    <a:pt x="133" y="134"/>
                  </a:lnTo>
                  <a:lnTo>
                    <a:pt x="145" y="134"/>
                  </a:lnTo>
                  <a:lnTo>
                    <a:pt x="157" y="122"/>
                  </a:lnTo>
                  <a:lnTo>
                    <a:pt x="169" y="109"/>
                  </a:lnTo>
                  <a:lnTo>
                    <a:pt x="182" y="109"/>
                  </a:lnTo>
                  <a:lnTo>
                    <a:pt x="182" y="98"/>
                  </a:lnTo>
                  <a:lnTo>
                    <a:pt x="194" y="98"/>
                  </a:lnTo>
                  <a:lnTo>
                    <a:pt x="194" y="86"/>
                  </a:lnTo>
                  <a:lnTo>
                    <a:pt x="206" y="86"/>
                  </a:lnTo>
                  <a:lnTo>
                    <a:pt x="218" y="74"/>
                  </a:lnTo>
                  <a:lnTo>
                    <a:pt x="230" y="61"/>
                  </a:lnTo>
                  <a:lnTo>
                    <a:pt x="230" y="49"/>
                  </a:lnTo>
                  <a:lnTo>
                    <a:pt x="242" y="49"/>
                  </a:lnTo>
                  <a:lnTo>
                    <a:pt x="242" y="37"/>
                  </a:lnTo>
                  <a:lnTo>
                    <a:pt x="255" y="25"/>
                  </a:lnTo>
                  <a:lnTo>
                    <a:pt x="255" y="12"/>
                  </a:lnTo>
                  <a:lnTo>
                    <a:pt x="266" y="12"/>
                  </a:lnTo>
                  <a:lnTo>
                    <a:pt x="278" y="12"/>
                  </a:lnTo>
                  <a:lnTo>
                    <a:pt x="278" y="0"/>
                  </a:lnTo>
                  <a:lnTo>
                    <a:pt x="290" y="0"/>
                  </a:lnTo>
                  <a:lnTo>
                    <a:pt x="302" y="0"/>
                  </a:lnTo>
                  <a:lnTo>
                    <a:pt x="314" y="0"/>
                  </a:lnTo>
                  <a:lnTo>
                    <a:pt x="327" y="0"/>
                  </a:lnTo>
                  <a:lnTo>
                    <a:pt x="339" y="0"/>
                  </a:lnTo>
                  <a:lnTo>
                    <a:pt x="351" y="0"/>
                  </a:lnTo>
                  <a:lnTo>
                    <a:pt x="363" y="0"/>
                  </a:lnTo>
                  <a:lnTo>
                    <a:pt x="375" y="0"/>
                  </a:lnTo>
                  <a:lnTo>
                    <a:pt x="387" y="0"/>
                  </a:lnTo>
                  <a:lnTo>
                    <a:pt x="400" y="0"/>
                  </a:lnTo>
                  <a:lnTo>
                    <a:pt x="412" y="0"/>
                  </a:lnTo>
                  <a:lnTo>
                    <a:pt x="423" y="0"/>
                  </a:lnTo>
                  <a:lnTo>
                    <a:pt x="435" y="0"/>
                  </a:lnTo>
                  <a:lnTo>
                    <a:pt x="447" y="0"/>
                  </a:lnTo>
                  <a:lnTo>
                    <a:pt x="459" y="0"/>
                  </a:lnTo>
                  <a:lnTo>
                    <a:pt x="472" y="0"/>
                  </a:lnTo>
                  <a:lnTo>
                    <a:pt x="484" y="0"/>
                  </a:lnTo>
                  <a:lnTo>
                    <a:pt x="496" y="0"/>
                  </a:lnTo>
                  <a:lnTo>
                    <a:pt x="508" y="0"/>
                  </a:lnTo>
                  <a:lnTo>
                    <a:pt x="520" y="0"/>
                  </a:lnTo>
                  <a:lnTo>
                    <a:pt x="533" y="0"/>
                  </a:lnTo>
                  <a:lnTo>
                    <a:pt x="533" y="12"/>
                  </a:lnTo>
                  <a:lnTo>
                    <a:pt x="545" y="0"/>
                  </a:lnTo>
                  <a:lnTo>
                    <a:pt x="557" y="0"/>
                  </a:lnTo>
                  <a:lnTo>
                    <a:pt x="568" y="0"/>
                  </a:lnTo>
                  <a:lnTo>
                    <a:pt x="580" y="0"/>
                  </a:lnTo>
                  <a:lnTo>
                    <a:pt x="592" y="0"/>
                  </a:lnTo>
                  <a:lnTo>
                    <a:pt x="605" y="0"/>
                  </a:lnTo>
                  <a:lnTo>
                    <a:pt x="617" y="0"/>
                  </a:lnTo>
                  <a:lnTo>
                    <a:pt x="629" y="0"/>
                  </a:lnTo>
                  <a:lnTo>
                    <a:pt x="641" y="0"/>
                  </a:lnTo>
                  <a:lnTo>
                    <a:pt x="653" y="0"/>
                  </a:lnTo>
                  <a:lnTo>
                    <a:pt x="665" y="0"/>
                  </a:lnTo>
                  <a:lnTo>
                    <a:pt x="678" y="0"/>
                  </a:lnTo>
                  <a:lnTo>
                    <a:pt x="690" y="0"/>
                  </a:lnTo>
                  <a:lnTo>
                    <a:pt x="702" y="0"/>
                  </a:lnTo>
                  <a:lnTo>
                    <a:pt x="714" y="0"/>
                  </a:lnTo>
                  <a:lnTo>
                    <a:pt x="725" y="0"/>
                  </a:lnTo>
                  <a:lnTo>
                    <a:pt x="737" y="0"/>
                  </a:lnTo>
                  <a:lnTo>
                    <a:pt x="750" y="0"/>
                  </a:lnTo>
                  <a:lnTo>
                    <a:pt x="762" y="0"/>
                  </a:lnTo>
                  <a:lnTo>
                    <a:pt x="774" y="0"/>
                  </a:lnTo>
                  <a:lnTo>
                    <a:pt x="786" y="0"/>
                  </a:lnTo>
                  <a:lnTo>
                    <a:pt x="798" y="0"/>
                  </a:lnTo>
                  <a:lnTo>
                    <a:pt x="810" y="0"/>
                  </a:lnTo>
                  <a:lnTo>
                    <a:pt x="823" y="0"/>
                  </a:lnTo>
                  <a:lnTo>
                    <a:pt x="835" y="0"/>
                  </a:lnTo>
                  <a:lnTo>
                    <a:pt x="847" y="0"/>
                  </a:lnTo>
                  <a:lnTo>
                    <a:pt x="859" y="0"/>
                  </a:lnTo>
                  <a:lnTo>
                    <a:pt x="870" y="0"/>
                  </a:lnTo>
                  <a:lnTo>
                    <a:pt x="882" y="0"/>
                  </a:lnTo>
                  <a:lnTo>
                    <a:pt x="895" y="0"/>
                  </a:lnTo>
                  <a:lnTo>
                    <a:pt x="907" y="0"/>
                  </a:lnTo>
                  <a:lnTo>
                    <a:pt x="919" y="0"/>
                  </a:lnTo>
                  <a:lnTo>
                    <a:pt x="931" y="0"/>
                  </a:lnTo>
                  <a:lnTo>
                    <a:pt x="943" y="0"/>
                  </a:lnTo>
                  <a:lnTo>
                    <a:pt x="955" y="0"/>
                  </a:lnTo>
                  <a:lnTo>
                    <a:pt x="968" y="0"/>
                  </a:lnTo>
                  <a:lnTo>
                    <a:pt x="980" y="12"/>
                  </a:lnTo>
                  <a:lnTo>
                    <a:pt x="980" y="25"/>
                  </a:lnTo>
                  <a:lnTo>
                    <a:pt x="968" y="37"/>
                  </a:lnTo>
                  <a:lnTo>
                    <a:pt x="968" y="49"/>
                  </a:lnTo>
                  <a:lnTo>
                    <a:pt x="955" y="49"/>
                  </a:lnTo>
                  <a:lnTo>
                    <a:pt x="955" y="61"/>
                  </a:lnTo>
                  <a:lnTo>
                    <a:pt x="943" y="74"/>
                  </a:lnTo>
                  <a:lnTo>
                    <a:pt x="931" y="74"/>
                  </a:lnTo>
                  <a:lnTo>
                    <a:pt x="931" y="86"/>
                  </a:lnTo>
                  <a:lnTo>
                    <a:pt x="919" y="86"/>
                  </a:lnTo>
                  <a:lnTo>
                    <a:pt x="907" y="98"/>
                  </a:lnTo>
                  <a:lnTo>
                    <a:pt x="895" y="98"/>
                  </a:lnTo>
                  <a:lnTo>
                    <a:pt x="882" y="109"/>
                  </a:lnTo>
                  <a:lnTo>
                    <a:pt x="870" y="109"/>
                  </a:lnTo>
                  <a:lnTo>
                    <a:pt x="859" y="122"/>
                  </a:lnTo>
                  <a:lnTo>
                    <a:pt x="847" y="122"/>
                  </a:lnTo>
                  <a:lnTo>
                    <a:pt x="835" y="122"/>
                  </a:lnTo>
                  <a:lnTo>
                    <a:pt x="823" y="122"/>
                  </a:lnTo>
                  <a:lnTo>
                    <a:pt x="810" y="134"/>
                  </a:lnTo>
                  <a:lnTo>
                    <a:pt x="798" y="134"/>
                  </a:lnTo>
                  <a:lnTo>
                    <a:pt x="786" y="134"/>
                  </a:lnTo>
                  <a:lnTo>
                    <a:pt x="774" y="146"/>
                  </a:lnTo>
                  <a:lnTo>
                    <a:pt x="762" y="146"/>
                  </a:lnTo>
                  <a:lnTo>
                    <a:pt x="750" y="158"/>
                  </a:lnTo>
                  <a:lnTo>
                    <a:pt x="737" y="158"/>
                  </a:lnTo>
                  <a:lnTo>
                    <a:pt x="725" y="171"/>
                  </a:lnTo>
                  <a:lnTo>
                    <a:pt x="714" y="171"/>
                  </a:lnTo>
                  <a:lnTo>
                    <a:pt x="714" y="183"/>
                  </a:lnTo>
                  <a:lnTo>
                    <a:pt x="702" y="183"/>
                  </a:lnTo>
                  <a:lnTo>
                    <a:pt x="690" y="195"/>
                  </a:lnTo>
                  <a:lnTo>
                    <a:pt x="678" y="195"/>
                  </a:lnTo>
                  <a:lnTo>
                    <a:pt x="678" y="208"/>
                  </a:lnTo>
                  <a:lnTo>
                    <a:pt x="665" y="208"/>
                  </a:lnTo>
                  <a:lnTo>
                    <a:pt x="665" y="220"/>
                  </a:lnTo>
                  <a:lnTo>
                    <a:pt x="653" y="220"/>
                  </a:lnTo>
                  <a:lnTo>
                    <a:pt x="641" y="220"/>
                  </a:lnTo>
                  <a:lnTo>
                    <a:pt x="641" y="232"/>
                  </a:lnTo>
                  <a:lnTo>
                    <a:pt x="629" y="232"/>
                  </a:lnTo>
                  <a:lnTo>
                    <a:pt x="629" y="244"/>
                  </a:lnTo>
                  <a:lnTo>
                    <a:pt x="617" y="244"/>
                  </a:lnTo>
                  <a:lnTo>
                    <a:pt x="617" y="256"/>
                  </a:lnTo>
                  <a:lnTo>
                    <a:pt x="605" y="268"/>
                  </a:lnTo>
                  <a:lnTo>
                    <a:pt x="592" y="280"/>
                  </a:lnTo>
                  <a:lnTo>
                    <a:pt x="580" y="280"/>
                  </a:lnTo>
                  <a:lnTo>
                    <a:pt x="580" y="292"/>
                  </a:lnTo>
                  <a:lnTo>
                    <a:pt x="568" y="305"/>
                  </a:lnTo>
                  <a:lnTo>
                    <a:pt x="568" y="317"/>
                  </a:lnTo>
                  <a:lnTo>
                    <a:pt x="557" y="329"/>
                  </a:lnTo>
                  <a:lnTo>
                    <a:pt x="557" y="342"/>
                  </a:lnTo>
                  <a:lnTo>
                    <a:pt x="557" y="354"/>
                  </a:lnTo>
                  <a:lnTo>
                    <a:pt x="557" y="366"/>
                  </a:lnTo>
                  <a:lnTo>
                    <a:pt x="557" y="378"/>
                  </a:lnTo>
                  <a:lnTo>
                    <a:pt x="557" y="391"/>
                  </a:lnTo>
                  <a:lnTo>
                    <a:pt x="557" y="403"/>
                  </a:lnTo>
                  <a:lnTo>
                    <a:pt x="557" y="414"/>
                  </a:lnTo>
                  <a:lnTo>
                    <a:pt x="557" y="426"/>
                  </a:lnTo>
                  <a:lnTo>
                    <a:pt x="557" y="439"/>
                  </a:lnTo>
                  <a:lnTo>
                    <a:pt x="557" y="451"/>
                  </a:lnTo>
                  <a:lnTo>
                    <a:pt x="557" y="463"/>
                  </a:lnTo>
                  <a:lnTo>
                    <a:pt x="557" y="475"/>
                  </a:lnTo>
                  <a:lnTo>
                    <a:pt x="557" y="488"/>
                  </a:lnTo>
                  <a:lnTo>
                    <a:pt x="557" y="500"/>
                  </a:lnTo>
                  <a:lnTo>
                    <a:pt x="557" y="512"/>
                  </a:lnTo>
                  <a:lnTo>
                    <a:pt x="557" y="525"/>
                  </a:lnTo>
                  <a:lnTo>
                    <a:pt x="557" y="537"/>
                  </a:lnTo>
                  <a:lnTo>
                    <a:pt x="557" y="549"/>
                  </a:lnTo>
                  <a:lnTo>
                    <a:pt x="557" y="560"/>
                  </a:lnTo>
                  <a:lnTo>
                    <a:pt x="568" y="560"/>
                  </a:lnTo>
                  <a:lnTo>
                    <a:pt x="568" y="573"/>
                  </a:lnTo>
                  <a:lnTo>
                    <a:pt x="568" y="585"/>
                  </a:lnTo>
                  <a:lnTo>
                    <a:pt x="568" y="597"/>
                  </a:lnTo>
                  <a:lnTo>
                    <a:pt x="580" y="609"/>
                  </a:lnTo>
                  <a:lnTo>
                    <a:pt x="580" y="622"/>
                  </a:lnTo>
                  <a:lnTo>
                    <a:pt x="592" y="622"/>
                  </a:lnTo>
                  <a:lnTo>
                    <a:pt x="592" y="634"/>
                  </a:lnTo>
                  <a:lnTo>
                    <a:pt x="605" y="646"/>
                  </a:lnTo>
                  <a:lnTo>
                    <a:pt x="617" y="646"/>
                  </a:lnTo>
                  <a:lnTo>
                    <a:pt x="629" y="646"/>
                  </a:lnTo>
                  <a:lnTo>
                    <a:pt x="641" y="646"/>
                  </a:lnTo>
                  <a:lnTo>
                    <a:pt x="653" y="634"/>
                  </a:lnTo>
                  <a:lnTo>
                    <a:pt x="665" y="634"/>
                  </a:lnTo>
                  <a:lnTo>
                    <a:pt x="678" y="634"/>
                  </a:lnTo>
                  <a:lnTo>
                    <a:pt x="690" y="622"/>
                  </a:lnTo>
                  <a:lnTo>
                    <a:pt x="702" y="622"/>
                  </a:lnTo>
                  <a:lnTo>
                    <a:pt x="714" y="622"/>
                  </a:lnTo>
                  <a:lnTo>
                    <a:pt x="725" y="609"/>
                  </a:lnTo>
                  <a:lnTo>
                    <a:pt x="737" y="609"/>
                  </a:lnTo>
                  <a:lnTo>
                    <a:pt x="750" y="609"/>
                  </a:lnTo>
                  <a:lnTo>
                    <a:pt x="750" y="597"/>
                  </a:lnTo>
                  <a:lnTo>
                    <a:pt x="762" y="597"/>
                  </a:lnTo>
                  <a:lnTo>
                    <a:pt x="774" y="597"/>
                  </a:lnTo>
                  <a:lnTo>
                    <a:pt x="786" y="585"/>
                  </a:lnTo>
                  <a:lnTo>
                    <a:pt x="798" y="585"/>
                  </a:lnTo>
                  <a:lnTo>
                    <a:pt x="810" y="585"/>
                  </a:lnTo>
                  <a:lnTo>
                    <a:pt x="810" y="573"/>
                  </a:lnTo>
                  <a:lnTo>
                    <a:pt x="823" y="573"/>
                  </a:lnTo>
                  <a:lnTo>
                    <a:pt x="835" y="573"/>
                  </a:lnTo>
                  <a:lnTo>
                    <a:pt x="847" y="573"/>
                  </a:lnTo>
                  <a:lnTo>
                    <a:pt x="859" y="573"/>
                  </a:lnTo>
                  <a:lnTo>
                    <a:pt x="870" y="573"/>
                  </a:lnTo>
                  <a:lnTo>
                    <a:pt x="882" y="585"/>
                  </a:lnTo>
                  <a:lnTo>
                    <a:pt x="895" y="585"/>
                  </a:lnTo>
                  <a:lnTo>
                    <a:pt x="907" y="585"/>
                  </a:lnTo>
                  <a:lnTo>
                    <a:pt x="907" y="597"/>
                  </a:lnTo>
                  <a:lnTo>
                    <a:pt x="919" y="597"/>
                  </a:lnTo>
                  <a:lnTo>
                    <a:pt x="919" y="609"/>
                  </a:lnTo>
                  <a:lnTo>
                    <a:pt x="931" y="609"/>
                  </a:lnTo>
                  <a:lnTo>
                    <a:pt x="931" y="622"/>
                  </a:lnTo>
                  <a:lnTo>
                    <a:pt x="931" y="634"/>
                  </a:lnTo>
                  <a:lnTo>
                    <a:pt x="931" y="646"/>
                  </a:lnTo>
                  <a:lnTo>
                    <a:pt x="931" y="658"/>
                  </a:lnTo>
                  <a:lnTo>
                    <a:pt x="919" y="671"/>
                  </a:lnTo>
                  <a:lnTo>
                    <a:pt x="907" y="671"/>
                  </a:lnTo>
                  <a:lnTo>
                    <a:pt x="895" y="671"/>
                  </a:lnTo>
                  <a:lnTo>
                    <a:pt x="882" y="671"/>
                  </a:lnTo>
                  <a:lnTo>
                    <a:pt x="870" y="671"/>
                  </a:lnTo>
                  <a:lnTo>
                    <a:pt x="859" y="671"/>
                  </a:lnTo>
                  <a:lnTo>
                    <a:pt x="847" y="671"/>
                  </a:lnTo>
                  <a:lnTo>
                    <a:pt x="835" y="671"/>
                  </a:lnTo>
                  <a:lnTo>
                    <a:pt x="835" y="683"/>
                  </a:lnTo>
                  <a:lnTo>
                    <a:pt x="823" y="683"/>
                  </a:lnTo>
                  <a:lnTo>
                    <a:pt x="810" y="683"/>
                  </a:lnTo>
                  <a:lnTo>
                    <a:pt x="798" y="683"/>
                  </a:lnTo>
                  <a:lnTo>
                    <a:pt x="786" y="683"/>
                  </a:lnTo>
                  <a:lnTo>
                    <a:pt x="774" y="683"/>
                  </a:lnTo>
                  <a:lnTo>
                    <a:pt x="762" y="683"/>
                  </a:lnTo>
                  <a:lnTo>
                    <a:pt x="750" y="683"/>
                  </a:lnTo>
                  <a:lnTo>
                    <a:pt x="737" y="683"/>
                  </a:lnTo>
                  <a:lnTo>
                    <a:pt x="714" y="683"/>
                  </a:lnTo>
                  <a:lnTo>
                    <a:pt x="702" y="683"/>
                  </a:lnTo>
                  <a:lnTo>
                    <a:pt x="690" y="683"/>
                  </a:lnTo>
                  <a:lnTo>
                    <a:pt x="665" y="683"/>
                  </a:lnTo>
                  <a:lnTo>
                    <a:pt x="653" y="683"/>
                  </a:lnTo>
                  <a:lnTo>
                    <a:pt x="629" y="683"/>
                  </a:lnTo>
                  <a:lnTo>
                    <a:pt x="617" y="683"/>
                  </a:lnTo>
                  <a:lnTo>
                    <a:pt x="605" y="683"/>
                  </a:lnTo>
                  <a:lnTo>
                    <a:pt x="592" y="683"/>
                  </a:lnTo>
                  <a:lnTo>
                    <a:pt x="580" y="683"/>
                  </a:lnTo>
                  <a:lnTo>
                    <a:pt x="568" y="683"/>
                  </a:lnTo>
                  <a:lnTo>
                    <a:pt x="557" y="683"/>
                  </a:lnTo>
                  <a:lnTo>
                    <a:pt x="545" y="683"/>
                  </a:lnTo>
                  <a:lnTo>
                    <a:pt x="533" y="683"/>
                  </a:lnTo>
                  <a:lnTo>
                    <a:pt x="520" y="683"/>
                  </a:lnTo>
                  <a:lnTo>
                    <a:pt x="508" y="683"/>
                  </a:lnTo>
                  <a:lnTo>
                    <a:pt x="496" y="683"/>
                  </a:lnTo>
                  <a:lnTo>
                    <a:pt x="484" y="683"/>
                  </a:lnTo>
                  <a:lnTo>
                    <a:pt x="472" y="683"/>
                  </a:lnTo>
                  <a:lnTo>
                    <a:pt x="459" y="683"/>
                  </a:lnTo>
                  <a:lnTo>
                    <a:pt x="447" y="683"/>
                  </a:lnTo>
                  <a:lnTo>
                    <a:pt x="435" y="683"/>
                  </a:lnTo>
                  <a:lnTo>
                    <a:pt x="423" y="683"/>
                  </a:lnTo>
                  <a:lnTo>
                    <a:pt x="412" y="683"/>
                  </a:lnTo>
                  <a:lnTo>
                    <a:pt x="400" y="683"/>
                  </a:lnTo>
                  <a:lnTo>
                    <a:pt x="387" y="683"/>
                  </a:lnTo>
                  <a:lnTo>
                    <a:pt x="375" y="683"/>
                  </a:lnTo>
                  <a:lnTo>
                    <a:pt x="363" y="683"/>
                  </a:lnTo>
                  <a:lnTo>
                    <a:pt x="351" y="683"/>
                  </a:lnTo>
                  <a:lnTo>
                    <a:pt x="339" y="683"/>
                  </a:lnTo>
                  <a:lnTo>
                    <a:pt x="327" y="683"/>
                  </a:lnTo>
                  <a:lnTo>
                    <a:pt x="314" y="683"/>
                  </a:lnTo>
                  <a:lnTo>
                    <a:pt x="302" y="683"/>
                  </a:lnTo>
                  <a:lnTo>
                    <a:pt x="290" y="683"/>
                  </a:lnTo>
                  <a:lnTo>
                    <a:pt x="278" y="683"/>
                  </a:lnTo>
                  <a:lnTo>
                    <a:pt x="255" y="683"/>
                  </a:lnTo>
                  <a:lnTo>
                    <a:pt x="242" y="683"/>
                  </a:lnTo>
                  <a:lnTo>
                    <a:pt x="230" y="683"/>
                  </a:lnTo>
                  <a:lnTo>
                    <a:pt x="218" y="683"/>
                  </a:lnTo>
                  <a:lnTo>
                    <a:pt x="194" y="683"/>
                  </a:lnTo>
                  <a:lnTo>
                    <a:pt x="182" y="683"/>
                  </a:lnTo>
                  <a:lnTo>
                    <a:pt x="169" y="683"/>
                  </a:lnTo>
                  <a:lnTo>
                    <a:pt x="157" y="683"/>
                  </a:lnTo>
                  <a:lnTo>
                    <a:pt x="145" y="683"/>
                  </a:lnTo>
                  <a:lnTo>
                    <a:pt x="133" y="683"/>
                  </a:lnTo>
                  <a:lnTo>
                    <a:pt x="121" y="683"/>
                  </a:lnTo>
                  <a:lnTo>
                    <a:pt x="109" y="683"/>
                  </a:lnTo>
                  <a:lnTo>
                    <a:pt x="97" y="683"/>
                  </a:lnTo>
                  <a:lnTo>
                    <a:pt x="85" y="683"/>
                  </a:lnTo>
                  <a:lnTo>
                    <a:pt x="85" y="671"/>
                  </a:lnTo>
                  <a:lnTo>
                    <a:pt x="73" y="671"/>
                  </a:lnTo>
                  <a:lnTo>
                    <a:pt x="61" y="671"/>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6" name="Freeform 29"/>
            <p:cNvSpPr>
              <a:spLocks/>
            </p:cNvSpPr>
            <p:nvPr/>
          </p:nvSpPr>
          <p:spPr bwMode="auto">
            <a:xfrm>
              <a:off x="2662" y="2683"/>
              <a:ext cx="320" cy="456"/>
            </a:xfrm>
            <a:custGeom>
              <a:avLst/>
              <a:gdLst>
                <a:gd name="T0" fmla="*/ 24 w 320"/>
                <a:gd name="T1" fmla="*/ 455 h 456"/>
                <a:gd name="T2" fmla="*/ 24 w 320"/>
                <a:gd name="T3" fmla="*/ 431 h 456"/>
                <a:gd name="T4" fmla="*/ 24 w 320"/>
                <a:gd name="T5" fmla="*/ 407 h 456"/>
                <a:gd name="T6" fmla="*/ 12 w 320"/>
                <a:gd name="T7" fmla="*/ 383 h 456"/>
                <a:gd name="T8" fmla="*/ 12 w 320"/>
                <a:gd name="T9" fmla="*/ 359 h 456"/>
                <a:gd name="T10" fmla="*/ 12 w 320"/>
                <a:gd name="T11" fmla="*/ 334 h 456"/>
                <a:gd name="T12" fmla="*/ 0 w 320"/>
                <a:gd name="T13" fmla="*/ 323 h 456"/>
                <a:gd name="T14" fmla="*/ 0 w 320"/>
                <a:gd name="T15" fmla="*/ 299 h 456"/>
                <a:gd name="T16" fmla="*/ 0 w 320"/>
                <a:gd name="T17" fmla="*/ 275 h 456"/>
                <a:gd name="T18" fmla="*/ 0 w 320"/>
                <a:gd name="T19" fmla="*/ 251 h 456"/>
                <a:gd name="T20" fmla="*/ 0 w 320"/>
                <a:gd name="T21" fmla="*/ 227 h 456"/>
                <a:gd name="T22" fmla="*/ 0 w 320"/>
                <a:gd name="T23" fmla="*/ 203 h 456"/>
                <a:gd name="T24" fmla="*/ 0 w 320"/>
                <a:gd name="T25" fmla="*/ 180 h 456"/>
                <a:gd name="T26" fmla="*/ 0 w 320"/>
                <a:gd name="T27" fmla="*/ 156 h 456"/>
                <a:gd name="T28" fmla="*/ 0 w 320"/>
                <a:gd name="T29" fmla="*/ 132 h 456"/>
                <a:gd name="T30" fmla="*/ 0 w 320"/>
                <a:gd name="T31" fmla="*/ 107 h 456"/>
                <a:gd name="T32" fmla="*/ 0 w 320"/>
                <a:gd name="T33" fmla="*/ 83 h 456"/>
                <a:gd name="T34" fmla="*/ 0 w 320"/>
                <a:gd name="T35" fmla="*/ 59 h 456"/>
                <a:gd name="T36" fmla="*/ 12 w 320"/>
                <a:gd name="T37" fmla="*/ 35 h 456"/>
                <a:gd name="T38" fmla="*/ 36 w 320"/>
                <a:gd name="T39" fmla="*/ 12 h 456"/>
                <a:gd name="T40" fmla="*/ 59 w 320"/>
                <a:gd name="T41" fmla="*/ 0 h 456"/>
                <a:gd name="T42" fmla="*/ 83 w 320"/>
                <a:gd name="T43" fmla="*/ 0 h 456"/>
                <a:gd name="T44" fmla="*/ 106 w 320"/>
                <a:gd name="T45" fmla="*/ 0 h 456"/>
                <a:gd name="T46" fmla="*/ 130 w 320"/>
                <a:gd name="T47" fmla="*/ 0 h 456"/>
                <a:gd name="T48" fmla="*/ 142 w 320"/>
                <a:gd name="T49" fmla="*/ 12 h 456"/>
                <a:gd name="T50" fmla="*/ 165 w 320"/>
                <a:gd name="T51" fmla="*/ 12 h 456"/>
                <a:gd name="T52" fmla="*/ 189 w 320"/>
                <a:gd name="T53" fmla="*/ 24 h 456"/>
                <a:gd name="T54" fmla="*/ 213 w 320"/>
                <a:gd name="T55" fmla="*/ 35 h 456"/>
                <a:gd name="T56" fmla="*/ 237 w 320"/>
                <a:gd name="T57" fmla="*/ 47 h 456"/>
                <a:gd name="T58" fmla="*/ 260 w 320"/>
                <a:gd name="T59" fmla="*/ 71 h 456"/>
                <a:gd name="T60" fmla="*/ 271 w 320"/>
                <a:gd name="T61" fmla="*/ 83 h 456"/>
                <a:gd name="T62" fmla="*/ 283 w 320"/>
                <a:gd name="T63" fmla="*/ 107 h 456"/>
                <a:gd name="T64" fmla="*/ 295 w 320"/>
                <a:gd name="T65" fmla="*/ 132 h 456"/>
                <a:gd name="T66" fmla="*/ 295 w 320"/>
                <a:gd name="T67" fmla="*/ 156 h 456"/>
                <a:gd name="T68" fmla="*/ 307 w 320"/>
                <a:gd name="T69" fmla="*/ 180 h 456"/>
                <a:gd name="T70" fmla="*/ 307 w 320"/>
                <a:gd name="T71" fmla="*/ 203 h 456"/>
                <a:gd name="T72" fmla="*/ 319 w 320"/>
                <a:gd name="T73" fmla="*/ 227 h 456"/>
                <a:gd name="T74" fmla="*/ 319 w 320"/>
                <a:gd name="T75" fmla="*/ 251 h 456"/>
                <a:gd name="T76" fmla="*/ 319 w 320"/>
                <a:gd name="T77" fmla="*/ 275 h 456"/>
                <a:gd name="T78" fmla="*/ 319 w 320"/>
                <a:gd name="T79" fmla="*/ 299 h 456"/>
                <a:gd name="T80" fmla="*/ 319 w 320"/>
                <a:gd name="T81" fmla="*/ 323 h 456"/>
                <a:gd name="T82" fmla="*/ 319 w 320"/>
                <a:gd name="T83" fmla="*/ 347 h 456"/>
                <a:gd name="T84" fmla="*/ 319 w 320"/>
                <a:gd name="T85" fmla="*/ 371 h 456"/>
                <a:gd name="T86" fmla="*/ 307 w 320"/>
                <a:gd name="T87" fmla="*/ 395 h 456"/>
                <a:gd name="T88" fmla="*/ 283 w 320"/>
                <a:gd name="T89" fmla="*/ 419 h 456"/>
                <a:gd name="T90" fmla="*/ 260 w 320"/>
                <a:gd name="T91" fmla="*/ 431 h 456"/>
                <a:gd name="T92" fmla="*/ 237 w 320"/>
                <a:gd name="T93" fmla="*/ 443 h 456"/>
                <a:gd name="T94" fmla="*/ 213 w 320"/>
                <a:gd name="T95" fmla="*/ 443 h 456"/>
                <a:gd name="T96" fmla="*/ 189 w 320"/>
                <a:gd name="T97" fmla="*/ 455 h 456"/>
                <a:gd name="T98" fmla="*/ 165 w 320"/>
                <a:gd name="T99" fmla="*/ 455 h 456"/>
                <a:gd name="T100" fmla="*/ 142 w 320"/>
                <a:gd name="T101" fmla="*/ 455 h 456"/>
                <a:gd name="T102" fmla="*/ 118 w 320"/>
                <a:gd name="T103" fmla="*/ 455 h 456"/>
                <a:gd name="T104" fmla="*/ 95 w 320"/>
                <a:gd name="T105" fmla="*/ 455 h 456"/>
                <a:gd name="T106" fmla="*/ 71 w 320"/>
                <a:gd name="T107" fmla="*/ 455 h 456"/>
                <a:gd name="T108" fmla="*/ 48 w 320"/>
                <a:gd name="T109" fmla="*/ 455 h 456"/>
                <a:gd name="T110" fmla="*/ 24 w 320"/>
                <a:gd name="T111" fmla="*/ 455 h 4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20" h="456">
                  <a:moveTo>
                    <a:pt x="36" y="455"/>
                  </a:moveTo>
                  <a:lnTo>
                    <a:pt x="24" y="455"/>
                  </a:lnTo>
                  <a:lnTo>
                    <a:pt x="24" y="443"/>
                  </a:lnTo>
                  <a:lnTo>
                    <a:pt x="24" y="431"/>
                  </a:lnTo>
                  <a:lnTo>
                    <a:pt x="24" y="419"/>
                  </a:lnTo>
                  <a:lnTo>
                    <a:pt x="24" y="407"/>
                  </a:lnTo>
                  <a:lnTo>
                    <a:pt x="12" y="395"/>
                  </a:lnTo>
                  <a:lnTo>
                    <a:pt x="12" y="383"/>
                  </a:lnTo>
                  <a:lnTo>
                    <a:pt x="12" y="371"/>
                  </a:lnTo>
                  <a:lnTo>
                    <a:pt x="12" y="359"/>
                  </a:lnTo>
                  <a:lnTo>
                    <a:pt x="12" y="347"/>
                  </a:lnTo>
                  <a:lnTo>
                    <a:pt x="12" y="334"/>
                  </a:lnTo>
                  <a:lnTo>
                    <a:pt x="0" y="334"/>
                  </a:lnTo>
                  <a:lnTo>
                    <a:pt x="0" y="323"/>
                  </a:lnTo>
                  <a:lnTo>
                    <a:pt x="0" y="311"/>
                  </a:lnTo>
                  <a:lnTo>
                    <a:pt x="0" y="299"/>
                  </a:lnTo>
                  <a:lnTo>
                    <a:pt x="0" y="287"/>
                  </a:lnTo>
                  <a:lnTo>
                    <a:pt x="0" y="275"/>
                  </a:lnTo>
                  <a:lnTo>
                    <a:pt x="0" y="263"/>
                  </a:lnTo>
                  <a:lnTo>
                    <a:pt x="0" y="251"/>
                  </a:lnTo>
                  <a:lnTo>
                    <a:pt x="0" y="239"/>
                  </a:lnTo>
                  <a:lnTo>
                    <a:pt x="0" y="227"/>
                  </a:lnTo>
                  <a:lnTo>
                    <a:pt x="0" y="215"/>
                  </a:lnTo>
                  <a:lnTo>
                    <a:pt x="0" y="203"/>
                  </a:lnTo>
                  <a:lnTo>
                    <a:pt x="0" y="191"/>
                  </a:lnTo>
                  <a:lnTo>
                    <a:pt x="0" y="180"/>
                  </a:lnTo>
                  <a:lnTo>
                    <a:pt x="0" y="168"/>
                  </a:lnTo>
                  <a:lnTo>
                    <a:pt x="0" y="156"/>
                  </a:lnTo>
                  <a:lnTo>
                    <a:pt x="0" y="144"/>
                  </a:lnTo>
                  <a:lnTo>
                    <a:pt x="0" y="132"/>
                  </a:lnTo>
                  <a:lnTo>
                    <a:pt x="0" y="120"/>
                  </a:lnTo>
                  <a:lnTo>
                    <a:pt x="0" y="107"/>
                  </a:lnTo>
                  <a:lnTo>
                    <a:pt x="0" y="95"/>
                  </a:lnTo>
                  <a:lnTo>
                    <a:pt x="0" y="83"/>
                  </a:lnTo>
                  <a:lnTo>
                    <a:pt x="0" y="71"/>
                  </a:lnTo>
                  <a:lnTo>
                    <a:pt x="0" y="59"/>
                  </a:lnTo>
                  <a:lnTo>
                    <a:pt x="12" y="47"/>
                  </a:lnTo>
                  <a:lnTo>
                    <a:pt x="12" y="35"/>
                  </a:lnTo>
                  <a:lnTo>
                    <a:pt x="24" y="24"/>
                  </a:lnTo>
                  <a:lnTo>
                    <a:pt x="36" y="12"/>
                  </a:lnTo>
                  <a:lnTo>
                    <a:pt x="48" y="12"/>
                  </a:lnTo>
                  <a:lnTo>
                    <a:pt x="59" y="0"/>
                  </a:lnTo>
                  <a:lnTo>
                    <a:pt x="71" y="0"/>
                  </a:lnTo>
                  <a:lnTo>
                    <a:pt x="83" y="0"/>
                  </a:lnTo>
                  <a:lnTo>
                    <a:pt x="95" y="0"/>
                  </a:lnTo>
                  <a:lnTo>
                    <a:pt x="106" y="0"/>
                  </a:lnTo>
                  <a:lnTo>
                    <a:pt x="118" y="0"/>
                  </a:lnTo>
                  <a:lnTo>
                    <a:pt x="130" y="0"/>
                  </a:lnTo>
                  <a:lnTo>
                    <a:pt x="142" y="0"/>
                  </a:lnTo>
                  <a:lnTo>
                    <a:pt x="142" y="12"/>
                  </a:lnTo>
                  <a:lnTo>
                    <a:pt x="154" y="12"/>
                  </a:lnTo>
                  <a:lnTo>
                    <a:pt x="165" y="12"/>
                  </a:lnTo>
                  <a:lnTo>
                    <a:pt x="177" y="12"/>
                  </a:lnTo>
                  <a:lnTo>
                    <a:pt x="189" y="24"/>
                  </a:lnTo>
                  <a:lnTo>
                    <a:pt x="201" y="24"/>
                  </a:lnTo>
                  <a:lnTo>
                    <a:pt x="213" y="35"/>
                  </a:lnTo>
                  <a:lnTo>
                    <a:pt x="225" y="35"/>
                  </a:lnTo>
                  <a:lnTo>
                    <a:pt x="237" y="47"/>
                  </a:lnTo>
                  <a:lnTo>
                    <a:pt x="249" y="59"/>
                  </a:lnTo>
                  <a:lnTo>
                    <a:pt x="260" y="71"/>
                  </a:lnTo>
                  <a:lnTo>
                    <a:pt x="260" y="83"/>
                  </a:lnTo>
                  <a:lnTo>
                    <a:pt x="271" y="83"/>
                  </a:lnTo>
                  <a:lnTo>
                    <a:pt x="271" y="95"/>
                  </a:lnTo>
                  <a:lnTo>
                    <a:pt x="283" y="107"/>
                  </a:lnTo>
                  <a:lnTo>
                    <a:pt x="283" y="120"/>
                  </a:lnTo>
                  <a:lnTo>
                    <a:pt x="295" y="132"/>
                  </a:lnTo>
                  <a:lnTo>
                    <a:pt x="295" y="144"/>
                  </a:lnTo>
                  <a:lnTo>
                    <a:pt x="295" y="156"/>
                  </a:lnTo>
                  <a:lnTo>
                    <a:pt x="307" y="168"/>
                  </a:lnTo>
                  <a:lnTo>
                    <a:pt x="307" y="180"/>
                  </a:lnTo>
                  <a:lnTo>
                    <a:pt x="307" y="191"/>
                  </a:lnTo>
                  <a:lnTo>
                    <a:pt x="307" y="203"/>
                  </a:lnTo>
                  <a:lnTo>
                    <a:pt x="319" y="215"/>
                  </a:lnTo>
                  <a:lnTo>
                    <a:pt x="319" y="227"/>
                  </a:lnTo>
                  <a:lnTo>
                    <a:pt x="319" y="239"/>
                  </a:lnTo>
                  <a:lnTo>
                    <a:pt x="319" y="251"/>
                  </a:lnTo>
                  <a:lnTo>
                    <a:pt x="319" y="263"/>
                  </a:lnTo>
                  <a:lnTo>
                    <a:pt x="319" y="275"/>
                  </a:lnTo>
                  <a:lnTo>
                    <a:pt x="319" y="287"/>
                  </a:lnTo>
                  <a:lnTo>
                    <a:pt x="319" y="299"/>
                  </a:lnTo>
                  <a:lnTo>
                    <a:pt x="319" y="311"/>
                  </a:lnTo>
                  <a:lnTo>
                    <a:pt x="319" y="323"/>
                  </a:lnTo>
                  <a:lnTo>
                    <a:pt x="319" y="334"/>
                  </a:lnTo>
                  <a:lnTo>
                    <a:pt x="319" y="347"/>
                  </a:lnTo>
                  <a:lnTo>
                    <a:pt x="319" y="359"/>
                  </a:lnTo>
                  <a:lnTo>
                    <a:pt x="319" y="371"/>
                  </a:lnTo>
                  <a:lnTo>
                    <a:pt x="307" y="383"/>
                  </a:lnTo>
                  <a:lnTo>
                    <a:pt x="307" y="395"/>
                  </a:lnTo>
                  <a:lnTo>
                    <a:pt x="295" y="407"/>
                  </a:lnTo>
                  <a:lnTo>
                    <a:pt x="283" y="419"/>
                  </a:lnTo>
                  <a:lnTo>
                    <a:pt x="271" y="419"/>
                  </a:lnTo>
                  <a:lnTo>
                    <a:pt x="260" y="431"/>
                  </a:lnTo>
                  <a:lnTo>
                    <a:pt x="249" y="431"/>
                  </a:lnTo>
                  <a:lnTo>
                    <a:pt x="237" y="443"/>
                  </a:lnTo>
                  <a:lnTo>
                    <a:pt x="225" y="443"/>
                  </a:lnTo>
                  <a:lnTo>
                    <a:pt x="213" y="443"/>
                  </a:lnTo>
                  <a:lnTo>
                    <a:pt x="201" y="443"/>
                  </a:lnTo>
                  <a:lnTo>
                    <a:pt x="189" y="455"/>
                  </a:lnTo>
                  <a:lnTo>
                    <a:pt x="177" y="455"/>
                  </a:lnTo>
                  <a:lnTo>
                    <a:pt x="165" y="455"/>
                  </a:lnTo>
                  <a:lnTo>
                    <a:pt x="154" y="455"/>
                  </a:lnTo>
                  <a:lnTo>
                    <a:pt x="142" y="455"/>
                  </a:lnTo>
                  <a:lnTo>
                    <a:pt x="130" y="455"/>
                  </a:lnTo>
                  <a:lnTo>
                    <a:pt x="118" y="455"/>
                  </a:lnTo>
                  <a:lnTo>
                    <a:pt x="106" y="455"/>
                  </a:lnTo>
                  <a:lnTo>
                    <a:pt x="95" y="455"/>
                  </a:lnTo>
                  <a:lnTo>
                    <a:pt x="83" y="455"/>
                  </a:lnTo>
                  <a:lnTo>
                    <a:pt x="71" y="455"/>
                  </a:lnTo>
                  <a:lnTo>
                    <a:pt x="59" y="455"/>
                  </a:lnTo>
                  <a:lnTo>
                    <a:pt x="48" y="455"/>
                  </a:lnTo>
                  <a:lnTo>
                    <a:pt x="36" y="455"/>
                  </a:lnTo>
                  <a:lnTo>
                    <a:pt x="24" y="455"/>
                  </a:lnTo>
                  <a:lnTo>
                    <a:pt x="36" y="455"/>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7" name="Line 30"/>
            <p:cNvSpPr>
              <a:spLocks noChangeShapeType="1"/>
            </p:cNvSpPr>
            <p:nvPr/>
          </p:nvSpPr>
          <p:spPr bwMode="auto">
            <a:xfrm>
              <a:off x="2695" y="3146"/>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398" name="Freeform 31"/>
            <p:cNvSpPr>
              <a:spLocks/>
            </p:cNvSpPr>
            <p:nvPr/>
          </p:nvSpPr>
          <p:spPr bwMode="auto">
            <a:xfrm>
              <a:off x="2671" y="2692"/>
              <a:ext cx="327" cy="464"/>
            </a:xfrm>
            <a:custGeom>
              <a:avLst/>
              <a:gdLst>
                <a:gd name="T0" fmla="*/ 24 w 327"/>
                <a:gd name="T1" fmla="*/ 463 h 464"/>
                <a:gd name="T2" fmla="*/ 12 w 327"/>
                <a:gd name="T3" fmla="*/ 365 h 464"/>
                <a:gd name="T4" fmla="*/ 0 w 327"/>
                <a:gd name="T5" fmla="*/ 280 h 464"/>
                <a:gd name="T6" fmla="*/ 0 w 327"/>
                <a:gd name="T7" fmla="*/ 194 h 464"/>
                <a:gd name="T8" fmla="*/ 0 w 327"/>
                <a:gd name="T9" fmla="*/ 109 h 464"/>
                <a:gd name="T10" fmla="*/ 12 w 327"/>
                <a:gd name="T11" fmla="*/ 25 h 464"/>
                <a:gd name="T12" fmla="*/ 85 w 327"/>
                <a:gd name="T13" fmla="*/ 0 h 464"/>
                <a:gd name="T14" fmla="*/ 169 w 327"/>
                <a:gd name="T15" fmla="*/ 12 h 464"/>
                <a:gd name="T16" fmla="*/ 254 w 327"/>
                <a:gd name="T17" fmla="*/ 48 h 464"/>
                <a:gd name="T18" fmla="*/ 302 w 327"/>
                <a:gd name="T19" fmla="*/ 134 h 464"/>
                <a:gd name="T20" fmla="*/ 326 w 327"/>
                <a:gd name="T21" fmla="*/ 219 h 464"/>
                <a:gd name="T22" fmla="*/ 326 w 327"/>
                <a:gd name="T23" fmla="*/ 305 h 464"/>
                <a:gd name="T24" fmla="*/ 326 w 327"/>
                <a:gd name="T25" fmla="*/ 389 h 464"/>
                <a:gd name="T26" fmla="*/ 254 w 327"/>
                <a:gd name="T27" fmla="*/ 451 h 464"/>
                <a:gd name="T28" fmla="*/ 169 w 327"/>
                <a:gd name="T29" fmla="*/ 463 h 464"/>
                <a:gd name="T30" fmla="*/ 85 w 327"/>
                <a:gd name="T31" fmla="*/ 463 h 464"/>
                <a:gd name="T32" fmla="*/ 24 w 327"/>
                <a:gd name="T33" fmla="*/ 463 h 4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27" h="464">
                  <a:moveTo>
                    <a:pt x="24" y="463"/>
                  </a:moveTo>
                  <a:lnTo>
                    <a:pt x="12" y="365"/>
                  </a:lnTo>
                  <a:lnTo>
                    <a:pt x="0" y="280"/>
                  </a:lnTo>
                  <a:lnTo>
                    <a:pt x="0" y="194"/>
                  </a:lnTo>
                  <a:lnTo>
                    <a:pt x="0" y="109"/>
                  </a:lnTo>
                  <a:lnTo>
                    <a:pt x="12" y="25"/>
                  </a:lnTo>
                  <a:lnTo>
                    <a:pt x="85" y="0"/>
                  </a:lnTo>
                  <a:lnTo>
                    <a:pt x="169" y="12"/>
                  </a:lnTo>
                  <a:lnTo>
                    <a:pt x="254" y="48"/>
                  </a:lnTo>
                  <a:lnTo>
                    <a:pt x="302" y="134"/>
                  </a:lnTo>
                  <a:lnTo>
                    <a:pt x="326" y="219"/>
                  </a:lnTo>
                  <a:lnTo>
                    <a:pt x="326" y="305"/>
                  </a:lnTo>
                  <a:lnTo>
                    <a:pt x="326" y="389"/>
                  </a:lnTo>
                  <a:lnTo>
                    <a:pt x="254" y="451"/>
                  </a:lnTo>
                  <a:lnTo>
                    <a:pt x="169" y="463"/>
                  </a:lnTo>
                  <a:lnTo>
                    <a:pt x="85" y="463"/>
                  </a:lnTo>
                  <a:lnTo>
                    <a:pt x="24" y="463"/>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9" name="Freeform 32"/>
            <p:cNvSpPr>
              <a:spLocks/>
            </p:cNvSpPr>
            <p:nvPr/>
          </p:nvSpPr>
          <p:spPr bwMode="auto">
            <a:xfrm>
              <a:off x="2671" y="2692"/>
              <a:ext cx="327" cy="464"/>
            </a:xfrm>
            <a:custGeom>
              <a:avLst/>
              <a:gdLst>
                <a:gd name="T0" fmla="*/ 24 w 327"/>
                <a:gd name="T1" fmla="*/ 463 h 464"/>
                <a:gd name="T2" fmla="*/ 24 w 327"/>
                <a:gd name="T3" fmla="*/ 438 h 464"/>
                <a:gd name="T4" fmla="*/ 24 w 327"/>
                <a:gd name="T5" fmla="*/ 414 h 464"/>
                <a:gd name="T6" fmla="*/ 12 w 327"/>
                <a:gd name="T7" fmla="*/ 389 h 464"/>
                <a:gd name="T8" fmla="*/ 12 w 327"/>
                <a:gd name="T9" fmla="*/ 365 h 464"/>
                <a:gd name="T10" fmla="*/ 12 w 327"/>
                <a:gd name="T11" fmla="*/ 340 h 464"/>
                <a:gd name="T12" fmla="*/ 0 w 327"/>
                <a:gd name="T13" fmla="*/ 329 h 464"/>
                <a:gd name="T14" fmla="*/ 0 w 327"/>
                <a:gd name="T15" fmla="*/ 305 h 464"/>
                <a:gd name="T16" fmla="*/ 0 w 327"/>
                <a:gd name="T17" fmla="*/ 280 h 464"/>
                <a:gd name="T18" fmla="*/ 0 w 327"/>
                <a:gd name="T19" fmla="*/ 256 h 464"/>
                <a:gd name="T20" fmla="*/ 0 w 327"/>
                <a:gd name="T21" fmla="*/ 231 h 464"/>
                <a:gd name="T22" fmla="*/ 0 w 327"/>
                <a:gd name="T23" fmla="*/ 206 h 464"/>
                <a:gd name="T24" fmla="*/ 0 w 327"/>
                <a:gd name="T25" fmla="*/ 183 h 464"/>
                <a:gd name="T26" fmla="*/ 0 w 327"/>
                <a:gd name="T27" fmla="*/ 158 h 464"/>
                <a:gd name="T28" fmla="*/ 0 w 327"/>
                <a:gd name="T29" fmla="*/ 134 h 464"/>
                <a:gd name="T30" fmla="*/ 0 w 327"/>
                <a:gd name="T31" fmla="*/ 109 h 464"/>
                <a:gd name="T32" fmla="*/ 0 w 327"/>
                <a:gd name="T33" fmla="*/ 85 h 464"/>
                <a:gd name="T34" fmla="*/ 0 w 327"/>
                <a:gd name="T35" fmla="*/ 60 h 464"/>
                <a:gd name="T36" fmla="*/ 12 w 327"/>
                <a:gd name="T37" fmla="*/ 36 h 464"/>
                <a:gd name="T38" fmla="*/ 36 w 327"/>
                <a:gd name="T39" fmla="*/ 12 h 464"/>
                <a:gd name="T40" fmla="*/ 61 w 327"/>
                <a:gd name="T41" fmla="*/ 0 h 464"/>
                <a:gd name="T42" fmla="*/ 85 w 327"/>
                <a:gd name="T43" fmla="*/ 0 h 464"/>
                <a:gd name="T44" fmla="*/ 108 w 327"/>
                <a:gd name="T45" fmla="*/ 0 h 464"/>
                <a:gd name="T46" fmla="*/ 133 w 327"/>
                <a:gd name="T47" fmla="*/ 0 h 464"/>
                <a:gd name="T48" fmla="*/ 145 w 327"/>
                <a:gd name="T49" fmla="*/ 12 h 464"/>
                <a:gd name="T50" fmla="*/ 169 w 327"/>
                <a:gd name="T51" fmla="*/ 12 h 464"/>
                <a:gd name="T52" fmla="*/ 193 w 327"/>
                <a:gd name="T53" fmla="*/ 25 h 464"/>
                <a:gd name="T54" fmla="*/ 218 w 327"/>
                <a:gd name="T55" fmla="*/ 36 h 464"/>
                <a:gd name="T56" fmla="*/ 242 w 327"/>
                <a:gd name="T57" fmla="*/ 48 h 464"/>
                <a:gd name="T58" fmla="*/ 265 w 327"/>
                <a:gd name="T59" fmla="*/ 73 h 464"/>
                <a:gd name="T60" fmla="*/ 277 w 327"/>
                <a:gd name="T61" fmla="*/ 85 h 464"/>
                <a:gd name="T62" fmla="*/ 290 w 327"/>
                <a:gd name="T63" fmla="*/ 109 h 464"/>
                <a:gd name="T64" fmla="*/ 302 w 327"/>
                <a:gd name="T65" fmla="*/ 134 h 464"/>
                <a:gd name="T66" fmla="*/ 302 w 327"/>
                <a:gd name="T67" fmla="*/ 158 h 464"/>
                <a:gd name="T68" fmla="*/ 314 w 327"/>
                <a:gd name="T69" fmla="*/ 183 h 464"/>
                <a:gd name="T70" fmla="*/ 314 w 327"/>
                <a:gd name="T71" fmla="*/ 206 h 464"/>
                <a:gd name="T72" fmla="*/ 326 w 327"/>
                <a:gd name="T73" fmla="*/ 231 h 464"/>
                <a:gd name="T74" fmla="*/ 326 w 327"/>
                <a:gd name="T75" fmla="*/ 256 h 464"/>
                <a:gd name="T76" fmla="*/ 326 w 327"/>
                <a:gd name="T77" fmla="*/ 280 h 464"/>
                <a:gd name="T78" fmla="*/ 326 w 327"/>
                <a:gd name="T79" fmla="*/ 305 h 464"/>
                <a:gd name="T80" fmla="*/ 326 w 327"/>
                <a:gd name="T81" fmla="*/ 329 h 464"/>
                <a:gd name="T82" fmla="*/ 326 w 327"/>
                <a:gd name="T83" fmla="*/ 353 h 464"/>
                <a:gd name="T84" fmla="*/ 326 w 327"/>
                <a:gd name="T85" fmla="*/ 377 h 464"/>
                <a:gd name="T86" fmla="*/ 314 w 327"/>
                <a:gd name="T87" fmla="*/ 402 h 464"/>
                <a:gd name="T88" fmla="*/ 290 w 327"/>
                <a:gd name="T89" fmla="*/ 426 h 464"/>
                <a:gd name="T90" fmla="*/ 265 w 327"/>
                <a:gd name="T91" fmla="*/ 438 h 464"/>
                <a:gd name="T92" fmla="*/ 242 w 327"/>
                <a:gd name="T93" fmla="*/ 451 h 464"/>
                <a:gd name="T94" fmla="*/ 218 w 327"/>
                <a:gd name="T95" fmla="*/ 451 h 464"/>
                <a:gd name="T96" fmla="*/ 193 w 327"/>
                <a:gd name="T97" fmla="*/ 463 h 464"/>
                <a:gd name="T98" fmla="*/ 169 w 327"/>
                <a:gd name="T99" fmla="*/ 463 h 464"/>
                <a:gd name="T100" fmla="*/ 145 w 327"/>
                <a:gd name="T101" fmla="*/ 463 h 464"/>
                <a:gd name="T102" fmla="*/ 120 w 327"/>
                <a:gd name="T103" fmla="*/ 463 h 464"/>
                <a:gd name="T104" fmla="*/ 97 w 327"/>
                <a:gd name="T105" fmla="*/ 463 h 464"/>
                <a:gd name="T106" fmla="*/ 73 w 327"/>
                <a:gd name="T107" fmla="*/ 463 h 464"/>
                <a:gd name="T108" fmla="*/ 49 w 327"/>
                <a:gd name="T109" fmla="*/ 463 h 464"/>
                <a:gd name="T110" fmla="*/ 24 w 327"/>
                <a:gd name="T111" fmla="*/ 463 h 4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27" h="464">
                  <a:moveTo>
                    <a:pt x="36" y="463"/>
                  </a:moveTo>
                  <a:lnTo>
                    <a:pt x="24" y="463"/>
                  </a:lnTo>
                  <a:lnTo>
                    <a:pt x="24" y="451"/>
                  </a:lnTo>
                  <a:lnTo>
                    <a:pt x="24" y="438"/>
                  </a:lnTo>
                  <a:lnTo>
                    <a:pt x="24" y="426"/>
                  </a:lnTo>
                  <a:lnTo>
                    <a:pt x="24" y="414"/>
                  </a:lnTo>
                  <a:lnTo>
                    <a:pt x="12" y="402"/>
                  </a:lnTo>
                  <a:lnTo>
                    <a:pt x="12" y="389"/>
                  </a:lnTo>
                  <a:lnTo>
                    <a:pt x="12" y="377"/>
                  </a:lnTo>
                  <a:lnTo>
                    <a:pt x="12" y="365"/>
                  </a:lnTo>
                  <a:lnTo>
                    <a:pt x="12" y="353"/>
                  </a:lnTo>
                  <a:lnTo>
                    <a:pt x="12" y="340"/>
                  </a:lnTo>
                  <a:lnTo>
                    <a:pt x="0" y="340"/>
                  </a:lnTo>
                  <a:lnTo>
                    <a:pt x="0" y="329"/>
                  </a:lnTo>
                  <a:lnTo>
                    <a:pt x="0" y="317"/>
                  </a:lnTo>
                  <a:lnTo>
                    <a:pt x="0" y="305"/>
                  </a:lnTo>
                  <a:lnTo>
                    <a:pt x="0" y="292"/>
                  </a:lnTo>
                  <a:lnTo>
                    <a:pt x="0" y="280"/>
                  </a:lnTo>
                  <a:lnTo>
                    <a:pt x="0" y="268"/>
                  </a:lnTo>
                  <a:lnTo>
                    <a:pt x="0" y="256"/>
                  </a:lnTo>
                  <a:lnTo>
                    <a:pt x="0" y="243"/>
                  </a:lnTo>
                  <a:lnTo>
                    <a:pt x="0" y="231"/>
                  </a:lnTo>
                  <a:lnTo>
                    <a:pt x="0" y="219"/>
                  </a:lnTo>
                  <a:lnTo>
                    <a:pt x="0" y="206"/>
                  </a:lnTo>
                  <a:lnTo>
                    <a:pt x="0" y="194"/>
                  </a:lnTo>
                  <a:lnTo>
                    <a:pt x="0" y="183"/>
                  </a:lnTo>
                  <a:lnTo>
                    <a:pt x="0" y="171"/>
                  </a:lnTo>
                  <a:lnTo>
                    <a:pt x="0" y="158"/>
                  </a:lnTo>
                  <a:lnTo>
                    <a:pt x="0" y="146"/>
                  </a:lnTo>
                  <a:lnTo>
                    <a:pt x="0" y="134"/>
                  </a:lnTo>
                  <a:lnTo>
                    <a:pt x="0" y="122"/>
                  </a:lnTo>
                  <a:lnTo>
                    <a:pt x="0" y="109"/>
                  </a:lnTo>
                  <a:lnTo>
                    <a:pt x="0" y="97"/>
                  </a:lnTo>
                  <a:lnTo>
                    <a:pt x="0" y="85"/>
                  </a:lnTo>
                  <a:lnTo>
                    <a:pt x="0" y="73"/>
                  </a:lnTo>
                  <a:lnTo>
                    <a:pt x="0" y="60"/>
                  </a:lnTo>
                  <a:lnTo>
                    <a:pt x="12" y="48"/>
                  </a:lnTo>
                  <a:lnTo>
                    <a:pt x="12" y="36"/>
                  </a:lnTo>
                  <a:lnTo>
                    <a:pt x="24" y="25"/>
                  </a:lnTo>
                  <a:lnTo>
                    <a:pt x="36" y="12"/>
                  </a:lnTo>
                  <a:lnTo>
                    <a:pt x="49" y="12"/>
                  </a:lnTo>
                  <a:lnTo>
                    <a:pt x="61" y="0"/>
                  </a:lnTo>
                  <a:lnTo>
                    <a:pt x="73" y="0"/>
                  </a:lnTo>
                  <a:lnTo>
                    <a:pt x="85" y="0"/>
                  </a:lnTo>
                  <a:lnTo>
                    <a:pt x="97" y="0"/>
                  </a:lnTo>
                  <a:lnTo>
                    <a:pt x="108" y="0"/>
                  </a:lnTo>
                  <a:lnTo>
                    <a:pt x="120" y="0"/>
                  </a:lnTo>
                  <a:lnTo>
                    <a:pt x="133" y="0"/>
                  </a:lnTo>
                  <a:lnTo>
                    <a:pt x="145" y="0"/>
                  </a:lnTo>
                  <a:lnTo>
                    <a:pt x="145" y="12"/>
                  </a:lnTo>
                  <a:lnTo>
                    <a:pt x="157" y="12"/>
                  </a:lnTo>
                  <a:lnTo>
                    <a:pt x="169" y="12"/>
                  </a:lnTo>
                  <a:lnTo>
                    <a:pt x="181" y="12"/>
                  </a:lnTo>
                  <a:lnTo>
                    <a:pt x="193" y="25"/>
                  </a:lnTo>
                  <a:lnTo>
                    <a:pt x="206" y="25"/>
                  </a:lnTo>
                  <a:lnTo>
                    <a:pt x="218" y="36"/>
                  </a:lnTo>
                  <a:lnTo>
                    <a:pt x="230" y="36"/>
                  </a:lnTo>
                  <a:lnTo>
                    <a:pt x="242" y="48"/>
                  </a:lnTo>
                  <a:lnTo>
                    <a:pt x="254" y="60"/>
                  </a:lnTo>
                  <a:lnTo>
                    <a:pt x="265" y="73"/>
                  </a:lnTo>
                  <a:lnTo>
                    <a:pt x="265" y="85"/>
                  </a:lnTo>
                  <a:lnTo>
                    <a:pt x="277" y="85"/>
                  </a:lnTo>
                  <a:lnTo>
                    <a:pt x="277" y="97"/>
                  </a:lnTo>
                  <a:lnTo>
                    <a:pt x="290" y="109"/>
                  </a:lnTo>
                  <a:lnTo>
                    <a:pt x="290" y="122"/>
                  </a:lnTo>
                  <a:lnTo>
                    <a:pt x="302" y="134"/>
                  </a:lnTo>
                  <a:lnTo>
                    <a:pt x="302" y="146"/>
                  </a:lnTo>
                  <a:lnTo>
                    <a:pt x="302" y="158"/>
                  </a:lnTo>
                  <a:lnTo>
                    <a:pt x="314" y="171"/>
                  </a:lnTo>
                  <a:lnTo>
                    <a:pt x="314" y="183"/>
                  </a:lnTo>
                  <a:lnTo>
                    <a:pt x="314" y="194"/>
                  </a:lnTo>
                  <a:lnTo>
                    <a:pt x="314" y="206"/>
                  </a:lnTo>
                  <a:lnTo>
                    <a:pt x="326" y="219"/>
                  </a:lnTo>
                  <a:lnTo>
                    <a:pt x="326" y="231"/>
                  </a:lnTo>
                  <a:lnTo>
                    <a:pt x="326" y="243"/>
                  </a:lnTo>
                  <a:lnTo>
                    <a:pt x="326" y="256"/>
                  </a:lnTo>
                  <a:lnTo>
                    <a:pt x="326" y="268"/>
                  </a:lnTo>
                  <a:lnTo>
                    <a:pt x="326" y="280"/>
                  </a:lnTo>
                  <a:lnTo>
                    <a:pt x="326" y="292"/>
                  </a:lnTo>
                  <a:lnTo>
                    <a:pt x="326" y="305"/>
                  </a:lnTo>
                  <a:lnTo>
                    <a:pt x="326" y="317"/>
                  </a:lnTo>
                  <a:lnTo>
                    <a:pt x="326" y="329"/>
                  </a:lnTo>
                  <a:lnTo>
                    <a:pt x="326" y="340"/>
                  </a:lnTo>
                  <a:lnTo>
                    <a:pt x="326" y="353"/>
                  </a:lnTo>
                  <a:lnTo>
                    <a:pt x="326" y="365"/>
                  </a:lnTo>
                  <a:lnTo>
                    <a:pt x="326" y="377"/>
                  </a:lnTo>
                  <a:lnTo>
                    <a:pt x="314" y="389"/>
                  </a:lnTo>
                  <a:lnTo>
                    <a:pt x="314" y="402"/>
                  </a:lnTo>
                  <a:lnTo>
                    <a:pt x="302" y="414"/>
                  </a:lnTo>
                  <a:lnTo>
                    <a:pt x="290" y="426"/>
                  </a:lnTo>
                  <a:lnTo>
                    <a:pt x="277" y="426"/>
                  </a:lnTo>
                  <a:lnTo>
                    <a:pt x="265" y="438"/>
                  </a:lnTo>
                  <a:lnTo>
                    <a:pt x="254" y="438"/>
                  </a:lnTo>
                  <a:lnTo>
                    <a:pt x="242" y="451"/>
                  </a:lnTo>
                  <a:lnTo>
                    <a:pt x="230" y="451"/>
                  </a:lnTo>
                  <a:lnTo>
                    <a:pt x="218" y="451"/>
                  </a:lnTo>
                  <a:lnTo>
                    <a:pt x="206" y="451"/>
                  </a:lnTo>
                  <a:lnTo>
                    <a:pt x="193" y="463"/>
                  </a:lnTo>
                  <a:lnTo>
                    <a:pt x="181" y="463"/>
                  </a:lnTo>
                  <a:lnTo>
                    <a:pt x="169" y="463"/>
                  </a:lnTo>
                  <a:lnTo>
                    <a:pt x="157" y="463"/>
                  </a:lnTo>
                  <a:lnTo>
                    <a:pt x="145" y="463"/>
                  </a:lnTo>
                  <a:lnTo>
                    <a:pt x="133" y="463"/>
                  </a:lnTo>
                  <a:lnTo>
                    <a:pt x="120" y="463"/>
                  </a:lnTo>
                  <a:lnTo>
                    <a:pt x="108" y="463"/>
                  </a:lnTo>
                  <a:lnTo>
                    <a:pt x="97" y="463"/>
                  </a:lnTo>
                  <a:lnTo>
                    <a:pt x="85" y="463"/>
                  </a:lnTo>
                  <a:lnTo>
                    <a:pt x="73" y="463"/>
                  </a:lnTo>
                  <a:lnTo>
                    <a:pt x="61" y="463"/>
                  </a:lnTo>
                  <a:lnTo>
                    <a:pt x="49" y="463"/>
                  </a:lnTo>
                  <a:lnTo>
                    <a:pt x="36" y="463"/>
                  </a:lnTo>
                  <a:lnTo>
                    <a:pt x="24" y="463"/>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00" name="Freeform 33"/>
            <p:cNvSpPr>
              <a:spLocks/>
            </p:cNvSpPr>
            <p:nvPr/>
          </p:nvSpPr>
          <p:spPr bwMode="auto">
            <a:xfrm>
              <a:off x="2820" y="2963"/>
              <a:ext cx="66" cy="164"/>
            </a:xfrm>
            <a:custGeom>
              <a:avLst/>
              <a:gdLst>
                <a:gd name="T0" fmla="*/ 0 w 66"/>
                <a:gd name="T1" fmla="*/ 163 h 164"/>
                <a:gd name="T2" fmla="*/ 0 w 66"/>
                <a:gd name="T3" fmla="*/ 151 h 164"/>
                <a:gd name="T4" fmla="*/ 0 w 66"/>
                <a:gd name="T5" fmla="*/ 140 h 164"/>
                <a:gd name="T6" fmla="*/ 0 w 66"/>
                <a:gd name="T7" fmla="*/ 128 h 164"/>
                <a:gd name="T8" fmla="*/ 0 w 66"/>
                <a:gd name="T9" fmla="*/ 116 h 164"/>
                <a:gd name="T10" fmla="*/ 0 w 66"/>
                <a:gd name="T11" fmla="*/ 104 h 164"/>
                <a:gd name="T12" fmla="*/ 0 w 66"/>
                <a:gd name="T13" fmla="*/ 93 h 164"/>
                <a:gd name="T14" fmla="*/ 0 w 66"/>
                <a:gd name="T15" fmla="*/ 81 h 164"/>
                <a:gd name="T16" fmla="*/ 0 w 66"/>
                <a:gd name="T17" fmla="*/ 69 h 164"/>
                <a:gd name="T18" fmla="*/ 0 w 66"/>
                <a:gd name="T19" fmla="*/ 58 h 164"/>
                <a:gd name="T20" fmla="*/ 0 w 66"/>
                <a:gd name="T21" fmla="*/ 47 h 164"/>
                <a:gd name="T22" fmla="*/ 0 w 66"/>
                <a:gd name="T23" fmla="*/ 35 h 164"/>
                <a:gd name="T24" fmla="*/ 0 w 66"/>
                <a:gd name="T25" fmla="*/ 23 h 164"/>
                <a:gd name="T26" fmla="*/ 0 w 66"/>
                <a:gd name="T27" fmla="*/ 12 h 164"/>
                <a:gd name="T28" fmla="*/ 11 w 66"/>
                <a:gd name="T29" fmla="*/ 12 h 164"/>
                <a:gd name="T30" fmla="*/ 22 w 66"/>
                <a:gd name="T31" fmla="*/ 12 h 164"/>
                <a:gd name="T32" fmla="*/ 22 w 66"/>
                <a:gd name="T33" fmla="*/ 0 h 164"/>
                <a:gd name="T34" fmla="*/ 33 w 66"/>
                <a:gd name="T35" fmla="*/ 0 h 164"/>
                <a:gd name="T36" fmla="*/ 43 w 66"/>
                <a:gd name="T37" fmla="*/ 0 h 164"/>
                <a:gd name="T38" fmla="*/ 54 w 66"/>
                <a:gd name="T39" fmla="*/ 0 h 164"/>
                <a:gd name="T40" fmla="*/ 54 w 66"/>
                <a:gd name="T41" fmla="*/ 12 h 164"/>
                <a:gd name="T42" fmla="*/ 54 w 66"/>
                <a:gd name="T43" fmla="*/ 23 h 164"/>
                <a:gd name="T44" fmla="*/ 65 w 66"/>
                <a:gd name="T45" fmla="*/ 23 h 164"/>
                <a:gd name="T46" fmla="*/ 65 w 66"/>
                <a:gd name="T47" fmla="*/ 35 h 164"/>
                <a:gd name="T48" fmla="*/ 65 w 66"/>
                <a:gd name="T49" fmla="*/ 47 h 164"/>
                <a:gd name="T50" fmla="*/ 65 w 66"/>
                <a:gd name="T51" fmla="*/ 58 h 164"/>
                <a:gd name="T52" fmla="*/ 65 w 66"/>
                <a:gd name="T53" fmla="*/ 69 h 164"/>
                <a:gd name="T54" fmla="*/ 65 w 66"/>
                <a:gd name="T55" fmla="*/ 81 h 164"/>
                <a:gd name="T56" fmla="*/ 65 w 66"/>
                <a:gd name="T57" fmla="*/ 93 h 164"/>
                <a:gd name="T58" fmla="*/ 65 w 66"/>
                <a:gd name="T59" fmla="*/ 104 h 164"/>
                <a:gd name="T60" fmla="*/ 65 w 66"/>
                <a:gd name="T61" fmla="*/ 116 h 164"/>
                <a:gd name="T62" fmla="*/ 65 w 66"/>
                <a:gd name="T63" fmla="*/ 128 h 164"/>
                <a:gd name="T64" fmla="*/ 65 w 66"/>
                <a:gd name="T65" fmla="*/ 140 h 164"/>
                <a:gd name="T66" fmla="*/ 54 w 66"/>
                <a:gd name="T67" fmla="*/ 140 h 164"/>
                <a:gd name="T68" fmla="*/ 54 w 66"/>
                <a:gd name="T69" fmla="*/ 151 h 164"/>
                <a:gd name="T70" fmla="*/ 43 w 66"/>
                <a:gd name="T71" fmla="*/ 151 h 164"/>
                <a:gd name="T72" fmla="*/ 33 w 66"/>
                <a:gd name="T73" fmla="*/ 163 h 164"/>
                <a:gd name="T74" fmla="*/ 22 w 66"/>
                <a:gd name="T75" fmla="*/ 163 h 164"/>
                <a:gd name="T76" fmla="*/ 0 w 66"/>
                <a:gd name="T77" fmla="*/ 163 h 1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6" h="164">
                  <a:moveTo>
                    <a:pt x="0" y="163"/>
                  </a:moveTo>
                  <a:lnTo>
                    <a:pt x="0" y="151"/>
                  </a:lnTo>
                  <a:lnTo>
                    <a:pt x="0" y="140"/>
                  </a:lnTo>
                  <a:lnTo>
                    <a:pt x="0" y="128"/>
                  </a:lnTo>
                  <a:lnTo>
                    <a:pt x="0" y="116"/>
                  </a:lnTo>
                  <a:lnTo>
                    <a:pt x="0" y="104"/>
                  </a:lnTo>
                  <a:lnTo>
                    <a:pt x="0" y="93"/>
                  </a:lnTo>
                  <a:lnTo>
                    <a:pt x="0" y="81"/>
                  </a:lnTo>
                  <a:lnTo>
                    <a:pt x="0" y="69"/>
                  </a:lnTo>
                  <a:lnTo>
                    <a:pt x="0" y="58"/>
                  </a:lnTo>
                  <a:lnTo>
                    <a:pt x="0" y="47"/>
                  </a:lnTo>
                  <a:lnTo>
                    <a:pt x="0" y="35"/>
                  </a:lnTo>
                  <a:lnTo>
                    <a:pt x="0" y="23"/>
                  </a:lnTo>
                  <a:lnTo>
                    <a:pt x="0" y="12"/>
                  </a:lnTo>
                  <a:lnTo>
                    <a:pt x="11" y="12"/>
                  </a:lnTo>
                  <a:lnTo>
                    <a:pt x="22" y="12"/>
                  </a:lnTo>
                  <a:lnTo>
                    <a:pt x="22" y="0"/>
                  </a:lnTo>
                  <a:lnTo>
                    <a:pt x="33" y="0"/>
                  </a:lnTo>
                  <a:lnTo>
                    <a:pt x="43" y="0"/>
                  </a:lnTo>
                  <a:lnTo>
                    <a:pt x="54" y="0"/>
                  </a:lnTo>
                  <a:lnTo>
                    <a:pt x="54" y="12"/>
                  </a:lnTo>
                  <a:lnTo>
                    <a:pt x="54" y="23"/>
                  </a:lnTo>
                  <a:lnTo>
                    <a:pt x="65" y="23"/>
                  </a:lnTo>
                  <a:lnTo>
                    <a:pt x="65" y="35"/>
                  </a:lnTo>
                  <a:lnTo>
                    <a:pt x="65" y="47"/>
                  </a:lnTo>
                  <a:lnTo>
                    <a:pt x="65" y="58"/>
                  </a:lnTo>
                  <a:lnTo>
                    <a:pt x="65" y="69"/>
                  </a:lnTo>
                  <a:lnTo>
                    <a:pt x="65" y="81"/>
                  </a:lnTo>
                  <a:lnTo>
                    <a:pt x="65" y="93"/>
                  </a:lnTo>
                  <a:lnTo>
                    <a:pt x="65" y="104"/>
                  </a:lnTo>
                  <a:lnTo>
                    <a:pt x="65" y="116"/>
                  </a:lnTo>
                  <a:lnTo>
                    <a:pt x="65" y="128"/>
                  </a:lnTo>
                  <a:lnTo>
                    <a:pt x="65" y="140"/>
                  </a:lnTo>
                  <a:lnTo>
                    <a:pt x="54" y="140"/>
                  </a:lnTo>
                  <a:lnTo>
                    <a:pt x="54" y="151"/>
                  </a:lnTo>
                  <a:lnTo>
                    <a:pt x="43" y="151"/>
                  </a:lnTo>
                  <a:lnTo>
                    <a:pt x="33" y="163"/>
                  </a:lnTo>
                  <a:lnTo>
                    <a:pt x="22" y="163"/>
                  </a:lnTo>
                  <a:lnTo>
                    <a:pt x="0" y="163"/>
                  </a:lnTo>
                </a:path>
              </a:pathLst>
            </a:custGeom>
            <a:solidFill>
              <a:srgbClr val="9900CC"/>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01" name="Line 34"/>
            <p:cNvSpPr>
              <a:spLocks noChangeShapeType="1"/>
            </p:cNvSpPr>
            <p:nvPr/>
          </p:nvSpPr>
          <p:spPr bwMode="auto">
            <a:xfrm>
              <a:off x="2828" y="3134"/>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4402" name="Freeform 35"/>
            <p:cNvSpPr>
              <a:spLocks/>
            </p:cNvSpPr>
            <p:nvPr/>
          </p:nvSpPr>
          <p:spPr bwMode="auto">
            <a:xfrm>
              <a:off x="2828" y="2972"/>
              <a:ext cx="74" cy="171"/>
            </a:xfrm>
            <a:custGeom>
              <a:avLst/>
              <a:gdLst>
                <a:gd name="T0" fmla="*/ 0 w 74"/>
                <a:gd name="T1" fmla="*/ 170 h 171"/>
                <a:gd name="T2" fmla="*/ 0 w 74"/>
                <a:gd name="T3" fmla="*/ 84 h 171"/>
                <a:gd name="T4" fmla="*/ 0 w 74"/>
                <a:gd name="T5" fmla="*/ 12 h 171"/>
                <a:gd name="T6" fmla="*/ 73 w 74"/>
                <a:gd name="T7" fmla="*/ 0 h 171"/>
                <a:gd name="T8" fmla="*/ 73 w 74"/>
                <a:gd name="T9" fmla="*/ 84 h 171"/>
                <a:gd name="T10" fmla="*/ 73 w 74"/>
                <a:gd name="T11" fmla="*/ 170 h 171"/>
                <a:gd name="T12" fmla="*/ 24 w 74"/>
                <a:gd name="T13" fmla="*/ 170 h 1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 h="171">
                  <a:moveTo>
                    <a:pt x="0" y="170"/>
                  </a:moveTo>
                  <a:lnTo>
                    <a:pt x="0" y="84"/>
                  </a:lnTo>
                  <a:lnTo>
                    <a:pt x="0" y="12"/>
                  </a:lnTo>
                  <a:lnTo>
                    <a:pt x="73" y="0"/>
                  </a:lnTo>
                  <a:lnTo>
                    <a:pt x="73" y="84"/>
                  </a:lnTo>
                  <a:lnTo>
                    <a:pt x="73" y="170"/>
                  </a:lnTo>
                  <a:lnTo>
                    <a:pt x="24" y="17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03" name="Freeform 36"/>
            <p:cNvSpPr>
              <a:spLocks/>
            </p:cNvSpPr>
            <p:nvPr/>
          </p:nvSpPr>
          <p:spPr bwMode="auto">
            <a:xfrm>
              <a:off x="2828" y="2972"/>
              <a:ext cx="74" cy="171"/>
            </a:xfrm>
            <a:custGeom>
              <a:avLst/>
              <a:gdLst>
                <a:gd name="T0" fmla="*/ 0 w 74"/>
                <a:gd name="T1" fmla="*/ 170 h 171"/>
                <a:gd name="T2" fmla="*/ 0 w 74"/>
                <a:gd name="T3" fmla="*/ 158 h 171"/>
                <a:gd name="T4" fmla="*/ 0 w 74"/>
                <a:gd name="T5" fmla="*/ 146 h 171"/>
                <a:gd name="T6" fmla="*/ 0 w 74"/>
                <a:gd name="T7" fmla="*/ 133 h 171"/>
                <a:gd name="T8" fmla="*/ 0 w 74"/>
                <a:gd name="T9" fmla="*/ 121 h 171"/>
                <a:gd name="T10" fmla="*/ 0 w 74"/>
                <a:gd name="T11" fmla="*/ 109 h 171"/>
                <a:gd name="T12" fmla="*/ 0 w 74"/>
                <a:gd name="T13" fmla="*/ 97 h 171"/>
                <a:gd name="T14" fmla="*/ 0 w 74"/>
                <a:gd name="T15" fmla="*/ 84 h 171"/>
                <a:gd name="T16" fmla="*/ 0 w 74"/>
                <a:gd name="T17" fmla="*/ 72 h 171"/>
                <a:gd name="T18" fmla="*/ 0 w 74"/>
                <a:gd name="T19" fmla="*/ 60 h 171"/>
                <a:gd name="T20" fmla="*/ 0 w 74"/>
                <a:gd name="T21" fmla="*/ 49 h 171"/>
                <a:gd name="T22" fmla="*/ 0 w 74"/>
                <a:gd name="T23" fmla="*/ 37 h 171"/>
                <a:gd name="T24" fmla="*/ 0 w 74"/>
                <a:gd name="T25" fmla="*/ 24 h 171"/>
                <a:gd name="T26" fmla="*/ 0 w 74"/>
                <a:gd name="T27" fmla="*/ 12 h 171"/>
                <a:gd name="T28" fmla="*/ 12 w 74"/>
                <a:gd name="T29" fmla="*/ 12 h 171"/>
                <a:gd name="T30" fmla="*/ 24 w 74"/>
                <a:gd name="T31" fmla="*/ 12 h 171"/>
                <a:gd name="T32" fmla="*/ 24 w 74"/>
                <a:gd name="T33" fmla="*/ 0 h 171"/>
                <a:gd name="T34" fmla="*/ 37 w 74"/>
                <a:gd name="T35" fmla="*/ 0 h 171"/>
                <a:gd name="T36" fmla="*/ 49 w 74"/>
                <a:gd name="T37" fmla="*/ 0 h 171"/>
                <a:gd name="T38" fmla="*/ 61 w 74"/>
                <a:gd name="T39" fmla="*/ 0 h 171"/>
                <a:gd name="T40" fmla="*/ 61 w 74"/>
                <a:gd name="T41" fmla="*/ 12 h 171"/>
                <a:gd name="T42" fmla="*/ 61 w 74"/>
                <a:gd name="T43" fmla="*/ 24 h 171"/>
                <a:gd name="T44" fmla="*/ 73 w 74"/>
                <a:gd name="T45" fmla="*/ 24 h 171"/>
                <a:gd name="T46" fmla="*/ 73 w 74"/>
                <a:gd name="T47" fmla="*/ 37 h 171"/>
                <a:gd name="T48" fmla="*/ 73 w 74"/>
                <a:gd name="T49" fmla="*/ 49 h 171"/>
                <a:gd name="T50" fmla="*/ 73 w 74"/>
                <a:gd name="T51" fmla="*/ 60 h 171"/>
                <a:gd name="T52" fmla="*/ 73 w 74"/>
                <a:gd name="T53" fmla="*/ 72 h 171"/>
                <a:gd name="T54" fmla="*/ 73 w 74"/>
                <a:gd name="T55" fmla="*/ 84 h 171"/>
                <a:gd name="T56" fmla="*/ 73 w 74"/>
                <a:gd name="T57" fmla="*/ 97 h 171"/>
                <a:gd name="T58" fmla="*/ 73 w 74"/>
                <a:gd name="T59" fmla="*/ 109 h 171"/>
                <a:gd name="T60" fmla="*/ 73 w 74"/>
                <a:gd name="T61" fmla="*/ 121 h 171"/>
                <a:gd name="T62" fmla="*/ 73 w 74"/>
                <a:gd name="T63" fmla="*/ 133 h 171"/>
                <a:gd name="T64" fmla="*/ 73 w 74"/>
                <a:gd name="T65" fmla="*/ 146 h 171"/>
                <a:gd name="T66" fmla="*/ 61 w 74"/>
                <a:gd name="T67" fmla="*/ 146 h 171"/>
                <a:gd name="T68" fmla="*/ 61 w 74"/>
                <a:gd name="T69" fmla="*/ 158 h 171"/>
                <a:gd name="T70" fmla="*/ 49 w 74"/>
                <a:gd name="T71" fmla="*/ 158 h 171"/>
                <a:gd name="T72" fmla="*/ 37 w 74"/>
                <a:gd name="T73" fmla="*/ 170 h 171"/>
                <a:gd name="T74" fmla="*/ 24 w 74"/>
                <a:gd name="T75" fmla="*/ 170 h 1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4" h="171">
                  <a:moveTo>
                    <a:pt x="0" y="170"/>
                  </a:moveTo>
                  <a:lnTo>
                    <a:pt x="0" y="158"/>
                  </a:lnTo>
                  <a:lnTo>
                    <a:pt x="0" y="146"/>
                  </a:lnTo>
                  <a:lnTo>
                    <a:pt x="0" y="133"/>
                  </a:lnTo>
                  <a:lnTo>
                    <a:pt x="0" y="121"/>
                  </a:lnTo>
                  <a:lnTo>
                    <a:pt x="0" y="109"/>
                  </a:lnTo>
                  <a:lnTo>
                    <a:pt x="0" y="97"/>
                  </a:lnTo>
                  <a:lnTo>
                    <a:pt x="0" y="84"/>
                  </a:lnTo>
                  <a:lnTo>
                    <a:pt x="0" y="72"/>
                  </a:lnTo>
                  <a:lnTo>
                    <a:pt x="0" y="60"/>
                  </a:lnTo>
                  <a:lnTo>
                    <a:pt x="0" y="49"/>
                  </a:lnTo>
                  <a:lnTo>
                    <a:pt x="0" y="37"/>
                  </a:lnTo>
                  <a:lnTo>
                    <a:pt x="0" y="24"/>
                  </a:lnTo>
                  <a:lnTo>
                    <a:pt x="0" y="12"/>
                  </a:lnTo>
                  <a:lnTo>
                    <a:pt x="12" y="12"/>
                  </a:lnTo>
                  <a:lnTo>
                    <a:pt x="24" y="12"/>
                  </a:lnTo>
                  <a:lnTo>
                    <a:pt x="24" y="0"/>
                  </a:lnTo>
                  <a:lnTo>
                    <a:pt x="37" y="0"/>
                  </a:lnTo>
                  <a:lnTo>
                    <a:pt x="49" y="0"/>
                  </a:lnTo>
                  <a:lnTo>
                    <a:pt x="61" y="0"/>
                  </a:lnTo>
                  <a:lnTo>
                    <a:pt x="61" y="12"/>
                  </a:lnTo>
                  <a:lnTo>
                    <a:pt x="61" y="24"/>
                  </a:lnTo>
                  <a:lnTo>
                    <a:pt x="73" y="24"/>
                  </a:lnTo>
                  <a:lnTo>
                    <a:pt x="73" y="37"/>
                  </a:lnTo>
                  <a:lnTo>
                    <a:pt x="73" y="49"/>
                  </a:lnTo>
                  <a:lnTo>
                    <a:pt x="73" y="60"/>
                  </a:lnTo>
                  <a:lnTo>
                    <a:pt x="73" y="72"/>
                  </a:lnTo>
                  <a:lnTo>
                    <a:pt x="73" y="84"/>
                  </a:lnTo>
                  <a:lnTo>
                    <a:pt x="73" y="97"/>
                  </a:lnTo>
                  <a:lnTo>
                    <a:pt x="73" y="109"/>
                  </a:lnTo>
                  <a:lnTo>
                    <a:pt x="73" y="121"/>
                  </a:lnTo>
                  <a:lnTo>
                    <a:pt x="73" y="133"/>
                  </a:lnTo>
                  <a:lnTo>
                    <a:pt x="73" y="146"/>
                  </a:lnTo>
                  <a:lnTo>
                    <a:pt x="61" y="146"/>
                  </a:lnTo>
                  <a:lnTo>
                    <a:pt x="61" y="158"/>
                  </a:lnTo>
                  <a:lnTo>
                    <a:pt x="49" y="158"/>
                  </a:lnTo>
                  <a:lnTo>
                    <a:pt x="37" y="170"/>
                  </a:lnTo>
                  <a:lnTo>
                    <a:pt x="24" y="17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115</a:t>
            </a:fld>
            <a:endParaRPr lang="en-US" altLang="en-US"/>
          </a:p>
        </p:txBody>
      </p:sp>
    </p:spTree>
  </p:cSld>
  <p:clrMapOvr>
    <a:masterClrMapping/>
  </p:clrMapOvr>
  <p:transition advTm="2000"/>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5410"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5451"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5411"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12"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5413"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5414"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14.0</a:t>
            </a:r>
            <a:endParaRPr lang="en-US" altLang="en-US" smtClean="0"/>
          </a:p>
        </p:txBody>
      </p:sp>
      <p:grpSp>
        <p:nvGrpSpPr>
          <p:cNvPr id="145415" name="Group 7"/>
          <p:cNvGrpSpPr>
            <a:grpSpLocks/>
          </p:cNvGrpSpPr>
          <p:nvPr/>
        </p:nvGrpSpPr>
        <p:grpSpPr bwMode="auto">
          <a:xfrm>
            <a:off x="1911350" y="3733800"/>
            <a:ext cx="5316538" cy="1074738"/>
            <a:chOff x="1221" y="2464"/>
            <a:chExt cx="3395" cy="692"/>
          </a:xfrm>
        </p:grpSpPr>
        <p:grpSp>
          <p:nvGrpSpPr>
            <p:cNvPr id="145416" name="Group 8"/>
            <p:cNvGrpSpPr>
              <a:grpSpLocks/>
            </p:cNvGrpSpPr>
            <p:nvPr/>
          </p:nvGrpSpPr>
          <p:grpSpPr bwMode="auto">
            <a:xfrm>
              <a:off x="1221" y="2464"/>
              <a:ext cx="3395" cy="666"/>
              <a:chOff x="1221" y="2464"/>
              <a:chExt cx="3395" cy="666"/>
            </a:xfrm>
          </p:grpSpPr>
          <p:sp>
            <p:nvSpPr>
              <p:cNvPr id="145429"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5430" name="Group 10"/>
              <p:cNvGrpSpPr>
                <a:grpSpLocks/>
              </p:cNvGrpSpPr>
              <p:nvPr/>
            </p:nvGrpSpPr>
            <p:grpSpPr bwMode="auto">
              <a:xfrm>
                <a:off x="1523" y="3061"/>
                <a:ext cx="2611" cy="65"/>
                <a:chOff x="1523" y="3061"/>
                <a:chExt cx="2611" cy="65"/>
              </a:xfrm>
            </p:grpSpPr>
            <p:sp>
              <p:nvSpPr>
                <p:cNvPr id="145439"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40"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41"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42"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43"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44" name="Line 16"/>
                <p:cNvSpPr>
                  <a:spLocks noChangeShapeType="1"/>
                </p:cNvSpPr>
                <p:nvPr/>
              </p:nvSpPr>
              <p:spPr bwMode="auto">
                <a:xfrm flipV="1">
                  <a:off x="372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45" name="Line 17"/>
                <p:cNvSpPr>
                  <a:spLocks noChangeShapeType="1"/>
                </p:cNvSpPr>
                <p:nvPr/>
              </p:nvSpPr>
              <p:spPr bwMode="auto">
                <a:xfrm flipV="1">
                  <a:off x="4134"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5431" name="Group 18"/>
              <p:cNvGrpSpPr>
                <a:grpSpLocks/>
              </p:cNvGrpSpPr>
              <p:nvPr/>
            </p:nvGrpSpPr>
            <p:grpSpPr bwMode="auto">
              <a:xfrm>
                <a:off x="1523" y="2464"/>
                <a:ext cx="2611" cy="77"/>
                <a:chOff x="1523" y="2464"/>
                <a:chExt cx="2611" cy="77"/>
              </a:xfrm>
            </p:grpSpPr>
            <p:sp>
              <p:nvSpPr>
                <p:cNvPr id="145432" name="Line 19"/>
                <p:cNvSpPr>
                  <a:spLocks noChangeShapeType="1"/>
                </p:cNvSpPr>
                <p:nvPr/>
              </p:nvSpPr>
              <p:spPr bwMode="auto">
                <a:xfrm flipV="1">
                  <a:off x="1523"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33" name="Line 20"/>
                <p:cNvSpPr>
                  <a:spLocks noChangeShapeType="1"/>
                </p:cNvSpPr>
                <p:nvPr/>
              </p:nvSpPr>
              <p:spPr bwMode="auto">
                <a:xfrm flipV="1">
                  <a:off x="1970"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34" name="Line 21"/>
                <p:cNvSpPr>
                  <a:spLocks noChangeShapeType="1"/>
                </p:cNvSpPr>
                <p:nvPr/>
              </p:nvSpPr>
              <p:spPr bwMode="auto">
                <a:xfrm flipV="1">
                  <a:off x="2405"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35" name="Line 22"/>
                <p:cNvSpPr>
                  <a:spLocks noChangeShapeType="1"/>
                </p:cNvSpPr>
                <p:nvPr/>
              </p:nvSpPr>
              <p:spPr bwMode="auto">
                <a:xfrm flipV="1">
                  <a:off x="2852"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36" name="Line 23"/>
                <p:cNvSpPr>
                  <a:spLocks noChangeShapeType="1"/>
                </p:cNvSpPr>
                <p:nvPr/>
              </p:nvSpPr>
              <p:spPr bwMode="auto">
                <a:xfrm flipV="1">
                  <a:off x="3287"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37"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38"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5417" name="Freeform 26"/>
            <p:cNvSpPr>
              <a:spLocks/>
            </p:cNvSpPr>
            <p:nvPr/>
          </p:nvSpPr>
          <p:spPr bwMode="auto">
            <a:xfrm>
              <a:off x="2409" y="2464"/>
              <a:ext cx="646" cy="675"/>
            </a:xfrm>
            <a:custGeom>
              <a:avLst/>
              <a:gdLst>
                <a:gd name="T0" fmla="*/ 131 w 646"/>
                <a:gd name="T1" fmla="*/ 12 h 675"/>
                <a:gd name="T2" fmla="*/ 119 w 646"/>
                <a:gd name="T3" fmla="*/ 61 h 675"/>
                <a:gd name="T4" fmla="*/ 119 w 646"/>
                <a:gd name="T5" fmla="*/ 109 h 675"/>
                <a:gd name="T6" fmla="*/ 107 w 646"/>
                <a:gd name="T7" fmla="*/ 156 h 675"/>
                <a:gd name="T8" fmla="*/ 95 w 646"/>
                <a:gd name="T9" fmla="*/ 205 h 675"/>
                <a:gd name="T10" fmla="*/ 71 w 646"/>
                <a:gd name="T11" fmla="*/ 241 h 675"/>
                <a:gd name="T12" fmla="*/ 59 w 646"/>
                <a:gd name="T13" fmla="*/ 276 h 675"/>
                <a:gd name="T14" fmla="*/ 36 w 646"/>
                <a:gd name="T15" fmla="*/ 301 h 675"/>
                <a:gd name="T16" fmla="*/ 12 w 646"/>
                <a:gd name="T17" fmla="*/ 337 h 675"/>
                <a:gd name="T18" fmla="*/ 0 w 646"/>
                <a:gd name="T19" fmla="*/ 385 h 675"/>
                <a:gd name="T20" fmla="*/ 0 w 646"/>
                <a:gd name="T21" fmla="*/ 433 h 675"/>
                <a:gd name="T22" fmla="*/ 0 w 646"/>
                <a:gd name="T23" fmla="*/ 481 h 675"/>
                <a:gd name="T24" fmla="*/ 12 w 646"/>
                <a:gd name="T25" fmla="*/ 518 h 675"/>
                <a:gd name="T26" fmla="*/ 24 w 646"/>
                <a:gd name="T27" fmla="*/ 565 h 675"/>
                <a:gd name="T28" fmla="*/ 36 w 646"/>
                <a:gd name="T29" fmla="*/ 601 h 675"/>
                <a:gd name="T30" fmla="*/ 71 w 646"/>
                <a:gd name="T31" fmla="*/ 650 h 675"/>
                <a:gd name="T32" fmla="*/ 119 w 646"/>
                <a:gd name="T33" fmla="*/ 662 h 675"/>
                <a:gd name="T34" fmla="*/ 167 w 646"/>
                <a:gd name="T35" fmla="*/ 674 h 675"/>
                <a:gd name="T36" fmla="*/ 214 w 646"/>
                <a:gd name="T37" fmla="*/ 662 h 675"/>
                <a:gd name="T38" fmla="*/ 262 w 646"/>
                <a:gd name="T39" fmla="*/ 662 h 675"/>
                <a:gd name="T40" fmla="*/ 310 w 646"/>
                <a:gd name="T41" fmla="*/ 662 h 675"/>
                <a:gd name="T42" fmla="*/ 358 w 646"/>
                <a:gd name="T43" fmla="*/ 662 h 675"/>
                <a:gd name="T44" fmla="*/ 394 w 646"/>
                <a:gd name="T45" fmla="*/ 638 h 675"/>
                <a:gd name="T46" fmla="*/ 394 w 646"/>
                <a:gd name="T47" fmla="*/ 589 h 675"/>
                <a:gd name="T48" fmla="*/ 406 w 646"/>
                <a:gd name="T49" fmla="*/ 542 h 675"/>
                <a:gd name="T50" fmla="*/ 418 w 646"/>
                <a:gd name="T51" fmla="*/ 506 h 675"/>
                <a:gd name="T52" fmla="*/ 430 w 646"/>
                <a:gd name="T53" fmla="*/ 469 h 675"/>
                <a:gd name="T54" fmla="*/ 454 w 646"/>
                <a:gd name="T55" fmla="*/ 445 h 675"/>
                <a:gd name="T56" fmla="*/ 466 w 646"/>
                <a:gd name="T57" fmla="*/ 398 h 675"/>
                <a:gd name="T58" fmla="*/ 490 w 646"/>
                <a:gd name="T59" fmla="*/ 373 h 675"/>
                <a:gd name="T60" fmla="*/ 502 w 646"/>
                <a:gd name="T61" fmla="*/ 337 h 675"/>
                <a:gd name="T62" fmla="*/ 513 w 646"/>
                <a:gd name="T63" fmla="*/ 289 h 675"/>
                <a:gd name="T64" fmla="*/ 525 w 646"/>
                <a:gd name="T65" fmla="*/ 241 h 675"/>
                <a:gd name="T66" fmla="*/ 549 w 646"/>
                <a:gd name="T67" fmla="*/ 193 h 675"/>
                <a:gd name="T68" fmla="*/ 573 w 646"/>
                <a:gd name="T69" fmla="*/ 169 h 675"/>
                <a:gd name="T70" fmla="*/ 609 w 646"/>
                <a:gd name="T71" fmla="*/ 120 h 675"/>
                <a:gd name="T72" fmla="*/ 621 w 646"/>
                <a:gd name="T73" fmla="*/ 85 h 675"/>
                <a:gd name="T74" fmla="*/ 633 w 646"/>
                <a:gd name="T75" fmla="*/ 48 h 675"/>
                <a:gd name="T76" fmla="*/ 621 w 646"/>
                <a:gd name="T77" fmla="*/ 12 h 675"/>
                <a:gd name="T78" fmla="*/ 573 w 646"/>
                <a:gd name="T79" fmla="*/ 0 h 675"/>
                <a:gd name="T80" fmla="*/ 513 w 646"/>
                <a:gd name="T81" fmla="*/ 0 h 675"/>
                <a:gd name="T82" fmla="*/ 466 w 646"/>
                <a:gd name="T83" fmla="*/ 0 h 675"/>
                <a:gd name="T84" fmla="*/ 418 w 646"/>
                <a:gd name="T85" fmla="*/ 0 h 675"/>
                <a:gd name="T86" fmla="*/ 370 w 646"/>
                <a:gd name="T87" fmla="*/ 0 h 675"/>
                <a:gd name="T88" fmla="*/ 323 w 646"/>
                <a:gd name="T89" fmla="*/ 0 h 675"/>
                <a:gd name="T90" fmla="*/ 274 w 646"/>
                <a:gd name="T91" fmla="*/ 0 h 675"/>
                <a:gd name="T92" fmla="*/ 226 w 646"/>
                <a:gd name="T93" fmla="*/ 0 h 675"/>
                <a:gd name="T94" fmla="*/ 179 w 646"/>
                <a:gd name="T95" fmla="*/ 0 h 67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46" h="675">
                  <a:moveTo>
                    <a:pt x="167" y="0"/>
                  </a:moveTo>
                  <a:lnTo>
                    <a:pt x="155" y="12"/>
                  </a:lnTo>
                  <a:lnTo>
                    <a:pt x="143" y="12"/>
                  </a:lnTo>
                  <a:lnTo>
                    <a:pt x="131" y="12"/>
                  </a:lnTo>
                  <a:lnTo>
                    <a:pt x="131" y="24"/>
                  </a:lnTo>
                  <a:lnTo>
                    <a:pt x="131" y="36"/>
                  </a:lnTo>
                  <a:lnTo>
                    <a:pt x="131" y="48"/>
                  </a:lnTo>
                  <a:lnTo>
                    <a:pt x="119" y="61"/>
                  </a:lnTo>
                  <a:lnTo>
                    <a:pt x="119" y="73"/>
                  </a:lnTo>
                  <a:lnTo>
                    <a:pt x="119" y="85"/>
                  </a:lnTo>
                  <a:lnTo>
                    <a:pt x="119" y="97"/>
                  </a:lnTo>
                  <a:lnTo>
                    <a:pt x="119" y="109"/>
                  </a:lnTo>
                  <a:lnTo>
                    <a:pt x="119" y="120"/>
                  </a:lnTo>
                  <a:lnTo>
                    <a:pt x="119" y="132"/>
                  </a:lnTo>
                  <a:lnTo>
                    <a:pt x="107" y="144"/>
                  </a:lnTo>
                  <a:lnTo>
                    <a:pt x="107" y="156"/>
                  </a:lnTo>
                  <a:lnTo>
                    <a:pt x="107" y="169"/>
                  </a:lnTo>
                  <a:lnTo>
                    <a:pt x="107" y="181"/>
                  </a:lnTo>
                  <a:lnTo>
                    <a:pt x="95" y="193"/>
                  </a:lnTo>
                  <a:lnTo>
                    <a:pt x="95" y="205"/>
                  </a:lnTo>
                  <a:lnTo>
                    <a:pt x="95" y="217"/>
                  </a:lnTo>
                  <a:lnTo>
                    <a:pt x="83" y="217"/>
                  </a:lnTo>
                  <a:lnTo>
                    <a:pt x="83" y="229"/>
                  </a:lnTo>
                  <a:lnTo>
                    <a:pt x="71" y="241"/>
                  </a:lnTo>
                  <a:lnTo>
                    <a:pt x="71" y="253"/>
                  </a:lnTo>
                  <a:lnTo>
                    <a:pt x="59" y="253"/>
                  </a:lnTo>
                  <a:lnTo>
                    <a:pt x="59" y="264"/>
                  </a:lnTo>
                  <a:lnTo>
                    <a:pt x="59" y="276"/>
                  </a:lnTo>
                  <a:lnTo>
                    <a:pt x="48" y="276"/>
                  </a:lnTo>
                  <a:lnTo>
                    <a:pt x="48" y="289"/>
                  </a:lnTo>
                  <a:lnTo>
                    <a:pt x="48" y="301"/>
                  </a:lnTo>
                  <a:lnTo>
                    <a:pt x="36" y="301"/>
                  </a:lnTo>
                  <a:lnTo>
                    <a:pt x="36" y="313"/>
                  </a:lnTo>
                  <a:lnTo>
                    <a:pt x="24" y="325"/>
                  </a:lnTo>
                  <a:lnTo>
                    <a:pt x="24" y="337"/>
                  </a:lnTo>
                  <a:lnTo>
                    <a:pt x="12" y="337"/>
                  </a:lnTo>
                  <a:lnTo>
                    <a:pt x="12" y="349"/>
                  </a:lnTo>
                  <a:lnTo>
                    <a:pt x="12" y="361"/>
                  </a:lnTo>
                  <a:lnTo>
                    <a:pt x="12" y="373"/>
                  </a:lnTo>
                  <a:lnTo>
                    <a:pt x="0" y="385"/>
                  </a:lnTo>
                  <a:lnTo>
                    <a:pt x="0" y="398"/>
                  </a:lnTo>
                  <a:lnTo>
                    <a:pt x="0" y="410"/>
                  </a:lnTo>
                  <a:lnTo>
                    <a:pt x="0" y="421"/>
                  </a:lnTo>
                  <a:lnTo>
                    <a:pt x="0" y="433"/>
                  </a:lnTo>
                  <a:lnTo>
                    <a:pt x="0" y="445"/>
                  </a:lnTo>
                  <a:lnTo>
                    <a:pt x="0" y="457"/>
                  </a:lnTo>
                  <a:lnTo>
                    <a:pt x="0" y="469"/>
                  </a:lnTo>
                  <a:lnTo>
                    <a:pt x="0" y="481"/>
                  </a:lnTo>
                  <a:lnTo>
                    <a:pt x="12" y="481"/>
                  </a:lnTo>
                  <a:lnTo>
                    <a:pt x="12" y="493"/>
                  </a:lnTo>
                  <a:lnTo>
                    <a:pt x="12" y="506"/>
                  </a:lnTo>
                  <a:lnTo>
                    <a:pt x="12" y="518"/>
                  </a:lnTo>
                  <a:lnTo>
                    <a:pt x="12" y="530"/>
                  </a:lnTo>
                  <a:lnTo>
                    <a:pt x="24" y="542"/>
                  </a:lnTo>
                  <a:lnTo>
                    <a:pt x="24" y="554"/>
                  </a:lnTo>
                  <a:lnTo>
                    <a:pt x="24" y="565"/>
                  </a:lnTo>
                  <a:lnTo>
                    <a:pt x="24" y="577"/>
                  </a:lnTo>
                  <a:lnTo>
                    <a:pt x="36" y="577"/>
                  </a:lnTo>
                  <a:lnTo>
                    <a:pt x="36" y="589"/>
                  </a:lnTo>
                  <a:lnTo>
                    <a:pt x="36" y="601"/>
                  </a:lnTo>
                  <a:lnTo>
                    <a:pt x="48" y="613"/>
                  </a:lnTo>
                  <a:lnTo>
                    <a:pt x="48" y="626"/>
                  </a:lnTo>
                  <a:lnTo>
                    <a:pt x="59" y="638"/>
                  </a:lnTo>
                  <a:lnTo>
                    <a:pt x="71" y="650"/>
                  </a:lnTo>
                  <a:lnTo>
                    <a:pt x="83" y="662"/>
                  </a:lnTo>
                  <a:lnTo>
                    <a:pt x="95" y="662"/>
                  </a:lnTo>
                  <a:lnTo>
                    <a:pt x="107" y="662"/>
                  </a:lnTo>
                  <a:lnTo>
                    <a:pt x="119" y="662"/>
                  </a:lnTo>
                  <a:lnTo>
                    <a:pt x="131" y="662"/>
                  </a:lnTo>
                  <a:lnTo>
                    <a:pt x="143" y="674"/>
                  </a:lnTo>
                  <a:lnTo>
                    <a:pt x="155" y="674"/>
                  </a:lnTo>
                  <a:lnTo>
                    <a:pt x="167" y="674"/>
                  </a:lnTo>
                  <a:lnTo>
                    <a:pt x="179" y="674"/>
                  </a:lnTo>
                  <a:lnTo>
                    <a:pt x="191" y="674"/>
                  </a:lnTo>
                  <a:lnTo>
                    <a:pt x="202" y="674"/>
                  </a:lnTo>
                  <a:lnTo>
                    <a:pt x="214" y="662"/>
                  </a:lnTo>
                  <a:lnTo>
                    <a:pt x="226" y="662"/>
                  </a:lnTo>
                  <a:lnTo>
                    <a:pt x="238" y="662"/>
                  </a:lnTo>
                  <a:lnTo>
                    <a:pt x="250" y="662"/>
                  </a:lnTo>
                  <a:lnTo>
                    <a:pt x="262" y="662"/>
                  </a:lnTo>
                  <a:lnTo>
                    <a:pt x="274" y="662"/>
                  </a:lnTo>
                  <a:lnTo>
                    <a:pt x="286" y="662"/>
                  </a:lnTo>
                  <a:lnTo>
                    <a:pt x="298" y="662"/>
                  </a:lnTo>
                  <a:lnTo>
                    <a:pt x="310" y="662"/>
                  </a:lnTo>
                  <a:lnTo>
                    <a:pt x="323" y="662"/>
                  </a:lnTo>
                  <a:lnTo>
                    <a:pt x="335" y="662"/>
                  </a:lnTo>
                  <a:lnTo>
                    <a:pt x="347" y="662"/>
                  </a:lnTo>
                  <a:lnTo>
                    <a:pt x="358" y="662"/>
                  </a:lnTo>
                  <a:lnTo>
                    <a:pt x="370" y="662"/>
                  </a:lnTo>
                  <a:lnTo>
                    <a:pt x="382" y="650"/>
                  </a:lnTo>
                  <a:lnTo>
                    <a:pt x="382" y="638"/>
                  </a:lnTo>
                  <a:lnTo>
                    <a:pt x="394" y="638"/>
                  </a:lnTo>
                  <a:lnTo>
                    <a:pt x="394" y="626"/>
                  </a:lnTo>
                  <a:lnTo>
                    <a:pt x="394" y="613"/>
                  </a:lnTo>
                  <a:lnTo>
                    <a:pt x="394" y="601"/>
                  </a:lnTo>
                  <a:lnTo>
                    <a:pt x="394" y="589"/>
                  </a:lnTo>
                  <a:lnTo>
                    <a:pt x="394" y="577"/>
                  </a:lnTo>
                  <a:lnTo>
                    <a:pt x="406" y="565"/>
                  </a:lnTo>
                  <a:lnTo>
                    <a:pt x="406" y="554"/>
                  </a:lnTo>
                  <a:lnTo>
                    <a:pt x="406" y="542"/>
                  </a:lnTo>
                  <a:lnTo>
                    <a:pt x="406" y="530"/>
                  </a:lnTo>
                  <a:lnTo>
                    <a:pt x="418" y="530"/>
                  </a:lnTo>
                  <a:lnTo>
                    <a:pt x="418" y="518"/>
                  </a:lnTo>
                  <a:lnTo>
                    <a:pt x="418" y="506"/>
                  </a:lnTo>
                  <a:lnTo>
                    <a:pt x="418" y="493"/>
                  </a:lnTo>
                  <a:lnTo>
                    <a:pt x="430" y="493"/>
                  </a:lnTo>
                  <a:lnTo>
                    <a:pt x="430" y="481"/>
                  </a:lnTo>
                  <a:lnTo>
                    <a:pt x="430" y="469"/>
                  </a:lnTo>
                  <a:lnTo>
                    <a:pt x="442" y="469"/>
                  </a:lnTo>
                  <a:lnTo>
                    <a:pt x="442" y="457"/>
                  </a:lnTo>
                  <a:lnTo>
                    <a:pt x="442" y="445"/>
                  </a:lnTo>
                  <a:lnTo>
                    <a:pt x="454" y="445"/>
                  </a:lnTo>
                  <a:lnTo>
                    <a:pt x="454" y="433"/>
                  </a:lnTo>
                  <a:lnTo>
                    <a:pt x="466" y="421"/>
                  </a:lnTo>
                  <a:lnTo>
                    <a:pt x="466" y="410"/>
                  </a:lnTo>
                  <a:lnTo>
                    <a:pt x="466" y="398"/>
                  </a:lnTo>
                  <a:lnTo>
                    <a:pt x="478" y="398"/>
                  </a:lnTo>
                  <a:lnTo>
                    <a:pt x="478" y="385"/>
                  </a:lnTo>
                  <a:lnTo>
                    <a:pt x="478" y="373"/>
                  </a:lnTo>
                  <a:lnTo>
                    <a:pt x="490" y="373"/>
                  </a:lnTo>
                  <a:lnTo>
                    <a:pt x="490" y="361"/>
                  </a:lnTo>
                  <a:lnTo>
                    <a:pt x="490" y="349"/>
                  </a:lnTo>
                  <a:lnTo>
                    <a:pt x="490" y="337"/>
                  </a:lnTo>
                  <a:lnTo>
                    <a:pt x="502" y="337"/>
                  </a:lnTo>
                  <a:lnTo>
                    <a:pt x="502" y="325"/>
                  </a:lnTo>
                  <a:lnTo>
                    <a:pt x="502" y="313"/>
                  </a:lnTo>
                  <a:lnTo>
                    <a:pt x="502" y="301"/>
                  </a:lnTo>
                  <a:lnTo>
                    <a:pt x="513" y="289"/>
                  </a:lnTo>
                  <a:lnTo>
                    <a:pt x="513" y="276"/>
                  </a:lnTo>
                  <a:lnTo>
                    <a:pt x="525" y="264"/>
                  </a:lnTo>
                  <a:lnTo>
                    <a:pt x="525" y="253"/>
                  </a:lnTo>
                  <a:lnTo>
                    <a:pt x="525" y="241"/>
                  </a:lnTo>
                  <a:lnTo>
                    <a:pt x="537" y="229"/>
                  </a:lnTo>
                  <a:lnTo>
                    <a:pt x="537" y="217"/>
                  </a:lnTo>
                  <a:lnTo>
                    <a:pt x="549" y="205"/>
                  </a:lnTo>
                  <a:lnTo>
                    <a:pt x="549" y="193"/>
                  </a:lnTo>
                  <a:lnTo>
                    <a:pt x="561" y="193"/>
                  </a:lnTo>
                  <a:lnTo>
                    <a:pt x="561" y="181"/>
                  </a:lnTo>
                  <a:lnTo>
                    <a:pt x="561" y="169"/>
                  </a:lnTo>
                  <a:lnTo>
                    <a:pt x="573" y="169"/>
                  </a:lnTo>
                  <a:lnTo>
                    <a:pt x="573" y="156"/>
                  </a:lnTo>
                  <a:lnTo>
                    <a:pt x="585" y="144"/>
                  </a:lnTo>
                  <a:lnTo>
                    <a:pt x="597" y="132"/>
                  </a:lnTo>
                  <a:lnTo>
                    <a:pt x="609" y="120"/>
                  </a:lnTo>
                  <a:lnTo>
                    <a:pt x="609" y="109"/>
                  </a:lnTo>
                  <a:lnTo>
                    <a:pt x="609" y="97"/>
                  </a:lnTo>
                  <a:lnTo>
                    <a:pt x="621" y="97"/>
                  </a:lnTo>
                  <a:lnTo>
                    <a:pt x="621" y="85"/>
                  </a:lnTo>
                  <a:lnTo>
                    <a:pt x="621" y="73"/>
                  </a:lnTo>
                  <a:lnTo>
                    <a:pt x="633" y="73"/>
                  </a:lnTo>
                  <a:lnTo>
                    <a:pt x="633" y="61"/>
                  </a:lnTo>
                  <a:lnTo>
                    <a:pt x="633" y="48"/>
                  </a:lnTo>
                  <a:lnTo>
                    <a:pt x="645" y="36"/>
                  </a:lnTo>
                  <a:lnTo>
                    <a:pt x="645" y="24"/>
                  </a:lnTo>
                  <a:lnTo>
                    <a:pt x="633" y="12"/>
                  </a:lnTo>
                  <a:lnTo>
                    <a:pt x="621" y="12"/>
                  </a:lnTo>
                  <a:lnTo>
                    <a:pt x="609" y="12"/>
                  </a:lnTo>
                  <a:lnTo>
                    <a:pt x="597" y="12"/>
                  </a:lnTo>
                  <a:lnTo>
                    <a:pt x="585" y="0"/>
                  </a:lnTo>
                  <a:lnTo>
                    <a:pt x="573" y="0"/>
                  </a:lnTo>
                  <a:lnTo>
                    <a:pt x="561" y="0"/>
                  </a:lnTo>
                  <a:lnTo>
                    <a:pt x="549" y="0"/>
                  </a:lnTo>
                  <a:lnTo>
                    <a:pt x="525" y="0"/>
                  </a:lnTo>
                  <a:lnTo>
                    <a:pt x="513" y="0"/>
                  </a:lnTo>
                  <a:lnTo>
                    <a:pt x="502" y="0"/>
                  </a:lnTo>
                  <a:lnTo>
                    <a:pt x="490" y="0"/>
                  </a:lnTo>
                  <a:lnTo>
                    <a:pt x="478" y="0"/>
                  </a:lnTo>
                  <a:lnTo>
                    <a:pt x="466" y="0"/>
                  </a:lnTo>
                  <a:lnTo>
                    <a:pt x="454" y="0"/>
                  </a:lnTo>
                  <a:lnTo>
                    <a:pt x="442" y="0"/>
                  </a:lnTo>
                  <a:lnTo>
                    <a:pt x="430" y="0"/>
                  </a:lnTo>
                  <a:lnTo>
                    <a:pt x="418" y="0"/>
                  </a:lnTo>
                  <a:lnTo>
                    <a:pt x="406" y="0"/>
                  </a:lnTo>
                  <a:lnTo>
                    <a:pt x="394" y="0"/>
                  </a:lnTo>
                  <a:lnTo>
                    <a:pt x="382" y="0"/>
                  </a:lnTo>
                  <a:lnTo>
                    <a:pt x="370" y="0"/>
                  </a:lnTo>
                  <a:lnTo>
                    <a:pt x="358" y="0"/>
                  </a:lnTo>
                  <a:lnTo>
                    <a:pt x="347" y="0"/>
                  </a:lnTo>
                  <a:lnTo>
                    <a:pt x="335" y="0"/>
                  </a:lnTo>
                  <a:lnTo>
                    <a:pt x="323" y="0"/>
                  </a:lnTo>
                  <a:lnTo>
                    <a:pt x="310" y="0"/>
                  </a:lnTo>
                  <a:lnTo>
                    <a:pt x="298" y="0"/>
                  </a:lnTo>
                  <a:lnTo>
                    <a:pt x="286" y="0"/>
                  </a:lnTo>
                  <a:lnTo>
                    <a:pt x="274" y="0"/>
                  </a:lnTo>
                  <a:lnTo>
                    <a:pt x="262" y="0"/>
                  </a:lnTo>
                  <a:lnTo>
                    <a:pt x="250" y="0"/>
                  </a:lnTo>
                  <a:lnTo>
                    <a:pt x="238" y="0"/>
                  </a:lnTo>
                  <a:lnTo>
                    <a:pt x="226" y="0"/>
                  </a:lnTo>
                  <a:lnTo>
                    <a:pt x="214" y="0"/>
                  </a:lnTo>
                  <a:lnTo>
                    <a:pt x="202" y="0"/>
                  </a:lnTo>
                  <a:lnTo>
                    <a:pt x="191" y="0"/>
                  </a:lnTo>
                  <a:lnTo>
                    <a:pt x="179" y="0"/>
                  </a:lnTo>
                  <a:lnTo>
                    <a:pt x="167" y="0"/>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5418" name="Line 27"/>
            <p:cNvSpPr>
              <a:spLocks noChangeShapeType="1"/>
            </p:cNvSpPr>
            <p:nvPr/>
          </p:nvSpPr>
          <p:spPr bwMode="auto">
            <a:xfrm>
              <a:off x="2550" y="2476"/>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19" name="Freeform 28"/>
            <p:cNvSpPr>
              <a:spLocks/>
            </p:cNvSpPr>
            <p:nvPr/>
          </p:nvSpPr>
          <p:spPr bwMode="auto">
            <a:xfrm>
              <a:off x="2417" y="2472"/>
              <a:ext cx="654" cy="684"/>
            </a:xfrm>
            <a:custGeom>
              <a:avLst/>
              <a:gdLst>
                <a:gd name="T0" fmla="*/ 133 w 654"/>
                <a:gd name="T1" fmla="*/ 12 h 684"/>
                <a:gd name="T2" fmla="*/ 121 w 654"/>
                <a:gd name="T3" fmla="*/ 86 h 684"/>
                <a:gd name="T4" fmla="*/ 108 w 654"/>
                <a:gd name="T5" fmla="*/ 183 h 684"/>
                <a:gd name="T6" fmla="*/ 49 w 654"/>
                <a:gd name="T7" fmla="*/ 280 h 684"/>
                <a:gd name="T8" fmla="*/ 12 w 654"/>
                <a:gd name="T9" fmla="*/ 342 h 684"/>
                <a:gd name="T10" fmla="*/ 0 w 654"/>
                <a:gd name="T11" fmla="*/ 426 h 684"/>
                <a:gd name="T12" fmla="*/ 12 w 654"/>
                <a:gd name="T13" fmla="*/ 512 h 684"/>
                <a:gd name="T14" fmla="*/ 24 w 654"/>
                <a:gd name="T15" fmla="*/ 585 h 684"/>
                <a:gd name="T16" fmla="*/ 60 w 654"/>
                <a:gd name="T17" fmla="*/ 658 h 684"/>
                <a:gd name="T18" fmla="*/ 145 w 654"/>
                <a:gd name="T19" fmla="*/ 683 h 684"/>
                <a:gd name="T20" fmla="*/ 241 w 654"/>
                <a:gd name="T21" fmla="*/ 671 h 684"/>
                <a:gd name="T22" fmla="*/ 374 w 654"/>
                <a:gd name="T23" fmla="*/ 671 h 684"/>
                <a:gd name="T24" fmla="*/ 398 w 654"/>
                <a:gd name="T25" fmla="*/ 646 h 684"/>
                <a:gd name="T26" fmla="*/ 398 w 654"/>
                <a:gd name="T27" fmla="*/ 561 h 684"/>
                <a:gd name="T28" fmla="*/ 435 w 654"/>
                <a:gd name="T29" fmla="*/ 475 h 684"/>
                <a:gd name="T30" fmla="*/ 484 w 654"/>
                <a:gd name="T31" fmla="*/ 403 h 684"/>
                <a:gd name="T32" fmla="*/ 508 w 654"/>
                <a:gd name="T33" fmla="*/ 305 h 684"/>
                <a:gd name="T34" fmla="*/ 543 w 654"/>
                <a:gd name="T35" fmla="*/ 208 h 684"/>
                <a:gd name="T36" fmla="*/ 604 w 654"/>
                <a:gd name="T37" fmla="*/ 122 h 684"/>
                <a:gd name="T38" fmla="*/ 653 w 654"/>
                <a:gd name="T39" fmla="*/ 49 h 684"/>
                <a:gd name="T40" fmla="*/ 641 w 654"/>
                <a:gd name="T41" fmla="*/ 0 h 684"/>
                <a:gd name="T42" fmla="*/ 484 w 654"/>
                <a:gd name="T43" fmla="*/ 0 h 684"/>
                <a:gd name="T44" fmla="*/ 386 w 654"/>
                <a:gd name="T45" fmla="*/ 0 h 684"/>
                <a:gd name="T46" fmla="*/ 290 w 654"/>
                <a:gd name="T47" fmla="*/ 0 h 684"/>
                <a:gd name="T48" fmla="*/ 205 w 654"/>
                <a:gd name="T49" fmla="*/ 0 h 684"/>
                <a:gd name="T50" fmla="*/ 133 w 654"/>
                <a:gd name="T51" fmla="*/ 12 h 6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4" h="684">
                  <a:moveTo>
                    <a:pt x="133" y="12"/>
                  </a:moveTo>
                  <a:lnTo>
                    <a:pt x="121" y="86"/>
                  </a:lnTo>
                  <a:lnTo>
                    <a:pt x="108" y="183"/>
                  </a:lnTo>
                  <a:lnTo>
                    <a:pt x="49" y="280"/>
                  </a:lnTo>
                  <a:lnTo>
                    <a:pt x="12" y="342"/>
                  </a:lnTo>
                  <a:lnTo>
                    <a:pt x="0" y="426"/>
                  </a:lnTo>
                  <a:lnTo>
                    <a:pt x="12" y="512"/>
                  </a:lnTo>
                  <a:lnTo>
                    <a:pt x="24" y="585"/>
                  </a:lnTo>
                  <a:lnTo>
                    <a:pt x="60" y="658"/>
                  </a:lnTo>
                  <a:lnTo>
                    <a:pt x="145" y="683"/>
                  </a:lnTo>
                  <a:lnTo>
                    <a:pt x="241" y="671"/>
                  </a:lnTo>
                  <a:lnTo>
                    <a:pt x="374" y="671"/>
                  </a:lnTo>
                  <a:lnTo>
                    <a:pt x="398" y="646"/>
                  </a:lnTo>
                  <a:lnTo>
                    <a:pt x="398" y="561"/>
                  </a:lnTo>
                  <a:lnTo>
                    <a:pt x="435" y="475"/>
                  </a:lnTo>
                  <a:lnTo>
                    <a:pt x="484" y="403"/>
                  </a:lnTo>
                  <a:lnTo>
                    <a:pt x="508" y="305"/>
                  </a:lnTo>
                  <a:lnTo>
                    <a:pt x="543" y="208"/>
                  </a:lnTo>
                  <a:lnTo>
                    <a:pt x="604" y="122"/>
                  </a:lnTo>
                  <a:lnTo>
                    <a:pt x="653" y="49"/>
                  </a:lnTo>
                  <a:lnTo>
                    <a:pt x="641" y="0"/>
                  </a:lnTo>
                  <a:lnTo>
                    <a:pt x="484" y="0"/>
                  </a:lnTo>
                  <a:lnTo>
                    <a:pt x="386" y="0"/>
                  </a:lnTo>
                  <a:lnTo>
                    <a:pt x="290" y="0"/>
                  </a:lnTo>
                  <a:lnTo>
                    <a:pt x="205" y="0"/>
                  </a:lnTo>
                  <a:lnTo>
                    <a:pt x="133"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5420" name="Freeform 29"/>
            <p:cNvSpPr>
              <a:spLocks/>
            </p:cNvSpPr>
            <p:nvPr/>
          </p:nvSpPr>
          <p:spPr bwMode="auto">
            <a:xfrm>
              <a:off x="2417" y="2472"/>
              <a:ext cx="654" cy="684"/>
            </a:xfrm>
            <a:custGeom>
              <a:avLst/>
              <a:gdLst>
                <a:gd name="T0" fmla="*/ 133 w 654"/>
                <a:gd name="T1" fmla="*/ 12 h 684"/>
                <a:gd name="T2" fmla="*/ 121 w 654"/>
                <a:gd name="T3" fmla="*/ 61 h 684"/>
                <a:gd name="T4" fmla="*/ 121 w 654"/>
                <a:gd name="T5" fmla="*/ 110 h 684"/>
                <a:gd name="T6" fmla="*/ 108 w 654"/>
                <a:gd name="T7" fmla="*/ 158 h 684"/>
                <a:gd name="T8" fmla="*/ 96 w 654"/>
                <a:gd name="T9" fmla="*/ 208 h 684"/>
                <a:gd name="T10" fmla="*/ 72 w 654"/>
                <a:gd name="T11" fmla="*/ 244 h 684"/>
                <a:gd name="T12" fmla="*/ 60 w 654"/>
                <a:gd name="T13" fmla="*/ 280 h 684"/>
                <a:gd name="T14" fmla="*/ 37 w 654"/>
                <a:gd name="T15" fmla="*/ 305 h 684"/>
                <a:gd name="T16" fmla="*/ 12 w 654"/>
                <a:gd name="T17" fmla="*/ 342 h 684"/>
                <a:gd name="T18" fmla="*/ 0 w 654"/>
                <a:gd name="T19" fmla="*/ 391 h 684"/>
                <a:gd name="T20" fmla="*/ 0 w 654"/>
                <a:gd name="T21" fmla="*/ 439 h 684"/>
                <a:gd name="T22" fmla="*/ 0 w 654"/>
                <a:gd name="T23" fmla="*/ 488 h 684"/>
                <a:gd name="T24" fmla="*/ 12 w 654"/>
                <a:gd name="T25" fmla="*/ 525 h 684"/>
                <a:gd name="T26" fmla="*/ 24 w 654"/>
                <a:gd name="T27" fmla="*/ 573 h 684"/>
                <a:gd name="T28" fmla="*/ 37 w 654"/>
                <a:gd name="T29" fmla="*/ 609 h 684"/>
                <a:gd name="T30" fmla="*/ 72 w 654"/>
                <a:gd name="T31" fmla="*/ 658 h 684"/>
                <a:gd name="T32" fmla="*/ 121 w 654"/>
                <a:gd name="T33" fmla="*/ 671 h 684"/>
                <a:gd name="T34" fmla="*/ 169 w 654"/>
                <a:gd name="T35" fmla="*/ 683 h 684"/>
                <a:gd name="T36" fmla="*/ 217 w 654"/>
                <a:gd name="T37" fmla="*/ 671 h 684"/>
                <a:gd name="T38" fmla="*/ 266 w 654"/>
                <a:gd name="T39" fmla="*/ 671 h 684"/>
                <a:gd name="T40" fmla="*/ 314 w 654"/>
                <a:gd name="T41" fmla="*/ 671 h 684"/>
                <a:gd name="T42" fmla="*/ 362 w 654"/>
                <a:gd name="T43" fmla="*/ 671 h 684"/>
                <a:gd name="T44" fmla="*/ 398 w 654"/>
                <a:gd name="T45" fmla="*/ 646 h 684"/>
                <a:gd name="T46" fmla="*/ 398 w 654"/>
                <a:gd name="T47" fmla="*/ 597 h 684"/>
                <a:gd name="T48" fmla="*/ 411 w 654"/>
                <a:gd name="T49" fmla="*/ 549 h 684"/>
                <a:gd name="T50" fmla="*/ 423 w 654"/>
                <a:gd name="T51" fmla="*/ 512 h 684"/>
                <a:gd name="T52" fmla="*/ 435 w 654"/>
                <a:gd name="T53" fmla="*/ 475 h 684"/>
                <a:gd name="T54" fmla="*/ 459 w 654"/>
                <a:gd name="T55" fmla="*/ 451 h 684"/>
                <a:gd name="T56" fmla="*/ 471 w 654"/>
                <a:gd name="T57" fmla="*/ 403 h 684"/>
                <a:gd name="T58" fmla="*/ 496 w 654"/>
                <a:gd name="T59" fmla="*/ 378 h 684"/>
                <a:gd name="T60" fmla="*/ 508 w 654"/>
                <a:gd name="T61" fmla="*/ 342 h 684"/>
                <a:gd name="T62" fmla="*/ 519 w 654"/>
                <a:gd name="T63" fmla="*/ 292 h 684"/>
                <a:gd name="T64" fmla="*/ 531 w 654"/>
                <a:gd name="T65" fmla="*/ 244 h 684"/>
                <a:gd name="T66" fmla="*/ 556 w 654"/>
                <a:gd name="T67" fmla="*/ 195 h 684"/>
                <a:gd name="T68" fmla="*/ 580 w 654"/>
                <a:gd name="T69" fmla="*/ 171 h 684"/>
                <a:gd name="T70" fmla="*/ 616 w 654"/>
                <a:gd name="T71" fmla="*/ 122 h 684"/>
                <a:gd name="T72" fmla="*/ 629 w 654"/>
                <a:gd name="T73" fmla="*/ 86 h 684"/>
                <a:gd name="T74" fmla="*/ 641 w 654"/>
                <a:gd name="T75" fmla="*/ 49 h 684"/>
                <a:gd name="T76" fmla="*/ 629 w 654"/>
                <a:gd name="T77" fmla="*/ 12 h 684"/>
                <a:gd name="T78" fmla="*/ 580 w 654"/>
                <a:gd name="T79" fmla="*/ 0 h 684"/>
                <a:gd name="T80" fmla="*/ 519 w 654"/>
                <a:gd name="T81" fmla="*/ 0 h 684"/>
                <a:gd name="T82" fmla="*/ 471 w 654"/>
                <a:gd name="T83" fmla="*/ 0 h 684"/>
                <a:gd name="T84" fmla="*/ 423 w 654"/>
                <a:gd name="T85" fmla="*/ 0 h 684"/>
                <a:gd name="T86" fmla="*/ 374 w 654"/>
                <a:gd name="T87" fmla="*/ 0 h 684"/>
                <a:gd name="T88" fmla="*/ 327 w 654"/>
                <a:gd name="T89" fmla="*/ 0 h 684"/>
                <a:gd name="T90" fmla="*/ 278 w 654"/>
                <a:gd name="T91" fmla="*/ 0 h 684"/>
                <a:gd name="T92" fmla="*/ 229 w 654"/>
                <a:gd name="T93" fmla="*/ 0 h 684"/>
                <a:gd name="T94" fmla="*/ 182 w 654"/>
                <a:gd name="T95" fmla="*/ 0 h 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54" h="684">
                  <a:moveTo>
                    <a:pt x="169" y="0"/>
                  </a:moveTo>
                  <a:lnTo>
                    <a:pt x="157" y="12"/>
                  </a:lnTo>
                  <a:lnTo>
                    <a:pt x="145" y="12"/>
                  </a:lnTo>
                  <a:lnTo>
                    <a:pt x="133" y="12"/>
                  </a:lnTo>
                  <a:lnTo>
                    <a:pt x="133" y="25"/>
                  </a:lnTo>
                  <a:lnTo>
                    <a:pt x="133" y="37"/>
                  </a:lnTo>
                  <a:lnTo>
                    <a:pt x="133" y="49"/>
                  </a:lnTo>
                  <a:lnTo>
                    <a:pt x="121" y="61"/>
                  </a:lnTo>
                  <a:lnTo>
                    <a:pt x="121" y="74"/>
                  </a:lnTo>
                  <a:lnTo>
                    <a:pt x="121" y="86"/>
                  </a:lnTo>
                  <a:lnTo>
                    <a:pt x="121" y="98"/>
                  </a:lnTo>
                  <a:lnTo>
                    <a:pt x="121" y="110"/>
                  </a:lnTo>
                  <a:lnTo>
                    <a:pt x="121" y="122"/>
                  </a:lnTo>
                  <a:lnTo>
                    <a:pt x="121" y="134"/>
                  </a:lnTo>
                  <a:lnTo>
                    <a:pt x="108" y="146"/>
                  </a:lnTo>
                  <a:lnTo>
                    <a:pt x="108" y="158"/>
                  </a:lnTo>
                  <a:lnTo>
                    <a:pt x="108" y="171"/>
                  </a:lnTo>
                  <a:lnTo>
                    <a:pt x="108" y="183"/>
                  </a:lnTo>
                  <a:lnTo>
                    <a:pt x="96" y="195"/>
                  </a:lnTo>
                  <a:lnTo>
                    <a:pt x="96" y="208"/>
                  </a:lnTo>
                  <a:lnTo>
                    <a:pt x="96" y="220"/>
                  </a:lnTo>
                  <a:lnTo>
                    <a:pt x="84" y="220"/>
                  </a:lnTo>
                  <a:lnTo>
                    <a:pt x="84" y="232"/>
                  </a:lnTo>
                  <a:lnTo>
                    <a:pt x="72" y="244"/>
                  </a:lnTo>
                  <a:lnTo>
                    <a:pt x="72" y="257"/>
                  </a:lnTo>
                  <a:lnTo>
                    <a:pt x="60" y="257"/>
                  </a:lnTo>
                  <a:lnTo>
                    <a:pt x="60" y="268"/>
                  </a:lnTo>
                  <a:lnTo>
                    <a:pt x="60" y="280"/>
                  </a:lnTo>
                  <a:lnTo>
                    <a:pt x="49" y="280"/>
                  </a:lnTo>
                  <a:lnTo>
                    <a:pt x="49" y="292"/>
                  </a:lnTo>
                  <a:lnTo>
                    <a:pt x="49" y="305"/>
                  </a:lnTo>
                  <a:lnTo>
                    <a:pt x="37" y="305"/>
                  </a:lnTo>
                  <a:lnTo>
                    <a:pt x="37" y="317"/>
                  </a:lnTo>
                  <a:lnTo>
                    <a:pt x="24" y="329"/>
                  </a:lnTo>
                  <a:lnTo>
                    <a:pt x="24" y="342"/>
                  </a:lnTo>
                  <a:lnTo>
                    <a:pt x="12" y="342"/>
                  </a:lnTo>
                  <a:lnTo>
                    <a:pt x="12" y="354"/>
                  </a:lnTo>
                  <a:lnTo>
                    <a:pt x="12" y="366"/>
                  </a:lnTo>
                  <a:lnTo>
                    <a:pt x="12" y="378"/>
                  </a:lnTo>
                  <a:lnTo>
                    <a:pt x="0" y="391"/>
                  </a:lnTo>
                  <a:lnTo>
                    <a:pt x="0" y="403"/>
                  </a:lnTo>
                  <a:lnTo>
                    <a:pt x="0" y="415"/>
                  </a:lnTo>
                  <a:lnTo>
                    <a:pt x="0" y="426"/>
                  </a:lnTo>
                  <a:lnTo>
                    <a:pt x="0" y="439"/>
                  </a:lnTo>
                  <a:lnTo>
                    <a:pt x="0" y="451"/>
                  </a:lnTo>
                  <a:lnTo>
                    <a:pt x="0" y="463"/>
                  </a:lnTo>
                  <a:lnTo>
                    <a:pt x="0" y="475"/>
                  </a:lnTo>
                  <a:lnTo>
                    <a:pt x="0" y="488"/>
                  </a:lnTo>
                  <a:lnTo>
                    <a:pt x="12" y="488"/>
                  </a:lnTo>
                  <a:lnTo>
                    <a:pt x="12" y="500"/>
                  </a:lnTo>
                  <a:lnTo>
                    <a:pt x="12" y="512"/>
                  </a:lnTo>
                  <a:lnTo>
                    <a:pt x="12" y="525"/>
                  </a:lnTo>
                  <a:lnTo>
                    <a:pt x="12" y="537"/>
                  </a:lnTo>
                  <a:lnTo>
                    <a:pt x="24" y="549"/>
                  </a:lnTo>
                  <a:lnTo>
                    <a:pt x="24" y="561"/>
                  </a:lnTo>
                  <a:lnTo>
                    <a:pt x="24" y="573"/>
                  </a:lnTo>
                  <a:lnTo>
                    <a:pt x="24" y="585"/>
                  </a:lnTo>
                  <a:lnTo>
                    <a:pt x="37" y="585"/>
                  </a:lnTo>
                  <a:lnTo>
                    <a:pt x="37" y="597"/>
                  </a:lnTo>
                  <a:lnTo>
                    <a:pt x="37" y="609"/>
                  </a:lnTo>
                  <a:lnTo>
                    <a:pt x="49" y="622"/>
                  </a:lnTo>
                  <a:lnTo>
                    <a:pt x="49" y="634"/>
                  </a:lnTo>
                  <a:lnTo>
                    <a:pt x="60" y="646"/>
                  </a:lnTo>
                  <a:lnTo>
                    <a:pt x="72" y="658"/>
                  </a:lnTo>
                  <a:lnTo>
                    <a:pt x="84" y="671"/>
                  </a:lnTo>
                  <a:lnTo>
                    <a:pt x="96" y="671"/>
                  </a:lnTo>
                  <a:lnTo>
                    <a:pt x="108" y="671"/>
                  </a:lnTo>
                  <a:lnTo>
                    <a:pt x="121" y="671"/>
                  </a:lnTo>
                  <a:lnTo>
                    <a:pt x="133" y="671"/>
                  </a:lnTo>
                  <a:lnTo>
                    <a:pt x="145" y="683"/>
                  </a:lnTo>
                  <a:lnTo>
                    <a:pt x="157" y="683"/>
                  </a:lnTo>
                  <a:lnTo>
                    <a:pt x="169" y="683"/>
                  </a:lnTo>
                  <a:lnTo>
                    <a:pt x="182" y="683"/>
                  </a:lnTo>
                  <a:lnTo>
                    <a:pt x="194" y="683"/>
                  </a:lnTo>
                  <a:lnTo>
                    <a:pt x="205" y="683"/>
                  </a:lnTo>
                  <a:lnTo>
                    <a:pt x="217" y="671"/>
                  </a:lnTo>
                  <a:lnTo>
                    <a:pt x="229" y="671"/>
                  </a:lnTo>
                  <a:lnTo>
                    <a:pt x="241" y="671"/>
                  </a:lnTo>
                  <a:lnTo>
                    <a:pt x="253" y="671"/>
                  </a:lnTo>
                  <a:lnTo>
                    <a:pt x="266" y="671"/>
                  </a:lnTo>
                  <a:lnTo>
                    <a:pt x="278" y="671"/>
                  </a:lnTo>
                  <a:lnTo>
                    <a:pt x="290" y="671"/>
                  </a:lnTo>
                  <a:lnTo>
                    <a:pt x="302" y="671"/>
                  </a:lnTo>
                  <a:lnTo>
                    <a:pt x="314" y="671"/>
                  </a:lnTo>
                  <a:lnTo>
                    <a:pt x="327" y="671"/>
                  </a:lnTo>
                  <a:lnTo>
                    <a:pt x="339" y="671"/>
                  </a:lnTo>
                  <a:lnTo>
                    <a:pt x="351" y="671"/>
                  </a:lnTo>
                  <a:lnTo>
                    <a:pt x="362" y="671"/>
                  </a:lnTo>
                  <a:lnTo>
                    <a:pt x="374" y="671"/>
                  </a:lnTo>
                  <a:lnTo>
                    <a:pt x="386" y="658"/>
                  </a:lnTo>
                  <a:lnTo>
                    <a:pt x="386" y="646"/>
                  </a:lnTo>
                  <a:lnTo>
                    <a:pt x="398" y="646"/>
                  </a:lnTo>
                  <a:lnTo>
                    <a:pt x="398" y="634"/>
                  </a:lnTo>
                  <a:lnTo>
                    <a:pt x="398" y="622"/>
                  </a:lnTo>
                  <a:lnTo>
                    <a:pt x="398" y="609"/>
                  </a:lnTo>
                  <a:lnTo>
                    <a:pt x="398" y="597"/>
                  </a:lnTo>
                  <a:lnTo>
                    <a:pt x="398" y="585"/>
                  </a:lnTo>
                  <a:lnTo>
                    <a:pt x="411" y="573"/>
                  </a:lnTo>
                  <a:lnTo>
                    <a:pt x="411" y="561"/>
                  </a:lnTo>
                  <a:lnTo>
                    <a:pt x="411" y="549"/>
                  </a:lnTo>
                  <a:lnTo>
                    <a:pt x="411" y="537"/>
                  </a:lnTo>
                  <a:lnTo>
                    <a:pt x="423" y="537"/>
                  </a:lnTo>
                  <a:lnTo>
                    <a:pt x="423" y="525"/>
                  </a:lnTo>
                  <a:lnTo>
                    <a:pt x="423" y="512"/>
                  </a:lnTo>
                  <a:lnTo>
                    <a:pt x="423" y="500"/>
                  </a:lnTo>
                  <a:lnTo>
                    <a:pt x="435" y="500"/>
                  </a:lnTo>
                  <a:lnTo>
                    <a:pt x="435" y="488"/>
                  </a:lnTo>
                  <a:lnTo>
                    <a:pt x="435" y="475"/>
                  </a:lnTo>
                  <a:lnTo>
                    <a:pt x="447" y="475"/>
                  </a:lnTo>
                  <a:lnTo>
                    <a:pt x="447" y="463"/>
                  </a:lnTo>
                  <a:lnTo>
                    <a:pt x="447" y="451"/>
                  </a:lnTo>
                  <a:lnTo>
                    <a:pt x="459" y="451"/>
                  </a:lnTo>
                  <a:lnTo>
                    <a:pt x="459" y="439"/>
                  </a:lnTo>
                  <a:lnTo>
                    <a:pt x="471" y="426"/>
                  </a:lnTo>
                  <a:lnTo>
                    <a:pt x="471" y="415"/>
                  </a:lnTo>
                  <a:lnTo>
                    <a:pt x="471" y="403"/>
                  </a:lnTo>
                  <a:lnTo>
                    <a:pt x="484" y="403"/>
                  </a:lnTo>
                  <a:lnTo>
                    <a:pt x="484" y="391"/>
                  </a:lnTo>
                  <a:lnTo>
                    <a:pt x="484" y="378"/>
                  </a:lnTo>
                  <a:lnTo>
                    <a:pt x="496" y="378"/>
                  </a:lnTo>
                  <a:lnTo>
                    <a:pt x="496" y="366"/>
                  </a:lnTo>
                  <a:lnTo>
                    <a:pt x="496" y="354"/>
                  </a:lnTo>
                  <a:lnTo>
                    <a:pt x="496" y="342"/>
                  </a:lnTo>
                  <a:lnTo>
                    <a:pt x="508" y="342"/>
                  </a:lnTo>
                  <a:lnTo>
                    <a:pt x="508" y="329"/>
                  </a:lnTo>
                  <a:lnTo>
                    <a:pt x="508" y="317"/>
                  </a:lnTo>
                  <a:lnTo>
                    <a:pt x="508" y="305"/>
                  </a:lnTo>
                  <a:lnTo>
                    <a:pt x="519" y="292"/>
                  </a:lnTo>
                  <a:lnTo>
                    <a:pt x="519" y="280"/>
                  </a:lnTo>
                  <a:lnTo>
                    <a:pt x="531" y="268"/>
                  </a:lnTo>
                  <a:lnTo>
                    <a:pt x="531" y="257"/>
                  </a:lnTo>
                  <a:lnTo>
                    <a:pt x="531" y="244"/>
                  </a:lnTo>
                  <a:lnTo>
                    <a:pt x="543" y="232"/>
                  </a:lnTo>
                  <a:lnTo>
                    <a:pt x="543" y="220"/>
                  </a:lnTo>
                  <a:lnTo>
                    <a:pt x="556" y="208"/>
                  </a:lnTo>
                  <a:lnTo>
                    <a:pt x="556" y="195"/>
                  </a:lnTo>
                  <a:lnTo>
                    <a:pt x="568" y="195"/>
                  </a:lnTo>
                  <a:lnTo>
                    <a:pt x="568" y="183"/>
                  </a:lnTo>
                  <a:lnTo>
                    <a:pt x="568" y="171"/>
                  </a:lnTo>
                  <a:lnTo>
                    <a:pt x="580" y="171"/>
                  </a:lnTo>
                  <a:lnTo>
                    <a:pt x="580" y="158"/>
                  </a:lnTo>
                  <a:lnTo>
                    <a:pt x="592" y="146"/>
                  </a:lnTo>
                  <a:lnTo>
                    <a:pt x="604" y="134"/>
                  </a:lnTo>
                  <a:lnTo>
                    <a:pt x="616" y="122"/>
                  </a:lnTo>
                  <a:lnTo>
                    <a:pt x="616" y="110"/>
                  </a:lnTo>
                  <a:lnTo>
                    <a:pt x="616" y="98"/>
                  </a:lnTo>
                  <a:lnTo>
                    <a:pt x="629" y="98"/>
                  </a:lnTo>
                  <a:lnTo>
                    <a:pt x="629" y="86"/>
                  </a:lnTo>
                  <a:lnTo>
                    <a:pt x="629" y="74"/>
                  </a:lnTo>
                  <a:lnTo>
                    <a:pt x="641" y="74"/>
                  </a:lnTo>
                  <a:lnTo>
                    <a:pt x="641" y="61"/>
                  </a:lnTo>
                  <a:lnTo>
                    <a:pt x="641" y="49"/>
                  </a:lnTo>
                  <a:lnTo>
                    <a:pt x="653" y="37"/>
                  </a:lnTo>
                  <a:lnTo>
                    <a:pt x="653" y="25"/>
                  </a:lnTo>
                  <a:lnTo>
                    <a:pt x="641" y="12"/>
                  </a:lnTo>
                  <a:lnTo>
                    <a:pt x="629" y="12"/>
                  </a:lnTo>
                  <a:lnTo>
                    <a:pt x="616" y="12"/>
                  </a:lnTo>
                  <a:lnTo>
                    <a:pt x="604" y="12"/>
                  </a:lnTo>
                  <a:lnTo>
                    <a:pt x="592" y="0"/>
                  </a:lnTo>
                  <a:lnTo>
                    <a:pt x="580" y="0"/>
                  </a:lnTo>
                  <a:lnTo>
                    <a:pt x="568" y="0"/>
                  </a:lnTo>
                  <a:lnTo>
                    <a:pt x="556" y="0"/>
                  </a:lnTo>
                  <a:lnTo>
                    <a:pt x="531" y="0"/>
                  </a:lnTo>
                  <a:lnTo>
                    <a:pt x="519" y="0"/>
                  </a:lnTo>
                  <a:lnTo>
                    <a:pt x="508" y="0"/>
                  </a:lnTo>
                  <a:lnTo>
                    <a:pt x="496" y="0"/>
                  </a:lnTo>
                  <a:lnTo>
                    <a:pt x="484" y="0"/>
                  </a:lnTo>
                  <a:lnTo>
                    <a:pt x="471" y="0"/>
                  </a:lnTo>
                  <a:lnTo>
                    <a:pt x="459" y="0"/>
                  </a:lnTo>
                  <a:lnTo>
                    <a:pt x="447" y="0"/>
                  </a:lnTo>
                  <a:lnTo>
                    <a:pt x="435" y="0"/>
                  </a:lnTo>
                  <a:lnTo>
                    <a:pt x="423" y="0"/>
                  </a:lnTo>
                  <a:lnTo>
                    <a:pt x="411" y="0"/>
                  </a:lnTo>
                  <a:lnTo>
                    <a:pt x="398" y="0"/>
                  </a:lnTo>
                  <a:lnTo>
                    <a:pt x="386" y="0"/>
                  </a:lnTo>
                  <a:lnTo>
                    <a:pt x="374" y="0"/>
                  </a:lnTo>
                  <a:lnTo>
                    <a:pt x="362" y="0"/>
                  </a:lnTo>
                  <a:lnTo>
                    <a:pt x="351" y="0"/>
                  </a:lnTo>
                  <a:lnTo>
                    <a:pt x="339" y="0"/>
                  </a:lnTo>
                  <a:lnTo>
                    <a:pt x="327" y="0"/>
                  </a:lnTo>
                  <a:lnTo>
                    <a:pt x="314" y="0"/>
                  </a:lnTo>
                  <a:lnTo>
                    <a:pt x="302" y="0"/>
                  </a:lnTo>
                  <a:lnTo>
                    <a:pt x="290" y="0"/>
                  </a:lnTo>
                  <a:lnTo>
                    <a:pt x="278" y="0"/>
                  </a:lnTo>
                  <a:lnTo>
                    <a:pt x="266" y="0"/>
                  </a:lnTo>
                  <a:lnTo>
                    <a:pt x="253" y="0"/>
                  </a:lnTo>
                  <a:lnTo>
                    <a:pt x="241" y="0"/>
                  </a:lnTo>
                  <a:lnTo>
                    <a:pt x="229" y="0"/>
                  </a:lnTo>
                  <a:lnTo>
                    <a:pt x="217" y="0"/>
                  </a:lnTo>
                  <a:lnTo>
                    <a:pt x="205" y="0"/>
                  </a:lnTo>
                  <a:lnTo>
                    <a:pt x="194" y="0"/>
                  </a:lnTo>
                  <a:lnTo>
                    <a:pt x="182" y="0"/>
                  </a:lnTo>
                  <a:lnTo>
                    <a:pt x="169"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5421" name="Freeform 30"/>
            <p:cNvSpPr>
              <a:spLocks/>
            </p:cNvSpPr>
            <p:nvPr/>
          </p:nvSpPr>
          <p:spPr bwMode="auto">
            <a:xfrm>
              <a:off x="2505" y="2464"/>
              <a:ext cx="416" cy="663"/>
            </a:xfrm>
            <a:custGeom>
              <a:avLst/>
              <a:gdLst>
                <a:gd name="T0" fmla="*/ 344 w 416"/>
                <a:gd name="T1" fmla="*/ 0 h 663"/>
                <a:gd name="T2" fmla="*/ 309 w 416"/>
                <a:gd name="T3" fmla="*/ 0 h 663"/>
                <a:gd name="T4" fmla="*/ 285 w 416"/>
                <a:gd name="T5" fmla="*/ 24 h 663"/>
                <a:gd name="T6" fmla="*/ 261 w 416"/>
                <a:gd name="T7" fmla="*/ 48 h 663"/>
                <a:gd name="T8" fmla="*/ 226 w 416"/>
                <a:gd name="T9" fmla="*/ 73 h 663"/>
                <a:gd name="T10" fmla="*/ 190 w 416"/>
                <a:gd name="T11" fmla="*/ 97 h 663"/>
                <a:gd name="T12" fmla="*/ 166 w 416"/>
                <a:gd name="T13" fmla="*/ 120 h 663"/>
                <a:gd name="T14" fmla="*/ 130 w 416"/>
                <a:gd name="T15" fmla="*/ 144 h 663"/>
                <a:gd name="T16" fmla="*/ 106 w 416"/>
                <a:gd name="T17" fmla="*/ 169 h 663"/>
                <a:gd name="T18" fmla="*/ 84 w 416"/>
                <a:gd name="T19" fmla="*/ 193 h 663"/>
                <a:gd name="T20" fmla="*/ 72 w 416"/>
                <a:gd name="T21" fmla="*/ 229 h 663"/>
                <a:gd name="T22" fmla="*/ 60 w 416"/>
                <a:gd name="T23" fmla="*/ 264 h 663"/>
                <a:gd name="T24" fmla="*/ 48 w 416"/>
                <a:gd name="T25" fmla="*/ 301 h 663"/>
                <a:gd name="T26" fmla="*/ 36 w 416"/>
                <a:gd name="T27" fmla="*/ 337 h 663"/>
                <a:gd name="T28" fmla="*/ 24 w 416"/>
                <a:gd name="T29" fmla="*/ 373 h 663"/>
                <a:gd name="T30" fmla="*/ 12 w 416"/>
                <a:gd name="T31" fmla="*/ 398 h 663"/>
                <a:gd name="T32" fmla="*/ 0 w 416"/>
                <a:gd name="T33" fmla="*/ 421 h 663"/>
                <a:gd name="T34" fmla="*/ 0 w 416"/>
                <a:gd name="T35" fmla="*/ 457 h 663"/>
                <a:gd name="T36" fmla="*/ 0 w 416"/>
                <a:gd name="T37" fmla="*/ 493 h 663"/>
                <a:gd name="T38" fmla="*/ 12 w 416"/>
                <a:gd name="T39" fmla="*/ 518 h 663"/>
                <a:gd name="T40" fmla="*/ 24 w 416"/>
                <a:gd name="T41" fmla="*/ 554 h 663"/>
                <a:gd name="T42" fmla="*/ 36 w 416"/>
                <a:gd name="T43" fmla="*/ 577 h 663"/>
                <a:gd name="T44" fmla="*/ 48 w 416"/>
                <a:gd name="T45" fmla="*/ 601 h 663"/>
                <a:gd name="T46" fmla="*/ 72 w 416"/>
                <a:gd name="T47" fmla="*/ 626 h 663"/>
                <a:gd name="T48" fmla="*/ 84 w 416"/>
                <a:gd name="T49" fmla="*/ 650 h 663"/>
                <a:gd name="T50" fmla="*/ 106 w 416"/>
                <a:gd name="T51" fmla="*/ 662 h 663"/>
                <a:gd name="T52" fmla="*/ 142 w 416"/>
                <a:gd name="T53" fmla="*/ 662 h 663"/>
                <a:gd name="T54" fmla="*/ 178 w 416"/>
                <a:gd name="T55" fmla="*/ 662 h 663"/>
                <a:gd name="T56" fmla="*/ 190 w 416"/>
                <a:gd name="T57" fmla="*/ 638 h 663"/>
                <a:gd name="T58" fmla="*/ 214 w 416"/>
                <a:gd name="T59" fmla="*/ 614 h 663"/>
                <a:gd name="T60" fmla="*/ 226 w 416"/>
                <a:gd name="T61" fmla="*/ 589 h 663"/>
                <a:gd name="T62" fmla="*/ 238 w 416"/>
                <a:gd name="T63" fmla="*/ 554 h 663"/>
                <a:gd name="T64" fmla="*/ 238 w 416"/>
                <a:gd name="T65" fmla="*/ 518 h 663"/>
                <a:gd name="T66" fmla="*/ 250 w 416"/>
                <a:gd name="T67" fmla="*/ 481 h 663"/>
                <a:gd name="T68" fmla="*/ 261 w 416"/>
                <a:gd name="T69" fmla="*/ 445 h 663"/>
                <a:gd name="T70" fmla="*/ 273 w 416"/>
                <a:gd name="T71" fmla="*/ 421 h 663"/>
                <a:gd name="T72" fmla="*/ 285 w 416"/>
                <a:gd name="T73" fmla="*/ 398 h 663"/>
                <a:gd name="T74" fmla="*/ 297 w 416"/>
                <a:gd name="T75" fmla="*/ 361 h 663"/>
                <a:gd name="T76" fmla="*/ 309 w 416"/>
                <a:gd name="T77" fmla="*/ 325 h 663"/>
                <a:gd name="T78" fmla="*/ 320 w 416"/>
                <a:gd name="T79" fmla="*/ 289 h 663"/>
                <a:gd name="T80" fmla="*/ 332 w 416"/>
                <a:gd name="T81" fmla="*/ 253 h 663"/>
                <a:gd name="T82" fmla="*/ 344 w 416"/>
                <a:gd name="T83" fmla="*/ 229 h 663"/>
                <a:gd name="T84" fmla="*/ 356 w 416"/>
                <a:gd name="T85" fmla="*/ 193 h 663"/>
                <a:gd name="T86" fmla="*/ 368 w 416"/>
                <a:gd name="T87" fmla="*/ 156 h 663"/>
                <a:gd name="T88" fmla="*/ 380 w 416"/>
                <a:gd name="T89" fmla="*/ 132 h 663"/>
                <a:gd name="T90" fmla="*/ 380 w 416"/>
                <a:gd name="T91" fmla="*/ 97 h 663"/>
                <a:gd name="T92" fmla="*/ 392 w 416"/>
                <a:gd name="T93" fmla="*/ 73 h 663"/>
                <a:gd name="T94" fmla="*/ 404 w 416"/>
                <a:gd name="T95" fmla="*/ 48 h 663"/>
                <a:gd name="T96" fmla="*/ 415 w 416"/>
                <a:gd name="T97" fmla="*/ 12 h 663"/>
                <a:gd name="T98" fmla="*/ 380 w 416"/>
                <a:gd name="T99" fmla="*/ 12 h 66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16" h="663">
                  <a:moveTo>
                    <a:pt x="368" y="0"/>
                  </a:moveTo>
                  <a:lnTo>
                    <a:pt x="356" y="0"/>
                  </a:lnTo>
                  <a:lnTo>
                    <a:pt x="344" y="0"/>
                  </a:lnTo>
                  <a:lnTo>
                    <a:pt x="332" y="0"/>
                  </a:lnTo>
                  <a:lnTo>
                    <a:pt x="320" y="0"/>
                  </a:lnTo>
                  <a:lnTo>
                    <a:pt x="309" y="0"/>
                  </a:lnTo>
                  <a:lnTo>
                    <a:pt x="297" y="0"/>
                  </a:lnTo>
                  <a:lnTo>
                    <a:pt x="297" y="12"/>
                  </a:lnTo>
                  <a:lnTo>
                    <a:pt x="285" y="24"/>
                  </a:lnTo>
                  <a:lnTo>
                    <a:pt x="285" y="36"/>
                  </a:lnTo>
                  <a:lnTo>
                    <a:pt x="273" y="36"/>
                  </a:lnTo>
                  <a:lnTo>
                    <a:pt x="261" y="48"/>
                  </a:lnTo>
                  <a:lnTo>
                    <a:pt x="250" y="61"/>
                  </a:lnTo>
                  <a:lnTo>
                    <a:pt x="238" y="73"/>
                  </a:lnTo>
                  <a:lnTo>
                    <a:pt x="226" y="73"/>
                  </a:lnTo>
                  <a:lnTo>
                    <a:pt x="214" y="85"/>
                  </a:lnTo>
                  <a:lnTo>
                    <a:pt x="202" y="85"/>
                  </a:lnTo>
                  <a:lnTo>
                    <a:pt x="190" y="97"/>
                  </a:lnTo>
                  <a:lnTo>
                    <a:pt x="178" y="109"/>
                  </a:lnTo>
                  <a:lnTo>
                    <a:pt x="166" y="109"/>
                  </a:lnTo>
                  <a:lnTo>
                    <a:pt x="166" y="120"/>
                  </a:lnTo>
                  <a:lnTo>
                    <a:pt x="154" y="120"/>
                  </a:lnTo>
                  <a:lnTo>
                    <a:pt x="142" y="132"/>
                  </a:lnTo>
                  <a:lnTo>
                    <a:pt x="130" y="144"/>
                  </a:lnTo>
                  <a:lnTo>
                    <a:pt x="118" y="144"/>
                  </a:lnTo>
                  <a:lnTo>
                    <a:pt x="118" y="156"/>
                  </a:lnTo>
                  <a:lnTo>
                    <a:pt x="106" y="169"/>
                  </a:lnTo>
                  <a:lnTo>
                    <a:pt x="96" y="181"/>
                  </a:lnTo>
                  <a:lnTo>
                    <a:pt x="96" y="193"/>
                  </a:lnTo>
                  <a:lnTo>
                    <a:pt x="84" y="193"/>
                  </a:lnTo>
                  <a:lnTo>
                    <a:pt x="84" y="205"/>
                  </a:lnTo>
                  <a:lnTo>
                    <a:pt x="72" y="217"/>
                  </a:lnTo>
                  <a:lnTo>
                    <a:pt x="72" y="229"/>
                  </a:lnTo>
                  <a:lnTo>
                    <a:pt x="72" y="241"/>
                  </a:lnTo>
                  <a:lnTo>
                    <a:pt x="60" y="253"/>
                  </a:lnTo>
                  <a:lnTo>
                    <a:pt x="60" y="264"/>
                  </a:lnTo>
                  <a:lnTo>
                    <a:pt x="48" y="277"/>
                  </a:lnTo>
                  <a:lnTo>
                    <a:pt x="48" y="289"/>
                  </a:lnTo>
                  <a:lnTo>
                    <a:pt x="48" y="301"/>
                  </a:lnTo>
                  <a:lnTo>
                    <a:pt x="36" y="313"/>
                  </a:lnTo>
                  <a:lnTo>
                    <a:pt x="36" y="325"/>
                  </a:lnTo>
                  <a:lnTo>
                    <a:pt x="36" y="337"/>
                  </a:lnTo>
                  <a:lnTo>
                    <a:pt x="36" y="349"/>
                  </a:lnTo>
                  <a:lnTo>
                    <a:pt x="24" y="361"/>
                  </a:lnTo>
                  <a:lnTo>
                    <a:pt x="24" y="373"/>
                  </a:lnTo>
                  <a:lnTo>
                    <a:pt x="24" y="385"/>
                  </a:lnTo>
                  <a:lnTo>
                    <a:pt x="12" y="385"/>
                  </a:lnTo>
                  <a:lnTo>
                    <a:pt x="12" y="398"/>
                  </a:lnTo>
                  <a:lnTo>
                    <a:pt x="12" y="410"/>
                  </a:lnTo>
                  <a:lnTo>
                    <a:pt x="12" y="421"/>
                  </a:lnTo>
                  <a:lnTo>
                    <a:pt x="0" y="421"/>
                  </a:lnTo>
                  <a:lnTo>
                    <a:pt x="0" y="433"/>
                  </a:lnTo>
                  <a:lnTo>
                    <a:pt x="0" y="445"/>
                  </a:lnTo>
                  <a:lnTo>
                    <a:pt x="0" y="457"/>
                  </a:lnTo>
                  <a:lnTo>
                    <a:pt x="0" y="469"/>
                  </a:lnTo>
                  <a:lnTo>
                    <a:pt x="0" y="481"/>
                  </a:lnTo>
                  <a:lnTo>
                    <a:pt x="0" y="493"/>
                  </a:lnTo>
                  <a:lnTo>
                    <a:pt x="0" y="506"/>
                  </a:lnTo>
                  <a:lnTo>
                    <a:pt x="12" y="506"/>
                  </a:lnTo>
                  <a:lnTo>
                    <a:pt x="12" y="518"/>
                  </a:lnTo>
                  <a:lnTo>
                    <a:pt x="12" y="530"/>
                  </a:lnTo>
                  <a:lnTo>
                    <a:pt x="12" y="542"/>
                  </a:lnTo>
                  <a:lnTo>
                    <a:pt x="24" y="554"/>
                  </a:lnTo>
                  <a:lnTo>
                    <a:pt x="24" y="565"/>
                  </a:lnTo>
                  <a:lnTo>
                    <a:pt x="36" y="565"/>
                  </a:lnTo>
                  <a:lnTo>
                    <a:pt x="36" y="577"/>
                  </a:lnTo>
                  <a:lnTo>
                    <a:pt x="36" y="589"/>
                  </a:lnTo>
                  <a:lnTo>
                    <a:pt x="48" y="589"/>
                  </a:lnTo>
                  <a:lnTo>
                    <a:pt x="48" y="601"/>
                  </a:lnTo>
                  <a:lnTo>
                    <a:pt x="60" y="614"/>
                  </a:lnTo>
                  <a:lnTo>
                    <a:pt x="60" y="626"/>
                  </a:lnTo>
                  <a:lnTo>
                    <a:pt x="72" y="626"/>
                  </a:lnTo>
                  <a:lnTo>
                    <a:pt x="72" y="638"/>
                  </a:lnTo>
                  <a:lnTo>
                    <a:pt x="84" y="638"/>
                  </a:lnTo>
                  <a:lnTo>
                    <a:pt x="84" y="650"/>
                  </a:lnTo>
                  <a:lnTo>
                    <a:pt x="96" y="650"/>
                  </a:lnTo>
                  <a:lnTo>
                    <a:pt x="96" y="662"/>
                  </a:lnTo>
                  <a:lnTo>
                    <a:pt x="106" y="662"/>
                  </a:lnTo>
                  <a:lnTo>
                    <a:pt x="118" y="662"/>
                  </a:lnTo>
                  <a:lnTo>
                    <a:pt x="130" y="662"/>
                  </a:lnTo>
                  <a:lnTo>
                    <a:pt x="142" y="662"/>
                  </a:lnTo>
                  <a:lnTo>
                    <a:pt x="154" y="662"/>
                  </a:lnTo>
                  <a:lnTo>
                    <a:pt x="166" y="662"/>
                  </a:lnTo>
                  <a:lnTo>
                    <a:pt x="178" y="662"/>
                  </a:lnTo>
                  <a:lnTo>
                    <a:pt x="178" y="650"/>
                  </a:lnTo>
                  <a:lnTo>
                    <a:pt x="190" y="650"/>
                  </a:lnTo>
                  <a:lnTo>
                    <a:pt x="190" y="638"/>
                  </a:lnTo>
                  <a:lnTo>
                    <a:pt x="202" y="638"/>
                  </a:lnTo>
                  <a:lnTo>
                    <a:pt x="202" y="626"/>
                  </a:lnTo>
                  <a:lnTo>
                    <a:pt x="214" y="614"/>
                  </a:lnTo>
                  <a:lnTo>
                    <a:pt x="214" y="601"/>
                  </a:lnTo>
                  <a:lnTo>
                    <a:pt x="214" y="589"/>
                  </a:lnTo>
                  <a:lnTo>
                    <a:pt x="226" y="589"/>
                  </a:lnTo>
                  <a:lnTo>
                    <a:pt x="226" y="577"/>
                  </a:lnTo>
                  <a:lnTo>
                    <a:pt x="226" y="565"/>
                  </a:lnTo>
                  <a:lnTo>
                    <a:pt x="238" y="554"/>
                  </a:lnTo>
                  <a:lnTo>
                    <a:pt x="238" y="542"/>
                  </a:lnTo>
                  <a:lnTo>
                    <a:pt x="238" y="530"/>
                  </a:lnTo>
                  <a:lnTo>
                    <a:pt x="238" y="518"/>
                  </a:lnTo>
                  <a:lnTo>
                    <a:pt x="250" y="506"/>
                  </a:lnTo>
                  <a:lnTo>
                    <a:pt x="250" y="493"/>
                  </a:lnTo>
                  <a:lnTo>
                    <a:pt x="250" y="481"/>
                  </a:lnTo>
                  <a:lnTo>
                    <a:pt x="261" y="469"/>
                  </a:lnTo>
                  <a:lnTo>
                    <a:pt x="261" y="457"/>
                  </a:lnTo>
                  <a:lnTo>
                    <a:pt x="261" y="445"/>
                  </a:lnTo>
                  <a:lnTo>
                    <a:pt x="273" y="445"/>
                  </a:lnTo>
                  <a:lnTo>
                    <a:pt x="273" y="433"/>
                  </a:lnTo>
                  <a:lnTo>
                    <a:pt x="273" y="421"/>
                  </a:lnTo>
                  <a:lnTo>
                    <a:pt x="273" y="410"/>
                  </a:lnTo>
                  <a:lnTo>
                    <a:pt x="285" y="410"/>
                  </a:lnTo>
                  <a:lnTo>
                    <a:pt x="285" y="398"/>
                  </a:lnTo>
                  <a:lnTo>
                    <a:pt x="285" y="385"/>
                  </a:lnTo>
                  <a:lnTo>
                    <a:pt x="297" y="373"/>
                  </a:lnTo>
                  <a:lnTo>
                    <a:pt x="297" y="361"/>
                  </a:lnTo>
                  <a:lnTo>
                    <a:pt x="297" y="349"/>
                  </a:lnTo>
                  <a:lnTo>
                    <a:pt x="309" y="337"/>
                  </a:lnTo>
                  <a:lnTo>
                    <a:pt x="309" y="325"/>
                  </a:lnTo>
                  <a:lnTo>
                    <a:pt x="309" y="313"/>
                  </a:lnTo>
                  <a:lnTo>
                    <a:pt x="320" y="301"/>
                  </a:lnTo>
                  <a:lnTo>
                    <a:pt x="320" y="289"/>
                  </a:lnTo>
                  <a:lnTo>
                    <a:pt x="320" y="277"/>
                  </a:lnTo>
                  <a:lnTo>
                    <a:pt x="332" y="264"/>
                  </a:lnTo>
                  <a:lnTo>
                    <a:pt x="332" y="253"/>
                  </a:lnTo>
                  <a:lnTo>
                    <a:pt x="332" y="241"/>
                  </a:lnTo>
                  <a:lnTo>
                    <a:pt x="344" y="241"/>
                  </a:lnTo>
                  <a:lnTo>
                    <a:pt x="344" y="229"/>
                  </a:lnTo>
                  <a:lnTo>
                    <a:pt x="344" y="217"/>
                  </a:lnTo>
                  <a:lnTo>
                    <a:pt x="344" y="205"/>
                  </a:lnTo>
                  <a:lnTo>
                    <a:pt x="356" y="193"/>
                  </a:lnTo>
                  <a:lnTo>
                    <a:pt x="356" y="181"/>
                  </a:lnTo>
                  <a:lnTo>
                    <a:pt x="356" y="169"/>
                  </a:lnTo>
                  <a:lnTo>
                    <a:pt x="368" y="156"/>
                  </a:lnTo>
                  <a:lnTo>
                    <a:pt x="368" y="144"/>
                  </a:lnTo>
                  <a:lnTo>
                    <a:pt x="368" y="132"/>
                  </a:lnTo>
                  <a:lnTo>
                    <a:pt x="380" y="132"/>
                  </a:lnTo>
                  <a:lnTo>
                    <a:pt x="380" y="120"/>
                  </a:lnTo>
                  <a:lnTo>
                    <a:pt x="380" y="109"/>
                  </a:lnTo>
                  <a:lnTo>
                    <a:pt x="380" y="97"/>
                  </a:lnTo>
                  <a:lnTo>
                    <a:pt x="392" y="97"/>
                  </a:lnTo>
                  <a:lnTo>
                    <a:pt x="392" y="85"/>
                  </a:lnTo>
                  <a:lnTo>
                    <a:pt x="392" y="73"/>
                  </a:lnTo>
                  <a:lnTo>
                    <a:pt x="404" y="73"/>
                  </a:lnTo>
                  <a:lnTo>
                    <a:pt x="404" y="61"/>
                  </a:lnTo>
                  <a:lnTo>
                    <a:pt x="404" y="48"/>
                  </a:lnTo>
                  <a:lnTo>
                    <a:pt x="415" y="36"/>
                  </a:lnTo>
                  <a:lnTo>
                    <a:pt x="415" y="24"/>
                  </a:lnTo>
                  <a:lnTo>
                    <a:pt x="415" y="12"/>
                  </a:lnTo>
                  <a:lnTo>
                    <a:pt x="404" y="12"/>
                  </a:lnTo>
                  <a:lnTo>
                    <a:pt x="392" y="12"/>
                  </a:lnTo>
                  <a:lnTo>
                    <a:pt x="380" y="12"/>
                  </a:lnTo>
                  <a:lnTo>
                    <a:pt x="380" y="0"/>
                  </a:lnTo>
                  <a:lnTo>
                    <a:pt x="368" y="0"/>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5422" name="Line 31"/>
            <p:cNvSpPr>
              <a:spLocks noChangeShapeType="1"/>
            </p:cNvSpPr>
            <p:nvPr/>
          </p:nvSpPr>
          <p:spPr bwMode="auto">
            <a:xfrm>
              <a:off x="2816" y="2464"/>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23" name="Freeform 32"/>
            <p:cNvSpPr>
              <a:spLocks/>
            </p:cNvSpPr>
            <p:nvPr/>
          </p:nvSpPr>
          <p:spPr bwMode="auto">
            <a:xfrm>
              <a:off x="2513" y="2472"/>
              <a:ext cx="436" cy="684"/>
            </a:xfrm>
            <a:custGeom>
              <a:avLst/>
              <a:gdLst>
                <a:gd name="T0" fmla="*/ 302 w 436"/>
                <a:gd name="T1" fmla="*/ 0 h 684"/>
                <a:gd name="T2" fmla="*/ 266 w 436"/>
                <a:gd name="T3" fmla="*/ 61 h 684"/>
                <a:gd name="T4" fmla="*/ 169 w 436"/>
                <a:gd name="T5" fmla="*/ 110 h 684"/>
                <a:gd name="T6" fmla="*/ 97 w 436"/>
                <a:gd name="T7" fmla="*/ 171 h 684"/>
                <a:gd name="T8" fmla="*/ 49 w 436"/>
                <a:gd name="T9" fmla="*/ 268 h 684"/>
                <a:gd name="T10" fmla="*/ 24 w 436"/>
                <a:gd name="T11" fmla="*/ 354 h 684"/>
                <a:gd name="T12" fmla="*/ 0 w 436"/>
                <a:gd name="T13" fmla="*/ 451 h 684"/>
                <a:gd name="T14" fmla="*/ 12 w 436"/>
                <a:gd name="T15" fmla="*/ 537 h 684"/>
                <a:gd name="T16" fmla="*/ 49 w 436"/>
                <a:gd name="T17" fmla="*/ 609 h 684"/>
                <a:gd name="T18" fmla="*/ 108 w 436"/>
                <a:gd name="T19" fmla="*/ 683 h 684"/>
                <a:gd name="T20" fmla="*/ 194 w 436"/>
                <a:gd name="T21" fmla="*/ 671 h 684"/>
                <a:gd name="T22" fmla="*/ 230 w 436"/>
                <a:gd name="T23" fmla="*/ 585 h 684"/>
                <a:gd name="T24" fmla="*/ 255 w 436"/>
                <a:gd name="T25" fmla="*/ 488 h 684"/>
                <a:gd name="T26" fmla="*/ 290 w 436"/>
                <a:gd name="T27" fmla="*/ 415 h 684"/>
                <a:gd name="T28" fmla="*/ 314 w 436"/>
                <a:gd name="T29" fmla="*/ 342 h 684"/>
                <a:gd name="T30" fmla="*/ 339 w 436"/>
                <a:gd name="T31" fmla="*/ 244 h 684"/>
                <a:gd name="T32" fmla="*/ 363 w 436"/>
                <a:gd name="T33" fmla="*/ 171 h 684"/>
                <a:gd name="T34" fmla="*/ 400 w 436"/>
                <a:gd name="T35" fmla="*/ 74 h 684"/>
                <a:gd name="T36" fmla="*/ 435 w 436"/>
                <a:gd name="T37" fmla="*/ 0 h 684"/>
                <a:gd name="T38" fmla="*/ 302 w 436"/>
                <a:gd name="T39" fmla="*/ 0 h 6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36" h="684">
                  <a:moveTo>
                    <a:pt x="302" y="0"/>
                  </a:moveTo>
                  <a:lnTo>
                    <a:pt x="266" y="61"/>
                  </a:lnTo>
                  <a:lnTo>
                    <a:pt x="169" y="110"/>
                  </a:lnTo>
                  <a:lnTo>
                    <a:pt x="97" y="171"/>
                  </a:lnTo>
                  <a:lnTo>
                    <a:pt x="49" y="268"/>
                  </a:lnTo>
                  <a:lnTo>
                    <a:pt x="24" y="354"/>
                  </a:lnTo>
                  <a:lnTo>
                    <a:pt x="0" y="451"/>
                  </a:lnTo>
                  <a:lnTo>
                    <a:pt x="12" y="537"/>
                  </a:lnTo>
                  <a:lnTo>
                    <a:pt x="49" y="609"/>
                  </a:lnTo>
                  <a:lnTo>
                    <a:pt x="108" y="683"/>
                  </a:lnTo>
                  <a:lnTo>
                    <a:pt x="194" y="671"/>
                  </a:lnTo>
                  <a:lnTo>
                    <a:pt x="230" y="585"/>
                  </a:lnTo>
                  <a:lnTo>
                    <a:pt x="255" y="488"/>
                  </a:lnTo>
                  <a:lnTo>
                    <a:pt x="290" y="415"/>
                  </a:lnTo>
                  <a:lnTo>
                    <a:pt x="314" y="342"/>
                  </a:lnTo>
                  <a:lnTo>
                    <a:pt x="339" y="244"/>
                  </a:lnTo>
                  <a:lnTo>
                    <a:pt x="363" y="171"/>
                  </a:lnTo>
                  <a:lnTo>
                    <a:pt x="400" y="74"/>
                  </a:lnTo>
                  <a:lnTo>
                    <a:pt x="435" y="0"/>
                  </a:lnTo>
                  <a:lnTo>
                    <a:pt x="302"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5424" name="Freeform 33"/>
            <p:cNvSpPr>
              <a:spLocks/>
            </p:cNvSpPr>
            <p:nvPr/>
          </p:nvSpPr>
          <p:spPr bwMode="auto">
            <a:xfrm>
              <a:off x="2513" y="2472"/>
              <a:ext cx="424" cy="671"/>
            </a:xfrm>
            <a:custGeom>
              <a:avLst/>
              <a:gdLst>
                <a:gd name="T0" fmla="*/ 351 w 424"/>
                <a:gd name="T1" fmla="*/ 0 h 671"/>
                <a:gd name="T2" fmla="*/ 314 w 424"/>
                <a:gd name="T3" fmla="*/ 0 h 671"/>
                <a:gd name="T4" fmla="*/ 290 w 424"/>
                <a:gd name="T5" fmla="*/ 25 h 671"/>
                <a:gd name="T6" fmla="*/ 266 w 424"/>
                <a:gd name="T7" fmla="*/ 49 h 671"/>
                <a:gd name="T8" fmla="*/ 230 w 424"/>
                <a:gd name="T9" fmla="*/ 74 h 671"/>
                <a:gd name="T10" fmla="*/ 194 w 424"/>
                <a:gd name="T11" fmla="*/ 98 h 671"/>
                <a:gd name="T12" fmla="*/ 169 w 424"/>
                <a:gd name="T13" fmla="*/ 122 h 671"/>
                <a:gd name="T14" fmla="*/ 133 w 424"/>
                <a:gd name="T15" fmla="*/ 146 h 671"/>
                <a:gd name="T16" fmla="*/ 109 w 424"/>
                <a:gd name="T17" fmla="*/ 171 h 671"/>
                <a:gd name="T18" fmla="*/ 85 w 424"/>
                <a:gd name="T19" fmla="*/ 195 h 671"/>
                <a:gd name="T20" fmla="*/ 73 w 424"/>
                <a:gd name="T21" fmla="*/ 232 h 671"/>
                <a:gd name="T22" fmla="*/ 61 w 424"/>
                <a:gd name="T23" fmla="*/ 268 h 671"/>
                <a:gd name="T24" fmla="*/ 49 w 424"/>
                <a:gd name="T25" fmla="*/ 304 h 671"/>
                <a:gd name="T26" fmla="*/ 37 w 424"/>
                <a:gd name="T27" fmla="*/ 341 h 671"/>
                <a:gd name="T28" fmla="*/ 24 w 424"/>
                <a:gd name="T29" fmla="*/ 378 h 671"/>
                <a:gd name="T30" fmla="*/ 12 w 424"/>
                <a:gd name="T31" fmla="*/ 402 h 671"/>
                <a:gd name="T32" fmla="*/ 0 w 424"/>
                <a:gd name="T33" fmla="*/ 426 h 671"/>
                <a:gd name="T34" fmla="*/ 0 w 424"/>
                <a:gd name="T35" fmla="*/ 463 h 671"/>
                <a:gd name="T36" fmla="*/ 0 w 424"/>
                <a:gd name="T37" fmla="*/ 499 h 671"/>
                <a:gd name="T38" fmla="*/ 12 w 424"/>
                <a:gd name="T39" fmla="*/ 524 h 671"/>
                <a:gd name="T40" fmla="*/ 24 w 424"/>
                <a:gd name="T41" fmla="*/ 561 h 671"/>
                <a:gd name="T42" fmla="*/ 37 w 424"/>
                <a:gd name="T43" fmla="*/ 584 h 671"/>
                <a:gd name="T44" fmla="*/ 49 w 424"/>
                <a:gd name="T45" fmla="*/ 609 h 671"/>
                <a:gd name="T46" fmla="*/ 73 w 424"/>
                <a:gd name="T47" fmla="*/ 633 h 671"/>
                <a:gd name="T48" fmla="*/ 85 w 424"/>
                <a:gd name="T49" fmla="*/ 658 h 671"/>
                <a:gd name="T50" fmla="*/ 109 w 424"/>
                <a:gd name="T51" fmla="*/ 670 h 671"/>
                <a:gd name="T52" fmla="*/ 145 w 424"/>
                <a:gd name="T53" fmla="*/ 670 h 671"/>
                <a:gd name="T54" fmla="*/ 182 w 424"/>
                <a:gd name="T55" fmla="*/ 670 h 671"/>
                <a:gd name="T56" fmla="*/ 194 w 424"/>
                <a:gd name="T57" fmla="*/ 645 h 671"/>
                <a:gd name="T58" fmla="*/ 218 w 424"/>
                <a:gd name="T59" fmla="*/ 621 h 671"/>
                <a:gd name="T60" fmla="*/ 230 w 424"/>
                <a:gd name="T61" fmla="*/ 596 h 671"/>
                <a:gd name="T62" fmla="*/ 242 w 424"/>
                <a:gd name="T63" fmla="*/ 561 h 671"/>
                <a:gd name="T64" fmla="*/ 242 w 424"/>
                <a:gd name="T65" fmla="*/ 524 h 671"/>
                <a:gd name="T66" fmla="*/ 255 w 424"/>
                <a:gd name="T67" fmla="*/ 487 h 671"/>
                <a:gd name="T68" fmla="*/ 266 w 424"/>
                <a:gd name="T69" fmla="*/ 450 h 671"/>
                <a:gd name="T70" fmla="*/ 278 w 424"/>
                <a:gd name="T71" fmla="*/ 426 h 671"/>
                <a:gd name="T72" fmla="*/ 290 w 424"/>
                <a:gd name="T73" fmla="*/ 402 h 671"/>
                <a:gd name="T74" fmla="*/ 302 w 424"/>
                <a:gd name="T75" fmla="*/ 366 h 671"/>
                <a:gd name="T76" fmla="*/ 314 w 424"/>
                <a:gd name="T77" fmla="*/ 329 h 671"/>
                <a:gd name="T78" fmla="*/ 327 w 424"/>
                <a:gd name="T79" fmla="*/ 292 h 671"/>
                <a:gd name="T80" fmla="*/ 339 w 424"/>
                <a:gd name="T81" fmla="*/ 256 h 671"/>
                <a:gd name="T82" fmla="*/ 351 w 424"/>
                <a:gd name="T83" fmla="*/ 232 h 671"/>
                <a:gd name="T84" fmla="*/ 363 w 424"/>
                <a:gd name="T85" fmla="*/ 195 h 671"/>
                <a:gd name="T86" fmla="*/ 375 w 424"/>
                <a:gd name="T87" fmla="*/ 158 h 671"/>
                <a:gd name="T88" fmla="*/ 387 w 424"/>
                <a:gd name="T89" fmla="*/ 134 h 671"/>
                <a:gd name="T90" fmla="*/ 387 w 424"/>
                <a:gd name="T91" fmla="*/ 98 h 671"/>
                <a:gd name="T92" fmla="*/ 400 w 424"/>
                <a:gd name="T93" fmla="*/ 74 h 671"/>
                <a:gd name="T94" fmla="*/ 412 w 424"/>
                <a:gd name="T95" fmla="*/ 49 h 671"/>
                <a:gd name="T96" fmla="*/ 423 w 424"/>
                <a:gd name="T97" fmla="*/ 12 h 671"/>
                <a:gd name="T98" fmla="*/ 387 w 424"/>
                <a:gd name="T99" fmla="*/ 12 h 6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24" h="671">
                  <a:moveTo>
                    <a:pt x="375" y="0"/>
                  </a:moveTo>
                  <a:lnTo>
                    <a:pt x="363" y="0"/>
                  </a:lnTo>
                  <a:lnTo>
                    <a:pt x="351" y="0"/>
                  </a:lnTo>
                  <a:lnTo>
                    <a:pt x="339" y="0"/>
                  </a:lnTo>
                  <a:lnTo>
                    <a:pt x="327" y="0"/>
                  </a:lnTo>
                  <a:lnTo>
                    <a:pt x="314" y="0"/>
                  </a:lnTo>
                  <a:lnTo>
                    <a:pt x="302" y="0"/>
                  </a:lnTo>
                  <a:lnTo>
                    <a:pt x="302" y="12"/>
                  </a:lnTo>
                  <a:lnTo>
                    <a:pt x="290" y="25"/>
                  </a:lnTo>
                  <a:lnTo>
                    <a:pt x="290" y="37"/>
                  </a:lnTo>
                  <a:lnTo>
                    <a:pt x="278" y="37"/>
                  </a:lnTo>
                  <a:lnTo>
                    <a:pt x="266" y="49"/>
                  </a:lnTo>
                  <a:lnTo>
                    <a:pt x="255" y="61"/>
                  </a:lnTo>
                  <a:lnTo>
                    <a:pt x="242" y="74"/>
                  </a:lnTo>
                  <a:lnTo>
                    <a:pt x="230" y="74"/>
                  </a:lnTo>
                  <a:lnTo>
                    <a:pt x="218" y="86"/>
                  </a:lnTo>
                  <a:lnTo>
                    <a:pt x="206" y="86"/>
                  </a:lnTo>
                  <a:lnTo>
                    <a:pt x="194" y="98"/>
                  </a:lnTo>
                  <a:lnTo>
                    <a:pt x="182" y="110"/>
                  </a:lnTo>
                  <a:lnTo>
                    <a:pt x="169" y="110"/>
                  </a:lnTo>
                  <a:lnTo>
                    <a:pt x="169" y="122"/>
                  </a:lnTo>
                  <a:lnTo>
                    <a:pt x="157" y="122"/>
                  </a:lnTo>
                  <a:lnTo>
                    <a:pt x="145" y="134"/>
                  </a:lnTo>
                  <a:lnTo>
                    <a:pt x="133" y="146"/>
                  </a:lnTo>
                  <a:lnTo>
                    <a:pt x="121" y="146"/>
                  </a:lnTo>
                  <a:lnTo>
                    <a:pt x="121" y="158"/>
                  </a:lnTo>
                  <a:lnTo>
                    <a:pt x="109" y="171"/>
                  </a:lnTo>
                  <a:lnTo>
                    <a:pt x="97" y="183"/>
                  </a:lnTo>
                  <a:lnTo>
                    <a:pt x="97" y="195"/>
                  </a:lnTo>
                  <a:lnTo>
                    <a:pt x="85" y="195"/>
                  </a:lnTo>
                  <a:lnTo>
                    <a:pt x="85" y="207"/>
                  </a:lnTo>
                  <a:lnTo>
                    <a:pt x="73" y="220"/>
                  </a:lnTo>
                  <a:lnTo>
                    <a:pt x="73" y="232"/>
                  </a:lnTo>
                  <a:lnTo>
                    <a:pt x="73" y="244"/>
                  </a:lnTo>
                  <a:lnTo>
                    <a:pt x="61" y="256"/>
                  </a:lnTo>
                  <a:lnTo>
                    <a:pt x="61" y="268"/>
                  </a:lnTo>
                  <a:lnTo>
                    <a:pt x="49" y="280"/>
                  </a:lnTo>
                  <a:lnTo>
                    <a:pt x="49" y="292"/>
                  </a:lnTo>
                  <a:lnTo>
                    <a:pt x="49" y="304"/>
                  </a:lnTo>
                  <a:lnTo>
                    <a:pt x="37" y="317"/>
                  </a:lnTo>
                  <a:lnTo>
                    <a:pt x="37" y="329"/>
                  </a:lnTo>
                  <a:lnTo>
                    <a:pt x="37" y="341"/>
                  </a:lnTo>
                  <a:lnTo>
                    <a:pt x="37" y="353"/>
                  </a:lnTo>
                  <a:lnTo>
                    <a:pt x="24" y="366"/>
                  </a:lnTo>
                  <a:lnTo>
                    <a:pt x="24" y="378"/>
                  </a:lnTo>
                  <a:lnTo>
                    <a:pt x="24" y="390"/>
                  </a:lnTo>
                  <a:lnTo>
                    <a:pt x="12" y="390"/>
                  </a:lnTo>
                  <a:lnTo>
                    <a:pt x="12" y="402"/>
                  </a:lnTo>
                  <a:lnTo>
                    <a:pt x="12" y="415"/>
                  </a:lnTo>
                  <a:lnTo>
                    <a:pt x="12" y="426"/>
                  </a:lnTo>
                  <a:lnTo>
                    <a:pt x="0" y="426"/>
                  </a:lnTo>
                  <a:lnTo>
                    <a:pt x="0" y="438"/>
                  </a:lnTo>
                  <a:lnTo>
                    <a:pt x="0" y="450"/>
                  </a:lnTo>
                  <a:lnTo>
                    <a:pt x="0" y="463"/>
                  </a:lnTo>
                  <a:lnTo>
                    <a:pt x="0" y="475"/>
                  </a:lnTo>
                  <a:lnTo>
                    <a:pt x="0" y="487"/>
                  </a:lnTo>
                  <a:lnTo>
                    <a:pt x="0" y="499"/>
                  </a:lnTo>
                  <a:lnTo>
                    <a:pt x="0" y="512"/>
                  </a:lnTo>
                  <a:lnTo>
                    <a:pt x="12" y="512"/>
                  </a:lnTo>
                  <a:lnTo>
                    <a:pt x="12" y="524"/>
                  </a:lnTo>
                  <a:lnTo>
                    <a:pt x="12" y="536"/>
                  </a:lnTo>
                  <a:lnTo>
                    <a:pt x="12" y="548"/>
                  </a:lnTo>
                  <a:lnTo>
                    <a:pt x="24" y="561"/>
                  </a:lnTo>
                  <a:lnTo>
                    <a:pt x="24" y="572"/>
                  </a:lnTo>
                  <a:lnTo>
                    <a:pt x="37" y="572"/>
                  </a:lnTo>
                  <a:lnTo>
                    <a:pt x="37" y="584"/>
                  </a:lnTo>
                  <a:lnTo>
                    <a:pt x="37" y="596"/>
                  </a:lnTo>
                  <a:lnTo>
                    <a:pt x="49" y="596"/>
                  </a:lnTo>
                  <a:lnTo>
                    <a:pt x="49" y="609"/>
                  </a:lnTo>
                  <a:lnTo>
                    <a:pt x="61" y="621"/>
                  </a:lnTo>
                  <a:lnTo>
                    <a:pt x="61" y="633"/>
                  </a:lnTo>
                  <a:lnTo>
                    <a:pt x="73" y="633"/>
                  </a:lnTo>
                  <a:lnTo>
                    <a:pt x="73" y="645"/>
                  </a:lnTo>
                  <a:lnTo>
                    <a:pt x="85" y="645"/>
                  </a:lnTo>
                  <a:lnTo>
                    <a:pt x="85" y="658"/>
                  </a:lnTo>
                  <a:lnTo>
                    <a:pt x="97" y="658"/>
                  </a:lnTo>
                  <a:lnTo>
                    <a:pt x="97" y="670"/>
                  </a:lnTo>
                  <a:lnTo>
                    <a:pt x="109" y="670"/>
                  </a:lnTo>
                  <a:lnTo>
                    <a:pt x="121" y="670"/>
                  </a:lnTo>
                  <a:lnTo>
                    <a:pt x="133" y="670"/>
                  </a:lnTo>
                  <a:lnTo>
                    <a:pt x="145" y="670"/>
                  </a:lnTo>
                  <a:lnTo>
                    <a:pt x="157" y="670"/>
                  </a:lnTo>
                  <a:lnTo>
                    <a:pt x="169" y="670"/>
                  </a:lnTo>
                  <a:lnTo>
                    <a:pt x="182" y="670"/>
                  </a:lnTo>
                  <a:lnTo>
                    <a:pt x="182" y="658"/>
                  </a:lnTo>
                  <a:lnTo>
                    <a:pt x="194" y="658"/>
                  </a:lnTo>
                  <a:lnTo>
                    <a:pt x="194" y="645"/>
                  </a:lnTo>
                  <a:lnTo>
                    <a:pt x="206" y="645"/>
                  </a:lnTo>
                  <a:lnTo>
                    <a:pt x="206" y="633"/>
                  </a:lnTo>
                  <a:lnTo>
                    <a:pt x="218" y="621"/>
                  </a:lnTo>
                  <a:lnTo>
                    <a:pt x="218" y="609"/>
                  </a:lnTo>
                  <a:lnTo>
                    <a:pt x="218" y="596"/>
                  </a:lnTo>
                  <a:lnTo>
                    <a:pt x="230" y="596"/>
                  </a:lnTo>
                  <a:lnTo>
                    <a:pt x="230" y="584"/>
                  </a:lnTo>
                  <a:lnTo>
                    <a:pt x="230" y="572"/>
                  </a:lnTo>
                  <a:lnTo>
                    <a:pt x="242" y="561"/>
                  </a:lnTo>
                  <a:lnTo>
                    <a:pt x="242" y="548"/>
                  </a:lnTo>
                  <a:lnTo>
                    <a:pt x="242" y="536"/>
                  </a:lnTo>
                  <a:lnTo>
                    <a:pt x="242" y="524"/>
                  </a:lnTo>
                  <a:lnTo>
                    <a:pt x="255" y="512"/>
                  </a:lnTo>
                  <a:lnTo>
                    <a:pt x="255" y="499"/>
                  </a:lnTo>
                  <a:lnTo>
                    <a:pt x="255" y="487"/>
                  </a:lnTo>
                  <a:lnTo>
                    <a:pt x="266" y="475"/>
                  </a:lnTo>
                  <a:lnTo>
                    <a:pt x="266" y="463"/>
                  </a:lnTo>
                  <a:lnTo>
                    <a:pt x="266" y="450"/>
                  </a:lnTo>
                  <a:lnTo>
                    <a:pt x="278" y="450"/>
                  </a:lnTo>
                  <a:lnTo>
                    <a:pt x="278" y="438"/>
                  </a:lnTo>
                  <a:lnTo>
                    <a:pt x="278" y="426"/>
                  </a:lnTo>
                  <a:lnTo>
                    <a:pt x="278" y="415"/>
                  </a:lnTo>
                  <a:lnTo>
                    <a:pt x="290" y="415"/>
                  </a:lnTo>
                  <a:lnTo>
                    <a:pt x="290" y="402"/>
                  </a:lnTo>
                  <a:lnTo>
                    <a:pt x="290" y="390"/>
                  </a:lnTo>
                  <a:lnTo>
                    <a:pt x="302" y="378"/>
                  </a:lnTo>
                  <a:lnTo>
                    <a:pt x="302" y="366"/>
                  </a:lnTo>
                  <a:lnTo>
                    <a:pt x="302" y="353"/>
                  </a:lnTo>
                  <a:lnTo>
                    <a:pt x="314" y="341"/>
                  </a:lnTo>
                  <a:lnTo>
                    <a:pt x="314" y="329"/>
                  </a:lnTo>
                  <a:lnTo>
                    <a:pt x="314" y="317"/>
                  </a:lnTo>
                  <a:lnTo>
                    <a:pt x="327" y="304"/>
                  </a:lnTo>
                  <a:lnTo>
                    <a:pt x="327" y="292"/>
                  </a:lnTo>
                  <a:lnTo>
                    <a:pt x="327" y="280"/>
                  </a:lnTo>
                  <a:lnTo>
                    <a:pt x="339" y="268"/>
                  </a:lnTo>
                  <a:lnTo>
                    <a:pt x="339" y="256"/>
                  </a:lnTo>
                  <a:lnTo>
                    <a:pt x="339" y="244"/>
                  </a:lnTo>
                  <a:lnTo>
                    <a:pt x="351" y="244"/>
                  </a:lnTo>
                  <a:lnTo>
                    <a:pt x="351" y="232"/>
                  </a:lnTo>
                  <a:lnTo>
                    <a:pt x="351" y="220"/>
                  </a:lnTo>
                  <a:lnTo>
                    <a:pt x="351" y="207"/>
                  </a:lnTo>
                  <a:lnTo>
                    <a:pt x="363" y="195"/>
                  </a:lnTo>
                  <a:lnTo>
                    <a:pt x="363" y="183"/>
                  </a:lnTo>
                  <a:lnTo>
                    <a:pt x="363" y="171"/>
                  </a:lnTo>
                  <a:lnTo>
                    <a:pt x="375" y="158"/>
                  </a:lnTo>
                  <a:lnTo>
                    <a:pt x="375" y="146"/>
                  </a:lnTo>
                  <a:lnTo>
                    <a:pt x="375" y="134"/>
                  </a:lnTo>
                  <a:lnTo>
                    <a:pt x="387" y="134"/>
                  </a:lnTo>
                  <a:lnTo>
                    <a:pt x="387" y="122"/>
                  </a:lnTo>
                  <a:lnTo>
                    <a:pt x="387" y="110"/>
                  </a:lnTo>
                  <a:lnTo>
                    <a:pt x="387" y="98"/>
                  </a:lnTo>
                  <a:lnTo>
                    <a:pt x="400" y="98"/>
                  </a:lnTo>
                  <a:lnTo>
                    <a:pt x="400" y="86"/>
                  </a:lnTo>
                  <a:lnTo>
                    <a:pt x="400" y="74"/>
                  </a:lnTo>
                  <a:lnTo>
                    <a:pt x="412" y="74"/>
                  </a:lnTo>
                  <a:lnTo>
                    <a:pt x="412" y="61"/>
                  </a:lnTo>
                  <a:lnTo>
                    <a:pt x="412" y="49"/>
                  </a:lnTo>
                  <a:lnTo>
                    <a:pt x="423" y="37"/>
                  </a:lnTo>
                  <a:lnTo>
                    <a:pt x="423" y="25"/>
                  </a:lnTo>
                  <a:lnTo>
                    <a:pt x="423" y="12"/>
                  </a:lnTo>
                  <a:lnTo>
                    <a:pt x="412" y="12"/>
                  </a:lnTo>
                  <a:lnTo>
                    <a:pt x="400" y="12"/>
                  </a:lnTo>
                  <a:lnTo>
                    <a:pt x="387" y="12"/>
                  </a:lnTo>
                  <a:lnTo>
                    <a:pt x="387" y="0"/>
                  </a:lnTo>
                  <a:lnTo>
                    <a:pt x="375"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5425" name="Freeform 34"/>
            <p:cNvSpPr>
              <a:spLocks/>
            </p:cNvSpPr>
            <p:nvPr/>
          </p:nvSpPr>
          <p:spPr bwMode="auto">
            <a:xfrm>
              <a:off x="2590" y="2683"/>
              <a:ext cx="151" cy="236"/>
            </a:xfrm>
            <a:custGeom>
              <a:avLst/>
              <a:gdLst>
                <a:gd name="T0" fmla="*/ 92 w 151"/>
                <a:gd name="T1" fmla="*/ 0 h 236"/>
                <a:gd name="T2" fmla="*/ 104 w 151"/>
                <a:gd name="T3" fmla="*/ 0 h 236"/>
                <a:gd name="T4" fmla="*/ 104 w 151"/>
                <a:gd name="T5" fmla="*/ 12 h 236"/>
                <a:gd name="T6" fmla="*/ 92 w 151"/>
                <a:gd name="T7" fmla="*/ 12 h 236"/>
                <a:gd name="T8" fmla="*/ 80 w 151"/>
                <a:gd name="T9" fmla="*/ 24 h 236"/>
                <a:gd name="T10" fmla="*/ 80 w 151"/>
                <a:gd name="T11" fmla="*/ 36 h 236"/>
                <a:gd name="T12" fmla="*/ 69 w 151"/>
                <a:gd name="T13" fmla="*/ 36 h 236"/>
                <a:gd name="T14" fmla="*/ 57 w 151"/>
                <a:gd name="T15" fmla="*/ 46 h 236"/>
                <a:gd name="T16" fmla="*/ 45 w 151"/>
                <a:gd name="T17" fmla="*/ 58 h 236"/>
                <a:gd name="T18" fmla="*/ 45 w 151"/>
                <a:gd name="T19" fmla="*/ 70 h 236"/>
                <a:gd name="T20" fmla="*/ 34 w 151"/>
                <a:gd name="T21" fmla="*/ 82 h 236"/>
                <a:gd name="T22" fmla="*/ 34 w 151"/>
                <a:gd name="T23" fmla="*/ 94 h 236"/>
                <a:gd name="T24" fmla="*/ 22 w 151"/>
                <a:gd name="T25" fmla="*/ 94 h 236"/>
                <a:gd name="T26" fmla="*/ 22 w 151"/>
                <a:gd name="T27" fmla="*/ 106 h 236"/>
                <a:gd name="T28" fmla="*/ 22 w 151"/>
                <a:gd name="T29" fmla="*/ 118 h 236"/>
                <a:gd name="T30" fmla="*/ 12 w 151"/>
                <a:gd name="T31" fmla="*/ 118 h 236"/>
                <a:gd name="T32" fmla="*/ 12 w 151"/>
                <a:gd name="T33" fmla="*/ 129 h 236"/>
                <a:gd name="T34" fmla="*/ 12 w 151"/>
                <a:gd name="T35" fmla="*/ 141 h 236"/>
                <a:gd name="T36" fmla="*/ 0 w 151"/>
                <a:gd name="T37" fmla="*/ 153 h 236"/>
                <a:gd name="T38" fmla="*/ 0 w 151"/>
                <a:gd name="T39" fmla="*/ 165 h 236"/>
                <a:gd name="T40" fmla="*/ 0 w 151"/>
                <a:gd name="T41" fmla="*/ 177 h 236"/>
                <a:gd name="T42" fmla="*/ 0 w 151"/>
                <a:gd name="T43" fmla="*/ 189 h 236"/>
                <a:gd name="T44" fmla="*/ 0 w 151"/>
                <a:gd name="T45" fmla="*/ 199 h 236"/>
                <a:gd name="T46" fmla="*/ 12 w 151"/>
                <a:gd name="T47" fmla="*/ 199 h 236"/>
                <a:gd name="T48" fmla="*/ 12 w 151"/>
                <a:gd name="T49" fmla="*/ 211 h 236"/>
                <a:gd name="T50" fmla="*/ 22 w 151"/>
                <a:gd name="T51" fmla="*/ 211 h 236"/>
                <a:gd name="T52" fmla="*/ 22 w 151"/>
                <a:gd name="T53" fmla="*/ 223 h 236"/>
                <a:gd name="T54" fmla="*/ 34 w 151"/>
                <a:gd name="T55" fmla="*/ 223 h 236"/>
                <a:gd name="T56" fmla="*/ 34 w 151"/>
                <a:gd name="T57" fmla="*/ 235 h 236"/>
                <a:gd name="T58" fmla="*/ 45 w 151"/>
                <a:gd name="T59" fmla="*/ 235 h 236"/>
                <a:gd name="T60" fmla="*/ 57 w 151"/>
                <a:gd name="T61" fmla="*/ 235 h 236"/>
                <a:gd name="T62" fmla="*/ 69 w 151"/>
                <a:gd name="T63" fmla="*/ 235 h 236"/>
                <a:gd name="T64" fmla="*/ 80 w 151"/>
                <a:gd name="T65" fmla="*/ 235 h 236"/>
                <a:gd name="T66" fmla="*/ 92 w 151"/>
                <a:gd name="T67" fmla="*/ 223 h 236"/>
                <a:gd name="T68" fmla="*/ 104 w 151"/>
                <a:gd name="T69" fmla="*/ 211 h 236"/>
                <a:gd name="T70" fmla="*/ 104 w 151"/>
                <a:gd name="T71" fmla="*/ 199 h 236"/>
                <a:gd name="T72" fmla="*/ 115 w 151"/>
                <a:gd name="T73" fmla="*/ 199 h 236"/>
                <a:gd name="T74" fmla="*/ 115 w 151"/>
                <a:gd name="T75" fmla="*/ 189 h 236"/>
                <a:gd name="T76" fmla="*/ 115 w 151"/>
                <a:gd name="T77" fmla="*/ 177 h 236"/>
                <a:gd name="T78" fmla="*/ 127 w 151"/>
                <a:gd name="T79" fmla="*/ 165 h 236"/>
                <a:gd name="T80" fmla="*/ 127 w 151"/>
                <a:gd name="T81" fmla="*/ 153 h 236"/>
                <a:gd name="T82" fmla="*/ 127 w 151"/>
                <a:gd name="T83" fmla="*/ 141 h 236"/>
                <a:gd name="T84" fmla="*/ 138 w 151"/>
                <a:gd name="T85" fmla="*/ 129 h 236"/>
                <a:gd name="T86" fmla="*/ 138 w 151"/>
                <a:gd name="T87" fmla="*/ 118 h 236"/>
                <a:gd name="T88" fmla="*/ 138 w 151"/>
                <a:gd name="T89" fmla="*/ 106 h 236"/>
                <a:gd name="T90" fmla="*/ 150 w 151"/>
                <a:gd name="T91" fmla="*/ 94 h 236"/>
                <a:gd name="T92" fmla="*/ 150 w 151"/>
                <a:gd name="T93" fmla="*/ 82 h 236"/>
                <a:gd name="T94" fmla="*/ 150 w 151"/>
                <a:gd name="T95" fmla="*/ 70 h 236"/>
                <a:gd name="T96" fmla="*/ 150 w 151"/>
                <a:gd name="T97" fmla="*/ 58 h 236"/>
                <a:gd name="T98" fmla="*/ 150 w 151"/>
                <a:gd name="T99" fmla="*/ 46 h 236"/>
                <a:gd name="T100" fmla="*/ 150 w 151"/>
                <a:gd name="T101" fmla="*/ 36 h 236"/>
                <a:gd name="T102" fmla="*/ 150 w 151"/>
                <a:gd name="T103" fmla="*/ 24 h 236"/>
                <a:gd name="T104" fmla="*/ 138 w 151"/>
                <a:gd name="T105" fmla="*/ 24 h 236"/>
                <a:gd name="T106" fmla="*/ 138 w 151"/>
                <a:gd name="T107" fmla="*/ 12 h 236"/>
                <a:gd name="T108" fmla="*/ 127 w 151"/>
                <a:gd name="T109" fmla="*/ 12 h 236"/>
                <a:gd name="T110" fmla="*/ 115 w 151"/>
                <a:gd name="T111" fmla="*/ 12 h 236"/>
                <a:gd name="T112" fmla="*/ 104 w 151"/>
                <a:gd name="T113" fmla="*/ 12 h 236"/>
                <a:gd name="T114" fmla="*/ 92 w 151"/>
                <a:gd name="T115" fmla="*/ 0 h 2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51" h="236">
                  <a:moveTo>
                    <a:pt x="92" y="0"/>
                  </a:moveTo>
                  <a:lnTo>
                    <a:pt x="104" y="0"/>
                  </a:lnTo>
                  <a:lnTo>
                    <a:pt x="104" y="12"/>
                  </a:lnTo>
                  <a:lnTo>
                    <a:pt x="92" y="12"/>
                  </a:lnTo>
                  <a:lnTo>
                    <a:pt x="80" y="24"/>
                  </a:lnTo>
                  <a:lnTo>
                    <a:pt x="80" y="36"/>
                  </a:lnTo>
                  <a:lnTo>
                    <a:pt x="69" y="36"/>
                  </a:lnTo>
                  <a:lnTo>
                    <a:pt x="57" y="46"/>
                  </a:lnTo>
                  <a:lnTo>
                    <a:pt x="45" y="58"/>
                  </a:lnTo>
                  <a:lnTo>
                    <a:pt x="45" y="70"/>
                  </a:lnTo>
                  <a:lnTo>
                    <a:pt x="34" y="82"/>
                  </a:lnTo>
                  <a:lnTo>
                    <a:pt x="34" y="94"/>
                  </a:lnTo>
                  <a:lnTo>
                    <a:pt x="22" y="94"/>
                  </a:lnTo>
                  <a:lnTo>
                    <a:pt x="22" y="106"/>
                  </a:lnTo>
                  <a:lnTo>
                    <a:pt x="22" y="118"/>
                  </a:lnTo>
                  <a:lnTo>
                    <a:pt x="12" y="118"/>
                  </a:lnTo>
                  <a:lnTo>
                    <a:pt x="12" y="129"/>
                  </a:lnTo>
                  <a:lnTo>
                    <a:pt x="12" y="141"/>
                  </a:lnTo>
                  <a:lnTo>
                    <a:pt x="0" y="153"/>
                  </a:lnTo>
                  <a:lnTo>
                    <a:pt x="0" y="165"/>
                  </a:lnTo>
                  <a:lnTo>
                    <a:pt x="0" y="177"/>
                  </a:lnTo>
                  <a:lnTo>
                    <a:pt x="0" y="189"/>
                  </a:lnTo>
                  <a:lnTo>
                    <a:pt x="0" y="199"/>
                  </a:lnTo>
                  <a:lnTo>
                    <a:pt x="12" y="199"/>
                  </a:lnTo>
                  <a:lnTo>
                    <a:pt x="12" y="211"/>
                  </a:lnTo>
                  <a:lnTo>
                    <a:pt x="22" y="211"/>
                  </a:lnTo>
                  <a:lnTo>
                    <a:pt x="22" y="223"/>
                  </a:lnTo>
                  <a:lnTo>
                    <a:pt x="34" y="223"/>
                  </a:lnTo>
                  <a:lnTo>
                    <a:pt x="34" y="235"/>
                  </a:lnTo>
                  <a:lnTo>
                    <a:pt x="45" y="235"/>
                  </a:lnTo>
                  <a:lnTo>
                    <a:pt x="57" y="235"/>
                  </a:lnTo>
                  <a:lnTo>
                    <a:pt x="69" y="235"/>
                  </a:lnTo>
                  <a:lnTo>
                    <a:pt x="80" y="235"/>
                  </a:lnTo>
                  <a:lnTo>
                    <a:pt x="92" y="223"/>
                  </a:lnTo>
                  <a:lnTo>
                    <a:pt x="104" y="211"/>
                  </a:lnTo>
                  <a:lnTo>
                    <a:pt x="104" y="199"/>
                  </a:lnTo>
                  <a:lnTo>
                    <a:pt x="115" y="199"/>
                  </a:lnTo>
                  <a:lnTo>
                    <a:pt x="115" y="189"/>
                  </a:lnTo>
                  <a:lnTo>
                    <a:pt x="115" y="177"/>
                  </a:lnTo>
                  <a:lnTo>
                    <a:pt x="127" y="165"/>
                  </a:lnTo>
                  <a:lnTo>
                    <a:pt x="127" y="153"/>
                  </a:lnTo>
                  <a:lnTo>
                    <a:pt x="127" y="141"/>
                  </a:lnTo>
                  <a:lnTo>
                    <a:pt x="138" y="129"/>
                  </a:lnTo>
                  <a:lnTo>
                    <a:pt x="138" y="118"/>
                  </a:lnTo>
                  <a:lnTo>
                    <a:pt x="138" y="106"/>
                  </a:lnTo>
                  <a:lnTo>
                    <a:pt x="150" y="94"/>
                  </a:lnTo>
                  <a:lnTo>
                    <a:pt x="150" y="82"/>
                  </a:lnTo>
                  <a:lnTo>
                    <a:pt x="150" y="70"/>
                  </a:lnTo>
                  <a:lnTo>
                    <a:pt x="150" y="58"/>
                  </a:lnTo>
                  <a:lnTo>
                    <a:pt x="150" y="46"/>
                  </a:lnTo>
                  <a:lnTo>
                    <a:pt x="150" y="36"/>
                  </a:lnTo>
                  <a:lnTo>
                    <a:pt x="150" y="24"/>
                  </a:lnTo>
                  <a:lnTo>
                    <a:pt x="138" y="24"/>
                  </a:lnTo>
                  <a:lnTo>
                    <a:pt x="138" y="12"/>
                  </a:lnTo>
                  <a:lnTo>
                    <a:pt x="127" y="12"/>
                  </a:lnTo>
                  <a:lnTo>
                    <a:pt x="115" y="12"/>
                  </a:lnTo>
                  <a:lnTo>
                    <a:pt x="104" y="12"/>
                  </a:lnTo>
                  <a:lnTo>
                    <a:pt x="92" y="0"/>
                  </a:lnTo>
                </a:path>
              </a:pathLst>
            </a:custGeom>
            <a:solidFill>
              <a:srgbClr val="9900CC"/>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5426" name="Line 35"/>
            <p:cNvSpPr>
              <a:spLocks noChangeShapeType="1"/>
            </p:cNvSpPr>
            <p:nvPr/>
          </p:nvSpPr>
          <p:spPr bwMode="auto">
            <a:xfrm>
              <a:off x="2707" y="2683"/>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427" name="Freeform 36"/>
            <p:cNvSpPr>
              <a:spLocks/>
            </p:cNvSpPr>
            <p:nvPr/>
          </p:nvSpPr>
          <p:spPr bwMode="auto">
            <a:xfrm>
              <a:off x="2599" y="2692"/>
              <a:ext cx="158" cy="268"/>
            </a:xfrm>
            <a:custGeom>
              <a:avLst/>
              <a:gdLst>
                <a:gd name="T0" fmla="*/ 108 w 158"/>
                <a:gd name="T1" fmla="*/ 0 h 268"/>
                <a:gd name="T2" fmla="*/ 48 w 158"/>
                <a:gd name="T3" fmla="*/ 60 h 268"/>
                <a:gd name="T4" fmla="*/ 12 w 158"/>
                <a:gd name="T5" fmla="*/ 134 h 268"/>
                <a:gd name="T6" fmla="*/ 0 w 158"/>
                <a:gd name="T7" fmla="*/ 218 h 268"/>
                <a:gd name="T8" fmla="*/ 84 w 158"/>
                <a:gd name="T9" fmla="*/ 267 h 268"/>
                <a:gd name="T10" fmla="*/ 133 w 158"/>
                <a:gd name="T11" fmla="*/ 170 h 268"/>
                <a:gd name="T12" fmla="*/ 157 w 158"/>
                <a:gd name="T13" fmla="*/ 85 h 268"/>
                <a:gd name="T14" fmla="*/ 157 w 158"/>
                <a:gd name="T15" fmla="*/ 12 h 268"/>
                <a:gd name="T16" fmla="*/ 96 w 158"/>
                <a:gd name="T17" fmla="*/ 0 h 268"/>
                <a:gd name="T18" fmla="*/ 108 w 158"/>
                <a:gd name="T19" fmla="*/ 0 h 2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 h="268">
                  <a:moveTo>
                    <a:pt x="108" y="0"/>
                  </a:moveTo>
                  <a:lnTo>
                    <a:pt x="48" y="60"/>
                  </a:lnTo>
                  <a:lnTo>
                    <a:pt x="12" y="134"/>
                  </a:lnTo>
                  <a:lnTo>
                    <a:pt x="0" y="218"/>
                  </a:lnTo>
                  <a:lnTo>
                    <a:pt x="84" y="267"/>
                  </a:lnTo>
                  <a:lnTo>
                    <a:pt x="133" y="170"/>
                  </a:lnTo>
                  <a:lnTo>
                    <a:pt x="157" y="85"/>
                  </a:lnTo>
                  <a:lnTo>
                    <a:pt x="157" y="12"/>
                  </a:lnTo>
                  <a:lnTo>
                    <a:pt x="96" y="0"/>
                  </a:lnTo>
                  <a:lnTo>
                    <a:pt x="108"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5428" name="Freeform 37"/>
            <p:cNvSpPr>
              <a:spLocks/>
            </p:cNvSpPr>
            <p:nvPr/>
          </p:nvSpPr>
          <p:spPr bwMode="auto">
            <a:xfrm>
              <a:off x="2599" y="2692"/>
              <a:ext cx="158" cy="244"/>
            </a:xfrm>
            <a:custGeom>
              <a:avLst/>
              <a:gdLst>
                <a:gd name="T0" fmla="*/ 96 w 158"/>
                <a:gd name="T1" fmla="*/ 0 h 244"/>
                <a:gd name="T2" fmla="*/ 108 w 158"/>
                <a:gd name="T3" fmla="*/ 0 h 244"/>
                <a:gd name="T4" fmla="*/ 108 w 158"/>
                <a:gd name="T5" fmla="*/ 12 h 244"/>
                <a:gd name="T6" fmla="*/ 96 w 158"/>
                <a:gd name="T7" fmla="*/ 12 h 244"/>
                <a:gd name="T8" fmla="*/ 84 w 158"/>
                <a:gd name="T9" fmla="*/ 25 h 244"/>
                <a:gd name="T10" fmla="*/ 84 w 158"/>
                <a:gd name="T11" fmla="*/ 37 h 244"/>
                <a:gd name="T12" fmla="*/ 72 w 158"/>
                <a:gd name="T13" fmla="*/ 37 h 244"/>
                <a:gd name="T14" fmla="*/ 60 w 158"/>
                <a:gd name="T15" fmla="*/ 48 h 244"/>
                <a:gd name="T16" fmla="*/ 48 w 158"/>
                <a:gd name="T17" fmla="*/ 60 h 244"/>
                <a:gd name="T18" fmla="*/ 48 w 158"/>
                <a:gd name="T19" fmla="*/ 72 h 244"/>
                <a:gd name="T20" fmla="*/ 35 w 158"/>
                <a:gd name="T21" fmla="*/ 85 h 244"/>
                <a:gd name="T22" fmla="*/ 35 w 158"/>
                <a:gd name="T23" fmla="*/ 97 h 244"/>
                <a:gd name="T24" fmla="*/ 23 w 158"/>
                <a:gd name="T25" fmla="*/ 97 h 244"/>
                <a:gd name="T26" fmla="*/ 23 w 158"/>
                <a:gd name="T27" fmla="*/ 109 h 244"/>
                <a:gd name="T28" fmla="*/ 23 w 158"/>
                <a:gd name="T29" fmla="*/ 122 h 244"/>
                <a:gd name="T30" fmla="*/ 12 w 158"/>
                <a:gd name="T31" fmla="*/ 122 h 244"/>
                <a:gd name="T32" fmla="*/ 12 w 158"/>
                <a:gd name="T33" fmla="*/ 134 h 244"/>
                <a:gd name="T34" fmla="*/ 12 w 158"/>
                <a:gd name="T35" fmla="*/ 146 h 244"/>
                <a:gd name="T36" fmla="*/ 0 w 158"/>
                <a:gd name="T37" fmla="*/ 158 h 244"/>
                <a:gd name="T38" fmla="*/ 0 w 158"/>
                <a:gd name="T39" fmla="*/ 171 h 244"/>
                <a:gd name="T40" fmla="*/ 0 w 158"/>
                <a:gd name="T41" fmla="*/ 183 h 244"/>
                <a:gd name="T42" fmla="*/ 0 w 158"/>
                <a:gd name="T43" fmla="*/ 195 h 244"/>
                <a:gd name="T44" fmla="*/ 0 w 158"/>
                <a:gd name="T45" fmla="*/ 206 h 244"/>
                <a:gd name="T46" fmla="*/ 12 w 158"/>
                <a:gd name="T47" fmla="*/ 206 h 244"/>
                <a:gd name="T48" fmla="*/ 12 w 158"/>
                <a:gd name="T49" fmla="*/ 218 h 244"/>
                <a:gd name="T50" fmla="*/ 23 w 158"/>
                <a:gd name="T51" fmla="*/ 218 h 244"/>
                <a:gd name="T52" fmla="*/ 23 w 158"/>
                <a:gd name="T53" fmla="*/ 231 h 244"/>
                <a:gd name="T54" fmla="*/ 35 w 158"/>
                <a:gd name="T55" fmla="*/ 231 h 244"/>
                <a:gd name="T56" fmla="*/ 35 w 158"/>
                <a:gd name="T57" fmla="*/ 243 h 244"/>
                <a:gd name="T58" fmla="*/ 48 w 158"/>
                <a:gd name="T59" fmla="*/ 243 h 244"/>
                <a:gd name="T60" fmla="*/ 60 w 158"/>
                <a:gd name="T61" fmla="*/ 243 h 244"/>
                <a:gd name="T62" fmla="*/ 72 w 158"/>
                <a:gd name="T63" fmla="*/ 243 h 244"/>
                <a:gd name="T64" fmla="*/ 84 w 158"/>
                <a:gd name="T65" fmla="*/ 243 h 244"/>
                <a:gd name="T66" fmla="*/ 96 w 158"/>
                <a:gd name="T67" fmla="*/ 231 h 244"/>
                <a:gd name="T68" fmla="*/ 108 w 158"/>
                <a:gd name="T69" fmla="*/ 218 h 244"/>
                <a:gd name="T70" fmla="*/ 108 w 158"/>
                <a:gd name="T71" fmla="*/ 206 h 244"/>
                <a:gd name="T72" fmla="*/ 121 w 158"/>
                <a:gd name="T73" fmla="*/ 206 h 244"/>
                <a:gd name="T74" fmla="*/ 121 w 158"/>
                <a:gd name="T75" fmla="*/ 195 h 244"/>
                <a:gd name="T76" fmla="*/ 121 w 158"/>
                <a:gd name="T77" fmla="*/ 183 h 244"/>
                <a:gd name="T78" fmla="*/ 133 w 158"/>
                <a:gd name="T79" fmla="*/ 171 h 244"/>
                <a:gd name="T80" fmla="*/ 133 w 158"/>
                <a:gd name="T81" fmla="*/ 158 h 244"/>
                <a:gd name="T82" fmla="*/ 133 w 158"/>
                <a:gd name="T83" fmla="*/ 146 h 244"/>
                <a:gd name="T84" fmla="*/ 145 w 158"/>
                <a:gd name="T85" fmla="*/ 134 h 244"/>
                <a:gd name="T86" fmla="*/ 145 w 158"/>
                <a:gd name="T87" fmla="*/ 122 h 244"/>
                <a:gd name="T88" fmla="*/ 145 w 158"/>
                <a:gd name="T89" fmla="*/ 109 h 244"/>
                <a:gd name="T90" fmla="*/ 157 w 158"/>
                <a:gd name="T91" fmla="*/ 97 h 244"/>
                <a:gd name="T92" fmla="*/ 157 w 158"/>
                <a:gd name="T93" fmla="*/ 85 h 244"/>
                <a:gd name="T94" fmla="*/ 157 w 158"/>
                <a:gd name="T95" fmla="*/ 72 h 244"/>
                <a:gd name="T96" fmla="*/ 157 w 158"/>
                <a:gd name="T97" fmla="*/ 60 h 244"/>
                <a:gd name="T98" fmla="*/ 157 w 158"/>
                <a:gd name="T99" fmla="*/ 48 h 244"/>
                <a:gd name="T100" fmla="*/ 157 w 158"/>
                <a:gd name="T101" fmla="*/ 37 h 244"/>
                <a:gd name="T102" fmla="*/ 157 w 158"/>
                <a:gd name="T103" fmla="*/ 25 h 244"/>
                <a:gd name="T104" fmla="*/ 145 w 158"/>
                <a:gd name="T105" fmla="*/ 25 h 244"/>
                <a:gd name="T106" fmla="*/ 145 w 158"/>
                <a:gd name="T107" fmla="*/ 12 h 244"/>
                <a:gd name="T108" fmla="*/ 133 w 158"/>
                <a:gd name="T109" fmla="*/ 12 h 244"/>
                <a:gd name="T110" fmla="*/ 121 w 158"/>
                <a:gd name="T111" fmla="*/ 12 h 244"/>
                <a:gd name="T112" fmla="*/ 108 w 158"/>
                <a:gd name="T113" fmla="*/ 12 h 244"/>
                <a:gd name="T114" fmla="*/ 96 w 158"/>
                <a:gd name="T115" fmla="*/ 0 h 2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58" h="244">
                  <a:moveTo>
                    <a:pt x="96" y="0"/>
                  </a:moveTo>
                  <a:lnTo>
                    <a:pt x="108" y="0"/>
                  </a:lnTo>
                  <a:lnTo>
                    <a:pt x="108" y="12"/>
                  </a:lnTo>
                  <a:lnTo>
                    <a:pt x="96" y="12"/>
                  </a:lnTo>
                  <a:lnTo>
                    <a:pt x="84" y="25"/>
                  </a:lnTo>
                  <a:lnTo>
                    <a:pt x="84" y="37"/>
                  </a:lnTo>
                  <a:lnTo>
                    <a:pt x="72" y="37"/>
                  </a:lnTo>
                  <a:lnTo>
                    <a:pt x="60" y="48"/>
                  </a:lnTo>
                  <a:lnTo>
                    <a:pt x="48" y="60"/>
                  </a:lnTo>
                  <a:lnTo>
                    <a:pt x="48" y="72"/>
                  </a:lnTo>
                  <a:lnTo>
                    <a:pt x="35" y="85"/>
                  </a:lnTo>
                  <a:lnTo>
                    <a:pt x="35" y="97"/>
                  </a:lnTo>
                  <a:lnTo>
                    <a:pt x="23" y="97"/>
                  </a:lnTo>
                  <a:lnTo>
                    <a:pt x="23" y="109"/>
                  </a:lnTo>
                  <a:lnTo>
                    <a:pt x="23" y="122"/>
                  </a:lnTo>
                  <a:lnTo>
                    <a:pt x="12" y="122"/>
                  </a:lnTo>
                  <a:lnTo>
                    <a:pt x="12" y="134"/>
                  </a:lnTo>
                  <a:lnTo>
                    <a:pt x="12" y="146"/>
                  </a:lnTo>
                  <a:lnTo>
                    <a:pt x="0" y="158"/>
                  </a:lnTo>
                  <a:lnTo>
                    <a:pt x="0" y="171"/>
                  </a:lnTo>
                  <a:lnTo>
                    <a:pt x="0" y="183"/>
                  </a:lnTo>
                  <a:lnTo>
                    <a:pt x="0" y="195"/>
                  </a:lnTo>
                  <a:lnTo>
                    <a:pt x="0" y="206"/>
                  </a:lnTo>
                  <a:lnTo>
                    <a:pt x="12" y="206"/>
                  </a:lnTo>
                  <a:lnTo>
                    <a:pt x="12" y="218"/>
                  </a:lnTo>
                  <a:lnTo>
                    <a:pt x="23" y="218"/>
                  </a:lnTo>
                  <a:lnTo>
                    <a:pt x="23" y="231"/>
                  </a:lnTo>
                  <a:lnTo>
                    <a:pt x="35" y="231"/>
                  </a:lnTo>
                  <a:lnTo>
                    <a:pt x="35" y="243"/>
                  </a:lnTo>
                  <a:lnTo>
                    <a:pt x="48" y="243"/>
                  </a:lnTo>
                  <a:lnTo>
                    <a:pt x="60" y="243"/>
                  </a:lnTo>
                  <a:lnTo>
                    <a:pt x="72" y="243"/>
                  </a:lnTo>
                  <a:lnTo>
                    <a:pt x="84" y="243"/>
                  </a:lnTo>
                  <a:lnTo>
                    <a:pt x="96" y="231"/>
                  </a:lnTo>
                  <a:lnTo>
                    <a:pt x="108" y="218"/>
                  </a:lnTo>
                  <a:lnTo>
                    <a:pt x="108" y="206"/>
                  </a:lnTo>
                  <a:lnTo>
                    <a:pt x="121" y="206"/>
                  </a:lnTo>
                  <a:lnTo>
                    <a:pt x="121" y="195"/>
                  </a:lnTo>
                  <a:lnTo>
                    <a:pt x="121" y="183"/>
                  </a:lnTo>
                  <a:lnTo>
                    <a:pt x="133" y="171"/>
                  </a:lnTo>
                  <a:lnTo>
                    <a:pt x="133" y="158"/>
                  </a:lnTo>
                  <a:lnTo>
                    <a:pt x="133" y="146"/>
                  </a:lnTo>
                  <a:lnTo>
                    <a:pt x="145" y="134"/>
                  </a:lnTo>
                  <a:lnTo>
                    <a:pt x="145" y="122"/>
                  </a:lnTo>
                  <a:lnTo>
                    <a:pt x="145" y="109"/>
                  </a:lnTo>
                  <a:lnTo>
                    <a:pt x="157" y="97"/>
                  </a:lnTo>
                  <a:lnTo>
                    <a:pt x="157" y="85"/>
                  </a:lnTo>
                  <a:lnTo>
                    <a:pt x="157" y="72"/>
                  </a:lnTo>
                  <a:lnTo>
                    <a:pt x="157" y="60"/>
                  </a:lnTo>
                  <a:lnTo>
                    <a:pt x="157" y="48"/>
                  </a:lnTo>
                  <a:lnTo>
                    <a:pt x="157" y="37"/>
                  </a:lnTo>
                  <a:lnTo>
                    <a:pt x="157" y="25"/>
                  </a:lnTo>
                  <a:lnTo>
                    <a:pt x="145" y="25"/>
                  </a:lnTo>
                  <a:lnTo>
                    <a:pt x="145" y="12"/>
                  </a:lnTo>
                  <a:lnTo>
                    <a:pt x="133" y="12"/>
                  </a:lnTo>
                  <a:lnTo>
                    <a:pt x="121" y="12"/>
                  </a:lnTo>
                  <a:lnTo>
                    <a:pt x="108" y="12"/>
                  </a:lnTo>
                  <a:lnTo>
                    <a:pt x="96"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116</a:t>
            </a:fld>
            <a:endParaRPr lang="en-US" altLang="en-US"/>
          </a:p>
        </p:txBody>
      </p:sp>
    </p:spTree>
  </p:cSld>
  <p:clrMapOvr>
    <a:masterClrMapping/>
  </p:clrMapOvr>
  <p:transition advTm="2000"/>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6434"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6471"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6435"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36"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6437"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6438"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16.0</a:t>
            </a:r>
            <a:endParaRPr lang="en-US" altLang="en-US" smtClean="0"/>
          </a:p>
        </p:txBody>
      </p:sp>
      <p:grpSp>
        <p:nvGrpSpPr>
          <p:cNvPr id="146439" name="Group 7"/>
          <p:cNvGrpSpPr>
            <a:grpSpLocks/>
          </p:cNvGrpSpPr>
          <p:nvPr/>
        </p:nvGrpSpPr>
        <p:grpSpPr bwMode="auto">
          <a:xfrm>
            <a:off x="1912938" y="3733800"/>
            <a:ext cx="5314950" cy="1055688"/>
            <a:chOff x="1221" y="2464"/>
            <a:chExt cx="3395" cy="679"/>
          </a:xfrm>
        </p:grpSpPr>
        <p:grpSp>
          <p:nvGrpSpPr>
            <p:cNvPr id="146440" name="Group 8"/>
            <p:cNvGrpSpPr>
              <a:grpSpLocks/>
            </p:cNvGrpSpPr>
            <p:nvPr/>
          </p:nvGrpSpPr>
          <p:grpSpPr bwMode="auto">
            <a:xfrm>
              <a:off x="1221" y="2464"/>
              <a:ext cx="3395" cy="666"/>
              <a:chOff x="1221" y="2464"/>
              <a:chExt cx="3395" cy="666"/>
            </a:xfrm>
          </p:grpSpPr>
          <p:sp>
            <p:nvSpPr>
              <p:cNvPr id="146449"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6450" name="Group 10"/>
              <p:cNvGrpSpPr>
                <a:grpSpLocks/>
              </p:cNvGrpSpPr>
              <p:nvPr/>
            </p:nvGrpSpPr>
            <p:grpSpPr bwMode="auto">
              <a:xfrm>
                <a:off x="1523" y="3061"/>
                <a:ext cx="2611" cy="65"/>
                <a:chOff x="1523" y="3061"/>
                <a:chExt cx="2611" cy="65"/>
              </a:xfrm>
            </p:grpSpPr>
            <p:sp>
              <p:nvSpPr>
                <p:cNvPr id="146459"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60"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61"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62"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63"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64" name="Line 16"/>
                <p:cNvSpPr>
                  <a:spLocks noChangeShapeType="1"/>
                </p:cNvSpPr>
                <p:nvPr/>
              </p:nvSpPr>
              <p:spPr bwMode="auto">
                <a:xfrm flipV="1">
                  <a:off x="372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65" name="Line 17"/>
                <p:cNvSpPr>
                  <a:spLocks noChangeShapeType="1"/>
                </p:cNvSpPr>
                <p:nvPr/>
              </p:nvSpPr>
              <p:spPr bwMode="auto">
                <a:xfrm flipV="1">
                  <a:off x="4134"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6451" name="Group 18"/>
              <p:cNvGrpSpPr>
                <a:grpSpLocks/>
              </p:cNvGrpSpPr>
              <p:nvPr/>
            </p:nvGrpSpPr>
            <p:grpSpPr bwMode="auto">
              <a:xfrm>
                <a:off x="1523" y="2464"/>
                <a:ext cx="2611" cy="77"/>
                <a:chOff x="1523" y="2464"/>
                <a:chExt cx="2611" cy="77"/>
              </a:xfrm>
            </p:grpSpPr>
            <p:sp>
              <p:nvSpPr>
                <p:cNvPr id="146452" name="Line 19"/>
                <p:cNvSpPr>
                  <a:spLocks noChangeShapeType="1"/>
                </p:cNvSpPr>
                <p:nvPr/>
              </p:nvSpPr>
              <p:spPr bwMode="auto">
                <a:xfrm flipV="1">
                  <a:off x="1523"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53" name="Line 20"/>
                <p:cNvSpPr>
                  <a:spLocks noChangeShapeType="1"/>
                </p:cNvSpPr>
                <p:nvPr/>
              </p:nvSpPr>
              <p:spPr bwMode="auto">
                <a:xfrm flipV="1">
                  <a:off x="1970"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54" name="Line 21"/>
                <p:cNvSpPr>
                  <a:spLocks noChangeShapeType="1"/>
                </p:cNvSpPr>
                <p:nvPr/>
              </p:nvSpPr>
              <p:spPr bwMode="auto">
                <a:xfrm flipV="1">
                  <a:off x="2405"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55" name="Line 22"/>
                <p:cNvSpPr>
                  <a:spLocks noChangeShapeType="1"/>
                </p:cNvSpPr>
                <p:nvPr/>
              </p:nvSpPr>
              <p:spPr bwMode="auto">
                <a:xfrm flipV="1">
                  <a:off x="2852"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56" name="Line 23"/>
                <p:cNvSpPr>
                  <a:spLocks noChangeShapeType="1"/>
                </p:cNvSpPr>
                <p:nvPr/>
              </p:nvSpPr>
              <p:spPr bwMode="auto">
                <a:xfrm flipV="1">
                  <a:off x="3287"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57"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58"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6441" name="Freeform 26"/>
            <p:cNvSpPr>
              <a:spLocks/>
            </p:cNvSpPr>
            <p:nvPr/>
          </p:nvSpPr>
          <p:spPr bwMode="auto">
            <a:xfrm>
              <a:off x="2131" y="2464"/>
              <a:ext cx="512" cy="663"/>
            </a:xfrm>
            <a:custGeom>
              <a:avLst/>
              <a:gdLst>
                <a:gd name="T0" fmla="*/ 499 w 512"/>
                <a:gd name="T1" fmla="*/ 36 h 663"/>
                <a:gd name="T2" fmla="*/ 511 w 512"/>
                <a:gd name="T3" fmla="*/ 73 h 663"/>
                <a:gd name="T4" fmla="*/ 511 w 512"/>
                <a:gd name="T5" fmla="*/ 108 h 663"/>
                <a:gd name="T6" fmla="*/ 511 w 512"/>
                <a:gd name="T7" fmla="*/ 144 h 663"/>
                <a:gd name="T8" fmla="*/ 511 w 512"/>
                <a:gd name="T9" fmla="*/ 181 h 663"/>
                <a:gd name="T10" fmla="*/ 499 w 512"/>
                <a:gd name="T11" fmla="*/ 217 h 663"/>
                <a:gd name="T12" fmla="*/ 499 w 512"/>
                <a:gd name="T13" fmla="*/ 252 h 663"/>
                <a:gd name="T14" fmla="*/ 499 w 512"/>
                <a:gd name="T15" fmla="*/ 289 h 663"/>
                <a:gd name="T16" fmla="*/ 487 w 512"/>
                <a:gd name="T17" fmla="*/ 313 h 663"/>
                <a:gd name="T18" fmla="*/ 475 w 512"/>
                <a:gd name="T19" fmla="*/ 349 h 663"/>
                <a:gd name="T20" fmla="*/ 464 w 512"/>
                <a:gd name="T21" fmla="*/ 385 h 663"/>
                <a:gd name="T22" fmla="*/ 440 w 512"/>
                <a:gd name="T23" fmla="*/ 421 h 663"/>
                <a:gd name="T24" fmla="*/ 416 w 512"/>
                <a:gd name="T25" fmla="*/ 445 h 663"/>
                <a:gd name="T26" fmla="*/ 404 w 512"/>
                <a:gd name="T27" fmla="*/ 481 h 663"/>
                <a:gd name="T28" fmla="*/ 380 w 512"/>
                <a:gd name="T29" fmla="*/ 493 h 663"/>
                <a:gd name="T30" fmla="*/ 356 w 512"/>
                <a:gd name="T31" fmla="*/ 530 h 663"/>
                <a:gd name="T32" fmla="*/ 321 w 512"/>
                <a:gd name="T33" fmla="*/ 542 h 663"/>
                <a:gd name="T34" fmla="*/ 285 w 512"/>
                <a:gd name="T35" fmla="*/ 565 h 663"/>
                <a:gd name="T36" fmla="*/ 273 w 512"/>
                <a:gd name="T37" fmla="*/ 589 h 663"/>
                <a:gd name="T38" fmla="*/ 261 w 512"/>
                <a:gd name="T39" fmla="*/ 614 h 663"/>
                <a:gd name="T40" fmla="*/ 250 w 512"/>
                <a:gd name="T41" fmla="*/ 638 h 663"/>
                <a:gd name="T42" fmla="*/ 214 w 512"/>
                <a:gd name="T43" fmla="*/ 650 h 663"/>
                <a:gd name="T44" fmla="*/ 167 w 512"/>
                <a:gd name="T45" fmla="*/ 662 h 663"/>
                <a:gd name="T46" fmla="*/ 95 w 512"/>
                <a:gd name="T47" fmla="*/ 662 h 663"/>
                <a:gd name="T48" fmla="*/ 47 w 512"/>
                <a:gd name="T49" fmla="*/ 650 h 663"/>
                <a:gd name="T50" fmla="*/ 12 w 512"/>
                <a:gd name="T51" fmla="*/ 638 h 663"/>
                <a:gd name="T52" fmla="*/ 0 w 512"/>
                <a:gd name="T53" fmla="*/ 601 h 663"/>
                <a:gd name="T54" fmla="*/ 0 w 512"/>
                <a:gd name="T55" fmla="*/ 565 h 663"/>
                <a:gd name="T56" fmla="*/ 12 w 512"/>
                <a:gd name="T57" fmla="*/ 530 h 663"/>
                <a:gd name="T58" fmla="*/ 35 w 512"/>
                <a:gd name="T59" fmla="*/ 506 h 663"/>
                <a:gd name="T60" fmla="*/ 59 w 512"/>
                <a:gd name="T61" fmla="*/ 469 h 663"/>
                <a:gd name="T62" fmla="*/ 71 w 512"/>
                <a:gd name="T63" fmla="*/ 445 h 663"/>
                <a:gd name="T64" fmla="*/ 83 w 512"/>
                <a:gd name="T65" fmla="*/ 421 h 663"/>
                <a:gd name="T66" fmla="*/ 95 w 512"/>
                <a:gd name="T67" fmla="*/ 398 h 663"/>
                <a:gd name="T68" fmla="*/ 107 w 512"/>
                <a:gd name="T69" fmla="*/ 373 h 663"/>
                <a:gd name="T70" fmla="*/ 119 w 512"/>
                <a:gd name="T71" fmla="*/ 349 h 663"/>
                <a:gd name="T72" fmla="*/ 119 w 512"/>
                <a:gd name="T73" fmla="*/ 313 h 663"/>
                <a:gd name="T74" fmla="*/ 119 w 512"/>
                <a:gd name="T75" fmla="*/ 277 h 663"/>
                <a:gd name="T76" fmla="*/ 119 w 512"/>
                <a:gd name="T77" fmla="*/ 241 h 663"/>
                <a:gd name="T78" fmla="*/ 119 w 512"/>
                <a:gd name="T79" fmla="*/ 205 h 663"/>
                <a:gd name="T80" fmla="*/ 119 w 512"/>
                <a:gd name="T81" fmla="*/ 169 h 663"/>
                <a:gd name="T82" fmla="*/ 119 w 512"/>
                <a:gd name="T83" fmla="*/ 132 h 663"/>
                <a:gd name="T84" fmla="*/ 131 w 512"/>
                <a:gd name="T85" fmla="*/ 108 h 663"/>
                <a:gd name="T86" fmla="*/ 143 w 512"/>
                <a:gd name="T87" fmla="*/ 73 h 663"/>
                <a:gd name="T88" fmla="*/ 167 w 512"/>
                <a:gd name="T89" fmla="*/ 36 h 663"/>
                <a:gd name="T90" fmla="*/ 190 w 512"/>
                <a:gd name="T91" fmla="*/ 12 h 663"/>
                <a:gd name="T92" fmla="*/ 226 w 512"/>
                <a:gd name="T93" fmla="*/ 0 h 663"/>
                <a:gd name="T94" fmla="*/ 261 w 512"/>
                <a:gd name="T95" fmla="*/ 0 h 663"/>
                <a:gd name="T96" fmla="*/ 297 w 512"/>
                <a:gd name="T97" fmla="*/ 0 h 663"/>
                <a:gd name="T98" fmla="*/ 332 w 512"/>
                <a:gd name="T99" fmla="*/ 0 h 663"/>
                <a:gd name="T100" fmla="*/ 368 w 512"/>
                <a:gd name="T101" fmla="*/ 12 h 663"/>
                <a:gd name="T102" fmla="*/ 404 w 512"/>
                <a:gd name="T103" fmla="*/ 0 h 663"/>
                <a:gd name="T104" fmla="*/ 440 w 512"/>
                <a:gd name="T105" fmla="*/ 12 h 663"/>
                <a:gd name="T106" fmla="*/ 499 w 512"/>
                <a:gd name="T107" fmla="*/ 12 h 66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12" h="663">
                  <a:moveTo>
                    <a:pt x="499" y="12"/>
                  </a:moveTo>
                  <a:lnTo>
                    <a:pt x="499" y="24"/>
                  </a:lnTo>
                  <a:lnTo>
                    <a:pt x="499" y="36"/>
                  </a:lnTo>
                  <a:lnTo>
                    <a:pt x="499" y="48"/>
                  </a:lnTo>
                  <a:lnTo>
                    <a:pt x="499" y="61"/>
                  </a:lnTo>
                  <a:lnTo>
                    <a:pt x="511" y="73"/>
                  </a:lnTo>
                  <a:lnTo>
                    <a:pt x="511" y="85"/>
                  </a:lnTo>
                  <a:lnTo>
                    <a:pt x="511" y="97"/>
                  </a:lnTo>
                  <a:lnTo>
                    <a:pt x="511" y="108"/>
                  </a:lnTo>
                  <a:lnTo>
                    <a:pt x="511" y="120"/>
                  </a:lnTo>
                  <a:lnTo>
                    <a:pt x="511" y="132"/>
                  </a:lnTo>
                  <a:lnTo>
                    <a:pt x="511" y="144"/>
                  </a:lnTo>
                  <a:lnTo>
                    <a:pt x="511" y="156"/>
                  </a:lnTo>
                  <a:lnTo>
                    <a:pt x="511" y="169"/>
                  </a:lnTo>
                  <a:lnTo>
                    <a:pt x="511" y="181"/>
                  </a:lnTo>
                  <a:lnTo>
                    <a:pt x="511" y="193"/>
                  </a:lnTo>
                  <a:lnTo>
                    <a:pt x="511" y="205"/>
                  </a:lnTo>
                  <a:lnTo>
                    <a:pt x="499" y="217"/>
                  </a:lnTo>
                  <a:lnTo>
                    <a:pt x="499" y="229"/>
                  </a:lnTo>
                  <a:lnTo>
                    <a:pt x="499" y="241"/>
                  </a:lnTo>
                  <a:lnTo>
                    <a:pt x="499" y="252"/>
                  </a:lnTo>
                  <a:lnTo>
                    <a:pt x="499" y="264"/>
                  </a:lnTo>
                  <a:lnTo>
                    <a:pt x="499" y="277"/>
                  </a:lnTo>
                  <a:lnTo>
                    <a:pt x="499" y="289"/>
                  </a:lnTo>
                  <a:lnTo>
                    <a:pt x="499" y="301"/>
                  </a:lnTo>
                  <a:lnTo>
                    <a:pt x="487" y="301"/>
                  </a:lnTo>
                  <a:lnTo>
                    <a:pt x="487" y="313"/>
                  </a:lnTo>
                  <a:lnTo>
                    <a:pt x="487" y="325"/>
                  </a:lnTo>
                  <a:lnTo>
                    <a:pt x="487" y="337"/>
                  </a:lnTo>
                  <a:lnTo>
                    <a:pt x="475" y="349"/>
                  </a:lnTo>
                  <a:lnTo>
                    <a:pt x="475" y="361"/>
                  </a:lnTo>
                  <a:lnTo>
                    <a:pt x="464" y="373"/>
                  </a:lnTo>
                  <a:lnTo>
                    <a:pt x="464" y="385"/>
                  </a:lnTo>
                  <a:lnTo>
                    <a:pt x="452" y="398"/>
                  </a:lnTo>
                  <a:lnTo>
                    <a:pt x="440" y="409"/>
                  </a:lnTo>
                  <a:lnTo>
                    <a:pt x="440" y="421"/>
                  </a:lnTo>
                  <a:lnTo>
                    <a:pt x="428" y="433"/>
                  </a:lnTo>
                  <a:lnTo>
                    <a:pt x="428" y="445"/>
                  </a:lnTo>
                  <a:lnTo>
                    <a:pt x="416" y="445"/>
                  </a:lnTo>
                  <a:lnTo>
                    <a:pt x="416" y="457"/>
                  </a:lnTo>
                  <a:lnTo>
                    <a:pt x="404" y="469"/>
                  </a:lnTo>
                  <a:lnTo>
                    <a:pt x="404" y="481"/>
                  </a:lnTo>
                  <a:lnTo>
                    <a:pt x="392" y="481"/>
                  </a:lnTo>
                  <a:lnTo>
                    <a:pt x="392" y="493"/>
                  </a:lnTo>
                  <a:lnTo>
                    <a:pt x="380" y="493"/>
                  </a:lnTo>
                  <a:lnTo>
                    <a:pt x="380" y="506"/>
                  </a:lnTo>
                  <a:lnTo>
                    <a:pt x="368" y="518"/>
                  </a:lnTo>
                  <a:lnTo>
                    <a:pt x="356" y="530"/>
                  </a:lnTo>
                  <a:lnTo>
                    <a:pt x="344" y="530"/>
                  </a:lnTo>
                  <a:lnTo>
                    <a:pt x="332" y="542"/>
                  </a:lnTo>
                  <a:lnTo>
                    <a:pt x="321" y="542"/>
                  </a:lnTo>
                  <a:lnTo>
                    <a:pt x="309" y="553"/>
                  </a:lnTo>
                  <a:lnTo>
                    <a:pt x="297" y="553"/>
                  </a:lnTo>
                  <a:lnTo>
                    <a:pt x="285" y="565"/>
                  </a:lnTo>
                  <a:lnTo>
                    <a:pt x="285" y="577"/>
                  </a:lnTo>
                  <a:lnTo>
                    <a:pt x="273" y="577"/>
                  </a:lnTo>
                  <a:lnTo>
                    <a:pt x="273" y="589"/>
                  </a:lnTo>
                  <a:lnTo>
                    <a:pt x="273" y="601"/>
                  </a:lnTo>
                  <a:lnTo>
                    <a:pt x="273" y="614"/>
                  </a:lnTo>
                  <a:lnTo>
                    <a:pt x="261" y="614"/>
                  </a:lnTo>
                  <a:lnTo>
                    <a:pt x="261" y="626"/>
                  </a:lnTo>
                  <a:lnTo>
                    <a:pt x="261" y="638"/>
                  </a:lnTo>
                  <a:lnTo>
                    <a:pt x="250" y="638"/>
                  </a:lnTo>
                  <a:lnTo>
                    <a:pt x="238" y="650"/>
                  </a:lnTo>
                  <a:lnTo>
                    <a:pt x="226" y="650"/>
                  </a:lnTo>
                  <a:lnTo>
                    <a:pt x="214" y="650"/>
                  </a:lnTo>
                  <a:lnTo>
                    <a:pt x="202" y="650"/>
                  </a:lnTo>
                  <a:lnTo>
                    <a:pt x="178" y="650"/>
                  </a:lnTo>
                  <a:lnTo>
                    <a:pt x="167" y="662"/>
                  </a:lnTo>
                  <a:lnTo>
                    <a:pt x="143" y="662"/>
                  </a:lnTo>
                  <a:lnTo>
                    <a:pt x="119" y="662"/>
                  </a:lnTo>
                  <a:lnTo>
                    <a:pt x="95" y="662"/>
                  </a:lnTo>
                  <a:lnTo>
                    <a:pt x="83" y="650"/>
                  </a:lnTo>
                  <a:lnTo>
                    <a:pt x="59" y="650"/>
                  </a:lnTo>
                  <a:lnTo>
                    <a:pt x="47" y="650"/>
                  </a:lnTo>
                  <a:lnTo>
                    <a:pt x="35" y="650"/>
                  </a:lnTo>
                  <a:lnTo>
                    <a:pt x="24" y="638"/>
                  </a:lnTo>
                  <a:lnTo>
                    <a:pt x="12" y="638"/>
                  </a:lnTo>
                  <a:lnTo>
                    <a:pt x="12" y="626"/>
                  </a:lnTo>
                  <a:lnTo>
                    <a:pt x="0" y="614"/>
                  </a:lnTo>
                  <a:lnTo>
                    <a:pt x="0" y="601"/>
                  </a:lnTo>
                  <a:lnTo>
                    <a:pt x="0" y="589"/>
                  </a:lnTo>
                  <a:lnTo>
                    <a:pt x="0" y="577"/>
                  </a:lnTo>
                  <a:lnTo>
                    <a:pt x="0" y="565"/>
                  </a:lnTo>
                  <a:lnTo>
                    <a:pt x="0" y="553"/>
                  </a:lnTo>
                  <a:lnTo>
                    <a:pt x="12" y="542"/>
                  </a:lnTo>
                  <a:lnTo>
                    <a:pt x="12" y="530"/>
                  </a:lnTo>
                  <a:lnTo>
                    <a:pt x="24" y="518"/>
                  </a:lnTo>
                  <a:lnTo>
                    <a:pt x="24" y="506"/>
                  </a:lnTo>
                  <a:lnTo>
                    <a:pt x="35" y="506"/>
                  </a:lnTo>
                  <a:lnTo>
                    <a:pt x="35" y="493"/>
                  </a:lnTo>
                  <a:lnTo>
                    <a:pt x="47" y="481"/>
                  </a:lnTo>
                  <a:lnTo>
                    <a:pt x="59" y="469"/>
                  </a:lnTo>
                  <a:lnTo>
                    <a:pt x="59" y="457"/>
                  </a:lnTo>
                  <a:lnTo>
                    <a:pt x="71" y="457"/>
                  </a:lnTo>
                  <a:lnTo>
                    <a:pt x="71" y="445"/>
                  </a:lnTo>
                  <a:lnTo>
                    <a:pt x="71" y="433"/>
                  </a:lnTo>
                  <a:lnTo>
                    <a:pt x="83" y="433"/>
                  </a:lnTo>
                  <a:lnTo>
                    <a:pt x="83" y="421"/>
                  </a:lnTo>
                  <a:lnTo>
                    <a:pt x="95" y="421"/>
                  </a:lnTo>
                  <a:lnTo>
                    <a:pt x="95" y="409"/>
                  </a:lnTo>
                  <a:lnTo>
                    <a:pt x="95" y="398"/>
                  </a:lnTo>
                  <a:lnTo>
                    <a:pt x="107" y="398"/>
                  </a:lnTo>
                  <a:lnTo>
                    <a:pt x="107" y="385"/>
                  </a:lnTo>
                  <a:lnTo>
                    <a:pt x="107" y="373"/>
                  </a:lnTo>
                  <a:lnTo>
                    <a:pt x="107" y="361"/>
                  </a:lnTo>
                  <a:lnTo>
                    <a:pt x="119" y="361"/>
                  </a:lnTo>
                  <a:lnTo>
                    <a:pt x="119" y="349"/>
                  </a:lnTo>
                  <a:lnTo>
                    <a:pt x="119" y="337"/>
                  </a:lnTo>
                  <a:lnTo>
                    <a:pt x="119" y="325"/>
                  </a:lnTo>
                  <a:lnTo>
                    <a:pt x="119" y="313"/>
                  </a:lnTo>
                  <a:lnTo>
                    <a:pt x="119" y="301"/>
                  </a:lnTo>
                  <a:lnTo>
                    <a:pt x="119" y="289"/>
                  </a:lnTo>
                  <a:lnTo>
                    <a:pt x="119" y="277"/>
                  </a:lnTo>
                  <a:lnTo>
                    <a:pt x="119" y="264"/>
                  </a:lnTo>
                  <a:lnTo>
                    <a:pt x="119" y="252"/>
                  </a:lnTo>
                  <a:lnTo>
                    <a:pt x="119" y="241"/>
                  </a:lnTo>
                  <a:lnTo>
                    <a:pt x="119" y="229"/>
                  </a:lnTo>
                  <a:lnTo>
                    <a:pt x="119" y="217"/>
                  </a:lnTo>
                  <a:lnTo>
                    <a:pt x="119" y="205"/>
                  </a:lnTo>
                  <a:lnTo>
                    <a:pt x="119" y="193"/>
                  </a:lnTo>
                  <a:lnTo>
                    <a:pt x="119" y="181"/>
                  </a:lnTo>
                  <a:lnTo>
                    <a:pt x="119" y="169"/>
                  </a:lnTo>
                  <a:lnTo>
                    <a:pt x="119" y="156"/>
                  </a:lnTo>
                  <a:lnTo>
                    <a:pt x="119" y="144"/>
                  </a:lnTo>
                  <a:lnTo>
                    <a:pt x="119" y="132"/>
                  </a:lnTo>
                  <a:lnTo>
                    <a:pt x="119" y="120"/>
                  </a:lnTo>
                  <a:lnTo>
                    <a:pt x="119" y="108"/>
                  </a:lnTo>
                  <a:lnTo>
                    <a:pt x="131" y="108"/>
                  </a:lnTo>
                  <a:lnTo>
                    <a:pt x="131" y="97"/>
                  </a:lnTo>
                  <a:lnTo>
                    <a:pt x="131" y="85"/>
                  </a:lnTo>
                  <a:lnTo>
                    <a:pt x="143" y="73"/>
                  </a:lnTo>
                  <a:lnTo>
                    <a:pt x="143" y="61"/>
                  </a:lnTo>
                  <a:lnTo>
                    <a:pt x="155" y="48"/>
                  </a:lnTo>
                  <a:lnTo>
                    <a:pt x="167" y="36"/>
                  </a:lnTo>
                  <a:lnTo>
                    <a:pt x="167" y="24"/>
                  </a:lnTo>
                  <a:lnTo>
                    <a:pt x="178" y="24"/>
                  </a:lnTo>
                  <a:lnTo>
                    <a:pt x="190" y="12"/>
                  </a:lnTo>
                  <a:lnTo>
                    <a:pt x="202" y="12"/>
                  </a:lnTo>
                  <a:lnTo>
                    <a:pt x="214" y="12"/>
                  </a:lnTo>
                  <a:lnTo>
                    <a:pt x="226" y="0"/>
                  </a:lnTo>
                  <a:lnTo>
                    <a:pt x="238" y="0"/>
                  </a:lnTo>
                  <a:lnTo>
                    <a:pt x="250" y="0"/>
                  </a:lnTo>
                  <a:lnTo>
                    <a:pt x="261" y="0"/>
                  </a:lnTo>
                  <a:lnTo>
                    <a:pt x="273" y="0"/>
                  </a:lnTo>
                  <a:lnTo>
                    <a:pt x="285" y="0"/>
                  </a:lnTo>
                  <a:lnTo>
                    <a:pt x="297" y="0"/>
                  </a:lnTo>
                  <a:lnTo>
                    <a:pt x="309" y="0"/>
                  </a:lnTo>
                  <a:lnTo>
                    <a:pt x="321" y="0"/>
                  </a:lnTo>
                  <a:lnTo>
                    <a:pt x="332" y="0"/>
                  </a:lnTo>
                  <a:lnTo>
                    <a:pt x="344" y="0"/>
                  </a:lnTo>
                  <a:lnTo>
                    <a:pt x="356" y="12"/>
                  </a:lnTo>
                  <a:lnTo>
                    <a:pt x="368" y="12"/>
                  </a:lnTo>
                  <a:lnTo>
                    <a:pt x="380" y="0"/>
                  </a:lnTo>
                  <a:lnTo>
                    <a:pt x="392" y="12"/>
                  </a:lnTo>
                  <a:lnTo>
                    <a:pt x="404" y="0"/>
                  </a:lnTo>
                  <a:lnTo>
                    <a:pt x="416" y="12"/>
                  </a:lnTo>
                  <a:lnTo>
                    <a:pt x="428" y="0"/>
                  </a:lnTo>
                  <a:lnTo>
                    <a:pt x="440" y="12"/>
                  </a:lnTo>
                  <a:lnTo>
                    <a:pt x="464" y="0"/>
                  </a:lnTo>
                  <a:lnTo>
                    <a:pt x="475" y="12"/>
                  </a:lnTo>
                  <a:lnTo>
                    <a:pt x="499" y="12"/>
                  </a:lnTo>
                  <a:lnTo>
                    <a:pt x="499" y="0"/>
                  </a:lnTo>
                  <a:lnTo>
                    <a:pt x="499" y="12"/>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6442" name="Line 27"/>
            <p:cNvSpPr>
              <a:spLocks noChangeShapeType="1"/>
            </p:cNvSpPr>
            <p:nvPr/>
          </p:nvSpPr>
          <p:spPr bwMode="auto">
            <a:xfrm>
              <a:off x="2646" y="2464"/>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43" name="Freeform 28"/>
            <p:cNvSpPr>
              <a:spLocks/>
            </p:cNvSpPr>
            <p:nvPr/>
          </p:nvSpPr>
          <p:spPr bwMode="auto">
            <a:xfrm>
              <a:off x="2139" y="2472"/>
              <a:ext cx="520" cy="671"/>
            </a:xfrm>
            <a:custGeom>
              <a:avLst/>
              <a:gdLst>
                <a:gd name="T0" fmla="*/ 507 w 520"/>
                <a:gd name="T1" fmla="*/ 0 h 671"/>
                <a:gd name="T2" fmla="*/ 519 w 520"/>
                <a:gd name="T3" fmla="*/ 98 h 671"/>
                <a:gd name="T4" fmla="*/ 519 w 520"/>
                <a:gd name="T5" fmla="*/ 183 h 671"/>
                <a:gd name="T6" fmla="*/ 507 w 520"/>
                <a:gd name="T7" fmla="*/ 280 h 671"/>
                <a:gd name="T8" fmla="*/ 483 w 520"/>
                <a:gd name="T9" fmla="*/ 353 h 671"/>
                <a:gd name="T10" fmla="*/ 423 w 520"/>
                <a:gd name="T11" fmla="*/ 463 h 671"/>
                <a:gd name="T12" fmla="*/ 362 w 520"/>
                <a:gd name="T13" fmla="*/ 536 h 671"/>
                <a:gd name="T14" fmla="*/ 290 w 520"/>
                <a:gd name="T15" fmla="*/ 560 h 671"/>
                <a:gd name="T16" fmla="*/ 266 w 520"/>
                <a:gd name="T17" fmla="*/ 633 h 671"/>
                <a:gd name="T18" fmla="*/ 241 w 520"/>
                <a:gd name="T19" fmla="*/ 658 h 671"/>
                <a:gd name="T20" fmla="*/ 0 w 520"/>
                <a:gd name="T21" fmla="*/ 670 h 671"/>
                <a:gd name="T22" fmla="*/ 0 w 520"/>
                <a:gd name="T23" fmla="*/ 560 h 671"/>
                <a:gd name="T24" fmla="*/ 60 w 520"/>
                <a:gd name="T25" fmla="*/ 475 h 671"/>
                <a:gd name="T26" fmla="*/ 108 w 520"/>
                <a:gd name="T27" fmla="*/ 402 h 671"/>
                <a:gd name="T28" fmla="*/ 133 w 520"/>
                <a:gd name="T29" fmla="*/ 304 h 671"/>
                <a:gd name="T30" fmla="*/ 121 w 520"/>
                <a:gd name="T31" fmla="*/ 207 h 671"/>
                <a:gd name="T32" fmla="*/ 121 w 520"/>
                <a:gd name="T33" fmla="*/ 122 h 671"/>
                <a:gd name="T34" fmla="*/ 157 w 520"/>
                <a:gd name="T35" fmla="*/ 25 h 671"/>
                <a:gd name="T36" fmla="*/ 217 w 520"/>
                <a:gd name="T37" fmla="*/ 0 h 671"/>
                <a:gd name="T38" fmla="*/ 314 w 520"/>
                <a:gd name="T39" fmla="*/ 0 h 671"/>
                <a:gd name="T40" fmla="*/ 411 w 520"/>
                <a:gd name="T41" fmla="*/ 0 h 671"/>
                <a:gd name="T42" fmla="*/ 507 w 520"/>
                <a:gd name="T43" fmla="*/ 0 h 67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0" h="671">
                  <a:moveTo>
                    <a:pt x="507" y="0"/>
                  </a:moveTo>
                  <a:lnTo>
                    <a:pt x="519" y="98"/>
                  </a:lnTo>
                  <a:lnTo>
                    <a:pt x="519" y="183"/>
                  </a:lnTo>
                  <a:lnTo>
                    <a:pt x="507" y="280"/>
                  </a:lnTo>
                  <a:lnTo>
                    <a:pt x="483" y="353"/>
                  </a:lnTo>
                  <a:lnTo>
                    <a:pt x="423" y="463"/>
                  </a:lnTo>
                  <a:lnTo>
                    <a:pt x="362" y="536"/>
                  </a:lnTo>
                  <a:lnTo>
                    <a:pt x="290" y="560"/>
                  </a:lnTo>
                  <a:lnTo>
                    <a:pt x="266" y="633"/>
                  </a:lnTo>
                  <a:lnTo>
                    <a:pt x="241" y="658"/>
                  </a:lnTo>
                  <a:lnTo>
                    <a:pt x="0" y="670"/>
                  </a:lnTo>
                  <a:lnTo>
                    <a:pt x="0" y="560"/>
                  </a:lnTo>
                  <a:lnTo>
                    <a:pt x="60" y="475"/>
                  </a:lnTo>
                  <a:lnTo>
                    <a:pt x="108" y="402"/>
                  </a:lnTo>
                  <a:lnTo>
                    <a:pt x="133" y="304"/>
                  </a:lnTo>
                  <a:lnTo>
                    <a:pt x="121" y="207"/>
                  </a:lnTo>
                  <a:lnTo>
                    <a:pt x="121" y="122"/>
                  </a:lnTo>
                  <a:lnTo>
                    <a:pt x="157" y="25"/>
                  </a:lnTo>
                  <a:lnTo>
                    <a:pt x="217" y="0"/>
                  </a:lnTo>
                  <a:lnTo>
                    <a:pt x="314" y="0"/>
                  </a:lnTo>
                  <a:lnTo>
                    <a:pt x="411" y="0"/>
                  </a:lnTo>
                  <a:lnTo>
                    <a:pt x="507"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6444" name="Freeform 29"/>
            <p:cNvSpPr>
              <a:spLocks/>
            </p:cNvSpPr>
            <p:nvPr/>
          </p:nvSpPr>
          <p:spPr bwMode="auto">
            <a:xfrm>
              <a:off x="2139" y="2472"/>
              <a:ext cx="520" cy="671"/>
            </a:xfrm>
            <a:custGeom>
              <a:avLst/>
              <a:gdLst>
                <a:gd name="T0" fmla="*/ 507 w 520"/>
                <a:gd name="T1" fmla="*/ 37 h 671"/>
                <a:gd name="T2" fmla="*/ 519 w 520"/>
                <a:gd name="T3" fmla="*/ 74 h 671"/>
                <a:gd name="T4" fmla="*/ 519 w 520"/>
                <a:gd name="T5" fmla="*/ 109 h 671"/>
                <a:gd name="T6" fmla="*/ 519 w 520"/>
                <a:gd name="T7" fmla="*/ 146 h 671"/>
                <a:gd name="T8" fmla="*/ 519 w 520"/>
                <a:gd name="T9" fmla="*/ 183 h 671"/>
                <a:gd name="T10" fmla="*/ 507 w 520"/>
                <a:gd name="T11" fmla="*/ 220 h 671"/>
                <a:gd name="T12" fmla="*/ 507 w 520"/>
                <a:gd name="T13" fmla="*/ 255 h 671"/>
                <a:gd name="T14" fmla="*/ 507 w 520"/>
                <a:gd name="T15" fmla="*/ 292 h 671"/>
                <a:gd name="T16" fmla="*/ 495 w 520"/>
                <a:gd name="T17" fmla="*/ 317 h 671"/>
                <a:gd name="T18" fmla="*/ 483 w 520"/>
                <a:gd name="T19" fmla="*/ 353 h 671"/>
                <a:gd name="T20" fmla="*/ 471 w 520"/>
                <a:gd name="T21" fmla="*/ 390 h 671"/>
                <a:gd name="T22" fmla="*/ 447 w 520"/>
                <a:gd name="T23" fmla="*/ 426 h 671"/>
                <a:gd name="T24" fmla="*/ 423 w 520"/>
                <a:gd name="T25" fmla="*/ 450 h 671"/>
                <a:gd name="T26" fmla="*/ 411 w 520"/>
                <a:gd name="T27" fmla="*/ 487 h 671"/>
                <a:gd name="T28" fmla="*/ 386 w 520"/>
                <a:gd name="T29" fmla="*/ 499 h 671"/>
                <a:gd name="T30" fmla="*/ 362 w 520"/>
                <a:gd name="T31" fmla="*/ 536 h 671"/>
                <a:gd name="T32" fmla="*/ 326 w 520"/>
                <a:gd name="T33" fmla="*/ 548 h 671"/>
                <a:gd name="T34" fmla="*/ 290 w 520"/>
                <a:gd name="T35" fmla="*/ 572 h 671"/>
                <a:gd name="T36" fmla="*/ 278 w 520"/>
                <a:gd name="T37" fmla="*/ 596 h 671"/>
                <a:gd name="T38" fmla="*/ 266 w 520"/>
                <a:gd name="T39" fmla="*/ 621 h 671"/>
                <a:gd name="T40" fmla="*/ 253 w 520"/>
                <a:gd name="T41" fmla="*/ 645 h 671"/>
                <a:gd name="T42" fmla="*/ 217 w 520"/>
                <a:gd name="T43" fmla="*/ 658 h 671"/>
                <a:gd name="T44" fmla="*/ 169 w 520"/>
                <a:gd name="T45" fmla="*/ 670 h 671"/>
                <a:gd name="T46" fmla="*/ 96 w 520"/>
                <a:gd name="T47" fmla="*/ 670 h 671"/>
                <a:gd name="T48" fmla="*/ 48 w 520"/>
                <a:gd name="T49" fmla="*/ 658 h 671"/>
                <a:gd name="T50" fmla="*/ 12 w 520"/>
                <a:gd name="T51" fmla="*/ 645 h 671"/>
                <a:gd name="T52" fmla="*/ 0 w 520"/>
                <a:gd name="T53" fmla="*/ 609 h 671"/>
                <a:gd name="T54" fmla="*/ 0 w 520"/>
                <a:gd name="T55" fmla="*/ 572 h 671"/>
                <a:gd name="T56" fmla="*/ 12 w 520"/>
                <a:gd name="T57" fmla="*/ 536 h 671"/>
                <a:gd name="T58" fmla="*/ 35 w 520"/>
                <a:gd name="T59" fmla="*/ 512 h 671"/>
                <a:gd name="T60" fmla="*/ 60 w 520"/>
                <a:gd name="T61" fmla="*/ 475 h 671"/>
                <a:gd name="T62" fmla="*/ 72 w 520"/>
                <a:gd name="T63" fmla="*/ 450 h 671"/>
                <a:gd name="T64" fmla="*/ 84 w 520"/>
                <a:gd name="T65" fmla="*/ 426 h 671"/>
                <a:gd name="T66" fmla="*/ 96 w 520"/>
                <a:gd name="T67" fmla="*/ 402 h 671"/>
                <a:gd name="T68" fmla="*/ 108 w 520"/>
                <a:gd name="T69" fmla="*/ 378 h 671"/>
                <a:gd name="T70" fmla="*/ 121 w 520"/>
                <a:gd name="T71" fmla="*/ 353 h 671"/>
                <a:gd name="T72" fmla="*/ 121 w 520"/>
                <a:gd name="T73" fmla="*/ 317 h 671"/>
                <a:gd name="T74" fmla="*/ 121 w 520"/>
                <a:gd name="T75" fmla="*/ 280 h 671"/>
                <a:gd name="T76" fmla="*/ 121 w 520"/>
                <a:gd name="T77" fmla="*/ 244 h 671"/>
                <a:gd name="T78" fmla="*/ 121 w 520"/>
                <a:gd name="T79" fmla="*/ 207 h 671"/>
                <a:gd name="T80" fmla="*/ 121 w 520"/>
                <a:gd name="T81" fmla="*/ 171 h 671"/>
                <a:gd name="T82" fmla="*/ 121 w 520"/>
                <a:gd name="T83" fmla="*/ 134 h 671"/>
                <a:gd name="T84" fmla="*/ 133 w 520"/>
                <a:gd name="T85" fmla="*/ 109 h 671"/>
                <a:gd name="T86" fmla="*/ 145 w 520"/>
                <a:gd name="T87" fmla="*/ 74 h 671"/>
                <a:gd name="T88" fmla="*/ 169 w 520"/>
                <a:gd name="T89" fmla="*/ 37 h 671"/>
                <a:gd name="T90" fmla="*/ 193 w 520"/>
                <a:gd name="T91" fmla="*/ 12 h 671"/>
                <a:gd name="T92" fmla="*/ 229 w 520"/>
                <a:gd name="T93" fmla="*/ 0 h 671"/>
                <a:gd name="T94" fmla="*/ 266 w 520"/>
                <a:gd name="T95" fmla="*/ 0 h 671"/>
                <a:gd name="T96" fmla="*/ 302 w 520"/>
                <a:gd name="T97" fmla="*/ 0 h 671"/>
                <a:gd name="T98" fmla="*/ 338 w 520"/>
                <a:gd name="T99" fmla="*/ 0 h 671"/>
                <a:gd name="T100" fmla="*/ 374 w 520"/>
                <a:gd name="T101" fmla="*/ 12 h 671"/>
                <a:gd name="T102" fmla="*/ 411 w 520"/>
                <a:gd name="T103" fmla="*/ 0 h 671"/>
                <a:gd name="T104" fmla="*/ 447 w 520"/>
                <a:gd name="T105" fmla="*/ 12 h 671"/>
                <a:gd name="T106" fmla="*/ 507 w 520"/>
                <a:gd name="T107" fmla="*/ 12 h 6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0" h="671">
                  <a:moveTo>
                    <a:pt x="507" y="12"/>
                  </a:moveTo>
                  <a:lnTo>
                    <a:pt x="507" y="25"/>
                  </a:lnTo>
                  <a:lnTo>
                    <a:pt x="507" y="37"/>
                  </a:lnTo>
                  <a:lnTo>
                    <a:pt x="507" y="49"/>
                  </a:lnTo>
                  <a:lnTo>
                    <a:pt x="507" y="61"/>
                  </a:lnTo>
                  <a:lnTo>
                    <a:pt x="519" y="74"/>
                  </a:lnTo>
                  <a:lnTo>
                    <a:pt x="519" y="86"/>
                  </a:lnTo>
                  <a:lnTo>
                    <a:pt x="519" y="98"/>
                  </a:lnTo>
                  <a:lnTo>
                    <a:pt x="519" y="109"/>
                  </a:lnTo>
                  <a:lnTo>
                    <a:pt x="519" y="122"/>
                  </a:lnTo>
                  <a:lnTo>
                    <a:pt x="519" y="134"/>
                  </a:lnTo>
                  <a:lnTo>
                    <a:pt x="519" y="146"/>
                  </a:lnTo>
                  <a:lnTo>
                    <a:pt x="519" y="158"/>
                  </a:lnTo>
                  <a:lnTo>
                    <a:pt x="519" y="171"/>
                  </a:lnTo>
                  <a:lnTo>
                    <a:pt x="519" y="183"/>
                  </a:lnTo>
                  <a:lnTo>
                    <a:pt x="519" y="195"/>
                  </a:lnTo>
                  <a:lnTo>
                    <a:pt x="519" y="207"/>
                  </a:lnTo>
                  <a:lnTo>
                    <a:pt x="507" y="220"/>
                  </a:lnTo>
                  <a:lnTo>
                    <a:pt x="507" y="232"/>
                  </a:lnTo>
                  <a:lnTo>
                    <a:pt x="507" y="244"/>
                  </a:lnTo>
                  <a:lnTo>
                    <a:pt x="507" y="255"/>
                  </a:lnTo>
                  <a:lnTo>
                    <a:pt x="507" y="268"/>
                  </a:lnTo>
                  <a:lnTo>
                    <a:pt x="507" y="280"/>
                  </a:lnTo>
                  <a:lnTo>
                    <a:pt x="507" y="292"/>
                  </a:lnTo>
                  <a:lnTo>
                    <a:pt x="507" y="304"/>
                  </a:lnTo>
                  <a:lnTo>
                    <a:pt x="495" y="304"/>
                  </a:lnTo>
                  <a:lnTo>
                    <a:pt x="495" y="317"/>
                  </a:lnTo>
                  <a:lnTo>
                    <a:pt x="495" y="329"/>
                  </a:lnTo>
                  <a:lnTo>
                    <a:pt x="495" y="341"/>
                  </a:lnTo>
                  <a:lnTo>
                    <a:pt x="483" y="353"/>
                  </a:lnTo>
                  <a:lnTo>
                    <a:pt x="483" y="366"/>
                  </a:lnTo>
                  <a:lnTo>
                    <a:pt x="471" y="378"/>
                  </a:lnTo>
                  <a:lnTo>
                    <a:pt x="471" y="390"/>
                  </a:lnTo>
                  <a:lnTo>
                    <a:pt x="459" y="402"/>
                  </a:lnTo>
                  <a:lnTo>
                    <a:pt x="447" y="414"/>
                  </a:lnTo>
                  <a:lnTo>
                    <a:pt x="447" y="426"/>
                  </a:lnTo>
                  <a:lnTo>
                    <a:pt x="435" y="438"/>
                  </a:lnTo>
                  <a:lnTo>
                    <a:pt x="435" y="450"/>
                  </a:lnTo>
                  <a:lnTo>
                    <a:pt x="423" y="450"/>
                  </a:lnTo>
                  <a:lnTo>
                    <a:pt x="423" y="463"/>
                  </a:lnTo>
                  <a:lnTo>
                    <a:pt x="411" y="475"/>
                  </a:lnTo>
                  <a:lnTo>
                    <a:pt x="411" y="487"/>
                  </a:lnTo>
                  <a:lnTo>
                    <a:pt x="398" y="487"/>
                  </a:lnTo>
                  <a:lnTo>
                    <a:pt x="398" y="499"/>
                  </a:lnTo>
                  <a:lnTo>
                    <a:pt x="386" y="499"/>
                  </a:lnTo>
                  <a:lnTo>
                    <a:pt x="386" y="512"/>
                  </a:lnTo>
                  <a:lnTo>
                    <a:pt x="374" y="524"/>
                  </a:lnTo>
                  <a:lnTo>
                    <a:pt x="362" y="536"/>
                  </a:lnTo>
                  <a:lnTo>
                    <a:pt x="350" y="536"/>
                  </a:lnTo>
                  <a:lnTo>
                    <a:pt x="338" y="548"/>
                  </a:lnTo>
                  <a:lnTo>
                    <a:pt x="326" y="548"/>
                  </a:lnTo>
                  <a:lnTo>
                    <a:pt x="314" y="560"/>
                  </a:lnTo>
                  <a:lnTo>
                    <a:pt x="302" y="560"/>
                  </a:lnTo>
                  <a:lnTo>
                    <a:pt x="290" y="572"/>
                  </a:lnTo>
                  <a:lnTo>
                    <a:pt x="290" y="584"/>
                  </a:lnTo>
                  <a:lnTo>
                    <a:pt x="278" y="584"/>
                  </a:lnTo>
                  <a:lnTo>
                    <a:pt x="278" y="596"/>
                  </a:lnTo>
                  <a:lnTo>
                    <a:pt x="278" y="609"/>
                  </a:lnTo>
                  <a:lnTo>
                    <a:pt x="278" y="621"/>
                  </a:lnTo>
                  <a:lnTo>
                    <a:pt x="266" y="621"/>
                  </a:lnTo>
                  <a:lnTo>
                    <a:pt x="266" y="633"/>
                  </a:lnTo>
                  <a:lnTo>
                    <a:pt x="266" y="645"/>
                  </a:lnTo>
                  <a:lnTo>
                    <a:pt x="253" y="645"/>
                  </a:lnTo>
                  <a:lnTo>
                    <a:pt x="241" y="658"/>
                  </a:lnTo>
                  <a:lnTo>
                    <a:pt x="229" y="658"/>
                  </a:lnTo>
                  <a:lnTo>
                    <a:pt x="217" y="658"/>
                  </a:lnTo>
                  <a:lnTo>
                    <a:pt x="205" y="658"/>
                  </a:lnTo>
                  <a:lnTo>
                    <a:pt x="180" y="658"/>
                  </a:lnTo>
                  <a:lnTo>
                    <a:pt x="169" y="670"/>
                  </a:lnTo>
                  <a:lnTo>
                    <a:pt x="145" y="670"/>
                  </a:lnTo>
                  <a:lnTo>
                    <a:pt x="121" y="670"/>
                  </a:lnTo>
                  <a:lnTo>
                    <a:pt x="96" y="670"/>
                  </a:lnTo>
                  <a:lnTo>
                    <a:pt x="84" y="658"/>
                  </a:lnTo>
                  <a:lnTo>
                    <a:pt x="60" y="658"/>
                  </a:lnTo>
                  <a:lnTo>
                    <a:pt x="48" y="658"/>
                  </a:lnTo>
                  <a:lnTo>
                    <a:pt x="35" y="658"/>
                  </a:lnTo>
                  <a:lnTo>
                    <a:pt x="24" y="645"/>
                  </a:lnTo>
                  <a:lnTo>
                    <a:pt x="12" y="645"/>
                  </a:lnTo>
                  <a:lnTo>
                    <a:pt x="12" y="633"/>
                  </a:lnTo>
                  <a:lnTo>
                    <a:pt x="0" y="621"/>
                  </a:lnTo>
                  <a:lnTo>
                    <a:pt x="0" y="609"/>
                  </a:lnTo>
                  <a:lnTo>
                    <a:pt x="0" y="596"/>
                  </a:lnTo>
                  <a:lnTo>
                    <a:pt x="0" y="584"/>
                  </a:lnTo>
                  <a:lnTo>
                    <a:pt x="0" y="572"/>
                  </a:lnTo>
                  <a:lnTo>
                    <a:pt x="0" y="560"/>
                  </a:lnTo>
                  <a:lnTo>
                    <a:pt x="12" y="548"/>
                  </a:lnTo>
                  <a:lnTo>
                    <a:pt x="12" y="536"/>
                  </a:lnTo>
                  <a:lnTo>
                    <a:pt x="24" y="524"/>
                  </a:lnTo>
                  <a:lnTo>
                    <a:pt x="24" y="512"/>
                  </a:lnTo>
                  <a:lnTo>
                    <a:pt x="35" y="512"/>
                  </a:lnTo>
                  <a:lnTo>
                    <a:pt x="35" y="499"/>
                  </a:lnTo>
                  <a:lnTo>
                    <a:pt x="48" y="487"/>
                  </a:lnTo>
                  <a:lnTo>
                    <a:pt x="60" y="475"/>
                  </a:lnTo>
                  <a:lnTo>
                    <a:pt x="60" y="463"/>
                  </a:lnTo>
                  <a:lnTo>
                    <a:pt x="72" y="463"/>
                  </a:lnTo>
                  <a:lnTo>
                    <a:pt x="72" y="450"/>
                  </a:lnTo>
                  <a:lnTo>
                    <a:pt x="72" y="438"/>
                  </a:lnTo>
                  <a:lnTo>
                    <a:pt x="84" y="438"/>
                  </a:lnTo>
                  <a:lnTo>
                    <a:pt x="84" y="426"/>
                  </a:lnTo>
                  <a:lnTo>
                    <a:pt x="96" y="426"/>
                  </a:lnTo>
                  <a:lnTo>
                    <a:pt x="96" y="414"/>
                  </a:lnTo>
                  <a:lnTo>
                    <a:pt x="96" y="402"/>
                  </a:lnTo>
                  <a:lnTo>
                    <a:pt x="108" y="402"/>
                  </a:lnTo>
                  <a:lnTo>
                    <a:pt x="108" y="390"/>
                  </a:lnTo>
                  <a:lnTo>
                    <a:pt x="108" y="378"/>
                  </a:lnTo>
                  <a:lnTo>
                    <a:pt x="108" y="366"/>
                  </a:lnTo>
                  <a:lnTo>
                    <a:pt x="121" y="366"/>
                  </a:lnTo>
                  <a:lnTo>
                    <a:pt x="121" y="353"/>
                  </a:lnTo>
                  <a:lnTo>
                    <a:pt x="121" y="341"/>
                  </a:lnTo>
                  <a:lnTo>
                    <a:pt x="121" y="329"/>
                  </a:lnTo>
                  <a:lnTo>
                    <a:pt x="121" y="317"/>
                  </a:lnTo>
                  <a:lnTo>
                    <a:pt x="121" y="304"/>
                  </a:lnTo>
                  <a:lnTo>
                    <a:pt x="121" y="292"/>
                  </a:lnTo>
                  <a:lnTo>
                    <a:pt x="121" y="280"/>
                  </a:lnTo>
                  <a:lnTo>
                    <a:pt x="121" y="268"/>
                  </a:lnTo>
                  <a:lnTo>
                    <a:pt x="121" y="255"/>
                  </a:lnTo>
                  <a:lnTo>
                    <a:pt x="121" y="244"/>
                  </a:lnTo>
                  <a:lnTo>
                    <a:pt x="121" y="232"/>
                  </a:lnTo>
                  <a:lnTo>
                    <a:pt x="121" y="220"/>
                  </a:lnTo>
                  <a:lnTo>
                    <a:pt x="121" y="207"/>
                  </a:lnTo>
                  <a:lnTo>
                    <a:pt x="121" y="195"/>
                  </a:lnTo>
                  <a:lnTo>
                    <a:pt x="121" y="183"/>
                  </a:lnTo>
                  <a:lnTo>
                    <a:pt x="121" y="171"/>
                  </a:lnTo>
                  <a:lnTo>
                    <a:pt x="121" y="158"/>
                  </a:lnTo>
                  <a:lnTo>
                    <a:pt x="121" y="146"/>
                  </a:lnTo>
                  <a:lnTo>
                    <a:pt x="121" y="134"/>
                  </a:lnTo>
                  <a:lnTo>
                    <a:pt x="121" y="122"/>
                  </a:lnTo>
                  <a:lnTo>
                    <a:pt x="121" y="109"/>
                  </a:lnTo>
                  <a:lnTo>
                    <a:pt x="133" y="109"/>
                  </a:lnTo>
                  <a:lnTo>
                    <a:pt x="133" y="98"/>
                  </a:lnTo>
                  <a:lnTo>
                    <a:pt x="133" y="86"/>
                  </a:lnTo>
                  <a:lnTo>
                    <a:pt x="145" y="74"/>
                  </a:lnTo>
                  <a:lnTo>
                    <a:pt x="145" y="61"/>
                  </a:lnTo>
                  <a:lnTo>
                    <a:pt x="157" y="49"/>
                  </a:lnTo>
                  <a:lnTo>
                    <a:pt x="169" y="37"/>
                  </a:lnTo>
                  <a:lnTo>
                    <a:pt x="169" y="25"/>
                  </a:lnTo>
                  <a:lnTo>
                    <a:pt x="180" y="25"/>
                  </a:lnTo>
                  <a:lnTo>
                    <a:pt x="193" y="12"/>
                  </a:lnTo>
                  <a:lnTo>
                    <a:pt x="205" y="12"/>
                  </a:lnTo>
                  <a:lnTo>
                    <a:pt x="217" y="12"/>
                  </a:lnTo>
                  <a:lnTo>
                    <a:pt x="229" y="0"/>
                  </a:lnTo>
                  <a:lnTo>
                    <a:pt x="241" y="0"/>
                  </a:lnTo>
                  <a:lnTo>
                    <a:pt x="253" y="0"/>
                  </a:lnTo>
                  <a:lnTo>
                    <a:pt x="266" y="0"/>
                  </a:lnTo>
                  <a:lnTo>
                    <a:pt x="278" y="0"/>
                  </a:lnTo>
                  <a:lnTo>
                    <a:pt x="290" y="0"/>
                  </a:lnTo>
                  <a:lnTo>
                    <a:pt x="302" y="0"/>
                  </a:lnTo>
                  <a:lnTo>
                    <a:pt x="314" y="0"/>
                  </a:lnTo>
                  <a:lnTo>
                    <a:pt x="326" y="0"/>
                  </a:lnTo>
                  <a:lnTo>
                    <a:pt x="338" y="0"/>
                  </a:lnTo>
                  <a:lnTo>
                    <a:pt x="350" y="0"/>
                  </a:lnTo>
                  <a:lnTo>
                    <a:pt x="362" y="12"/>
                  </a:lnTo>
                  <a:lnTo>
                    <a:pt x="374" y="12"/>
                  </a:lnTo>
                  <a:lnTo>
                    <a:pt x="386" y="0"/>
                  </a:lnTo>
                  <a:lnTo>
                    <a:pt x="398" y="12"/>
                  </a:lnTo>
                  <a:lnTo>
                    <a:pt x="411" y="0"/>
                  </a:lnTo>
                  <a:lnTo>
                    <a:pt x="423" y="12"/>
                  </a:lnTo>
                  <a:lnTo>
                    <a:pt x="435" y="0"/>
                  </a:lnTo>
                  <a:lnTo>
                    <a:pt x="447" y="12"/>
                  </a:lnTo>
                  <a:lnTo>
                    <a:pt x="471" y="0"/>
                  </a:lnTo>
                  <a:lnTo>
                    <a:pt x="483" y="12"/>
                  </a:lnTo>
                  <a:lnTo>
                    <a:pt x="507"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6445" name="Freeform 30"/>
            <p:cNvSpPr>
              <a:spLocks/>
            </p:cNvSpPr>
            <p:nvPr/>
          </p:nvSpPr>
          <p:spPr bwMode="auto">
            <a:xfrm>
              <a:off x="2348" y="2549"/>
              <a:ext cx="138" cy="310"/>
            </a:xfrm>
            <a:custGeom>
              <a:avLst/>
              <a:gdLst>
                <a:gd name="T0" fmla="*/ 126 w 138"/>
                <a:gd name="T1" fmla="*/ 0 h 310"/>
                <a:gd name="T2" fmla="*/ 137 w 138"/>
                <a:gd name="T3" fmla="*/ 12 h 310"/>
                <a:gd name="T4" fmla="*/ 137 w 138"/>
                <a:gd name="T5" fmla="*/ 35 h 310"/>
                <a:gd name="T6" fmla="*/ 137 w 138"/>
                <a:gd name="T7" fmla="*/ 59 h 310"/>
                <a:gd name="T8" fmla="*/ 137 w 138"/>
                <a:gd name="T9" fmla="*/ 83 h 310"/>
                <a:gd name="T10" fmla="*/ 137 w 138"/>
                <a:gd name="T11" fmla="*/ 107 h 310"/>
                <a:gd name="T12" fmla="*/ 126 w 138"/>
                <a:gd name="T13" fmla="*/ 131 h 310"/>
                <a:gd name="T14" fmla="*/ 126 w 138"/>
                <a:gd name="T15" fmla="*/ 155 h 310"/>
                <a:gd name="T16" fmla="*/ 114 w 138"/>
                <a:gd name="T17" fmla="*/ 177 h 310"/>
                <a:gd name="T18" fmla="*/ 114 w 138"/>
                <a:gd name="T19" fmla="*/ 201 h 310"/>
                <a:gd name="T20" fmla="*/ 103 w 138"/>
                <a:gd name="T21" fmla="*/ 225 h 310"/>
                <a:gd name="T22" fmla="*/ 92 w 138"/>
                <a:gd name="T23" fmla="*/ 249 h 310"/>
                <a:gd name="T24" fmla="*/ 92 w 138"/>
                <a:gd name="T25" fmla="*/ 273 h 310"/>
                <a:gd name="T26" fmla="*/ 80 w 138"/>
                <a:gd name="T27" fmla="*/ 297 h 310"/>
                <a:gd name="T28" fmla="*/ 57 w 138"/>
                <a:gd name="T29" fmla="*/ 309 h 310"/>
                <a:gd name="T30" fmla="*/ 34 w 138"/>
                <a:gd name="T31" fmla="*/ 309 h 310"/>
                <a:gd name="T32" fmla="*/ 11 w 138"/>
                <a:gd name="T33" fmla="*/ 309 h 310"/>
                <a:gd name="T34" fmla="*/ 0 w 138"/>
                <a:gd name="T35" fmla="*/ 297 h 310"/>
                <a:gd name="T36" fmla="*/ 0 w 138"/>
                <a:gd name="T37" fmla="*/ 273 h 310"/>
                <a:gd name="T38" fmla="*/ 0 w 138"/>
                <a:gd name="T39" fmla="*/ 249 h 310"/>
                <a:gd name="T40" fmla="*/ 0 w 138"/>
                <a:gd name="T41" fmla="*/ 225 h 310"/>
                <a:gd name="T42" fmla="*/ 11 w 138"/>
                <a:gd name="T43" fmla="*/ 201 h 310"/>
                <a:gd name="T44" fmla="*/ 11 w 138"/>
                <a:gd name="T45" fmla="*/ 177 h 310"/>
                <a:gd name="T46" fmla="*/ 23 w 138"/>
                <a:gd name="T47" fmla="*/ 155 h 310"/>
                <a:gd name="T48" fmla="*/ 23 w 138"/>
                <a:gd name="T49" fmla="*/ 131 h 310"/>
                <a:gd name="T50" fmla="*/ 34 w 138"/>
                <a:gd name="T51" fmla="*/ 119 h 310"/>
                <a:gd name="T52" fmla="*/ 34 w 138"/>
                <a:gd name="T53" fmla="*/ 95 h 310"/>
                <a:gd name="T54" fmla="*/ 46 w 138"/>
                <a:gd name="T55" fmla="*/ 71 h 310"/>
                <a:gd name="T56" fmla="*/ 57 w 138"/>
                <a:gd name="T57" fmla="*/ 47 h 310"/>
                <a:gd name="T58" fmla="*/ 69 w 138"/>
                <a:gd name="T59" fmla="*/ 23 h 310"/>
                <a:gd name="T60" fmla="*/ 80 w 138"/>
                <a:gd name="T61" fmla="*/ 12 h 310"/>
                <a:gd name="T62" fmla="*/ 92 w 138"/>
                <a:gd name="T63" fmla="*/ 0 h 310"/>
                <a:gd name="T64" fmla="*/ 114 w 138"/>
                <a:gd name="T65" fmla="*/ 0 h 3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38" h="310">
                  <a:moveTo>
                    <a:pt x="114" y="0"/>
                  </a:moveTo>
                  <a:lnTo>
                    <a:pt x="126" y="0"/>
                  </a:lnTo>
                  <a:lnTo>
                    <a:pt x="137" y="0"/>
                  </a:lnTo>
                  <a:lnTo>
                    <a:pt x="137" y="12"/>
                  </a:lnTo>
                  <a:lnTo>
                    <a:pt x="137" y="23"/>
                  </a:lnTo>
                  <a:lnTo>
                    <a:pt x="137" y="35"/>
                  </a:lnTo>
                  <a:lnTo>
                    <a:pt x="137" y="47"/>
                  </a:lnTo>
                  <a:lnTo>
                    <a:pt x="137" y="59"/>
                  </a:lnTo>
                  <a:lnTo>
                    <a:pt x="137" y="71"/>
                  </a:lnTo>
                  <a:lnTo>
                    <a:pt x="137" y="83"/>
                  </a:lnTo>
                  <a:lnTo>
                    <a:pt x="137" y="95"/>
                  </a:lnTo>
                  <a:lnTo>
                    <a:pt x="137" y="107"/>
                  </a:lnTo>
                  <a:lnTo>
                    <a:pt x="137" y="119"/>
                  </a:lnTo>
                  <a:lnTo>
                    <a:pt x="126" y="131"/>
                  </a:lnTo>
                  <a:lnTo>
                    <a:pt x="126" y="143"/>
                  </a:lnTo>
                  <a:lnTo>
                    <a:pt x="126" y="155"/>
                  </a:lnTo>
                  <a:lnTo>
                    <a:pt x="114" y="165"/>
                  </a:lnTo>
                  <a:lnTo>
                    <a:pt x="114" y="177"/>
                  </a:lnTo>
                  <a:lnTo>
                    <a:pt x="114" y="189"/>
                  </a:lnTo>
                  <a:lnTo>
                    <a:pt x="114" y="201"/>
                  </a:lnTo>
                  <a:lnTo>
                    <a:pt x="103" y="213"/>
                  </a:lnTo>
                  <a:lnTo>
                    <a:pt x="103" y="225"/>
                  </a:lnTo>
                  <a:lnTo>
                    <a:pt x="103" y="237"/>
                  </a:lnTo>
                  <a:lnTo>
                    <a:pt x="92" y="249"/>
                  </a:lnTo>
                  <a:lnTo>
                    <a:pt x="92" y="261"/>
                  </a:lnTo>
                  <a:lnTo>
                    <a:pt x="92" y="273"/>
                  </a:lnTo>
                  <a:lnTo>
                    <a:pt x="80" y="285"/>
                  </a:lnTo>
                  <a:lnTo>
                    <a:pt x="80" y="297"/>
                  </a:lnTo>
                  <a:lnTo>
                    <a:pt x="69" y="297"/>
                  </a:lnTo>
                  <a:lnTo>
                    <a:pt x="57" y="309"/>
                  </a:lnTo>
                  <a:lnTo>
                    <a:pt x="46" y="309"/>
                  </a:lnTo>
                  <a:lnTo>
                    <a:pt x="34" y="309"/>
                  </a:lnTo>
                  <a:lnTo>
                    <a:pt x="23" y="309"/>
                  </a:lnTo>
                  <a:lnTo>
                    <a:pt x="11" y="309"/>
                  </a:lnTo>
                  <a:lnTo>
                    <a:pt x="11" y="297"/>
                  </a:lnTo>
                  <a:lnTo>
                    <a:pt x="0" y="297"/>
                  </a:lnTo>
                  <a:lnTo>
                    <a:pt x="0" y="285"/>
                  </a:lnTo>
                  <a:lnTo>
                    <a:pt x="0" y="273"/>
                  </a:lnTo>
                  <a:lnTo>
                    <a:pt x="0" y="261"/>
                  </a:lnTo>
                  <a:lnTo>
                    <a:pt x="0" y="249"/>
                  </a:lnTo>
                  <a:lnTo>
                    <a:pt x="0" y="237"/>
                  </a:lnTo>
                  <a:lnTo>
                    <a:pt x="0" y="225"/>
                  </a:lnTo>
                  <a:lnTo>
                    <a:pt x="11" y="213"/>
                  </a:lnTo>
                  <a:lnTo>
                    <a:pt x="11" y="201"/>
                  </a:lnTo>
                  <a:lnTo>
                    <a:pt x="11" y="189"/>
                  </a:lnTo>
                  <a:lnTo>
                    <a:pt x="11" y="177"/>
                  </a:lnTo>
                  <a:lnTo>
                    <a:pt x="23" y="165"/>
                  </a:lnTo>
                  <a:lnTo>
                    <a:pt x="23" y="155"/>
                  </a:lnTo>
                  <a:lnTo>
                    <a:pt x="23" y="143"/>
                  </a:lnTo>
                  <a:lnTo>
                    <a:pt x="23" y="131"/>
                  </a:lnTo>
                  <a:lnTo>
                    <a:pt x="34" y="131"/>
                  </a:lnTo>
                  <a:lnTo>
                    <a:pt x="34" y="119"/>
                  </a:lnTo>
                  <a:lnTo>
                    <a:pt x="34" y="107"/>
                  </a:lnTo>
                  <a:lnTo>
                    <a:pt x="34" y="95"/>
                  </a:lnTo>
                  <a:lnTo>
                    <a:pt x="46" y="83"/>
                  </a:lnTo>
                  <a:lnTo>
                    <a:pt x="46" y="71"/>
                  </a:lnTo>
                  <a:lnTo>
                    <a:pt x="46" y="59"/>
                  </a:lnTo>
                  <a:lnTo>
                    <a:pt x="57" y="47"/>
                  </a:lnTo>
                  <a:lnTo>
                    <a:pt x="57" y="35"/>
                  </a:lnTo>
                  <a:lnTo>
                    <a:pt x="69" y="23"/>
                  </a:lnTo>
                  <a:lnTo>
                    <a:pt x="69" y="12"/>
                  </a:lnTo>
                  <a:lnTo>
                    <a:pt x="80" y="12"/>
                  </a:lnTo>
                  <a:lnTo>
                    <a:pt x="80" y="0"/>
                  </a:lnTo>
                  <a:lnTo>
                    <a:pt x="92" y="0"/>
                  </a:lnTo>
                  <a:lnTo>
                    <a:pt x="103" y="0"/>
                  </a:lnTo>
                  <a:lnTo>
                    <a:pt x="114" y="0"/>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6446" name="Line 31"/>
            <p:cNvSpPr>
              <a:spLocks noChangeShapeType="1"/>
            </p:cNvSpPr>
            <p:nvPr/>
          </p:nvSpPr>
          <p:spPr bwMode="auto">
            <a:xfrm>
              <a:off x="2501" y="2549"/>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447" name="Freeform 32"/>
            <p:cNvSpPr>
              <a:spLocks/>
            </p:cNvSpPr>
            <p:nvPr/>
          </p:nvSpPr>
          <p:spPr bwMode="auto">
            <a:xfrm>
              <a:off x="2356" y="2545"/>
              <a:ext cx="158" cy="330"/>
            </a:xfrm>
            <a:custGeom>
              <a:avLst/>
              <a:gdLst>
                <a:gd name="T0" fmla="*/ 145 w 158"/>
                <a:gd name="T1" fmla="*/ 12 h 330"/>
                <a:gd name="T2" fmla="*/ 157 w 158"/>
                <a:gd name="T3" fmla="*/ 85 h 330"/>
                <a:gd name="T4" fmla="*/ 133 w 158"/>
                <a:gd name="T5" fmla="*/ 171 h 330"/>
                <a:gd name="T6" fmla="*/ 109 w 158"/>
                <a:gd name="T7" fmla="*/ 255 h 330"/>
                <a:gd name="T8" fmla="*/ 85 w 158"/>
                <a:gd name="T9" fmla="*/ 329 h 330"/>
                <a:gd name="T10" fmla="*/ 0 w 158"/>
                <a:gd name="T11" fmla="*/ 329 h 330"/>
                <a:gd name="T12" fmla="*/ 0 w 158"/>
                <a:gd name="T13" fmla="*/ 268 h 330"/>
                <a:gd name="T14" fmla="*/ 24 w 158"/>
                <a:gd name="T15" fmla="*/ 171 h 330"/>
                <a:gd name="T16" fmla="*/ 49 w 158"/>
                <a:gd name="T17" fmla="*/ 97 h 330"/>
                <a:gd name="T18" fmla="*/ 85 w 158"/>
                <a:gd name="T19" fmla="*/ 0 h 330"/>
                <a:gd name="T20" fmla="*/ 145 w 158"/>
                <a:gd name="T21" fmla="*/ 12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330">
                  <a:moveTo>
                    <a:pt x="145" y="12"/>
                  </a:moveTo>
                  <a:lnTo>
                    <a:pt x="157" y="85"/>
                  </a:lnTo>
                  <a:lnTo>
                    <a:pt x="133" y="171"/>
                  </a:lnTo>
                  <a:lnTo>
                    <a:pt x="109" y="255"/>
                  </a:lnTo>
                  <a:lnTo>
                    <a:pt x="85" y="329"/>
                  </a:lnTo>
                  <a:lnTo>
                    <a:pt x="0" y="329"/>
                  </a:lnTo>
                  <a:lnTo>
                    <a:pt x="0" y="268"/>
                  </a:lnTo>
                  <a:lnTo>
                    <a:pt x="24" y="171"/>
                  </a:lnTo>
                  <a:lnTo>
                    <a:pt x="49" y="97"/>
                  </a:lnTo>
                  <a:lnTo>
                    <a:pt x="85" y="0"/>
                  </a:lnTo>
                  <a:lnTo>
                    <a:pt x="145"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6448" name="Freeform 33"/>
            <p:cNvSpPr>
              <a:spLocks/>
            </p:cNvSpPr>
            <p:nvPr/>
          </p:nvSpPr>
          <p:spPr bwMode="auto">
            <a:xfrm>
              <a:off x="2356" y="2558"/>
              <a:ext cx="146" cy="317"/>
            </a:xfrm>
            <a:custGeom>
              <a:avLst/>
              <a:gdLst>
                <a:gd name="T0" fmla="*/ 133 w 146"/>
                <a:gd name="T1" fmla="*/ 0 h 317"/>
                <a:gd name="T2" fmla="*/ 145 w 146"/>
                <a:gd name="T3" fmla="*/ 12 h 317"/>
                <a:gd name="T4" fmla="*/ 145 w 146"/>
                <a:gd name="T5" fmla="*/ 36 h 317"/>
                <a:gd name="T6" fmla="*/ 145 w 146"/>
                <a:gd name="T7" fmla="*/ 60 h 317"/>
                <a:gd name="T8" fmla="*/ 145 w 146"/>
                <a:gd name="T9" fmla="*/ 85 h 317"/>
                <a:gd name="T10" fmla="*/ 145 w 146"/>
                <a:gd name="T11" fmla="*/ 109 h 317"/>
                <a:gd name="T12" fmla="*/ 133 w 146"/>
                <a:gd name="T13" fmla="*/ 134 h 317"/>
                <a:gd name="T14" fmla="*/ 133 w 146"/>
                <a:gd name="T15" fmla="*/ 158 h 317"/>
                <a:gd name="T16" fmla="*/ 121 w 146"/>
                <a:gd name="T17" fmla="*/ 181 h 317"/>
                <a:gd name="T18" fmla="*/ 121 w 146"/>
                <a:gd name="T19" fmla="*/ 206 h 317"/>
                <a:gd name="T20" fmla="*/ 110 w 146"/>
                <a:gd name="T21" fmla="*/ 230 h 317"/>
                <a:gd name="T22" fmla="*/ 97 w 146"/>
                <a:gd name="T23" fmla="*/ 255 h 317"/>
                <a:gd name="T24" fmla="*/ 97 w 146"/>
                <a:gd name="T25" fmla="*/ 279 h 317"/>
                <a:gd name="T26" fmla="*/ 85 w 146"/>
                <a:gd name="T27" fmla="*/ 304 h 317"/>
                <a:gd name="T28" fmla="*/ 61 w 146"/>
                <a:gd name="T29" fmla="*/ 316 h 317"/>
                <a:gd name="T30" fmla="*/ 37 w 146"/>
                <a:gd name="T31" fmla="*/ 316 h 317"/>
                <a:gd name="T32" fmla="*/ 12 w 146"/>
                <a:gd name="T33" fmla="*/ 316 h 317"/>
                <a:gd name="T34" fmla="*/ 0 w 146"/>
                <a:gd name="T35" fmla="*/ 304 h 317"/>
                <a:gd name="T36" fmla="*/ 0 w 146"/>
                <a:gd name="T37" fmla="*/ 279 h 317"/>
                <a:gd name="T38" fmla="*/ 0 w 146"/>
                <a:gd name="T39" fmla="*/ 255 h 317"/>
                <a:gd name="T40" fmla="*/ 0 w 146"/>
                <a:gd name="T41" fmla="*/ 230 h 317"/>
                <a:gd name="T42" fmla="*/ 12 w 146"/>
                <a:gd name="T43" fmla="*/ 206 h 317"/>
                <a:gd name="T44" fmla="*/ 12 w 146"/>
                <a:gd name="T45" fmla="*/ 181 h 317"/>
                <a:gd name="T46" fmla="*/ 24 w 146"/>
                <a:gd name="T47" fmla="*/ 158 h 317"/>
                <a:gd name="T48" fmla="*/ 24 w 146"/>
                <a:gd name="T49" fmla="*/ 134 h 317"/>
                <a:gd name="T50" fmla="*/ 37 w 146"/>
                <a:gd name="T51" fmla="*/ 121 h 317"/>
                <a:gd name="T52" fmla="*/ 37 w 146"/>
                <a:gd name="T53" fmla="*/ 97 h 317"/>
                <a:gd name="T54" fmla="*/ 49 w 146"/>
                <a:gd name="T55" fmla="*/ 72 h 317"/>
                <a:gd name="T56" fmla="*/ 61 w 146"/>
                <a:gd name="T57" fmla="*/ 48 h 317"/>
                <a:gd name="T58" fmla="*/ 73 w 146"/>
                <a:gd name="T59" fmla="*/ 23 h 317"/>
                <a:gd name="T60" fmla="*/ 85 w 146"/>
                <a:gd name="T61" fmla="*/ 12 h 317"/>
                <a:gd name="T62" fmla="*/ 97 w 146"/>
                <a:gd name="T63" fmla="*/ 0 h 317"/>
                <a:gd name="T64" fmla="*/ 121 w 146"/>
                <a:gd name="T65" fmla="*/ 0 h 3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6" h="317">
                  <a:moveTo>
                    <a:pt x="121" y="0"/>
                  </a:moveTo>
                  <a:lnTo>
                    <a:pt x="133" y="0"/>
                  </a:lnTo>
                  <a:lnTo>
                    <a:pt x="145" y="0"/>
                  </a:lnTo>
                  <a:lnTo>
                    <a:pt x="145" y="12"/>
                  </a:lnTo>
                  <a:lnTo>
                    <a:pt x="145" y="23"/>
                  </a:lnTo>
                  <a:lnTo>
                    <a:pt x="145" y="36"/>
                  </a:lnTo>
                  <a:lnTo>
                    <a:pt x="145" y="48"/>
                  </a:lnTo>
                  <a:lnTo>
                    <a:pt x="145" y="60"/>
                  </a:lnTo>
                  <a:lnTo>
                    <a:pt x="145" y="72"/>
                  </a:lnTo>
                  <a:lnTo>
                    <a:pt x="145" y="85"/>
                  </a:lnTo>
                  <a:lnTo>
                    <a:pt x="145" y="97"/>
                  </a:lnTo>
                  <a:lnTo>
                    <a:pt x="145" y="109"/>
                  </a:lnTo>
                  <a:lnTo>
                    <a:pt x="145" y="121"/>
                  </a:lnTo>
                  <a:lnTo>
                    <a:pt x="133" y="134"/>
                  </a:lnTo>
                  <a:lnTo>
                    <a:pt x="133" y="146"/>
                  </a:lnTo>
                  <a:lnTo>
                    <a:pt x="133" y="158"/>
                  </a:lnTo>
                  <a:lnTo>
                    <a:pt x="121" y="169"/>
                  </a:lnTo>
                  <a:lnTo>
                    <a:pt x="121" y="181"/>
                  </a:lnTo>
                  <a:lnTo>
                    <a:pt x="121" y="194"/>
                  </a:lnTo>
                  <a:lnTo>
                    <a:pt x="121" y="206"/>
                  </a:lnTo>
                  <a:lnTo>
                    <a:pt x="110" y="218"/>
                  </a:lnTo>
                  <a:lnTo>
                    <a:pt x="110" y="230"/>
                  </a:lnTo>
                  <a:lnTo>
                    <a:pt x="110" y="243"/>
                  </a:lnTo>
                  <a:lnTo>
                    <a:pt x="97" y="255"/>
                  </a:lnTo>
                  <a:lnTo>
                    <a:pt x="97" y="267"/>
                  </a:lnTo>
                  <a:lnTo>
                    <a:pt x="97" y="279"/>
                  </a:lnTo>
                  <a:lnTo>
                    <a:pt x="85" y="292"/>
                  </a:lnTo>
                  <a:lnTo>
                    <a:pt x="85" y="304"/>
                  </a:lnTo>
                  <a:lnTo>
                    <a:pt x="73" y="304"/>
                  </a:lnTo>
                  <a:lnTo>
                    <a:pt x="61" y="316"/>
                  </a:lnTo>
                  <a:lnTo>
                    <a:pt x="49" y="316"/>
                  </a:lnTo>
                  <a:lnTo>
                    <a:pt x="37" y="316"/>
                  </a:lnTo>
                  <a:lnTo>
                    <a:pt x="24" y="316"/>
                  </a:lnTo>
                  <a:lnTo>
                    <a:pt x="12" y="316"/>
                  </a:lnTo>
                  <a:lnTo>
                    <a:pt x="12" y="304"/>
                  </a:lnTo>
                  <a:lnTo>
                    <a:pt x="0" y="304"/>
                  </a:lnTo>
                  <a:lnTo>
                    <a:pt x="0" y="292"/>
                  </a:lnTo>
                  <a:lnTo>
                    <a:pt x="0" y="279"/>
                  </a:lnTo>
                  <a:lnTo>
                    <a:pt x="0" y="267"/>
                  </a:lnTo>
                  <a:lnTo>
                    <a:pt x="0" y="255"/>
                  </a:lnTo>
                  <a:lnTo>
                    <a:pt x="0" y="243"/>
                  </a:lnTo>
                  <a:lnTo>
                    <a:pt x="0" y="230"/>
                  </a:lnTo>
                  <a:lnTo>
                    <a:pt x="12" y="218"/>
                  </a:lnTo>
                  <a:lnTo>
                    <a:pt x="12" y="206"/>
                  </a:lnTo>
                  <a:lnTo>
                    <a:pt x="12" y="194"/>
                  </a:lnTo>
                  <a:lnTo>
                    <a:pt x="12" y="181"/>
                  </a:lnTo>
                  <a:lnTo>
                    <a:pt x="24" y="169"/>
                  </a:lnTo>
                  <a:lnTo>
                    <a:pt x="24" y="158"/>
                  </a:lnTo>
                  <a:lnTo>
                    <a:pt x="24" y="146"/>
                  </a:lnTo>
                  <a:lnTo>
                    <a:pt x="24" y="134"/>
                  </a:lnTo>
                  <a:lnTo>
                    <a:pt x="37" y="134"/>
                  </a:lnTo>
                  <a:lnTo>
                    <a:pt x="37" y="121"/>
                  </a:lnTo>
                  <a:lnTo>
                    <a:pt x="37" y="109"/>
                  </a:lnTo>
                  <a:lnTo>
                    <a:pt x="37" y="97"/>
                  </a:lnTo>
                  <a:lnTo>
                    <a:pt x="49" y="85"/>
                  </a:lnTo>
                  <a:lnTo>
                    <a:pt x="49" y="72"/>
                  </a:lnTo>
                  <a:lnTo>
                    <a:pt x="49" y="60"/>
                  </a:lnTo>
                  <a:lnTo>
                    <a:pt x="61" y="48"/>
                  </a:lnTo>
                  <a:lnTo>
                    <a:pt x="61" y="36"/>
                  </a:lnTo>
                  <a:lnTo>
                    <a:pt x="73" y="23"/>
                  </a:lnTo>
                  <a:lnTo>
                    <a:pt x="73" y="12"/>
                  </a:lnTo>
                  <a:lnTo>
                    <a:pt x="85" y="12"/>
                  </a:lnTo>
                  <a:lnTo>
                    <a:pt x="85" y="0"/>
                  </a:lnTo>
                  <a:lnTo>
                    <a:pt x="97" y="0"/>
                  </a:lnTo>
                  <a:lnTo>
                    <a:pt x="110" y="0"/>
                  </a:lnTo>
                  <a:lnTo>
                    <a:pt x="121"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117</a:t>
            </a:fld>
            <a:endParaRPr lang="en-US" altLang="en-US"/>
          </a:p>
        </p:txBody>
      </p:sp>
    </p:spTree>
  </p:cSld>
  <p:clrMapOvr>
    <a:masterClrMapping/>
  </p:clrMapOvr>
  <p:transition advTm="2000"/>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7458"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7498"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7459"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60"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61"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7462"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18.0</a:t>
            </a:r>
            <a:endParaRPr lang="en-US" altLang="en-US" smtClean="0"/>
          </a:p>
        </p:txBody>
      </p:sp>
      <p:grpSp>
        <p:nvGrpSpPr>
          <p:cNvPr id="147463" name="Group 7"/>
          <p:cNvGrpSpPr>
            <a:grpSpLocks/>
          </p:cNvGrpSpPr>
          <p:nvPr/>
        </p:nvGrpSpPr>
        <p:grpSpPr bwMode="auto">
          <a:xfrm>
            <a:off x="1911350" y="3733800"/>
            <a:ext cx="5316538" cy="1074738"/>
            <a:chOff x="1221" y="2451"/>
            <a:chExt cx="3395" cy="692"/>
          </a:xfrm>
        </p:grpSpPr>
        <p:grpSp>
          <p:nvGrpSpPr>
            <p:cNvPr id="147464" name="Group 8"/>
            <p:cNvGrpSpPr>
              <a:grpSpLocks/>
            </p:cNvGrpSpPr>
            <p:nvPr/>
          </p:nvGrpSpPr>
          <p:grpSpPr bwMode="auto">
            <a:xfrm>
              <a:off x="1221" y="2464"/>
              <a:ext cx="3395" cy="666"/>
              <a:chOff x="1221" y="2464"/>
              <a:chExt cx="3395" cy="666"/>
            </a:xfrm>
          </p:grpSpPr>
          <p:sp>
            <p:nvSpPr>
              <p:cNvPr id="147476"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7477" name="Group 10"/>
              <p:cNvGrpSpPr>
                <a:grpSpLocks/>
              </p:cNvGrpSpPr>
              <p:nvPr/>
            </p:nvGrpSpPr>
            <p:grpSpPr bwMode="auto">
              <a:xfrm>
                <a:off x="1523" y="3061"/>
                <a:ext cx="2611" cy="65"/>
                <a:chOff x="1523" y="3061"/>
                <a:chExt cx="2611" cy="65"/>
              </a:xfrm>
            </p:grpSpPr>
            <p:sp>
              <p:nvSpPr>
                <p:cNvPr id="147486"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87"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88"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89"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90"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91" name="Line 16"/>
                <p:cNvSpPr>
                  <a:spLocks noChangeShapeType="1"/>
                </p:cNvSpPr>
                <p:nvPr/>
              </p:nvSpPr>
              <p:spPr bwMode="auto">
                <a:xfrm flipV="1">
                  <a:off x="372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92" name="Line 17"/>
                <p:cNvSpPr>
                  <a:spLocks noChangeShapeType="1"/>
                </p:cNvSpPr>
                <p:nvPr/>
              </p:nvSpPr>
              <p:spPr bwMode="auto">
                <a:xfrm flipV="1">
                  <a:off x="4134"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7478" name="Group 18"/>
              <p:cNvGrpSpPr>
                <a:grpSpLocks/>
              </p:cNvGrpSpPr>
              <p:nvPr/>
            </p:nvGrpSpPr>
            <p:grpSpPr bwMode="auto">
              <a:xfrm>
                <a:off x="1523" y="2464"/>
                <a:ext cx="2611" cy="77"/>
                <a:chOff x="1523" y="2464"/>
                <a:chExt cx="2611" cy="77"/>
              </a:xfrm>
            </p:grpSpPr>
            <p:sp>
              <p:nvSpPr>
                <p:cNvPr id="147479" name="Line 19"/>
                <p:cNvSpPr>
                  <a:spLocks noChangeShapeType="1"/>
                </p:cNvSpPr>
                <p:nvPr/>
              </p:nvSpPr>
              <p:spPr bwMode="auto">
                <a:xfrm flipV="1">
                  <a:off x="1523"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80" name="Line 20"/>
                <p:cNvSpPr>
                  <a:spLocks noChangeShapeType="1"/>
                </p:cNvSpPr>
                <p:nvPr/>
              </p:nvSpPr>
              <p:spPr bwMode="auto">
                <a:xfrm flipV="1">
                  <a:off x="1970"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81" name="Line 21"/>
                <p:cNvSpPr>
                  <a:spLocks noChangeShapeType="1"/>
                </p:cNvSpPr>
                <p:nvPr/>
              </p:nvSpPr>
              <p:spPr bwMode="auto">
                <a:xfrm flipV="1">
                  <a:off x="2405"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82" name="Line 22"/>
                <p:cNvSpPr>
                  <a:spLocks noChangeShapeType="1"/>
                </p:cNvSpPr>
                <p:nvPr/>
              </p:nvSpPr>
              <p:spPr bwMode="auto">
                <a:xfrm flipV="1">
                  <a:off x="2852"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83" name="Line 23"/>
                <p:cNvSpPr>
                  <a:spLocks noChangeShapeType="1"/>
                </p:cNvSpPr>
                <p:nvPr/>
              </p:nvSpPr>
              <p:spPr bwMode="auto">
                <a:xfrm flipV="1">
                  <a:off x="3287"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84"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85"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7465" name="Freeform 26"/>
            <p:cNvSpPr>
              <a:spLocks/>
            </p:cNvSpPr>
            <p:nvPr/>
          </p:nvSpPr>
          <p:spPr bwMode="auto">
            <a:xfrm>
              <a:off x="1865" y="2451"/>
              <a:ext cx="670" cy="676"/>
            </a:xfrm>
            <a:custGeom>
              <a:avLst/>
              <a:gdLst>
                <a:gd name="T0" fmla="*/ 84 w 670"/>
                <a:gd name="T1" fmla="*/ 36 h 676"/>
                <a:gd name="T2" fmla="*/ 72 w 670"/>
                <a:gd name="T3" fmla="*/ 85 h 676"/>
                <a:gd name="T4" fmla="*/ 36 w 670"/>
                <a:gd name="T5" fmla="*/ 120 h 676"/>
                <a:gd name="T6" fmla="*/ 12 w 670"/>
                <a:gd name="T7" fmla="*/ 157 h 676"/>
                <a:gd name="T8" fmla="*/ 12 w 670"/>
                <a:gd name="T9" fmla="*/ 205 h 676"/>
                <a:gd name="T10" fmla="*/ 0 w 670"/>
                <a:gd name="T11" fmla="*/ 254 h 676"/>
                <a:gd name="T12" fmla="*/ 0 w 670"/>
                <a:gd name="T13" fmla="*/ 301 h 676"/>
                <a:gd name="T14" fmla="*/ 0 w 670"/>
                <a:gd name="T15" fmla="*/ 350 h 676"/>
                <a:gd name="T16" fmla="*/ 0 w 670"/>
                <a:gd name="T17" fmla="*/ 398 h 676"/>
                <a:gd name="T18" fmla="*/ 12 w 670"/>
                <a:gd name="T19" fmla="*/ 458 h 676"/>
                <a:gd name="T20" fmla="*/ 12 w 670"/>
                <a:gd name="T21" fmla="*/ 518 h 676"/>
                <a:gd name="T22" fmla="*/ 12 w 670"/>
                <a:gd name="T23" fmla="*/ 566 h 676"/>
                <a:gd name="T24" fmla="*/ 24 w 670"/>
                <a:gd name="T25" fmla="*/ 614 h 676"/>
                <a:gd name="T26" fmla="*/ 36 w 670"/>
                <a:gd name="T27" fmla="*/ 651 h 676"/>
                <a:gd name="T28" fmla="*/ 60 w 670"/>
                <a:gd name="T29" fmla="*/ 675 h 676"/>
                <a:gd name="T30" fmla="*/ 108 w 670"/>
                <a:gd name="T31" fmla="*/ 675 h 676"/>
                <a:gd name="T32" fmla="*/ 155 w 670"/>
                <a:gd name="T33" fmla="*/ 675 h 676"/>
                <a:gd name="T34" fmla="*/ 203 w 670"/>
                <a:gd name="T35" fmla="*/ 675 h 676"/>
                <a:gd name="T36" fmla="*/ 251 w 670"/>
                <a:gd name="T37" fmla="*/ 675 h 676"/>
                <a:gd name="T38" fmla="*/ 263 w 670"/>
                <a:gd name="T39" fmla="*/ 639 h 676"/>
                <a:gd name="T40" fmla="*/ 275 w 670"/>
                <a:gd name="T41" fmla="*/ 602 h 676"/>
                <a:gd name="T42" fmla="*/ 275 w 670"/>
                <a:gd name="T43" fmla="*/ 555 h 676"/>
                <a:gd name="T44" fmla="*/ 287 w 670"/>
                <a:gd name="T45" fmla="*/ 518 h 676"/>
                <a:gd name="T46" fmla="*/ 310 w 670"/>
                <a:gd name="T47" fmla="*/ 470 h 676"/>
                <a:gd name="T48" fmla="*/ 335 w 670"/>
                <a:gd name="T49" fmla="*/ 433 h 676"/>
                <a:gd name="T50" fmla="*/ 383 w 670"/>
                <a:gd name="T51" fmla="*/ 386 h 676"/>
                <a:gd name="T52" fmla="*/ 431 w 670"/>
                <a:gd name="T53" fmla="*/ 374 h 676"/>
                <a:gd name="T54" fmla="*/ 466 w 670"/>
                <a:gd name="T55" fmla="*/ 374 h 676"/>
                <a:gd name="T56" fmla="*/ 502 w 670"/>
                <a:gd name="T57" fmla="*/ 386 h 676"/>
                <a:gd name="T58" fmla="*/ 538 w 670"/>
                <a:gd name="T59" fmla="*/ 421 h 676"/>
                <a:gd name="T60" fmla="*/ 574 w 670"/>
                <a:gd name="T61" fmla="*/ 458 h 676"/>
                <a:gd name="T62" fmla="*/ 621 w 670"/>
                <a:gd name="T63" fmla="*/ 458 h 676"/>
                <a:gd name="T64" fmla="*/ 645 w 670"/>
                <a:gd name="T65" fmla="*/ 433 h 676"/>
                <a:gd name="T66" fmla="*/ 657 w 670"/>
                <a:gd name="T67" fmla="*/ 386 h 676"/>
                <a:gd name="T68" fmla="*/ 657 w 670"/>
                <a:gd name="T69" fmla="*/ 338 h 676"/>
                <a:gd name="T70" fmla="*/ 657 w 670"/>
                <a:gd name="T71" fmla="*/ 289 h 676"/>
                <a:gd name="T72" fmla="*/ 657 w 670"/>
                <a:gd name="T73" fmla="*/ 242 h 676"/>
                <a:gd name="T74" fmla="*/ 645 w 670"/>
                <a:gd name="T75" fmla="*/ 193 h 676"/>
                <a:gd name="T76" fmla="*/ 657 w 670"/>
                <a:gd name="T77" fmla="*/ 157 h 676"/>
                <a:gd name="T78" fmla="*/ 657 w 670"/>
                <a:gd name="T79" fmla="*/ 109 h 676"/>
                <a:gd name="T80" fmla="*/ 669 w 670"/>
                <a:gd name="T81" fmla="*/ 73 h 676"/>
                <a:gd name="T82" fmla="*/ 669 w 670"/>
                <a:gd name="T83" fmla="*/ 24 h 676"/>
                <a:gd name="T84" fmla="*/ 645 w 670"/>
                <a:gd name="T85" fmla="*/ 0 h 676"/>
                <a:gd name="T86" fmla="*/ 597 w 670"/>
                <a:gd name="T87" fmla="*/ 0 h 676"/>
                <a:gd name="T88" fmla="*/ 550 w 670"/>
                <a:gd name="T89" fmla="*/ 0 h 676"/>
                <a:gd name="T90" fmla="*/ 502 w 670"/>
                <a:gd name="T91" fmla="*/ 0 h 676"/>
                <a:gd name="T92" fmla="*/ 454 w 670"/>
                <a:gd name="T93" fmla="*/ 0 h 676"/>
                <a:gd name="T94" fmla="*/ 407 w 670"/>
                <a:gd name="T95" fmla="*/ 0 h 676"/>
                <a:gd name="T96" fmla="*/ 359 w 670"/>
                <a:gd name="T97" fmla="*/ 0 h 676"/>
                <a:gd name="T98" fmla="*/ 310 w 670"/>
                <a:gd name="T99" fmla="*/ 0 h 676"/>
                <a:gd name="T100" fmla="*/ 263 w 670"/>
                <a:gd name="T101" fmla="*/ 0 h 676"/>
                <a:gd name="T102" fmla="*/ 215 w 670"/>
                <a:gd name="T103" fmla="*/ 0 h 676"/>
                <a:gd name="T104" fmla="*/ 167 w 670"/>
                <a:gd name="T105" fmla="*/ 0 h 676"/>
                <a:gd name="T106" fmla="*/ 120 w 670"/>
                <a:gd name="T107" fmla="*/ 0 h 67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70" h="676">
                  <a:moveTo>
                    <a:pt x="96" y="0"/>
                  </a:moveTo>
                  <a:lnTo>
                    <a:pt x="96" y="12"/>
                  </a:lnTo>
                  <a:lnTo>
                    <a:pt x="84" y="24"/>
                  </a:lnTo>
                  <a:lnTo>
                    <a:pt x="84" y="36"/>
                  </a:lnTo>
                  <a:lnTo>
                    <a:pt x="84" y="49"/>
                  </a:lnTo>
                  <a:lnTo>
                    <a:pt x="72" y="61"/>
                  </a:lnTo>
                  <a:lnTo>
                    <a:pt x="72" y="73"/>
                  </a:lnTo>
                  <a:lnTo>
                    <a:pt x="72" y="85"/>
                  </a:lnTo>
                  <a:lnTo>
                    <a:pt x="60" y="85"/>
                  </a:lnTo>
                  <a:lnTo>
                    <a:pt x="60" y="97"/>
                  </a:lnTo>
                  <a:lnTo>
                    <a:pt x="48" y="109"/>
                  </a:lnTo>
                  <a:lnTo>
                    <a:pt x="36" y="120"/>
                  </a:lnTo>
                  <a:lnTo>
                    <a:pt x="36" y="132"/>
                  </a:lnTo>
                  <a:lnTo>
                    <a:pt x="24" y="132"/>
                  </a:lnTo>
                  <a:lnTo>
                    <a:pt x="24" y="144"/>
                  </a:lnTo>
                  <a:lnTo>
                    <a:pt x="12" y="157"/>
                  </a:lnTo>
                  <a:lnTo>
                    <a:pt x="12" y="169"/>
                  </a:lnTo>
                  <a:lnTo>
                    <a:pt x="12" y="181"/>
                  </a:lnTo>
                  <a:lnTo>
                    <a:pt x="12" y="193"/>
                  </a:lnTo>
                  <a:lnTo>
                    <a:pt x="12" y="205"/>
                  </a:lnTo>
                  <a:lnTo>
                    <a:pt x="12" y="217"/>
                  </a:lnTo>
                  <a:lnTo>
                    <a:pt x="0" y="229"/>
                  </a:lnTo>
                  <a:lnTo>
                    <a:pt x="0" y="242"/>
                  </a:lnTo>
                  <a:lnTo>
                    <a:pt x="0" y="254"/>
                  </a:lnTo>
                  <a:lnTo>
                    <a:pt x="0" y="265"/>
                  </a:lnTo>
                  <a:lnTo>
                    <a:pt x="0" y="277"/>
                  </a:lnTo>
                  <a:lnTo>
                    <a:pt x="0" y="289"/>
                  </a:lnTo>
                  <a:lnTo>
                    <a:pt x="0" y="301"/>
                  </a:lnTo>
                  <a:lnTo>
                    <a:pt x="0" y="313"/>
                  </a:lnTo>
                  <a:lnTo>
                    <a:pt x="0" y="325"/>
                  </a:lnTo>
                  <a:lnTo>
                    <a:pt x="0" y="338"/>
                  </a:lnTo>
                  <a:lnTo>
                    <a:pt x="0" y="350"/>
                  </a:lnTo>
                  <a:lnTo>
                    <a:pt x="0" y="362"/>
                  </a:lnTo>
                  <a:lnTo>
                    <a:pt x="0" y="374"/>
                  </a:lnTo>
                  <a:lnTo>
                    <a:pt x="0" y="386"/>
                  </a:lnTo>
                  <a:lnTo>
                    <a:pt x="0" y="398"/>
                  </a:lnTo>
                  <a:lnTo>
                    <a:pt x="0" y="421"/>
                  </a:lnTo>
                  <a:lnTo>
                    <a:pt x="0" y="433"/>
                  </a:lnTo>
                  <a:lnTo>
                    <a:pt x="12" y="446"/>
                  </a:lnTo>
                  <a:lnTo>
                    <a:pt x="12" y="458"/>
                  </a:lnTo>
                  <a:lnTo>
                    <a:pt x="12" y="470"/>
                  </a:lnTo>
                  <a:lnTo>
                    <a:pt x="12" y="482"/>
                  </a:lnTo>
                  <a:lnTo>
                    <a:pt x="12" y="506"/>
                  </a:lnTo>
                  <a:lnTo>
                    <a:pt x="12" y="518"/>
                  </a:lnTo>
                  <a:lnTo>
                    <a:pt x="12" y="531"/>
                  </a:lnTo>
                  <a:lnTo>
                    <a:pt x="12" y="543"/>
                  </a:lnTo>
                  <a:lnTo>
                    <a:pt x="12" y="555"/>
                  </a:lnTo>
                  <a:lnTo>
                    <a:pt x="12" y="566"/>
                  </a:lnTo>
                  <a:lnTo>
                    <a:pt x="12" y="578"/>
                  </a:lnTo>
                  <a:lnTo>
                    <a:pt x="12" y="590"/>
                  </a:lnTo>
                  <a:lnTo>
                    <a:pt x="12" y="602"/>
                  </a:lnTo>
                  <a:lnTo>
                    <a:pt x="24" y="614"/>
                  </a:lnTo>
                  <a:lnTo>
                    <a:pt x="24" y="626"/>
                  </a:lnTo>
                  <a:lnTo>
                    <a:pt x="24" y="639"/>
                  </a:lnTo>
                  <a:lnTo>
                    <a:pt x="24" y="651"/>
                  </a:lnTo>
                  <a:lnTo>
                    <a:pt x="36" y="651"/>
                  </a:lnTo>
                  <a:lnTo>
                    <a:pt x="36" y="663"/>
                  </a:lnTo>
                  <a:lnTo>
                    <a:pt x="48" y="663"/>
                  </a:lnTo>
                  <a:lnTo>
                    <a:pt x="48" y="675"/>
                  </a:lnTo>
                  <a:lnTo>
                    <a:pt x="60" y="675"/>
                  </a:lnTo>
                  <a:lnTo>
                    <a:pt x="72" y="675"/>
                  </a:lnTo>
                  <a:lnTo>
                    <a:pt x="84" y="675"/>
                  </a:lnTo>
                  <a:lnTo>
                    <a:pt x="96" y="675"/>
                  </a:lnTo>
                  <a:lnTo>
                    <a:pt x="108" y="675"/>
                  </a:lnTo>
                  <a:lnTo>
                    <a:pt x="120" y="675"/>
                  </a:lnTo>
                  <a:lnTo>
                    <a:pt x="132" y="675"/>
                  </a:lnTo>
                  <a:lnTo>
                    <a:pt x="143" y="675"/>
                  </a:lnTo>
                  <a:lnTo>
                    <a:pt x="155" y="675"/>
                  </a:lnTo>
                  <a:lnTo>
                    <a:pt x="167" y="675"/>
                  </a:lnTo>
                  <a:lnTo>
                    <a:pt x="179" y="675"/>
                  </a:lnTo>
                  <a:lnTo>
                    <a:pt x="191" y="675"/>
                  </a:lnTo>
                  <a:lnTo>
                    <a:pt x="203" y="675"/>
                  </a:lnTo>
                  <a:lnTo>
                    <a:pt x="215" y="675"/>
                  </a:lnTo>
                  <a:lnTo>
                    <a:pt x="227" y="675"/>
                  </a:lnTo>
                  <a:lnTo>
                    <a:pt x="239" y="675"/>
                  </a:lnTo>
                  <a:lnTo>
                    <a:pt x="251" y="675"/>
                  </a:lnTo>
                  <a:lnTo>
                    <a:pt x="251" y="663"/>
                  </a:lnTo>
                  <a:lnTo>
                    <a:pt x="263" y="663"/>
                  </a:lnTo>
                  <a:lnTo>
                    <a:pt x="263" y="651"/>
                  </a:lnTo>
                  <a:lnTo>
                    <a:pt x="263" y="639"/>
                  </a:lnTo>
                  <a:lnTo>
                    <a:pt x="263" y="626"/>
                  </a:lnTo>
                  <a:lnTo>
                    <a:pt x="275" y="626"/>
                  </a:lnTo>
                  <a:lnTo>
                    <a:pt x="275" y="614"/>
                  </a:lnTo>
                  <a:lnTo>
                    <a:pt x="275" y="602"/>
                  </a:lnTo>
                  <a:lnTo>
                    <a:pt x="275" y="590"/>
                  </a:lnTo>
                  <a:lnTo>
                    <a:pt x="275" y="578"/>
                  </a:lnTo>
                  <a:lnTo>
                    <a:pt x="275" y="566"/>
                  </a:lnTo>
                  <a:lnTo>
                    <a:pt x="275" y="555"/>
                  </a:lnTo>
                  <a:lnTo>
                    <a:pt x="275" y="543"/>
                  </a:lnTo>
                  <a:lnTo>
                    <a:pt x="287" y="543"/>
                  </a:lnTo>
                  <a:lnTo>
                    <a:pt x="287" y="531"/>
                  </a:lnTo>
                  <a:lnTo>
                    <a:pt x="287" y="518"/>
                  </a:lnTo>
                  <a:lnTo>
                    <a:pt x="287" y="506"/>
                  </a:lnTo>
                  <a:lnTo>
                    <a:pt x="298" y="494"/>
                  </a:lnTo>
                  <a:lnTo>
                    <a:pt x="298" y="482"/>
                  </a:lnTo>
                  <a:lnTo>
                    <a:pt x="310" y="470"/>
                  </a:lnTo>
                  <a:lnTo>
                    <a:pt x="310" y="458"/>
                  </a:lnTo>
                  <a:lnTo>
                    <a:pt x="322" y="458"/>
                  </a:lnTo>
                  <a:lnTo>
                    <a:pt x="322" y="446"/>
                  </a:lnTo>
                  <a:lnTo>
                    <a:pt x="335" y="433"/>
                  </a:lnTo>
                  <a:lnTo>
                    <a:pt x="347" y="421"/>
                  </a:lnTo>
                  <a:lnTo>
                    <a:pt x="359" y="410"/>
                  </a:lnTo>
                  <a:lnTo>
                    <a:pt x="371" y="398"/>
                  </a:lnTo>
                  <a:lnTo>
                    <a:pt x="383" y="386"/>
                  </a:lnTo>
                  <a:lnTo>
                    <a:pt x="395" y="386"/>
                  </a:lnTo>
                  <a:lnTo>
                    <a:pt x="407" y="374"/>
                  </a:lnTo>
                  <a:lnTo>
                    <a:pt x="419" y="374"/>
                  </a:lnTo>
                  <a:lnTo>
                    <a:pt x="431" y="374"/>
                  </a:lnTo>
                  <a:lnTo>
                    <a:pt x="442" y="362"/>
                  </a:lnTo>
                  <a:lnTo>
                    <a:pt x="454" y="362"/>
                  </a:lnTo>
                  <a:lnTo>
                    <a:pt x="466" y="362"/>
                  </a:lnTo>
                  <a:lnTo>
                    <a:pt x="466" y="374"/>
                  </a:lnTo>
                  <a:lnTo>
                    <a:pt x="478" y="374"/>
                  </a:lnTo>
                  <a:lnTo>
                    <a:pt x="490" y="374"/>
                  </a:lnTo>
                  <a:lnTo>
                    <a:pt x="502" y="374"/>
                  </a:lnTo>
                  <a:lnTo>
                    <a:pt x="502" y="386"/>
                  </a:lnTo>
                  <a:lnTo>
                    <a:pt x="514" y="386"/>
                  </a:lnTo>
                  <a:lnTo>
                    <a:pt x="526" y="398"/>
                  </a:lnTo>
                  <a:lnTo>
                    <a:pt x="538" y="410"/>
                  </a:lnTo>
                  <a:lnTo>
                    <a:pt x="538" y="421"/>
                  </a:lnTo>
                  <a:lnTo>
                    <a:pt x="550" y="433"/>
                  </a:lnTo>
                  <a:lnTo>
                    <a:pt x="562" y="446"/>
                  </a:lnTo>
                  <a:lnTo>
                    <a:pt x="574" y="446"/>
                  </a:lnTo>
                  <a:lnTo>
                    <a:pt x="574" y="458"/>
                  </a:lnTo>
                  <a:lnTo>
                    <a:pt x="586" y="458"/>
                  </a:lnTo>
                  <a:lnTo>
                    <a:pt x="597" y="458"/>
                  </a:lnTo>
                  <a:lnTo>
                    <a:pt x="609" y="458"/>
                  </a:lnTo>
                  <a:lnTo>
                    <a:pt x="621" y="458"/>
                  </a:lnTo>
                  <a:lnTo>
                    <a:pt x="633" y="458"/>
                  </a:lnTo>
                  <a:lnTo>
                    <a:pt x="633" y="446"/>
                  </a:lnTo>
                  <a:lnTo>
                    <a:pt x="645" y="446"/>
                  </a:lnTo>
                  <a:lnTo>
                    <a:pt x="645" y="433"/>
                  </a:lnTo>
                  <a:lnTo>
                    <a:pt x="657" y="421"/>
                  </a:lnTo>
                  <a:lnTo>
                    <a:pt x="657" y="410"/>
                  </a:lnTo>
                  <a:lnTo>
                    <a:pt x="657" y="398"/>
                  </a:lnTo>
                  <a:lnTo>
                    <a:pt x="657" y="386"/>
                  </a:lnTo>
                  <a:lnTo>
                    <a:pt x="657" y="374"/>
                  </a:lnTo>
                  <a:lnTo>
                    <a:pt x="657" y="362"/>
                  </a:lnTo>
                  <a:lnTo>
                    <a:pt x="657" y="350"/>
                  </a:lnTo>
                  <a:lnTo>
                    <a:pt x="657" y="338"/>
                  </a:lnTo>
                  <a:lnTo>
                    <a:pt x="657" y="325"/>
                  </a:lnTo>
                  <a:lnTo>
                    <a:pt x="657" y="313"/>
                  </a:lnTo>
                  <a:lnTo>
                    <a:pt x="657" y="301"/>
                  </a:lnTo>
                  <a:lnTo>
                    <a:pt x="657" y="289"/>
                  </a:lnTo>
                  <a:lnTo>
                    <a:pt x="657" y="277"/>
                  </a:lnTo>
                  <a:lnTo>
                    <a:pt x="657" y="265"/>
                  </a:lnTo>
                  <a:lnTo>
                    <a:pt x="657" y="254"/>
                  </a:lnTo>
                  <a:lnTo>
                    <a:pt x="657" y="242"/>
                  </a:lnTo>
                  <a:lnTo>
                    <a:pt x="657" y="229"/>
                  </a:lnTo>
                  <a:lnTo>
                    <a:pt x="657" y="217"/>
                  </a:lnTo>
                  <a:lnTo>
                    <a:pt x="657" y="205"/>
                  </a:lnTo>
                  <a:lnTo>
                    <a:pt x="645" y="193"/>
                  </a:lnTo>
                  <a:lnTo>
                    <a:pt x="657" y="193"/>
                  </a:lnTo>
                  <a:lnTo>
                    <a:pt x="657" y="181"/>
                  </a:lnTo>
                  <a:lnTo>
                    <a:pt x="657" y="169"/>
                  </a:lnTo>
                  <a:lnTo>
                    <a:pt x="657" y="157"/>
                  </a:lnTo>
                  <a:lnTo>
                    <a:pt x="657" y="144"/>
                  </a:lnTo>
                  <a:lnTo>
                    <a:pt x="657" y="132"/>
                  </a:lnTo>
                  <a:lnTo>
                    <a:pt x="657" y="120"/>
                  </a:lnTo>
                  <a:lnTo>
                    <a:pt x="657" y="109"/>
                  </a:lnTo>
                  <a:lnTo>
                    <a:pt x="657" y="97"/>
                  </a:lnTo>
                  <a:lnTo>
                    <a:pt x="657" y="85"/>
                  </a:lnTo>
                  <a:lnTo>
                    <a:pt x="657" y="73"/>
                  </a:lnTo>
                  <a:lnTo>
                    <a:pt x="669" y="73"/>
                  </a:lnTo>
                  <a:lnTo>
                    <a:pt x="669" y="61"/>
                  </a:lnTo>
                  <a:lnTo>
                    <a:pt x="669" y="49"/>
                  </a:lnTo>
                  <a:lnTo>
                    <a:pt x="669" y="36"/>
                  </a:lnTo>
                  <a:lnTo>
                    <a:pt x="669" y="24"/>
                  </a:lnTo>
                  <a:lnTo>
                    <a:pt x="669" y="12"/>
                  </a:lnTo>
                  <a:lnTo>
                    <a:pt x="657" y="12"/>
                  </a:lnTo>
                  <a:lnTo>
                    <a:pt x="657" y="0"/>
                  </a:lnTo>
                  <a:lnTo>
                    <a:pt x="645" y="0"/>
                  </a:lnTo>
                  <a:lnTo>
                    <a:pt x="633" y="0"/>
                  </a:lnTo>
                  <a:lnTo>
                    <a:pt x="621" y="0"/>
                  </a:lnTo>
                  <a:lnTo>
                    <a:pt x="609" y="0"/>
                  </a:lnTo>
                  <a:lnTo>
                    <a:pt x="597" y="0"/>
                  </a:lnTo>
                  <a:lnTo>
                    <a:pt x="586" y="0"/>
                  </a:lnTo>
                  <a:lnTo>
                    <a:pt x="574" y="0"/>
                  </a:lnTo>
                  <a:lnTo>
                    <a:pt x="562" y="0"/>
                  </a:lnTo>
                  <a:lnTo>
                    <a:pt x="550" y="0"/>
                  </a:lnTo>
                  <a:lnTo>
                    <a:pt x="538" y="0"/>
                  </a:lnTo>
                  <a:lnTo>
                    <a:pt x="526" y="0"/>
                  </a:lnTo>
                  <a:lnTo>
                    <a:pt x="514" y="0"/>
                  </a:lnTo>
                  <a:lnTo>
                    <a:pt x="502" y="0"/>
                  </a:lnTo>
                  <a:lnTo>
                    <a:pt x="490" y="0"/>
                  </a:lnTo>
                  <a:lnTo>
                    <a:pt x="478" y="0"/>
                  </a:lnTo>
                  <a:lnTo>
                    <a:pt x="466" y="0"/>
                  </a:lnTo>
                  <a:lnTo>
                    <a:pt x="454" y="0"/>
                  </a:lnTo>
                  <a:lnTo>
                    <a:pt x="442" y="0"/>
                  </a:lnTo>
                  <a:lnTo>
                    <a:pt x="431" y="0"/>
                  </a:lnTo>
                  <a:lnTo>
                    <a:pt x="419" y="0"/>
                  </a:lnTo>
                  <a:lnTo>
                    <a:pt x="407" y="0"/>
                  </a:lnTo>
                  <a:lnTo>
                    <a:pt x="395" y="0"/>
                  </a:lnTo>
                  <a:lnTo>
                    <a:pt x="383" y="0"/>
                  </a:lnTo>
                  <a:lnTo>
                    <a:pt x="371" y="0"/>
                  </a:lnTo>
                  <a:lnTo>
                    <a:pt x="359" y="0"/>
                  </a:lnTo>
                  <a:lnTo>
                    <a:pt x="347" y="0"/>
                  </a:lnTo>
                  <a:lnTo>
                    <a:pt x="335" y="0"/>
                  </a:lnTo>
                  <a:lnTo>
                    <a:pt x="322" y="0"/>
                  </a:lnTo>
                  <a:lnTo>
                    <a:pt x="310" y="0"/>
                  </a:lnTo>
                  <a:lnTo>
                    <a:pt x="298" y="0"/>
                  </a:lnTo>
                  <a:lnTo>
                    <a:pt x="287" y="0"/>
                  </a:lnTo>
                  <a:lnTo>
                    <a:pt x="275" y="0"/>
                  </a:lnTo>
                  <a:lnTo>
                    <a:pt x="263" y="0"/>
                  </a:lnTo>
                  <a:lnTo>
                    <a:pt x="251" y="0"/>
                  </a:lnTo>
                  <a:lnTo>
                    <a:pt x="239" y="0"/>
                  </a:lnTo>
                  <a:lnTo>
                    <a:pt x="227" y="0"/>
                  </a:lnTo>
                  <a:lnTo>
                    <a:pt x="215" y="0"/>
                  </a:lnTo>
                  <a:lnTo>
                    <a:pt x="203" y="0"/>
                  </a:lnTo>
                  <a:lnTo>
                    <a:pt x="191" y="0"/>
                  </a:lnTo>
                  <a:lnTo>
                    <a:pt x="179" y="0"/>
                  </a:lnTo>
                  <a:lnTo>
                    <a:pt x="167" y="0"/>
                  </a:lnTo>
                  <a:lnTo>
                    <a:pt x="155" y="0"/>
                  </a:lnTo>
                  <a:lnTo>
                    <a:pt x="143" y="0"/>
                  </a:lnTo>
                  <a:lnTo>
                    <a:pt x="132" y="0"/>
                  </a:lnTo>
                  <a:lnTo>
                    <a:pt x="120" y="0"/>
                  </a:lnTo>
                  <a:lnTo>
                    <a:pt x="108" y="0"/>
                  </a:lnTo>
                  <a:lnTo>
                    <a:pt x="96" y="0"/>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66" name="Line 27"/>
            <p:cNvSpPr>
              <a:spLocks noChangeShapeType="1"/>
            </p:cNvSpPr>
            <p:nvPr/>
          </p:nvSpPr>
          <p:spPr bwMode="auto">
            <a:xfrm>
              <a:off x="1970" y="2464"/>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67" name="Freeform 28"/>
            <p:cNvSpPr>
              <a:spLocks/>
            </p:cNvSpPr>
            <p:nvPr/>
          </p:nvSpPr>
          <p:spPr bwMode="auto">
            <a:xfrm>
              <a:off x="1873" y="2459"/>
              <a:ext cx="678" cy="684"/>
            </a:xfrm>
            <a:custGeom>
              <a:avLst/>
              <a:gdLst>
                <a:gd name="T0" fmla="*/ 97 w 678"/>
                <a:gd name="T1" fmla="*/ 12 h 684"/>
                <a:gd name="T2" fmla="*/ 61 w 678"/>
                <a:gd name="T3" fmla="*/ 86 h 684"/>
                <a:gd name="T4" fmla="*/ 12 w 678"/>
                <a:gd name="T5" fmla="*/ 146 h 684"/>
                <a:gd name="T6" fmla="*/ 0 w 678"/>
                <a:gd name="T7" fmla="*/ 232 h 684"/>
                <a:gd name="T8" fmla="*/ 0 w 678"/>
                <a:gd name="T9" fmla="*/ 329 h 684"/>
                <a:gd name="T10" fmla="*/ 12 w 678"/>
                <a:gd name="T11" fmla="*/ 488 h 684"/>
                <a:gd name="T12" fmla="*/ 12 w 678"/>
                <a:gd name="T13" fmla="*/ 597 h 684"/>
                <a:gd name="T14" fmla="*/ 36 w 678"/>
                <a:gd name="T15" fmla="*/ 683 h 684"/>
                <a:gd name="T16" fmla="*/ 109 w 678"/>
                <a:gd name="T17" fmla="*/ 683 h 684"/>
                <a:gd name="T18" fmla="*/ 181 w 678"/>
                <a:gd name="T19" fmla="*/ 683 h 684"/>
                <a:gd name="T20" fmla="*/ 267 w 678"/>
                <a:gd name="T21" fmla="*/ 683 h 684"/>
                <a:gd name="T22" fmla="*/ 279 w 678"/>
                <a:gd name="T23" fmla="*/ 597 h 684"/>
                <a:gd name="T24" fmla="*/ 291 w 678"/>
                <a:gd name="T25" fmla="*/ 525 h 684"/>
                <a:gd name="T26" fmla="*/ 339 w 678"/>
                <a:gd name="T27" fmla="*/ 426 h 684"/>
                <a:gd name="T28" fmla="*/ 411 w 678"/>
                <a:gd name="T29" fmla="*/ 366 h 684"/>
                <a:gd name="T30" fmla="*/ 520 w 678"/>
                <a:gd name="T31" fmla="*/ 378 h 684"/>
                <a:gd name="T32" fmla="*/ 581 w 678"/>
                <a:gd name="T33" fmla="*/ 475 h 684"/>
                <a:gd name="T34" fmla="*/ 665 w 678"/>
                <a:gd name="T35" fmla="*/ 451 h 684"/>
                <a:gd name="T36" fmla="*/ 665 w 678"/>
                <a:gd name="T37" fmla="*/ 342 h 684"/>
                <a:gd name="T38" fmla="*/ 665 w 678"/>
                <a:gd name="T39" fmla="*/ 257 h 684"/>
                <a:gd name="T40" fmla="*/ 653 w 678"/>
                <a:gd name="T41" fmla="*/ 171 h 684"/>
                <a:gd name="T42" fmla="*/ 665 w 678"/>
                <a:gd name="T43" fmla="*/ 74 h 684"/>
                <a:gd name="T44" fmla="*/ 677 w 678"/>
                <a:gd name="T45" fmla="*/ 0 h 684"/>
                <a:gd name="T46" fmla="*/ 628 w 678"/>
                <a:gd name="T47" fmla="*/ 0 h 684"/>
                <a:gd name="T48" fmla="*/ 544 w 678"/>
                <a:gd name="T49" fmla="*/ 0 h 684"/>
                <a:gd name="T50" fmla="*/ 447 w 678"/>
                <a:gd name="T51" fmla="*/ 0 h 684"/>
                <a:gd name="T52" fmla="*/ 363 w 678"/>
                <a:gd name="T53" fmla="*/ 0 h 684"/>
                <a:gd name="T54" fmla="*/ 279 w 678"/>
                <a:gd name="T55" fmla="*/ 0 h 684"/>
                <a:gd name="T56" fmla="*/ 181 w 678"/>
                <a:gd name="T57" fmla="*/ 0 h 684"/>
                <a:gd name="T58" fmla="*/ 109 w 678"/>
                <a:gd name="T59" fmla="*/ 0 h 684"/>
                <a:gd name="T60" fmla="*/ 97 w 678"/>
                <a:gd name="T61" fmla="*/ 12 h 6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78" h="684">
                  <a:moveTo>
                    <a:pt x="97" y="12"/>
                  </a:moveTo>
                  <a:lnTo>
                    <a:pt x="61" y="86"/>
                  </a:lnTo>
                  <a:lnTo>
                    <a:pt x="12" y="146"/>
                  </a:lnTo>
                  <a:lnTo>
                    <a:pt x="0" y="232"/>
                  </a:lnTo>
                  <a:lnTo>
                    <a:pt x="0" y="329"/>
                  </a:lnTo>
                  <a:lnTo>
                    <a:pt x="12" y="488"/>
                  </a:lnTo>
                  <a:lnTo>
                    <a:pt x="12" y="597"/>
                  </a:lnTo>
                  <a:lnTo>
                    <a:pt x="36" y="683"/>
                  </a:lnTo>
                  <a:lnTo>
                    <a:pt x="109" y="683"/>
                  </a:lnTo>
                  <a:lnTo>
                    <a:pt x="181" y="683"/>
                  </a:lnTo>
                  <a:lnTo>
                    <a:pt x="267" y="683"/>
                  </a:lnTo>
                  <a:lnTo>
                    <a:pt x="279" y="597"/>
                  </a:lnTo>
                  <a:lnTo>
                    <a:pt x="291" y="525"/>
                  </a:lnTo>
                  <a:lnTo>
                    <a:pt x="339" y="426"/>
                  </a:lnTo>
                  <a:lnTo>
                    <a:pt x="411" y="366"/>
                  </a:lnTo>
                  <a:lnTo>
                    <a:pt x="520" y="378"/>
                  </a:lnTo>
                  <a:lnTo>
                    <a:pt x="581" y="475"/>
                  </a:lnTo>
                  <a:lnTo>
                    <a:pt x="665" y="451"/>
                  </a:lnTo>
                  <a:lnTo>
                    <a:pt x="665" y="342"/>
                  </a:lnTo>
                  <a:lnTo>
                    <a:pt x="665" y="257"/>
                  </a:lnTo>
                  <a:lnTo>
                    <a:pt x="653" y="171"/>
                  </a:lnTo>
                  <a:lnTo>
                    <a:pt x="665" y="74"/>
                  </a:lnTo>
                  <a:lnTo>
                    <a:pt x="677" y="0"/>
                  </a:lnTo>
                  <a:lnTo>
                    <a:pt x="628" y="0"/>
                  </a:lnTo>
                  <a:lnTo>
                    <a:pt x="544" y="0"/>
                  </a:lnTo>
                  <a:lnTo>
                    <a:pt x="447" y="0"/>
                  </a:lnTo>
                  <a:lnTo>
                    <a:pt x="363" y="0"/>
                  </a:lnTo>
                  <a:lnTo>
                    <a:pt x="279" y="0"/>
                  </a:lnTo>
                  <a:lnTo>
                    <a:pt x="181" y="0"/>
                  </a:lnTo>
                  <a:lnTo>
                    <a:pt x="109" y="0"/>
                  </a:lnTo>
                  <a:lnTo>
                    <a:pt x="97"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68" name="Freeform 29"/>
            <p:cNvSpPr>
              <a:spLocks/>
            </p:cNvSpPr>
            <p:nvPr/>
          </p:nvSpPr>
          <p:spPr bwMode="auto">
            <a:xfrm>
              <a:off x="1873" y="2459"/>
              <a:ext cx="678" cy="684"/>
            </a:xfrm>
            <a:custGeom>
              <a:avLst/>
              <a:gdLst>
                <a:gd name="T0" fmla="*/ 85 w 678"/>
                <a:gd name="T1" fmla="*/ 37 h 684"/>
                <a:gd name="T2" fmla="*/ 73 w 678"/>
                <a:gd name="T3" fmla="*/ 86 h 684"/>
                <a:gd name="T4" fmla="*/ 36 w 678"/>
                <a:gd name="T5" fmla="*/ 122 h 684"/>
                <a:gd name="T6" fmla="*/ 12 w 678"/>
                <a:gd name="T7" fmla="*/ 158 h 684"/>
                <a:gd name="T8" fmla="*/ 12 w 678"/>
                <a:gd name="T9" fmla="*/ 208 h 684"/>
                <a:gd name="T10" fmla="*/ 0 w 678"/>
                <a:gd name="T11" fmla="*/ 257 h 684"/>
                <a:gd name="T12" fmla="*/ 0 w 678"/>
                <a:gd name="T13" fmla="*/ 305 h 684"/>
                <a:gd name="T14" fmla="*/ 0 w 678"/>
                <a:gd name="T15" fmla="*/ 354 h 684"/>
                <a:gd name="T16" fmla="*/ 0 w 678"/>
                <a:gd name="T17" fmla="*/ 403 h 684"/>
                <a:gd name="T18" fmla="*/ 12 w 678"/>
                <a:gd name="T19" fmla="*/ 463 h 684"/>
                <a:gd name="T20" fmla="*/ 12 w 678"/>
                <a:gd name="T21" fmla="*/ 525 h 684"/>
                <a:gd name="T22" fmla="*/ 12 w 678"/>
                <a:gd name="T23" fmla="*/ 573 h 684"/>
                <a:gd name="T24" fmla="*/ 24 w 678"/>
                <a:gd name="T25" fmla="*/ 622 h 684"/>
                <a:gd name="T26" fmla="*/ 36 w 678"/>
                <a:gd name="T27" fmla="*/ 658 h 684"/>
                <a:gd name="T28" fmla="*/ 61 w 678"/>
                <a:gd name="T29" fmla="*/ 683 h 684"/>
                <a:gd name="T30" fmla="*/ 109 w 678"/>
                <a:gd name="T31" fmla="*/ 683 h 684"/>
                <a:gd name="T32" fmla="*/ 157 w 678"/>
                <a:gd name="T33" fmla="*/ 683 h 684"/>
                <a:gd name="T34" fmla="*/ 206 w 678"/>
                <a:gd name="T35" fmla="*/ 683 h 684"/>
                <a:gd name="T36" fmla="*/ 254 w 678"/>
                <a:gd name="T37" fmla="*/ 683 h 684"/>
                <a:gd name="T38" fmla="*/ 267 w 678"/>
                <a:gd name="T39" fmla="*/ 646 h 684"/>
                <a:gd name="T40" fmla="*/ 279 w 678"/>
                <a:gd name="T41" fmla="*/ 609 h 684"/>
                <a:gd name="T42" fmla="*/ 279 w 678"/>
                <a:gd name="T43" fmla="*/ 561 h 684"/>
                <a:gd name="T44" fmla="*/ 291 w 678"/>
                <a:gd name="T45" fmla="*/ 525 h 684"/>
                <a:gd name="T46" fmla="*/ 314 w 678"/>
                <a:gd name="T47" fmla="*/ 475 h 684"/>
                <a:gd name="T48" fmla="*/ 339 w 678"/>
                <a:gd name="T49" fmla="*/ 439 h 684"/>
                <a:gd name="T50" fmla="*/ 387 w 678"/>
                <a:gd name="T51" fmla="*/ 391 h 684"/>
                <a:gd name="T52" fmla="*/ 436 w 678"/>
                <a:gd name="T53" fmla="*/ 378 h 684"/>
                <a:gd name="T54" fmla="*/ 471 w 678"/>
                <a:gd name="T55" fmla="*/ 378 h 684"/>
                <a:gd name="T56" fmla="*/ 508 w 678"/>
                <a:gd name="T57" fmla="*/ 391 h 684"/>
                <a:gd name="T58" fmla="*/ 544 w 678"/>
                <a:gd name="T59" fmla="*/ 426 h 684"/>
                <a:gd name="T60" fmla="*/ 581 w 678"/>
                <a:gd name="T61" fmla="*/ 463 h 684"/>
                <a:gd name="T62" fmla="*/ 628 w 678"/>
                <a:gd name="T63" fmla="*/ 463 h 684"/>
                <a:gd name="T64" fmla="*/ 653 w 678"/>
                <a:gd name="T65" fmla="*/ 439 h 684"/>
                <a:gd name="T66" fmla="*/ 665 w 678"/>
                <a:gd name="T67" fmla="*/ 391 h 684"/>
                <a:gd name="T68" fmla="*/ 665 w 678"/>
                <a:gd name="T69" fmla="*/ 342 h 684"/>
                <a:gd name="T70" fmla="*/ 665 w 678"/>
                <a:gd name="T71" fmla="*/ 292 h 684"/>
                <a:gd name="T72" fmla="*/ 665 w 678"/>
                <a:gd name="T73" fmla="*/ 244 h 684"/>
                <a:gd name="T74" fmla="*/ 653 w 678"/>
                <a:gd name="T75" fmla="*/ 195 h 684"/>
                <a:gd name="T76" fmla="*/ 665 w 678"/>
                <a:gd name="T77" fmla="*/ 158 h 684"/>
                <a:gd name="T78" fmla="*/ 665 w 678"/>
                <a:gd name="T79" fmla="*/ 110 h 684"/>
                <a:gd name="T80" fmla="*/ 677 w 678"/>
                <a:gd name="T81" fmla="*/ 74 h 684"/>
                <a:gd name="T82" fmla="*/ 677 w 678"/>
                <a:gd name="T83" fmla="*/ 25 h 684"/>
                <a:gd name="T84" fmla="*/ 653 w 678"/>
                <a:gd name="T85" fmla="*/ 0 h 684"/>
                <a:gd name="T86" fmla="*/ 604 w 678"/>
                <a:gd name="T87" fmla="*/ 0 h 684"/>
                <a:gd name="T88" fmla="*/ 556 w 678"/>
                <a:gd name="T89" fmla="*/ 0 h 684"/>
                <a:gd name="T90" fmla="*/ 508 w 678"/>
                <a:gd name="T91" fmla="*/ 0 h 684"/>
                <a:gd name="T92" fmla="*/ 459 w 678"/>
                <a:gd name="T93" fmla="*/ 0 h 684"/>
                <a:gd name="T94" fmla="*/ 411 w 678"/>
                <a:gd name="T95" fmla="*/ 0 h 684"/>
                <a:gd name="T96" fmla="*/ 363 w 678"/>
                <a:gd name="T97" fmla="*/ 0 h 684"/>
                <a:gd name="T98" fmla="*/ 314 w 678"/>
                <a:gd name="T99" fmla="*/ 0 h 684"/>
                <a:gd name="T100" fmla="*/ 267 w 678"/>
                <a:gd name="T101" fmla="*/ 0 h 684"/>
                <a:gd name="T102" fmla="*/ 218 w 678"/>
                <a:gd name="T103" fmla="*/ 0 h 684"/>
                <a:gd name="T104" fmla="*/ 169 w 678"/>
                <a:gd name="T105" fmla="*/ 0 h 684"/>
                <a:gd name="T106" fmla="*/ 122 w 678"/>
                <a:gd name="T107" fmla="*/ 0 h 6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78" h="684">
                  <a:moveTo>
                    <a:pt x="97" y="0"/>
                  </a:moveTo>
                  <a:lnTo>
                    <a:pt x="97" y="12"/>
                  </a:lnTo>
                  <a:lnTo>
                    <a:pt x="85" y="25"/>
                  </a:lnTo>
                  <a:lnTo>
                    <a:pt x="85" y="37"/>
                  </a:lnTo>
                  <a:lnTo>
                    <a:pt x="85" y="49"/>
                  </a:lnTo>
                  <a:lnTo>
                    <a:pt x="73" y="61"/>
                  </a:lnTo>
                  <a:lnTo>
                    <a:pt x="73" y="74"/>
                  </a:lnTo>
                  <a:lnTo>
                    <a:pt x="73" y="86"/>
                  </a:lnTo>
                  <a:lnTo>
                    <a:pt x="61" y="86"/>
                  </a:lnTo>
                  <a:lnTo>
                    <a:pt x="61" y="98"/>
                  </a:lnTo>
                  <a:lnTo>
                    <a:pt x="49" y="110"/>
                  </a:lnTo>
                  <a:lnTo>
                    <a:pt x="36" y="122"/>
                  </a:lnTo>
                  <a:lnTo>
                    <a:pt x="36" y="134"/>
                  </a:lnTo>
                  <a:lnTo>
                    <a:pt x="24" y="134"/>
                  </a:lnTo>
                  <a:lnTo>
                    <a:pt x="24" y="146"/>
                  </a:lnTo>
                  <a:lnTo>
                    <a:pt x="12" y="158"/>
                  </a:lnTo>
                  <a:lnTo>
                    <a:pt x="12" y="171"/>
                  </a:lnTo>
                  <a:lnTo>
                    <a:pt x="12" y="183"/>
                  </a:lnTo>
                  <a:lnTo>
                    <a:pt x="12" y="195"/>
                  </a:lnTo>
                  <a:lnTo>
                    <a:pt x="12" y="208"/>
                  </a:lnTo>
                  <a:lnTo>
                    <a:pt x="12" y="220"/>
                  </a:lnTo>
                  <a:lnTo>
                    <a:pt x="0" y="232"/>
                  </a:lnTo>
                  <a:lnTo>
                    <a:pt x="0" y="244"/>
                  </a:lnTo>
                  <a:lnTo>
                    <a:pt x="0" y="257"/>
                  </a:lnTo>
                  <a:lnTo>
                    <a:pt x="0" y="268"/>
                  </a:lnTo>
                  <a:lnTo>
                    <a:pt x="0" y="280"/>
                  </a:lnTo>
                  <a:lnTo>
                    <a:pt x="0" y="292"/>
                  </a:lnTo>
                  <a:lnTo>
                    <a:pt x="0" y="305"/>
                  </a:lnTo>
                  <a:lnTo>
                    <a:pt x="0" y="317"/>
                  </a:lnTo>
                  <a:lnTo>
                    <a:pt x="0" y="329"/>
                  </a:lnTo>
                  <a:lnTo>
                    <a:pt x="0" y="342"/>
                  </a:lnTo>
                  <a:lnTo>
                    <a:pt x="0" y="354"/>
                  </a:lnTo>
                  <a:lnTo>
                    <a:pt x="0" y="366"/>
                  </a:lnTo>
                  <a:lnTo>
                    <a:pt x="0" y="378"/>
                  </a:lnTo>
                  <a:lnTo>
                    <a:pt x="0" y="391"/>
                  </a:lnTo>
                  <a:lnTo>
                    <a:pt x="0" y="403"/>
                  </a:lnTo>
                  <a:lnTo>
                    <a:pt x="0" y="426"/>
                  </a:lnTo>
                  <a:lnTo>
                    <a:pt x="0" y="439"/>
                  </a:lnTo>
                  <a:lnTo>
                    <a:pt x="12" y="451"/>
                  </a:lnTo>
                  <a:lnTo>
                    <a:pt x="12" y="463"/>
                  </a:lnTo>
                  <a:lnTo>
                    <a:pt x="12" y="475"/>
                  </a:lnTo>
                  <a:lnTo>
                    <a:pt x="12" y="488"/>
                  </a:lnTo>
                  <a:lnTo>
                    <a:pt x="12" y="512"/>
                  </a:lnTo>
                  <a:lnTo>
                    <a:pt x="12" y="525"/>
                  </a:lnTo>
                  <a:lnTo>
                    <a:pt x="12" y="537"/>
                  </a:lnTo>
                  <a:lnTo>
                    <a:pt x="12" y="549"/>
                  </a:lnTo>
                  <a:lnTo>
                    <a:pt x="12" y="561"/>
                  </a:lnTo>
                  <a:lnTo>
                    <a:pt x="12" y="573"/>
                  </a:lnTo>
                  <a:lnTo>
                    <a:pt x="12" y="585"/>
                  </a:lnTo>
                  <a:lnTo>
                    <a:pt x="12" y="597"/>
                  </a:lnTo>
                  <a:lnTo>
                    <a:pt x="12" y="609"/>
                  </a:lnTo>
                  <a:lnTo>
                    <a:pt x="24" y="622"/>
                  </a:lnTo>
                  <a:lnTo>
                    <a:pt x="24" y="634"/>
                  </a:lnTo>
                  <a:lnTo>
                    <a:pt x="24" y="646"/>
                  </a:lnTo>
                  <a:lnTo>
                    <a:pt x="24" y="658"/>
                  </a:lnTo>
                  <a:lnTo>
                    <a:pt x="36" y="658"/>
                  </a:lnTo>
                  <a:lnTo>
                    <a:pt x="36" y="671"/>
                  </a:lnTo>
                  <a:lnTo>
                    <a:pt x="49" y="671"/>
                  </a:lnTo>
                  <a:lnTo>
                    <a:pt x="49" y="683"/>
                  </a:lnTo>
                  <a:lnTo>
                    <a:pt x="61" y="683"/>
                  </a:lnTo>
                  <a:lnTo>
                    <a:pt x="73" y="683"/>
                  </a:lnTo>
                  <a:lnTo>
                    <a:pt x="85" y="683"/>
                  </a:lnTo>
                  <a:lnTo>
                    <a:pt x="97" y="683"/>
                  </a:lnTo>
                  <a:lnTo>
                    <a:pt x="109" y="683"/>
                  </a:lnTo>
                  <a:lnTo>
                    <a:pt x="122" y="683"/>
                  </a:lnTo>
                  <a:lnTo>
                    <a:pt x="134" y="683"/>
                  </a:lnTo>
                  <a:lnTo>
                    <a:pt x="145" y="683"/>
                  </a:lnTo>
                  <a:lnTo>
                    <a:pt x="157" y="683"/>
                  </a:lnTo>
                  <a:lnTo>
                    <a:pt x="169" y="683"/>
                  </a:lnTo>
                  <a:lnTo>
                    <a:pt x="181" y="683"/>
                  </a:lnTo>
                  <a:lnTo>
                    <a:pt x="194" y="683"/>
                  </a:lnTo>
                  <a:lnTo>
                    <a:pt x="206" y="683"/>
                  </a:lnTo>
                  <a:lnTo>
                    <a:pt x="218" y="683"/>
                  </a:lnTo>
                  <a:lnTo>
                    <a:pt x="230" y="683"/>
                  </a:lnTo>
                  <a:lnTo>
                    <a:pt x="242" y="683"/>
                  </a:lnTo>
                  <a:lnTo>
                    <a:pt x="254" y="683"/>
                  </a:lnTo>
                  <a:lnTo>
                    <a:pt x="254" y="671"/>
                  </a:lnTo>
                  <a:lnTo>
                    <a:pt x="267" y="671"/>
                  </a:lnTo>
                  <a:lnTo>
                    <a:pt x="267" y="658"/>
                  </a:lnTo>
                  <a:lnTo>
                    <a:pt x="267" y="646"/>
                  </a:lnTo>
                  <a:lnTo>
                    <a:pt x="267" y="634"/>
                  </a:lnTo>
                  <a:lnTo>
                    <a:pt x="279" y="634"/>
                  </a:lnTo>
                  <a:lnTo>
                    <a:pt x="279" y="622"/>
                  </a:lnTo>
                  <a:lnTo>
                    <a:pt x="279" y="609"/>
                  </a:lnTo>
                  <a:lnTo>
                    <a:pt x="279" y="597"/>
                  </a:lnTo>
                  <a:lnTo>
                    <a:pt x="279" y="585"/>
                  </a:lnTo>
                  <a:lnTo>
                    <a:pt x="279" y="573"/>
                  </a:lnTo>
                  <a:lnTo>
                    <a:pt x="279" y="561"/>
                  </a:lnTo>
                  <a:lnTo>
                    <a:pt x="279" y="549"/>
                  </a:lnTo>
                  <a:lnTo>
                    <a:pt x="291" y="549"/>
                  </a:lnTo>
                  <a:lnTo>
                    <a:pt x="291" y="537"/>
                  </a:lnTo>
                  <a:lnTo>
                    <a:pt x="291" y="525"/>
                  </a:lnTo>
                  <a:lnTo>
                    <a:pt x="291" y="512"/>
                  </a:lnTo>
                  <a:lnTo>
                    <a:pt x="302" y="500"/>
                  </a:lnTo>
                  <a:lnTo>
                    <a:pt x="302" y="488"/>
                  </a:lnTo>
                  <a:lnTo>
                    <a:pt x="314" y="475"/>
                  </a:lnTo>
                  <a:lnTo>
                    <a:pt x="314" y="463"/>
                  </a:lnTo>
                  <a:lnTo>
                    <a:pt x="326" y="463"/>
                  </a:lnTo>
                  <a:lnTo>
                    <a:pt x="326" y="451"/>
                  </a:lnTo>
                  <a:lnTo>
                    <a:pt x="339" y="439"/>
                  </a:lnTo>
                  <a:lnTo>
                    <a:pt x="351" y="426"/>
                  </a:lnTo>
                  <a:lnTo>
                    <a:pt x="363" y="415"/>
                  </a:lnTo>
                  <a:lnTo>
                    <a:pt x="375" y="403"/>
                  </a:lnTo>
                  <a:lnTo>
                    <a:pt x="387" y="391"/>
                  </a:lnTo>
                  <a:lnTo>
                    <a:pt x="399" y="391"/>
                  </a:lnTo>
                  <a:lnTo>
                    <a:pt x="411" y="378"/>
                  </a:lnTo>
                  <a:lnTo>
                    <a:pt x="424" y="378"/>
                  </a:lnTo>
                  <a:lnTo>
                    <a:pt x="436" y="378"/>
                  </a:lnTo>
                  <a:lnTo>
                    <a:pt x="447" y="366"/>
                  </a:lnTo>
                  <a:lnTo>
                    <a:pt x="459" y="366"/>
                  </a:lnTo>
                  <a:lnTo>
                    <a:pt x="471" y="366"/>
                  </a:lnTo>
                  <a:lnTo>
                    <a:pt x="471" y="378"/>
                  </a:lnTo>
                  <a:lnTo>
                    <a:pt x="483" y="378"/>
                  </a:lnTo>
                  <a:lnTo>
                    <a:pt x="496" y="378"/>
                  </a:lnTo>
                  <a:lnTo>
                    <a:pt x="508" y="378"/>
                  </a:lnTo>
                  <a:lnTo>
                    <a:pt x="508" y="391"/>
                  </a:lnTo>
                  <a:lnTo>
                    <a:pt x="520" y="391"/>
                  </a:lnTo>
                  <a:lnTo>
                    <a:pt x="532" y="403"/>
                  </a:lnTo>
                  <a:lnTo>
                    <a:pt x="544" y="415"/>
                  </a:lnTo>
                  <a:lnTo>
                    <a:pt x="544" y="426"/>
                  </a:lnTo>
                  <a:lnTo>
                    <a:pt x="556" y="439"/>
                  </a:lnTo>
                  <a:lnTo>
                    <a:pt x="569" y="451"/>
                  </a:lnTo>
                  <a:lnTo>
                    <a:pt x="581" y="451"/>
                  </a:lnTo>
                  <a:lnTo>
                    <a:pt x="581" y="463"/>
                  </a:lnTo>
                  <a:lnTo>
                    <a:pt x="593" y="463"/>
                  </a:lnTo>
                  <a:lnTo>
                    <a:pt x="604" y="463"/>
                  </a:lnTo>
                  <a:lnTo>
                    <a:pt x="616" y="463"/>
                  </a:lnTo>
                  <a:lnTo>
                    <a:pt x="628" y="463"/>
                  </a:lnTo>
                  <a:lnTo>
                    <a:pt x="641" y="463"/>
                  </a:lnTo>
                  <a:lnTo>
                    <a:pt x="641" y="451"/>
                  </a:lnTo>
                  <a:lnTo>
                    <a:pt x="653" y="451"/>
                  </a:lnTo>
                  <a:lnTo>
                    <a:pt x="653" y="439"/>
                  </a:lnTo>
                  <a:lnTo>
                    <a:pt x="665" y="426"/>
                  </a:lnTo>
                  <a:lnTo>
                    <a:pt x="665" y="415"/>
                  </a:lnTo>
                  <a:lnTo>
                    <a:pt x="665" y="403"/>
                  </a:lnTo>
                  <a:lnTo>
                    <a:pt x="665" y="391"/>
                  </a:lnTo>
                  <a:lnTo>
                    <a:pt x="665" y="378"/>
                  </a:lnTo>
                  <a:lnTo>
                    <a:pt x="665" y="366"/>
                  </a:lnTo>
                  <a:lnTo>
                    <a:pt x="665" y="354"/>
                  </a:lnTo>
                  <a:lnTo>
                    <a:pt x="665" y="342"/>
                  </a:lnTo>
                  <a:lnTo>
                    <a:pt x="665" y="329"/>
                  </a:lnTo>
                  <a:lnTo>
                    <a:pt x="665" y="317"/>
                  </a:lnTo>
                  <a:lnTo>
                    <a:pt x="665" y="305"/>
                  </a:lnTo>
                  <a:lnTo>
                    <a:pt x="665" y="292"/>
                  </a:lnTo>
                  <a:lnTo>
                    <a:pt x="665" y="280"/>
                  </a:lnTo>
                  <a:lnTo>
                    <a:pt x="665" y="268"/>
                  </a:lnTo>
                  <a:lnTo>
                    <a:pt x="665" y="257"/>
                  </a:lnTo>
                  <a:lnTo>
                    <a:pt x="665" y="244"/>
                  </a:lnTo>
                  <a:lnTo>
                    <a:pt x="665" y="232"/>
                  </a:lnTo>
                  <a:lnTo>
                    <a:pt x="665" y="220"/>
                  </a:lnTo>
                  <a:lnTo>
                    <a:pt x="665" y="208"/>
                  </a:lnTo>
                  <a:lnTo>
                    <a:pt x="653" y="195"/>
                  </a:lnTo>
                  <a:lnTo>
                    <a:pt x="665" y="195"/>
                  </a:lnTo>
                  <a:lnTo>
                    <a:pt x="665" y="183"/>
                  </a:lnTo>
                  <a:lnTo>
                    <a:pt x="665" y="171"/>
                  </a:lnTo>
                  <a:lnTo>
                    <a:pt x="665" y="158"/>
                  </a:lnTo>
                  <a:lnTo>
                    <a:pt x="665" y="146"/>
                  </a:lnTo>
                  <a:lnTo>
                    <a:pt x="665" y="134"/>
                  </a:lnTo>
                  <a:lnTo>
                    <a:pt x="665" y="122"/>
                  </a:lnTo>
                  <a:lnTo>
                    <a:pt x="665" y="110"/>
                  </a:lnTo>
                  <a:lnTo>
                    <a:pt x="665" y="98"/>
                  </a:lnTo>
                  <a:lnTo>
                    <a:pt x="665" y="86"/>
                  </a:lnTo>
                  <a:lnTo>
                    <a:pt x="665" y="74"/>
                  </a:lnTo>
                  <a:lnTo>
                    <a:pt x="677" y="74"/>
                  </a:lnTo>
                  <a:lnTo>
                    <a:pt x="677" y="61"/>
                  </a:lnTo>
                  <a:lnTo>
                    <a:pt x="677" y="49"/>
                  </a:lnTo>
                  <a:lnTo>
                    <a:pt x="677" y="37"/>
                  </a:lnTo>
                  <a:lnTo>
                    <a:pt x="677" y="25"/>
                  </a:lnTo>
                  <a:lnTo>
                    <a:pt x="677" y="12"/>
                  </a:lnTo>
                  <a:lnTo>
                    <a:pt x="665" y="12"/>
                  </a:lnTo>
                  <a:lnTo>
                    <a:pt x="665" y="0"/>
                  </a:lnTo>
                  <a:lnTo>
                    <a:pt x="653" y="0"/>
                  </a:lnTo>
                  <a:lnTo>
                    <a:pt x="641" y="0"/>
                  </a:lnTo>
                  <a:lnTo>
                    <a:pt x="628" y="0"/>
                  </a:lnTo>
                  <a:lnTo>
                    <a:pt x="616" y="0"/>
                  </a:lnTo>
                  <a:lnTo>
                    <a:pt x="604" y="0"/>
                  </a:lnTo>
                  <a:lnTo>
                    <a:pt x="593" y="0"/>
                  </a:lnTo>
                  <a:lnTo>
                    <a:pt x="581" y="0"/>
                  </a:lnTo>
                  <a:lnTo>
                    <a:pt x="569" y="0"/>
                  </a:lnTo>
                  <a:lnTo>
                    <a:pt x="556" y="0"/>
                  </a:lnTo>
                  <a:lnTo>
                    <a:pt x="544" y="0"/>
                  </a:lnTo>
                  <a:lnTo>
                    <a:pt x="532" y="0"/>
                  </a:lnTo>
                  <a:lnTo>
                    <a:pt x="520" y="0"/>
                  </a:lnTo>
                  <a:lnTo>
                    <a:pt x="508" y="0"/>
                  </a:lnTo>
                  <a:lnTo>
                    <a:pt x="496" y="0"/>
                  </a:lnTo>
                  <a:lnTo>
                    <a:pt x="483" y="0"/>
                  </a:lnTo>
                  <a:lnTo>
                    <a:pt x="471" y="0"/>
                  </a:lnTo>
                  <a:lnTo>
                    <a:pt x="459" y="0"/>
                  </a:lnTo>
                  <a:lnTo>
                    <a:pt x="447" y="0"/>
                  </a:lnTo>
                  <a:lnTo>
                    <a:pt x="436" y="0"/>
                  </a:lnTo>
                  <a:lnTo>
                    <a:pt x="424" y="0"/>
                  </a:lnTo>
                  <a:lnTo>
                    <a:pt x="411" y="0"/>
                  </a:lnTo>
                  <a:lnTo>
                    <a:pt x="399" y="0"/>
                  </a:lnTo>
                  <a:lnTo>
                    <a:pt x="387" y="0"/>
                  </a:lnTo>
                  <a:lnTo>
                    <a:pt x="375" y="0"/>
                  </a:lnTo>
                  <a:lnTo>
                    <a:pt x="363" y="0"/>
                  </a:lnTo>
                  <a:lnTo>
                    <a:pt x="351" y="0"/>
                  </a:lnTo>
                  <a:lnTo>
                    <a:pt x="339" y="0"/>
                  </a:lnTo>
                  <a:lnTo>
                    <a:pt x="326" y="0"/>
                  </a:lnTo>
                  <a:lnTo>
                    <a:pt x="314" y="0"/>
                  </a:lnTo>
                  <a:lnTo>
                    <a:pt x="302" y="0"/>
                  </a:lnTo>
                  <a:lnTo>
                    <a:pt x="291" y="0"/>
                  </a:lnTo>
                  <a:lnTo>
                    <a:pt x="279" y="0"/>
                  </a:lnTo>
                  <a:lnTo>
                    <a:pt x="267" y="0"/>
                  </a:lnTo>
                  <a:lnTo>
                    <a:pt x="254" y="0"/>
                  </a:lnTo>
                  <a:lnTo>
                    <a:pt x="242" y="0"/>
                  </a:lnTo>
                  <a:lnTo>
                    <a:pt x="230" y="0"/>
                  </a:lnTo>
                  <a:lnTo>
                    <a:pt x="218" y="0"/>
                  </a:lnTo>
                  <a:lnTo>
                    <a:pt x="206" y="0"/>
                  </a:lnTo>
                  <a:lnTo>
                    <a:pt x="194" y="0"/>
                  </a:lnTo>
                  <a:lnTo>
                    <a:pt x="181" y="0"/>
                  </a:lnTo>
                  <a:lnTo>
                    <a:pt x="169" y="0"/>
                  </a:lnTo>
                  <a:lnTo>
                    <a:pt x="157" y="0"/>
                  </a:lnTo>
                  <a:lnTo>
                    <a:pt x="145" y="0"/>
                  </a:lnTo>
                  <a:lnTo>
                    <a:pt x="134" y="0"/>
                  </a:lnTo>
                  <a:lnTo>
                    <a:pt x="122" y="0"/>
                  </a:lnTo>
                  <a:lnTo>
                    <a:pt x="109" y="0"/>
                  </a:lnTo>
                  <a:lnTo>
                    <a:pt x="97"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69" name="Freeform 30"/>
            <p:cNvSpPr>
              <a:spLocks/>
            </p:cNvSpPr>
            <p:nvPr/>
          </p:nvSpPr>
          <p:spPr bwMode="auto">
            <a:xfrm>
              <a:off x="2022" y="2451"/>
              <a:ext cx="416" cy="335"/>
            </a:xfrm>
            <a:custGeom>
              <a:avLst/>
              <a:gdLst>
                <a:gd name="T0" fmla="*/ 24 w 416"/>
                <a:gd name="T1" fmla="*/ 12 h 335"/>
                <a:gd name="T2" fmla="*/ 12 w 416"/>
                <a:gd name="T3" fmla="*/ 36 h 335"/>
                <a:gd name="T4" fmla="*/ 12 w 416"/>
                <a:gd name="T5" fmla="*/ 60 h 335"/>
                <a:gd name="T6" fmla="*/ 12 w 416"/>
                <a:gd name="T7" fmla="*/ 84 h 335"/>
                <a:gd name="T8" fmla="*/ 0 w 416"/>
                <a:gd name="T9" fmla="*/ 108 h 335"/>
                <a:gd name="T10" fmla="*/ 0 w 416"/>
                <a:gd name="T11" fmla="*/ 131 h 335"/>
                <a:gd name="T12" fmla="*/ 0 w 416"/>
                <a:gd name="T13" fmla="*/ 155 h 335"/>
                <a:gd name="T14" fmla="*/ 0 w 416"/>
                <a:gd name="T15" fmla="*/ 179 h 335"/>
                <a:gd name="T16" fmla="*/ 0 w 416"/>
                <a:gd name="T17" fmla="*/ 203 h 335"/>
                <a:gd name="T18" fmla="*/ 0 w 416"/>
                <a:gd name="T19" fmla="*/ 227 h 335"/>
                <a:gd name="T20" fmla="*/ 0 w 416"/>
                <a:gd name="T21" fmla="*/ 251 h 335"/>
                <a:gd name="T22" fmla="*/ 0 w 416"/>
                <a:gd name="T23" fmla="*/ 274 h 335"/>
                <a:gd name="T24" fmla="*/ 12 w 416"/>
                <a:gd name="T25" fmla="*/ 298 h 335"/>
                <a:gd name="T26" fmla="*/ 12 w 416"/>
                <a:gd name="T27" fmla="*/ 322 h 335"/>
                <a:gd name="T28" fmla="*/ 36 w 416"/>
                <a:gd name="T29" fmla="*/ 334 h 335"/>
                <a:gd name="T30" fmla="*/ 60 w 416"/>
                <a:gd name="T31" fmla="*/ 334 h 335"/>
                <a:gd name="T32" fmla="*/ 83 w 416"/>
                <a:gd name="T33" fmla="*/ 322 h 335"/>
                <a:gd name="T34" fmla="*/ 107 w 416"/>
                <a:gd name="T35" fmla="*/ 310 h 335"/>
                <a:gd name="T36" fmla="*/ 131 w 416"/>
                <a:gd name="T37" fmla="*/ 298 h 335"/>
                <a:gd name="T38" fmla="*/ 154 w 416"/>
                <a:gd name="T39" fmla="*/ 286 h 335"/>
                <a:gd name="T40" fmla="*/ 178 w 416"/>
                <a:gd name="T41" fmla="*/ 274 h 335"/>
                <a:gd name="T42" fmla="*/ 202 w 416"/>
                <a:gd name="T43" fmla="*/ 251 h 335"/>
                <a:gd name="T44" fmla="*/ 225 w 416"/>
                <a:gd name="T45" fmla="*/ 239 h 335"/>
                <a:gd name="T46" fmla="*/ 249 w 416"/>
                <a:gd name="T47" fmla="*/ 227 h 335"/>
                <a:gd name="T48" fmla="*/ 261 w 416"/>
                <a:gd name="T49" fmla="*/ 215 h 335"/>
                <a:gd name="T50" fmla="*/ 284 w 416"/>
                <a:gd name="T51" fmla="*/ 203 h 335"/>
                <a:gd name="T52" fmla="*/ 308 w 416"/>
                <a:gd name="T53" fmla="*/ 179 h 335"/>
                <a:gd name="T54" fmla="*/ 332 w 416"/>
                <a:gd name="T55" fmla="*/ 167 h 335"/>
                <a:gd name="T56" fmla="*/ 344 w 416"/>
                <a:gd name="T57" fmla="*/ 155 h 335"/>
                <a:gd name="T58" fmla="*/ 355 w 416"/>
                <a:gd name="T59" fmla="*/ 131 h 335"/>
                <a:gd name="T60" fmla="*/ 367 w 416"/>
                <a:gd name="T61" fmla="*/ 119 h 335"/>
                <a:gd name="T62" fmla="*/ 391 w 416"/>
                <a:gd name="T63" fmla="*/ 96 h 335"/>
                <a:gd name="T64" fmla="*/ 403 w 416"/>
                <a:gd name="T65" fmla="*/ 72 h 335"/>
                <a:gd name="T66" fmla="*/ 415 w 416"/>
                <a:gd name="T67" fmla="*/ 48 h 335"/>
                <a:gd name="T68" fmla="*/ 415 w 416"/>
                <a:gd name="T69" fmla="*/ 24 h 335"/>
                <a:gd name="T70" fmla="*/ 403 w 416"/>
                <a:gd name="T71" fmla="*/ 12 h 335"/>
                <a:gd name="T72" fmla="*/ 379 w 416"/>
                <a:gd name="T73" fmla="*/ 0 h 335"/>
                <a:gd name="T74" fmla="*/ 355 w 416"/>
                <a:gd name="T75" fmla="*/ 0 h 335"/>
                <a:gd name="T76" fmla="*/ 332 w 416"/>
                <a:gd name="T77" fmla="*/ 0 h 335"/>
                <a:gd name="T78" fmla="*/ 308 w 416"/>
                <a:gd name="T79" fmla="*/ 0 h 335"/>
                <a:gd name="T80" fmla="*/ 284 w 416"/>
                <a:gd name="T81" fmla="*/ 0 h 335"/>
                <a:gd name="T82" fmla="*/ 261 w 416"/>
                <a:gd name="T83" fmla="*/ 0 h 335"/>
                <a:gd name="T84" fmla="*/ 237 w 416"/>
                <a:gd name="T85" fmla="*/ 0 h 335"/>
                <a:gd name="T86" fmla="*/ 213 w 416"/>
                <a:gd name="T87" fmla="*/ 0 h 335"/>
                <a:gd name="T88" fmla="*/ 178 w 416"/>
                <a:gd name="T89" fmla="*/ 0 h 335"/>
                <a:gd name="T90" fmla="*/ 178 w 416"/>
                <a:gd name="T91" fmla="*/ 0 h 335"/>
                <a:gd name="T92" fmla="*/ 202 w 416"/>
                <a:gd name="T93" fmla="*/ 0 h 335"/>
                <a:gd name="T94" fmla="*/ 178 w 416"/>
                <a:gd name="T95" fmla="*/ 0 h 335"/>
                <a:gd name="T96" fmla="*/ 131 w 416"/>
                <a:gd name="T97" fmla="*/ 0 h 335"/>
                <a:gd name="T98" fmla="*/ 71 w 416"/>
                <a:gd name="T99" fmla="*/ 0 h 33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16" h="335">
                  <a:moveTo>
                    <a:pt x="24" y="0"/>
                  </a:moveTo>
                  <a:lnTo>
                    <a:pt x="24" y="12"/>
                  </a:lnTo>
                  <a:lnTo>
                    <a:pt x="12" y="24"/>
                  </a:lnTo>
                  <a:lnTo>
                    <a:pt x="12" y="36"/>
                  </a:lnTo>
                  <a:lnTo>
                    <a:pt x="12" y="48"/>
                  </a:lnTo>
                  <a:lnTo>
                    <a:pt x="12" y="60"/>
                  </a:lnTo>
                  <a:lnTo>
                    <a:pt x="12" y="72"/>
                  </a:lnTo>
                  <a:lnTo>
                    <a:pt x="12" y="84"/>
                  </a:lnTo>
                  <a:lnTo>
                    <a:pt x="0" y="96"/>
                  </a:lnTo>
                  <a:lnTo>
                    <a:pt x="0" y="108"/>
                  </a:lnTo>
                  <a:lnTo>
                    <a:pt x="0" y="119"/>
                  </a:lnTo>
                  <a:lnTo>
                    <a:pt x="0" y="131"/>
                  </a:lnTo>
                  <a:lnTo>
                    <a:pt x="0" y="143"/>
                  </a:lnTo>
                  <a:lnTo>
                    <a:pt x="0" y="155"/>
                  </a:lnTo>
                  <a:lnTo>
                    <a:pt x="0" y="167"/>
                  </a:lnTo>
                  <a:lnTo>
                    <a:pt x="0" y="179"/>
                  </a:lnTo>
                  <a:lnTo>
                    <a:pt x="0" y="191"/>
                  </a:lnTo>
                  <a:lnTo>
                    <a:pt x="0" y="203"/>
                  </a:lnTo>
                  <a:lnTo>
                    <a:pt x="0" y="215"/>
                  </a:lnTo>
                  <a:lnTo>
                    <a:pt x="0" y="227"/>
                  </a:lnTo>
                  <a:lnTo>
                    <a:pt x="0" y="239"/>
                  </a:lnTo>
                  <a:lnTo>
                    <a:pt x="0" y="251"/>
                  </a:lnTo>
                  <a:lnTo>
                    <a:pt x="0" y="262"/>
                  </a:lnTo>
                  <a:lnTo>
                    <a:pt x="0" y="274"/>
                  </a:lnTo>
                  <a:lnTo>
                    <a:pt x="0" y="286"/>
                  </a:lnTo>
                  <a:lnTo>
                    <a:pt x="12" y="298"/>
                  </a:lnTo>
                  <a:lnTo>
                    <a:pt x="12" y="310"/>
                  </a:lnTo>
                  <a:lnTo>
                    <a:pt x="12" y="322"/>
                  </a:lnTo>
                  <a:lnTo>
                    <a:pt x="24" y="334"/>
                  </a:lnTo>
                  <a:lnTo>
                    <a:pt x="36" y="334"/>
                  </a:lnTo>
                  <a:lnTo>
                    <a:pt x="48" y="334"/>
                  </a:lnTo>
                  <a:lnTo>
                    <a:pt x="60" y="334"/>
                  </a:lnTo>
                  <a:lnTo>
                    <a:pt x="71" y="334"/>
                  </a:lnTo>
                  <a:lnTo>
                    <a:pt x="83" y="322"/>
                  </a:lnTo>
                  <a:lnTo>
                    <a:pt x="95" y="310"/>
                  </a:lnTo>
                  <a:lnTo>
                    <a:pt x="107" y="310"/>
                  </a:lnTo>
                  <a:lnTo>
                    <a:pt x="119" y="298"/>
                  </a:lnTo>
                  <a:lnTo>
                    <a:pt x="131" y="298"/>
                  </a:lnTo>
                  <a:lnTo>
                    <a:pt x="142" y="286"/>
                  </a:lnTo>
                  <a:lnTo>
                    <a:pt x="154" y="286"/>
                  </a:lnTo>
                  <a:lnTo>
                    <a:pt x="166" y="274"/>
                  </a:lnTo>
                  <a:lnTo>
                    <a:pt x="178" y="274"/>
                  </a:lnTo>
                  <a:lnTo>
                    <a:pt x="190" y="262"/>
                  </a:lnTo>
                  <a:lnTo>
                    <a:pt x="202" y="251"/>
                  </a:lnTo>
                  <a:lnTo>
                    <a:pt x="213" y="239"/>
                  </a:lnTo>
                  <a:lnTo>
                    <a:pt x="225" y="239"/>
                  </a:lnTo>
                  <a:lnTo>
                    <a:pt x="237" y="227"/>
                  </a:lnTo>
                  <a:lnTo>
                    <a:pt x="249" y="227"/>
                  </a:lnTo>
                  <a:lnTo>
                    <a:pt x="249" y="215"/>
                  </a:lnTo>
                  <a:lnTo>
                    <a:pt x="261" y="215"/>
                  </a:lnTo>
                  <a:lnTo>
                    <a:pt x="273" y="203"/>
                  </a:lnTo>
                  <a:lnTo>
                    <a:pt x="284" y="203"/>
                  </a:lnTo>
                  <a:lnTo>
                    <a:pt x="296" y="191"/>
                  </a:lnTo>
                  <a:lnTo>
                    <a:pt x="308" y="179"/>
                  </a:lnTo>
                  <a:lnTo>
                    <a:pt x="320" y="167"/>
                  </a:lnTo>
                  <a:lnTo>
                    <a:pt x="332" y="167"/>
                  </a:lnTo>
                  <a:lnTo>
                    <a:pt x="332" y="155"/>
                  </a:lnTo>
                  <a:lnTo>
                    <a:pt x="344" y="155"/>
                  </a:lnTo>
                  <a:lnTo>
                    <a:pt x="344" y="143"/>
                  </a:lnTo>
                  <a:lnTo>
                    <a:pt x="355" y="131"/>
                  </a:lnTo>
                  <a:lnTo>
                    <a:pt x="367" y="131"/>
                  </a:lnTo>
                  <a:lnTo>
                    <a:pt x="367" y="119"/>
                  </a:lnTo>
                  <a:lnTo>
                    <a:pt x="379" y="108"/>
                  </a:lnTo>
                  <a:lnTo>
                    <a:pt x="391" y="96"/>
                  </a:lnTo>
                  <a:lnTo>
                    <a:pt x="391" y="84"/>
                  </a:lnTo>
                  <a:lnTo>
                    <a:pt x="403" y="72"/>
                  </a:lnTo>
                  <a:lnTo>
                    <a:pt x="403" y="60"/>
                  </a:lnTo>
                  <a:lnTo>
                    <a:pt x="415" y="48"/>
                  </a:lnTo>
                  <a:lnTo>
                    <a:pt x="415" y="36"/>
                  </a:lnTo>
                  <a:lnTo>
                    <a:pt x="415" y="24"/>
                  </a:lnTo>
                  <a:lnTo>
                    <a:pt x="415" y="12"/>
                  </a:lnTo>
                  <a:lnTo>
                    <a:pt x="403" y="12"/>
                  </a:lnTo>
                  <a:lnTo>
                    <a:pt x="391" y="0"/>
                  </a:lnTo>
                  <a:lnTo>
                    <a:pt x="379" y="0"/>
                  </a:lnTo>
                  <a:lnTo>
                    <a:pt x="367" y="0"/>
                  </a:lnTo>
                  <a:lnTo>
                    <a:pt x="355" y="0"/>
                  </a:lnTo>
                  <a:lnTo>
                    <a:pt x="344" y="0"/>
                  </a:lnTo>
                  <a:lnTo>
                    <a:pt x="332" y="0"/>
                  </a:lnTo>
                  <a:lnTo>
                    <a:pt x="320" y="0"/>
                  </a:lnTo>
                  <a:lnTo>
                    <a:pt x="308" y="0"/>
                  </a:lnTo>
                  <a:lnTo>
                    <a:pt x="296" y="0"/>
                  </a:lnTo>
                  <a:lnTo>
                    <a:pt x="284" y="0"/>
                  </a:lnTo>
                  <a:lnTo>
                    <a:pt x="273" y="0"/>
                  </a:lnTo>
                  <a:lnTo>
                    <a:pt x="261" y="0"/>
                  </a:lnTo>
                  <a:lnTo>
                    <a:pt x="249" y="0"/>
                  </a:lnTo>
                  <a:lnTo>
                    <a:pt x="237" y="0"/>
                  </a:lnTo>
                  <a:lnTo>
                    <a:pt x="225" y="0"/>
                  </a:lnTo>
                  <a:lnTo>
                    <a:pt x="213" y="0"/>
                  </a:lnTo>
                  <a:lnTo>
                    <a:pt x="190" y="0"/>
                  </a:lnTo>
                  <a:lnTo>
                    <a:pt x="178" y="0"/>
                  </a:lnTo>
                  <a:lnTo>
                    <a:pt x="166" y="0"/>
                  </a:lnTo>
                  <a:lnTo>
                    <a:pt x="178" y="0"/>
                  </a:lnTo>
                  <a:lnTo>
                    <a:pt x="190" y="0"/>
                  </a:lnTo>
                  <a:lnTo>
                    <a:pt x="202" y="0"/>
                  </a:lnTo>
                  <a:lnTo>
                    <a:pt x="190" y="0"/>
                  </a:lnTo>
                  <a:lnTo>
                    <a:pt x="178" y="0"/>
                  </a:lnTo>
                  <a:lnTo>
                    <a:pt x="154" y="0"/>
                  </a:lnTo>
                  <a:lnTo>
                    <a:pt x="131" y="0"/>
                  </a:lnTo>
                  <a:lnTo>
                    <a:pt x="95" y="0"/>
                  </a:lnTo>
                  <a:lnTo>
                    <a:pt x="71" y="0"/>
                  </a:lnTo>
                  <a:lnTo>
                    <a:pt x="24" y="0"/>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70" name="Line 31"/>
            <p:cNvSpPr>
              <a:spLocks noChangeShapeType="1"/>
            </p:cNvSpPr>
            <p:nvPr/>
          </p:nvSpPr>
          <p:spPr bwMode="auto">
            <a:xfrm>
              <a:off x="2054" y="2451"/>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71" name="Freeform 32"/>
            <p:cNvSpPr>
              <a:spLocks/>
            </p:cNvSpPr>
            <p:nvPr/>
          </p:nvSpPr>
          <p:spPr bwMode="auto">
            <a:xfrm>
              <a:off x="2030" y="2459"/>
              <a:ext cx="437" cy="367"/>
            </a:xfrm>
            <a:custGeom>
              <a:avLst/>
              <a:gdLst>
                <a:gd name="T0" fmla="*/ 0 w 437"/>
                <a:gd name="T1" fmla="*/ 74 h 367"/>
                <a:gd name="T2" fmla="*/ 0 w 437"/>
                <a:gd name="T3" fmla="*/ 257 h 367"/>
                <a:gd name="T4" fmla="*/ 145 w 437"/>
                <a:gd name="T5" fmla="*/ 292 h 367"/>
                <a:gd name="T6" fmla="*/ 339 w 437"/>
                <a:gd name="T7" fmla="*/ 158 h 367"/>
                <a:gd name="T8" fmla="*/ 436 w 437"/>
                <a:gd name="T9" fmla="*/ 12 h 367"/>
                <a:gd name="T10" fmla="*/ 290 w 437"/>
                <a:gd name="T11" fmla="*/ 0 h 367"/>
                <a:gd name="T12" fmla="*/ 242 w 437"/>
                <a:gd name="T13" fmla="*/ 0 h 367"/>
                <a:gd name="T14" fmla="*/ 24 w 437"/>
                <a:gd name="T15" fmla="*/ 12 h 367"/>
                <a:gd name="T16" fmla="*/ 12 w 437"/>
                <a:gd name="T17" fmla="*/ 37 h 367"/>
                <a:gd name="T18" fmla="*/ 12 w 437"/>
                <a:gd name="T19" fmla="*/ 61 h 367"/>
                <a:gd name="T20" fmla="*/ 12 w 437"/>
                <a:gd name="T21" fmla="*/ 86 h 367"/>
                <a:gd name="T22" fmla="*/ 0 w 437"/>
                <a:gd name="T23" fmla="*/ 110 h 367"/>
                <a:gd name="T24" fmla="*/ 0 w 437"/>
                <a:gd name="T25" fmla="*/ 134 h 367"/>
                <a:gd name="T26" fmla="*/ 0 w 437"/>
                <a:gd name="T27" fmla="*/ 158 h 367"/>
                <a:gd name="T28" fmla="*/ 0 w 437"/>
                <a:gd name="T29" fmla="*/ 183 h 367"/>
                <a:gd name="T30" fmla="*/ 0 w 437"/>
                <a:gd name="T31" fmla="*/ 208 h 367"/>
                <a:gd name="T32" fmla="*/ 0 w 437"/>
                <a:gd name="T33" fmla="*/ 232 h 367"/>
                <a:gd name="T34" fmla="*/ 0 w 437"/>
                <a:gd name="T35" fmla="*/ 257 h 367"/>
                <a:gd name="T36" fmla="*/ 0 w 437"/>
                <a:gd name="T37" fmla="*/ 280 h 367"/>
                <a:gd name="T38" fmla="*/ 12 w 437"/>
                <a:gd name="T39" fmla="*/ 305 h 367"/>
                <a:gd name="T40" fmla="*/ 12 w 437"/>
                <a:gd name="T41" fmla="*/ 329 h 367"/>
                <a:gd name="T42" fmla="*/ 37 w 437"/>
                <a:gd name="T43" fmla="*/ 341 h 367"/>
                <a:gd name="T44" fmla="*/ 61 w 437"/>
                <a:gd name="T45" fmla="*/ 341 h 367"/>
                <a:gd name="T46" fmla="*/ 85 w 437"/>
                <a:gd name="T47" fmla="*/ 329 h 367"/>
                <a:gd name="T48" fmla="*/ 110 w 437"/>
                <a:gd name="T49" fmla="*/ 317 h 367"/>
                <a:gd name="T50" fmla="*/ 134 w 437"/>
                <a:gd name="T51" fmla="*/ 305 h 367"/>
                <a:gd name="T52" fmla="*/ 157 w 437"/>
                <a:gd name="T53" fmla="*/ 292 h 367"/>
                <a:gd name="T54" fmla="*/ 181 w 437"/>
                <a:gd name="T55" fmla="*/ 280 h 367"/>
                <a:gd name="T56" fmla="*/ 206 w 437"/>
                <a:gd name="T57" fmla="*/ 257 h 367"/>
                <a:gd name="T58" fmla="*/ 230 w 437"/>
                <a:gd name="T59" fmla="*/ 244 h 367"/>
                <a:gd name="T60" fmla="*/ 255 w 437"/>
                <a:gd name="T61" fmla="*/ 232 h 367"/>
                <a:gd name="T62" fmla="*/ 267 w 437"/>
                <a:gd name="T63" fmla="*/ 220 h 367"/>
                <a:gd name="T64" fmla="*/ 290 w 437"/>
                <a:gd name="T65" fmla="*/ 208 h 367"/>
                <a:gd name="T66" fmla="*/ 314 w 437"/>
                <a:gd name="T67" fmla="*/ 183 h 367"/>
                <a:gd name="T68" fmla="*/ 339 w 437"/>
                <a:gd name="T69" fmla="*/ 171 h 367"/>
                <a:gd name="T70" fmla="*/ 351 w 437"/>
                <a:gd name="T71" fmla="*/ 158 h 367"/>
                <a:gd name="T72" fmla="*/ 363 w 437"/>
                <a:gd name="T73" fmla="*/ 134 h 367"/>
                <a:gd name="T74" fmla="*/ 375 w 437"/>
                <a:gd name="T75" fmla="*/ 122 h 367"/>
                <a:gd name="T76" fmla="*/ 399 w 437"/>
                <a:gd name="T77" fmla="*/ 98 h 367"/>
                <a:gd name="T78" fmla="*/ 412 w 437"/>
                <a:gd name="T79" fmla="*/ 74 h 367"/>
                <a:gd name="T80" fmla="*/ 424 w 437"/>
                <a:gd name="T81" fmla="*/ 49 h 367"/>
                <a:gd name="T82" fmla="*/ 424 w 437"/>
                <a:gd name="T83" fmla="*/ 25 h 367"/>
                <a:gd name="T84" fmla="*/ 412 w 437"/>
                <a:gd name="T85" fmla="*/ 12 h 367"/>
                <a:gd name="T86" fmla="*/ 387 w 437"/>
                <a:gd name="T87" fmla="*/ 0 h 367"/>
                <a:gd name="T88" fmla="*/ 363 w 437"/>
                <a:gd name="T89" fmla="*/ 0 h 367"/>
                <a:gd name="T90" fmla="*/ 339 w 437"/>
                <a:gd name="T91" fmla="*/ 0 h 367"/>
                <a:gd name="T92" fmla="*/ 314 w 437"/>
                <a:gd name="T93" fmla="*/ 0 h 367"/>
                <a:gd name="T94" fmla="*/ 290 w 437"/>
                <a:gd name="T95" fmla="*/ 0 h 367"/>
                <a:gd name="T96" fmla="*/ 267 w 437"/>
                <a:gd name="T97" fmla="*/ 0 h 367"/>
                <a:gd name="T98" fmla="*/ 242 w 437"/>
                <a:gd name="T99" fmla="*/ 0 h 367"/>
                <a:gd name="T100" fmla="*/ 218 w 437"/>
                <a:gd name="T101" fmla="*/ 0 h 367"/>
                <a:gd name="T102" fmla="*/ 181 w 437"/>
                <a:gd name="T103" fmla="*/ 0 h 367"/>
                <a:gd name="T104" fmla="*/ 181 w 437"/>
                <a:gd name="T105" fmla="*/ 0 h 367"/>
                <a:gd name="T106" fmla="*/ 206 w 437"/>
                <a:gd name="T107" fmla="*/ 0 h 367"/>
                <a:gd name="T108" fmla="*/ 181 w 437"/>
                <a:gd name="T109" fmla="*/ 0 h 367"/>
                <a:gd name="T110" fmla="*/ 134 w 437"/>
                <a:gd name="T111" fmla="*/ 0 h 367"/>
                <a:gd name="T112" fmla="*/ 73 w 437"/>
                <a:gd name="T113" fmla="*/ 0 h 3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37" h="367">
                  <a:moveTo>
                    <a:pt x="24" y="0"/>
                  </a:moveTo>
                  <a:lnTo>
                    <a:pt x="0" y="74"/>
                  </a:lnTo>
                  <a:lnTo>
                    <a:pt x="0" y="158"/>
                  </a:lnTo>
                  <a:lnTo>
                    <a:pt x="0" y="257"/>
                  </a:lnTo>
                  <a:lnTo>
                    <a:pt x="12" y="366"/>
                  </a:lnTo>
                  <a:lnTo>
                    <a:pt x="145" y="292"/>
                  </a:lnTo>
                  <a:lnTo>
                    <a:pt x="255" y="232"/>
                  </a:lnTo>
                  <a:lnTo>
                    <a:pt x="339" y="158"/>
                  </a:lnTo>
                  <a:lnTo>
                    <a:pt x="412" y="74"/>
                  </a:lnTo>
                  <a:lnTo>
                    <a:pt x="436" y="12"/>
                  </a:lnTo>
                  <a:lnTo>
                    <a:pt x="387" y="0"/>
                  </a:lnTo>
                  <a:lnTo>
                    <a:pt x="290" y="0"/>
                  </a:lnTo>
                  <a:lnTo>
                    <a:pt x="134" y="0"/>
                  </a:lnTo>
                  <a:lnTo>
                    <a:pt x="242" y="0"/>
                  </a:lnTo>
                  <a:lnTo>
                    <a:pt x="24" y="0"/>
                  </a:lnTo>
                  <a:lnTo>
                    <a:pt x="24" y="12"/>
                  </a:lnTo>
                  <a:lnTo>
                    <a:pt x="12" y="25"/>
                  </a:lnTo>
                  <a:lnTo>
                    <a:pt x="12" y="37"/>
                  </a:lnTo>
                  <a:lnTo>
                    <a:pt x="12" y="49"/>
                  </a:lnTo>
                  <a:lnTo>
                    <a:pt x="12" y="61"/>
                  </a:lnTo>
                  <a:lnTo>
                    <a:pt x="12" y="74"/>
                  </a:lnTo>
                  <a:lnTo>
                    <a:pt x="12" y="86"/>
                  </a:lnTo>
                  <a:lnTo>
                    <a:pt x="0" y="98"/>
                  </a:lnTo>
                  <a:lnTo>
                    <a:pt x="0" y="110"/>
                  </a:lnTo>
                  <a:lnTo>
                    <a:pt x="0" y="122"/>
                  </a:lnTo>
                  <a:lnTo>
                    <a:pt x="0" y="134"/>
                  </a:lnTo>
                  <a:lnTo>
                    <a:pt x="0" y="146"/>
                  </a:lnTo>
                  <a:lnTo>
                    <a:pt x="0" y="158"/>
                  </a:lnTo>
                  <a:lnTo>
                    <a:pt x="0" y="171"/>
                  </a:lnTo>
                  <a:lnTo>
                    <a:pt x="0" y="183"/>
                  </a:lnTo>
                  <a:lnTo>
                    <a:pt x="0" y="195"/>
                  </a:lnTo>
                  <a:lnTo>
                    <a:pt x="0" y="208"/>
                  </a:lnTo>
                  <a:lnTo>
                    <a:pt x="0" y="220"/>
                  </a:lnTo>
                  <a:lnTo>
                    <a:pt x="0" y="232"/>
                  </a:lnTo>
                  <a:lnTo>
                    <a:pt x="0" y="244"/>
                  </a:lnTo>
                  <a:lnTo>
                    <a:pt x="0" y="257"/>
                  </a:lnTo>
                  <a:lnTo>
                    <a:pt x="0" y="268"/>
                  </a:lnTo>
                  <a:lnTo>
                    <a:pt x="0" y="280"/>
                  </a:lnTo>
                  <a:lnTo>
                    <a:pt x="0" y="292"/>
                  </a:lnTo>
                  <a:lnTo>
                    <a:pt x="12" y="305"/>
                  </a:lnTo>
                  <a:lnTo>
                    <a:pt x="12" y="317"/>
                  </a:lnTo>
                  <a:lnTo>
                    <a:pt x="12" y="329"/>
                  </a:lnTo>
                  <a:lnTo>
                    <a:pt x="24" y="341"/>
                  </a:lnTo>
                  <a:lnTo>
                    <a:pt x="37" y="341"/>
                  </a:lnTo>
                  <a:lnTo>
                    <a:pt x="49" y="341"/>
                  </a:lnTo>
                  <a:lnTo>
                    <a:pt x="61" y="341"/>
                  </a:lnTo>
                  <a:lnTo>
                    <a:pt x="73" y="341"/>
                  </a:lnTo>
                  <a:lnTo>
                    <a:pt x="85" y="329"/>
                  </a:lnTo>
                  <a:lnTo>
                    <a:pt x="97" y="317"/>
                  </a:lnTo>
                  <a:lnTo>
                    <a:pt x="110" y="317"/>
                  </a:lnTo>
                  <a:lnTo>
                    <a:pt x="122" y="305"/>
                  </a:lnTo>
                  <a:lnTo>
                    <a:pt x="134" y="305"/>
                  </a:lnTo>
                  <a:lnTo>
                    <a:pt x="145" y="292"/>
                  </a:lnTo>
                  <a:lnTo>
                    <a:pt x="157" y="292"/>
                  </a:lnTo>
                  <a:lnTo>
                    <a:pt x="169" y="280"/>
                  </a:lnTo>
                  <a:lnTo>
                    <a:pt x="181" y="280"/>
                  </a:lnTo>
                  <a:lnTo>
                    <a:pt x="194" y="268"/>
                  </a:lnTo>
                  <a:lnTo>
                    <a:pt x="206" y="257"/>
                  </a:lnTo>
                  <a:lnTo>
                    <a:pt x="218" y="244"/>
                  </a:lnTo>
                  <a:lnTo>
                    <a:pt x="230" y="244"/>
                  </a:lnTo>
                  <a:lnTo>
                    <a:pt x="242" y="232"/>
                  </a:lnTo>
                  <a:lnTo>
                    <a:pt x="255" y="232"/>
                  </a:lnTo>
                  <a:lnTo>
                    <a:pt x="255" y="220"/>
                  </a:lnTo>
                  <a:lnTo>
                    <a:pt x="267" y="220"/>
                  </a:lnTo>
                  <a:lnTo>
                    <a:pt x="279" y="208"/>
                  </a:lnTo>
                  <a:lnTo>
                    <a:pt x="290" y="208"/>
                  </a:lnTo>
                  <a:lnTo>
                    <a:pt x="302" y="195"/>
                  </a:lnTo>
                  <a:lnTo>
                    <a:pt x="314" y="183"/>
                  </a:lnTo>
                  <a:lnTo>
                    <a:pt x="326" y="171"/>
                  </a:lnTo>
                  <a:lnTo>
                    <a:pt x="339" y="171"/>
                  </a:lnTo>
                  <a:lnTo>
                    <a:pt x="339" y="158"/>
                  </a:lnTo>
                  <a:lnTo>
                    <a:pt x="351" y="158"/>
                  </a:lnTo>
                  <a:lnTo>
                    <a:pt x="351" y="146"/>
                  </a:lnTo>
                  <a:lnTo>
                    <a:pt x="363" y="134"/>
                  </a:lnTo>
                  <a:lnTo>
                    <a:pt x="375" y="134"/>
                  </a:lnTo>
                  <a:lnTo>
                    <a:pt x="375" y="122"/>
                  </a:lnTo>
                  <a:lnTo>
                    <a:pt x="387" y="110"/>
                  </a:lnTo>
                  <a:lnTo>
                    <a:pt x="399" y="98"/>
                  </a:lnTo>
                  <a:lnTo>
                    <a:pt x="399" y="86"/>
                  </a:lnTo>
                  <a:lnTo>
                    <a:pt x="412" y="74"/>
                  </a:lnTo>
                  <a:lnTo>
                    <a:pt x="412" y="61"/>
                  </a:lnTo>
                  <a:lnTo>
                    <a:pt x="424" y="49"/>
                  </a:lnTo>
                  <a:lnTo>
                    <a:pt x="424" y="37"/>
                  </a:lnTo>
                  <a:lnTo>
                    <a:pt x="424" y="25"/>
                  </a:lnTo>
                  <a:lnTo>
                    <a:pt x="424" y="12"/>
                  </a:lnTo>
                  <a:lnTo>
                    <a:pt x="412" y="12"/>
                  </a:lnTo>
                  <a:lnTo>
                    <a:pt x="399" y="0"/>
                  </a:lnTo>
                  <a:lnTo>
                    <a:pt x="387" y="0"/>
                  </a:lnTo>
                  <a:lnTo>
                    <a:pt x="375" y="0"/>
                  </a:lnTo>
                  <a:lnTo>
                    <a:pt x="363" y="0"/>
                  </a:lnTo>
                  <a:lnTo>
                    <a:pt x="351" y="0"/>
                  </a:lnTo>
                  <a:lnTo>
                    <a:pt x="339" y="0"/>
                  </a:lnTo>
                  <a:lnTo>
                    <a:pt x="326" y="0"/>
                  </a:lnTo>
                  <a:lnTo>
                    <a:pt x="314" y="0"/>
                  </a:lnTo>
                  <a:lnTo>
                    <a:pt x="302" y="0"/>
                  </a:lnTo>
                  <a:lnTo>
                    <a:pt x="290" y="0"/>
                  </a:lnTo>
                  <a:lnTo>
                    <a:pt x="279" y="0"/>
                  </a:lnTo>
                  <a:lnTo>
                    <a:pt x="267" y="0"/>
                  </a:lnTo>
                  <a:lnTo>
                    <a:pt x="255" y="0"/>
                  </a:lnTo>
                  <a:lnTo>
                    <a:pt x="242" y="0"/>
                  </a:lnTo>
                  <a:lnTo>
                    <a:pt x="230" y="0"/>
                  </a:lnTo>
                  <a:lnTo>
                    <a:pt x="218" y="0"/>
                  </a:lnTo>
                  <a:lnTo>
                    <a:pt x="194" y="0"/>
                  </a:lnTo>
                  <a:lnTo>
                    <a:pt x="181" y="0"/>
                  </a:lnTo>
                  <a:lnTo>
                    <a:pt x="169" y="0"/>
                  </a:lnTo>
                  <a:lnTo>
                    <a:pt x="181" y="0"/>
                  </a:lnTo>
                  <a:lnTo>
                    <a:pt x="194" y="0"/>
                  </a:lnTo>
                  <a:lnTo>
                    <a:pt x="206" y="0"/>
                  </a:lnTo>
                  <a:lnTo>
                    <a:pt x="194" y="0"/>
                  </a:lnTo>
                  <a:lnTo>
                    <a:pt x="181" y="0"/>
                  </a:lnTo>
                  <a:lnTo>
                    <a:pt x="157" y="0"/>
                  </a:lnTo>
                  <a:lnTo>
                    <a:pt x="134" y="0"/>
                  </a:lnTo>
                  <a:lnTo>
                    <a:pt x="97" y="0"/>
                  </a:lnTo>
                  <a:lnTo>
                    <a:pt x="73" y="0"/>
                  </a:lnTo>
                  <a:lnTo>
                    <a:pt x="24"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72" name="Freeform 33"/>
            <p:cNvSpPr>
              <a:spLocks/>
            </p:cNvSpPr>
            <p:nvPr/>
          </p:nvSpPr>
          <p:spPr bwMode="auto">
            <a:xfrm>
              <a:off x="2131" y="2451"/>
              <a:ext cx="174" cy="115"/>
            </a:xfrm>
            <a:custGeom>
              <a:avLst/>
              <a:gdLst>
                <a:gd name="T0" fmla="*/ 0 w 174"/>
                <a:gd name="T1" fmla="*/ 11 h 115"/>
                <a:gd name="T2" fmla="*/ 0 w 174"/>
                <a:gd name="T3" fmla="*/ 23 h 115"/>
                <a:gd name="T4" fmla="*/ 0 w 174"/>
                <a:gd name="T5" fmla="*/ 34 h 115"/>
                <a:gd name="T6" fmla="*/ 0 w 174"/>
                <a:gd name="T7" fmla="*/ 46 h 115"/>
                <a:gd name="T8" fmla="*/ 0 w 174"/>
                <a:gd name="T9" fmla="*/ 57 h 115"/>
                <a:gd name="T10" fmla="*/ 0 w 174"/>
                <a:gd name="T11" fmla="*/ 69 h 115"/>
                <a:gd name="T12" fmla="*/ 0 w 174"/>
                <a:gd name="T13" fmla="*/ 80 h 115"/>
                <a:gd name="T14" fmla="*/ 12 w 174"/>
                <a:gd name="T15" fmla="*/ 92 h 115"/>
                <a:gd name="T16" fmla="*/ 23 w 174"/>
                <a:gd name="T17" fmla="*/ 103 h 115"/>
                <a:gd name="T18" fmla="*/ 34 w 174"/>
                <a:gd name="T19" fmla="*/ 103 h 115"/>
                <a:gd name="T20" fmla="*/ 34 w 174"/>
                <a:gd name="T21" fmla="*/ 114 h 115"/>
                <a:gd name="T22" fmla="*/ 46 w 174"/>
                <a:gd name="T23" fmla="*/ 114 h 115"/>
                <a:gd name="T24" fmla="*/ 57 w 174"/>
                <a:gd name="T25" fmla="*/ 114 h 115"/>
                <a:gd name="T26" fmla="*/ 69 w 174"/>
                <a:gd name="T27" fmla="*/ 114 h 115"/>
                <a:gd name="T28" fmla="*/ 81 w 174"/>
                <a:gd name="T29" fmla="*/ 114 h 115"/>
                <a:gd name="T30" fmla="*/ 92 w 174"/>
                <a:gd name="T31" fmla="*/ 114 h 115"/>
                <a:gd name="T32" fmla="*/ 104 w 174"/>
                <a:gd name="T33" fmla="*/ 103 h 115"/>
                <a:gd name="T34" fmla="*/ 116 w 174"/>
                <a:gd name="T35" fmla="*/ 103 h 115"/>
                <a:gd name="T36" fmla="*/ 127 w 174"/>
                <a:gd name="T37" fmla="*/ 92 h 115"/>
                <a:gd name="T38" fmla="*/ 139 w 174"/>
                <a:gd name="T39" fmla="*/ 80 h 115"/>
                <a:gd name="T40" fmla="*/ 151 w 174"/>
                <a:gd name="T41" fmla="*/ 69 h 115"/>
                <a:gd name="T42" fmla="*/ 162 w 174"/>
                <a:gd name="T43" fmla="*/ 57 h 115"/>
                <a:gd name="T44" fmla="*/ 173 w 174"/>
                <a:gd name="T45" fmla="*/ 46 h 115"/>
                <a:gd name="T46" fmla="*/ 173 w 174"/>
                <a:gd name="T47" fmla="*/ 34 h 115"/>
                <a:gd name="T48" fmla="*/ 173 w 174"/>
                <a:gd name="T49" fmla="*/ 23 h 115"/>
                <a:gd name="T50" fmla="*/ 173 w 174"/>
                <a:gd name="T51" fmla="*/ 11 h 115"/>
                <a:gd name="T52" fmla="*/ 162 w 174"/>
                <a:gd name="T53" fmla="*/ 11 h 115"/>
                <a:gd name="T54" fmla="*/ 151 w 174"/>
                <a:gd name="T55" fmla="*/ 11 h 115"/>
                <a:gd name="T56" fmla="*/ 139 w 174"/>
                <a:gd name="T57" fmla="*/ 0 h 115"/>
                <a:gd name="T58" fmla="*/ 116 w 174"/>
                <a:gd name="T59" fmla="*/ 0 h 115"/>
                <a:gd name="T60" fmla="*/ 92 w 174"/>
                <a:gd name="T61" fmla="*/ 0 h 115"/>
                <a:gd name="T62" fmla="*/ 69 w 174"/>
                <a:gd name="T63" fmla="*/ 0 h 115"/>
                <a:gd name="T64" fmla="*/ 34 w 174"/>
                <a:gd name="T65" fmla="*/ 0 h 115"/>
                <a:gd name="T66" fmla="*/ 0 w 174"/>
                <a:gd name="T67" fmla="*/ 11 h 115"/>
                <a:gd name="T68" fmla="*/ 0 w 174"/>
                <a:gd name="T69" fmla="*/ 0 h 115"/>
                <a:gd name="T70" fmla="*/ 0 w 174"/>
                <a:gd name="T71" fmla="*/ 11 h 11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74" h="115">
                  <a:moveTo>
                    <a:pt x="0" y="11"/>
                  </a:moveTo>
                  <a:lnTo>
                    <a:pt x="0" y="23"/>
                  </a:lnTo>
                  <a:lnTo>
                    <a:pt x="0" y="34"/>
                  </a:lnTo>
                  <a:lnTo>
                    <a:pt x="0" y="46"/>
                  </a:lnTo>
                  <a:lnTo>
                    <a:pt x="0" y="57"/>
                  </a:lnTo>
                  <a:lnTo>
                    <a:pt x="0" y="69"/>
                  </a:lnTo>
                  <a:lnTo>
                    <a:pt x="0" y="80"/>
                  </a:lnTo>
                  <a:lnTo>
                    <a:pt x="12" y="92"/>
                  </a:lnTo>
                  <a:lnTo>
                    <a:pt x="23" y="103"/>
                  </a:lnTo>
                  <a:lnTo>
                    <a:pt x="34" y="103"/>
                  </a:lnTo>
                  <a:lnTo>
                    <a:pt x="34" y="114"/>
                  </a:lnTo>
                  <a:lnTo>
                    <a:pt x="46" y="114"/>
                  </a:lnTo>
                  <a:lnTo>
                    <a:pt x="57" y="114"/>
                  </a:lnTo>
                  <a:lnTo>
                    <a:pt x="69" y="114"/>
                  </a:lnTo>
                  <a:lnTo>
                    <a:pt x="81" y="114"/>
                  </a:lnTo>
                  <a:lnTo>
                    <a:pt x="92" y="114"/>
                  </a:lnTo>
                  <a:lnTo>
                    <a:pt x="104" y="103"/>
                  </a:lnTo>
                  <a:lnTo>
                    <a:pt x="116" y="103"/>
                  </a:lnTo>
                  <a:lnTo>
                    <a:pt x="127" y="92"/>
                  </a:lnTo>
                  <a:lnTo>
                    <a:pt x="139" y="80"/>
                  </a:lnTo>
                  <a:lnTo>
                    <a:pt x="151" y="69"/>
                  </a:lnTo>
                  <a:lnTo>
                    <a:pt x="162" y="57"/>
                  </a:lnTo>
                  <a:lnTo>
                    <a:pt x="173" y="46"/>
                  </a:lnTo>
                  <a:lnTo>
                    <a:pt x="173" y="34"/>
                  </a:lnTo>
                  <a:lnTo>
                    <a:pt x="173" y="23"/>
                  </a:lnTo>
                  <a:lnTo>
                    <a:pt x="173" y="11"/>
                  </a:lnTo>
                  <a:lnTo>
                    <a:pt x="162" y="11"/>
                  </a:lnTo>
                  <a:lnTo>
                    <a:pt x="151" y="11"/>
                  </a:lnTo>
                  <a:lnTo>
                    <a:pt x="139" y="0"/>
                  </a:lnTo>
                  <a:lnTo>
                    <a:pt x="116" y="0"/>
                  </a:lnTo>
                  <a:lnTo>
                    <a:pt x="92" y="0"/>
                  </a:lnTo>
                  <a:lnTo>
                    <a:pt x="69" y="0"/>
                  </a:lnTo>
                  <a:lnTo>
                    <a:pt x="34" y="0"/>
                  </a:lnTo>
                  <a:lnTo>
                    <a:pt x="0" y="11"/>
                  </a:lnTo>
                  <a:lnTo>
                    <a:pt x="0" y="0"/>
                  </a:lnTo>
                  <a:lnTo>
                    <a:pt x="0" y="11"/>
                  </a:lnTo>
                </a:path>
              </a:pathLst>
            </a:custGeom>
            <a:solidFill>
              <a:srgbClr val="9900CC"/>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73" name="Line 34"/>
            <p:cNvSpPr>
              <a:spLocks noChangeShapeType="1"/>
            </p:cNvSpPr>
            <p:nvPr/>
          </p:nvSpPr>
          <p:spPr bwMode="auto">
            <a:xfrm>
              <a:off x="2139" y="2451"/>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474" name="Freeform 35"/>
            <p:cNvSpPr>
              <a:spLocks/>
            </p:cNvSpPr>
            <p:nvPr/>
          </p:nvSpPr>
          <p:spPr bwMode="auto">
            <a:xfrm>
              <a:off x="2139" y="2459"/>
              <a:ext cx="182" cy="135"/>
            </a:xfrm>
            <a:custGeom>
              <a:avLst/>
              <a:gdLst>
                <a:gd name="T0" fmla="*/ 0 w 182"/>
                <a:gd name="T1" fmla="*/ 0 h 135"/>
                <a:gd name="T2" fmla="*/ 0 w 182"/>
                <a:gd name="T3" fmla="*/ 110 h 135"/>
                <a:gd name="T4" fmla="*/ 97 w 182"/>
                <a:gd name="T5" fmla="*/ 134 h 135"/>
                <a:gd name="T6" fmla="*/ 181 w 182"/>
                <a:gd name="T7" fmla="*/ 49 h 135"/>
                <a:gd name="T8" fmla="*/ 181 w 182"/>
                <a:gd name="T9" fmla="*/ 0 h 135"/>
                <a:gd name="T10" fmla="*/ 0 w 182"/>
                <a:gd name="T11" fmla="*/ 0 h 1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2" h="135">
                  <a:moveTo>
                    <a:pt x="0" y="0"/>
                  </a:moveTo>
                  <a:lnTo>
                    <a:pt x="0" y="110"/>
                  </a:lnTo>
                  <a:lnTo>
                    <a:pt x="97" y="134"/>
                  </a:lnTo>
                  <a:lnTo>
                    <a:pt x="181" y="49"/>
                  </a:lnTo>
                  <a:lnTo>
                    <a:pt x="181" y="0"/>
                  </a:lnTo>
                  <a:lnTo>
                    <a:pt x="0"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75" name="Freeform 36"/>
            <p:cNvSpPr>
              <a:spLocks/>
            </p:cNvSpPr>
            <p:nvPr/>
          </p:nvSpPr>
          <p:spPr bwMode="auto">
            <a:xfrm>
              <a:off x="2139" y="2459"/>
              <a:ext cx="182" cy="123"/>
            </a:xfrm>
            <a:custGeom>
              <a:avLst/>
              <a:gdLst>
                <a:gd name="T0" fmla="*/ 0 w 182"/>
                <a:gd name="T1" fmla="*/ 12 h 123"/>
                <a:gd name="T2" fmla="*/ 0 w 182"/>
                <a:gd name="T3" fmla="*/ 25 h 123"/>
                <a:gd name="T4" fmla="*/ 0 w 182"/>
                <a:gd name="T5" fmla="*/ 37 h 123"/>
                <a:gd name="T6" fmla="*/ 0 w 182"/>
                <a:gd name="T7" fmla="*/ 49 h 123"/>
                <a:gd name="T8" fmla="*/ 0 w 182"/>
                <a:gd name="T9" fmla="*/ 62 h 123"/>
                <a:gd name="T10" fmla="*/ 0 w 182"/>
                <a:gd name="T11" fmla="*/ 74 h 123"/>
                <a:gd name="T12" fmla="*/ 0 w 182"/>
                <a:gd name="T13" fmla="*/ 86 h 123"/>
                <a:gd name="T14" fmla="*/ 12 w 182"/>
                <a:gd name="T15" fmla="*/ 98 h 123"/>
                <a:gd name="T16" fmla="*/ 24 w 182"/>
                <a:gd name="T17" fmla="*/ 111 h 123"/>
                <a:gd name="T18" fmla="*/ 36 w 182"/>
                <a:gd name="T19" fmla="*/ 111 h 123"/>
                <a:gd name="T20" fmla="*/ 36 w 182"/>
                <a:gd name="T21" fmla="*/ 122 h 123"/>
                <a:gd name="T22" fmla="*/ 48 w 182"/>
                <a:gd name="T23" fmla="*/ 122 h 123"/>
                <a:gd name="T24" fmla="*/ 60 w 182"/>
                <a:gd name="T25" fmla="*/ 122 h 123"/>
                <a:gd name="T26" fmla="*/ 72 w 182"/>
                <a:gd name="T27" fmla="*/ 122 h 123"/>
                <a:gd name="T28" fmla="*/ 84 w 182"/>
                <a:gd name="T29" fmla="*/ 122 h 123"/>
                <a:gd name="T30" fmla="*/ 97 w 182"/>
                <a:gd name="T31" fmla="*/ 122 h 123"/>
                <a:gd name="T32" fmla="*/ 109 w 182"/>
                <a:gd name="T33" fmla="*/ 111 h 123"/>
                <a:gd name="T34" fmla="*/ 121 w 182"/>
                <a:gd name="T35" fmla="*/ 111 h 123"/>
                <a:gd name="T36" fmla="*/ 133 w 182"/>
                <a:gd name="T37" fmla="*/ 98 h 123"/>
                <a:gd name="T38" fmla="*/ 145 w 182"/>
                <a:gd name="T39" fmla="*/ 86 h 123"/>
                <a:gd name="T40" fmla="*/ 158 w 182"/>
                <a:gd name="T41" fmla="*/ 74 h 123"/>
                <a:gd name="T42" fmla="*/ 170 w 182"/>
                <a:gd name="T43" fmla="*/ 62 h 123"/>
                <a:gd name="T44" fmla="*/ 181 w 182"/>
                <a:gd name="T45" fmla="*/ 49 h 123"/>
                <a:gd name="T46" fmla="*/ 181 w 182"/>
                <a:gd name="T47" fmla="*/ 37 h 123"/>
                <a:gd name="T48" fmla="*/ 181 w 182"/>
                <a:gd name="T49" fmla="*/ 25 h 123"/>
                <a:gd name="T50" fmla="*/ 181 w 182"/>
                <a:gd name="T51" fmla="*/ 12 h 123"/>
                <a:gd name="T52" fmla="*/ 170 w 182"/>
                <a:gd name="T53" fmla="*/ 12 h 123"/>
                <a:gd name="T54" fmla="*/ 158 w 182"/>
                <a:gd name="T55" fmla="*/ 12 h 123"/>
                <a:gd name="T56" fmla="*/ 145 w 182"/>
                <a:gd name="T57" fmla="*/ 0 h 123"/>
                <a:gd name="T58" fmla="*/ 121 w 182"/>
                <a:gd name="T59" fmla="*/ 0 h 123"/>
                <a:gd name="T60" fmla="*/ 97 w 182"/>
                <a:gd name="T61" fmla="*/ 0 h 123"/>
                <a:gd name="T62" fmla="*/ 72 w 182"/>
                <a:gd name="T63" fmla="*/ 0 h 123"/>
                <a:gd name="T64" fmla="*/ 36 w 182"/>
                <a:gd name="T65" fmla="*/ 0 h 123"/>
                <a:gd name="T66" fmla="*/ 0 w 182"/>
                <a:gd name="T67" fmla="*/ 12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2" h="123">
                  <a:moveTo>
                    <a:pt x="0" y="12"/>
                  </a:moveTo>
                  <a:lnTo>
                    <a:pt x="0" y="25"/>
                  </a:lnTo>
                  <a:lnTo>
                    <a:pt x="0" y="37"/>
                  </a:lnTo>
                  <a:lnTo>
                    <a:pt x="0" y="49"/>
                  </a:lnTo>
                  <a:lnTo>
                    <a:pt x="0" y="62"/>
                  </a:lnTo>
                  <a:lnTo>
                    <a:pt x="0" y="74"/>
                  </a:lnTo>
                  <a:lnTo>
                    <a:pt x="0" y="86"/>
                  </a:lnTo>
                  <a:lnTo>
                    <a:pt x="12" y="98"/>
                  </a:lnTo>
                  <a:lnTo>
                    <a:pt x="24" y="111"/>
                  </a:lnTo>
                  <a:lnTo>
                    <a:pt x="36" y="111"/>
                  </a:lnTo>
                  <a:lnTo>
                    <a:pt x="36" y="122"/>
                  </a:lnTo>
                  <a:lnTo>
                    <a:pt x="48" y="122"/>
                  </a:lnTo>
                  <a:lnTo>
                    <a:pt x="60" y="122"/>
                  </a:lnTo>
                  <a:lnTo>
                    <a:pt x="72" y="122"/>
                  </a:lnTo>
                  <a:lnTo>
                    <a:pt x="84" y="122"/>
                  </a:lnTo>
                  <a:lnTo>
                    <a:pt x="97" y="122"/>
                  </a:lnTo>
                  <a:lnTo>
                    <a:pt x="109" y="111"/>
                  </a:lnTo>
                  <a:lnTo>
                    <a:pt x="121" y="111"/>
                  </a:lnTo>
                  <a:lnTo>
                    <a:pt x="133" y="98"/>
                  </a:lnTo>
                  <a:lnTo>
                    <a:pt x="145" y="86"/>
                  </a:lnTo>
                  <a:lnTo>
                    <a:pt x="158" y="74"/>
                  </a:lnTo>
                  <a:lnTo>
                    <a:pt x="170" y="62"/>
                  </a:lnTo>
                  <a:lnTo>
                    <a:pt x="181" y="49"/>
                  </a:lnTo>
                  <a:lnTo>
                    <a:pt x="181" y="37"/>
                  </a:lnTo>
                  <a:lnTo>
                    <a:pt x="181" y="25"/>
                  </a:lnTo>
                  <a:lnTo>
                    <a:pt x="181" y="12"/>
                  </a:lnTo>
                  <a:lnTo>
                    <a:pt x="170" y="12"/>
                  </a:lnTo>
                  <a:lnTo>
                    <a:pt x="158" y="12"/>
                  </a:lnTo>
                  <a:lnTo>
                    <a:pt x="145" y="0"/>
                  </a:lnTo>
                  <a:lnTo>
                    <a:pt x="121" y="0"/>
                  </a:lnTo>
                  <a:lnTo>
                    <a:pt x="97" y="0"/>
                  </a:lnTo>
                  <a:lnTo>
                    <a:pt x="72" y="0"/>
                  </a:lnTo>
                  <a:lnTo>
                    <a:pt x="36" y="0"/>
                  </a:lnTo>
                  <a:lnTo>
                    <a:pt x="0"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118</a:t>
            </a:fld>
            <a:endParaRPr lang="en-US" altLang="en-US"/>
          </a:p>
        </p:txBody>
      </p:sp>
    </p:spTree>
  </p:cSld>
  <p:clrMapOvr>
    <a:masterClrMapping/>
  </p:clrMapOvr>
  <p:transition advTm="2000"/>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8482"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8519"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8483"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484"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8485"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8486"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20.0</a:t>
            </a:r>
          </a:p>
        </p:txBody>
      </p:sp>
      <p:grpSp>
        <p:nvGrpSpPr>
          <p:cNvPr id="148487" name="Group 7"/>
          <p:cNvGrpSpPr>
            <a:grpSpLocks/>
          </p:cNvGrpSpPr>
          <p:nvPr/>
        </p:nvGrpSpPr>
        <p:grpSpPr bwMode="auto">
          <a:xfrm>
            <a:off x="1911350" y="3733800"/>
            <a:ext cx="5316538" cy="1035050"/>
            <a:chOff x="1221" y="2464"/>
            <a:chExt cx="3395" cy="666"/>
          </a:xfrm>
        </p:grpSpPr>
        <p:grpSp>
          <p:nvGrpSpPr>
            <p:cNvPr id="148488" name="Group 8"/>
            <p:cNvGrpSpPr>
              <a:grpSpLocks/>
            </p:cNvGrpSpPr>
            <p:nvPr/>
          </p:nvGrpSpPr>
          <p:grpSpPr bwMode="auto">
            <a:xfrm>
              <a:off x="1221" y="2464"/>
              <a:ext cx="3395" cy="666"/>
              <a:chOff x="1221" y="2464"/>
              <a:chExt cx="3395" cy="666"/>
            </a:xfrm>
          </p:grpSpPr>
          <p:sp>
            <p:nvSpPr>
              <p:cNvPr id="148497" name="Rectangle 9"/>
              <p:cNvSpPr>
                <a:spLocks noChangeArrowheads="1"/>
              </p:cNvSpPr>
              <p:nvPr/>
            </p:nvSpPr>
            <p:spPr bwMode="auto">
              <a:xfrm>
                <a:off x="1221" y="2472"/>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8498" name="Group 10"/>
              <p:cNvGrpSpPr>
                <a:grpSpLocks/>
              </p:cNvGrpSpPr>
              <p:nvPr/>
            </p:nvGrpSpPr>
            <p:grpSpPr bwMode="auto">
              <a:xfrm>
                <a:off x="1523" y="3061"/>
                <a:ext cx="2611" cy="65"/>
                <a:chOff x="1523" y="3061"/>
                <a:chExt cx="2611" cy="65"/>
              </a:xfrm>
            </p:grpSpPr>
            <p:sp>
              <p:nvSpPr>
                <p:cNvPr id="148507" name="Line 11"/>
                <p:cNvSpPr>
                  <a:spLocks noChangeShapeType="1"/>
                </p:cNvSpPr>
                <p:nvPr/>
              </p:nvSpPr>
              <p:spPr bwMode="auto">
                <a:xfrm flipV="1">
                  <a:off x="1523"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08" name="Line 12"/>
                <p:cNvSpPr>
                  <a:spLocks noChangeShapeType="1"/>
                </p:cNvSpPr>
                <p:nvPr/>
              </p:nvSpPr>
              <p:spPr bwMode="auto">
                <a:xfrm flipV="1">
                  <a:off x="1970"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09" name="Line 13"/>
                <p:cNvSpPr>
                  <a:spLocks noChangeShapeType="1"/>
                </p:cNvSpPr>
                <p:nvPr/>
              </p:nvSpPr>
              <p:spPr bwMode="auto">
                <a:xfrm flipV="1">
                  <a:off x="2405"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10" name="Line 14"/>
                <p:cNvSpPr>
                  <a:spLocks noChangeShapeType="1"/>
                </p:cNvSpPr>
                <p:nvPr/>
              </p:nvSpPr>
              <p:spPr bwMode="auto">
                <a:xfrm flipV="1">
                  <a:off x="285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11" name="Line 15"/>
                <p:cNvSpPr>
                  <a:spLocks noChangeShapeType="1"/>
                </p:cNvSpPr>
                <p:nvPr/>
              </p:nvSpPr>
              <p:spPr bwMode="auto">
                <a:xfrm flipV="1">
                  <a:off x="3287"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12" name="Line 16"/>
                <p:cNvSpPr>
                  <a:spLocks noChangeShapeType="1"/>
                </p:cNvSpPr>
                <p:nvPr/>
              </p:nvSpPr>
              <p:spPr bwMode="auto">
                <a:xfrm flipV="1">
                  <a:off x="3722"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13" name="Line 17"/>
                <p:cNvSpPr>
                  <a:spLocks noChangeShapeType="1"/>
                </p:cNvSpPr>
                <p:nvPr/>
              </p:nvSpPr>
              <p:spPr bwMode="auto">
                <a:xfrm flipV="1">
                  <a:off x="4134" y="3061"/>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8499" name="Group 18"/>
              <p:cNvGrpSpPr>
                <a:grpSpLocks/>
              </p:cNvGrpSpPr>
              <p:nvPr/>
            </p:nvGrpSpPr>
            <p:grpSpPr bwMode="auto">
              <a:xfrm>
                <a:off x="1523" y="2464"/>
                <a:ext cx="2611" cy="77"/>
                <a:chOff x="1523" y="2464"/>
                <a:chExt cx="2611" cy="77"/>
              </a:xfrm>
            </p:grpSpPr>
            <p:sp>
              <p:nvSpPr>
                <p:cNvPr id="148500" name="Line 19"/>
                <p:cNvSpPr>
                  <a:spLocks noChangeShapeType="1"/>
                </p:cNvSpPr>
                <p:nvPr/>
              </p:nvSpPr>
              <p:spPr bwMode="auto">
                <a:xfrm flipV="1">
                  <a:off x="1523"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01" name="Line 20"/>
                <p:cNvSpPr>
                  <a:spLocks noChangeShapeType="1"/>
                </p:cNvSpPr>
                <p:nvPr/>
              </p:nvSpPr>
              <p:spPr bwMode="auto">
                <a:xfrm flipV="1">
                  <a:off x="1970"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02" name="Line 21"/>
                <p:cNvSpPr>
                  <a:spLocks noChangeShapeType="1"/>
                </p:cNvSpPr>
                <p:nvPr/>
              </p:nvSpPr>
              <p:spPr bwMode="auto">
                <a:xfrm flipV="1">
                  <a:off x="2405"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03" name="Line 22"/>
                <p:cNvSpPr>
                  <a:spLocks noChangeShapeType="1"/>
                </p:cNvSpPr>
                <p:nvPr/>
              </p:nvSpPr>
              <p:spPr bwMode="auto">
                <a:xfrm flipV="1">
                  <a:off x="2852"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04" name="Line 23"/>
                <p:cNvSpPr>
                  <a:spLocks noChangeShapeType="1"/>
                </p:cNvSpPr>
                <p:nvPr/>
              </p:nvSpPr>
              <p:spPr bwMode="auto">
                <a:xfrm flipV="1">
                  <a:off x="3287" y="2464"/>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05" name="Line 24"/>
                <p:cNvSpPr>
                  <a:spLocks noChangeShapeType="1"/>
                </p:cNvSpPr>
                <p:nvPr/>
              </p:nvSpPr>
              <p:spPr bwMode="auto">
                <a:xfrm flipV="1">
                  <a:off x="3722"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506" name="Line 25"/>
                <p:cNvSpPr>
                  <a:spLocks noChangeShapeType="1"/>
                </p:cNvSpPr>
                <p:nvPr/>
              </p:nvSpPr>
              <p:spPr bwMode="auto">
                <a:xfrm flipV="1">
                  <a:off x="4134" y="2476"/>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8489" name="Freeform 26"/>
            <p:cNvSpPr>
              <a:spLocks/>
            </p:cNvSpPr>
            <p:nvPr/>
          </p:nvSpPr>
          <p:spPr bwMode="auto">
            <a:xfrm>
              <a:off x="1623" y="2476"/>
              <a:ext cx="779" cy="419"/>
            </a:xfrm>
            <a:custGeom>
              <a:avLst/>
              <a:gdLst>
                <a:gd name="T0" fmla="*/ 778 w 779"/>
                <a:gd name="T1" fmla="*/ 36 h 419"/>
                <a:gd name="T2" fmla="*/ 766 w 779"/>
                <a:gd name="T3" fmla="*/ 60 h 419"/>
                <a:gd name="T4" fmla="*/ 766 w 779"/>
                <a:gd name="T5" fmla="*/ 95 h 419"/>
                <a:gd name="T6" fmla="*/ 754 w 779"/>
                <a:gd name="T7" fmla="*/ 119 h 419"/>
                <a:gd name="T8" fmla="*/ 730 w 779"/>
                <a:gd name="T9" fmla="*/ 143 h 419"/>
                <a:gd name="T10" fmla="*/ 706 w 779"/>
                <a:gd name="T11" fmla="*/ 179 h 419"/>
                <a:gd name="T12" fmla="*/ 683 w 779"/>
                <a:gd name="T13" fmla="*/ 203 h 419"/>
                <a:gd name="T14" fmla="*/ 646 w 779"/>
                <a:gd name="T15" fmla="*/ 239 h 419"/>
                <a:gd name="T16" fmla="*/ 610 w 779"/>
                <a:gd name="T17" fmla="*/ 263 h 419"/>
                <a:gd name="T18" fmla="*/ 574 w 779"/>
                <a:gd name="T19" fmla="*/ 275 h 419"/>
                <a:gd name="T20" fmla="*/ 550 w 779"/>
                <a:gd name="T21" fmla="*/ 287 h 419"/>
                <a:gd name="T22" fmla="*/ 515 w 779"/>
                <a:gd name="T23" fmla="*/ 287 h 419"/>
                <a:gd name="T24" fmla="*/ 479 w 779"/>
                <a:gd name="T25" fmla="*/ 299 h 419"/>
                <a:gd name="T26" fmla="*/ 443 w 779"/>
                <a:gd name="T27" fmla="*/ 299 h 419"/>
                <a:gd name="T28" fmla="*/ 407 w 779"/>
                <a:gd name="T29" fmla="*/ 299 h 419"/>
                <a:gd name="T30" fmla="*/ 371 w 779"/>
                <a:gd name="T31" fmla="*/ 299 h 419"/>
                <a:gd name="T32" fmla="*/ 347 w 779"/>
                <a:gd name="T33" fmla="*/ 311 h 419"/>
                <a:gd name="T34" fmla="*/ 311 w 779"/>
                <a:gd name="T35" fmla="*/ 311 h 419"/>
                <a:gd name="T36" fmla="*/ 287 w 779"/>
                <a:gd name="T37" fmla="*/ 323 h 419"/>
                <a:gd name="T38" fmla="*/ 263 w 779"/>
                <a:gd name="T39" fmla="*/ 347 h 419"/>
                <a:gd name="T40" fmla="*/ 240 w 779"/>
                <a:gd name="T41" fmla="*/ 359 h 419"/>
                <a:gd name="T42" fmla="*/ 204 w 779"/>
                <a:gd name="T43" fmla="*/ 383 h 419"/>
                <a:gd name="T44" fmla="*/ 168 w 779"/>
                <a:gd name="T45" fmla="*/ 406 h 419"/>
                <a:gd name="T46" fmla="*/ 132 w 779"/>
                <a:gd name="T47" fmla="*/ 418 h 419"/>
                <a:gd name="T48" fmla="*/ 95 w 779"/>
                <a:gd name="T49" fmla="*/ 406 h 419"/>
                <a:gd name="T50" fmla="*/ 72 w 779"/>
                <a:gd name="T51" fmla="*/ 394 h 419"/>
                <a:gd name="T52" fmla="*/ 48 w 779"/>
                <a:gd name="T53" fmla="*/ 383 h 419"/>
                <a:gd name="T54" fmla="*/ 24 w 779"/>
                <a:gd name="T55" fmla="*/ 371 h 419"/>
                <a:gd name="T56" fmla="*/ 12 w 779"/>
                <a:gd name="T57" fmla="*/ 335 h 419"/>
                <a:gd name="T58" fmla="*/ 0 w 779"/>
                <a:gd name="T59" fmla="*/ 299 h 419"/>
                <a:gd name="T60" fmla="*/ 0 w 779"/>
                <a:gd name="T61" fmla="*/ 263 h 419"/>
                <a:gd name="T62" fmla="*/ 0 w 779"/>
                <a:gd name="T63" fmla="*/ 228 h 419"/>
                <a:gd name="T64" fmla="*/ 12 w 779"/>
                <a:gd name="T65" fmla="*/ 203 h 419"/>
                <a:gd name="T66" fmla="*/ 36 w 779"/>
                <a:gd name="T67" fmla="*/ 167 h 419"/>
                <a:gd name="T68" fmla="*/ 60 w 779"/>
                <a:gd name="T69" fmla="*/ 143 h 419"/>
                <a:gd name="T70" fmla="*/ 84 w 779"/>
                <a:gd name="T71" fmla="*/ 107 h 419"/>
                <a:gd name="T72" fmla="*/ 95 w 779"/>
                <a:gd name="T73" fmla="*/ 72 h 419"/>
                <a:gd name="T74" fmla="*/ 107 w 779"/>
                <a:gd name="T75" fmla="*/ 36 h 419"/>
                <a:gd name="T76" fmla="*/ 119 w 779"/>
                <a:gd name="T77" fmla="*/ 12 h 419"/>
                <a:gd name="T78" fmla="*/ 156 w 779"/>
                <a:gd name="T79" fmla="*/ 0 h 419"/>
                <a:gd name="T80" fmla="*/ 192 w 779"/>
                <a:gd name="T81" fmla="*/ 0 h 419"/>
                <a:gd name="T82" fmla="*/ 228 w 779"/>
                <a:gd name="T83" fmla="*/ 0 h 419"/>
                <a:gd name="T84" fmla="*/ 263 w 779"/>
                <a:gd name="T85" fmla="*/ 0 h 419"/>
                <a:gd name="T86" fmla="*/ 299 w 779"/>
                <a:gd name="T87" fmla="*/ 0 h 419"/>
                <a:gd name="T88" fmla="*/ 335 w 779"/>
                <a:gd name="T89" fmla="*/ 0 h 419"/>
                <a:gd name="T90" fmla="*/ 371 w 779"/>
                <a:gd name="T91" fmla="*/ 0 h 419"/>
                <a:gd name="T92" fmla="*/ 407 w 779"/>
                <a:gd name="T93" fmla="*/ 0 h 419"/>
                <a:gd name="T94" fmla="*/ 443 w 779"/>
                <a:gd name="T95" fmla="*/ 0 h 419"/>
                <a:gd name="T96" fmla="*/ 479 w 779"/>
                <a:gd name="T97" fmla="*/ 0 h 419"/>
                <a:gd name="T98" fmla="*/ 515 w 779"/>
                <a:gd name="T99" fmla="*/ 0 h 419"/>
                <a:gd name="T100" fmla="*/ 550 w 779"/>
                <a:gd name="T101" fmla="*/ 0 h 419"/>
                <a:gd name="T102" fmla="*/ 586 w 779"/>
                <a:gd name="T103" fmla="*/ 0 h 419"/>
                <a:gd name="T104" fmla="*/ 622 w 779"/>
                <a:gd name="T105" fmla="*/ 0 h 419"/>
                <a:gd name="T106" fmla="*/ 659 w 779"/>
                <a:gd name="T107" fmla="*/ 0 h 419"/>
                <a:gd name="T108" fmla="*/ 706 w 779"/>
                <a:gd name="T109" fmla="*/ 0 h 419"/>
                <a:gd name="T110" fmla="*/ 742 w 779"/>
                <a:gd name="T111" fmla="*/ 0 h 419"/>
                <a:gd name="T112" fmla="*/ 766 w 779"/>
                <a:gd name="T113" fmla="*/ 12 h 41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9" h="419">
                  <a:moveTo>
                    <a:pt x="778" y="12"/>
                  </a:moveTo>
                  <a:lnTo>
                    <a:pt x="778" y="24"/>
                  </a:lnTo>
                  <a:lnTo>
                    <a:pt x="778" y="36"/>
                  </a:lnTo>
                  <a:lnTo>
                    <a:pt x="778" y="48"/>
                  </a:lnTo>
                  <a:lnTo>
                    <a:pt x="778" y="60"/>
                  </a:lnTo>
                  <a:lnTo>
                    <a:pt x="766" y="60"/>
                  </a:lnTo>
                  <a:lnTo>
                    <a:pt x="766" y="72"/>
                  </a:lnTo>
                  <a:lnTo>
                    <a:pt x="766" y="84"/>
                  </a:lnTo>
                  <a:lnTo>
                    <a:pt x="766" y="95"/>
                  </a:lnTo>
                  <a:lnTo>
                    <a:pt x="754" y="95"/>
                  </a:lnTo>
                  <a:lnTo>
                    <a:pt x="754" y="107"/>
                  </a:lnTo>
                  <a:lnTo>
                    <a:pt x="754" y="119"/>
                  </a:lnTo>
                  <a:lnTo>
                    <a:pt x="742" y="119"/>
                  </a:lnTo>
                  <a:lnTo>
                    <a:pt x="742" y="131"/>
                  </a:lnTo>
                  <a:lnTo>
                    <a:pt x="730" y="143"/>
                  </a:lnTo>
                  <a:lnTo>
                    <a:pt x="730" y="155"/>
                  </a:lnTo>
                  <a:lnTo>
                    <a:pt x="718" y="167"/>
                  </a:lnTo>
                  <a:lnTo>
                    <a:pt x="706" y="179"/>
                  </a:lnTo>
                  <a:lnTo>
                    <a:pt x="694" y="191"/>
                  </a:lnTo>
                  <a:lnTo>
                    <a:pt x="694" y="203"/>
                  </a:lnTo>
                  <a:lnTo>
                    <a:pt x="683" y="203"/>
                  </a:lnTo>
                  <a:lnTo>
                    <a:pt x="671" y="216"/>
                  </a:lnTo>
                  <a:lnTo>
                    <a:pt x="659" y="228"/>
                  </a:lnTo>
                  <a:lnTo>
                    <a:pt x="646" y="239"/>
                  </a:lnTo>
                  <a:lnTo>
                    <a:pt x="634" y="251"/>
                  </a:lnTo>
                  <a:lnTo>
                    <a:pt x="622" y="251"/>
                  </a:lnTo>
                  <a:lnTo>
                    <a:pt x="610" y="263"/>
                  </a:lnTo>
                  <a:lnTo>
                    <a:pt x="598" y="263"/>
                  </a:lnTo>
                  <a:lnTo>
                    <a:pt x="586" y="275"/>
                  </a:lnTo>
                  <a:lnTo>
                    <a:pt x="574" y="275"/>
                  </a:lnTo>
                  <a:lnTo>
                    <a:pt x="562" y="275"/>
                  </a:lnTo>
                  <a:lnTo>
                    <a:pt x="562" y="287"/>
                  </a:lnTo>
                  <a:lnTo>
                    <a:pt x="550" y="287"/>
                  </a:lnTo>
                  <a:lnTo>
                    <a:pt x="539" y="287"/>
                  </a:lnTo>
                  <a:lnTo>
                    <a:pt x="527" y="287"/>
                  </a:lnTo>
                  <a:lnTo>
                    <a:pt x="515" y="287"/>
                  </a:lnTo>
                  <a:lnTo>
                    <a:pt x="503" y="287"/>
                  </a:lnTo>
                  <a:lnTo>
                    <a:pt x="491" y="299"/>
                  </a:lnTo>
                  <a:lnTo>
                    <a:pt x="479" y="299"/>
                  </a:lnTo>
                  <a:lnTo>
                    <a:pt x="467" y="299"/>
                  </a:lnTo>
                  <a:lnTo>
                    <a:pt x="455" y="299"/>
                  </a:lnTo>
                  <a:lnTo>
                    <a:pt x="443" y="299"/>
                  </a:lnTo>
                  <a:lnTo>
                    <a:pt x="431" y="299"/>
                  </a:lnTo>
                  <a:lnTo>
                    <a:pt x="419" y="299"/>
                  </a:lnTo>
                  <a:lnTo>
                    <a:pt x="407" y="299"/>
                  </a:lnTo>
                  <a:lnTo>
                    <a:pt x="395" y="299"/>
                  </a:lnTo>
                  <a:lnTo>
                    <a:pt x="383" y="299"/>
                  </a:lnTo>
                  <a:lnTo>
                    <a:pt x="371" y="299"/>
                  </a:lnTo>
                  <a:lnTo>
                    <a:pt x="359" y="299"/>
                  </a:lnTo>
                  <a:lnTo>
                    <a:pt x="359" y="311"/>
                  </a:lnTo>
                  <a:lnTo>
                    <a:pt x="347" y="311"/>
                  </a:lnTo>
                  <a:lnTo>
                    <a:pt x="335" y="311"/>
                  </a:lnTo>
                  <a:lnTo>
                    <a:pt x="323" y="311"/>
                  </a:lnTo>
                  <a:lnTo>
                    <a:pt x="311" y="311"/>
                  </a:lnTo>
                  <a:lnTo>
                    <a:pt x="311" y="323"/>
                  </a:lnTo>
                  <a:lnTo>
                    <a:pt x="299" y="323"/>
                  </a:lnTo>
                  <a:lnTo>
                    <a:pt x="287" y="323"/>
                  </a:lnTo>
                  <a:lnTo>
                    <a:pt x="287" y="335"/>
                  </a:lnTo>
                  <a:lnTo>
                    <a:pt x="275" y="335"/>
                  </a:lnTo>
                  <a:lnTo>
                    <a:pt x="263" y="347"/>
                  </a:lnTo>
                  <a:lnTo>
                    <a:pt x="251" y="347"/>
                  </a:lnTo>
                  <a:lnTo>
                    <a:pt x="251" y="359"/>
                  </a:lnTo>
                  <a:lnTo>
                    <a:pt x="240" y="359"/>
                  </a:lnTo>
                  <a:lnTo>
                    <a:pt x="228" y="371"/>
                  </a:lnTo>
                  <a:lnTo>
                    <a:pt x="216" y="383"/>
                  </a:lnTo>
                  <a:lnTo>
                    <a:pt x="204" y="383"/>
                  </a:lnTo>
                  <a:lnTo>
                    <a:pt x="192" y="394"/>
                  </a:lnTo>
                  <a:lnTo>
                    <a:pt x="180" y="406"/>
                  </a:lnTo>
                  <a:lnTo>
                    <a:pt x="168" y="406"/>
                  </a:lnTo>
                  <a:lnTo>
                    <a:pt x="156" y="406"/>
                  </a:lnTo>
                  <a:lnTo>
                    <a:pt x="144" y="418"/>
                  </a:lnTo>
                  <a:lnTo>
                    <a:pt x="132" y="418"/>
                  </a:lnTo>
                  <a:lnTo>
                    <a:pt x="119" y="418"/>
                  </a:lnTo>
                  <a:lnTo>
                    <a:pt x="107" y="418"/>
                  </a:lnTo>
                  <a:lnTo>
                    <a:pt x="95" y="406"/>
                  </a:lnTo>
                  <a:lnTo>
                    <a:pt x="84" y="406"/>
                  </a:lnTo>
                  <a:lnTo>
                    <a:pt x="72" y="406"/>
                  </a:lnTo>
                  <a:lnTo>
                    <a:pt x="72" y="394"/>
                  </a:lnTo>
                  <a:lnTo>
                    <a:pt x="60" y="394"/>
                  </a:lnTo>
                  <a:lnTo>
                    <a:pt x="48" y="394"/>
                  </a:lnTo>
                  <a:lnTo>
                    <a:pt x="48" y="383"/>
                  </a:lnTo>
                  <a:lnTo>
                    <a:pt x="36" y="383"/>
                  </a:lnTo>
                  <a:lnTo>
                    <a:pt x="36" y="371"/>
                  </a:lnTo>
                  <a:lnTo>
                    <a:pt x="24" y="371"/>
                  </a:lnTo>
                  <a:lnTo>
                    <a:pt x="24" y="359"/>
                  </a:lnTo>
                  <a:lnTo>
                    <a:pt x="12" y="347"/>
                  </a:lnTo>
                  <a:lnTo>
                    <a:pt x="12" y="335"/>
                  </a:lnTo>
                  <a:lnTo>
                    <a:pt x="0" y="323"/>
                  </a:lnTo>
                  <a:lnTo>
                    <a:pt x="0" y="311"/>
                  </a:lnTo>
                  <a:lnTo>
                    <a:pt x="0" y="299"/>
                  </a:lnTo>
                  <a:lnTo>
                    <a:pt x="0" y="287"/>
                  </a:lnTo>
                  <a:lnTo>
                    <a:pt x="0" y="275"/>
                  </a:lnTo>
                  <a:lnTo>
                    <a:pt x="0" y="263"/>
                  </a:lnTo>
                  <a:lnTo>
                    <a:pt x="0" y="251"/>
                  </a:lnTo>
                  <a:lnTo>
                    <a:pt x="0" y="239"/>
                  </a:lnTo>
                  <a:lnTo>
                    <a:pt x="0" y="228"/>
                  </a:lnTo>
                  <a:lnTo>
                    <a:pt x="0" y="216"/>
                  </a:lnTo>
                  <a:lnTo>
                    <a:pt x="12" y="216"/>
                  </a:lnTo>
                  <a:lnTo>
                    <a:pt x="12" y="203"/>
                  </a:lnTo>
                  <a:lnTo>
                    <a:pt x="12" y="191"/>
                  </a:lnTo>
                  <a:lnTo>
                    <a:pt x="24" y="179"/>
                  </a:lnTo>
                  <a:lnTo>
                    <a:pt x="36" y="167"/>
                  </a:lnTo>
                  <a:lnTo>
                    <a:pt x="48" y="155"/>
                  </a:lnTo>
                  <a:lnTo>
                    <a:pt x="48" y="143"/>
                  </a:lnTo>
                  <a:lnTo>
                    <a:pt x="60" y="143"/>
                  </a:lnTo>
                  <a:lnTo>
                    <a:pt x="60" y="131"/>
                  </a:lnTo>
                  <a:lnTo>
                    <a:pt x="72" y="119"/>
                  </a:lnTo>
                  <a:lnTo>
                    <a:pt x="84" y="107"/>
                  </a:lnTo>
                  <a:lnTo>
                    <a:pt x="95" y="95"/>
                  </a:lnTo>
                  <a:lnTo>
                    <a:pt x="95" y="84"/>
                  </a:lnTo>
                  <a:lnTo>
                    <a:pt x="95" y="72"/>
                  </a:lnTo>
                  <a:lnTo>
                    <a:pt x="107" y="60"/>
                  </a:lnTo>
                  <a:lnTo>
                    <a:pt x="107" y="48"/>
                  </a:lnTo>
                  <a:lnTo>
                    <a:pt x="107" y="36"/>
                  </a:lnTo>
                  <a:lnTo>
                    <a:pt x="107" y="24"/>
                  </a:lnTo>
                  <a:lnTo>
                    <a:pt x="119" y="24"/>
                  </a:lnTo>
                  <a:lnTo>
                    <a:pt x="119" y="12"/>
                  </a:lnTo>
                  <a:lnTo>
                    <a:pt x="132" y="12"/>
                  </a:lnTo>
                  <a:lnTo>
                    <a:pt x="144" y="0"/>
                  </a:lnTo>
                  <a:lnTo>
                    <a:pt x="156" y="0"/>
                  </a:lnTo>
                  <a:lnTo>
                    <a:pt x="168" y="0"/>
                  </a:lnTo>
                  <a:lnTo>
                    <a:pt x="180" y="0"/>
                  </a:lnTo>
                  <a:lnTo>
                    <a:pt x="192" y="0"/>
                  </a:lnTo>
                  <a:lnTo>
                    <a:pt x="204" y="0"/>
                  </a:lnTo>
                  <a:lnTo>
                    <a:pt x="216" y="0"/>
                  </a:lnTo>
                  <a:lnTo>
                    <a:pt x="228" y="0"/>
                  </a:lnTo>
                  <a:lnTo>
                    <a:pt x="240" y="0"/>
                  </a:lnTo>
                  <a:lnTo>
                    <a:pt x="251" y="0"/>
                  </a:lnTo>
                  <a:lnTo>
                    <a:pt x="263" y="0"/>
                  </a:lnTo>
                  <a:lnTo>
                    <a:pt x="275" y="0"/>
                  </a:lnTo>
                  <a:lnTo>
                    <a:pt x="287" y="0"/>
                  </a:lnTo>
                  <a:lnTo>
                    <a:pt x="299" y="0"/>
                  </a:lnTo>
                  <a:lnTo>
                    <a:pt x="311" y="0"/>
                  </a:lnTo>
                  <a:lnTo>
                    <a:pt x="323" y="0"/>
                  </a:lnTo>
                  <a:lnTo>
                    <a:pt x="335" y="0"/>
                  </a:lnTo>
                  <a:lnTo>
                    <a:pt x="347" y="0"/>
                  </a:lnTo>
                  <a:lnTo>
                    <a:pt x="359" y="0"/>
                  </a:lnTo>
                  <a:lnTo>
                    <a:pt x="371" y="0"/>
                  </a:lnTo>
                  <a:lnTo>
                    <a:pt x="383" y="0"/>
                  </a:lnTo>
                  <a:lnTo>
                    <a:pt x="395" y="0"/>
                  </a:lnTo>
                  <a:lnTo>
                    <a:pt x="407" y="0"/>
                  </a:lnTo>
                  <a:lnTo>
                    <a:pt x="419" y="0"/>
                  </a:lnTo>
                  <a:lnTo>
                    <a:pt x="431" y="0"/>
                  </a:lnTo>
                  <a:lnTo>
                    <a:pt x="443" y="0"/>
                  </a:lnTo>
                  <a:lnTo>
                    <a:pt x="455" y="0"/>
                  </a:lnTo>
                  <a:lnTo>
                    <a:pt x="467" y="0"/>
                  </a:lnTo>
                  <a:lnTo>
                    <a:pt x="479" y="0"/>
                  </a:lnTo>
                  <a:lnTo>
                    <a:pt x="491" y="0"/>
                  </a:lnTo>
                  <a:lnTo>
                    <a:pt x="503" y="0"/>
                  </a:lnTo>
                  <a:lnTo>
                    <a:pt x="515" y="0"/>
                  </a:lnTo>
                  <a:lnTo>
                    <a:pt x="527" y="0"/>
                  </a:lnTo>
                  <a:lnTo>
                    <a:pt x="539" y="0"/>
                  </a:lnTo>
                  <a:lnTo>
                    <a:pt x="550" y="0"/>
                  </a:lnTo>
                  <a:lnTo>
                    <a:pt x="562" y="0"/>
                  </a:lnTo>
                  <a:lnTo>
                    <a:pt x="574" y="0"/>
                  </a:lnTo>
                  <a:lnTo>
                    <a:pt x="586" y="0"/>
                  </a:lnTo>
                  <a:lnTo>
                    <a:pt x="598" y="0"/>
                  </a:lnTo>
                  <a:lnTo>
                    <a:pt x="610" y="0"/>
                  </a:lnTo>
                  <a:lnTo>
                    <a:pt x="622" y="0"/>
                  </a:lnTo>
                  <a:lnTo>
                    <a:pt x="634" y="0"/>
                  </a:lnTo>
                  <a:lnTo>
                    <a:pt x="646" y="0"/>
                  </a:lnTo>
                  <a:lnTo>
                    <a:pt x="659" y="0"/>
                  </a:lnTo>
                  <a:lnTo>
                    <a:pt x="683" y="0"/>
                  </a:lnTo>
                  <a:lnTo>
                    <a:pt x="694" y="0"/>
                  </a:lnTo>
                  <a:lnTo>
                    <a:pt x="706" y="0"/>
                  </a:lnTo>
                  <a:lnTo>
                    <a:pt x="718" y="0"/>
                  </a:lnTo>
                  <a:lnTo>
                    <a:pt x="730" y="0"/>
                  </a:lnTo>
                  <a:lnTo>
                    <a:pt x="742" y="0"/>
                  </a:lnTo>
                  <a:lnTo>
                    <a:pt x="754" y="0"/>
                  </a:lnTo>
                  <a:lnTo>
                    <a:pt x="766" y="0"/>
                  </a:lnTo>
                  <a:lnTo>
                    <a:pt x="766" y="12"/>
                  </a:lnTo>
                  <a:lnTo>
                    <a:pt x="778" y="12"/>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8490" name="Line 27"/>
            <p:cNvSpPr>
              <a:spLocks noChangeShapeType="1"/>
            </p:cNvSpPr>
            <p:nvPr/>
          </p:nvSpPr>
          <p:spPr bwMode="auto">
            <a:xfrm>
              <a:off x="2417" y="2500"/>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491" name="Freeform 28"/>
            <p:cNvSpPr>
              <a:spLocks/>
            </p:cNvSpPr>
            <p:nvPr/>
          </p:nvSpPr>
          <p:spPr bwMode="auto">
            <a:xfrm>
              <a:off x="1619" y="2484"/>
              <a:ext cx="799" cy="427"/>
            </a:xfrm>
            <a:custGeom>
              <a:avLst/>
              <a:gdLst>
                <a:gd name="T0" fmla="*/ 798 w 799"/>
                <a:gd name="T1" fmla="*/ 25 h 427"/>
                <a:gd name="T2" fmla="*/ 774 w 799"/>
                <a:gd name="T3" fmla="*/ 109 h 427"/>
                <a:gd name="T4" fmla="*/ 725 w 799"/>
                <a:gd name="T5" fmla="*/ 183 h 427"/>
                <a:gd name="T6" fmla="*/ 653 w 799"/>
                <a:gd name="T7" fmla="*/ 255 h 427"/>
                <a:gd name="T8" fmla="*/ 580 w 799"/>
                <a:gd name="T9" fmla="*/ 292 h 427"/>
                <a:gd name="T10" fmla="*/ 496 w 799"/>
                <a:gd name="T11" fmla="*/ 304 h 427"/>
                <a:gd name="T12" fmla="*/ 411 w 799"/>
                <a:gd name="T13" fmla="*/ 304 h 427"/>
                <a:gd name="T14" fmla="*/ 314 w 799"/>
                <a:gd name="T15" fmla="*/ 329 h 427"/>
                <a:gd name="T16" fmla="*/ 242 w 799"/>
                <a:gd name="T17" fmla="*/ 378 h 427"/>
                <a:gd name="T18" fmla="*/ 157 w 799"/>
                <a:gd name="T19" fmla="*/ 426 h 427"/>
                <a:gd name="T20" fmla="*/ 73 w 799"/>
                <a:gd name="T21" fmla="*/ 414 h 427"/>
                <a:gd name="T22" fmla="*/ 12 w 799"/>
                <a:gd name="T23" fmla="*/ 329 h 427"/>
                <a:gd name="T24" fmla="*/ 0 w 799"/>
                <a:gd name="T25" fmla="*/ 243 h 427"/>
                <a:gd name="T26" fmla="*/ 37 w 799"/>
                <a:gd name="T27" fmla="*/ 183 h 427"/>
                <a:gd name="T28" fmla="*/ 108 w 799"/>
                <a:gd name="T29" fmla="*/ 109 h 427"/>
                <a:gd name="T30" fmla="*/ 121 w 799"/>
                <a:gd name="T31" fmla="*/ 12 h 427"/>
                <a:gd name="T32" fmla="*/ 206 w 799"/>
                <a:gd name="T33" fmla="*/ 0 h 427"/>
                <a:gd name="T34" fmla="*/ 278 w 799"/>
                <a:gd name="T35" fmla="*/ 0 h 427"/>
                <a:gd name="T36" fmla="*/ 387 w 799"/>
                <a:gd name="T37" fmla="*/ 0 h 427"/>
                <a:gd name="T38" fmla="*/ 471 w 799"/>
                <a:gd name="T39" fmla="*/ 0 h 427"/>
                <a:gd name="T40" fmla="*/ 545 w 799"/>
                <a:gd name="T41" fmla="*/ 0 h 427"/>
                <a:gd name="T42" fmla="*/ 629 w 799"/>
                <a:gd name="T43" fmla="*/ 0 h 427"/>
                <a:gd name="T44" fmla="*/ 798 w 799"/>
                <a:gd name="T45" fmla="*/ 0 h 427"/>
                <a:gd name="T46" fmla="*/ 798 w 799"/>
                <a:gd name="T47" fmla="*/ 25 h 4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9" h="427">
                  <a:moveTo>
                    <a:pt x="798" y="25"/>
                  </a:moveTo>
                  <a:lnTo>
                    <a:pt x="774" y="109"/>
                  </a:lnTo>
                  <a:lnTo>
                    <a:pt x="725" y="183"/>
                  </a:lnTo>
                  <a:lnTo>
                    <a:pt x="653" y="255"/>
                  </a:lnTo>
                  <a:lnTo>
                    <a:pt x="580" y="292"/>
                  </a:lnTo>
                  <a:lnTo>
                    <a:pt x="496" y="304"/>
                  </a:lnTo>
                  <a:lnTo>
                    <a:pt x="411" y="304"/>
                  </a:lnTo>
                  <a:lnTo>
                    <a:pt x="314" y="329"/>
                  </a:lnTo>
                  <a:lnTo>
                    <a:pt x="242" y="378"/>
                  </a:lnTo>
                  <a:lnTo>
                    <a:pt x="157" y="426"/>
                  </a:lnTo>
                  <a:lnTo>
                    <a:pt x="73" y="414"/>
                  </a:lnTo>
                  <a:lnTo>
                    <a:pt x="12" y="329"/>
                  </a:lnTo>
                  <a:lnTo>
                    <a:pt x="0" y="243"/>
                  </a:lnTo>
                  <a:lnTo>
                    <a:pt x="37" y="183"/>
                  </a:lnTo>
                  <a:lnTo>
                    <a:pt x="108" y="109"/>
                  </a:lnTo>
                  <a:lnTo>
                    <a:pt x="121" y="12"/>
                  </a:lnTo>
                  <a:lnTo>
                    <a:pt x="206" y="0"/>
                  </a:lnTo>
                  <a:lnTo>
                    <a:pt x="278" y="0"/>
                  </a:lnTo>
                  <a:lnTo>
                    <a:pt x="387" y="0"/>
                  </a:lnTo>
                  <a:lnTo>
                    <a:pt x="471" y="0"/>
                  </a:lnTo>
                  <a:lnTo>
                    <a:pt x="545" y="0"/>
                  </a:lnTo>
                  <a:lnTo>
                    <a:pt x="629" y="0"/>
                  </a:lnTo>
                  <a:lnTo>
                    <a:pt x="798" y="0"/>
                  </a:lnTo>
                  <a:lnTo>
                    <a:pt x="798" y="25"/>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8492" name="Freeform 29"/>
            <p:cNvSpPr>
              <a:spLocks/>
            </p:cNvSpPr>
            <p:nvPr/>
          </p:nvSpPr>
          <p:spPr bwMode="auto">
            <a:xfrm>
              <a:off x="1631" y="2484"/>
              <a:ext cx="787" cy="427"/>
            </a:xfrm>
            <a:custGeom>
              <a:avLst/>
              <a:gdLst>
                <a:gd name="T0" fmla="*/ 786 w 787"/>
                <a:gd name="T1" fmla="*/ 37 h 427"/>
                <a:gd name="T2" fmla="*/ 774 w 787"/>
                <a:gd name="T3" fmla="*/ 61 h 427"/>
                <a:gd name="T4" fmla="*/ 774 w 787"/>
                <a:gd name="T5" fmla="*/ 97 h 427"/>
                <a:gd name="T6" fmla="*/ 762 w 787"/>
                <a:gd name="T7" fmla="*/ 122 h 427"/>
                <a:gd name="T8" fmla="*/ 737 w 787"/>
                <a:gd name="T9" fmla="*/ 146 h 427"/>
                <a:gd name="T10" fmla="*/ 713 w 787"/>
                <a:gd name="T11" fmla="*/ 183 h 427"/>
                <a:gd name="T12" fmla="*/ 690 w 787"/>
                <a:gd name="T13" fmla="*/ 207 h 427"/>
                <a:gd name="T14" fmla="*/ 653 w 787"/>
                <a:gd name="T15" fmla="*/ 243 h 427"/>
                <a:gd name="T16" fmla="*/ 617 w 787"/>
                <a:gd name="T17" fmla="*/ 268 h 427"/>
                <a:gd name="T18" fmla="*/ 580 w 787"/>
                <a:gd name="T19" fmla="*/ 280 h 427"/>
                <a:gd name="T20" fmla="*/ 556 w 787"/>
                <a:gd name="T21" fmla="*/ 292 h 427"/>
                <a:gd name="T22" fmla="*/ 520 w 787"/>
                <a:gd name="T23" fmla="*/ 292 h 427"/>
                <a:gd name="T24" fmla="*/ 484 w 787"/>
                <a:gd name="T25" fmla="*/ 304 h 427"/>
                <a:gd name="T26" fmla="*/ 447 w 787"/>
                <a:gd name="T27" fmla="*/ 304 h 427"/>
                <a:gd name="T28" fmla="*/ 411 w 787"/>
                <a:gd name="T29" fmla="*/ 304 h 427"/>
                <a:gd name="T30" fmla="*/ 375 w 787"/>
                <a:gd name="T31" fmla="*/ 304 h 427"/>
                <a:gd name="T32" fmla="*/ 351 w 787"/>
                <a:gd name="T33" fmla="*/ 317 h 427"/>
                <a:gd name="T34" fmla="*/ 314 w 787"/>
                <a:gd name="T35" fmla="*/ 317 h 427"/>
                <a:gd name="T36" fmla="*/ 290 w 787"/>
                <a:gd name="T37" fmla="*/ 329 h 427"/>
                <a:gd name="T38" fmla="*/ 266 w 787"/>
                <a:gd name="T39" fmla="*/ 353 h 427"/>
                <a:gd name="T40" fmla="*/ 242 w 787"/>
                <a:gd name="T41" fmla="*/ 366 h 427"/>
                <a:gd name="T42" fmla="*/ 206 w 787"/>
                <a:gd name="T43" fmla="*/ 390 h 427"/>
                <a:gd name="T44" fmla="*/ 169 w 787"/>
                <a:gd name="T45" fmla="*/ 414 h 427"/>
                <a:gd name="T46" fmla="*/ 133 w 787"/>
                <a:gd name="T47" fmla="*/ 426 h 427"/>
                <a:gd name="T48" fmla="*/ 96 w 787"/>
                <a:gd name="T49" fmla="*/ 414 h 427"/>
                <a:gd name="T50" fmla="*/ 73 w 787"/>
                <a:gd name="T51" fmla="*/ 401 h 427"/>
                <a:gd name="T52" fmla="*/ 49 w 787"/>
                <a:gd name="T53" fmla="*/ 390 h 427"/>
                <a:gd name="T54" fmla="*/ 24 w 787"/>
                <a:gd name="T55" fmla="*/ 378 h 427"/>
                <a:gd name="T56" fmla="*/ 12 w 787"/>
                <a:gd name="T57" fmla="*/ 341 h 427"/>
                <a:gd name="T58" fmla="*/ 0 w 787"/>
                <a:gd name="T59" fmla="*/ 304 h 427"/>
                <a:gd name="T60" fmla="*/ 0 w 787"/>
                <a:gd name="T61" fmla="*/ 268 h 427"/>
                <a:gd name="T62" fmla="*/ 0 w 787"/>
                <a:gd name="T63" fmla="*/ 232 h 427"/>
                <a:gd name="T64" fmla="*/ 12 w 787"/>
                <a:gd name="T65" fmla="*/ 207 h 427"/>
                <a:gd name="T66" fmla="*/ 37 w 787"/>
                <a:gd name="T67" fmla="*/ 171 h 427"/>
                <a:gd name="T68" fmla="*/ 61 w 787"/>
                <a:gd name="T69" fmla="*/ 146 h 427"/>
                <a:gd name="T70" fmla="*/ 85 w 787"/>
                <a:gd name="T71" fmla="*/ 109 h 427"/>
                <a:gd name="T72" fmla="*/ 96 w 787"/>
                <a:gd name="T73" fmla="*/ 74 h 427"/>
                <a:gd name="T74" fmla="*/ 109 w 787"/>
                <a:gd name="T75" fmla="*/ 37 h 427"/>
                <a:gd name="T76" fmla="*/ 121 w 787"/>
                <a:gd name="T77" fmla="*/ 12 h 427"/>
                <a:gd name="T78" fmla="*/ 157 w 787"/>
                <a:gd name="T79" fmla="*/ 0 h 427"/>
                <a:gd name="T80" fmla="*/ 194 w 787"/>
                <a:gd name="T81" fmla="*/ 0 h 427"/>
                <a:gd name="T82" fmla="*/ 230 w 787"/>
                <a:gd name="T83" fmla="*/ 0 h 427"/>
                <a:gd name="T84" fmla="*/ 266 w 787"/>
                <a:gd name="T85" fmla="*/ 0 h 427"/>
                <a:gd name="T86" fmla="*/ 302 w 787"/>
                <a:gd name="T87" fmla="*/ 0 h 427"/>
                <a:gd name="T88" fmla="*/ 339 w 787"/>
                <a:gd name="T89" fmla="*/ 0 h 427"/>
                <a:gd name="T90" fmla="*/ 375 w 787"/>
                <a:gd name="T91" fmla="*/ 0 h 427"/>
                <a:gd name="T92" fmla="*/ 411 w 787"/>
                <a:gd name="T93" fmla="*/ 0 h 427"/>
                <a:gd name="T94" fmla="*/ 447 w 787"/>
                <a:gd name="T95" fmla="*/ 0 h 427"/>
                <a:gd name="T96" fmla="*/ 484 w 787"/>
                <a:gd name="T97" fmla="*/ 0 h 427"/>
                <a:gd name="T98" fmla="*/ 520 w 787"/>
                <a:gd name="T99" fmla="*/ 0 h 427"/>
                <a:gd name="T100" fmla="*/ 556 w 787"/>
                <a:gd name="T101" fmla="*/ 0 h 427"/>
                <a:gd name="T102" fmla="*/ 592 w 787"/>
                <a:gd name="T103" fmla="*/ 0 h 427"/>
                <a:gd name="T104" fmla="*/ 629 w 787"/>
                <a:gd name="T105" fmla="*/ 0 h 427"/>
                <a:gd name="T106" fmla="*/ 665 w 787"/>
                <a:gd name="T107" fmla="*/ 0 h 427"/>
                <a:gd name="T108" fmla="*/ 713 w 787"/>
                <a:gd name="T109" fmla="*/ 0 h 427"/>
                <a:gd name="T110" fmla="*/ 749 w 787"/>
                <a:gd name="T111" fmla="*/ 0 h 427"/>
                <a:gd name="T112" fmla="*/ 774 w 787"/>
                <a:gd name="T113" fmla="*/ 12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87" h="427">
                  <a:moveTo>
                    <a:pt x="786" y="12"/>
                  </a:moveTo>
                  <a:lnTo>
                    <a:pt x="786" y="25"/>
                  </a:lnTo>
                  <a:lnTo>
                    <a:pt x="786" y="37"/>
                  </a:lnTo>
                  <a:lnTo>
                    <a:pt x="786" y="49"/>
                  </a:lnTo>
                  <a:lnTo>
                    <a:pt x="786" y="61"/>
                  </a:lnTo>
                  <a:lnTo>
                    <a:pt x="774" y="61"/>
                  </a:lnTo>
                  <a:lnTo>
                    <a:pt x="774" y="74"/>
                  </a:lnTo>
                  <a:lnTo>
                    <a:pt x="774" y="86"/>
                  </a:lnTo>
                  <a:lnTo>
                    <a:pt x="774" y="97"/>
                  </a:lnTo>
                  <a:lnTo>
                    <a:pt x="762" y="97"/>
                  </a:lnTo>
                  <a:lnTo>
                    <a:pt x="762" y="109"/>
                  </a:lnTo>
                  <a:lnTo>
                    <a:pt x="762" y="122"/>
                  </a:lnTo>
                  <a:lnTo>
                    <a:pt x="749" y="122"/>
                  </a:lnTo>
                  <a:lnTo>
                    <a:pt x="749" y="134"/>
                  </a:lnTo>
                  <a:lnTo>
                    <a:pt x="737" y="146"/>
                  </a:lnTo>
                  <a:lnTo>
                    <a:pt x="737" y="158"/>
                  </a:lnTo>
                  <a:lnTo>
                    <a:pt x="725" y="171"/>
                  </a:lnTo>
                  <a:lnTo>
                    <a:pt x="713" y="183"/>
                  </a:lnTo>
                  <a:lnTo>
                    <a:pt x="701" y="195"/>
                  </a:lnTo>
                  <a:lnTo>
                    <a:pt x="701" y="207"/>
                  </a:lnTo>
                  <a:lnTo>
                    <a:pt x="690" y="207"/>
                  </a:lnTo>
                  <a:lnTo>
                    <a:pt x="677" y="220"/>
                  </a:lnTo>
                  <a:lnTo>
                    <a:pt x="665" y="232"/>
                  </a:lnTo>
                  <a:lnTo>
                    <a:pt x="653" y="243"/>
                  </a:lnTo>
                  <a:lnTo>
                    <a:pt x="641" y="255"/>
                  </a:lnTo>
                  <a:lnTo>
                    <a:pt x="629" y="255"/>
                  </a:lnTo>
                  <a:lnTo>
                    <a:pt x="617" y="268"/>
                  </a:lnTo>
                  <a:lnTo>
                    <a:pt x="604" y="268"/>
                  </a:lnTo>
                  <a:lnTo>
                    <a:pt x="592" y="280"/>
                  </a:lnTo>
                  <a:lnTo>
                    <a:pt x="580" y="280"/>
                  </a:lnTo>
                  <a:lnTo>
                    <a:pt x="568" y="280"/>
                  </a:lnTo>
                  <a:lnTo>
                    <a:pt x="568" y="292"/>
                  </a:lnTo>
                  <a:lnTo>
                    <a:pt x="556" y="292"/>
                  </a:lnTo>
                  <a:lnTo>
                    <a:pt x="545" y="292"/>
                  </a:lnTo>
                  <a:lnTo>
                    <a:pt x="532" y="292"/>
                  </a:lnTo>
                  <a:lnTo>
                    <a:pt x="520" y="292"/>
                  </a:lnTo>
                  <a:lnTo>
                    <a:pt x="508" y="292"/>
                  </a:lnTo>
                  <a:lnTo>
                    <a:pt x="496" y="304"/>
                  </a:lnTo>
                  <a:lnTo>
                    <a:pt x="484" y="304"/>
                  </a:lnTo>
                  <a:lnTo>
                    <a:pt x="472" y="304"/>
                  </a:lnTo>
                  <a:lnTo>
                    <a:pt x="459" y="304"/>
                  </a:lnTo>
                  <a:lnTo>
                    <a:pt x="447" y="304"/>
                  </a:lnTo>
                  <a:lnTo>
                    <a:pt x="435" y="304"/>
                  </a:lnTo>
                  <a:lnTo>
                    <a:pt x="423" y="304"/>
                  </a:lnTo>
                  <a:lnTo>
                    <a:pt x="411" y="304"/>
                  </a:lnTo>
                  <a:lnTo>
                    <a:pt x="399" y="304"/>
                  </a:lnTo>
                  <a:lnTo>
                    <a:pt x="387" y="304"/>
                  </a:lnTo>
                  <a:lnTo>
                    <a:pt x="375" y="304"/>
                  </a:lnTo>
                  <a:lnTo>
                    <a:pt x="363" y="304"/>
                  </a:lnTo>
                  <a:lnTo>
                    <a:pt x="363" y="317"/>
                  </a:lnTo>
                  <a:lnTo>
                    <a:pt x="351" y="317"/>
                  </a:lnTo>
                  <a:lnTo>
                    <a:pt x="339" y="317"/>
                  </a:lnTo>
                  <a:lnTo>
                    <a:pt x="327" y="317"/>
                  </a:lnTo>
                  <a:lnTo>
                    <a:pt x="314" y="317"/>
                  </a:lnTo>
                  <a:lnTo>
                    <a:pt x="314" y="329"/>
                  </a:lnTo>
                  <a:lnTo>
                    <a:pt x="302" y="329"/>
                  </a:lnTo>
                  <a:lnTo>
                    <a:pt x="290" y="329"/>
                  </a:lnTo>
                  <a:lnTo>
                    <a:pt x="290" y="341"/>
                  </a:lnTo>
                  <a:lnTo>
                    <a:pt x="278" y="341"/>
                  </a:lnTo>
                  <a:lnTo>
                    <a:pt x="266" y="353"/>
                  </a:lnTo>
                  <a:lnTo>
                    <a:pt x="254" y="353"/>
                  </a:lnTo>
                  <a:lnTo>
                    <a:pt x="254" y="366"/>
                  </a:lnTo>
                  <a:lnTo>
                    <a:pt x="242" y="366"/>
                  </a:lnTo>
                  <a:lnTo>
                    <a:pt x="230" y="378"/>
                  </a:lnTo>
                  <a:lnTo>
                    <a:pt x="218" y="390"/>
                  </a:lnTo>
                  <a:lnTo>
                    <a:pt x="206" y="390"/>
                  </a:lnTo>
                  <a:lnTo>
                    <a:pt x="194" y="401"/>
                  </a:lnTo>
                  <a:lnTo>
                    <a:pt x="182" y="414"/>
                  </a:lnTo>
                  <a:lnTo>
                    <a:pt x="169" y="414"/>
                  </a:lnTo>
                  <a:lnTo>
                    <a:pt x="157" y="414"/>
                  </a:lnTo>
                  <a:lnTo>
                    <a:pt x="145" y="426"/>
                  </a:lnTo>
                  <a:lnTo>
                    <a:pt x="133" y="426"/>
                  </a:lnTo>
                  <a:lnTo>
                    <a:pt x="121" y="426"/>
                  </a:lnTo>
                  <a:lnTo>
                    <a:pt x="109" y="426"/>
                  </a:lnTo>
                  <a:lnTo>
                    <a:pt x="96" y="414"/>
                  </a:lnTo>
                  <a:lnTo>
                    <a:pt x="85" y="414"/>
                  </a:lnTo>
                  <a:lnTo>
                    <a:pt x="73" y="414"/>
                  </a:lnTo>
                  <a:lnTo>
                    <a:pt x="73" y="401"/>
                  </a:lnTo>
                  <a:lnTo>
                    <a:pt x="61" y="401"/>
                  </a:lnTo>
                  <a:lnTo>
                    <a:pt x="49" y="401"/>
                  </a:lnTo>
                  <a:lnTo>
                    <a:pt x="49" y="390"/>
                  </a:lnTo>
                  <a:lnTo>
                    <a:pt x="37" y="390"/>
                  </a:lnTo>
                  <a:lnTo>
                    <a:pt x="37" y="378"/>
                  </a:lnTo>
                  <a:lnTo>
                    <a:pt x="24" y="378"/>
                  </a:lnTo>
                  <a:lnTo>
                    <a:pt x="24" y="366"/>
                  </a:lnTo>
                  <a:lnTo>
                    <a:pt x="12" y="353"/>
                  </a:lnTo>
                  <a:lnTo>
                    <a:pt x="12" y="341"/>
                  </a:lnTo>
                  <a:lnTo>
                    <a:pt x="0" y="329"/>
                  </a:lnTo>
                  <a:lnTo>
                    <a:pt x="0" y="317"/>
                  </a:lnTo>
                  <a:lnTo>
                    <a:pt x="0" y="304"/>
                  </a:lnTo>
                  <a:lnTo>
                    <a:pt x="0" y="292"/>
                  </a:lnTo>
                  <a:lnTo>
                    <a:pt x="0" y="280"/>
                  </a:lnTo>
                  <a:lnTo>
                    <a:pt x="0" y="268"/>
                  </a:lnTo>
                  <a:lnTo>
                    <a:pt x="0" y="255"/>
                  </a:lnTo>
                  <a:lnTo>
                    <a:pt x="0" y="243"/>
                  </a:lnTo>
                  <a:lnTo>
                    <a:pt x="0" y="232"/>
                  </a:lnTo>
                  <a:lnTo>
                    <a:pt x="0" y="220"/>
                  </a:lnTo>
                  <a:lnTo>
                    <a:pt x="12" y="220"/>
                  </a:lnTo>
                  <a:lnTo>
                    <a:pt x="12" y="207"/>
                  </a:lnTo>
                  <a:lnTo>
                    <a:pt x="12" y="195"/>
                  </a:lnTo>
                  <a:lnTo>
                    <a:pt x="24" y="183"/>
                  </a:lnTo>
                  <a:lnTo>
                    <a:pt x="37" y="171"/>
                  </a:lnTo>
                  <a:lnTo>
                    <a:pt x="49" y="158"/>
                  </a:lnTo>
                  <a:lnTo>
                    <a:pt x="49" y="146"/>
                  </a:lnTo>
                  <a:lnTo>
                    <a:pt x="61" y="146"/>
                  </a:lnTo>
                  <a:lnTo>
                    <a:pt x="61" y="134"/>
                  </a:lnTo>
                  <a:lnTo>
                    <a:pt x="73" y="122"/>
                  </a:lnTo>
                  <a:lnTo>
                    <a:pt x="85" y="109"/>
                  </a:lnTo>
                  <a:lnTo>
                    <a:pt x="96" y="97"/>
                  </a:lnTo>
                  <a:lnTo>
                    <a:pt x="96" y="86"/>
                  </a:lnTo>
                  <a:lnTo>
                    <a:pt x="96" y="74"/>
                  </a:lnTo>
                  <a:lnTo>
                    <a:pt x="109" y="61"/>
                  </a:lnTo>
                  <a:lnTo>
                    <a:pt x="109" y="49"/>
                  </a:lnTo>
                  <a:lnTo>
                    <a:pt x="109" y="37"/>
                  </a:lnTo>
                  <a:lnTo>
                    <a:pt x="109" y="25"/>
                  </a:lnTo>
                  <a:lnTo>
                    <a:pt x="121" y="25"/>
                  </a:lnTo>
                  <a:lnTo>
                    <a:pt x="121" y="12"/>
                  </a:lnTo>
                  <a:lnTo>
                    <a:pt x="133" y="12"/>
                  </a:lnTo>
                  <a:lnTo>
                    <a:pt x="145" y="0"/>
                  </a:lnTo>
                  <a:lnTo>
                    <a:pt x="157" y="0"/>
                  </a:lnTo>
                  <a:lnTo>
                    <a:pt x="169" y="0"/>
                  </a:lnTo>
                  <a:lnTo>
                    <a:pt x="182" y="0"/>
                  </a:lnTo>
                  <a:lnTo>
                    <a:pt x="194" y="0"/>
                  </a:lnTo>
                  <a:lnTo>
                    <a:pt x="206" y="0"/>
                  </a:lnTo>
                  <a:lnTo>
                    <a:pt x="218" y="0"/>
                  </a:lnTo>
                  <a:lnTo>
                    <a:pt x="230" y="0"/>
                  </a:lnTo>
                  <a:lnTo>
                    <a:pt x="242" y="0"/>
                  </a:lnTo>
                  <a:lnTo>
                    <a:pt x="254" y="0"/>
                  </a:lnTo>
                  <a:lnTo>
                    <a:pt x="266" y="0"/>
                  </a:lnTo>
                  <a:lnTo>
                    <a:pt x="278" y="0"/>
                  </a:lnTo>
                  <a:lnTo>
                    <a:pt x="290" y="0"/>
                  </a:lnTo>
                  <a:lnTo>
                    <a:pt x="302" y="0"/>
                  </a:lnTo>
                  <a:lnTo>
                    <a:pt x="314" y="0"/>
                  </a:lnTo>
                  <a:lnTo>
                    <a:pt x="327" y="0"/>
                  </a:lnTo>
                  <a:lnTo>
                    <a:pt x="339" y="0"/>
                  </a:lnTo>
                  <a:lnTo>
                    <a:pt x="351" y="0"/>
                  </a:lnTo>
                  <a:lnTo>
                    <a:pt x="363" y="0"/>
                  </a:lnTo>
                  <a:lnTo>
                    <a:pt x="375" y="0"/>
                  </a:lnTo>
                  <a:lnTo>
                    <a:pt x="387" y="0"/>
                  </a:lnTo>
                  <a:lnTo>
                    <a:pt x="399" y="0"/>
                  </a:lnTo>
                  <a:lnTo>
                    <a:pt x="411" y="0"/>
                  </a:lnTo>
                  <a:lnTo>
                    <a:pt x="423" y="0"/>
                  </a:lnTo>
                  <a:lnTo>
                    <a:pt x="435" y="0"/>
                  </a:lnTo>
                  <a:lnTo>
                    <a:pt x="447" y="0"/>
                  </a:lnTo>
                  <a:lnTo>
                    <a:pt x="459" y="0"/>
                  </a:lnTo>
                  <a:lnTo>
                    <a:pt x="472" y="0"/>
                  </a:lnTo>
                  <a:lnTo>
                    <a:pt x="484" y="0"/>
                  </a:lnTo>
                  <a:lnTo>
                    <a:pt x="496" y="0"/>
                  </a:lnTo>
                  <a:lnTo>
                    <a:pt x="508" y="0"/>
                  </a:lnTo>
                  <a:lnTo>
                    <a:pt x="520" y="0"/>
                  </a:lnTo>
                  <a:lnTo>
                    <a:pt x="532" y="0"/>
                  </a:lnTo>
                  <a:lnTo>
                    <a:pt x="545" y="0"/>
                  </a:lnTo>
                  <a:lnTo>
                    <a:pt x="556" y="0"/>
                  </a:lnTo>
                  <a:lnTo>
                    <a:pt x="568" y="0"/>
                  </a:lnTo>
                  <a:lnTo>
                    <a:pt x="580" y="0"/>
                  </a:lnTo>
                  <a:lnTo>
                    <a:pt x="592" y="0"/>
                  </a:lnTo>
                  <a:lnTo>
                    <a:pt x="604" y="0"/>
                  </a:lnTo>
                  <a:lnTo>
                    <a:pt x="617" y="0"/>
                  </a:lnTo>
                  <a:lnTo>
                    <a:pt x="629" y="0"/>
                  </a:lnTo>
                  <a:lnTo>
                    <a:pt x="641" y="0"/>
                  </a:lnTo>
                  <a:lnTo>
                    <a:pt x="653" y="0"/>
                  </a:lnTo>
                  <a:lnTo>
                    <a:pt x="665" y="0"/>
                  </a:lnTo>
                  <a:lnTo>
                    <a:pt x="690" y="0"/>
                  </a:lnTo>
                  <a:lnTo>
                    <a:pt x="701" y="0"/>
                  </a:lnTo>
                  <a:lnTo>
                    <a:pt x="713" y="0"/>
                  </a:lnTo>
                  <a:lnTo>
                    <a:pt x="725" y="0"/>
                  </a:lnTo>
                  <a:lnTo>
                    <a:pt x="737" y="0"/>
                  </a:lnTo>
                  <a:lnTo>
                    <a:pt x="749" y="0"/>
                  </a:lnTo>
                  <a:lnTo>
                    <a:pt x="762" y="0"/>
                  </a:lnTo>
                  <a:lnTo>
                    <a:pt x="774" y="0"/>
                  </a:lnTo>
                  <a:lnTo>
                    <a:pt x="774" y="12"/>
                  </a:lnTo>
                  <a:lnTo>
                    <a:pt x="786" y="12"/>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8493" name="Freeform 30"/>
            <p:cNvSpPr>
              <a:spLocks/>
            </p:cNvSpPr>
            <p:nvPr/>
          </p:nvSpPr>
          <p:spPr bwMode="auto">
            <a:xfrm>
              <a:off x="1925" y="2476"/>
              <a:ext cx="344" cy="127"/>
            </a:xfrm>
            <a:custGeom>
              <a:avLst/>
              <a:gdLst>
                <a:gd name="T0" fmla="*/ 331 w 344"/>
                <a:gd name="T1" fmla="*/ 12 h 127"/>
                <a:gd name="T2" fmla="*/ 319 w 344"/>
                <a:gd name="T3" fmla="*/ 23 h 127"/>
                <a:gd name="T4" fmla="*/ 319 w 344"/>
                <a:gd name="T5" fmla="*/ 46 h 127"/>
                <a:gd name="T6" fmla="*/ 307 w 344"/>
                <a:gd name="T7" fmla="*/ 58 h 127"/>
                <a:gd name="T8" fmla="*/ 284 w 344"/>
                <a:gd name="T9" fmla="*/ 69 h 127"/>
                <a:gd name="T10" fmla="*/ 272 w 344"/>
                <a:gd name="T11" fmla="*/ 81 h 127"/>
                <a:gd name="T12" fmla="*/ 260 w 344"/>
                <a:gd name="T13" fmla="*/ 91 h 127"/>
                <a:gd name="T14" fmla="*/ 237 w 344"/>
                <a:gd name="T15" fmla="*/ 103 h 127"/>
                <a:gd name="T16" fmla="*/ 225 w 344"/>
                <a:gd name="T17" fmla="*/ 114 h 127"/>
                <a:gd name="T18" fmla="*/ 201 w 344"/>
                <a:gd name="T19" fmla="*/ 114 h 127"/>
                <a:gd name="T20" fmla="*/ 177 w 344"/>
                <a:gd name="T21" fmla="*/ 126 h 127"/>
                <a:gd name="T22" fmla="*/ 154 w 344"/>
                <a:gd name="T23" fmla="*/ 126 h 127"/>
                <a:gd name="T24" fmla="*/ 142 w 344"/>
                <a:gd name="T25" fmla="*/ 114 h 127"/>
                <a:gd name="T26" fmla="*/ 118 w 344"/>
                <a:gd name="T27" fmla="*/ 114 h 127"/>
                <a:gd name="T28" fmla="*/ 94 w 344"/>
                <a:gd name="T29" fmla="*/ 103 h 127"/>
                <a:gd name="T30" fmla="*/ 71 w 344"/>
                <a:gd name="T31" fmla="*/ 91 h 127"/>
                <a:gd name="T32" fmla="*/ 48 w 344"/>
                <a:gd name="T33" fmla="*/ 81 h 127"/>
                <a:gd name="T34" fmla="*/ 36 w 344"/>
                <a:gd name="T35" fmla="*/ 69 h 127"/>
                <a:gd name="T36" fmla="*/ 24 w 344"/>
                <a:gd name="T37" fmla="*/ 58 h 127"/>
                <a:gd name="T38" fmla="*/ 12 w 344"/>
                <a:gd name="T39" fmla="*/ 46 h 127"/>
                <a:gd name="T40" fmla="*/ 0 w 344"/>
                <a:gd name="T41" fmla="*/ 23 h 127"/>
                <a:gd name="T42" fmla="*/ 0 w 344"/>
                <a:gd name="T43" fmla="*/ 0 h 127"/>
                <a:gd name="T44" fmla="*/ 24 w 344"/>
                <a:gd name="T45" fmla="*/ 0 h 127"/>
                <a:gd name="T46" fmla="*/ 48 w 344"/>
                <a:gd name="T47" fmla="*/ 0 h 127"/>
                <a:gd name="T48" fmla="*/ 71 w 344"/>
                <a:gd name="T49" fmla="*/ 0 h 127"/>
                <a:gd name="T50" fmla="*/ 94 w 344"/>
                <a:gd name="T51" fmla="*/ 0 h 127"/>
                <a:gd name="T52" fmla="*/ 118 w 344"/>
                <a:gd name="T53" fmla="*/ 0 h 127"/>
                <a:gd name="T54" fmla="*/ 142 w 344"/>
                <a:gd name="T55" fmla="*/ 0 h 127"/>
                <a:gd name="T56" fmla="*/ 166 w 344"/>
                <a:gd name="T57" fmla="*/ 0 h 127"/>
                <a:gd name="T58" fmla="*/ 189 w 344"/>
                <a:gd name="T59" fmla="*/ 0 h 127"/>
                <a:gd name="T60" fmla="*/ 213 w 344"/>
                <a:gd name="T61" fmla="*/ 0 h 127"/>
                <a:gd name="T62" fmla="*/ 237 w 344"/>
                <a:gd name="T63" fmla="*/ 0 h 127"/>
                <a:gd name="T64" fmla="*/ 260 w 344"/>
                <a:gd name="T65" fmla="*/ 0 h 127"/>
                <a:gd name="T66" fmla="*/ 284 w 344"/>
                <a:gd name="T67" fmla="*/ 0 h 127"/>
                <a:gd name="T68" fmla="*/ 307 w 344"/>
                <a:gd name="T69" fmla="*/ 0 h 127"/>
                <a:gd name="T70" fmla="*/ 331 w 344"/>
                <a:gd name="T71" fmla="*/ 0 h 127"/>
                <a:gd name="T72" fmla="*/ 331 w 344"/>
                <a:gd name="T73" fmla="*/ 0 h 1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44" h="127">
                  <a:moveTo>
                    <a:pt x="343" y="12"/>
                  </a:moveTo>
                  <a:lnTo>
                    <a:pt x="331" y="12"/>
                  </a:lnTo>
                  <a:lnTo>
                    <a:pt x="331" y="23"/>
                  </a:lnTo>
                  <a:lnTo>
                    <a:pt x="319" y="23"/>
                  </a:lnTo>
                  <a:lnTo>
                    <a:pt x="319" y="35"/>
                  </a:lnTo>
                  <a:lnTo>
                    <a:pt x="319" y="46"/>
                  </a:lnTo>
                  <a:lnTo>
                    <a:pt x="307" y="46"/>
                  </a:lnTo>
                  <a:lnTo>
                    <a:pt x="307" y="58"/>
                  </a:lnTo>
                  <a:lnTo>
                    <a:pt x="295" y="69"/>
                  </a:lnTo>
                  <a:lnTo>
                    <a:pt x="284" y="69"/>
                  </a:lnTo>
                  <a:lnTo>
                    <a:pt x="284" y="81"/>
                  </a:lnTo>
                  <a:lnTo>
                    <a:pt x="272" y="81"/>
                  </a:lnTo>
                  <a:lnTo>
                    <a:pt x="272" y="91"/>
                  </a:lnTo>
                  <a:lnTo>
                    <a:pt x="260" y="91"/>
                  </a:lnTo>
                  <a:lnTo>
                    <a:pt x="248" y="103"/>
                  </a:lnTo>
                  <a:lnTo>
                    <a:pt x="237" y="103"/>
                  </a:lnTo>
                  <a:lnTo>
                    <a:pt x="225" y="103"/>
                  </a:lnTo>
                  <a:lnTo>
                    <a:pt x="225" y="114"/>
                  </a:lnTo>
                  <a:lnTo>
                    <a:pt x="213" y="114"/>
                  </a:lnTo>
                  <a:lnTo>
                    <a:pt x="201" y="114"/>
                  </a:lnTo>
                  <a:lnTo>
                    <a:pt x="189" y="114"/>
                  </a:lnTo>
                  <a:lnTo>
                    <a:pt x="177" y="126"/>
                  </a:lnTo>
                  <a:lnTo>
                    <a:pt x="166" y="126"/>
                  </a:lnTo>
                  <a:lnTo>
                    <a:pt x="154" y="126"/>
                  </a:lnTo>
                  <a:lnTo>
                    <a:pt x="154" y="114"/>
                  </a:lnTo>
                  <a:lnTo>
                    <a:pt x="142" y="114"/>
                  </a:lnTo>
                  <a:lnTo>
                    <a:pt x="130" y="114"/>
                  </a:lnTo>
                  <a:lnTo>
                    <a:pt x="118" y="114"/>
                  </a:lnTo>
                  <a:lnTo>
                    <a:pt x="106" y="114"/>
                  </a:lnTo>
                  <a:lnTo>
                    <a:pt x="94" y="103"/>
                  </a:lnTo>
                  <a:lnTo>
                    <a:pt x="83" y="103"/>
                  </a:lnTo>
                  <a:lnTo>
                    <a:pt x="71" y="91"/>
                  </a:lnTo>
                  <a:lnTo>
                    <a:pt x="59" y="81"/>
                  </a:lnTo>
                  <a:lnTo>
                    <a:pt x="48" y="81"/>
                  </a:lnTo>
                  <a:lnTo>
                    <a:pt x="48" y="69"/>
                  </a:lnTo>
                  <a:lnTo>
                    <a:pt x="36" y="69"/>
                  </a:lnTo>
                  <a:lnTo>
                    <a:pt x="36" y="58"/>
                  </a:lnTo>
                  <a:lnTo>
                    <a:pt x="24" y="58"/>
                  </a:lnTo>
                  <a:lnTo>
                    <a:pt x="24" y="46"/>
                  </a:lnTo>
                  <a:lnTo>
                    <a:pt x="12" y="46"/>
                  </a:lnTo>
                  <a:lnTo>
                    <a:pt x="12" y="35"/>
                  </a:lnTo>
                  <a:lnTo>
                    <a:pt x="0" y="23"/>
                  </a:lnTo>
                  <a:lnTo>
                    <a:pt x="0" y="12"/>
                  </a:lnTo>
                  <a:lnTo>
                    <a:pt x="0" y="0"/>
                  </a:lnTo>
                  <a:lnTo>
                    <a:pt x="12" y="0"/>
                  </a:lnTo>
                  <a:lnTo>
                    <a:pt x="24" y="0"/>
                  </a:lnTo>
                  <a:lnTo>
                    <a:pt x="36" y="0"/>
                  </a:lnTo>
                  <a:lnTo>
                    <a:pt x="48" y="0"/>
                  </a:lnTo>
                  <a:lnTo>
                    <a:pt x="59" y="0"/>
                  </a:lnTo>
                  <a:lnTo>
                    <a:pt x="71" y="0"/>
                  </a:lnTo>
                  <a:lnTo>
                    <a:pt x="83" y="0"/>
                  </a:lnTo>
                  <a:lnTo>
                    <a:pt x="94" y="0"/>
                  </a:lnTo>
                  <a:lnTo>
                    <a:pt x="106" y="0"/>
                  </a:lnTo>
                  <a:lnTo>
                    <a:pt x="118" y="0"/>
                  </a:lnTo>
                  <a:lnTo>
                    <a:pt x="130" y="0"/>
                  </a:lnTo>
                  <a:lnTo>
                    <a:pt x="142" y="0"/>
                  </a:lnTo>
                  <a:lnTo>
                    <a:pt x="154" y="0"/>
                  </a:lnTo>
                  <a:lnTo>
                    <a:pt x="166" y="0"/>
                  </a:lnTo>
                  <a:lnTo>
                    <a:pt x="177" y="0"/>
                  </a:lnTo>
                  <a:lnTo>
                    <a:pt x="189" y="0"/>
                  </a:lnTo>
                  <a:lnTo>
                    <a:pt x="201" y="0"/>
                  </a:lnTo>
                  <a:lnTo>
                    <a:pt x="213" y="0"/>
                  </a:lnTo>
                  <a:lnTo>
                    <a:pt x="225" y="0"/>
                  </a:lnTo>
                  <a:lnTo>
                    <a:pt x="237" y="0"/>
                  </a:lnTo>
                  <a:lnTo>
                    <a:pt x="248" y="0"/>
                  </a:lnTo>
                  <a:lnTo>
                    <a:pt x="260" y="0"/>
                  </a:lnTo>
                  <a:lnTo>
                    <a:pt x="272" y="0"/>
                  </a:lnTo>
                  <a:lnTo>
                    <a:pt x="284" y="0"/>
                  </a:lnTo>
                  <a:lnTo>
                    <a:pt x="295" y="0"/>
                  </a:lnTo>
                  <a:lnTo>
                    <a:pt x="307" y="0"/>
                  </a:lnTo>
                  <a:lnTo>
                    <a:pt x="319" y="0"/>
                  </a:lnTo>
                  <a:lnTo>
                    <a:pt x="331" y="0"/>
                  </a:lnTo>
                  <a:lnTo>
                    <a:pt x="343" y="0"/>
                  </a:lnTo>
                  <a:lnTo>
                    <a:pt x="331" y="0"/>
                  </a:lnTo>
                  <a:lnTo>
                    <a:pt x="343" y="12"/>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8494" name="Line 31"/>
            <p:cNvSpPr>
              <a:spLocks noChangeShapeType="1"/>
            </p:cNvSpPr>
            <p:nvPr/>
          </p:nvSpPr>
          <p:spPr bwMode="auto">
            <a:xfrm>
              <a:off x="2272" y="2476"/>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495" name="Freeform 32"/>
            <p:cNvSpPr>
              <a:spLocks/>
            </p:cNvSpPr>
            <p:nvPr/>
          </p:nvSpPr>
          <p:spPr bwMode="auto">
            <a:xfrm>
              <a:off x="1909" y="2484"/>
              <a:ext cx="376" cy="135"/>
            </a:xfrm>
            <a:custGeom>
              <a:avLst/>
              <a:gdLst>
                <a:gd name="T0" fmla="*/ 363 w 376"/>
                <a:gd name="T1" fmla="*/ 0 h 135"/>
                <a:gd name="T2" fmla="*/ 326 w 376"/>
                <a:gd name="T3" fmla="*/ 86 h 135"/>
                <a:gd name="T4" fmla="*/ 230 w 376"/>
                <a:gd name="T5" fmla="*/ 134 h 135"/>
                <a:gd name="T6" fmla="*/ 145 w 376"/>
                <a:gd name="T7" fmla="*/ 122 h 135"/>
                <a:gd name="T8" fmla="*/ 61 w 376"/>
                <a:gd name="T9" fmla="*/ 74 h 135"/>
                <a:gd name="T10" fmla="*/ 0 w 376"/>
                <a:gd name="T11" fmla="*/ 0 h 135"/>
                <a:gd name="T12" fmla="*/ 85 w 376"/>
                <a:gd name="T13" fmla="*/ 0 h 135"/>
                <a:gd name="T14" fmla="*/ 169 w 376"/>
                <a:gd name="T15" fmla="*/ 0 h 135"/>
                <a:gd name="T16" fmla="*/ 254 w 376"/>
                <a:gd name="T17" fmla="*/ 0 h 135"/>
                <a:gd name="T18" fmla="*/ 314 w 376"/>
                <a:gd name="T19" fmla="*/ 0 h 135"/>
                <a:gd name="T20" fmla="*/ 375 w 376"/>
                <a:gd name="T21" fmla="*/ 0 h 1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6" h="135">
                  <a:moveTo>
                    <a:pt x="363" y="0"/>
                  </a:moveTo>
                  <a:lnTo>
                    <a:pt x="326" y="86"/>
                  </a:lnTo>
                  <a:lnTo>
                    <a:pt x="230" y="134"/>
                  </a:lnTo>
                  <a:lnTo>
                    <a:pt x="145" y="122"/>
                  </a:lnTo>
                  <a:lnTo>
                    <a:pt x="61" y="74"/>
                  </a:lnTo>
                  <a:lnTo>
                    <a:pt x="0" y="0"/>
                  </a:lnTo>
                  <a:lnTo>
                    <a:pt x="85" y="0"/>
                  </a:lnTo>
                  <a:lnTo>
                    <a:pt x="169" y="0"/>
                  </a:lnTo>
                  <a:lnTo>
                    <a:pt x="254" y="0"/>
                  </a:lnTo>
                  <a:lnTo>
                    <a:pt x="314" y="0"/>
                  </a:lnTo>
                  <a:lnTo>
                    <a:pt x="375"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8496" name="Freeform 33"/>
            <p:cNvSpPr>
              <a:spLocks/>
            </p:cNvSpPr>
            <p:nvPr/>
          </p:nvSpPr>
          <p:spPr bwMode="auto">
            <a:xfrm>
              <a:off x="1933" y="2484"/>
              <a:ext cx="352" cy="135"/>
            </a:xfrm>
            <a:custGeom>
              <a:avLst/>
              <a:gdLst>
                <a:gd name="T0" fmla="*/ 339 w 352"/>
                <a:gd name="T1" fmla="*/ 12 h 135"/>
                <a:gd name="T2" fmla="*/ 327 w 352"/>
                <a:gd name="T3" fmla="*/ 25 h 135"/>
                <a:gd name="T4" fmla="*/ 327 w 352"/>
                <a:gd name="T5" fmla="*/ 49 h 135"/>
                <a:gd name="T6" fmla="*/ 314 w 352"/>
                <a:gd name="T7" fmla="*/ 61 h 135"/>
                <a:gd name="T8" fmla="*/ 290 w 352"/>
                <a:gd name="T9" fmla="*/ 74 h 135"/>
                <a:gd name="T10" fmla="*/ 278 w 352"/>
                <a:gd name="T11" fmla="*/ 86 h 135"/>
                <a:gd name="T12" fmla="*/ 266 w 352"/>
                <a:gd name="T13" fmla="*/ 97 h 135"/>
                <a:gd name="T14" fmla="*/ 242 w 352"/>
                <a:gd name="T15" fmla="*/ 109 h 135"/>
                <a:gd name="T16" fmla="*/ 230 w 352"/>
                <a:gd name="T17" fmla="*/ 122 h 135"/>
                <a:gd name="T18" fmla="*/ 206 w 352"/>
                <a:gd name="T19" fmla="*/ 122 h 135"/>
                <a:gd name="T20" fmla="*/ 182 w 352"/>
                <a:gd name="T21" fmla="*/ 134 h 135"/>
                <a:gd name="T22" fmla="*/ 157 w 352"/>
                <a:gd name="T23" fmla="*/ 134 h 135"/>
                <a:gd name="T24" fmla="*/ 145 w 352"/>
                <a:gd name="T25" fmla="*/ 122 h 135"/>
                <a:gd name="T26" fmla="*/ 121 w 352"/>
                <a:gd name="T27" fmla="*/ 122 h 135"/>
                <a:gd name="T28" fmla="*/ 96 w 352"/>
                <a:gd name="T29" fmla="*/ 109 h 135"/>
                <a:gd name="T30" fmla="*/ 73 w 352"/>
                <a:gd name="T31" fmla="*/ 97 h 135"/>
                <a:gd name="T32" fmla="*/ 49 w 352"/>
                <a:gd name="T33" fmla="*/ 86 h 135"/>
                <a:gd name="T34" fmla="*/ 37 w 352"/>
                <a:gd name="T35" fmla="*/ 74 h 135"/>
                <a:gd name="T36" fmla="*/ 24 w 352"/>
                <a:gd name="T37" fmla="*/ 61 h 135"/>
                <a:gd name="T38" fmla="*/ 12 w 352"/>
                <a:gd name="T39" fmla="*/ 49 h 135"/>
                <a:gd name="T40" fmla="*/ 0 w 352"/>
                <a:gd name="T41" fmla="*/ 25 h 135"/>
                <a:gd name="T42" fmla="*/ 0 w 352"/>
                <a:gd name="T43" fmla="*/ 0 h 135"/>
                <a:gd name="T44" fmla="*/ 24 w 352"/>
                <a:gd name="T45" fmla="*/ 0 h 135"/>
                <a:gd name="T46" fmla="*/ 49 w 352"/>
                <a:gd name="T47" fmla="*/ 0 h 135"/>
                <a:gd name="T48" fmla="*/ 73 w 352"/>
                <a:gd name="T49" fmla="*/ 0 h 135"/>
                <a:gd name="T50" fmla="*/ 96 w 352"/>
                <a:gd name="T51" fmla="*/ 0 h 135"/>
                <a:gd name="T52" fmla="*/ 121 w 352"/>
                <a:gd name="T53" fmla="*/ 0 h 135"/>
                <a:gd name="T54" fmla="*/ 145 w 352"/>
                <a:gd name="T55" fmla="*/ 0 h 135"/>
                <a:gd name="T56" fmla="*/ 169 w 352"/>
                <a:gd name="T57" fmla="*/ 0 h 135"/>
                <a:gd name="T58" fmla="*/ 194 w 352"/>
                <a:gd name="T59" fmla="*/ 0 h 135"/>
                <a:gd name="T60" fmla="*/ 218 w 352"/>
                <a:gd name="T61" fmla="*/ 0 h 135"/>
                <a:gd name="T62" fmla="*/ 242 w 352"/>
                <a:gd name="T63" fmla="*/ 0 h 135"/>
                <a:gd name="T64" fmla="*/ 266 w 352"/>
                <a:gd name="T65" fmla="*/ 0 h 135"/>
                <a:gd name="T66" fmla="*/ 290 w 352"/>
                <a:gd name="T67" fmla="*/ 0 h 135"/>
                <a:gd name="T68" fmla="*/ 314 w 352"/>
                <a:gd name="T69" fmla="*/ 0 h 135"/>
                <a:gd name="T70" fmla="*/ 339 w 352"/>
                <a:gd name="T71" fmla="*/ 0 h 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2" h="135">
                  <a:moveTo>
                    <a:pt x="351" y="12"/>
                  </a:moveTo>
                  <a:lnTo>
                    <a:pt x="339" y="12"/>
                  </a:lnTo>
                  <a:lnTo>
                    <a:pt x="339" y="25"/>
                  </a:lnTo>
                  <a:lnTo>
                    <a:pt x="327" y="25"/>
                  </a:lnTo>
                  <a:lnTo>
                    <a:pt x="327" y="37"/>
                  </a:lnTo>
                  <a:lnTo>
                    <a:pt x="327" y="49"/>
                  </a:lnTo>
                  <a:lnTo>
                    <a:pt x="314" y="49"/>
                  </a:lnTo>
                  <a:lnTo>
                    <a:pt x="314" y="61"/>
                  </a:lnTo>
                  <a:lnTo>
                    <a:pt x="302" y="74"/>
                  </a:lnTo>
                  <a:lnTo>
                    <a:pt x="290" y="74"/>
                  </a:lnTo>
                  <a:lnTo>
                    <a:pt x="290" y="86"/>
                  </a:lnTo>
                  <a:lnTo>
                    <a:pt x="278" y="86"/>
                  </a:lnTo>
                  <a:lnTo>
                    <a:pt x="278" y="97"/>
                  </a:lnTo>
                  <a:lnTo>
                    <a:pt x="266" y="97"/>
                  </a:lnTo>
                  <a:lnTo>
                    <a:pt x="254" y="109"/>
                  </a:lnTo>
                  <a:lnTo>
                    <a:pt x="242" y="109"/>
                  </a:lnTo>
                  <a:lnTo>
                    <a:pt x="230" y="109"/>
                  </a:lnTo>
                  <a:lnTo>
                    <a:pt x="230" y="122"/>
                  </a:lnTo>
                  <a:lnTo>
                    <a:pt x="218" y="122"/>
                  </a:lnTo>
                  <a:lnTo>
                    <a:pt x="206" y="122"/>
                  </a:lnTo>
                  <a:lnTo>
                    <a:pt x="194" y="122"/>
                  </a:lnTo>
                  <a:lnTo>
                    <a:pt x="182" y="134"/>
                  </a:lnTo>
                  <a:lnTo>
                    <a:pt x="169" y="134"/>
                  </a:lnTo>
                  <a:lnTo>
                    <a:pt x="157" y="134"/>
                  </a:lnTo>
                  <a:lnTo>
                    <a:pt x="157" y="122"/>
                  </a:lnTo>
                  <a:lnTo>
                    <a:pt x="145" y="122"/>
                  </a:lnTo>
                  <a:lnTo>
                    <a:pt x="133" y="122"/>
                  </a:lnTo>
                  <a:lnTo>
                    <a:pt x="121" y="122"/>
                  </a:lnTo>
                  <a:lnTo>
                    <a:pt x="109" y="122"/>
                  </a:lnTo>
                  <a:lnTo>
                    <a:pt x="96" y="109"/>
                  </a:lnTo>
                  <a:lnTo>
                    <a:pt x="85" y="109"/>
                  </a:lnTo>
                  <a:lnTo>
                    <a:pt x="73" y="97"/>
                  </a:lnTo>
                  <a:lnTo>
                    <a:pt x="61" y="86"/>
                  </a:lnTo>
                  <a:lnTo>
                    <a:pt x="49" y="86"/>
                  </a:lnTo>
                  <a:lnTo>
                    <a:pt x="49" y="74"/>
                  </a:lnTo>
                  <a:lnTo>
                    <a:pt x="37" y="74"/>
                  </a:lnTo>
                  <a:lnTo>
                    <a:pt x="37" y="61"/>
                  </a:lnTo>
                  <a:lnTo>
                    <a:pt x="24" y="61"/>
                  </a:lnTo>
                  <a:lnTo>
                    <a:pt x="24" y="49"/>
                  </a:lnTo>
                  <a:lnTo>
                    <a:pt x="12" y="49"/>
                  </a:lnTo>
                  <a:lnTo>
                    <a:pt x="12" y="37"/>
                  </a:lnTo>
                  <a:lnTo>
                    <a:pt x="0" y="25"/>
                  </a:lnTo>
                  <a:lnTo>
                    <a:pt x="0" y="12"/>
                  </a:lnTo>
                  <a:lnTo>
                    <a:pt x="0" y="0"/>
                  </a:lnTo>
                  <a:lnTo>
                    <a:pt x="12" y="0"/>
                  </a:lnTo>
                  <a:lnTo>
                    <a:pt x="24" y="0"/>
                  </a:lnTo>
                  <a:lnTo>
                    <a:pt x="37" y="0"/>
                  </a:lnTo>
                  <a:lnTo>
                    <a:pt x="49" y="0"/>
                  </a:lnTo>
                  <a:lnTo>
                    <a:pt x="61" y="0"/>
                  </a:lnTo>
                  <a:lnTo>
                    <a:pt x="73" y="0"/>
                  </a:lnTo>
                  <a:lnTo>
                    <a:pt x="85" y="0"/>
                  </a:lnTo>
                  <a:lnTo>
                    <a:pt x="96" y="0"/>
                  </a:lnTo>
                  <a:lnTo>
                    <a:pt x="109" y="0"/>
                  </a:lnTo>
                  <a:lnTo>
                    <a:pt x="121" y="0"/>
                  </a:lnTo>
                  <a:lnTo>
                    <a:pt x="133" y="0"/>
                  </a:lnTo>
                  <a:lnTo>
                    <a:pt x="145" y="0"/>
                  </a:lnTo>
                  <a:lnTo>
                    <a:pt x="157" y="0"/>
                  </a:lnTo>
                  <a:lnTo>
                    <a:pt x="169" y="0"/>
                  </a:lnTo>
                  <a:lnTo>
                    <a:pt x="182" y="0"/>
                  </a:lnTo>
                  <a:lnTo>
                    <a:pt x="194" y="0"/>
                  </a:lnTo>
                  <a:lnTo>
                    <a:pt x="206" y="0"/>
                  </a:lnTo>
                  <a:lnTo>
                    <a:pt x="218" y="0"/>
                  </a:lnTo>
                  <a:lnTo>
                    <a:pt x="230" y="0"/>
                  </a:lnTo>
                  <a:lnTo>
                    <a:pt x="242" y="0"/>
                  </a:lnTo>
                  <a:lnTo>
                    <a:pt x="254" y="0"/>
                  </a:lnTo>
                  <a:lnTo>
                    <a:pt x="266" y="0"/>
                  </a:lnTo>
                  <a:lnTo>
                    <a:pt x="278" y="0"/>
                  </a:lnTo>
                  <a:lnTo>
                    <a:pt x="290" y="0"/>
                  </a:lnTo>
                  <a:lnTo>
                    <a:pt x="302" y="0"/>
                  </a:lnTo>
                  <a:lnTo>
                    <a:pt x="314" y="0"/>
                  </a:lnTo>
                  <a:lnTo>
                    <a:pt x="327" y="0"/>
                  </a:lnTo>
                  <a:lnTo>
                    <a:pt x="339" y="0"/>
                  </a:lnTo>
                  <a:lnTo>
                    <a:pt x="351"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119</a:t>
            </a:fld>
            <a:endParaRPr lang="en-US" altLang="en-US"/>
          </a:p>
        </p:txBody>
      </p:sp>
    </p:spTree>
  </p:cSld>
  <p:clrMapOvr>
    <a:masterClrMapping/>
  </p:clrMapOvr>
  <p:transition advTm="2000"/>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9506"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49542"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9507"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08"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9509"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49510"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22.0</a:t>
            </a:r>
          </a:p>
        </p:txBody>
      </p:sp>
      <p:grpSp>
        <p:nvGrpSpPr>
          <p:cNvPr id="149511" name="Group 7"/>
          <p:cNvGrpSpPr>
            <a:grpSpLocks/>
          </p:cNvGrpSpPr>
          <p:nvPr/>
        </p:nvGrpSpPr>
        <p:grpSpPr bwMode="auto">
          <a:xfrm>
            <a:off x="1911350" y="3733800"/>
            <a:ext cx="5316538" cy="1041400"/>
            <a:chOff x="1221" y="2464"/>
            <a:chExt cx="3395" cy="670"/>
          </a:xfrm>
        </p:grpSpPr>
        <p:grpSp>
          <p:nvGrpSpPr>
            <p:cNvPr id="149512" name="Group 8"/>
            <p:cNvGrpSpPr>
              <a:grpSpLocks/>
            </p:cNvGrpSpPr>
            <p:nvPr/>
          </p:nvGrpSpPr>
          <p:grpSpPr bwMode="auto">
            <a:xfrm>
              <a:off x="1221" y="2468"/>
              <a:ext cx="3395" cy="666"/>
              <a:chOff x="1221" y="2468"/>
              <a:chExt cx="3395" cy="666"/>
            </a:xfrm>
          </p:grpSpPr>
          <p:sp>
            <p:nvSpPr>
              <p:cNvPr id="149520" name="Rectangle 9"/>
              <p:cNvSpPr>
                <a:spLocks noChangeArrowheads="1"/>
              </p:cNvSpPr>
              <p:nvPr/>
            </p:nvSpPr>
            <p:spPr bwMode="auto">
              <a:xfrm>
                <a:off x="1221" y="2476"/>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49521" name="Group 10"/>
              <p:cNvGrpSpPr>
                <a:grpSpLocks/>
              </p:cNvGrpSpPr>
              <p:nvPr/>
            </p:nvGrpSpPr>
            <p:grpSpPr bwMode="auto">
              <a:xfrm>
                <a:off x="1523" y="3065"/>
                <a:ext cx="2611" cy="65"/>
                <a:chOff x="1523" y="3065"/>
                <a:chExt cx="2611" cy="65"/>
              </a:xfrm>
            </p:grpSpPr>
            <p:sp>
              <p:nvSpPr>
                <p:cNvPr id="149530" name="Line 11"/>
                <p:cNvSpPr>
                  <a:spLocks noChangeShapeType="1"/>
                </p:cNvSpPr>
                <p:nvPr/>
              </p:nvSpPr>
              <p:spPr bwMode="auto">
                <a:xfrm flipV="1">
                  <a:off x="1523"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31" name="Line 12"/>
                <p:cNvSpPr>
                  <a:spLocks noChangeShapeType="1"/>
                </p:cNvSpPr>
                <p:nvPr/>
              </p:nvSpPr>
              <p:spPr bwMode="auto">
                <a:xfrm flipV="1">
                  <a:off x="1970"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32" name="Line 13"/>
                <p:cNvSpPr>
                  <a:spLocks noChangeShapeType="1"/>
                </p:cNvSpPr>
                <p:nvPr/>
              </p:nvSpPr>
              <p:spPr bwMode="auto">
                <a:xfrm flipV="1">
                  <a:off x="2405"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33" name="Line 14"/>
                <p:cNvSpPr>
                  <a:spLocks noChangeShapeType="1"/>
                </p:cNvSpPr>
                <p:nvPr/>
              </p:nvSpPr>
              <p:spPr bwMode="auto">
                <a:xfrm flipV="1">
                  <a:off x="2852"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34" name="Line 15"/>
                <p:cNvSpPr>
                  <a:spLocks noChangeShapeType="1"/>
                </p:cNvSpPr>
                <p:nvPr/>
              </p:nvSpPr>
              <p:spPr bwMode="auto">
                <a:xfrm flipV="1">
                  <a:off x="3287"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35" name="Line 16"/>
                <p:cNvSpPr>
                  <a:spLocks noChangeShapeType="1"/>
                </p:cNvSpPr>
                <p:nvPr/>
              </p:nvSpPr>
              <p:spPr bwMode="auto">
                <a:xfrm flipV="1">
                  <a:off x="3722"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36" name="Line 17"/>
                <p:cNvSpPr>
                  <a:spLocks noChangeShapeType="1"/>
                </p:cNvSpPr>
                <p:nvPr/>
              </p:nvSpPr>
              <p:spPr bwMode="auto">
                <a:xfrm flipV="1">
                  <a:off x="4134"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9522" name="Group 18"/>
              <p:cNvGrpSpPr>
                <a:grpSpLocks/>
              </p:cNvGrpSpPr>
              <p:nvPr/>
            </p:nvGrpSpPr>
            <p:grpSpPr bwMode="auto">
              <a:xfrm>
                <a:off x="1523" y="2468"/>
                <a:ext cx="2611" cy="77"/>
                <a:chOff x="1523" y="2468"/>
                <a:chExt cx="2611" cy="77"/>
              </a:xfrm>
            </p:grpSpPr>
            <p:sp>
              <p:nvSpPr>
                <p:cNvPr id="149523" name="Line 19"/>
                <p:cNvSpPr>
                  <a:spLocks noChangeShapeType="1"/>
                </p:cNvSpPr>
                <p:nvPr/>
              </p:nvSpPr>
              <p:spPr bwMode="auto">
                <a:xfrm flipV="1">
                  <a:off x="1523"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24" name="Line 20"/>
                <p:cNvSpPr>
                  <a:spLocks noChangeShapeType="1"/>
                </p:cNvSpPr>
                <p:nvPr/>
              </p:nvSpPr>
              <p:spPr bwMode="auto">
                <a:xfrm flipV="1">
                  <a:off x="1970"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25" name="Line 21"/>
                <p:cNvSpPr>
                  <a:spLocks noChangeShapeType="1"/>
                </p:cNvSpPr>
                <p:nvPr/>
              </p:nvSpPr>
              <p:spPr bwMode="auto">
                <a:xfrm flipV="1">
                  <a:off x="2405"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26" name="Line 22"/>
                <p:cNvSpPr>
                  <a:spLocks noChangeShapeType="1"/>
                </p:cNvSpPr>
                <p:nvPr/>
              </p:nvSpPr>
              <p:spPr bwMode="auto">
                <a:xfrm flipV="1">
                  <a:off x="2852"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27" name="Line 23"/>
                <p:cNvSpPr>
                  <a:spLocks noChangeShapeType="1"/>
                </p:cNvSpPr>
                <p:nvPr/>
              </p:nvSpPr>
              <p:spPr bwMode="auto">
                <a:xfrm flipV="1">
                  <a:off x="3287"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28" name="Line 24"/>
                <p:cNvSpPr>
                  <a:spLocks noChangeShapeType="1"/>
                </p:cNvSpPr>
                <p:nvPr/>
              </p:nvSpPr>
              <p:spPr bwMode="auto">
                <a:xfrm flipV="1">
                  <a:off x="3722" y="2480"/>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29" name="Line 25"/>
                <p:cNvSpPr>
                  <a:spLocks noChangeShapeType="1"/>
                </p:cNvSpPr>
                <p:nvPr/>
              </p:nvSpPr>
              <p:spPr bwMode="auto">
                <a:xfrm flipV="1">
                  <a:off x="4134" y="2480"/>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9513" name="Freeform 26"/>
            <p:cNvSpPr>
              <a:spLocks/>
            </p:cNvSpPr>
            <p:nvPr/>
          </p:nvSpPr>
          <p:spPr bwMode="auto">
            <a:xfrm>
              <a:off x="1732" y="2468"/>
              <a:ext cx="380" cy="151"/>
            </a:xfrm>
            <a:custGeom>
              <a:avLst/>
              <a:gdLst>
                <a:gd name="T0" fmla="*/ 36 w 380"/>
                <a:gd name="T1" fmla="*/ 0 h 151"/>
                <a:gd name="T2" fmla="*/ 60 w 380"/>
                <a:gd name="T3" fmla="*/ 0 h 151"/>
                <a:gd name="T4" fmla="*/ 83 w 380"/>
                <a:gd name="T5" fmla="*/ 0 h 151"/>
                <a:gd name="T6" fmla="*/ 107 w 380"/>
                <a:gd name="T7" fmla="*/ 0 h 151"/>
                <a:gd name="T8" fmla="*/ 131 w 380"/>
                <a:gd name="T9" fmla="*/ 0 h 151"/>
                <a:gd name="T10" fmla="*/ 154 w 380"/>
                <a:gd name="T11" fmla="*/ 0 h 151"/>
                <a:gd name="T12" fmla="*/ 178 w 380"/>
                <a:gd name="T13" fmla="*/ 0 h 151"/>
                <a:gd name="T14" fmla="*/ 201 w 380"/>
                <a:gd name="T15" fmla="*/ 0 h 151"/>
                <a:gd name="T16" fmla="*/ 225 w 380"/>
                <a:gd name="T17" fmla="*/ 0 h 151"/>
                <a:gd name="T18" fmla="*/ 249 w 380"/>
                <a:gd name="T19" fmla="*/ 0 h 151"/>
                <a:gd name="T20" fmla="*/ 273 w 380"/>
                <a:gd name="T21" fmla="*/ 0 h 151"/>
                <a:gd name="T22" fmla="*/ 296 w 380"/>
                <a:gd name="T23" fmla="*/ 0 h 151"/>
                <a:gd name="T24" fmla="*/ 319 w 380"/>
                <a:gd name="T25" fmla="*/ 0 h 151"/>
                <a:gd name="T26" fmla="*/ 343 w 380"/>
                <a:gd name="T27" fmla="*/ 0 h 151"/>
                <a:gd name="T28" fmla="*/ 355 w 380"/>
                <a:gd name="T29" fmla="*/ 12 h 151"/>
                <a:gd name="T30" fmla="*/ 367 w 380"/>
                <a:gd name="T31" fmla="*/ 23 h 151"/>
                <a:gd name="T32" fmla="*/ 379 w 380"/>
                <a:gd name="T33" fmla="*/ 46 h 151"/>
                <a:gd name="T34" fmla="*/ 379 w 380"/>
                <a:gd name="T35" fmla="*/ 70 h 151"/>
                <a:gd name="T36" fmla="*/ 367 w 380"/>
                <a:gd name="T37" fmla="*/ 81 h 151"/>
                <a:gd name="T38" fmla="*/ 343 w 380"/>
                <a:gd name="T39" fmla="*/ 93 h 151"/>
                <a:gd name="T40" fmla="*/ 319 w 380"/>
                <a:gd name="T41" fmla="*/ 104 h 151"/>
                <a:gd name="T42" fmla="*/ 296 w 380"/>
                <a:gd name="T43" fmla="*/ 115 h 151"/>
                <a:gd name="T44" fmla="*/ 273 w 380"/>
                <a:gd name="T45" fmla="*/ 127 h 151"/>
                <a:gd name="T46" fmla="*/ 249 w 380"/>
                <a:gd name="T47" fmla="*/ 127 h 151"/>
                <a:gd name="T48" fmla="*/ 237 w 380"/>
                <a:gd name="T49" fmla="*/ 138 h 151"/>
                <a:gd name="T50" fmla="*/ 213 w 380"/>
                <a:gd name="T51" fmla="*/ 138 h 151"/>
                <a:gd name="T52" fmla="*/ 190 w 380"/>
                <a:gd name="T53" fmla="*/ 138 h 151"/>
                <a:gd name="T54" fmla="*/ 166 w 380"/>
                <a:gd name="T55" fmla="*/ 150 h 151"/>
                <a:gd name="T56" fmla="*/ 142 w 380"/>
                <a:gd name="T57" fmla="*/ 150 h 151"/>
                <a:gd name="T58" fmla="*/ 119 w 380"/>
                <a:gd name="T59" fmla="*/ 138 h 151"/>
                <a:gd name="T60" fmla="*/ 95 w 380"/>
                <a:gd name="T61" fmla="*/ 138 h 151"/>
                <a:gd name="T62" fmla="*/ 83 w 380"/>
                <a:gd name="T63" fmla="*/ 127 h 151"/>
                <a:gd name="T64" fmla="*/ 60 w 380"/>
                <a:gd name="T65" fmla="*/ 115 h 151"/>
                <a:gd name="T66" fmla="*/ 48 w 380"/>
                <a:gd name="T67" fmla="*/ 93 h 151"/>
                <a:gd name="T68" fmla="*/ 36 w 380"/>
                <a:gd name="T69" fmla="*/ 81 h 151"/>
                <a:gd name="T70" fmla="*/ 24 w 380"/>
                <a:gd name="T71" fmla="*/ 58 h 151"/>
                <a:gd name="T72" fmla="*/ 12 w 380"/>
                <a:gd name="T73" fmla="*/ 35 h 151"/>
                <a:gd name="T74" fmla="*/ 12 w 380"/>
                <a:gd name="T75" fmla="*/ 12 h 151"/>
                <a:gd name="T76" fmla="*/ 24 w 380"/>
                <a:gd name="T77" fmla="*/ 0 h 1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80" h="151">
                  <a:moveTo>
                    <a:pt x="24" y="0"/>
                  </a:moveTo>
                  <a:lnTo>
                    <a:pt x="36" y="0"/>
                  </a:lnTo>
                  <a:lnTo>
                    <a:pt x="48" y="0"/>
                  </a:lnTo>
                  <a:lnTo>
                    <a:pt x="60" y="0"/>
                  </a:lnTo>
                  <a:lnTo>
                    <a:pt x="71" y="0"/>
                  </a:lnTo>
                  <a:lnTo>
                    <a:pt x="83" y="0"/>
                  </a:lnTo>
                  <a:lnTo>
                    <a:pt x="95" y="0"/>
                  </a:lnTo>
                  <a:lnTo>
                    <a:pt x="107" y="0"/>
                  </a:lnTo>
                  <a:lnTo>
                    <a:pt x="119" y="0"/>
                  </a:lnTo>
                  <a:lnTo>
                    <a:pt x="131" y="0"/>
                  </a:lnTo>
                  <a:lnTo>
                    <a:pt x="142" y="0"/>
                  </a:lnTo>
                  <a:lnTo>
                    <a:pt x="154" y="0"/>
                  </a:lnTo>
                  <a:lnTo>
                    <a:pt x="166" y="0"/>
                  </a:lnTo>
                  <a:lnTo>
                    <a:pt x="178" y="0"/>
                  </a:lnTo>
                  <a:lnTo>
                    <a:pt x="190" y="0"/>
                  </a:lnTo>
                  <a:lnTo>
                    <a:pt x="201" y="0"/>
                  </a:lnTo>
                  <a:lnTo>
                    <a:pt x="213" y="0"/>
                  </a:lnTo>
                  <a:lnTo>
                    <a:pt x="225" y="0"/>
                  </a:lnTo>
                  <a:lnTo>
                    <a:pt x="237" y="0"/>
                  </a:lnTo>
                  <a:lnTo>
                    <a:pt x="249" y="0"/>
                  </a:lnTo>
                  <a:lnTo>
                    <a:pt x="261" y="0"/>
                  </a:lnTo>
                  <a:lnTo>
                    <a:pt x="273" y="0"/>
                  </a:lnTo>
                  <a:lnTo>
                    <a:pt x="284" y="0"/>
                  </a:lnTo>
                  <a:lnTo>
                    <a:pt x="296" y="0"/>
                  </a:lnTo>
                  <a:lnTo>
                    <a:pt x="308" y="0"/>
                  </a:lnTo>
                  <a:lnTo>
                    <a:pt x="319" y="0"/>
                  </a:lnTo>
                  <a:lnTo>
                    <a:pt x="331" y="0"/>
                  </a:lnTo>
                  <a:lnTo>
                    <a:pt x="343" y="0"/>
                  </a:lnTo>
                  <a:lnTo>
                    <a:pt x="355" y="0"/>
                  </a:lnTo>
                  <a:lnTo>
                    <a:pt x="355" y="12"/>
                  </a:lnTo>
                  <a:lnTo>
                    <a:pt x="367" y="12"/>
                  </a:lnTo>
                  <a:lnTo>
                    <a:pt x="367" y="23"/>
                  </a:lnTo>
                  <a:lnTo>
                    <a:pt x="379" y="35"/>
                  </a:lnTo>
                  <a:lnTo>
                    <a:pt x="379" y="46"/>
                  </a:lnTo>
                  <a:lnTo>
                    <a:pt x="379" y="58"/>
                  </a:lnTo>
                  <a:lnTo>
                    <a:pt x="379" y="70"/>
                  </a:lnTo>
                  <a:lnTo>
                    <a:pt x="367" y="70"/>
                  </a:lnTo>
                  <a:lnTo>
                    <a:pt x="367" y="81"/>
                  </a:lnTo>
                  <a:lnTo>
                    <a:pt x="355" y="93"/>
                  </a:lnTo>
                  <a:lnTo>
                    <a:pt x="343" y="93"/>
                  </a:lnTo>
                  <a:lnTo>
                    <a:pt x="331" y="104"/>
                  </a:lnTo>
                  <a:lnTo>
                    <a:pt x="319" y="104"/>
                  </a:lnTo>
                  <a:lnTo>
                    <a:pt x="308" y="115"/>
                  </a:lnTo>
                  <a:lnTo>
                    <a:pt x="296" y="115"/>
                  </a:lnTo>
                  <a:lnTo>
                    <a:pt x="284" y="115"/>
                  </a:lnTo>
                  <a:lnTo>
                    <a:pt x="273" y="127"/>
                  </a:lnTo>
                  <a:lnTo>
                    <a:pt x="261" y="127"/>
                  </a:lnTo>
                  <a:lnTo>
                    <a:pt x="249" y="127"/>
                  </a:lnTo>
                  <a:lnTo>
                    <a:pt x="237" y="127"/>
                  </a:lnTo>
                  <a:lnTo>
                    <a:pt x="237" y="138"/>
                  </a:lnTo>
                  <a:lnTo>
                    <a:pt x="225" y="138"/>
                  </a:lnTo>
                  <a:lnTo>
                    <a:pt x="213" y="138"/>
                  </a:lnTo>
                  <a:lnTo>
                    <a:pt x="201" y="138"/>
                  </a:lnTo>
                  <a:lnTo>
                    <a:pt x="190" y="138"/>
                  </a:lnTo>
                  <a:lnTo>
                    <a:pt x="178" y="150"/>
                  </a:lnTo>
                  <a:lnTo>
                    <a:pt x="166" y="150"/>
                  </a:lnTo>
                  <a:lnTo>
                    <a:pt x="154" y="150"/>
                  </a:lnTo>
                  <a:lnTo>
                    <a:pt x="142" y="150"/>
                  </a:lnTo>
                  <a:lnTo>
                    <a:pt x="131" y="150"/>
                  </a:lnTo>
                  <a:lnTo>
                    <a:pt x="119" y="138"/>
                  </a:lnTo>
                  <a:lnTo>
                    <a:pt x="107" y="138"/>
                  </a:lnTo>
                  <a:lnTo>
                    <a:pt x="95" y="138"/>
                  </a:lnTo>
                  <a:lnTo>
                    <a:pt x="83" y="138"/>
                  </a:lnTo>
                  <a:lnTo>
                    <a:pt x="83" y="127"/>
                  </a:lnTo>
                  <a:lnTo>
                    <a:pt x="71" y="127"/>
                  </a:lnTo>
                  <a:lnTo>
                    <a:pt x="60" y="115"/>
                  </a:lnTo>
                  <a:lnTo>
                    <a:pt x="48" y="104"/>
                  </a:lnTo>
                  <a:lnTo>
                    <a:pt x="48" y="93"/>
                  </a:lnTo>
                  <a:lnTo>
                    <a:pt x="36" y="93"/>
                  </a:lnTo>
                  <a:lnTo>
                    <a:pt x="36" y="81"/>
                  </a:lnTo>
                  <a:lnTo>
                    <a:pt x="24" y="70"/>
                  </a:lnTo>
                  <a:lnTo>
                    <a:pt x="24" y="58"/>
                  </a:lnTo>
                  <a:lnTo>
                    <a:pt x="24" y="46"/>
                  </a:lnTo>
                  <a:lnTo>
                    <a:pt x="12" y="35"/>
                  </a:lnTo>
                  <a:lnTo>
                    <a:pt x="12" y="23"/>
                  </a:lnTo>
                  <a:lnTo>
                    <a:pt x="12" y="12"/>
                  </a:lnTo>
                  <a:lnTo>
                    <a:pt x="0" y="0"/>
                  </a:lnTo>
                  <a:lnTo>
                    <a:pt x="24" y="0"/>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9514" name="Line 27"/>
            <p:cNvSpPr>
              <a:spLocks noChangeShapeType="1"/>
            </p:cNvSpPr>
            <p:nvPr/>
          </p:nvSpPr>
          <p:spPr bwMode="auto">
            <a:xfrm>
              <a:off x="1764" y="2468"/>
              <a:ext cx="0" cy="0"/>
            </a:xfrm>
            <a:prstGeom prst="line">
              <a:avLst/>
            </a:prstGeom>
            <a:noFill/>
            <a:ln w="25400">
              <a:solidFill>
                <a:srgbClr val="11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15" name="Freeform 28"/>
            <p:cNvSpPr>
              <a:spLocks/>
            </p:cNvSpPr>
            <p:nvPr/>
          </p:nvSpPr>
          <p:spPr bwMode="auto">
            <a:xfrm>
              <a:off x="1740" y="2464"/>
              <a:ext cx="400" cy="171"/>
            </a:xfrm>
            <a:custGeom>
              <a:avLst/>
              <a:gdLst>
                <a:gd name="T0" fmla="*/ 24 w 400"/>
                <a:gd name="T1" fmla="*/ 12 h 171"/>
                <a:gd name="T2" fmla="*/ 109 w 400"/>
                <a:gd name="T3" fmla="*/ 12 h 171"/>
                <a:gd name="T4" fmla="*/ 206 w 400"/>
                <a:gd name="T5" fmla="*/ 12 h 171"/>
                <a:gd name="T6" fmla="*/ 290 w 400"/>
                <a:gd name="T7" fmla="*/ 12 h 171"/>
                <a:gd name="T8" fmla="*/ 363 w 400"/>
                <a:gd name="T9" fmla="*/ 0 h 171"/>
                <a:gd name="T10" fmla="*/ 399 w 400"/>
                <a:gd name="T11" fmla="*/ 86 h 171"/>
                <a:gd name="T12" fmla="*/ 326 w 400"/>
                <a:gd name="T13" fmla="*/ 121 h 171"/>
                <a:gd name="T14" fmla="*/ 242 w 400"/>
                <a:gd name="T15" fmla="*/ 146 h 171"/>
                <a:gd name="T16" fmla="*/ 169 w 400"/>
                <a:gd name="T17" fmla="*/ 170 h 171"/>
                <a:gd name="T18" fmla="*/ 73 w 400"/>
                <a:gd name="T19" fmla="*/ 158 h 171"/>
                <a:gd name="T20" fmla="*/ 24 w 400"/>
                <a:gd name="T21" fmla="*/ 86 h 171"/>
                <a:gd name="T22" fmla="*/ 0 w 400"/>
                <a:gd name="T23" fmla="*/ 0 h 1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0" h="171">
                  <a:moveTo>
                    <a:pt x="24" y="12"/>
                  </a:moveTo>
                  <a:lnTo>
                    <a:pt x="109" y="12"/>
                  </a:lnTo>
                  <a:lnTo>
                    <a:pt x="206" y="12"/>
                  </a:lnTo>
                  <a:lnTo>
                    <a:pt x="290" y="12"/>
                  </a:lnTo>
                  <a:lnTo>
                    <a:pt x="363" y="0"/>
                  </a:lnTo>
                  <a:lnTo>
                    <a:pt x="399" y="86"/>
                  </a:lnTo>
                  <a:lnTo>
                    <a:pt x="326" y="121"/>
                  </a:lnTo>
                  <a:lnTo>
                    <a:pt x="242" y="146"/>
                  </a:lnTo>
                  <a:lnTo>
                    <a:pt x="169" y="170"/>
                  </a:lnTo>
                  <a:lnTo>
                    <a:pt x="73" y="158"/>
                  </a:lnTo>
                  <a:lnTo>
                    <a:pt x="24" y="86"/>
                  </a:lnTo>
                  <a:lnTo>
                    <a:pt x="0"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9516" name="Freeform 29"/>
            <p:cNvSpPr>
              <a:spLocks/>
            </p:cNvSpPr>
            <p:nvPr/>
          </p:nvSpPr>
          <p:spPr bwMode="auto">
            <a:xfrm>
              <a:off x="1740" y="2476"/>
              <a:ext cx="388" cy="159"/>
            </a:xfrm>
            <a:custGeom>
              <a:avLst/>
              <a:gdLst>
                <a:gd name="T0" fmla="*/ 36 w 388"/>
                <a:gd name="T1" fmla="*/ 0 h 159"/>
                <a:gd name="T2" fmla="*/ 61 w 388"/>
                <a:gd name="T3" fmla="*/ 0 h 159"/>
                <a:gd name="T4" fmla="*/ 85 w 388"/>
                <a:gd name="T5" fmla="*/ 0 h 159"/>
                <a:gd name="T6" fmla="*/ 109 w 388"/>
                <a:gd name="T7" fmla="*/ 0 h 159"/>
                <a:gd name="T8" fmla="*/ 134 w 388"/>
                <a:gd name="T9" fmla="*/ 0 h 159"/>
                <a:gd name="T10" fmla="*/ 157 w 388"/>
                <a:gd name="T11" fmla="*/ 0 h 159"/>
                <a:gd name="T12" fmla="*/ 181 w 388"/>
                <a:gd name="T13" fmla="*/ 0 h 159"/>
                <a:gd name="T14" fmla="*/ 206 w 388"/>
                <a:gd name="T15" fmla="*/ 0 h 159"/>
                <a:gd name="T16" fmla="*/ 230 w 388"/>
                <a:gd name="T17" fmla="*/ 0 h 159"/>
                <a:gd name="T18" fmla="*/ 254 w 388"/>
                <a:gd name="T19" fmla="*/ 0 h 159"/>
                <a:gd name="T20" fmla="*/ 279 w 388"/>
                <a:gd name="T21" fmla="*/ 0 h 159"/>
                <a:gd name="T22" fmla="*/ 302 w 388"/>
                <a:gd name="T23" fmla="*/ 0 h 159"/>
                <a:gd name="T24" fmla="*/ 326 w 388"/>
                <a:gd name="T25" fmla="*/ 0 h 159"/>
                <a:gd name="T26" fmla="*/ 351 w 388"/>
                <a:gd name="T27" fmla="*/ 0 h 159"/>
                <a:gd name="T28" fmla="*/ 363 w 388"/>
                <a:gd name="T29" fmla="*/ 12 h 159"/>
                <a:gd name="T30" fmla="*/ 375 w 388"/>
                <a:gd name="T31" fmla="*/ 24 h 159"/>
                <a:gd name="T32" fmla="*/ 387 w 388"/>
                <a:gd name="T33" fmla="*/ 49 h 159"/>
                <a:gd name="T34" fmla="*/ 387 w 388"/>
                <a:gd name="T35" fmla="*/ 73 h 159"/>
                <a:gd name="T36" fmla="*/ 375 w 388"/>
                <a:gd name="T37" fmla="*/ 86 h 159"/>
                <a:gd name="T38" fmla="*/ 351 w 388"/>
                <a:gd name="T39" fmla="*/ 98 h 159"/>
                <a:gd name="T40" fmla="*/ 326 w 388"/>
                <a:gd name="T41" fmla="*/ 109 h 159"/>
                <a:gd name="T42" fmla="*/ 302 w 388"/>
                <a:gd name="T43" fmla="*/ 121 h 159"/>
                <a:gd name="T44" fmla="*/ 279 w 388"/>
                <a:gd name="T45" fmla="*/ 134 h 159"/>
                <a:gd name="T46" fmla="*/ 254 w 388"/>
                <a:gd name="T47" fmla="*/ 134 h 159"/>
                <a:gd name="T48" fmla="*/ 242 w 388"/>
                <a:gd name="T49" fmla="*/ 146 h 159"/>
                <a:gd name="T50" fmla="*/ 218 w 388"/>
                <a:gd name="T51" fmla="*/ 146 h 159"/>
                <a:gd name="T52" fmla="*/ 194 w 388"/>
                <a:gd name="T53" fmla="*/ 146 h 159"/>
                <a:gd name="T54" fmla="*/ 169 w 388"/>
                <a:gd name="T55" fmla="*/ 158 h 159"/>
                <a:gd name="T56" fmla="*/ 145 w 388"/>
                <a:gd name="T57" fmla="*/ 158 h 159"/>
                <a:gd name="T58" fmla="*/ 122 w 388"/>
                <a:gd name="T59" fmla="*/ 146 h 159"/>
                <a:gd name="T60" fmla="*/ 97 w 388"/>
                <a:gd name="T61" fmla="*/ 146 h 159"/>
                <a:gd name="T62" fmla="*/ 85 w 388"/>
                <a:gd name="T63" fmla="*/ 134 h 159"/>
                <a:gd name="T64" fmla="*/ 61 w 388"/>
                <a:gd name="T65" fmla="*/ 121 h 159"/>
                <a:gd name="T66" fmla="*/ 49 w 388"/>
                <a:gd name="T67" fmla="*/ 98 h 159"/>
                <a:gd name="T68" fmla="*/ 36 w 388"/>
                <a:gd name="T69" fmla="*/ 86 h 159"/>
                <a:gd name="T70" fmla="*/ 24 w 388"/>
                <a:gd name="T71" fmla="*/ 61 h 159"/>
                <a:gd name="T72" fmla="*/ 12 w 388"/>
                <a:gd name="T73" fmla="*/ 37 h 159"/>
                <a:gd name="T74" fmla="*/ 12 w 388"/>
                <a:gd name="T75" fmla="*/ 12 h 1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88" h="159">
                  <a:moveTo>
                    <a:pt x="24" y="0"/>
                  </a:moveTo>
                  <a:lnTo>
                    <a:pt x="36" y="0"/>
                  </a:lnTo>
                  <a:lnTo>
                    <a:pt x="49" y="0"/>
                  </a:lnTo>
                  <a:lnTo>
                    <a:pt x="61" y="0"/>
                  </a:lnTo>
                  <a:lnTo>
                    <a:pt x="73" y="0"/>
                  </a:lnTo>
                  <a:lnTo>
                    <a:pt x="85" y="0"/>
                  </a:lnTo>
                  <a:lnTo>
                    <a:pt x="97" y="0"/>
                  </a:lnTo>
                  <a:lnTo>
                    <a:pt x="109" y="0"/>
                  </a:lnTo>
                  <a:lnTo>
                    <a:pt x="122" y="0"/>
                  </a:lnTo>
                  <a:lnTo>
                    <a:pt x="134" y="0"/>
                  </a:lnTo>
                  <a:lnTo>
                    <a:pt x="145" y="0"/>
                  </a:lnTo>
                  <a:lnTo>
                    <a:pt x="157" y="0"/>
                  </a:lnTo>
                  <a:lnTo>
                    <a:pt x="169" y="0"/>
                  </a:lnTo>
                  <a:lnTo>
                    <a:pt x="181" y="0"/>
                  </a:lnTo>
                  <a:lnTo>
                    <a:pt x="194" y="0"/>
                  </a:lnTo>
                  <a:lnTo>
                    <a:pt x="206" y="0"/>
                  </a:lnTo>
                  <a:lnTo>
                    <a:pt x="218" y="0"/>
                  </a:lnTo>
                  <a:lnTo>
                    <a:pt x="230" y="0"/>
                  </a:lnTo>
                  <a:lnTo>
                    <a:pt x="242" y="0"/>
                  </a:lnTo>
                  <a:lnTo>
                    <a:pt x="254" y="0"/>
                  </a:lnTo>
                  <a:lnTo>
                    <a:pt x="266" y="0"/>
                  </a:lnTo>
                  <a:lnTo>
                    <a:pt x="279" y="0"/>
                  </a:lnTo>
                  <a:lnTo>
                    <a:pt x="290" y="0"/>
                  </a:lnTo>
                  <a:lnTo>
                    <a:pt x="302" y="0"/>
                  </a:lnTo>
                  <a:lnTo>
                    <a:pt x="314" y="0"/>
                  </a:lnTo>
                  <a:lnTo>
                    <a:pt x="326" y="0"/>
                  </a:lnTo>
                  <a:lnTo>
                    <a:pt x="338" y="0"/>
                  </a:lnTo>
                  <a:lnTo>
                    <a:pt x="351" y="0"/>
                  </a:lnTo>
                  <a:lnTo>
                    <a:pt x="363" y="0"/>
                  </a:lnTo>
                  <a:lnTo>
                    <a:pt x="363" y="12"/>
                  </a:lnTo>
                  <a:lnTo>
                    <a:pt x="375" y="12"/>
                  </a:lnTo>
                  <a:lnTo>
                    <a:pt x="375" y="24"/>
                  </a:lnTo>
                  <a:lnTo>
                    <a:pt x="387" y="37"/>
                  </a:lnTo>
                  <a:lnTo>
                    <a:pt x="387" y="49"/>
                  </a:lnTo>
                  <a:lnTo>
                    <a:pt x="387" y="61"/>
                  </a:lnTo>
                  <a:lnTo>
                    <a:pt x="387" y="73"/>
                  </a:lnTo>
                  <a:lnTo>
                    <a:pt x="375" y="73"/>
                  </a:lnTo>
                  <a:lnTo>
                    <a:pt x="375" y="86"/>
                  </a:lnTo>
                  <a:lnTo>
                    <a:pt x="363" y="98"/>
                  </a:lnTo>
                  <a:lnTo>
                    <a:pt x="351" y="98"/>
                  </a:lnTo>
                  <a:lnTo>
                    <a:pt x="338" y="109"/>
                  </a:lnTo>
                  <a:lnTo>
                    <a:pt x="326" y="109"/>
                  </a:lnTo>
                  <a:lnTo>
                    <a:pt x="314" y="121"/>
                  </a:lnTo>
                  <a:lnTo>
                    <a:pt x="302" y="121"/>
                  </a:lnTo>
                  <a:lnTo>
                    <a:pt x="290" y="121"/>
                  </a:lnTo>
                  <a:lnTo>
                    <a:pt x="279" y="134"/>
                  </a:lnTo>
                  <a:lnTo>
                    <a:pt x="266" y="134"/>
                  </a:lnTo>
                  <a:lnTo>
                    <a:pt x="254" y="134"/>
                  </a:lnTo>
                  <a:lnTo>
                    <a:pt x="242" y="134"/>
                  </a:lnTo>
                  <a:lnTo>
                    <a:pt x="242" y="146"/>
                  </a:lnTo>
                  <a:lnTo>
                    <a:pt x="230" y="146"/>
                  </a:lnTo>
                  <a:lnTo>
                    <a:pt x="218" y="146"/>
                  </a:lnTo>
                  <a:lnTo>
                    <a:pt x="206" y="146"/>
                  </a:lnTo>
                  <a:lnTo>
                    <a:pt x="194" y="146"/>
                  </a:lnTo>
                  <a:lnTo>
                    <a:pt x="181" y="158"/>
                  </a:lnTo>
                  <a:lnTo>
                    <a:pt x="169" y="158"/>
                  </a:lnTo>
                  <a:lnTo>
                    <a:pt x="157" y="158"/>
                  </a:lnTo>
                  <a:lnTo>
                    <a:pt x="145" y="158"/>
                  </a:lnTo>
                  <a:lnTo>
                    <a:pt x="134" y="158"/>
                  </a:lnTo>
                  <a:lnTo>
                    <a:pt x="122" y="146"/>
                  </a:lnTo>
                  <a:lnTo>
                    <a:pt x="109" y="146"/>
                  </a:lnTo>
                  <a:lnTo>
                    <a:pt x="97" y="146"/>
                  </a:lnTo>
                  <a:lnTo>
                    <a:pt x="85" y="146"/>
                  </a:lnTo>
                  <a:lnTo>
                    <a:pt x="85" y="134"/>
                  </a:lnTo>
                  <a:lnTo>
                    <a:pt x="73" y="134"/>
                  </a:lnTo>
                  <a:lnTo>
                    <a:pt x="61" y="121"/>
                  </a:lnTo>
                  <a:lnTo>
                    <a:pt x="49" y="109"/>
                  </a:lnTo>
                  <a:lnTo>
                    <a:pt x="49" y="98"/>
                  </a:lnTo>
                  <a:lnTo>
                    <a:pt x="36" y="98"/>
                  </a:lnTo>
                  <a:lnTo>
                    <a:pt x="36" y="86"/>
                  </a:lnTo>
                  <a:lnTo>
                    <a:pt x="24" y="73"/>
                  </a:lnTo>
                  <a:lnTo>
                    <a:pt x="24" y="61"/>
                  </a:lnTo>
                  <a:lnTo>
                    <a:pt x="24" y="49"/>
                  </a:lnTo>
                  <a:lnTo>
                    <a:pt x="12" y="37"/>
                  </a:lnTo>
                  <a:lnTo>
                    <a:pt x="12" y="24"/>
                  </a:lnTo>
                  <a:lnTo>
                    <a:pt x="12" y="12"/>
                  </a:lnTo>
                  <a:lnTo>
                    <a:pt x="0"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9517" name="Freeform 30"/>
            <p:cNvSpPr>
              <a:spLocks/>
            </p:cNvSpPr>
            <p:nvPr/>
          </p:nvSpPr>
          <p:spPr bwMode="auto">
            <a:xfrm>
              <a:off x="1925" y="2468"/>
              <a:ext cx="66" cy="54"/>
            </a:xfrm>
            <a:custGeom>
              <a:avLst/>
              <a:gdLst>
                <a:gd name="T0" fmla="*/ 54 w 66"/>
                <a:gd name="T1" fmla="*/ 0 h 54"/>
                <a:gd name="T2" fmla="*/ 65 w 66"/>
                <a:gd name="T3" fmla="*/ 0 h 54"/>
                <a:gd name="T4" fmla="*/ 65 w 66"/>
                <a:gd name="T5" fmla="*/ 11 h 54"/>
                <a:gd name="T6" fmla="*/ 65 w 66"/>
                <a:gd name="T7" fmla="*/ 21 h 54"/>
                <a:gd name="T8" fmla="*/ 65 w 66"/>
                <a:gd name="T9" fmla="*/ 32 h 54"/>
                <a:gd name="T10" fmla="*/ 65 w 66"/>
                <a:gd name="T11" fmla="*/ 42 h 54"/>
                <a:gd name="T12" fmla="*/ 54 w 66"/>
                <a:gd name="T13" fmla="*/ 42 h 54"/>
                <a:gd name="T14" fmla="*/ 43 w 66"/>
                <a:gd name="T15" fmla="*/ 42 h 54"/>
                <a:gd name="T16" fmla="*/ 43 w 66"/>
                <a:gd name="T17" fmla="*/ 53 h 54"/>
                <a:gd name="T18" fmla="*/ 33 w 66"/>
                <a:gd name="T19" fmla="*/ 53 h 54"/>
                <a:gd name="T20" fmla="*/ 33 w 66"/>
                <a:gd name="T21" fmla="*/ 42 h 54"/>
                <a:gd name="T22" fmla="*/ 22 w 66"/>
                <a:gd name="T23" fmla="*/ 42 h 54"/>
                <a:gd name="T24" fmla="*/ 11 w 66"/>
                <a:gd name="T25" fmla="*/ 42 h 54"/>
                <a:gd name="T26" fmla="*/ 11 w 66"/>
                <a:gd name="T27" fmla="*/ 32 h 54"/>
                <a:gd name="T28" fmla="*/ 0 w 66"/>
                <a:gd name="T29" fmla="*/ 32 h 54"/>
                <a:gd name="T30" fmla="*/ 0 w 66"/>
                <a:gd name="T31" fmla="*/ 21 h 54"/>
                <a:gd name="T32" fmla="*/ 0 w 66"/>
                <a:gd name="T33" fmla="*/ 11 h 54"/>
                <a:gd name="T34" fmla="*/ 11 w 66"/>
                <a:gd name="T35" fmla="*/ 11 h 54"/>
                <a:gd name="T36" fmla="*/ 11 w 66"/>
                <a:gd name="T37" fmla="*/ 0 h 54"/>
                <a:gd name="T38" fmla="*/ 22 w 66"/>
                <a:gd name="T39" fmla="*/ 0 h 54"/>
                <a:gd name="T40" fmla="*/ 33 w 66"/>
                <a:gd name="T41" fmla="*/ 0 h 54"/>
                <a:gd name="T42" fmla="*/ 43 w 66"/>
                <a:gd name="T43" fmla="*/ 0 h 54"/>
                <a:gd name="T44" fmla="*/ 54 w 66"/>
                <a:gd name="T45" fmla="*/ 0 h 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6" h="54">
                  <a:moveTo>
                    <a:pt x="54" y="0"/>
                  </a:moveTo>
                  <a:lnTo>
                    <a:pt x="65" y="0"/>
                  </a:lnTo>
                  <a:lnTo>
                    <a:pt x="65" y="11"/>
                  </a:lnTo>
                  <a:lnTo>
                    <a:pt x="65" y="21"/>
                  </a:lnTo>
                  <a:lnTo>
                    <a:pt x="65" y="32"/>
                  </a:lnTo>
                  <a:lnTo>
                    <a:pt x="65" y="42"/>
                  </a:lnTo>
                  <a:lnTo>
                    <a:pt x="54" y="42"/>
                  </a:lnTo>
                  <a:lnTo>
                    <a:pt x="43" y="42"/>
                  </a:lnTo>
                  <a:lnTo>
                    <a:pt x="43" y="53"/>
                  </a:lnTo>
                  <a:lnTo>
                    <a:pt x="33" y="53"/>
                  </a:lnTo>
                  <a:lnTo>
                    <a:pt x="33" y="42"/>
                  </a:lnTo>
                  <a:lnTo>
                    <a:pt x="22" y="42"/>
                  </a:lnTo>
                  <a:lnTo>
                    <a:pt x="11" y="42"/>
                  </a:lnTo>
                  <a:lnTo>
                    <a:pt x="11" y="32"/>
                  </a:lnTo>
                  <a:lnTo>
                    <a:pt x="0" y="32"/>
                  </a:lnTo>
                  <a:lnTo>
                    <a:pt x="0" y="21"/>
                  </a:lnTo>
                  <a:lnTo>
                    <a:pt x="0" y="11"/>
                  </a:lnTo>
                  <a:lnTo>
                    <a:pt x="11" y="11"/>
                  </a:lnTo>
                  <a:lnTo>
                    <a:pt x="11" y="0"/>
                  </a:lnTo>
                  <a:lnTo>
                    <a:pt x="22" y="0"/>
                  </a:lnTo>
                  <a:lnTo>
                    <a:pt x="33" y="0"/>
                  </a:lnTo>
                  <a:lnTo>
                    <a:pt x="43" y="0"/>
                  </a:lnTo>
                  <a:lnTo>
                    <a:pt x="54" y="0"/>
                  </a:lnTo>
                </a:path>
              </a:pathLst>
            </a:custGeom>
            <a:solidFill>
              <a:srgbClr val="FF0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9518" name="Line 31"/>
            <p:cNvSpPr>
              <a:spLocks noChangeShapeType="1"/>
            </p:cNvSpPr>
            <p:nvPr/>
          </p:nvSpPr>
          <p:spPr bwMode="auto">
            <a:xfrm>
              <a:off x="1994" y="2468"/>
              <a:ext cx="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9519" name="Freeform 32"/>
            <p:cNvSpPr>
              <a:spLocks/>
            </p:cNvSpPr>
            <p:nvPr/>
          </p:nvSpPr>
          <p:spPr bwMode="auto">
            <a:xfrm>
              <a:off x="1933" y="2476"/>
              <a:ext cx="74" cy="62"/>
            </a:xfrm>
            <a:custGeom>
              <a:avLst/>
              <a:gdLst>
                <a:gd name="T0" fmla="*/ 61 w 74"/>
                <a:gd name="T1" fmla="*/ 0 h 62"/>
                <a:gd name="T2" fmla="*/ 73 w 74"/>
                <a:gd name="T3" fmla="*/ 12 h 62"/>
                <a:gd name="T4" fmla="*/ 73 w 74"/>
                <a:gd name="T5" fmla="*/ 24 h 62"/>
                <a:gd name="T6" fmla="*/ 73 w 74"/>
                <a:gd name="T7" fmla="*/ 37 h 62"/>
                <a:gd name="T8" fmla="*/ 61 w 74"/>
                <a:gd name="T9" fmla="*/ 49 h 62"/>
                <a:gd name="T10" fmla="*/ 49 w 74"/>
                <a:gd name="T11" fmla="*/ 49 h 62"/>
                <a:gd name="T12" fmla="*/ 37 w 74"/>
                <a:gd name="T13" fmla="*/ 49 h 62"/>
                <a:gd name="T14" fmla="*/ 24 w 74"/>
                <a:gd name="T15" fmla="*/ 49 h 62"/>
                <a:gd name="T16" fmla="*/ 12 w 74"/>
                <a:gd name="T17" fmla="*/ 37 h 62"/>
                <a:gd name="T18" fmla="*/ 0 w 74"/>
                <a:gd name="T19" fmla="*/ 24 h 62"/>
                <a:gd name="T20" fmla="*/ 0 w 74"/>
                <a:gd name="T21" fmla="*/ 12 h 62"/>
                <a:gd name="T22" fmla="*/ 12 w 74"/>
                <a:gd name="T23" fmla="*/ 0 h 62"/>
                <a:gd name="T24" fmla="*/ 24 w 74"/>
                <a:gd name="T25" fmla="*/ 0 h 62"/>
                <a:gd name="T26" fmla="*/ 49 w 74"/>
                <a:gd name="T27" fmla="*/ 0 h 62"/>
                <a:gd name="T28" fmla="*/ 61 w 74"/>
                <a:gd name="T29" fmla="*/ 0 h 62"/>
                <a:gd name="T30" fmla="*/ 73 w 74"/>
                <a:gd name="T31" fmla="*/ 0 h 62"/>
                <a:gd name="T32" fmla="*/ 73 w 74"/>
                <a:gd name="T33" fmla="*/ 12 h 62"/>
                <a:gd name="T34" fmla="*/ 73 w 74"/>
                <a:gd name="T35" fmla="*/ 24 h 62"/>
                <a:gd name="T36" fmla="*/ 73 w 74"/>
                <a:gd name="T37" fmla="*/ 37 h 62"/>
                <a:gd name="T38" fmla="*/ 73 w 74"/>
                <a:gd name="T39" fmla="*/ 49 h 62"/>
                <a:gd name="T40" fmla="*/ 61 w 74"/>
                <a:gd name="T41" fmla="*/ 49 h 62"/>
                <a:gd name="T42" fmla="*/ 49 w 74"/>
                <a:gd name="T43" fmla="*/ 49 h 62"/>
                <a:gd name="T44" fmla="*/ 49 w 74"/>
                <a:gd name="T45" fmla="*/ 61 h 62"/>
                <a:gd name="T46" fmla="*/ 37 w 74"/>
                <a:gd name="T47" fmla="*/ 61 h 62"/>
                <a:gd name="T48" fmla="*/ 37 w 74"/>
                <a:gd name="T49" fmla="*/ 49 h 62"/>
                <a:gd name="T50" fmla="*/ 24 w 74"/>
                <a:gd name="T51" fmla="*/ 49 h 62"/>
                <a:gd name="T52" fmla="*/ 12 w 74"/>
                <a:gd name="T53" fmla="*/ 49 h 62"/>
                <a:gd name="T54" fmla="*/ 12 w 74"/>
                <a:gd name="T55" fmla="*/ 37 h 62"/>
                <a:gd name="T56" fmla="*/ 0 w 74"/>
                <a:gd name="T57" fmla="*/ 37 h 62"/>
                <a:gd name="T58" fmla="*/ 0 w 74"/>
                <a:gd name="T59" fmla="*/ 24 h 62"/>
                <a:gd name="T60" fmla="*/ 0 w 74"/>
                <a:gd name="T61" fmla="*/ 12 h 62"/>
                <a:gd name="T62" fmla="*/ 12 w 74"/>
                <a:gd name="T63" fmla="*/ 12 h 62"/>
                <a:gd name="T64" fmla="*/ 12 w 74"/>
                <a:gd name="T65" fmla="*/ 0 h 62"/>
                <a:gd name="T66" fmla="*/ 24 w 74"/>
                <a:gd name="T67" fmla="*/ 0 h 62"/>
                <a:gd name="T68" fmla="*/ 37 w 74"/>
                <a:gd name="T69" fmla="*/ 0 h 62"/>
                <a:gd name="T70" fmla="*/ 49 w 74"/>
                <a:gd name="T71" fmla="*/ 0 h 62"/>
                <a:gd name="T72" fmla="*/ 61 w 74"/>
                <a:gd name="T73" fmla="*/ 0 h 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4" h="62">
                  <a:moveTo>
                    <a:pt x="61" y="0"/>
                  </a:moveTo>
                  <a:lnTo>
                    <a:pt x="73" y="12"/>
                  </a:lnTo>
                  <a:lnTo>
                    <a:pt x="73" y="24"/>
                  </a:lnTo>
                  <a:lnTo>
                    <a:pt x="73" y="37"/>
                  </a:lnTo>
                  <a:lnTo>
                    <a:pt x="61" y="49"/>
                  </a:lnTo>
                  <a:lnTo>
                    <a:pt x="49" y="49"/>
                  </a:lnTo>
                  <a:lnTo>
                    <a:pt x="37" y="49"/>
                  </a:lnTo>
                  <a:lnTo>
                    <a:pt x="24" y="49"/>
                  </a:lnTo>
                  <a:lnTo>
                    <a:pt x="12" y="37"/>
                  </a:lnTo>
                  <a:lnTo>
                    <a:pt x="0" y="24"/>
                  </a:lnTo>
                  <a:lnTo>
                    <a:pt x="0" y="12"/>
                  </a:lnTo>
                  <a:lnTo>
                    <a:pt x="12" y="0"/>
                  </a:lnTo>
                  <a:lnTo>
                    <a:pt x="24" y="0"/>
                  </a:lnTo>
                  <a:lnTo>
                    <a:pt x="49" y="0"/>
                  </a:lnTo>
                  <a:lnTo>
                    <a:pt x="61" y="0"/>
                  </a:lnTo>
                  <a:lnTo>
                    <a:pt x="73" y="0"/>
                  </a:lnTo>
                  <a:lnTo>
                    <a:pt x="73" y="12"/>
                  </a:lnTo>
                  <a:lnTo>
                    <a:pt x="73" y="24"/>
                  </a:lnTo>
                  <a:lnTo>
                    <a:pt x="73" y="37"/>
                  </a:lnTo>
                  <a:lnTo>
                    <a:pt x="73" y="49"/>
                  </a:lnTo>
                  <a:lnTo>
                    <a:pt x="61" y="49"/>
                  </a:lnTo>
                  <a:lnTo>
                    <a:pt x="49" y="49"/>
                  </a:lnTo>
                  <a:lnTo>
                    <a:pt x="49" y="61"/>
                  </a:lnTo>
                  <a:lnTo>
                    <a:pt x="37" y="61"/>
                  </a:lnTo>
                  <a:lnTo>
                    <a:pt x="37" y="49"/>
                  </a:lnTo>
                  <a:lnTo>
                    <a:pt x="24" y="49"/>
                  </a:lnTo>
                  <a:lnTo>
                    <a:pt x="12" y="49"/>
                  </a:lnTo>
                  <a:lnTo>
                    <a:pt x="12" y="37"/>
                  </a:lnTo>
                  <a:lnTo>
                    <a:pt x="0" y="37"/>
                  </a:lnTo>
                  <a:lnTo>
                    <a:pt x="0" y="24"/>
                  </a:lnTo>
                  <a:lnTo>
                    <a:pt x="0" y="12"/>
                  </a:lnTo>
                  <a:lnTo>
                    <a:pt x="12" y="12"/>
                  </a:lnTo>
                  <a:lnTo>
                    <a:pt x="12" y="0"/>
                  </a:lnTo>
                  <a:lnTo>
                    <a:pt x="24" y="0"/>
                  </a:lnTo>
                  <a:lnTo>
                    <a:pt x="37" y="0"/>
                  </a:lnTo>
                  <a:lnTo>
                    <a:pt x="49" y="0"/>
                  </a:lnTo>
                  <a:lnTo>
                    <a:pt x="61"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120</a:t>
            </a:fld>
            <a:endParaRPr lang="en-US" altLang="en-US"/>
          </a:p>
        </p:txBody>
      </p:sp>
    </p:spTree>
  </p:cSld>
  <p:clrMapOvr>
    <a:masterClrMapping/>
  </p:clrMapOvr>
  <p:transition advTm="2000"/>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0530"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50561"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0531" name="Line 3"/>
          <p:cNvSpPr>
            <a:spLocks noChangeShapeType="1"/>
          </p:cNvSpPr>
          <p:nvPr/>
        </p:nvSpPr>
        <p:spPr bwMode="auto">
          <a:xfrm>
            <a:off x="3348038" y="2728913"/>
            <a:ext cx="5229225" cy="0"/>
          </a:xfrm>
          <a:prstGeom prst="line">
            <a:avLst/>
          </a:prstGeom>
          <a:noFill/>
          <a:ln w="25400">
            <a:solidFill>
              <a:srgbClr val="002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32" name="Freeform 4"/>
          <p:cNvSpPr>
            <a:spLocks/>
          </p:cNvSpPr>
          <p:nvPr/>
        </p:nvSpPr>
        <p:spPr bwMode="auto">
          <a:xfrm>
            <a:off x="1957388" y="2728913"/>
            <a:ext cx="6659562" cy="1020762"/>
          </a:xfrm>
          <a:custGeom>
            <a:avLst/>
            <a:gdLst>
              <a:gd name="T0" fmla="*/ 2147483647 w 4253"/>
              <a:gd name="T1" fmla="*/ 0 h 657"/>
              <a:gd name="T2" fmla="*/ 2147483647 w 4253"/>
              <a:gd name="T3" fmla="*/ 1583514150 h 657"/>
              <a:gd name="T4" fmla="*/ 0 w 4253"/>
              <a:gd name="T5" fmla="*/ 1583514150 h 657"/>
              <a:gd name="T6" fmla="*/ 2147483647 w 4253"/>
              <a:gd name="T7" fmla="*/ 0 h 6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53" h="657">
                <a:moveTo>
                  <a:pt x="4252" y="0"/>
                </a:moveTo>
                <a:lnTo>
                  <a:pt x="3352" y="656"/>
                </a:lnTo>
                <a:lnTo>
                  <a:pt x="0" y="656"/>
                </a:lnTo>
                <a:lnTo>
                  <a:pt x="900" y="0"/>
                </a:lnTo>
              </a:path>
            </a:pathLst>
          </a:custGeom>
          <a:noFill/>
          <a:ln w="25400" cap="rnd" cmpd="sng">
            <a:solidFill>
              <a:srgbClr val="0022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0533" name="Freeform 5"/>
          <p:cNvSpPr>
            <a:spLocks/>
          </p:cNvSpPr>
          <p:nvPr/>
        </p:nvSpPr>
        <p:spPr bwMode="auto">
          <a:xfrm>
            <a:off x="1912938" y="2763838"/>
            <a:ext cx="6646862" cy="1008062"/>
          </a:xfrm>
          <a:custGeom>
            <a:avLst/>
            <a:gdLst>
              <a:gd name="T0" fmla="*/ 2147483647 w 4245"/>
              <a:gd name="T1" fmla="*/ 0 h 649"/>
              <a:gd name="T2" fmla="*/ 2147483647 w 4245"/>
              <a:gd name="T3" fmla="*/ 0 h 649"/>
              <a:gd name="T4" fmla="*/ 2147483647 w 4245"/>
              <a:gd name="T5" fmla="*/ 1563364369 h 649"/>
              <a:gd name="T6" fmla="*/ 0 w 4245"/>
              <a:gd name="T7" fmla="*/ 1563364369 h 649"/>
              <a:gd name="T8" fmla="*/ 2147483647 w 4245"/>
              <a:gd name="T9" fmla="*/ 0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5" h="649">
                <a:moveTo>
                  <a:pt x="899" y="0"/>
                </a:moveTo>
                <a:lnTo>
                  <a:pt x="4244" y="0"/>
                </a:lnTo>
                <a:lnTo>
                  <a:pt x="3345" y="648"/>
                </a:lnTo>
                <a:lnTo>
                  <a:pt x="0" y="648"/>
                </a:lnTo>
                <a:lnTo>
                  <a:pt x="899" y="0"/>
                </a:lnTo>
              </a:path>
            </a:pathLst>
          </a:custGeom>
          <a:solidFill>
            <a:srgbClr val="0080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524" tIns="40070" rIns="81524" bIns="40070">
            <a:spAutoFit/>
          </a:bodyPr>
          <a:lstStyle/>
          <a:p>
            <a:endParaRPr lang="en-US"/>
          </a:p>
        </p:txBody>
      </p:sp>
      <p:sp>
        <p:nvSpPr>
          <p:cNvPr id="150534" name="Rectangle 6"/>
          <p:cNvSpPr>
            <a:spLocks noGrp="1" noChangeArrowheads="1"/>
          </p:cNvSpPr>
          <p:nvPr>
            <p:ph type="title"/>
          </p:nvPr>
        </p:nvSpPr>
        <p:spPr>
          <a:xfrm>
            <a:off x="304800" y="381000"/>
            <a:ext cx="7815263" cy="11430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algn="l" eaLnBrk="1" hangingPunct="1"/>
            <a:r>
              <a:rPr lang="en-US" altLang="en-US" sz="2800" smtClean="0">
                <a:solidFill>
                  <a:schemeClr val="bg1"/>
                </a:solidFill>
              </a:rPr>
              <a:t>Slip on an earthquake fault</a:t>
            </a:r>
            <a:br>
              <a:rPr lang="en-US" altLang="en-US" sz="2800" smtClean="0">
                <a:solidFill>
                  <a:schemeClr val="bg1"/>
                </a:solidFill>
              </a:rPr>
            </a:br>
            <a:r>
              <a:rPr lang="en-US" altLang="en-US" sz="2800" smtClean="0">
                <a:solidFill>
                  <a:schemeClr val="bg1"/>
                </a:solidFill>
              </a:rPr>
              <a:t>Second 24.0</a:t>
            </a:r>
          </a:p>
        </p:txBody>
      </p:sp>
      <p:grpSp>
        <p:nvGrpSpPr>
          <p:cNvPr id="150535" name="Group 7"/>
          <p:cNvGrpSpPr>
            <a:grpSpLocks/>
          </p:cNvGrpSpPr>
          <p:nvPr/>
        </p:nvGrpSpPr>
        <p:grpSpPr bwMode="auto">
          <a:xfrm>
            <a:off x="1892300" y="3733800"/>
            <a:ext cx="5316538" cy="1060450"/>
            <a:chOff x="1192" y="2398"/>
            <a:chExt cx="3349" cy="668"/>
          </a:xfrm>
        </p:grpSpPr>
        <p:grpSp>
          <p:nvGrpSpPr>
            <p:cNvPr id="150536" name="Group 8"/>
            <p:cNvGrpSpPr>
              <a:grpSpLocks/>
            </p:cNvGrpSpPr>
            <p:nvPr/>
          </p:nvGrpSpPr>
          <p:grpSpPr bwMode="auto">
            <a:xfrm>
              <a:off x="1192" y="2414"/>
              <a:ext cx="3349" cy="652"/>
              <a:chOff x="1209" y="2468"/>
              <a:chExt cx="3395" cy="666"/>
            </a:xfrm>
          </p:grpSpPr>
          <p:sp>
            <p:nvSpPr>
              <p:cNvPr id="150539" name="Rectangle 9"/>
              <p:cNvSpPr>
                <a:spLocks noChangeArrowheads="1"/>
              </p:cNvSpPr>
              <p:nvPr/>
            </p:nvSpPr>
            <p:spPr bwMode="auto">
              <a:xfrm>
                <a:off x="1209" y="2476"/>
                <a:ext cx="3395" cy="658"/>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grpSp>
            <p:nvGrpSpPr>
              <p:cNvPr id="150540" name="Group 10"/>
              <p:cNvGrpSpPr>
                <a:grpSpLocks/>
              </p:cNvGrpSpPr>
              <p:nvPr/>
            </p:nvGrpSpPr>
            <p:grpSpPr bwMode="auto">
              <a:xfrm>
                <a:off x="1511" y="3065"/>
                <a:ext cx="2611" cy="65"/>
                <a:chOff x="1511" y="3065"/>
                <a:chExt cx="2611" cy="65"/>
              </a:xfrm>
            </p:grpSpPr>
            <p:sp>
              <p:nvSpPr>
                <p:cNvPr id="150549" name="Line 11"/>
                <p:cNvSpPr>
                  <a:spLocks noChangeShapeType="1"/>
                </p:cNvSpPr>
                <p:nvPr/>
              </p:nvSpPr>
              <p:spPr bwMode="auto">
                <a:xfrm flipV="1">
                  <a:off x="1511"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50" name="Line 12"/>
                <p:cNvSpPr>
                  <a:spLocks noChangeShapeType="1"/>
                </p:cNvSpPr>
                <p:nvPr/>
              </p:nvSpPr>
              <p:spPr bwMode="auto">
                <a:xfrm flipV="1">
                  <a:off x="1958"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51" name="Line 13"/>
                <p:cNvSpPr>
                  <a:spLocks noChangeShapeType="1"/>
                </p:cNvSpPr>
                <p:nvPr/>
              </p:nvSpPr>
              <p:spPr bwMode="auto">
                <a:xfrm flipV="1">
                  <a:off x="2393"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52" name="Line 14"/>
                <p:cNvSpPr>
                  <a:spLocks noChangeShapeType="1"/>
                </p:cNvSpPr>
                <p:nvPr/>
              </p:nvSpPr>
              <p:spPr bwMode="auto">
                <a:xfrm flipV="1">
                  <a:off x="2840"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53" name="Line 15"/>
                <p:cNvSpPr>
                  <a:spLocks noChangeShapeType="1"/>
                </p:cNvSpPr>
                <p:nvPr/>
              </p:nvSpPr>
              <p:spPr bwMode="auto">
                <a:xfrm flipV="1">
                  <a:off x="3275"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54" name="Line 16"/>
                <p:cNvSpPr>
                  <a:spLocks noChangeShapeType="1"/>
                </p:cNvSpPr>
                <p:nvPr/>
              </p:nvSpPr>
              <p:spPr bwMode="auto">
                <a:xfrm flipV="1">
                  <a:off x="3710"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55" name="Line 17"/>
                <p:cNvSpPr>
                  <a:spLocks noChangeShapeType="1"/>
                </p:cNvSpPr>
                <p:nvPr/>
              </p:nvSpPr>
              <p:spPr bwMode="auto">
                <a:xfrm flipV="1">
                  <a:off x="4122" y="3065"/>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0541" name="Group 18"/>
              <p:cNvGrpSpPr>
                <a:grpSpLocks/>
              </p:cNvGrpSpPr>
              <p:nvPr/>
            </p:nvGrpSpPr>
            <p:grpSpPr bwMode="auto">
              <a:xfrm>
                <a:off x="1511" y="2468"/>
                <a:ext cx="2611" cy="77"/>
                <a:chOff x="1511" y="2468"/>
                <a:chExt cx="2611" cy="77"/>
              </a:xfrm>
            </p:grpSpPr>
            <p:sp>
              <p:nvSpPr>
                <p:cNvPr id="150542" name="Line 19"/>
                <p:cNvSpPr>
                  <a:spLocks noChangeShapeType="1"/>
                </p:cNvSpPr>
                <p:nvPr/>
              </p:nvSpPr>
              <p:spPr bwMode="auto">
                <a:xfrm flipV="1">
                  <a:off x="1511"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43" name="Line 20"/>
                <p:cNvSpPr>
                  <a:spLocks noChangeShapeType="1"/>
                </p:cNvSpPr>
                <p:nvPr/>
              </p:nvSpPr>
              <p:spPr bwMode="auto">
                <a:xfrm flipV="1">
                  <a:off x="1958"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44" name="Line 21"/>
                <p:cNvSpPr>
                  <a:spLocks noChangeShapeType="1"/>
                </p:cNvSpPr>
                <p:nvPr/>
              </p:nvSpPr>
              <p:spPr bwMode="auto">
                <a:xfrm flipV="1">
                  <a:off x="2393"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45" name="Line 22"/>
                <p:cNvSpPr>
                  <a:spLocks noChangeShapeType="1"/>
                </p:cNvSpPr>
                <p:nvPr/>
              </p:nvSpPr>
              <p:spPr bwMode="auto">
                <a:xfrm flipV="1">
                  <a:off x="2840"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46" name="Line 23"/>
                <p:cNvSpPr>
                  <a:spLocks noChangeShapeType="1"/>
                </p:cNvSpPr>
                <p:nvPr/>
              </p:nvSpPr>
              <p:spPr bwMode="auto">
                <a:xfrm flipV="1">
                  <a:off x="3275" y="2468"/>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47" name="Line 24"/>
                <p:cNvSpPr>
                  <a:spLocks noChangeShapeType="1"/>
                </p:cNvSpPr>
                <p:nvPr/>
              </p:nvSpPr>
              <p:spPr bwMode="auto">
                <a:xfrm flipV="1">
                  <a:off x="3710" y="2480"/>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48" name="Line 25"/>
                <p:cNvSpPr>
                  <a:spLocks noChangeShapeType="1"/>
                </p:cNvSpPr>
                <p:nvPr/>
              </p:nvSpPr>
              <p:spPr bwMode="auto">
                <a:xfrm flipV="1">
                  <a:off x="4122" y="2480"/>
                  <a:ext cx="0" cy="65"/>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50537" name="Freeform 26"/>
            <p:cNvSpPr>
              <a:spLocks/>
            </p:cNvSpPr>
            <p:nvPr/>
          </p:nvSpPr>
          <p:spPr bwMode="auto">
            <a:xfrm>
              <a:off x="1696" y="2398"/>
              <a:ext cx="184" cy="112"/>
            </a:xfrm>
            <a:custGeom>
              <a:avLst/>
              <a:gdLst>
                <a:gd name="T0" fmla="*/ 23 w 186"/>
                <a:gd name="T1" fmla="*/ 11 h 115"/>
                <a:gd name="T2" fmla="*/ 35 w 186"/>
                <a:gd name="T3" fmla="*/ 11 h 115"/>
                <a:gd name="T4" fmla="*/ 46 w 186"/>
                <a:gd name="T5" fmla="*/ 11 h 115"/>
                <a:gd name="T6" fmla="*/ 56 w 186"/>
                <a:gd name="T7" fmla="*/ 11 h 115"/>
                <a:gd name="T8" fmla="*/ 68 w 186"/>
                <a:gd name="T9" fmla="*/ 11 h 115"/>
                <a:gd name="T10" fmla="*/ 79 w 186"/>
                <a:gd name="T11" fmla="*/ 11 h 115"/>
                <a:gd name="T12" fmla="*/ 91 w 186"/>
                <a:gd name="T13" fmla="*/ 11 h 115"/>
                <a:gd name="T14" fmla="*/ 103 w 186"/>
                <a:gd name="T15" fmla="*/ 11 h 115"/>
                <a:gd name="T16" fmla="*/ 114 w 186"/>
                <a:gd name="T17" fmla="*/ 11 h 115"/>
                <a:gd name="T18" fmla="*/ 126 w 186"/>
                <a:gd name="T19" fmla="*/ 11 h 115"/>
                <a:gd name="T20" fmla="*/ 114 w 186"/>
                <a:gd name="T21" fmla="*/ 11 h 115"/>
                <a:gd name="T22" fmla="*/ 126 w 186"/>
                <a:gd name="T23" fmla="*/ 11 h 115"/>
                <a:gd name="T24" fmla="*/ 137 w 186"/>
                <a:gd name="T25" fmla="*/ 11 h 115"/>
                <a:gd name="T26" fmla="*/ 146 w 186"/>
                <a:gd name="T27" fmla="*/ 11 h 115"/>
                <a:gd name="T28" fmla="*/ 158 w 186"/>
                <a:gd name="T29" fmla="*/ 11 h 115"/>
                <a:gd name="T30" fmla="*/ 158 w 186"/>
                <a:gd name="T31" fmla="*/ 21 h 115"/>
                <a:gd name="T32" fmla="*/ 169 w 186"/>
                <a:gd name="T33" fmla="*/ 21 h 115"/>
                <a:gd name="T34" fmla="*/ 169 w 186"/>
                <a:gd name="T35" fmla="*/ 32 h 115"/>
                <a:gd name="T36" fmla="*/ 169 w 186"/>
                <a:gd name="T37" fmla="*/ 44 h 115"/>
                <a:gd name="T38" fmla="*/ 169 w 186"/>
                <a:gd name="T39" fmla="*/ 55 h 115"/>
                <a:gd name="T40" fmla="*/ 181 w 186"/>
                <a:gd name="T41" fmla="*/ 55 h 115"/>
                <a:gd name="T42" fmla="*/ 169 w 186"/>
                <a:gd name="T43" fmla="*/ 65 h 115"/>
                <a:gd name="T44" fmla="*/ 169 w 186"/>
                <a:gd name="T45" fmla="*/ 76 h 115"/>
                <a:gd name="T46" fmla="*/ 169 w 186"/>
                <a:gd name="T47" fmla="*/ 88 h 115"/>
                <a:gd name="T48" fmla="*/ 158 w 186"/>
                <a:gd name="T49" fmla="*/ 88 h 115"/>
                <a:gd name="T50" fmla="*/ 146 w 186"/>
                <a:gd name="T51" fmla="*/ 97 h 115"/>
                <a:gd name="T52" fmla="*/ 137 w 186"/>
                <a:gd name="T53" fmla="*/ 97 h 115"/>
                <a:gd name="T54" fmla="*/ 126 w 186"/>
                <a:gd name="T55" fmla="*/ 108 h 115"/>
                <a:gd name="T56" fmla="*/ 114 w 186"/>
                <a:gd name="T57" fmla="*/ 108 h 115"/>
                <a:gd name="T58" fmla="*/ 103 w 186"/>
                <a:gd name="T59" fmla="*/ 108 h 115"/>
                <a:gd name="T60" fmla="*/ 91 w 186"/>
                <a:gd name="T61" fmla="*/ 108 h 115"/>
                <a:gd name="T62" fmla="*/ 79 w 186"/>
                <a:gd name="T63" fmla="*/ 108 h 115"/>
                <a:gd name="T64" fmla="*/ 68 w 186"/>
                <a:gd name="T65" fmla="*/ 108 h 115"/>
                <a:gd name="T66" fmla="*/ 56 w 186"/>
                <a:gd name="T67" fmla="*/ 108 h 115"/>
                <a:gd name="T68" fmla="*/ 46 w 186"/>
                <a:gd name="T69" fmla="*/ 97 h 115"/>
                <a:gd name="T70" fmla="*/ 35 w 186"/>
                <a:gd name="T71" fmla="*/ 97 h 115"/>
                <a:gd name="T72" fmla="*/ 23 w 186"/>
                <a:gd name="T73" fmla="*/ 97 h 115"/>
                <a:gd name="T74" fmla="*/ 23 w 186"/>
                <a:gd name="T75" fmla="*/ 88 h 115"/>
                <a:gd name="T76" fmla="*/ 12 w 186"/>
                <a:gd name="T77" fmla="*/ 88 h 115"/>
                <a:gd name="T78" fmla="*/ 12 w 186"/>
                <a:gd name="T79" fmla="*/ 76 h 115"/>
                <a:gd name="T80" fmla="*/ 0 w 186"/>
                <a:gd name="T81" fmla="*/ 65 h 115"/>
                <a:gd name="T82" fmla="*/ 0 w 186"/>
                <a:gd name="T83" fmla="*/ 55 h 115"/>
                <a:gd name="T84" fmla="*/ 0 w 186"/>
                <a:gd name="T85" fmla="*/ 44 h 115"/>
                <a:gd name="T86" fmla="*/ 12 w 186"/>
                <a:gd name="T87" fmla="*/ 32 h 115"/>
                <a:gd name="T88" fmla="*/ 12 w 186"/>
                <a:gd name="T89" fmla="*/ 21 h 115"/>
                <a:gd name="T90" fmla="*/ 12 w 186"/>
                <a:gd name="T91" fmla="*/ 11 h 115"/>
                <a:gd name="T92" fmla="*/ 12 w 186"/>
                <a:gd name="T93" fmla="*/ 0 h 115"/>
                <a:gd name="T94" fmla="*/ 23 w 186"/>
                <a:gd name="T95" fmla="*/ 0 h 115"/>
                <a:gd name="T96" fmla="*/ 23 w 186"/>
                <a:gd name="T97" fmla="*/ 11 h 1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86" h="115">
                  <a:moveTo>
                    <a:pt x="23" y="11"/>
                  </a:moveTo>
                  <a:lnTo>
                    <a:pt x="35" y="11"/>
                  </a:lnTo>
                  <a:lnTo>
                    <a:pt x="46" y="11"/>
                  </a:lnTo>
                  <a:lnTo>
                    <a:pt x="58" y="11"/>
                  </a:lnTo>
                  <a:lnTo>
                    <a:pt x="70" y="11"/>
                  </a:lnTo>
                  <a:lnTo>
                    <a:pt x="81" y="11"/>
                  </a:lnTo>
                  <a:lnTo>
                    <a:pt x="93" y="11"/>
                  </a:lnTo>
                  <a:lnTo>
                    <a:pt x="105" y="11"/>
                  </a:lnTo>
                  <a:lnTo>
                    <a:pt x="116" y="11"/>
                  </a:lnTo>
                  <a:lnTo>
                    <a:pt x="128" y="11"/>
                  </a:lnTo>
                  <a:lnTo>
                    <a:pt x="116" y="11"/>
                  </a:lnTo>
                  <a:lnTo>
                    <a:pt x="128" y="11"/>
                  </a:lnTo>
                  <a:lnTo>
                    <a:pt x="139" y="11"/>
                  </a:lnTo>
                  <a:lnTo>
                    <a:pt x="150" y="11"/>
                  </a:lnTo>
                  <a:lnTo>
                    <a:pt x="162" y="11"/>
                  </a:lnTo>
                  <a:lnTo>
                    <a:pt x="162" y="23"/>
                  </a:lnTo>
                  <a:lnTo>
                    <a:pt x="173" y="23"/>
                  </a:lnTo>
                  <a:lnTo>
                    <a:pt x="173" y="34"/>
                  </a:lnTo>
                  <a:lnTo>
                    <a:pt x="173" y="46"/>
                  </a:lnTo>
                  <a:lnTo>
                    <a:pt x="173" y="57"/>
                  </a:lnTo>
                  <a:lnTo>
                    <a:pt x="185" y="57"/>
                  </a:lnTo>
                  <a:lnTo>
                    <a:pt x="173" y="69"/>
                  </a:lnTo>
                  <a:lnTo>
                    <a:pt x="173" y="80"/>
                  </a:lnTo>
                  <a:lnTo>
                    <a:pt x="173" y="92"/>
                  </a:lnTo>
                  <a:lnTo>
                    <a:pt x="162" y="92"/>
                  </a:lnTo>
                  <a:lnTo>
                    <a:pt x="150" y="103"/>
                  </a:lnTo>
                  <a:lnTo>
                    <a:pt x="139" y="103"/>
                  </a:lnTo>
                  <a:lnTo>
                    <a:pt x="128" y="114"/>
                  </a:lnTo>
                  <a:lnTo>
                    <a:pt x="116" y="114"/>
                  </a:lnTo>
                  <a:lnTo>
                    <a:pt x="105" y="114"/>
                  </a:lnTo>
                  <a:lnTo>
                    <a:pt x="93" y="114"/>
                  </a:lnTo>
                  <a:lnTo>
                    <a:pt x="81" y="114"/>
                  </a:lnTo>
                  <a:lnTo>
                    <a:pt x="70" y="114"/>
                  </a:lnTo>
                  <a:lnTo>
                    <a:pt x="58" y="114"/>
                  </a:lnTo>
                  <a:lnTo>
                    <a:pt x="46" y="103"/>
                  </a:lnTo>
                  <a:lnTo>
                    <a:pt x="35" y="103"/>
                  </a:lnTo>
                  <a:lnTo>
                    <a:pt x="23" y="103"/>
                  </a:lnTo>
                  <a:lnTo>
                    <a:pt x="23" y="92"/>
                  </a:lnTo>
                  <a:lnTo>
                    <a:pt x="12" y="92"/>
                  </a:lnTo>
                  <a:lnTo>
                    <a:pt x="12" y="80"/>
                  </a:lnTo>
                  <a:lnTo>
                    <a:pt x="0" y="69"/>
                  </a:lnTo>
                  <a:lnTo>
                    <a:pt x="0" y="57"/>
                  </a:lnTo>
                  <a:lnTo>
                    <a:pt x="0" y="46"/>
                  </a:lnTo>
                  <a:lnTo>
                    <a:pt x="12" y="34"/>
                  </a:lnTo>
                  <a:lnTo>
                    <a:pt x="12" y="23"/>
                  </a:lnTo>
                  <a:lnTo>
                    <a:pt x="12" y="11"/>
                  </a:lnTo>
                  <a:lnTo>
                    <a:pt x="12" y="0"/>
                  </a:lnTo>
                  <a:lnTo>
                    <a:pt x="23" y="0"/>
                  </a:lnTo>
                  <a:lnTo>
                    <a:pt x="23" y="11"/>
                  </a:lnTo>
                </a:path>
              </a:pathLst>
            </a:custGeom>
            <a:solidFill>
              <a:srgbClr val="FFFF00"/>
            </a:solidFill>
            <a:ln>
              <a:noFill/>
            </a:ln>
            <a:effectLst/>
            <a:extLst>
              <a:ext uri="{91240B29-F687-4F45-9708-019B960494DF}">
                <a14:hiddenLine xmlns:a14="http://schemas.microsoft.com/office/drawing/2010/main" w="254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0538" name="Freeform 27"/>
            <p:cNvSpPr>
              <a:spLocks/>
            </p:cNvSpPr>
            <p:nvPr/>
          </p:nvSpPr>
          <p:spPr bwMode="auto">
            <a:xfrm>
              <a:off x="1704" y="2406"/>
              <a:ext cx="192" cy="120"/>
            </a:xfrm>
            <a:custGeom>
              <a:avLst/>
              <a:gdLst>
                <a:gd name="T0" fmla="*/ 24 w 194"/>
                <a:gd name="T1" fmla="*/ 12 h 123"/>
                <a:gd name="T2" fmla="*/ 36 w 194"/>
                <a:gd name="T3" fmla="*/ 12 h 123"/>
                <a:gd name="T4" fmla="*/ 48 w 194"/>
                <a:gd name="T5" fmla="*/ 12 h 123"/>
                <a:gd name="T6" fmla="*/ 59 w 194"/>
                <a:gd name="T7" fmla="*/ 12 h 123"/>
                <a:gd name="T8" fmla="*/ 71 w 194"/>
                <a:gd name="T9" fmla="*/ 12 h 123"/>
                <a:gd name="T10" fmla="*/ 83 w 194"/>
                <a:gd name="T11" fmla="*/ 12 h 123"/>
                <a:gd name="T12" fmla="*/ 95 w 194"/>
                <a:gd name="T13" fmla="*/ 12 h 123"/>
                <a:gd name="T14" fmla="*/ 107 w 194"/>
                <a:gd name="T15" fmla="*/ 12 h 123"/>
                <a:gd name="T16" fmla="*/ 119 w 194"/>
                <a:gd name="T17" fmla="*/ 12 h 123"/>
                <a:gd name="T18" fmla="*/ 131 w 194"/>
                <a:gd name="T19" fmla="*/ 12 h 123"/>
                <a:gd name="T20" fmla="*/ 119 w 194"/>
                <a:gd name="T21" fmla="*/ 12 h 123"/>
                <a:gd name="T22" fmla="*/ 131 w 194"/>
                <a:gd name="T23" fmla="*/ 12 h 123"/>
                <a:gd name="T24" fmla="*/ 142 w 194"/>
                <a:gd name="T25" fmla="*/ 12 h 123"/>
                <a:gd name="T26" fmla="*/ 153 w 194"/>
                <a:gd name="T27" fmla="*/ 12 h 123"/>
                <a:gd name="T28" fmla="*/ 165 w 194"/>
                <a:gd name="T29" fmla="*/ 12 h 123"/>
                <a:gd name="T30" fmla="*/ 165 w 194"/>
                <a:gd name="T31" fmla="*/ 23 h 123"/>
                <a:gd name="T32" fmla="*/ 177 w 194"/>
                <a:gd name="T33" fmla="*/ 23 h 123"/>
                <a:gd name="T34" fmla="*/ 177 w 194"/>
                <a:gd name="T35" fmla="*/ 35 h 123"/>
                <a:gd name="T36" fmla="*/ 177 w 194"/>
                <a:gd name="T37" fmla="*/ 47 h 123"/>
                <a:gd name="T38" fmla="*/ 177 w 194"/>
                <a:gd name="T39" fmla="*/ 59 h 123"/>
                <a:gd name="T40" fmla="*/ 189 w 194"/>
                <a:gd name="T41" fmla="*/ 59 h 123"/>
                <a:gd name="T42" fmla="*/ 177 w 194"/>
                <a:gd name="T43" fmla="*/ 70 h 123"/>
                <a:gd name="T44" fmla="*/ 177 w 194"/>
                <a:gd name="T45" fmla="*/ 82 h 123"/>
                <a:gd name="T46" fmla="*/ 177 w 194"/>
                <a:gd name="T47" fmla="*/ 94 h 123"/>
                <a:gd name="T48" fmla="*/ 165 w 194"/>
                <a:gd name="T49" fmla="*/ 94 h 123"/>
                <a:gd name="T50" fmla="*/ 153 w 194"/>
                <a:gd name="T51" fmla="*/ 105 h 123"/>
                <a:gd name="T52" fmla="*/ 142 w 194"/>
                <a:gd name="T53" fmla="*/ 105 h 123"/>
                <a:gd name="T54" fmla="*/ 131 w 194"/>
                <a:gd name="T55" fmla="*/ 116 h 123"/>
                <a:gd name="T56" fmla="*/ 119 w 194"/>
                <a:gd name="T57" fmla="*/ 116 h 123"/>
                <a:gd name="T58" fmla="*/ 107 w 194"/>
                <a:gd name="T59" fmla="*/ 116 h 123"/>
                <a:gd name="T60" fmla="*/ 95 w 194"/>
                <a:gd name="T61" fmla="*/ 116 h 123"/>
                <a:gd name="T62" fmla="*/ 83 w 194"/>
                <a:gd name="T63" fmla="*/ 116 h 123"/>
                <a:gd name="T64" fmla="*/ 71 w 194"/>
                <a:gd name="T65" fmla="*/ 116 h 123"/>
                <a:gd name="T66" fmla="*/ 59 w 194"/>
                <a:gd name="T67" fmla="*/ 116 h 123"/>
                <a:gd name="T68" fmla="*/ 48 w 194"/>
                <a:gd name="T69" fmla="*/ 105 h 123"/>
                <a:gd name="T70" fmla="*/ 36 w 194"/>
                <a:gd name="T71" fmla="*/ 105 h 123"/>
                <a:gd name="T72" fmla="*/ 24 w 194"/>
                <a:gd name="T73" fmla="*/ 105 h 123"/>
                <a:gd name="T74" fmla="*/ 24 w 194"/>
                <a:gd name="T75" fmla="*/ 94 h 123"/>
                <a:gd name="T76" fmla="*/ 12 w 194"/>
                <a:gd name="T77" fmla="*/ 94 h 123"/>
                <a:gd name="T78" fmla="*/ 12 w 194"/>
                <a:gd name="T79" fmla="*/ 82 h 123"/>
                <a:gd name="T80" fmla="*/ 0 w 194"/>
                <a:gd name="T81" fmla="*/ 70 h 123"/>
                <a:gd name="T82" fmla="*/ 0 w 194"/>
                <a:gd name="T83" fmla="*/ 59 h 123"/>
                <a:gd name="T84" fmla="*/ 0 w 194"/>
                <a:gd name="T85" fmla="*/ 47 h 123"/>
                <a:gd name="T86" fmla="*/ 12 w 194"/>
                <a:gd name="T87" fmla="*/ 35 h 123"/>
                <a:gd name="T88" fmla="*/ 12 w 194"/>
                <a:gd name="T89" fmla="*/ 23 h 123"/>
                <a:gd name="T90" fmla="*/ 12 w 194"/>
                <a:gd name="T91" fmla="*/ 12 h 123"/>
                <a:gd name="T92" fmla="*/ 12 w 194"/>
                <a:gd name="T93" fmla="*/ 0 h 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4" h="123">
                  <a:moveTo>
                    <a:pt x="24" y="12"/>
                  </a:moveTo>
                  <a:lnTo>
                    <a:pt x="36" y="12"/>
                  </a:lnTo>
                  <a:lnTo>
                    <a:pt x="49" y="12"/>
                  </a:lnTo>
                  <a:lnTo>
                    <a:pt x="61" y="12"/>
                  </a:lnTo>
                  <a:lnTo>
                    <a:pt x="73" y="12"/>
                  </a:lnTo>
                  <a:lnTo>
                    <a:pt x="85" y="12"/>
                  </a:lnTo>
                  <a:lnTo>
                    <a:pt x="97" y="12"/>
                  </a:lnTo>
                  <a:lnTo>
                    <a:pt x="109" y="12"/>
                  </a:lnTo>
                  <a:lnTo>
                    <a:pt x="121" y="12"/>
                  </a:lnTo>
                  <a:lnTo>
                    <a:pt x="133" y="12"/>
                  </a:lnTo>
                  <a:lnTo>
                    <a:pt x="121" y="12"/>
                  </a:lnTo>
                  <a:lnTo>
                    <a:pt x="133" y="12"/>
                  </a:lnTo>
                  <a:lnTo>
                    <a:pt x="144" y="12"/>
                  </a:lnTo>
                  <a:lnTo>
                    <a:pt x="157" y="12"/>
                  </a:lnTo>
                  <a:lnTo>
                    <a:pt x="169" y="12"/>
                  </a:lnTo>
                  <a:lnTo>
                    <a:pt x="169" y="25"/>
                  </a:lnTo>
                  <a:lnTo>
                    <a:pt x="181" y="25"/>
                  </a:lnTo>
                  <a:lnTo>
                    <a:pt x="181" y="37"/>
                  </a:lnTo>
                  <a:lnTo>
                    <a:pt x="181" y="49"/>
                  </a:lnTo>
                  <a:lnTo>
                    <a:pt x="181" y="62"/>
                  </a:lnTo>
                  <a:lnTo>
                    <a:pt x="193" y="62"/>
                  </a:lnTo>
                  <a:lnTo>
                    <a:pt x="181" y="74"/>
                  </a:lnTo>
                  <a:lnTo>
                    <a:pt x="181" y="86"/>
                  </a:lnTo>
                  <a:lnTo>
                    <a:pt x="181" y="98"/>
                  </a:lnTo>
                  <a:lnTo>
                    <a:pt x="169" y="98"/>
                  </a:lnTo>
                  <a:lnTo>
                    <a:pt x="157" y="111"/>
                  </a:lnTo>
                  <a:lnTo>
                    <a:pt x="144" y="111"/>
                  </a:lnTo>
                  <a:lnTo>
                    <a:pt x="133" y="122"/>
                  </a:lnTo>
                  <a:lnTo>
                    <a:pt x="121" y="122"/>
                  </a:lnTo>
                  <a:lnTo>
                    <a:pt x="109" y="122"/>
                  </a:lnTo>
                  <a:lnTo>
                    <a:pt x="97" y="122"/>
                  </a:lnTo>
                  <a:lnTo>
                    <a:pt x="85" y="122"/>
                  </a:lnTo>
                  <a:lnTo>
                    <a:pt x="73" y="122"/>
                  </a:lnTo>
                  <a:lnTo>
                    <a:pt x="61" y="122"/>
                  </a:lnTo>
                  <a:lnTo>
                    <a:pt x="49" y="111"/>
                  </a:lnTo>
                  <a:lnTo>
                    <a:pt x="36" y="111"/>
                  </a:lnTo>
                  <a:lnTo>
                    <a:pt x="24" y="111"/>
                  </a:lnTo>
                  <a:lnTo>
                    <a:pt x="24" y="98"/>
                  </a:lnTo>
                  <a:lnTo>
                    <a:pt x="12" y="98"/>
                  </a:lnTo>
                  <a:lnTo>
                    <a:pt x="12" y="86"/>
                  </a:lnTo>
                  <a:lnTo>
                    <a:pt x="0" y="74"/>
                  </a:lnTo>
                  <a:lnTo>
                    <a:pt x="0" y="62"/>
                  </a:lnTo>
                  <a:lnTo>
                    <a:pt x="0" y="49"/>
                  </a:lnTo>
                  <a:lnTo>
                    <a:pt x="12" y="37"/>
                  </a:lnTo>
                  <a:lnTo>
                    <a:pt x="12" y="25"/>
                  </a:lnTo>
                  <a:lnTo>
                    <a:pt x="12" y="12"/>
                  </a:lnTo>
                  <a:lnTo>
                    <a:pt x="12" y="0"/>
                  </a:lnTo>
                </a:path>
              </a:pathLst>
            </a:custGeom>
            <a:noFill/>
            <a:ln w="25400" cap="rnd" cmpd="sng">
              <a:solidFill>
                <a:srgbClr val="11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121</a:t>
            </a:fld>
            <a:endParaRPr lang="en-US" altLang="en-US"/>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1554" name="Object 2"/>
          <p:cNvGraphicFramePr>
            <a:graphicFrameLocks/>
          </p:cNvGraphicFramePr>
          <p:nvPr/>
        </p:nvGraphicFramePr>
        <p:xfrm>
          <a:off x="0" y="0"/>
          <a:ext cx="9156700" cy="6870700"/>
        </p:xfrm>
        <a:graphic>
          <a:graphicData uri="http://schemas.openxmlformats.org/presentationml/2006/ole">
            <mc:AlternateContent xmlns:mc="http://schemas.openxmlformats.org/markup-compatibility/2006">
              <mc:Choice xmlns:v="urn:schemas-microsoft-com:vml" Requires="v">
                <p:oleObj spid="_x0000_s151565" r:id="rId4" imgW="9155113" imgH="6869113" progId="">
                  <p:embed/>
                </p:oleObj>
              </mc:Choice>
              <mc:Fallback>
                <p:oleObj r:id="rId4" imgW="9155113" imgH="6869113"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567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1555" name="Rectangle 3"/>
          <p:cNvSpPr>
            <a:spLocks noGrp="1" noChangeArrowheads="1"/>
          </p:cNvSpPr>
          <p:nvPr>
            <p:ph type="title"/>
          </p:nvPr>
        </p:nvSpPr>
        <p:spPr>
          <a:xfrm>
            <a:off x="1676400" y="1676400"/>
            <a:ext cx="7064375" cy="736600"/>
          </a:xfrm>
          <a:noFill/>
          <a:effectLst>
            <a:outerShdw dist="17961" dir="135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88931" tIns="43685" rIns="88931" bIns="43685" anchor="b"/>
          <a:lstStyle/>
          <a:p>
            <a:pPr eaLnBrk="1" hangingPunct="1"/>
            <a:r>
              <a:rPr lang="en-US" altLang="en-US" sz="2000" smtClean="0">
                <a:solidFill>
                  <a:srgbClr val="00FF00"/>
                </a:solidFill>
                <a:latin typeface="Helvetica" pitchFamily="34" charset="0"/>
              </a:rPr>
              <a:t>Total Slip in the M7.3 Landers Earthquake</a:t>
            </a:r>
            <a:endParaRPr lang="en-US" altLang="en-US" smtClean="0"/>
          </a:p>
        </p:txBody>
      </p:sp>
      <p:pic>
        <p:nvPicPr>
          <p:cNvPr id="151556" name="Picture 4"/>
          <p:cNvPicPr>
            <a:picLocks noChangeArrowheads="1"/>
          </p:cNvPicPr>
          <p:nvPr/>
        </p:nvPicPr>
        <p:blipFill>
          <a:blip r:embed="rId6">
            <a:extLst>
              <a:ext uri="{28A0092B-C50C-407E-A947-70E740481C1C}">
                <a14:useLocalDpi xmlns:a14="http://schemas.microsoft.com/office/drawing/2010/main" val="0"/>
              </a:ext>
            </a:extLst>
          </a:blip>
          <a:srcRect l="8841" t="12228" r="1399" b="46487"/>
          <a:stretch>
            <a:fillRect/>
          </a:stretch>
        </p:blipFill>
        <p:spPr bwMode="auto">
          <a:xfrm>
            <a:off x="98425" y="3036888"/>
            <a:ext cx="7742238" cy="16875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57" name="Picture 5"/>
          <p:cNvPicPr>
            <a:picLocks noChangeArrowheads="1"/>
          </p:cNvPicPr>
          <p:nvPr/>
        </p:nvPicPr>
        <p:blipFill>
          <a:blip r:embed="rId6">
            <a:extLst>
              <a:ext uri="{28A0092B-C50C-407E-A947-70E740481C1C}">
                <a14:useLocalDpi xmlns:a14="http://schemas.microsoft.com/office/drawing/2010/main" val="0"/>
              </a:ext>
            </a:extLst>
          </a:blip>
          <a:srcRect l="39528" t="74707" r="33017" b="2811"/>
          <a:stretch>
            <a:fillRect/>
          </a:stretch>
        </p:blipFill>
        <p:spPr bwMode="auto">
          <a:xfrm>
            <a:off x="4419600" y="5207000"/>
            <a:ext cx="3430588" cy="1193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1558" name="AutoShape 6"/>
          <p:cNvSpPr>
            <a:spLocks noChangeArrowheads="1"/>
          </p:cNvSpPr>
          <p:nvPr/>
        </p:nvSpPr>
        <p:spPr bwMode="auto">
          <a:xfrm>
            <a:off x="136525" y="2465388"/>
            <a:ext cx="9007475" cy="582612"/>
          </a:xfrm>
          <a:prstGeom prst="parallelogram">
            <a:avLst>
              <a:gd name="adj" fmla="val 229116"/>
            </a:avLst>
          </a:prstGeom>
          <a:solidFill>
            <a:srgbClr val="008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a:solidFill>
                <a:schemeClr val="bg1"/>
              </a:solidFill>
              <a:latin typeface="Times New Roman" pitchFamily="18" charset="0"/>
            </a:endParaRPr>
          </a:p>
        </p:txBody>
      </p:sp>
      <p:sp>
        <p:nvSpPr>
          <p:cNvPr id="151559" name="Rectangle 7"/>
          <p:cNvSpPr>
            <a:spLocks noChangeArrowheads="1"/>
          </p:cNvSpPr>
          <p:nvPr/>
        </p:nvSpPr>
        <p:spPr bwMode="auto">
          <a:xfrm>
            <a:off x="304800" y="152400"/>
            <a:ext cx="4038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24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solidFill>
                  <a:schemeClr val="bg1"/>
                </a:solidFill>
              </a:rPr>
              <a:t>Rupture on a Fault</a:t>
            </a: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122</a:t>
            </a:fld>
            <a:endParaRPr lang="en-US" altLang="en-US"/>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0418" name="Rectangle 2"/>
          <p:cNvSpPr>
            <a:spLocks noGrp="1" noChangeArrowheads="1"/>
          </p:cNvSpPr>
          <p:nvPr>
            <p:ph type="title"/>
          </p:nvPr>
        </p:nvSpPr>
        <p:spPr>
          <a:xfrm>
            <a:off x="457200" y="2857500"/>
            <a:ext cx="8229600" cy="1143000"/>
          </a:xfrm>
        </p:spPr>
        <p:txBody>
          <a:bodyPr/>
          <a:lstStyle/>
          <a:p>
            <a:pPr eaLnBrk="1" hangingPunct="1">
              <a:defRPr/>
            </a:pPr>
            <a:r>
              <a:rPr lang="en-US" altLang="en-US" sz="4400" smtClean="0">
                <a:solidFill>
                  <a:srgbClr val="0000FF"/>
                </a:solidFill>
                <a:effectLst>
                  <a:outerShdw blurRad="38100" dist="38100" dir="2700000" algn="tl">
                    <a:srgbClr val="C0C0C0"/>
                  </a:outerShdw>
                </a:effectLst>
              </a:rPr>
              <a:t>End</a:t>
            </a:r>
            <a:br>
              <a:rPr lang="en-US" altLang="en-US" sz="4400" smtClean="0">
                <a:solidFill>
                  <a:srgbClr val="0000FF"/>
                </a:solidFill>
                <a:effectLst>
                  <a:outerShdw blurRad="38100" dist="38100" dir="2700000" algn="tl">
                    <a:srgbClr val="C0C0C0"/>
                  </a:outerShdw>
                </a:effectLst>
              </a:rPr>
            </a:br>
            <a:endParaRPr lang="en-US" altLang="en-US" sz="4400" smtClean="0">
              <a:solidFill>
                <a:srgbClr val="0000FF"/>
              </a:solidFill>
              <a:effectLst>
                <a:outerShdw blurRad="38100" dist="38100" dir="2700000" algn="tl">
                  <a:srgbClr val="C0C0C0"/>
                </a:outerShdw>
              </a:effectLst>
            </a:endParaRPr>
          </a:p>
        </p:txBody>
      </p:sp>
      <p:sp>
        <p:nvSpPr>
          <p:cNvPr id="2" name="Slide Number Placeholder 1"/>
          <p:cNvSpPr>
            <a:spLocks noGrp="1"/>
          </p:cNvSpPr>
          <p:nvPr>
            <p:ph type="sldNum" sz="quarter" idx="12"/>
          </p:nvPr>
        </p:nvSpPr>
        <p:spPr/>
        <p:txBody>
          <a:bodyPr/>
          <a:lstStyle/>
          <a:p>
            <a:pPr>
              <a:defRPr/>
            </a:pPr>
            <a:fld id="{0D94B4DA-C359-4876-B794-9D7AA810DFD4}" type="slidenum">
              <a:rPr lang="en-US" altLang="en-US" smtClean="0"/>
              <a:pPr>
                <a:defRPr/>
              </a:pPr>
              <a:t>123</a:t>
            </a:fld>
            <a:endParaRPr lang="en-US"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6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6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1497</TotalTime>
  <Words>3702</Words>
  <Application>Microsoft Office PowerPoint</Application>
  <PresentationFormat>On-screen Show (4:3)</PresentationFormat>
  <Paragraphs>788</Paragraphs>
  <Slides>123</Slides>
  <Notes>118</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4</vt:i4>
      </vt:variant>
      <vt:variant>
        <vt:lpstr>Slide Titles</vt:lpstr>
      </vt:variant>
      <vt:variant>
        <vt:i4>123</vt:i4>
      </vt:variant>
    </vt:vector>
  </HeadingPairs>
  <TitlesOfParts>
    <vt:vector size="139" baseType="lpstr">
      <vt:lpstr>Arial</vt:lpstr>
      <vt:lpstr>Verdana</vt:lpstr>
      <vt:lpstr>Times New Roman</vt:lpstr>
      <vt:lpstr>Helvetica</vt:lpstr>
      <vt:lpstr>Rockwell Extra Bold</vt:lpstr>
      <vt:lpstr>Symbol</vt:lpstr>
      <vt:lpstr>Zapf Dingbats</vt:lpstr>
      <vt:lpstr>Times</vt:lpstr>
      <vt:lpstr>Wingdings</vt:lpstr>
      <vt:lpstr>Calibri</vt:lpstr>
      <vt:lpstr>Default Design</vt:lpstr>
      <vt:lpstr>Custom Design</vt:lpstr>
      <vt:lpstr>Equation</vt:lpstr>
      <vt:lpstr>MathType 6.0 Equation</vt:lpstr>
      <vt:lpstr>Image</vt:lpstr>
      <vt:lpstr>MathType Equation</vt:lpstr>
      <vt:lpstr>PowerPoint Presentation</vt:lpstr>
      <vt:lpstr>SOURCE REPRESENTATION</vt:lpstr>
      <vt:lpstr>Point sources</vt:lpstr>
      <vt:lpstr>Basic properties of seismic sources</vt:lpstr>
      <vt:lpstr>Point Source</vt:lpstr>
      <vt:lpstr>PowerPoint Presentation</vt:lpstr>
      <vt:lpstr>PowerPoint Presentation</vt:lpstr>
      <vt:lpstr>PowerPoint Presentation</vt:lpstr>
      <vt:lpstr>PowerPoint Presentation</vt:lpstr>
      <vt:lpstr>PowerPoint Presentation</vt:lpstr>
      <vt:lpstr>Point Source: 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SOURCE REPRESENTATION</vt:lpstr>
      <vt:lpstr>PowerPoint Presentation</vt:lpstr>
      <vt:lpstr>PowerPoint Presentation</vt:lpstr>
      <vt:lpstr>Frequencies of ground-motion for engineering purposes</vt:lpstr>
      <vt:lpstr>Horizontal motions are of most importance for earthquake engineering</vt:lpstr>
      <vt:lpstr>Radiation Patterns &amp; Relative Amplitudes in 3D</vt:lpstr>
      <vt:lpstr>PowerPoint Presentation</vt:lpstr>
      <vt:lpstr>PowerPoint Presentation</vt:lpstr>
      <vt:lpstr>Point Source: Discussion</vt:lpstr>
      <vt:lpstr>Point Source: Discussion</vt:lpstr>
      <vt:lpstr>PowerPoint Presentation</vt:lpstr>
      <vt:lpstr>PowerPoint Presentation</vt:lpstr>
      <vt:lpstr>PowerPoint Presentation</vt:lpstr>
      <vt:lpstr>PowerPoint Presentation</vt:lpstr>
      <vt:lpstr>Point Source: Discussion</vt:lpstr>
      <vt:lpstr>PowerPoint Presentation</vt:lpstr>
      <vt:lpstr>PowerPoint Presentation</vt:lpstr>
      <vt:lpstr>PowerPoint Presentation</vt:lpstr>
      <vt:lpstr>Source Spectrum</vt:lpstr>
      <vt:lpstr>Source Spectrum</vt:lpstr>
      <vt:lpstr>Source Spectrum</vt:lpstr>
      <vt:lpstr>PowerPoint Presentation</vt:lpstr>
      <vt:lpstr>Source Spectrum</vt:lpstr>
      <vt:lpstr>Point Source: Discussion</vt:lpstr>
      <vt:lpstr>Motivation for commonly used equation</vt:lpstr>
      <vt:lpstr>PowerPoint Presentation</vt:lpstr>
      <vt:lpstr>Fourier spectrum of a box function:  The frequency domain representation of the point source</vt:lpstr>
      <vt:lpstr>Example</vt:lpstr>
      <vt:lpstr>The answer…</vt:lpstr>
      <vt:lpstr>Properties:</vt:lpstr>
      <vt:lpstr>PowerPoint Presentation</vt:lpstr>
      <vt:lpstr>PowerPoint Presentation</vt:lpstr>
      <vt:lpstr>PowerPoint Presentation</vt:lpstr>
      <vt:lpstr>PowerPoint Presentation</vt:lpstr>
      <vt:lpstr>PowerPoint Presentation</vt:lpstr>
      <vt:lpstr>PowerPoint Presentation</vt:lpstr>
      <vt:lpstr>Static scaling before, now consider frequency-dependent source excitation</vt:lpstr>
      <vt:lpstr>PowerPoint Presentation</vt:lpstr>
      <vt:lpstr>Discussion</vt:lpstr>
      <vt:lpstr>Point Source: Discussion</vt:lpstr>
      <vt:lpstr>Point Source: Discussion</vt:lpstr>
      <vt:lpstr>Introducing the stress drop Δσ (also known as the stress parameter)</vt:lpstr>
      <vt:lpstr>For a circular crack:</vt:lpstr>
      <vt:lpstr>For a circular crack:</vt:lpstr>
      <vt:lpstr>PowerPoint Presentation</vt:lpstr>
      <vt:lpstr>Stress Drop</vt:lpstr>
      <vt:lpstr>Typical Stress Drop Values</vt:lpstr>
      <vt:lpstr>Example</vt:lpstr>
      <vt:lpstr>Example</vt:lpstr>
      <vt:lpstr>PowerPoint Presentation</vt:lpstr>
      <vt:lpstr>Self Similarity and Scaling at High Frequencies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Δσ is a KEY parameter for ground-motion at frequencies of engineering interest  Units: bars, MPa, where 1 MPa= 10 bars  Also, M0 in dyne-cm or N-m, where 1 N-m=10^7 dyne-cm (log M0=1.5M+16.05 for M0 in dyne-cm).</vt:lpstr>
      <vt:lpstr>Why Stress Drop Matters</vt:lpstr>
      <vt:lpstr>Why Stress Drop Matters</vt:lpstr>
      <vt:lpstr>Use of mb/Mw in the Search for High Stress-Parameter Earthquakes in Regions of Tectonic Extension</vt:lpstr>
      <vt:lpstr>We have 21,179 events, h(PDE) or h(GCMT) &lt; 50 km, 1976 – Sept 2007, for which mb(PDE) and Mw(GCMT) are both available</vt:lpstr>
      <vt:lpstr>SOURCE EFFECTS</vt:lpstr>
      <vt:lpstr>PowerPoint Presentation</vt:lpstr>
      <vt:lpstr>Haskell source model:  Simple description of a moving source.  </vt:lpstr>
      <vt:lpstr>Directivity:  Ground motion pulse duration will be shortened in duration in the direction in which wave front is advancing, as waves radiating from near-end of fault pile up on top of waves radiating from the far end.  This directivity effect increases wave amplitudes in the rupture propagation direction.</vt:lpstr>
      <vt:lpstr>Example of observed directivity effects in the Landers earthquake ground motions near the fault.  Directivity was a key factor in causing large ground motions in Kobe, Japan, and a major damage factor.  It probably also played a role in the recent San Simeon, CA, earthquake</vt:lpstr>
      <vt:lpstr>PowerPoint Presentation</vt:lpstr>
      <vt:lpstr>PowerPoint Presentation</vt:lpstr>
      <vt:lpstr>PowerPoint Presentation</vt:lpstr>
      <vt:lpstr>PowerPoint Presentation</vt:lpstr>
      <vt:lpstr>PowerPoint Presentation</vt:lpstr>
      <vt:lpstr>Directivity</vt:lpstr>
      <vt:lpstr>SOURCE REPRESENTATION</vt:lpstr>
      <vt:lpstr>Fault kinematics</vt:lpstr>
      <vt:lpstr>PowerPoint Presentation</vt:lpstr>
      <vt:lpstr>Slip on an earthquake fault</vt:lpstr>
      <vt:lpstr>Slip on an earthquake fault Second 2.0</vt:lpstr>
      <vt:lpstr>Slip on an earthquake fault Second 4.0</vt:lpstr>
      <vt:lpstr>Slip on an earthquake fault Second 6.0</vt:lpstr>
      <vt:lpstr>Slip on an earthquake fault Second 8.0</vt:lpstr>
      <vt:lpstr>Slip on an earthquake fault Second 10.0</vt:lpstr>
      <vt:lpstr>Slip on an earthquake fault Second 12.0</vt:lpstr>
      <vt:lpstr>Slip on an earthquake fault Second 14.0</vt:lpstr>
      <vt:lpstr>Slip on an earthquake fault Second 16.0</vt:lpstr>
      <vt:lpstr>Slip on an earthquake fault Second 18.0</vt:lpstr>
      <vt:lpstr>Slip on an earthquake fault Second 20.0</vt:lpstr>
      <vt:lpstr>Slip on an earthquake fault Second 22.0</vt:lpstr>
      <vt:lpstr>Slip on an earthquake fault Second 24.0</vt:lpstr>
      <vt:lpstr>Total Slip in the M7.3 Landers Earthquake</vt:lpstr>
      <vt:lpstr>End </vt:lpstr>
    </vt:vector>
  </TitlesOfParts>
  <Company>doi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usgs</dc:creator>
  <cp:lastModifiedBy>David Boore</cp:lastModifiedBy>
  <cp:revision>237</cp:revision>
  <dcterms:created xsi:type="dcterms:W3CDTF">2005-04-19T00:32:37Z</dcterms:created>
  <dcterms:modified xsi:type="dcterms:W3CDTF">2013-09-05T12:15:16Z</dcterms:modified>
</cp:coreProperties>
</file>