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315" r:id="rId2"/>
    <p:sldId id="316" r:id="rId3"/>
    <p:sldId id="317" r:id="rId4"/>
    <p:sldId id="318" r:id="rId5"/>
    <p:sldId id="320" r:id="rId6"/>
    <p:sldId id="294" r:id="rId7"/>
    <p:sldId id="319" r:id="rId8"/>
    <p:sldId id="267" r:id="rId9"/>
    <p:sldId id="554" r:id="rId10"/>
    <p:sldId id="553" r:id="rId11"/>
    <p:sldId id="266" r:id="rId12"/>
    <p:sldId id="321" r:id="rId13"/>
    <p:sldId id="295" r:id="rId14"/>
    <p:sldId id="322" r:id="rId15"/>
    <p:sldId id="323" r:id="rId16"/>
    <p:sldId id="293" r:id="rId17"/>
    <p:sldId id="552" r:id="rId18"/>
  </p:sldIdLst>
  <p:sldSz cx="9144000" cy="6858000" type="screen4x3"/>
  <p:notesSz cx="7099300" cy="10234613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11" autoAdjust="0"/>
    <p:restoredTop sz="94660"/>
  </p:normalViewPr>
  <p:slideViewPr>
    <p:cSldViewPr showGuides="1">
      <p:cViewPr>
        <p:scale>
          <a:sx n="60" d="100"/>
          <a:sy n="60" d="100"/>
        </p:scale>
        <p:origin x="-1266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E3876A-0BB7-4432-A685-186F1EF2BA41}" type="datetimeFigureOut">
              <a:rPr lang="tr-TR"/>
              <a:pPr>
                <a:defRPr/>
              </a:pPr>
              <a:t>05.09.2013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r-T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D01E1DA-632A-4E6E-902B-7A8F8FE9F3D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2259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188880A-8CF7-45AD-A956-72F4D868F6E0}" type="slidenum">
              <a:rPr lang="tr-TR" altLang="en-US" smtClean="0"/>
              <a:pPr eaLnBrk="1" hangingPunct="1"/>
              <a:t>1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9E9AFBC-D545-42AE-A6F6-2F336B697EB2}" type="slidenum">
              <a:rPr lang="tr-TR" altLang="en-US" smtClean="0"/>
              <a:pPr eaLnBrk="1" hangingPunct="1"/>
              <a:t>2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83F50A9-0421-4DA9-926C-C934911C578D}" type="slidenum">
              <a:rPr lang="tr-TR" altLang="en-US" smtClean="0"/>
              <a:pPr eaLnBrk="1" hangingPunct="1"/>
              <a:t>3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2D924FD-C2FE-4041-AFB0-6A4198BC4794}" type="slidenum">
              <a:rPr lang="tr-TR" altLang="en-US" smtClean="0"/>
              <a:pPr eaLnBrk="1" hangingPunct="1"/>
              <a:t>6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F44D84-AC25-4D1A-946F-46343A9FB943}" type="slidenum">
              <a:rPr lang="tr-TR" altLang="en-US" smtClean="0"/>
              <a:pPr eaLnBrk="1" hangingPunct="1"/>
              <a:t>11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BBC6922-1DA2-4B24-903A-2B9A4A7B171A}" type="slidenum">
              <a:rPr lang="tr-TR" altLang="en-US" smtClean="0"/>
              <a:pPr eaLnBrk="1" hangingPunct="1"/>
              <a:t>12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5D71DB3-BCA0-4149-BB06-19C5D0C9752F}" type="slidenum">
              <a:rPr lang="tr-TR" altLang="en-US" smtClean="0"/>
              <a:pPr eaLnBrk="1" hangingPunct="1"/>
              <a:t>13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654E0B-E003-486C-B10A-6DCC76D1D40D}" type="slidenum">
              <a:rPr lang="tr-TR" altLang="en-US" smtClean="0"/>
              <a:pPr eaLnBrk="1" hangingPunct="1"/>
              <a:t>14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CD71E2C-CD53-46D2-B0A5-C2A32C94A684}" type="slidenum">
              <a:rPr lang="tr-TR" altLang="en-US" smtClean="0"/>
              <a:pPr eaLnBrk="1" hangingPunct="1"/>
              <a:t>15</a:t>
            </a:fld>
            <a:endParaRPr lang="tr-T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0729DF9-9A61-4F4D-8ABC-B196C4CBEAA0}" type="slidenum">
              <a:rPr lang="tr-TR" altLang="en-US" smtClean="0"/>
              <a:pPr eaLnBrk="1" hangingPunct="1"/>
              <a:t>16</a:t>
            </a:fld>
            <a:endParaRPr lang="tr-T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3551C-B3F8-4B97-A04B-C76B4AA46C0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472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00B60-C6BA-4E51-8053-50CD071F245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124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D3259-3B58-483E-925A-C89E93540B0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6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90193-D33C-4048-9D63-E6D37687FC5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872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40347-2994-4651-82BE-3DFBC2BCE51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67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F1D62-DE7D-42E0-BEE1-B687FD22C91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8897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9EAE0-7F0E-4BFA-8404-DF8E95E8CCE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60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2A7D7-8FEA-4369-923A-9CA275591C9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420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69F1E-B600-49D6-BFF3-14705C600E4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630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A313F-7728-4BB0-A318-64563447D72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722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5B876-FC77-4D41-996F-860DD1CD252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01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Click to edit Master text styles</a:t>
            </a:r>
          </a:p>
          <a:p>
            <a:pPr lvl="1"/>
            <a:r>
              <a:rPr lang="tr-TR" altLang="en-US" smtClean="0"/>
              <a:t>Second level</a:t>
            </a:r>
          </a:p>
          <a:p>
            <a:pPr lvl="2"/>
            <a:r>
              <a:rPr lang="tr-TR" altLang="en-US" smtClean="0"/>
              <a:t>Third level</a:t>
            </a:r>
          </a:p>
          <a:p>
            <a:pPr lvl="3"/>
            <a:r>
              <a:rPr lang="tr-TR" altLang="en-US" smtClean="0"/>
              <a:t>Fourth level</a:t>
            </a:r>
          </a:p>
          <a:p>
            <a:pPr lvl="4"/>
            <a:r>
              <a:rPr lang="tr-TR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11B9DC0-9511-41C8-9655-841D76C4F1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457200" y="211455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/>
              <a:t>For any given time series, g(t), the Fourier spectrum is:</a:t>
            </a: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2514600" y="2571750"/>
          <a:ext cx="3352800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4" imgW="13831200" imgH="4517640" progId="Equation.3">
                  <p:embed/>
                </p:oleObj>
              </mc:Choice>
              <mc:Fallback>
                <p:oleObj name="Equation" r:id="rId4" imgW="13831200" imgH="4517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571750"/>
                        <a:ext cx="3352800" cy="1233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820704"/>
              </p:ext>
            </p:extLst>
          </p:nvPr>
        </p:nvGraphicFramePr>
        <p:xfrm>
          <a:off x="3013519" y="4692045"/>
          <a:ext cx="3116961" cy="1234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6" imgW="1320480" imgH="457200" progId="Equation.DSMT4">
                  <p:embed/>
                </p:oleObj>
              </mc:Choice>
              <mc:Fallback>
                <p:oleObj name="Equation" r:id="rId6" imgW="1320480" imgH="457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3519" y="4692045"/>
                        <a:ext cx="3116961" cy="1234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12"/>
          <p:cNvSpPr txBox="1">
            <a:spLocks noChangeArrowheads="1"/>
          </p:cNvSpPr>
          <p:nvPr/>
        </p:nvSpPr>
        <p:spPr bwMode="auto">
          <a:xfrm>
            <a:off x="486969" y="260648"/>
            <a:ext cx="82089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u="sng" dirty="0">
                <a:solidFill>
                  <a:srgbClr val="FF0000"/>
                </a:solidFill>
              </a:rPr>
              <a:t>FOURIER </a:t>
            </a:r>
            <a:r>
              <a:rPr lang="en-US" altLang="en-US" sz="3200" b="1" u="sng" dirty="0" smtClean="0">
                <a:solidFill>
                  <a:srgbClr val="FF0000"/>
                </a:solidFill>
              </a:rPr>
              <a:t>SPECTRUM: Time Domain (TD)-Frequency-Domain (FD) and vice-versa</a:t>
            </a:r>
            <a:endParaRPr lang="en-US" altLang="en-US" sz="3200" b="1" u="sng" dirty="0">
              <a:solidFill>
                <a:srgbClr val="FF0000"/>
              </a:solidFill>
            </a:endParaRPr>
          </a:p>
        </p:txBody>
      </p:sp>
      <p:sp>
        <p:nvSpPr>
          <p:cNvPr id="1031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032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86969" y="3861048"/>
            <a:ext cx="830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 smtClean="0"/>
              <a:t>The inverse transform gives the time domain signal given the complex Fourier spectrum:</a:t>
            </a:r>
            <a:endParaRPr lang="en-US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283845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3" name="Rectangle 16"/>
          <p:cNvSpPr>
            <a:spLocks noChangeArrowheads="1"/>
          </p:cNvSpPr>
          <p:nvPr/>
        </p:nvSpPr>
        <p:spPr bwMode="auto">
          <a:xfrm>
            <a:off x="3033713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4" name="Text Box 25"/>
          <p:cNvSpPr txBox="1">
            <a:spLocks noChangeArrowheads="1"/>
          </p:cNvSpPr>
          <p:nvPr/>
        </p:nvSpPr>
        <p:spPr bwMode="auto">
          <a:xfrm>
            <a:off x="457200" y="12192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The Fourier amplitude is</a:t>
            </a:r>
          </a:p>
        </p:txBody>
      </p:sp>
      <p:graphicFrame>
        <p:nvGraphicFramePr>
          <p:cNvPr id="2050" name="Object 26"/>
          <p:cNvGraphicFramePr>
            <a:graphicFrameLocks noChangeAspect="1"/>
          </p:cNvGraphicFramePr>
          <p:nvPr/>
        </p:nvGraphicFramePr>
        <p:xfrm>
          <a:off x="1520825" y="1654175"/>
          <a:ext cx="6253163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4" imgW="34972200" imgH="7512480" progId="Equation.3">
                  <p:embed/>
                </p:oleObj>
              </mc:Choice>
              <mc:Fallback>
                <p:oleObj name="Equation" r:id="rId4" imgW="34972200" imgH="751248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825" y="1654175"/>
                        <a:ext cx="6253163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 Box 27"/>
          <p:cNvSpPr txBox="1">
            <a:spLocks noChangeArrowheads="1"/>
          </p:cNvSpPr>
          <p:nvPr/>
        </p:nvSpPr>
        <p:spPr bwMode="auto">
          <a:xfrm>
            <a:off x="457200" y="31242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The Fourier phase angle is</a:t>
            </a:r>
          </a:p>
        </p:txBody>
      </p:sp>
      <p:graphicFrame>
        <p:nvGraphicFramePr>
          <p:cNvPr id="2051" name="Object 28"/>
          <p:cNvGraphicFramePr>
            <a:graphicFrameLocks noChangeAspect="1"/>
          </p:cNvGraphicFramePr>
          <p:nvPr/>
        </p:nvGraphicFramePr>
        <p:xfrm>
          <a:off x="2573338" y="3689350"/>
          <a:ext cx="4148137" cy="240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6" imgW="22971600" imgH="12842280" progId="Equation.DSMT4">
                  <p:embed/>
                </p:oleObj>
              </mc:Choice>
              <mc:Fallback>
                <p:oleObj name="Equation" r:id="rId6" imgW="22971600" imgH="1284228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689350"/>
                        <a:ext cx="4148137" cy="240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2057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1"/>
          <p:cNvSpPr txBox="1">
            <a:spLocks noChangeArrowheads="1"/>
          </p:cNvSpPr>
          <p:nvPr/>
        </p:nvSpPr>
        <p:spPr bwMode="auto">
          <a:xfrm>
            <a:off x="762000" y="1371600"/>
            <a:ext cx="7924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/>
              <a:t>The plot of Fourier amplitude versus frequency is known as a </a:t>
            </a:r>
            <a:r>
              <a:rPr lang="en-US" altLang="en-US" sz="2400" b="1">
                <a:solidFill>
                  <a:srgbClr val="FF0000"/>
                </a:solidFill>
              </a:rPr>
              <a:t>Fourier amplitude spectrum</a:t>
            </a:r>
            <a:r>
              <a:rPr lang="en-US" altLang="en-US" sz="2400" b="1"/>
              <a:t>. A plot of Fourier phase angle versus frequency gives the </a:t>
            </a:r>
            <a:r>
              <a:rPr lang="en-US" altLang="en-US" sz="2400" b="1">
                <a:solidFill>
                  <a:srgbClr val="FF0000"/>
                </a:solidFill>
              </a:rPr>
              <a:t>Fourier phase spectrum</a:t>
            </a:r>
            <a:r>
              <a:rPr lang="en-US" altLang="en-US" sz="2400" b="1"/>
              <a:t>.</a:t>
            </a:r>
          </a:p>
        </p:txBody>
      </p:sp>
      <p:sp>
        <p:nvSpPr>
          <p:cNvPr id="5123" name="Text Box 12"/>
          <p:cNvSpPr txBox="1">
            <a:spLocks noChangeArrowheads="1"/>
          </p:cNvSpPr>
          <p:nvPr/>
        </p:nvSpPr>
        <p:spPr bwMode="auto">
          <a:xfrm>
            <a:off x="762000" y="3886200"/>
            <a:ext cx="7848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chemeClr val="accent2"/>
                </a:solidFill>
              </a:rPr>
              <a:t>Fourier amplitude spectrum of a strong ground motion expresses the frequency content of a motion very clearly. 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ChangeArrowheads="1"/>
          </p:cNvSpPr>
          <p:nvPr/>
        </p:nvSpPr>
        <p:spPr bwMode="auto">
          <a:xfrm>
            <a:off x="3119438" y="2681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6147" name="Group 12"/>
          <p:cNvGrpSpPr>
            <a:grpSpLocks/>
          </p:cNvGrpSpPr>
          <p:nvPr/>
        </p:nvGrpSpPr>
        <p:grpSpPr bwMode="auto">
          <a:xfrm>
            <a:off x="1514475" y="1052513"/>
            <a:ext cx="5788025" cy="4776787"/>
            <a:chOff x="1115" y="417"/>
            <a:chExt cx="4019" cy="3312"/>
          </a:xfrm>
        </p:grpSpPr>
        <p:pic>
          <p:nvPicPr>
            <p:cNvPr id="6154" name="Picture 13" descr="u0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8" b="4959"/>
            <a:stretch>
              <a:fillRect/>
            </a:stretch>
          </p:blipFill>
          <p:spPr bwMode="auto">
            <a:xfrm>
              <a:off x="1115" y="417"/>
              <a:ext cx="4019" cy="3312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5" name="Text Box 14"/>
            <p:cNvSpPr txBox="1">
              <a:spLocks noChangeArrowheads="1"/>
            </p:cNvSpPr>
            <p:nvPr/>
          </p:nvSpPr>
          <p:spPr bwMode="auto">
            <a:xfrm>
              <a:off x="2958" y="1845"/>
              <a:ext cx="594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time (s)</a:t>
              </a:r>
              <a:endParaRPr lang="en-US" altLang="en-US" sz="1200" b="1"/>
            </a:p>
          </p:txBody>
        </p:sp>
        <p:sp>
          <p:nvSpPr>
            <p:cNvPr id="6156" name="Rectangle 15"/>
            <p:cNvSpPr>
              <a:spLocks noChangeArrowheads="1"/>
            </p:cNvSpPr>
            <p:nvPr/>
          </p:nvSpPr>
          <p:spPr bwMode="auto">
            <a:xfrm>
              <a:off x="2928" y="2055"/>
              <a:ext cx="52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7" name="Rectangle 16"/>
            <p:cNvSpPr>
              <a:spLocks noChangeArrowheads="1"/>
            </p:cNvSpPr>
            <p:nvPr/>
          </p:nvSpPr>
          <p:spPr bwMode="auto">
            <a:xfrm>
              <a:off x="4323" y="1884"/>
              <a:ext cx="52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8" name="Text Box 17"/>
            <p:cNvSpPr txBox="1">
              <a:spLocks noChangeArrowheads="1"/>
            </p:cNvSpPr>
            <p:nvPr/>
          </p:nvSpPr>
          <p:spPr bwMode="auto">
            <a:xfrm rot="-5400000">
              <a:off x="878" y="1137"/>
              <a:ext cx="609" cy="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a (cm/s</a:t>
              </a:r>
              <a:r>
                <a:rPr lang="tr-TR" altLang="en-US" sz="1200" b="1" baseline="30000"/>
                <a:t>2</a:t>
              </a:r>
              <a:r>
                <a:rPr lang="tr-TR" altLang="en-US" sz="1200" b="1"/>
                <a:t>)</a:t>
              </a:r>
              <a:endParaRPr lang="en-US" altLang="en-US" sz="1200" b="1"/>
            </a:p>
          </p:txBody>
        </p:sp>
        <p:sp>
          <p:nvSpPr>
            <p:cNvPr id="6159" name="Text Box 18"/>
            <p:cNvSpPr txBox="1">
              <a:spLocks noChangeArrowheads="1"/>
            </p:cNvSpPr>
            <p:nvPr/>
          </p:nvSpPr>
          <p:spPr bwMode="auto">
            <a:xfrm>
              <a:off x="4032" y="654"/>
              <a:ext cx="864" cy="2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400" b="1"/>
                <a:t>sin(2</a:t>
              </a:r>
              <a:r>
                <a:rPr lang="tr-TR" altLang="en-US" sz="1400" b="1">
                  <a:sym typeface="Symbol" pitchFamily="18" charset="2"/>
                </a:rPr>
                <a:t>*0.5*t)</a:t>
              </a:r>
              <a:endParaRPr lang="en-US" altLang="en-US" sz="1400" b="1"/>
            </a:p>
          </p:txBody>
        </p:sp>
        <p:sp>
          <p:nvSpPr>
            <p:cNvPr id="6160" name="Rectangle 19"/>
            <p:cNvSpPr>
              <a:spLocks noChangeArrowheads="1"/>
            </p:cNvSpPr>
            <p:nvPr/>
          </p:nvSpPr>
          <p:spPr bwMode="auto">
            <a:xfrm>
              <a:off x="3600" y="2265"/>
              <a:ext cx="1344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1" name="Text Box 20"/>
            <p:cNvSpPr txBox="1">
              <a:spLocks noChangeArrowheads="1"/>
            </p:cNvSpPr>
            <p:nvPr/>
          </p:nvSpPr>
          <p:spPr bwMode="auto">
            <a:xfrm>
              <a:off x="2880" y="3522"/>
              <a:ext cx="96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frequency (Hz)</a:t>
              </a:r>
              <a:endParaRPr lang="en-US" altLang="en-US" sz="1200" b="1"/>
            </a:p>
          </p:txBody>
        </p:sp>
        <p:sp>
          <p:nvSpPr>
            <p:cNvPr id="6162" name="Rectangle 21"/>
            <p:cNvSpPr>
              <a:spLocks noChangeArrowheads="1"/>
            </p:cNvSpPr>
            <p:nvPr/>
          </p:nvSpPr>
          <p:spPr bwMode="auto">
            <a:xfrm>
              <a:off x="4368" y="3582"/>
              <a:ext cx="240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3" name="Text Box 22"/>
            <p:cNvSpPr txBox="1">
              <a:spLocks noChangeArrowheads="1"/>
            </p:cNvSpPr>
            <p:nvPr/>
          </p:nvSpPr>
          <p:spPr bwMode="auto">
            <a:xfrm rot="-5400000">
              <a:off x="849" y="2744"/>
              <a:ext cx="670" cy="1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FS (cm/s)</a:t>
              </a:r>
              <a:endParaRPr lang="en-US" altLang="en-US" sz="1200" b="1"/>
            </a:p>
          </p:txBody>
        </p:sp>
      </p:grpSp>
      <p:sp>
        <p:nvSpPr>
          <p:cNvPr id="6148" name="Oval 23"/>
          <p:cNvSpPr>
            <a:spLocks noChangeArrowheads="1"/>
          </p:cNvSpPr>
          <p:nvPr/>
        </p:nvSpPr>
        <p:spPr bwMode="auto">
          <a:xfrm>
            <a:off x="6388100" y="1357313"/>
            <a:ext cx="304800" cy="3810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9" name="Line 24"/>
          <p:cNvSpPr>
            <a:spLocks noChangeShapeType="1"/>
          </p:cNvSpPr>
          <p:nvPr/>
        </p:nvSpPr>
        <p:spPr bwMode="auto">
          <a:xfrm flipH="1">
            <a:off x="2501900" y="1738313"/>
            <a:ext cx="3962400" cy="35052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Text Box 25"/>
          <p:cNvSpPr txBox="1">
            <a:spLocks noChangeArrowheads="1"/>
          </p:cNvSpPr>
          <p:nvPr/>
        </p:nvSpPr>
        <p:spPr bwMode="auto">
          <a:xfrm>
            <a:off x="1368425" y="5843588"/>
            <a:ext cx="6196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/>
              <a:t>(Modified from the class notes of Prof. John Anderson at Nevada University)</a:t>
            </a:r>
          </a:p>
        </p:txBody>
      </p:sp>
      <p:sp>
        <p:nvSpPr>
          <p:cNvPr id="6151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6152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/>
          <p:cNvSpPr>
            <a:spLocks noChangeArrowheads="1"/>
          </p:cNvSpPr>
          <p:nvPr/>
        </p:nvSpPr>
        <p:spPr bwMode="auto">
          <a:xfrm>
            <a:off x="2871788" y="2743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7171" name="Group 12"/>
          <p:cNvGrpSpPr>
            <a:grpSpLocks/>
          </p:cNvGrpSpPr>
          <p:nvPr/>
        </p:nvGrpSpPr>
        <p:grpSpPr bwMode="auto">
          <a:xfrm>
            <a:off x="1511300" y="981075"/>
            <a:ext cx="6096000" cy="4887913"/>
            <a:chOff x="816" y="624"/>
            <a:chExt cx="3840" cy="3079"/>
          </a:xfrm>
        </p:grpSpPr>
        <p:pic>
          <p:nvPicPr>
            <p:cNvPr id="7178" name="Picture 13" descr="u0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0"/>
            <a:stretch>
              <a:fillRect/>
            </a:stretch>
          </p:blipFill>
          <p:spPr bwMode="auto">
            <a:xfrm>
              <a:off x="816" y="624"/>
              <a:ext cx="3840" cy="307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9" name="Rectangle 14"/>
            <p:cNvSpPr>
              <a:spLocks noChangeArrowheads="1"/>
            </p:cNvSpPr>
            <p:nvPr/>
          </p:nvSpPr>
          <p:spPr bwMode="auto">
            <a:xfrm>
              <a:off x="4123" y="1913"/>
              <a:ext cx="274" cy="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80" name="Rectangle 15"/>
            <p:cNvSpPr>
              <a:spLocks noChangeArrowheads="1"/>
            </p:cNvSpPr>
            <p:nvPr/>
          </p:nvSpPr>
          <p:spPr bwMode="auto">
            <a:xfrm>
              <a:off x="2640" y="2094"/>
              <a:ext cx="411" cy="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81" name="Text Box 16"/>
            <p:cNvSpPr txBox="1">
              <a:spLocks noChangeArrowheads="1"/>
            </p:cNvSpPr>
            <p:nvPr/>
          </p:nvSpPr>
          <p:spPr bwMode="auto">
            <a:xfrm>
              <a:off x="3849" y="804"/>
              <a:ext cx="639" cy="20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400" b="1"/>
                <a:t>sin(2</a:t>
              </a:r>
              <a:r>
                <a:rPr lang="tr-TR" altLang="en-US" sz="1400" b="1">
                  <a:sym typeface="Symbol" pitchFamily="18" charset="2"/>
                </a:rPr>
                <a:t>*2t)</a:t>
              </a:r>
              <a:endParaRPr lang="en-US" altLang="en-US" sz="1400" b="1"/>
            </a:p>
          </p:txBody>
        </p:sp>
        <p:sp>
          <p:nvSpPr>
            <p:cNvPr id="7182" name="Rectangle 17"/>
            <p:cNvSpPr>
              <a:spLocks noChangeArrowheads="1"/>
            </p:cNvSpPr>
            <p:nvPr/>
          </p:nvSpPr>
          <p:spPr bwMode="auto">
            <a:xfrm>
              <a:off x="3888" y="3492"/>
              <a:ext cx="274" cy="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83" name="Rectangle 18"/>
            <p:cNvSpPr>
              <a:spLocks noChangeArrowheads="1"/>
            </p:cNvSpPr>
            <p:nvPr/>
          </p:nvSpPr>
          <p:spPr bwMode="auto">
            <a:xfrm>
              <a:off x="3264" y="2298"/>
              <a:ext cx="1187" cy="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84" name="Text Box 19"/>
            <p:cNvSpPr txBox="1">
              <a:spLocks noChangeArrowheads="1"/>
            </p:cNvSpPr>
            <p:nvPr/>
          </p:nvSpPr>
          <p:spPr bwMode="auto">
            <a:xfrm rot="-5400000">
              <a:off x="671" y="2757"/>
              <a:ext cx="530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FS (cm/s)</a:t>
              </a:r>
              <a:endParaRPr lang="en-US" altLang="en-US" sz="1200" b="1"/>
            </a:p>
          </p:txBody>
        </p:sp>
        <p:sp>
          <p:nvSpPr>
            <p:cNvPr id="7185" name="Text Box 20"/>
            <p:cNvSpPr txBox="1">
              <a:spLocks noChangeArrowheads="1"/>
            </p:cNvSpPr>
            <p:nvPr/>
          </p:nvSpPr>
          <p:spPr bwMode="auto">
            <a:xfrm rot="-5400000">
              <a:off x="671" y="1162"/>
              <a:ext cx="530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a (cm/s</a:t>
              </a:r>
              <a:r>
                <a:rPr lang="tr-TR" altLang="en-US" sz="1200" b="1" baseline="30000"/>
                <a:t>2</a:t>
              </a:r>
              <a:r>
                <a:rPr lang="tr-TR" altLang="en-US" sz="1200" b="1"/>
                <a:t>)</a:t>
              </a:r>
              <a:endParaRPr lang="en-US" altLang="en-US" sz="1200" b="1"/>
            </a:p>
          </p:txBody>
        </p:sp>
        <p:sp>
          <p:nvSpPr>
            <p:cNvPr id="7186" name="Text Box 21"/>
            <p:cNvSpPr txBox="1">
              <a:spLocks noChangeArrowheads="1"/>
            </p:cNvSpPr>
            <p:nvPr/>
          </p:nvSpPr>
          <p:spPr bwMode="auto">
            <a:xfrm>
              <a:off x="2731" y="1932"/>
              <a:ext cx="50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time, (s)</a:t>
              </a:r>
              <a:endParaRPr lang="en-US" altLang="en-US" sz="1200" b="1"/>
            </a:p>
          </p:txBody>
        </p:sp>
        <p:sp>
          <p:nvSpPr>
            <p:cNvPr id="7187" name="Text Box 22"/>
            <p:cNvSpPr txBox="1">
              <a:spLocks noChangeArrowheads="1"/>
            </p:cNvSpPr>
            <p:nvPr/>
          </p:nvSpPr>
          <p:spPr bwMode="auto">
            <a:xfrm>
              <a:off x="2582" y="3468"/>
              <a:ext cx="86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frequency, (Hz)</a:t>
              </a:r>
              <a:endParaRPr lang="en-US" altLang="en-US" sz="1200" b="1"/>
            </a:p>
          </p:txBody>
        </p:sp>
      </p:grpSp>
      <p:sp>
        <p:nvSpPr>
          <p:cNvPr id="7172" name="Oval 23"/>
          <p:cNvSpPr>
            <a:spLocks noChangeArrowheads="1"/>
          </p:cNvSpPr>
          <p:nvPr/>
        </p:nvSpPr>
        <p:spPr bwMode="auto">
          <a:xfrm>
            <a:off x="6983413" y="1285875"/>
            <a:ext cx="166687" cy="304800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3" name="Line 24"/>
          <p:cNvSpPr>
            <a:spLocks noChangeShapeType="1"/>
          </p:cNvSpPr>
          <p:nvPr/>
        </p:nvSpPr>
        <p:spPr bwMode="auto">
          <a:xfrm flipH="1">
            <a:off x="4178300" y="1590675"/>
            <a:ext cx="2819400" cy="36576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Text Box 25"/>
          <p:cNvSpPr txBox="1">
            <a:spLocks noChangeArrowheads="1"/>
          </p:cNvSpPr>
          <p:nvPr/>
        </p:nvSpPr>
        <p:spPr bwMode="auto">
          <a:xfrm>
            <a:off x="1368425" y="5934075"/>
            <a:ext cx="6196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/>
              <a:t>(Modified from the class notes of Prof. John Anderson at Nevada University)</a:t>
            </a:r>
          </a:p>
        </p:txBody>
      </p:sp>
      <p:sp>
        <p:nvSpPr>
          <p:cNvPr id="7175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7176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7" descr="u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6613"/>
            <a:ext cx="6477000" cy="49403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18"/>
          <p:cNvSpPr txBox="1">
            <a:spLocks noChangeArrowheads="1"/>
          </p:cNvSpPr>
          <p:nvPr/>
        </p:nvSpPr>
        <p:spPr bwMode="auto">
          <a:xfrm>
            <a:off x="5445125" y="1131888"/>
            <a:ext cx="1860550" cy="320675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b="1"/>
              <a:t>sin(2</a:t>
            </a:r>
            <a:r>
              <a:rPr lang="tr-TR" altLang="en-US" sz="1400" b="1">
                <a:sym typeface="Symbol" pitchFamily="18" charset="2"/>
              </a:rPr>
              <a:t>*0.5t)+sin(</a:t>
            </a:r>
            <a:r>
              <a:rPr lang="tr-TR" altLang="en-US" sz="1400" b="1"/>
              <a:t>2</a:t>
            </a:r>
            <a:r>
              <a:rPr lang="tr-TR" altLang="en-US" sz="1400" b="1">
                <a:sym typeface="Symbol" pitchFamily="18" charset="2"/>
              </a:rPr>
              <a:t>*2t)</a:t>
            </a:r>
            <a:endParaRPr lang="en-US" altLang="en-US" sz="1400" b="1">
              <a:sym typeface="Symbol" pitchFamily="18" charset="2"/>
            </a:endParaRPr>
          </a:p>
        </p:txBody>
      </p:sp>
      <p:sp>
        <p:nvSpPr>
          <p:cNvPr id="8196" name="Rectangle 19"/>
          <p:cNvSpPr>
            <a:spLocks noChangeArrowheads="1"/>
          </p:cNvSpPr>
          <p:nvPr/>
        </p:nvSpPr>
        <p:spPr bwMode="auto">
          <a:xfrm>
            <a:off x="4271963" y="3611563"/>
            <a:ext cx="3052762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7" name="Text Box 20"/>
          <p:cNvSpPr txBox="1">
            <a:spLocks noChangeArrowheads="1"/>
          </p:cNvSpPr>
          <p:nvPr/>
        </p:nvSpPr>
        <p:spPr bwMode="auto">
          <a:xfrm>
            <a:off x="4421188" y="2944813"/>
            <a:ext cx="7445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200" b="1"/>
              <a:t>time, (s)</a:t>
            </a:r>
            <a:endParaRPr lang="en-US" altLang="en-US" sz="2800" b="1">
              <a:latin typeface="Times New Roman" pitchFamily="18" charset="0"/>
            </a:endParaRPr>
          </a:p>
        </p:txBody>
      </p:sp>
      <p:sp>
        <p:nvSpPr>
          <p:cNvPr id="8198" name="Rectangle 21"/>
          <p:cNvSpPr>
            <a:spLocks noChangeArrowheads="1"/>
          </p:cNvSpPr>
          <p:nvPr/>
        </p:nvSpPr>
        <p:spPr bwMode="auto">
          <a:xfrm>
            <a:off x="4198938" y="3289300"/>
            <a:ext cx="742950" cy="220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9" name="Text Box 22"/>
          <p:cNvSpPr txBox="1">
            <a:spLocks noChangeArrowheads="1"/>
          </p:cNvSpPr>
          <p:nvPr/>
        </p:nvSpPr>
        <p:spPr bwMode="auto">
          <a:xfrm>
            <a:off x="4049713" y="5487988"/>
            <a:ext cx="13398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200" b="1"/>
              <a:t>frequency, (Hz)</a:t>
            </a:r>
            <a:endParaRPr lang="en-US" altLang="en-US" sz="2800" b="1">
              <a:latin typeface="Times New Roman" pitchFamily="18" charset="0"/>
            </a:endParaRPr>
          </a:p>
        </p:txBody>
      </p:sp>
      <p:sp>
        <p:nvSpPr>
          <p:cNvPr id="8200" name="Text Box 23"/>
          <p:cNvSpPr txBox="1">
            <a:spLocks noChangeArrowheads="1"/>
          </p:cNvSpPr>
          <p:nvPr/>
        </p:nvSpPr>
        <p:spPr bwMode="auto">
          <a:xfrm rot="-5400000">
            <a:off x="1055688" y="4187825"/>
            <a:ext cx="960438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200" b="1"/>
              <a:t>FS (cm/s)</a:t>
            </a:r>
            <a:endParaRPr lang="en-US" altLang="en-US" sz="2800" b="1">
              <a:latin typeface="Times New Roman" pitchFamily="18" charset="0"/>
            </a:endParaRPr>
          </a:p>
        </p:txBody>
      </p:sp>
      <p:sp>
        <p:nvSpPr>
          <p:cNvPr id="8201" name="Text Box 24"/>
          <p:cNvSpPr txBox="1">
            <a:spLocks noChangeArrowheads="1"/>
          </p:cNvSpPr>
          <p:nvPr/>
        </p:nvSpPr>
        <p:spPr bwMode="auto">
          <a:xfrm rot="-5400000">
            <a:off x="1095376" y="1644650"/>
            <a:ext cx="8636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200" b="1"/>
              <a:t>a (cm/s</a:t>
            </a:r>
            <a:r>
              <a:rPr lang="tr-TR" altLang="en-US" sz="1200" b="1" baseline="30000"/>
              <a:t>2</a:t>
            </a:r>
            <a:r>
              <a:rPr lang="tr-TR" altLang="en-US" sz="1200" b="1"/>
              <a:t>)</a:t>
            </a:r>
            <a:endParaRPr lang="en-US" altLang="en-US" sz="1200" b="1"/>
          </a:p>
        </p:txBody>
      </p:sp>
      <p:sp>
        <p:nvSpPr>
          <p:cNvPr id="8202" name="Oval 25"/>
          <p:cNvSpPr>
            <a:spLocks noChangeArrowheads="1"/>
          </p:cNvSpPr>
          <p:nvPr/>
        </p:nvSpPr>
        <p:spPr bwMode="auto">
          <a:xfrm>
            <a:off x="6038850" y="1128713"/>
            <a:ext cx="228600" cy="304800"/>
          </a:xfrm>
          <a:prstGeom prst="ellips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3" name="Oval 26"/>
          <p:cNvSpPr>
            <a:spLocks noChangeArrowheads="1"/>
          </p:cNvSpPr>
          <p:nvPr/>
        </p:nvSpPr>
        <p:spPr bwMode="auto">
          <a:xfrm>
            <a:off x="6996113" y="1128713"/>
            <a:ext cx="228600" cy="304800"/>
          </a:xfrm>
          <a:prstGeom prst="ellips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4" name="Line 27"/>
          <p:cNvSpPr>
            <a:spLocks noChangeShapeType="1"/>
          </p:cNvSpPr>
          <p:nvPr/>
        </p:nvSpPr>
        <p:spPr bwMode="auto">
          <a:xfrm flipH="1">
            <a:off x="2362200" y="1433513"/>
            <a:ext cx="3733800" cy="38100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5" name="Line 28"/>
          <p:cNvSpPr>
            <a:spLocks noChangeShapeType="1"/>
          </p:cNvSpPr>
          <p:nvPr/>
        </p:nvSpPr>
        <p:spPr bwMode="auto">
          <a:xfrm flipH="1">
            <a:off x="4114800" y="1433513"/>
            <a:ext cx="2971800" cy="38862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6" name="Text Box 29"/>
          <p:cNvSpPr txBox="1">
            <a:spLocks noChangeArrowheads="1"/>
          </p:cNvSpPr>
          <p:nvPr/>
        </p:nvSpPr>
        <p:spPr bwMode="auto">
          <a:xfrm>
            <a:off x="1152525" y="5795963"/>
            <a:ext cx="6196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/>
              <a:t>(Modified from the class notes of Prof. John Anderson at Nevada University)</a:t>
            </a:r>
          </a:p>
        </p:txBody>
      </p:sp>
      <p:sp>
        <p:nvSpPr>
          <p:cNvPr id="8207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8208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9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ChangeArrowheads="1"/>
          </p:cNvSpPr>
          <p:nvPr/>
        </p:nvSpPr>
        <p:spPr bwMode="auto">
          <a:xfrm>
            <a:off x="2895600" y="22383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9219" name="Group 12"/>
          <p:cNvGrpSpPr>
            <a:grpSpLocks/>
          </p:cNvGrpSpPr>
          <p:nvPr/>
        </p:nvGrpSpPr>
        <p:grpSpPr bwMode="auto">
          <a:xfrm>
            <a:off x="1573213" y="981075"/>
            <a:ext cx="5805487" cy="4703763"/>
            <a:chOff x="855" y="769"/>
            <a:chExt cx="3657" cy="2963"/>
          </a:xfrm>
        </p:grpSpPr>
        <p:pic>
          <p:nvPicPr>
            <p:cNvPr id="9230" name="Picture 13" descr="u0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" y="769"/>
              <a:ext cx="3657" cy="293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31" name="Text Box 14"/>
            <p:cNvSpPr txBox="1">
              <a:spLocks noChangeArrowheads="1"/>
            </p:cNvSpPr>
            <p:nvPr/>
          </p:nvSpPr>
          <p:spPr bwMode="auto">
            <a:xfrm>
              <a:off x="2525" y="2064"/>
              <a:ext cx="40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time, (s)</a:t>
              </a:r>
              <a:endParaRPr lang="en-US" altLang="en-US" sz="2800" b="1">
                <a:latin typeface="Times New Roman" pitchFamily="18" charset="0"/>
              </a:endParaRPr>
            </a:p>
          </p:txBody>
        </p:sp>
        <p:sp>
          <p:nvSpPr>
            <p:cNvPr id="9232" name="Text Box 15"/>
            <p:cNvSpPr txBox="1">
              <a:spLocks noChangeArrowheads="1"/>
            </p:cNvSpPr>
            <p:nvPr/>
          </p:nvSpPr>
          <p:spPr bwMode="auto">
            <a:xfrm>
              <a:off x="2322" y="3559"/>
              <a:ext cx="85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frequency, (Hz)</a:t>
              </a:r>
              <a:endParaRPr lang="en-US" altLang="en-US" sz="2800" b="1">
                <a:latin typeface="Times New Roman" pitchFamily="18" charset="0"/>
              </a:endParaRPr>
            </a:p>
          </p:txBody>
        </p:sp>
        <p:sp>
          <p:nvSpPr>
            <p:cNvPr id="9233" name="Text Box 16"/>
            <p:cNvSpPr txBox="1">
              <a:spLocks noChangeArrowheads="1"/>
            </p:cNvSpPr>
            <p:nvPr/>
          </p:nvSpPr>
          <p:spPr bwMode="auto">
            <a:xfrm rot="-5400000">
              <a:off x="638" y="2843"/>
              <a:ext cx="632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FS (cm/s)</a:t>
              </a:r>
              <a:endParaRPr lang="en-US" altLang="en-US" sz="2800" b="1">
                <a:latin typeface="Times New Roman" pitchFamily="18" charset="0"/>
              </a:endParaRPr>
            </a:p>
          </p:txBody>
        </p:sp>
        <p:sp>
          <p:nvSpPr>
            <p:cNvPr id="9234" name="Text Box 17"/>
            <p:cNvSpPr txBox="1">
              <a:spLocks noChangeArrowheads="1"/>
            </p:cNvSpPr>
            <p:nvPr/>
          </p:nvSpPr>
          <p:spPr bwMode="auto">
            <a:xfrm rot="-5400000">
              <a:off x="667" y="1394"/>
              <a:ext cx="568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a (cm/s</a:t>
              </a:r>
              <a:r>
                <a:rPr lang="tr-TR" altLang="en-US" sz="1200" b="1" baseline="30000"/>
                <a:t>2</a:t>
              </a:r>
              <a:r>
                <a:rPr lang="tr-TR" altLang="en-US" sz="1200" b="1"/>
                <a:t>)</a:t>
              </a:r>
              <a:endParaRPr lang="en-US" altLang="en-US" sz="1200" b="1"/>
            </a:p>
          </p:txBody>
        </p:sp>
        <p:sp>
          <p:nvSpPr>
            <p:cNvPr id="9235" name="Text Box 18"/>
            <p:cNvSpPr txBox="1">
              <a:spLocks noChangeArrowheads="1"/>
            </p:cNvSpPr>
            <p:nvPr/>
          </p:nvSpPr>
          <p:spPr bwMode="auto">
            <a:xfrm>
              <a:off x="2653" y="912"/>
              <a:ext cx="1706" cy="18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tr-TR" altLang="en-US" sz="1200" b="1"/>
                <a:t>sin(2</a:t>
              </a:r>
              <a:r>
                <a:rPr lang="tr-TR" altLang="en-US" sz="1200" b="1">
                  <a:sym typeface="Symbol" pitchFamily="18" charset="2"/>
                </a:rPr>
                <a:t>*0.5t)+sin(</a:t>
              </a:r>
              <a:r>
                <a:rPr lang="tr-TR" altLang="en-US" sz="1200" b="1"/>
                <a:t>2</a:t>
              </a:r>
              <a:r>
                <a:rPr lang="tr-TR" altLang="en-US" sz="1200" b="1">
                  <a:sym typeface="Symbol" pitchFamily="18" charset="2"/>
                </a:rPr>
                <a:t>*2t) )+sin(</a:t>
              </a:r>
              <a:r>
                <a:rPr lang="tr-TR" altLang="en-US" sz="1200" b="1"/>
                <a:t>2</a:t>
              </a:r>
              <a:r>
                <a:rPr lang="tr-TR" altLang="en-US" sz="1200" b="1">
                  <a:sym typeface="Symbol" pitchFamily="18" charset="2"/>
                </a:rPr>
                <a:t>*0.3t)</a:t>
              </a:r>
              <a:endParaRPr lang="en-US" altLang="en-US" sz="1200" b="1">
                <a:sym typeface="Symbol" pitchFamily="18" charset="2"/>
              </a:endParaRPr>
            </a:p>
          </p:txBody>
        </p:sp>
        <p:sp>
          <p:nvSpPr>
            <p:cNvPr id="9236" name="Rectangle 19"/>
            <p:cNvSpPr>
              <a:spLocks noChangeArrowheads="1"/>
            </p:cNvSpPr>
            <p:nvPr/>
          </p:nvSpPr>
          <p:spPr bwMode="auto">
            <a:xfrm>
              <a:off x="1898" y="2468"/>
              <a:ext cx="229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7" name="Rectangle 20"/>
            <p:cNvSpPr>
              <a:spLocks noChangeArrowheads="1"/>
            </p:cNvSpPr>
            <p:nvPr/>
          </p:nvSpPr>
          <p:spPr bwMode="auto">
            <a:xfrm>
              <a:off x="1968" y="2439"/>
              <a:ext cx="2352" cy="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8" name="Rectangle 21"/>
            <p:cNvSpPr>
              <a:spLocks noChangeArrowheads="1"/>
            </p:cNvSpPr>
            <p:nvPr/>
          </p:nvSpPr>
          <p:spPr bwMode="auto">
            <a:xfrm>
              <a:off x="2554" y="2259"/>
              <a:ext cx="375" cy="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9220" name="Text Box 22"/>
          <p:cNvSpPr txBox="1">
            <a:spLocks noChangeArrowheads="1"/>
          </p:cNvSpPr>
          <p:nvPr/>
        </p:nvSpPr>
        <p:spPr bwMode="auto">
          <a:xfrm>
            <a:off x="1368425" y="5694363"/>
            <a:ext cx="6196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/>
              <a:t>(Modified from the class notes of Prof. John Anderson at Nevada University)</a:t>
            </a:r>
          </a:p>
        </p:txBody>
      </p:sp>
      <p:sp>
        <p:nvSpPr>
          <p:cNvPr id="9221" name="Oval 23"/>
          <p:cNvSpPr>
            <a:spLocks noChangeArrowheads="1"/>
          </p:cNvSpPr>
          <p:nvPr/>
        </p:nvSpPr>
        <p:spPr bwMode="auto">
          <a:xfrm>
            <a:off x="5016500" y="1208088"/>
            <a:ext cx="228600" cy="3048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2" name="Oval 24"/>
          <p:cNvSpPr>
            <a:spLocks noChangeArrowheads="1"/>
          </p:cNvSpPr>
          <p:nvPr/>
        </p:nvSpPr>
        <p:spPr bwMode="auto">
          <a:xfrm>
            <a:off x="5854700" y="1208088"/>
            <a:ext cx="228600" cy="3048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3" name="Oval 25"/>
          <p:cNvSpPr>
            <a:spLocks noChangeArrowheads="1"/>
          </p:cNvSpPr>
          <p:nvPr/>
        </p:nvSpPr>
        <p:spPr bwMode="auto">
          <a:xfrm>
            <a:off x="6769100" y="1208088"/>
            <a:ext cx="228600" cy="3048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4" name="Line 26"/>
          <p:cNvSpPr>
            <a:spLocks noChangeShapeType="1"/>
          </p:cNvSpPr>
          <p:nvPr/>
        </p:nvSpPr>
        <p:spPr bwMode="auto">
          <a:xfrm flipH="1">
            <a:off x="4102100" y="1512888"/>
            <a:ext cx="1828800" cy="37338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27"/>
          <p:cNvSpPr>
            <a:spLocks noChangeShapeType="1"/>
          </p:cNvSpPr>
          <p:nvPr/>
        </p:nvSpPr>
        <p:spPr bwMode="auto">
          <a:xfrm flipH="1">
            <a:off x="2578100" y="1436688"/>
            <a:ext cx="2514600" cy="38100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28"/>
          <p:cNvSpPr>
            <a:spLocks noChangeShapeType="1"/>
          </p:cNvSpPr>
          <p:nvPr/>
        </p:nvSpPr>
        <p:spPr bwMode="auto">
          <a:xfrm flipH="1">
            <a:off x="2197100" y="1512888"/>
            <a:ext cx="4648200" cy="38100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9228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3"/>
          <p:cNvSpPr>
            <a:spLocks noChangeArrowheads="1"/>
          </p:cNvSpPr>
          <p:nvPr/>
        </p:nvSpPr>
        <p:spPr bwMode="auto">
          <a:xfrm>
            <a:off x="2957513" y="18907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3" name="Rectangle 15"/>
          <p:cNvSpPr>
            <a:spLocks noChangeArrowheads="1"/>
          </p:cNvSpPr>
          <p:nvPr/>
        </p:nvSpPr>
        <p:spPr bwMode="auto">
          <a:xfrm>
            <a:off x="1979613" y="2133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0244" name="Group 22"/>
          <p:cNvGrpSpPr>
            <a:grpSpLocks/>
          </p:cNvGrpSpPr>
          <p:nvPr/>
        </p:nvGrpSpPr>
        <p:grpSpPr bwMode="auto">
          <a:xfrm>
            <a:off x="1511300" y="1052513"/>
            <a:ext cx="6019800" cy="4586287"/>
            <a:chOff x="816" y="816"/>
            <a:chExt cx="3792" cy="2889"/>
          </a:xfrm>
        </p:grpSpPr>
        <p:pic>
          <p:nvPicPr>
            <p:cNvPr id="10249" name="Picture 23" descr="u0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816"/>
              <a:ext cx="3792" cy="2865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50" name="Text Box 24"/>
            <p:cNvSpPr txBox="1">
              <a:spLocks noChangeArrowheads="1"/>
            </p:cNvSpPr>
            <p:nvPr/>
          </p:nvSpPr>
          <p:spPr bwMode="auto">
            <a:xfrm>
              <a:off x="2592" y="2026"/>
              <a:ext cx="40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time, (s)</a:t>
              </a:r>
              <a:endParaRPr lang="en-US" altLang="en-US" sz="2800" b="1">
                <a:latin typeface="Times New Roman" pitchFamily="18" charset="0"/>
              </a:endParaRPr>
            </a:p>
          </p:txBody>
        </p:sp>
        <p:sp>
          <p:nvSpPr>
            <p:cNvPr id="10251" name="Text Box 25"/>
            <p:cNvSpPr txBox="1">
              <a:spLocks noChangeArrowheads="1"/>
            </p:cNvSpPr>
            <p:nvPr/>
          </p:nvSpPr>
          <p:spPr bwMode="auto">
            <a:xfrm>
              <a:off x="2482" y="3532"/>
              <a:ext cx="85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frequency, (Hz)</a:t>
              </a:r>
              <a:endParaRPr lang="en-US" altLang="en-US" sz="2800" b="1">
                <a:latin typeface="Times New Roman" pitchFamily="18" charset="0"/>
              </a:endParaRPr>
            </a:p>
          </p:txBody>
        </p:sp>
        <p:sp>
          <p:nvSpPr>
            <p:cNvPr id="10252" name="Text Box 26"/>
            <p:cNvSpPr txBox="1">
              <a:spLocks noChangeArrowheads="1"/>
            </p:cNvSpPr>
            <p:nvPr/>
          </p:nvSpPr>
          <p:spPr bwMode="auto">
            <a:xfrm rot="-5400000">
              <a:off x="638" y="2813"/>
              <a:ext cx="632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FS (cm/s)</a:t>
              </a:r>
              <a:endParaRPr lang="en-US" altLang="en-US" sz="2800" b="1">
                <a:latin typeface="Times New Roman" pitchFamily="18" charset="0"/>
              </a:endParaRPr>
            </a:p>
          </p:txBody>
        </p:sp>
        <p:sp>
          <p:nvSpPr>
            <p:cNvPr id="10253" name="Text Box 27"/>
            <p:cNvSpPr txBox="1">
              <a:spLocks noChangeArrowheads="1"/>
            </p:cNvSpPr>
            <p:nvPr/>
          </p:nvSpPr>
          <p:spPr bwMode="auto">
            <a:xfrm rot="-5400000">
              <a:off x="667" y="1271"/>
              <a:ext cx="568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a (cm/s</a:t>
              </a:r>
              <a:r>
                <a:rPr lang="tr-TR" altLang="en-US" sz="1200" b="1" baseline="30000"/>
                <a:t>2</a:t>
              </a:r>
              <a:r>
                <a:rPr lang="tr-TR" altLang="en-US" sz="1200" b="1"/>
                <a:t>)</a:t>
              </a:r>
              <a:endParaRPr lang="en-US" altLang="en-US" sz="1200" b="1"/>
            </a:p>
          </p:txBody>
        </p:sp>
        <p:sp>
          <p:nvSpPr>
            <p:cNvPr id="10254" name="Text Box 28"/>
            <p:cNvSpPr txBox="1">
              <a:spLocks noChangeArrowheads="1"/>
            </p:cNvSpPr>
            <p:nvPr/>
          </p:nvSpPr>
          <p:spPr bwMode="auto">
            <a:xfrm>
              <a:off x="2484" y="939"/>
              <a:ext cx="1873" cy="18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r-TR" altLang="en-US" sz="1200" b="1"/>
                <a:t>Sum of sine curves with random phase</a:t>
              </a:r>
              <a:endParaRPr lang="en-US" altLang="en-US" sz="1200" b="1">
                <a:sym typeface="Symbol" pitchFamily="18" charset="2"/>
              </a:endParaRPr>
            </a:p>
          </p:txBody>
        </p:sp>
        <p:sp>
          <p:nvSpPr>
            <p:cNvPr id="10255" name="Rectangle 29"/>
            <p:cNvSpPr>
              <a:spLocks noChangeArrowheads="1"/>
            </p:cNvSpPr>
            <p:nvPr/>
          </p:nvSpPr>
          <p:spPr bwMode="auto">
            <a:xfrm>
              <a:off x="1872" y="2418"/>
              <a:ext cx="2511" cy="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56" name="Rectangle 30"/>
            <p:cNvSpPr>
              <a:spLocks noChangeArrowheads="1"/>
            </p:cNvSpPr>
            <p:nvPr/>
          </p:nvSpPr>
          <p:spPr bwMode="auto">
            <a:xfrm>
              <a:off x="2592" y="2256"/>
              <a:ext cx="375" cy="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10245" name="Text Box 31"/>
          <p:cNvSpPr txBox="1">
            <a:spLocks noChangeArrowheads="1"/>
          </p:cNvSpPr>
          <p:nvPr/>
        </p:nvSpPr>
        <p:spPr bwMode="auto">
          <a:xfrm>
            <a:off x="1368425" y="5691188"/>
            <a:ext cx="6196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/>
              <a:t>(Modified from the class notes of Prof. John Anderson at Nevada University)</a:t>
            </a:r>
          </a:p>
        </p:txBody>
      </p:sp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0247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1714500"/>
            <a:ext cx="31623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772663"/>
            <a:ext cx="830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Example: summing quasi-monochromatic waves to simulate body-wave arrivals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5589240"/>
            <a:ext cx="8276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Swanger</a:t>
            </a:r>
            <a:r>
              <a:rPr lang="en-US" dirty="0"/>
              <a:t>, H. J. and D. M. </a:t>
            </a:r>
            <a:r>
              <a:rPr lang="en-US" dirty="0" err="1"/>
              <a:t>Boore</a:t>
            </a:r>
            <a:r>
              <a:rPr lang="en-US" dirty="0"/>
              <a:t> (1978). Simulation of strong-motion displacements using surface-wave modal superposition, </a:t>
            </a:r>
            <a:r>
              <a:rPr lang="en-US" i="1" dirty="0"/>
              <a:t>Bull. </a:t>
            </a:r>
            <a:r>
              <a:rPr lang="en-US" i="1" dirty="0" err="1"/>
              <a:t>Seismol</a:t>
            </a:r>
            <a:r>
              <a:rPr lang="en-US" i="1" dirty="0"/>
              <a:t>. Soc. Am.</a:t>
            </a:r>
            <a:r>
              <a:rPr lang="en-US" dirty="0"/>
              <a:t> </a:t>
            </a:r>
            <a:r>
              <a:rPr lang="en-US" b="1" dirty="0"/>
              <a:t>68</a:t>
            </a:r>
            <a:r>
              <a:rPr lang="en-US" dirty="0"/>
              <a:t>, 907-922.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1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55" y="260648"/>
            <a:ext cx="4862090" cy="552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3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8"/>
          <p:cNvSpPr>
            <a:spLocks noChangeArrowheads="1"/>
          </p:cNvSpPr>
          <p:nvPr/>
        </p:nvSpPr>
        <p:spPr bwMode="auto">
          <a:xfrm>
            <a:off x="2147888" y="2309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7" name="Text Box 37"/>
          <p:cNvSpPr txBox="1">
            <a:spLocks noChangeArrowheads="1"/>
          </p:cNvSpPr>
          <p:nvPr/>
        </p:nvSpPr>
        <p:spPr bwMode="auto">
          <a:xfrm>
            <a:off x="457200" y="1447800"/>
            <a:ext cx="80010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chemeClr val="accent2"/>
                </a:solidFill>
              </a:rPr>
              <a:t>These sketches indicate that the ground motions can be expressed as a sum of harmonic (sinosoidal) waves with different frequencies and arrivals (phases). The Fourier amplitude spectrum (FAS) is capable of displaying these frequencies (i.e. the frequency content of the ground motion). </a:t>
            </a:r>
          </a:p>
        </p:txBody>
      </p:sp>
      <p:sp>
        <p:nvSpPr>
          <p:cNvPr id="11268" name="Text Box 38"/>
          <p:cNvSpPr txBox="1">
            <a:spLocks noChangeArrowheads="1"/>
          </p:cNvSpPr>
          <p:nvPr/>
        </p:nvSpPr>
        <p:spPr bwMode="auto">
          <a:xfrm>
            <a:off x="1524000" y="449580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b="1"/>
              <a:t>If </a:t>
            </a:r>
            <a:r>
              <a:rPr lang="tr-TR" altLang="en-US" sz="2400" b="1" i="1"/>
              <a:t>g(t)</a:t>
            </a:r>
            <a:r>
              <a:rPr lang="tr-TR" altLang="en-US" sz="2400" b="1"/>
              <a:t> is cm/s</a:t>
            </a:r>
            <a:r>
              <a:rPr lang="tr-TR" altLang="en-US" sz="2400" b="1" baseline="30000"/>
              <a:t>2</a:t>
            </a:r>
            <a:endParaRPr lang="en-US" altLang="en-US" sz="2400" b="1"/>
          </a:p>
        </p:txBody>
      </p:sp>
      <p:sp>
        <p:nvSpPr>
          <p:cNvPr id="11269" name="AutoShape 39"/>
          <p:cNvSpPr>
            <a:spLocks noChangeArrowheads="1"/>
          </p:cNvSpPr>
          <p:nvPr/>
        </p:nvSpPr>
        <p:spPr bwMode="auto">
          <a:xfrm>
            <a:off x="3795713" y="4572000"/>
            <a:ext cx="1066800" cy="3048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0" name="Text Box 40"/>
          <p:cNvSpPr txBox="1">
            <a:spLocks noChangeArrowheads="1"/>
          </p:cNvSpPr>
          <p:nvPr/>
        </p:nvSpPr>
        <p:spPr bwMode="auto">
          <a:xfrm>
            <a:off x="3810000" y="4191000"/>
            <a:ext cx="914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b="1"/>
              <a:t>FAS</a:t>
            </a:r>
            <a:endParaRPr lang="en-US" altLang="en-US" sz="2800" b="1"/>
          </a:p>
        </p:txBody>
      </p:sp>
      <p:sp>
        <p:nvSpPr>
          <p:cNvPr id="11271" name="Text Box 41"/>
          <p:cNvSpPr txBox="1">
            <a:spLocks noChangeArrowheads="1"/>
          </p:cNvSpPr>
          <p:nvPr/>
        </p:nvSpPr>
        <p:spPr bwMode="auto">
          <a:xfrm>
            <a:off x="4953000" y="4495800"/>
            <a:ext cx="2286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b="1" i="1">
                <a:cs typeface="Arial" pitchFamily="34" charset="0"/>
              </a:rPr>
              <a:t>|</a:t>
            </a:r>
            <a:r>
              <a:rPr lang="tr-TR" altLang="en-US" sz="2400" b="1" i="1"/>
              <a:t>G(</a:t>
            </a:r>
            <a:r>
              <a:rPr lang="tr-TR" altLang="en-US" sz="2400" b="1" i="1">
                <a:sym typeface="Symbol" pitchFamily="18" charset="2"/>
              </a:rPr>
              <a:t></a:t>
            </a:r>
            <a:r>
              <a:rPr lang="tr-TR" altLang="en-US" sz="2400" b="1" i="1"/>
              <a:t>)</a:t>
            </a:r>
            <a:r>
              <a:rPr lang="tr-TR" altLang="en-US" sz="2800" b="1" i="1">
                <a:cs typeface="Arial" pitchFamily="34" charset="0"/>
              </a:rPr>
              <a:t>|</a:t>
            </a:r>
            <a:r>
              <a:rPr lang="tr-TR" altLang="en-US" sz="2400" b="1"/>
              <a:t> is cm/s</a:t>
            </a:r>
            <a:endParaRPr lang="en-US" altLang="en-US" sz="2400" b="1"/>
          </a:p>
        </p:txBody>
      </p:sp>
      <p:sp>
        <p:nvSpPr>
          <p:cNvPr id="11272" name="Rectangle 42"/>
          <p:cNvSpPr>
            <a:spLocks noChangeArrowheads="1"/>
          </p:cNvSpPr>
          <p:nvPr/>
        </p:nvSpPr>
        <p:spPr bwMode="auto">
          <a:xfrm>
            <a:off x="1243013" y="4148138"/>
            <a:ext cx="6172200" cy="1066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3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1274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9"/>
          <p:cNvSpPr txBox="1">
            <a:spLocks noChangeArrowheads="1"/>
          </p:cNvSpPr>
          <p:nvPr/>
        </p:nvSpPr>
        <p:spPr bwMode="auto">
          <a:xfrm>
            <a:off x="152400" y="1447800"/>
            <a:ext cx="3048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b="1"/>
              <a:t>Fourier amplitude spectrum  (FAS)</a:t>
            </a:r>
            <a:endParaRPr lang="en-US" altLang="en-US" sz="2400" b="1"/>
          </a:p>
        </p:txBody>
      </p:sp>
      <p:sp>
        <p:nvSpPr>
          <p:cNvPr id="12291" name="AutoShape 10"/>
          <p:cNvSpPr>
            <a:spLocks noChangeArrowheads="1"/>
          </p:cNvSpPr>
          <p:nvPr/>
        </p:nvSpPr>
        <p:spPr bwMode="auto">
          <a:xfrm>
            <a:off x="3124200" y="1771650"/>
            <a:ext cx="1447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Text Box 11"/>
          <p:cNvSpPr txBox="1">
            <a:spLocks noChangeArrowheads="1"/>
          </p:cNvSpPr>
          <p:nvPr/>
        </p:nvSpPr>
        <p:spPr bwMode="auto">
          <a:xfrm>
            <a:off x="4800600" y="1643063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b="1" u="sng"/>
              <a:t>Narrow</a:t>
            </a:r>
            <a:r>
              <a:rPr lang="tr-TR" altLang="en-US" sz="2400" b="1"/>
              <a:t> or </a:t>
            </a:r>
            <a:r>
              <a:rPr lang="tr-TR" altLang="en-US" sz="2400" b="1" u="sng"/>
              <a:t>Broadband</a:t>
            </a:r>
            <a:endParaRPr lang="en-US" altLang="en-US" sz="2400" b="1" u="sng"/>
          </a:p>
        </p:txBody>
      </p:sp>
      <p:sp>
        <p:nvSpPr>
          <p:cNvPr id="12293" name="Text Box 12"/>
          <p:cNvSpPr txBox="1">
            <a:spLocks noChangeArrowheads="1"/>
          </p:cNvSpPr>
          <p:nvPr/>
        </p:nvSpPr>
        <p:spPr bwMode="auto">
          <a:xfrm>
            <a:off x="1219200" y="3276600"/>
            <a:ext cx="32004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i="1">
                <a:solidFill>
                  <a:schemeClr val="accent2"/>
                </a:solidFill>
              </a:rPr>
              <a:t>implies that the motion has a dominant frequency (period) that can produce a smooth, almost sinusoidal time history.</a:t>
            </a:r>
          </a:p>
        </p:txBody>
      </p:sp>
      <p:sp>
        <p:nvSpPr>
          <p:cNvPr id="12294" name="Text Box 13"/>
          <p:cNvSpPr txBox="1">
            <a:spLocks noChangeArrowheads="1"/>
          </p:cNvSpPr>
          <p:nvPr/>
        </p:nvSpPr>
        <p:spPr bwMode="auto">
          <a:xfrm>
            <a:off x="5410200" y="3336925"/>
            <a:ext cx="30480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i="1">
                <a:solidFill>
                  <a:schemeClr val="accent2"/>
                </a:solidFill>
              </a:rPr>
              <a:t>Corresponds to a motion that contains a  of frequencies that produce a more jagged irregular time history.</a:t>
            </a:r>
          </a:p>
        </p:txBody>
      </p:sp>
      <p:sp>
        <p:nvSpPr>
          <p:cNvPr id="12295" name="Rectangle 14"/>
          <p:cNvSpPr>
            <a:spLocks noChangeArrowheads="1"/>
          </p:cNvSpPr>
          <p:nvPr/>
        </p:nvSpPr>
        <p:spPr bwMode="auto">
          <a:xfrm>
            <a:off x="1219200" y="3171825"/>
            <a:ext cx="3048000" cy="21336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6" name="Rectangle 15"/>
          <p:cNvSpPr>
            <a:spLocks noChangeArrowheads="1"/>
          </p:cNvSpPr>
          <p:nvPr/>
        </p:nvSpPr>
        <p:spPr bwMode="auto">
          <a:xfrm>
            <a:off x="5334000" y="3167063"/>
            <a:ext cx="3048000" cy="21336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7" name="AutoShape 16"/>
          <p:cNvSpPr>
            <a:spLocks noChangeArrowheads="1"/>
          </p:cNvSpPr>
          <p:nvPr/>
        </p:nvSpPr>
        <p:spPr bwMode="auto">
          <a:xfrm>
            <a:off x="6629400" y="2114550"/>
            <a:ext cx="228600" cy="990600"/>
          </a:xfrm>
          <a:prstGeom prst="downArrow">
            <a:avLst>
              <a:gd name="adj1" fmla="val 50000"/>
              <a:gd name="adj2" fmla="val 10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8" name="AutoShape 17"/>
          <p:cNvSpPr>
            <a:spLocks noChangeArrowheads="1"/>
          </p:cNvSpPr>
          <p:nvPr/>
        </p:nvSpPr>
        <p:spPr bwMode="auto">
          <a:xfrm rot="3724753">
            <a:off x="4302125" y="1589088"/>
            <a:ext cx="228600" cy="2057400"/>
          </a:xfrm>
          <a:prstGeom prst="downArrow">
            <a:avLst>
              <a:gd name="adj1" fmla="val 50000"/>
              <a:gd name="adj2" fmla="val 2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9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2300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1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ChangeArrowheads="1"/>
          </p:cNvSpPr>
          <p:nvPr/>
        </p:nvSpPr>
        <p:spPr bwMode="auto">
          <a:xfrm>
            <a:off x="2147888" y="2309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5" name="Line 19"/>
          <p:cNvSpPr>
            <a:spLocks noChangeShapeType="1"/>
          </p:cNvSpPr>
          <p:nvPr/>
        </p:nvSpPr>
        <p:spPr bwMode="auto">
          <a:xfrm flipV="1">
            <a:off x="762000" y="1219200"/>
            <a:ext cx="0" cy="2514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6" name="Line 20"/>
          <p:cNvSpPr>
            <a:spLocks noChangeShapeType="1"/>
          </p:cNvSpPr>
          <p:nvPr/>
        </p:nvSpPr>
        <p:spPr bwMode="auto">
          <a:xfrm>
            <a:off x="762000" y="3733800"/>
            <a:ext cx="3505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Freeform 21"/>
          <p:cNvSpPr>
            <a:spLocks/>
          </p:cNvSpPr>
          <p:nvPr/>
        </p:nvSpPr>
        <p:spPr bwMode="auto">
          <a:xfrm>
            <a:off x="1058863" y="1949450"/>
            <a:ext cx="2743200" cy="1243013"/>
          </a:xfrm>
          <a:custGeom>
            <a:avLst/>
            <a:gdLst>
              <a:gd name="T0" fmla="*/ 0 w 1728"/>
              <a:gd name="T1" fmla="*/ 2147483647 h 783"/>
              <a:gd name="T2" fmla="*/ 2147483647 w 1728"/>
              <a:gd name="T3" fmla="*/ 2147483647 h 783"/>
              <a:gd name="T4" fmla="*/ 2147483647 w 1728"/>
              <a:gd name="T5" fmla="*/ 2147483647 h 783"/>
              <a:gd name="T6" fmla="*/ 2147483647 w 1728"/>
              <a:gd name="T7" fmla="*/ 2147483647 h 783"/>
              <a:gd name="T8" fmla="*/ 2147483647 w 1728"/>
              <a:gd name="T9" fmla="*/ 2147483647 h 783"/>
              <a:gd name="T10" fmla="*/ 2147483647 w 1728"/>
              <a:gd name="T11" fmla="*/ 2147483647 h 783"/>
              <a:gd name="T12" fmla="*/ 2147483647 w 1728"/>
              <a:gd name="T13" fmla="*/ 2147483647 h 783"/>
              <a:gd name="T14" fmla="*/ 2147483647 w 1728"/>
              <a:gd name="T15" fmla="*/ 2147483647 h 783"/>
              <a:gd name="T16" fmla="*/ 2147483647 w 1728"/>
              <a:gd name="T17" fmla="*/ 2147483647 h 783"/>
              <a:gd name="T18" fmla="*/ 2147483647 w 1728"/>
              <a:gd name="T19" fmla="*/ 2147483647 h 783"/>
              <a:gd name="T20" fmla="*/ 2147483647 w 1728"/>
              <a:gd name="T21" fmla="*/ 2147483647 h 783"/>
              <a:gd name="T22" fmla="*/ 2147483647 w 1728"/>
              <a:gd name="T23" fmla="*/ 2147483647 h 783"/>
              <a:gd name="T24" fmla="*/ 2147483647 w 1728"/>
              <a:gd name="T25" fmla="*/ 2147483647 h 783"/>
              <a:gd name="T26" fmla="*/ 2147483647 w 1728"/>
              <a:gd name="T27" fmla="*/ 2147483647 h 783"/>
              <a:gd name="T28" fmla="*/ 2147483647 w 1728"/>
              <a:gd name="T29" fmla="*/ 2147483647 h 783"/>
              <a:gd name="T30" fmla="*/ 2147483647 w 1728"/>
              <a:gd name="T31" fmla="*/ 2147483647 h 783"/>
              <a:gd name="T32" fmla="*/ 2147483647 w 1728"/>
              <a:gd name="T33" fmla="*/ 2147483647 h 783"/>
              <a:gd name="T34" fmla="*/ 2147483647 w 1728"/>
              <a:gd name="T35" fmla="*/ 2147483647 h 783"/>
              <a:gd name="T36" fmla="*/ 2147483647 w 1728"/>
              <a:gd name="T37" fmla="*/ 2147483647 h 783"/>
              <a:gd name="T38" fmla="*/ 2147483647 w 1728"/>
              <a:gd name="T39" fmla="*/ 2147483647 h 783"/>
              <a:gd name="T40" fmla="*/ 2147483647 w 1728"/>
              <a:gd name="T41" fmla="*/ 2147483647 h 783"/>
              <a:gd name="T42" fmla="*/ 2147483647 w 1728"/>
              <a:gd name="T43" fmla="*/ 2147483647 h 783"/>
              <a:gd name="T44" fmla="*/ 2147483647 w 1728"/>
              <a:gd name="T45" fmla="*/ 2147483647 h 783"/>
              <a:gd name="T46" fmla="*/ 2147483647 w 1728"/>
              <a:gd name="T47" fmla="*/ 2147483647 h 783"/>
              <a:gd name="T48" fmla="*/ 2147483647 w 1728"/>
              <a:gd name="T49" fmla="*/ 2147483647 h 783"/>
              <a:gd name="T50" fmla="*/ 2147483647 w 1728"/>
              <a:gd name="T51" fmla="*/ 2147483647 h 783"/>
              <a:gd name="T52" fmla="*/ 2147483647 w 1728"/>
              <a:gd name="T53" fmla="*/ 2147483647 h 783"/>
              <a:gd name="T54" fmla="*/ 2147483647 w 1728"/>
              <a:gd name="T55" fmla="*/ 2147483647 h 783"/>
              <a:gd name="T56" fmla="*/ 2147483647 w 1728"/>
              <a:gd name="T57" fmla="*/ 2147483647 h 783"/>
              <a:gd name="T58" fmla="*/ 2147483647 w 1728"/>
              <a:gd name="T59" fmla="*/ 2147483647 h 783"/>
              <a:gd name="T60" fmla="*/ 2147483647 w 1728"/>
              <a:gd name="T61" fmla="*/ 2147483647 h 783"/>
              <a:gd name="T62" fmla="*/ 2147483647 w 1728"/>
              <a:gd name="T63" fmla="*/ 2147483647 h 783"/>
              <a:gd name="T64" fmla="*/ 2147483647 w 1728"/>
              <a:gd name="T65" fmla="*/ 2147483647 h 783"/>
              <a:gd name="T66" fmla="*/ 2147483647 w 1728"/>
              <a:gd name="T67" fmla="*/ 2147483647 h 783"/>
              <a:gd name="T68" fmla="*/ 2147483647 w 1728"/>
              <a:gd name="T69" fmla="*/ 2147483647 h 783"/>
              <a:gd name="T70" fmla="*/ 2147483647 w 1728"/>
              <a:gd name="T71" fmla="*/ 2147483647 h 783"/>
              <a:gd name="T72" fmla="*/ 2147483647 w 1728"/>
              <a:gd name="T73" fmla="*/ 2147483647 h 783"/>
              <a:gd name="T74" fmla="*/ 2147483647 w 1728"/>
              <a:gd name="T75" fmla="*/ 2147483647 h 783"/>
              <a:gd name="T76" fmla="*/ 2147483647 w 1728"/>
              <a:gd name="T77" fmla="*/ 2147483647 h 783"/>
              <a:gd name="T78" fmla="*/ 2147483647 w 1728"/>
              <a:gd name="T79" fmla="*/ 2147483647 h 783"/>
              <a:gd name="T80" fmla="*/ 2147483647 w 1728"/>
              <a:gd name="T81" fmla="*/ 2147483647 h 783"/>
              <a:gd name="T82" fmla="*/ 2147483647 w 1728"/>
              <a:gd name="T83" fmla="*/ 2147483647 h 783"/>
              <a:gd name="T84" fmla="*/ 2147483647 w 1728"/>
              <a:gd name="T85" fmla="*/ 2147483647 h 783"/>
              <a:gd name="T86" fmla="*/ 2147483647 w 1728"/>
              <a:gd name="T87" fmla="*/ 2147483647 h 783"/>
              <a:gd name="T88" fmla="*/ 2147483647 w 1728"/>
              <a:gd name="T89" fmla="*/ 2147483647 h 783"/>
              <a:gd name="T90" fmla="*/ 2147483647 w 1728"/>
              <a:gd name="T91" fmla="*/ 2147483647 h 783"/>
              <a:gd name="T92" fmla="*/ 2147483647 w 1728"/>
              <a:gd name="T93" fmla="*/ 2147483647 h 7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728"/>
              <a:gd name="T142" fmla="*/ 0 h 783"/>
              <a:gd name="T143" fmla="*/ 1728 w 1728"/>
              <a:gd name="T144" fmla="*/ 783 h 78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728" h="783">
                <a:moveTo>
                  <a:pt x="0" y="774"/>
                </a:moveTo>
                <a:cubicBezTo>
                  <a:pt x="12" y="756"/>
                  <a:pt x="30" y="740"/>
                  <a:pt x="37" y="719"/>
                </a:cubicBezTo>
                <a:cubicBezTo>
                  <a:pt x="40" y="710"/>
                  <a:pt x="39" y="699"/>
                  <a:pt x="46" y="692"/>
                </a:cubicBezTo>
                <a:cubicBezTo>
                  <a:pt x="53" y="685"/>
                  <a:pt x="65" y="686"/>
                  <a:pt x="74" y="683"/>
                </a:cubicBezTo>
                <a:cubicBezTo>
                  <a:pt x="77" y="665"/>
                  <a:pt x="74" y="644"/>
                  <a:pt x="83" y="628"/>
                </a:cubicBezTo>
                <a:cubicBezTo>
                  <a:pt x="88" y="620"/>
                  <a:pt x="105" y="627"/>
                  <a:pt x="110" y="619"/>
                </a:cubicBezTo>
                <a:cubicBezTo>
                  <a:pt x="158" y="551"/>
                  <a:pt x="96" y="572"/>
                  <a:pt x="156" y="555"/>
                </a:cubicBezTo>
                <a:cubicBezTo>
                  <a:pt x="168" y="552"/>
                  <a:pt x="180" y="549"/>
                  <a:pt x="192" y="546"/>
                </a:cubicBezTo>
                <a:cubicBezTo>
                  <a:pt x="207" y="503"/>
                  <a:pt x="214" y="504"/>
                  <a:pt x="256" y="518"/>
                </a:cubicBezTo>
                <a:cubicBezTo>
                  <a:pt x="314" y="481"/>
                  <a:pt x="265" y="522"/>
                  <a:pt x="293" y="418"/>
                </a:cubicBezTo>
                <a:cubicBezTo>
                  <a:pt x="295" y="410"/>
                  <a:pt x="306" y="406"/>
                  <a:pt x="311" y="399"/>
                </a:cubicBezTo>
                <a:cubicBezTo>
                  <a:pt x="319" y="388"/>
                  <a:pt x="324" y="375"/>
                  <a:pt x="330" y="363"/>
                </a:cubicBezTo>
                <a:cubicBezTo>
                  <a:pt x="351" y="255"/>
                  <a:pt x="315" y="366"/>
                  <a:pt x="384" y="308"/>
                </a:cubicBezTo>
                <a:cubicBezTo>
                  <a:pt x="394" y="300"/>
                  <a:pt x="390" y="283"/>
                  <a:pt x="394" y="271"/>
                </a:cubicBezTo>
                <a:cubicBezTo>
                  <a:pt x="406" y="235"/>
                  <a:pt x="418" y="202"/>
                  <a:pt x="439" y="171"/>
                </a:cubicBezTo>
                <a:cubicBezTo>
                  <a:pt x="431" y="130"/>
                  <a:pt x="415" y="100"/>
                  <a:pt x="403" y="61"/>
                </a:cubicBezTo>
                <a:cubicBezTo>
                  <a:pt x="443" y="0"/>
                  <a:pt x="491" y="32"/>
                  <a:pt x="549" y="43"/>
                </a:cubicBezTo>
                <a:cubicBezTo>
                  <a:pt x="552" y="34"/>
                  <a:pt x="548" y="16"/>
                  <a:pt x="558" y="15"/>
                </a:cubicBezTo>
                <a:cubicBezTo>
                  <a:pt x="577" y="12"/>
                  <a:pt x="613" y="34"/>
                  <a:pt x="613" y="34"/>
                </a:cubicBezTo>
                <a:cubicBezTo>
                  <a:pt x="622" y="43"/>
                  <a:pt x="627" y="61"/>
                  <a:pt x="640" y="61"/>
                </a:cubicBezTo>
                <a:cubicBezTo>
                  <a:pt x="650" y="61"/>
                  <a:pt x="645" y="42"/>
                  <a:pt x="650" y="34"/>
                </a:cubicBezTo>
                <a:cubicBezTo>
                  <a:pt x="664" y="12"/>
                  <a:pt x="672" y="14"/>
                  <a:pt x="695" y="6"/>
                </a:cubicBezTo>
                <a:cubicBezTo>
                  <a:pt x="756" y="47"/>
                  <a:pt x="742" y="44"/>
                  <a:pt x="787" y="89"/>
                </a:cubicBezTo>
                <a:cubicBezTo>
                  <a:pt x="812" y="13"/>
                  <a:pt x="792" y="24"/>
                  <a:pt x="823" y="61"/>
                </a:cubicBezTo>
                <a:cubicBezTo>
                  <a:pt x="829" y="68"/>
                  <a:pt x="836" y="73"/>
                  <a:pt x="842" y="79"/>
                </a:cubicBezTo>
                <a:cubicBezTo>
                  <a:pt x="845" y="68"/>
                  <a:pt x="849" y="19"/>
                  <a:pt x="878" y="25"/>
                </a:cubicBezTo>
                <a:cubicBezTo>
                  <a:pt x="899" y="30"/>
                  <a:pt x="915" y="49"/>
                  <a:pt x="933" y="61"/>
                </a:cubicBezTo>
                <a:cubicBezTo>
                  <a:pt x="942" y="67"/>
                  <a:pt x="960" y="79"/>
                  <a:pt x="960" y="79"/>
                </a:cubicBezTo>
                <a:cubicBezTo>
                  <a:pt x="963" y="70"/>
                  <a:pt x="961" y="54"/>
                  <a:pt x="970" y="52"/>
                </a:cubicBezTo>
                <a:cubicBezTo>
                  <a:pt x="975" y="51"/>
                  <a:pt x="1053" y="103"/>
                  <a:pt x="1061" y="107"/>
                </a:cubicBezTo>
                <a:cubicBezTo>
                  <a:pt x="1079" y="104"/>
                  <a:pt x="1100" y="108"/>
                  <a:pt x="1116" y="98"/>
                </a:cubicBezTo>
                <a:cubicBezTo>
                  <a:pt x="1128" y="91"/>
                  <a:pt x="1125" y="72"/>
                  <a:pt x="1134" y="61"/>
                </a:cubicBezTo>
                <a:cubicBezTo>
                  <a:pt x="1141" y="52"/>
                  <a:pt x="1153" y="49"/>
                  <a:pt x="1162" y="43"/>
                </a:cubicBezTo>
                <a:cubicBezTo>
                  <a:pt x="1177" y="49"/>
                  <a:pt x="1196" y="49"/>
                  <a:pt x="1207" y="61"/>
                </a:cubicBezTo>
                <a:cubicBezTo>
                  <a:pt x="1223" y="77"/>
                  <a:pt x="1212" y="108"/>
                  <a:pt x="1226" y="125"/>
                </a:cubicBezTo>
                <a:cubicBezTo>
                  <a:pt x="1249" y="153"/>
                  <a:pt x="1294" y="151"/>
                  <a:pt x="1326" y="162"/>
                </a:cubicBezTo>
                <a:cubicBezTo>
                  <a:pt x="1355" y="279"/>
                  <a:pt x="1313" y="137"/>
                  <a:pt x="1354" y="217"/>
                </a:cubicBezTo>
                <a:cubicBezTo>
                  <a:pt x="1360" y="228"/>
                  <a:pt x="1352" y="248"/>
                  <a:pt x="1363" y="253"/>
                </a:cubicBezTo>
                <a:cubicBezTo>
                  <a:pt x="1391" y="266"/>
                  <a:pt x="1424" y="259"/>
                  <a:pt x="1454" y="262"/>
                </a:cubicBezTo>
                <a:cubicBezTo>
                  <a:pt x="1460" y="327"/>
                  <a:pt x="1456" y="367"/>
                  <a:pt x="1491" y="418"/>
                </a:cubicBezTo>
                <a:cubicBezTo>
                  <a:pt x="1494" y="427"/>
                  <a:pt x="1492" y="440"/>
                  <a:pt x="1500" y="445"/>
                </a:cubicBezTo>
                <a:cubicBezTo>
                  <a:pt x="1516" y="456"/>
                  <a:pt x="1555" y="463"/>
                  <a:pt x="1555" y="463"/>
                </a:cubicBezTo>
                <a:cubicBezTo>
                  <a:pt x="1577" y="398"/>
                  <a:pt x="1573" y="474"/>
                  <a:pt x="1582" y="500"/>
                </a:cubicBezTo>
                <a:cubicBezTo>
                  <a:pt x="1585" y="522"/>
                  <a:pt x="1587" y="566"/>
                  <a:pt x="1600" y="591"/>
                </a:cubicBezTo>
                <a:cubicBezTo>
                  <a:pt x="1620" y="630"/>
                  <a:pt x="1658" y="656"/>
                  <a:pt x="1683" y="692"/>
                </a:cubicBezTo>
                <a:cubicBezTo>
                  <a:pt x="1708" y="767"/>
                  <a:pt x="1673" y="675"/>
                  <a:pt x="1710" y="738"/>
                </a:cubicBezTo>
                <a:cubicBezTo>
                  <a:pt x="1718" y="752"/>
                  <a:pt x="1721" y="769"/>
                  <a:pt x="1728" y="783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18" name="Group 22"/>
          <p:cNvGrpSpPr>
            <a:grpSpLocks/>
          </p:cNvGrpSpPr>
          <p:nvPr/>
        </p:nvGrpSpPr>
        <p:grpSpPr bwMode="auto">
          <a:xfrm>
            <a:off x="1066800" y="2057400"/>
            <a:ext cx="2743200" cy="1143000"/>
            <a:chOff x="672" y="1296"/>
            <a:chExt cx="1728" cy="720"/>
          </a:xfrm>
        </p:grpSpPr>
        <p:sp>
          <p:nvSpPr>
            <p:cNvPr id="13336" name="Line 23"/>
            <p:cNvSpPr>
              <a:spLocks noChangeShapeType="1"/>
            </p:cNvSpPr>
            <p:nvPr/>
          </p:nvSpPr>
          <p:spPr bwMode="auto">
            <a:xfrm flipV="1">
              <a:off x="672" y="1296"/>
              <a:ext cx="432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Line 24"/>
            <p:cNvSpPr>
              <a:spLocks noChangeShapeType="1"/>
            </p:cNvSpPr>
            <p:nvPr/>
          </p:nvSpPr>
          <p:spPr bwMode="auto">
            <a:xfrm>
              <a:off x="1104" y="1296"/>
              <a:ext cx="76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Line 25"/>
            <p:cNvSpPr>
              <a:spLocks noChangeShapeType="1"/>
            </p:cNvSpPr>
            <p:nvPr/>
          </p:nvSpPr>
          <p:spPr bwMode="auto">
            <a:xfrm>
              <a:off x="1872" y="1296"/>
              <a:ext cx="528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9" name="Line 26"/>
          <p:cNvSpPr>
            <a:spLocks noChangeShapeType="1"/>
          </p:cNvSpPr>
          <p:nvPr/>
        </p:nvSpPr>
        <p:spPr bwMode="auto">
          <a:xfrm>
            <a:off x="1752600" y="2057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Line 27"/>
          <p:cNvSpPr>
            <a:spLocks noChangeShapeType="1"/>
          </p:cNvSpPr>
          <p:nvPr/>
        </p:nvSpPr>
        <p:spPr bwMode="auto">
          <a:xfrm>
            <a:off x="2971800" y="2057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Text Box 28"/>
          <p:cNvSpPr txBox="1">
            <a:spLocks noChangeArrowheads="1"/>
          </p:cNvSpPr>
          <p:nvPr/>
        </p:nvSpPr>
        <p:spPr bwMode="auto">
          <a:xfrm rot="-5400000">
            <a:off x="-373063" y="2170113"/>
            <a:ext cx="1781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600" b="1"/>
              <a:t>FAS (log scale)</a:t>
            </a:r>
            <a:endParaRPr lang="en-US" altLang="en-US" sz="1600" b="1"/>
          </a:p>
        </p:txBody>
      </p:sp>
      <p:sp>
        <p:nvSpPr>
          <p:cNvPr id="13322" name="Text Box 29"/>
          <p:cNvSpPr txBox="1">
            <a:spLocks noChangeArrowheads="1"/>
          </p:cNvSpPr>
          <p:nvPr/>
        </p:nvSpPr>
        <p:spPr bwMode="auto">
          <a:xfrm>
            <a:off x="1295400" y="4006850"/>
            <a:ext cx="2438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600" b="1"/>
              <a:t>Frequency (log scale)</a:t>
            </a:r>
            <a:endParaRPr lang="en-US" altLang="en-US" sz="1600" b="1"/>
          </a:p>
        </p:txBody>
      </p:sp>
      <p:sp>
        <p:nvSpPr>
          <p:cNvPr id="13323" name="Text Box 30"/>
          <p:cNvSpPr txBox="1">
            <a:spLocks noChangeArrowheads="1"/>
          </p:cNvSpPr>
          <p:nvPr/>
        </p:nvSpPr>
        <p:spPr bwMode="auto">
          <a:xfrm>
            <a:off x="1600200" y="37338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b="1"/>
              <a:t>f</a:t>
            </a:r>
            <a:r>
              <a:rPr lang="tr-TR" altLang="en-US" sz="1400" b="1" baseline="-25000"/>
              <a:t>c</a:t>
            </a:r>
            <a:endParaRPr lang="en-US" altLang="en-US" sz="1400" b="1"/>
          </a:p>
        </p:txBody>
      </p:sp>
      <p:sp>
        <p:nvSpPr>
          <p:cNvPr id="13324" name="Text Box 31"/>
          <p:cNvSpPr txBox="1">
            <a:spLocks noChangeArrowheads="1"/>
          </p:cNvSpPr>
          <p:nvPr/>
        </p:nvSpPr>
        <p:spPr bwMode="auto">
          <a:xfrm>
            <a:off x="2847975" y="3776663"/>
            <a:ext cx="3810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b="1"/>
              <a:t>f</a:t>
            </a:r>
            <a:r>
              <a:rPr lang="tr-TR" altLang="en-US" sz="1400" b="1" baseline="-25000"/>
              <a:t>max</a:t>
            </a:r>
            <a:endParaRPr lang="en-US" altLang="en-US" sz="1400" b="1"/>
          </a:p>
        </p:txBody>
      </p:sp>
      <p:cxnSp>
        <p:nvCxnSpPr>
          <p:cNvPr id="13325" name="AutoShape 32"/>
          <p:cNvCxnSpPr>
            <a:cxnSpLocks noChangeShapeType="1"/>
            <a:endCxn id="13317" idx="23"/>
          </p:cNvCxnSpPr>
          <p:nvPr/>
        </p:nvCxnSpPr>
        <p:spPr bwMode="auto">
          <a:xfrm rot="5400000">
            <a:off x="2518569" y="1310481"/>
            <a:ext cx="566738" cy="873125"/>
          </a:xfrm>
          <a:prstGeom prst="curvedConnector3">
            <a:avLst>
              <a:gd name="adj1" fmla="val 42856"/>
            </a:avLst>
          </a:prstGeom>
          <a:noFill/>
          <a:ln w="25400">
            <a:solidFill>
              <a:schemeClr val="bg1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 Box 33"/>
          <p:cNvSpPr txBox="1">
            <a:spLocks noChangeArrowheads="1"/>
          </p:cNvSpPr>
          <p:nvPr/>
        </p:nvSpPr>
        <p:spPr bwMode="auto">
          <a:xfrm>
            <a:off x="4876800" y="1373188"/>
            <a:ext cx="3962400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b="1" i="1">
                <a:solidFill>
                  <a:schemeClr val="hlink"/>
                </a:solidFill>
              </a:rPr>
              <a:t>A smoothed and loglog scale FAS tends to be largest over an intermediate range of frequencies bounded by the corner frequency “f</a:t>
            </a:r>
            <a:r>
              <a:rPr lang="en-US" altLang="en-US" sz="2200" b="1" i="1" baseline="-25000">
                <a:solidFill>
                  <a:schemeClr val="hlink"/>
                </a:solidFill>
              </a:rPr>
              <a:t>c</a:t>
            </a:r>
            <a:r>
              <a:rPr lang="en-US" altLang="en-US" sz="2200" b="1" i="1">
                <a:solidFill>
                  <a:schemeClr val="hlink"/>
                </a:solidFill>
              </a:rPr>
              <a:t>” and the cutoff frequency “f</a:t>
            </a:r>
            <a:r>
              <a:rPr lang="en-US" altLang="en-US" sz="2200" b="1" i="1" baseline="-25000">
                <a:solidFill>
                  <a:schemeClr val="hlink"/>
                </a:solidFill>
              </a:rPr>
              <a:t>max</a:t>
            </a:r>
            <a:r>
              <a:rPr lang="en-US" altLang="en-US" sz="2200" b="1" i="1">
                <a:solidFill>
                  <a:schemeClr val="hlink"/>
                </a:solidFill>
              </a:rPr>
              <a:t>”.  </a:t>
            </a:r>
          </a:p>
        </p:txBody>
      </p:sp>
      <p:sp>
        <p:nvSpPr>
          <p:cNvPr id="13327" name="Text Box 34"/>
          <p:cNvSpPr txBox="1">
            <a:spLocks noChangeArrowheads="1"/>
          </p:cNvSpPr>
          <p:nvPr/>
        </p:nvSpPr>
        <p:spPr bwMode="auto">
          <a:xfrm>
            <a:off x="304800" y="4862513"/>
            <a:ext cx="2209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b="1">
                <a:solidFill>
                  <a:srgbClr val="6666FF"/>
                </a:solidFill>
              </a:rPr>
              <a:t>Brune, 1970</a:t>
            </a:r>
            <a:endParaRPr lang="en-US" altLang="en-US" sz="2800" b="1">
              <a:solidFill>
                <a:srgbClr val="6666FF"/>
              </a:solidFill>
            </a:endParaRPr>
          </a:p>
        </p:txBody>
      </p:sp>
      <p:sp>
        <p:nvSpPr>
          <p:cNvPr id="13328" name="AutoShape 35"/>
          <p:cNvSpPr>
            <a:spLocks noChangeArrowheads="1"/>
          </p:cNvSpPr>
          <p:nvPr/>
        </p:nvSpPr>
        <p:spPr bwMode="auto">
          <a:xfrm>
            <a:off x="2590800" y="4981575"/>
            <a:ext cx="1219200" cy="228600"/>
          </a:xfrm>
          <a:prstGeom prst="rightArrow">
            <a:avLst>
              <a:gd name="adj1" fmla="val 50000"/>
              <a:gd name="adj2" fmla="val 133333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 sz="2800" b="1">
              <a:solidFill>
                <a:srgbClr val="6666FF"/>
              </a:solidFill>
              <a:latin typeface="Times New Roman" pitchFamily="18" charset="0"/>
            </a:endParaRPr>
          </a:p>
        </p:txBody>
      </p:sp>
      <p:sp>
        <p:nvSpPr>
          <p:cNvPr id="13329" name="Text Box 36"/>
          <p:cNvSpPr txBox="1">
            <a:spLocks noChangeArrowheads="1"/>
          </p:cNvSpPr>
          <p:nvPr/>
        </p:nvSpPr>
        <p:spPr bwMode="auto">
          <a:xfrm>
            <a:off x="3900488" y="4819650"/>
            <a:ext cx="1947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b="1" i="1">
                <a:solidFill>
                  <a:srgbClr val="6666FF"/>
                </a:solidFill>
              </a:rPr>
              <a:t>f</a:t>
            </a:r>
            <a:r>
              <a:rPr lang="tr-TR" altLang="en-US" sz="2800" b="1" i="1" baseline="-25000">
                <a:solidFill>
                  <a:srgbClr val="6666FF"/>
                </a:solidFill>
              </a:rPr>
              <a:t>c</a:t>
            </a:r>
            <a:r>
              <a:rPr lang="tr-TR" altLang="en-US" sz="2800" b="1" i="1">
                <a:solidFill>
                  <a:srgbClr val="6666FF"/>
                </a:solidFill>
              </a:rPr>
              <a:t> </a:t>
            </a:r>
            <a:r>
              <a:rPr lang="tr-TR" altLang="en-US" sz="2800" b="1" i="1">
                <a:solidFill>
                  <a:srgbClr val="6666FF"/>
                </a:solidFill>
                <a:sym typeface="Symbol" pitchFamily="18" charset="2"/>
              </a:rPr>
              <a:t> M</a:t>
            </a:r>
            <a:r>
              <a:rPr lang="tr-TR" altLang="en-US" sz="2800" b="1" i="1" baseline="-25000">
                <a:solidFill>
                  <a:srgbClr val="6666FF"/>
                </a:solidFill>
                <a:sym typeface="Symbol" pitchFamily="18" charset="2"/>
              </a:rPr>
              <a:t>o</a:t>
            </a:r>
            <a:r>
              <a:rPr lang="tr-TR" altLang="en-US" sz="2800" b="1" i="1" baseline="30000">
                <a:solidFill>
                  <a:srgbClr val="6666FF"/>
                </a:solidFill>
                <a:sym typeface="Symbol" pitchFamily="18" charset="2"/>
              </a:rPr>
              <a:t>-1/3</a:t>
            </a:r>
            <a:r>
              <a:rPr lang="tr-TR" altLang="en-US" sz="2800" b="1" i="1">
                <a:solidFill>
                  <a:srgbClr val="6666FF"/>
                </a:solidFill>
              </a:rPr>
              <a:t> </a:t>
            </a:r>
            <a:endParaRPr lang="en-US" altLang="en-US" sz="2800" b="1" i="1">
              <a:solidFill>
                <a:srgbClr val="6666FF"/>
              </a:solidFill>
            </a:endParaRPr>
          </a:p>
        </p:txBody>
      </p:sp>
      <p:sp>
        <p:nvSpPr>
          <p:cNvPr id="13330" name="AutoShape 37"/>
          <p:cNvSpPr>
            <a:spLocks noChangeArrowheads="1"/>
          </p:cNvSpPr>
          <p:nvPr/>
        </p:nvSpPr>
        <p:spPr bwMode="auto">
          <a:xfrm rot="5400000">
            <a:off x="4633913" y="5429250"/>
            <a:ext cx="6096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Text Box 38"/>
          <p:cNvSpPr txBox="1">
            <a:spLocks noChangeArrowheads="1"/>
          </p:cNvSpPr>
          <p:nvPr/>
        </p:nvSpPr>
        <p:spPr bwMode="auto">
          <a:xfrm>
            <a:off x="5334000" y="5257800"/>
            <a:ext cx="35814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b="1">
                <a:solidFill>
                  <a:srgbClr val="FF0000"/>
                </a:solidFill>
              </a:rPr>
              <a:t>Large earthquakes produce greater l</a:t>
            </a:r>
            <a:r>
              <a:rPr lang="tr-TR" altLang="en-US" sz="2200" b="1">
                <a:solidFill>
                  <a:srgbClr val="FF0000"/>
                </a:solidFill>
              </a:rPr>
              <a:t>o</a:t>
            </a:r>
            <a:r>
              <a:rPr lang="en-US" altLang="en-US" sz="2200" b="1">
                <a:solidFill>
                  <a:srgbClr val="FF0000"/>
                </a:solidFill>
              </a:rPr>
              <a:t>w frequency motions</a:t>
            </a:r>
          </a:p>
        </p:txBody>
      </p:sp>
      <p:sp>
        <p:nvSpPr>
          <p:cNvPr id="13332" name="Text Box 39"/>
          <p:cNvSpPr txBox="1">
            <a:spLocks noChangeArrowheads="1"/>
          </p:cNvSpPr>
          <p:nvPr/>
        </p:nvSpPr>
        <p:spPr bwMode="auto">
          <a:xfrm>
            <a:off x="1042988" y="2205038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30000">
                <a:sym typeface="Symbol" pitchFamily="18" charset="2"/>
              </a:rPr>
              <a:t>2</a:t>
            </a:r>
          </a:p>
        </p:txBody>
      </p:sp>
      <p:sp>
        <p:nvSpPr>
          <p:cNvPr id="13333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3334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10"/>
          <p:cNvSpPr>
            <a:spLocks noChangeShapeType="1"/>
          </p:cNvSpPr>
          <p:nvPr/>
        </p:nvSpPr>
        <p:spPr bwMode="auto">
          <a:xfrm flipV="1">
            <a:off x="1085850" y="1360488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" name="Line 11"/>
          <p:cNvSpPr>
            <a:spLocks noChangeShapeType="1"/>
          </p:cNvSpPr>
          <p:nvPr/>
        </p:nvSpPr>
        <p:spPr bwMode="auto">
          <a:xfrm>
            <a:off x="1085850" y="3160713"/>
            <a:ext cx="280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0" name="Line 12"/>
          <p:cNvSpPr>
            <a:spLocks noChangeShapeType="1"/>
          </p:cNvSpPr>
          <p:nvPr/>
        </p:nvSpPr>
        <p:spPr bwMode="auto">
          <a:xfrm>
            <a:off x="1085850" y="2008188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Line 13"/>
          <p:cNvSpPr>
            <a:spLocks noChangeShapeType="1"/>
          </p:cNvSpPr>
          <p:nvPr/>
        </p:nvSpPr>
        <p:spPr bwMode="auto">
          <a:xfrm>
            <a:off x="2454275" y="2008188"/>
            <a:ext cx="9350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2" name="Line 14"/>
          <p:cNvSpPr>
            <a:spLocks noChangeShapeType="1"/>
          </p:cNvSpPr>
          <p:nvPr/>
        </p:nvSpPr>
        <p:spPr bwMode="auto">
          <a:xfrm>
            <a:off x="2454275" y="2008188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Text Box 15"/>
          <p:cNvSpPr txBox="1">
            <a:spLocks noChangeArrowheads="1"/>
          </p:cNvSpPr>
          <p:nvPr/>
        </p:nvSpPr>
        <p:spPr bwMode="auto">
          <a:xfrm>
            <a:off x="488950" y="1258888"/>
            <a:ext cx="769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U(</a:t>
            </a:r>
            <a:r>
              <a:rPr lang="tr-TR" altLang="en-US">
                <a:sym typeface="Symbol" pitchFamily="18" charset="2"/>
              </a:rPr>
              <a:t>)</a:t>
            </a:r>
          </a:p>
        </p:txBody>
      </p:sp>
      <p:sp>
        <p:nvSpPr>
          <p:cNvPr id="14344" name="Line 16"/>
          <p:cNvSpPr>
            <a:spLocks noChangeShapeType="1"/>
          </p:cNvSpPr>
          <p:nvPr/>
        </p:nvSpPr>
        <p:spPr bwMode="auto">
          <a:xfrm flipV="1">
            <a:off x="5148263" y="1360488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17"/>
          <p:cNvSpPr>
            <a:spLocks noChangeShapeType="1"/>
          </p:cNvSpPr>
          <p:nvPr/>
        </p:nvSpPr>
        <p:spPr bwMode="auto">
          <a:xfrm>
            <a:off x="5148263" y="3160713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Line 18"/>
          <p:cNvSpPr>
            <a:spLocks noChangeShapeType="1"/>
          </p:cNvSpPr>
          <p:nvPr/>
        </p:nvSpPr>
        <p:spPr bwMode="auto">
          <a:xfrm>
            <a:off x="5724525" y="200818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Line 19"/>
          <p:cNvSpPr>
            <a:spLocks noChangeShapeType="1"/>
          </p:cNvSpPr>
          <p:nvPr/>
        </p:nvSpPr>
        <p:spPr bwMode="auto">
          <a:xfrm>
            <a:off x="6516688" y="2008188"/>
            <a:ext cx="574675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8" name="Line 20"/>
          <p:cNvSpPr>
            <a:spLocks noChangeShapeType="1"/>
          </p:cNvSpPr>
          <p:nvPr/>
        </p:nvSpPr>
        <p:spPr bwMode="auto">
          <a:xfrm>
            <a:off x="6516688" y="2008188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Text Box 21"/>
          <p:cNvSpPr txBox="1">
            <a:spLocks noChangeArrowheads="1"/>
          </p:cNvSpPr>
          <p:nvPr/>
        </p:nvSpPr>
        <p:spPr bwMode="auto">
          <a:xfrm>
            <a:off x="4551363" y="1258888"/>
            <a:ext cx="769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U(</a:t>
            </a:r>
            <a:r>
              <a:rPr lang="tr-TR" altLang="en-US">
                <a:sym typeface="Symbol" pitchFamily="18" charset="2"/>
              </a:rPr>
              <a:t>)</a:t>
            </a:r>
          </a:p>
        </p:txBody>
      </p:sp>
      <p:sp>
        <p:nvSpPr>
          <p:cNvPr id="14350" name="Text Box 22"/>
          <p:cNvSpPr txBox="1">
            <a:spLocks noChangeArrowheads="1"/>
          </p:cNvSpPr>
          <p:nvPr/>
        </p:nvSpPr>
        <p:spPr bwMode="auto">
          <a:xfrm>
            <a:off x="2266950" y="3087688"/>
            <a:ext cx="769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-25000">
                <a:sym typeface="Symbol" pitchFamily="18" charset="2"/>
              </a:rPr>
              <a:t>c</a:t>
            </a:r>
          </a:p>
        </p:txBody>
      </p:sp>
      <p:sp>
        <p:nvSpPr>
          <p:cNvPr id="14351" name="Text Box 23"/>
          <p:cNvSpPr txBox="1">
            <a:spLocks noChangeArrowheads="1"/>
          </p:cNvSpPr>
          <p:nvPr/>
        </p:nvSpPr>
        <p:spPr bwMode="auto">
          <a:xfrm>
            <a:off x="2771775" y="207962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30000">
                <a:sym typeface="Symbol" pitchFamily="18" charset="2"/>
              </a:rPr>
              <a:t>-2</a:t>
            </a:r>
          </a:p>
        </p:txBody>
      </p:sp>
      <p:sp>
        <p:nvSpPr>
          <p:cNvPr id="14352" name="Text Box 24"/>
          <p:cNvSpPr txBox="1">
            <a:spLocks noChangeArrowheads="1"/>
          </p:cNvSpPr>
          <p:nvPr/>
        </p:nvSpPr>
        <p:spPr bwMode="auto">
          <a:xfrm>
            <a:off x="1547813" y="164782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30000">
                <a:sym typeface="Symbol" pitchFamily="18" charset="2"/>
              </a:rPr>
              <a:t>0</a:t>
            </a:r>
          </a:p>
        </p:txBody>
      </p:sp>
      <p:sp>
        <p:nvSpPr>
          <p:cNvPr id="14353" name="Text Box 25"/>
          <p:cNvSpPr txBox="1">
            <a:spLocks noChangeArrowheads="1"/>
          </p:cNvSpPr>
          <p:nvPr/>
        </p:nvSpPr>
        <p:spPr bwMode="auto">
          <a:xfrm>
            <a:off x="4556125" y="1071563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b="1"/>
              <a:t>..</a:t>
            </a:r>
          </a:p>
        </p:txBody>
      </p:sp>
      <p:sp>
        <p:nvSpPr>
          <p:cNvPr id="14354" name="Line 26"/>
          <p:cNvSpPr>
            <a:spLocks noChangeShapeType="1"/>
          </p:cNvSpPr>
          <p:nvPr/>
        </p:nvSpPr>
        <p:spPr bwMode="auto">
          <a:xfrm flipH="1">
            <a:off x="5148263" y="2008188"/>
            <a:ext cx="576262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5" name="Line 27"/>
          <p:cNvSpPr>
            <a:spLocks noChangeShapeType="1"/>
          </p:cNvSpPr>
          <p:nvPr/>
        </p:nvSpPr>
        <p:spPr bwMode="auto">
          <a:xfrm>
            <a:off x="5724525" y="2008188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6" name="Text Box 28"/>
          <p:cNvSpPr txBox="1">
            <a:spLocks noChangeArrowheads="1"/>
          </p:cNvSpPr>
          <p:nvPr/>
        </p:nvSpPr>
        <p:spPr bwMode="auto">
          <a:xfrm>
            <a:off x="5529263" y="3089275"/>
            <a:ext cx="769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-25000">
                <a:sym typeface="Symbol" pitchFamily="18" charset="2"/>
              </a:rPr>
              <a:t>c</a:t>
            </a:r>
          </a:p>
        </p:txBody>
      </p:sp>
      <p:sp>
        <p:nvSpPr>
          <p:cNvPr id="14357" name="Text Box 29"/>
          <p:cNvSpPr txBox="1">
            <a:spLocks noChangeArrowheads="1"/>
          </p:cNvSpPr>
          <p:nvPr/>
        </p:nvSpPr>
        <p:spPr bwMode="auto">
          <a:xfrm>
            <a:off x="6400800" y="3146425"/>
            <a:ext cx="503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-25000"/>
              <a:t>max</a:t>
            </a:r>
            <a:endParaRPr lang="en-US" altLang="en-US"/>
          </a:p>
        </p:txBody>
      </p:sp>
      <p:sp>
        <p:nvSpPr>
          <p:cNvPr id="14358" name="Text Box 30"/>
          <p:cNvSpPr txBox="1">
            <a:spLocks noChangeArrowheads="1"/>
          </p:cNvSpPr>
          <p:nvPr/>
        </p:nvSpPr>
        <p:spPr bwMode="auto">
          <a:xfrm>
            <a:off x="5219700" y="215265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r>
              <a:rPr lang="tr-TR" altLang="en-US" baseline="30000">
                <a:sym typeface="Symbol" pitchFamily="18" charset="2"/>
              </a:rPr>
              <a:t>2</a:t>
            </a:r>
          </a:p>
        </p:txBody>
      </p:sp>
      <p:sp>
        <p:nvSpPr>
          <p:cNvPr id="14359" name="Text Box 31"/>
          <p:cNvSpPr txBox="1">
            <a:spLocks noChangeArrowheads="1"/>
          </p:cNvSpPr>
          <p:nvPr/>
        </p:nvSpPr>
        <p:spPr bwMode="auto">
          <a:xfrm>
            <a:off x="7762875" y="3101975"/>
            <a:ext cx="769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endParaRPr lang="tr-TR" altLang="en-US" baseline="-25000">
              <a:sym typeface="Symbol" pitchFamily="18" charset="2"/>
            </a:endParaRPr>
          </a:p>
        </p:txBody>
      </p:sp>
      <p:sp>
        <p:nvSpPr>
          <p:cNvPr id="14360" name="Text Box 32"/>
          <p:cNvSpPr txBox="1">
            <a:spLocks noChangeArrowheads="1"/>
          </p:cNvSpPr>
          <p:nvPr/>
        </p:nvSpPr>
        <p:spPr bwMode="auto">
          <a:xfrm>
            <a:off x="3708400" y="3103563"/>
            <a:ext cx="7699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ym typeface="Symbol" pitchFamily="18" charset="2"/>
              </a:rPr>
              <a:t></a:t>
            </a:r>
            <a:endParaRPr lang="tr-TR" altLang="en-US" baseline="-25000">
              <a:sym typeface="Symbol" pitchFamily="18" charset="2"/>
            </a:endParaRPr>
          </a:p>
        </p:txBody>
      </p:sp>
      <p:sp>
        <p:nvSpPr>
          <p:cNvPr id="14361" name="Text Box 33"/>
          <p:cNvSpPr txBox="1">
            <a:spLocks noChangeArrowheads="1"/>
          </p:cNvSpPr>
          <p:nvPr/>
        </p:nvSpPr>
        <p:spPr bwMode="auto">
          <a:xfrm>
            <a:off x="755650" y="3592513"/>
            <a:ext cx="3529013" cy="14747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Simplified source model of Haskell (with only one corner frequency) for a displacement pulse due to a dislocation in the source</a:t>
            </a:r>
          </a:p>
        </p:txBody>
      </p:sp>
      <p:sp>
        <p:nvSpPr>
          <p:cNvPr id="14362" name="Text Box 34"/>
          <p:cNvSpPr txBox="1">
            <a:spLocks noChangeArrowheads="1"/>
          </p:cNvSpPr>
          <p:nvPr/>
        </p:nvSpPr>
        <p:spPr bwMode="auto">
          <a:xfrm>
            <a:off x="4787900" y="3663950"/>
            <a:ext cx="3529013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Reflection, if our concern is accelerograms</a:t>
            </a:r>
          </a:p>
        </p:txBody>
      </p:sp>
      <p:sp>
        <p:nvSpPr>
          <p:cNvPr id="14363" name="Line 35"/>
          <p:cNvSpPr>
            <a:spLocks noChangeShapeType="1"/>
          </p:cNvSpPr>
          <p:nvPr/>
        </p:nvSpPr>
        <p:spPr bwMode="auto">
          <a:xfrm>
            <a:off x="2339975" y="5105400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4" name="Line 36"/>
          <p:cNvSpPr>
            <a:spLocks noChangeShapeType="1"/>
          </p:cNvSpPr>
          <p:nvPr/>
        </p:nvSpPr>
        <p:spPr bwMode="auto">
          <a:xfrm>
            <a:off x="2339975" y="5321300"/>
            <a:ext cx="3600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Line 37"/>
          <p:cNvSpPr>
            <a:spLocks noChangeShapeType="1"/>
          </p:cNvSpPr>
          <p:nvPr/>
        </p:nvSpPr>
        <p:spPr bwMode="auto">
          <a:xfrm flipV="1">
            <a:off x="5940425" y="4313238"/>
            <a:ext cx="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Text Box 38"/>
          <p:cNvSpPr txBox="1">
            <a:spLocks noChangeArrowheads="1"/>
          </p:cNvSpPr>
          <p:nvPr/>
        </p:nvSpPr>
        <p:spPr bwMode="auto">
          <a:xfrm>
            <a:off x="6084888" y="4600575"/>
            <a:ext cx="25923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600" i="1">
                <a:solidFill>
                  <a:srgbClr val="FF0000"/>
                </a:solidFill>
              </a:rPr>
              <a:t>Acceleration source spectrum is proportional to displacement source spectrum by </a:t>
            </a:r>
            <a:r>
              <a:rPr lang="tr-TR" altLang="en-US" sz="1600" i="1">
                <a:solidFill>
                  <a:srgbClr val="FF0000"/>
                </a:solidFill>
                <a:sym typeface="Symbol" pitchFamily="18" charset="2"/>
              </a:rPr>
              <a:t></a:t>
            </a:r>
            <a:r>
              <a:rPr lang="tr-TR" altLang="en-US" sz="1600" i="1" baseline="30000">
                <a:solidFill>
                  <a:srgbClr val="FF0000"/>
                </a:solidFill>
                <a:sym typeface="Symbol" pitchFamily="18" charset="2"/>
              </a:rPr>
              <a:t>2</a:t>
            </a:r>
            <a:endParaRPr lang="tr-TR" altLang="en-US" sz="1600" i="1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4367" name="Oval 39"/>
          <p:cNvSpPr>
            <a:spLocks noChangeArrowheads="1"/>
          </p:cNvSpPr>
          <p:nvPr/>
        </p:nvSpPr>
        <p:spPr bwMode="auto">
          <a:xfrm>
            <a:off x="2268538" y="3087688"/>
            <a:ext cx="431800" cy="431800"/>
          </a:xfrm>
          <a:prstGeom prst="ellips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68" name="Oval 40"/>
          <p:cNvSpPr>
            <a:spLocks noChangeArrowheads="1"/>
          </p:cNvSpPr>
          <p:nvPr/>
        </p:nvSpPr>
        <p:spPr bwMode="auto">
          <a:xfrm>
            <a:off x="5508625" y="3087688"/>
            <a:ext cx="431800" cy="431800"/>
          </a:xfrm>
          <a:prstGeom prst="ellips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14369" name="AutoShape 41"/>
          <p:cNvCxnSpPr>
            <a:cxnSpLocks noChangeShapeType="1"/>
            <a:stCxn id="14367" idx="4"/>
            <a:endCxn id="14368" idx="4"/>
          </p:cNvCxnSpPr>
          <p:nvPr/>
        </p:nvCxnSpPr>
        <p:spPr bwMode="auto">
          <a:xfrm rot="16200000" flipH="1">
            <a:off x="4103688" y="1911350"/>
            <a:ext cx="1588" cy="3240087"/>
          </a:xfrm>
          <a:prstGeom prst="curvedConnector3">
            <a:avLst>
              <a:gd name="adj1" fmla="val 13700005"/>
            </a:avLst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0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4371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2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177165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074" name="Object 15"/>
          <p:cNvGraphicFramePr>
            <a:graphicFrameLocks noChangeAspect="1"/>
          </p:cNvGraphicFramePr>
          <p:nvPr/>
        </p:nvGraphicFramePr>
        <p:xfrm>
          <a:off x="1709738" y="2470150"/>
          <a:ext cx="5572125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4" imgW="36510480" imgH="5748480" progId="Equation.DSMT4">
                  <p:embed/>
                </p:oleObj>
              </mc:Choice>
              <mc:Fallback>
                <p:oleObj name="Equation" r:id="rId4" imgW="36510480" imgH="5748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738" y="2470150"/>
                        <a:ext cx="5572125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AutoShape 16"/>
          <p:cNvSpPr>
            <a:spLocks/>
          </p:cNvSpPr>
          <p:nvPr/>
        </p:nvSpPr>
        <p:spPr bwMode="auto">
          <a:xfrm rot="5400000">
            <a:off x="4229100" y="1562100"/>
            <a:ext cx="228600" cy="4267200"/>
          </a:xfrm>
          <a:prstGeom prst="rightBrace">
            <a:avLst>
              <a:gd name="adj1" fmla="val 155556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7" name="AutoShape 17"/>
          <p:cNvSpPr>
            <a:spLocks/>
          </p:cNvSpPr>
          <p:nvPr/>
        </p:nvSpPr>
        <p:spPr bwMode="auto">
          <a:xfrm rot="5400000">
            <a:off x="6934200" y="3124200"/>
            <a:ext cx="228600" cy="1143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8" name="Text Box 18"/>
          <p:cNvSpPr txBox="1">
            <a:spLocks noChangeArrowheads="1"/>
          </p:cNvSpPr>
          <p:nvPr/>
        </p:nvSpPr>
        <p:spPr bwMode="auto">
          <a:xfrm>
            <a:off x="2590800" y="38862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i="1">
                <a:solidFill>
                  <a:schemeClr val="accent2"/>
                </a:solidFill>
              </a:rPr>
              <a:t>Source spectrum</a:t>
            </a:r>
          </a:p>
        </p:txBody>
      </p:sp>
      <p:sp>
        <p:nvSpPr>
          <p:cNvPr id="3079" name="Text Box 19"/>
          <p:cNvSpPr txBox="1">
            <a:spLocks noChangeArrowheads="1"/>
          </p:cNvSpPr>
          <p:nvPr/>
        </p:nvSpPr>
        <p:spPr bwMode="auto">
          <a:xfrm>
            <a:off x="6324600" y="3776663"/>
            <a:ext cx="1600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i="1">
                <a:solidFill>
                  <a:schemeClr val="accent2"/>
                </a:solidFill>
              </a:rPr>
              <a:t>Path attenuation</a:t>
            </a:r>
          </a:p>
        </p:txBody>
      </p:sp>
      <p:sp>
        <p:nvSpPr>
          <p:cNvPr id="3080" name="Text Box 20"/>
          <p:cNvSpPr txBox="1">
            <a:spLocks noChangeArrowheads="1"/>
          </p:cNvSpPr>
          <p:nvPr/>
        </p:nvSpPr>
        <p:spPr bwMode="auto">
          <a:xfrm>
            <a:off x="609600" y="4652963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i="1"/>
              <a:t>Q(f)</a:t>
            </a:r>
            <a:endParaRPr lang="en-US" altLang="en-US" sz="2000" i="1"/>
          </a:p>
        </p:txBody>
      </p:sp>
      <p:sp>
        <p:nvSpPr>
          <p:cNvPr id="3081" name="Line 21"/>
          <p:cNvSpPr>
            <a:spLocks noChangeShapeType="1"/>
          </p:cNvSpPr>
          <p:nvPr/>
        </p:nvSpPr>
        <p:spPr bwMode="auto">
          <a:xfrm>
            <a:off x="1295400" y="4891088"/>
            <a:ext cx="762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2" name="Text Box 22"/>
          <p:cNvSpPr txBox="1">
            <a:spLocks noChangeArrowheads="1"/>
          </p:cNvSpPr>
          <p:nvPr/>
        </p:nvSpPr>
        <p:spPr bwMode="auto">
          <a:xfrm>
            <a:off x="2038350" y="4662488"/>
            <a:ext cx="609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i="1"/>
              <a:t>Frequency dependent quality factor</a:t>
            </a:r>
          </a:p>
        </p:txBody>
      </p:sp>
      <p:sp>
        <p:nvSpPr>
          <p:cNvPr id="3083" name="Text Box 23"/>
          <p:cNvSpPr txBox="1">
            <a:spLocks noChangeArrowheads="1"/>
          </p:cNvSpPr>
          <p:nvPr/>
        </p:nvSpPr>
        <p:spPr bwMode="auto">
          <a:xfrm>
            <a:off x="581025" y="5124450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i="1"/>
              <a:t>C</a:t>
            </a:r>
            <a:endParaRPr lang="en-US" altLang="en-US" sz="2000" i="1"/>
          </a:p>
        </p:txBody>
      </p:sp>
      <p:sp>
        <p:nvSpPr>
          <p:cNvPr id="3084" name="Line 24"/>
          <p:cNvSpPr>
            <a:spLocks noChangeShapeType="1"/>
          </p:cNvSpPr>
          <p:nvPr/>
        </p:nvSpPr>
        <p:spPr bwMode="auto">
          <a:xfrm flipV="1">
            <a:off x="1266825" y="5334000"/>
            <a:ext cx="790575" cy="142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5" name="Text Box 25"/>
          <p:cNvSpPr txBox="1">
            <a:spLocks noChangeArrowheads="1"/>
          </p:cNvSpPr>
          <p:nvPr/>
        </p:nvSpPr>
        <p:spPr bwMode="auto">
          <a:xfrm>
            <a:off x="2009775" y="5105400"/>
            <a:ext cx="64484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i="1"/>
              <a:t>A constant that accounts for the radiation pattern, free surface effect, energy partitioning into two horizontal components.</a:t>
            </a:r>
          </a:p>
        </p:txBody>
      </p:sp>
      <p:sp>
        <p:nvSpPr>
          <p:cNvPr id="3086" name="Text Box 26"/>
          <p:cNvSpPr txBox="1">
            <a:spLocks noChangeArrowheads="1"/>
          </p:cNvSpPr>
          <p:nvPr/>
        </p:nvSpPr>
        <p:spPr bwMode="auto">
          <a:xfrm>
            <a:off x="533400" y="914400"/>
            <a:ext cx="8382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i="1">
                <a:solidFill>
                  <a:srgbClr val="FF0000"/>
                </a:solidFill>
              </a:rPr>
              <a:t>Based on Brune’s solution, the Fourier amplitudes for a far-field event at distance R can be expressed as (McGuire and Hanks, 1980; Boore, 1983) </a:t>
            </a:r>
          </a:p>
        </p:txBody>
      </p:sp>
      <p:sp>
        <p:nvSpPr>
          <p:cNvPr id="3087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3088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9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4716" r="4694"/>
          <a:stretch>
            <a:fillRect/>
          </a:stretch>
        </p:blipFill>
        <p:spPr bwMode="auto">
          <a:xfrm>
            <a:off x="147638" y="1095375"/>
            <a:ext cx="48815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16"/>
          <p:cNvSpPr txBox="1">
            <a:spLocks noChangeArrowheads="1"/>
          </p:cNvSpPr>
          <p:nvPr/>
        </p:nvSpPr>
        <p:spPr bwMode="auto">
          <a:xfrm>
            <a:off x="1423988" y="9144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FF0000"/>
                </a:solidFill>
              </a:rPr>
              <a:t>R=10km, </a:t>
            </a:r>
            <a:r>
              <a:rPr lang="en-US" altLang="en-US" sz="1400" b="1">
                <a:solidFill>
                  <a:srgbClr val="FF0000"/>
                </a:solidFill>
                <a:sym typeface="Symbol" pitchFamily="18" charset="2"/>
              </a:rPr>
              <a:t>=100 bars and </a:t>
            </a:r>
            <a:r>
              <a:rPr lang="en-US" altLang="en-US" sz="1400" b="1">
                <a:solidFill>
                  <a:srgbClr val="FF0000"/>
                </a:solidFill>
              </a:rPr>
              <a:t> f</a:t>
            </a:r>
            <a:r>
              <a:rPr lang="en-US" altLang="en-US" sz="1400" b="1" baseline="-25000">
                <a:solidFill>
                  <a:srgbClr val="FF0000"/>
                </a:solidFill>
              </a:rPr>
              <a:t>max</a:t>
            </a:r>
            <a:r>
              <a:rPr lang="en-US" altLang="en-US" sz="1400" b="1">
                <a:solidFill>
                  <a:srgbClr val="FF0000"/>
                </a:solidFill>
              </a:rPr>
              <a:t>=15 Hz</a:t>
            </a:r>
          </a:p>
        </p:txBody>
      </p:sp>
      <p:sp>
        <p:nvSpPr>
          <p:cNvPr id="15364" name="Text Box 17"/>
          <p:cNvSpPr txBox="1">
            <a:spLocks noChangeArrowheads="1"/>
          </p:cNvSpPr>
          <p:nvPr/>
        </p:nvSpPr>
        <p:spPr bwMode="auto">
          <a:xfrm>
            <a:off x="862013" y="5967413"/>
            <a:ext cx="1981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</a:rPr>
              <a:t>(Boore, 1983)</a:t>
            </a:r>
          </a:p>
        </p:txBody>
      </p:sp>
      <p:sp>
        <p:nvSpPr>
          <p:cNvPr id="15365" name="AutoShape 18"/>
          <p:cNvSpPr>
            <a:spLocks noChangeArrowheads="1"/>
          </p:cNvSpPr>
          <p:nvPr/>
        </p:nvSpPr>
        <p:spPr bwMode="auto">
          <a:xfrm rot="-6370738">
            <a:off x="457200" y="2924175"/>
            <a:ext cx="2667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6666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1676400" y="4371975"/>
            <a:ext cx="2438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Larger the magnitude, richer the lower frequencies</a:t>
            </a: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5367" name="Text Box 20"/>
          <p:cNvSpPr txBox="1">
            <a:spLocks noChangeArrowheads="1"/>
          </p:cNvSpPr>
          <p:nvPr/>
        </p:nvSpPr>
        <p:spPr bwMode="auto">
          <a:xfrm>
            <a:off x="5105400" y="1171575"/>
            <a:ext cx="39624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chemeClr val="tx2"/>
                </a:solidFill>
              </a:rPr>
              <a:t>The displayed Fourier expression is based on the mechanics of source rupture and wave propagation. Thus, it offers a significant advantage over purely empirical methods for magnitudes and distances for which few or no data are available</a:t>
            </a:r>
          </a:p>
        </p:txBody>
      </p:sp>
      <p:sp>
        <p:nvSpPr>
          <p:cNvPr id="15368" name="Text Box 4"/>
          <p:cNvSpPr txBox="1">
            <a:spLocks noChangeArrowheads="1"/>
          </p:cNvSpPr>
          <p:nvPr/>
        </p:nvSpPr>
        <p:spPr bwMode="auto">
          <a:xfrm>
            <a:off x="7812088" y="6553200"/>
            <a:ext cx="1331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/>
              <a:t>Dr. Sinan Akkar</a:t>
            </a:r>
          </a:p>
        </p:txBody>
      </p:sp>
      <p:sp>
        <p:nvSpPr>
          <p:cNvPr id="15369" name="Line 5"/>
          <p:cNvSpPr>
            <a:spLocks noChangeShapeType="1"/>
          </p:cNvSpPr>
          <p:nvPr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Text Box 7"/>
          <p:cNvSpPr txBox="1">
            <a:spLocks noChangeArrowheads="1"/>
          </p:cNvSpPr>
          <p:nvPr/>
        </p:nvSpPr>
        <p:spPr bwMode="auto">
          <a:xfrm>
            <a:off x="-36513" y="6540500"/>
            <a:ext cx="503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400" i="1"/>
              <a:t>Strong Ground Motion Parameters – Data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END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6091</TotalTime>
  <Words>875</Words>
  <Application>Microsoft Office PowerPoint</Application>
  <PresentationFormat>On-screen Show (4:3)</PresentationFormat>
  <Paragraphs>121</Paragraphs>
  <Slides>17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Symbol</vt:lpstr>
      <vt:lpstr>Times New Roman</vt:lpstr>
      <vt:lpstr>Calibri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Company>METU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512 ENGINEERING SEISMOLOGY</dc:title>
  <dc:creator>Sinan Akkar</dc:creator>
  <cp:lastModifiedBy>David Boore</cp:lastModifiedBy>
  <cp:revision>441</cp:revision>
  <dcterms:created xsi:type="dcterms:W3CDTF">2004-09-03T07:41:53Z</dcterms:created>
  <dcterms:modified xsi:type="dcterms:W3CDTF">2013-09-05T12:06:12Z</dcterms:modified>
</cp:coreProperties>
</file>