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1"/>
  </p:notesMasterIdLst>
  <p:handoutMasterIdLst>
    <p:handoutMasterId r:id="rId72"/>
  </p:handoutMasterIdLst>
  <p:sldIdLst>
    <p:sldId id="530" r:id="rId2"/>
    <p:sldId id="391" r:id="rId3"/>
    <p:sldId id="367" r:id="rId4"/>
    <p:sldId id="368" r:id="rId5"/>
    <p:sldId id="369" r:id="rId6"/>
    <p:sldId id="370" r:id="rId7"/>
    <p:sldId id="371" r:id="rId8"/>
    <p:sldId id="372" r:id="rId9"/>
    <p:sldId id="560" r:id="rId10"/>
    <p:sldId id="561" r:id="rId11"/>
    <p:sldId id="531" r:id="rId12"/>
    <p:sldId id="532" r:id="rId13"/>
    <p:sldId id="534" r:id="rId14"/>
    <p:sldId id="535" r:id="rId15"/>
    <p:sldId id="562" r:id="rId16"/>
    <p:sldId id="376" r:id="rId17"/>
    <p:sldId id="377" r:id="rId18"/>
    <p:sldId id="537" r:id="rId19"/>
    <p:sldId id="538" r:id="rId20"/>
    <p:sldId id="539" r:id="rId21"/>
    <p:sldId id="463" r:id="rId22"/>
    <p:sldId id="540" r:id="rId23"/>
    <p:sldId id="541" r:id="rId24"/>
    <p:sldId id="563" r:id="rId25"/>
    <p:sldId id="564" r:id="rId26"/>
    <p:sldId id="394" r:id="rId27"/>
    <p:sldId id="543" r:id="rId28"/>
    <p:sldId id="396" r:id="rId29"/>
    <p:sldId id="544" r:id="rId30"/>
    <p:sldId id="397" r:id="rId31"/>
    <p:sldId id="578" r:id="rId32"/>
    <p:sldId id="551" r:id="rId33"/>
    <p:sldId id="552" r:id="rId34"/>
    <p:sldId id="554" r:id="rId35"/>
    <p:sldId id="555" r:id="rId36"/>
    <p:sldId id="556" r:id="rId37"/>
    <p:sldId id="510" r:id="rId38"/>
    <p:sldId id="512" r:id="rId39"/>
    <p:sldId id="513" r:id="rId40"/>
    <p:sldId id="545" r:id="rId41"/>
    <p:sldId id="378" r:id="rId42"/>
    <p:sldId id="379" r:id="rId43"/>
    <p:sldId id="380" r:id="rId44"/>
    <p:sldId id="381" r:id="rId45"/>
    <p:sldId id="546" r:id="rId46"/>
    <p:sldId id="384" r:id="rId47"/>
    <p:sldId id="566" r:id="rId48"/>
    <p:sldId id="383" r:id="rId49"/>
    <p:sldId id="565" r:id="rId50"/>
    <p:sldId id="385" r:id="rId51"/>
    <p:sldId id="403" r:id="rId52"/>
    <p:sldId id="388" r:id="rId53"/>
    <p:sldId id="547" r:id="rId54"/>
    <p:sldId id="548" r:id="rId55"/>
    <p:sldId id="549" r:id="rId56"/>
    <p:sldId id="550" r:id="rId57"/>
    <p:sldId id="567" r:id="rId58"/>
    <p:sldId id="568" r:id="rId59"/>
    <p:sldId id="569" r:id="rId60"/>
    <p:sldId id="570" r:id="rId61"/>
    <p:sldId id="571" r:id="rId62"/>
    <p:sldId id="572" r:id="rId63"/>
    <p:sldId id="573" r:id="rId64"/>
    <p:sldId id="574" r:id="rId65"/>
    <p:sldId id="575" r:id="rId66"/>
    <p:sldId id="576" r:id="rId67"/>
    <p:sldId id="577" r:id="rId68"/>
    <p:sldId id="559" r:id="rId69"/>
    <p:sldId id="558" r:id="rId70"/>
  </p:sldIdLst>
  <p:sldSz cx="9144000" cy="6858000" type="screen4x3"/>
  <p:notesSz cx="6858000" cy="9144000"/>
  <p:embeddedFontLst>
    <p:embeddedFont>
      <p:font typeface="Comic Sans MS" panose="030F0702030302020204" pitchFamily="66" charset="0"/>
      <p:regular r:id="rId73"/>
      <p:bold r:id="rId74"/>
    </p:embeddedFont>
    <p:embeddedFont>
      <p:font typeface="Times" panose="02020603050405020304" pitchFamily="18" charset="0"/>
      <p:regular r:id="rId75"/>
      <p:bold r:id="rId76"/>
      <p:italic r:id="rId77"/>
      <p:boldItalic r:id="rId78"/>
    </p:embeddedFont>
    <p:embeddedFont>
      <p:font typeface="Calibri" panose="020F0502020204030204" pitchFamily="34" charset="0"/>
      <p:regular r:id="rId79"/>
      <p:bold r:id="rId80"/>
      <p:italic r:id="rId81"/>
      <p:boldItalic r:id="rId82"/>
    </p:embeddedFont>
    <p:embeddedFont>
      <p:font typeface="Helvetica" panose="020B0604020202020204" pitchFamily="34" charset="0"/>
      <p:regular r:id="rId83"/>
      <p:bold r:id="rId84"/>
      <p:italic r:id="rId85"/>
      <p:boldItalic r:id="rId86"/>
    </p:embeddedFont>
    <p:embeddedFont>
      <p:font typeface="Rockwell Extra Bold" panose="02060903040505020403" pitchFamily="18" charset="0"/>
      <p:bold r:id="rId87"/>
    </p:embeddedFont>
  </p:embeddedFontLst>
  <p:defaultTextStyle>
    <a:defPPr>
      <a:defRPr lang="en-US"/>
    </a:defPPr>
    <a:lvl1pPr algn="l" rtl="0" fontAlgn="base">
      <a:spcBef>
        <a:spcPct val="0"/>
      </a:spcBef>
      <a:spcAft>
        <a:spcPct val="0"/>
      </a:spcAft>
      <a:defRPr sz="2400" kern="1200">
        <a:solidFill>
          <a:schemeClr val="tx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34" charset="0"/>
        <a:ea typeface="+mn-ea"/>
        <a:cs typeface="+mn-cs"/>
      </a:defRPr>
    </a:lvl2pPr>
    <a:lvl3pPr marL="914400" algn="l" rtl="0" fontAlgn="base">
      <a:spcBef>
        <a:spcPct val="0"/>
      </a:spcBef>
      <a:spcAft>
        <a:spcPct val="0"/>
      </a:spcAft>
      <a:defRPr sz="2400" kern="1200">
        <a:solidFill>
          <a:schemeClr val="tx1"/>
        </a:solidFill>
        <a:latin typeface="Arial" pitchFamily="34" charset="0"/>
        <a:ea typeface="+mn-ea"/>
        <a:cs typeface="+mn-cs"/>
      </a:defRPr>
    </a:lvl3pPr>
    <a:lvl4pPr marL="1371600" algn="l" rtl="0" fontAlgn="base">
      <a:spcBef>
        <a:spcPct val="0"/>
      </a:spcBef>
      <a:spcAft>
        <a:spcPct val="0"/>
      </a:spcAft>
      <a:defRPr sz="2400" kern="1200">
        <a:solidFill>
          <a:schemeClr val="tx1"/>
        </a:solidFill>
        <a:latin typeface="Arial" pitchFamily="34" charset="0"/>
        <a:ea typeface="+mn-ea"/>
        <a:cs typeface="+mn-cs"/>
      </a:defRPr>
    </a:lvl4pPr>
    <a:lvl5pPr marL="1828800" algn="l"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66FFFF"/>
    <a:srgbClr val="0000FF"/>
    <a:srgbClr val="FF6699"/>
    <a:srgbClr val="FF0000"/>
    <a:srgbClr val="FF3300"/>
    <a:srgbClr val="FFFF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p:scale>
          <a:sx n="66" d="100"/>
          <a:sy n="66" d="100"/>
        </p:scale>
        <p:origin x="-1194" y="-28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102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4.fntdata"/><Relationship Id="rId84" Type="http://schemas.openxmlformats.org/officeDocument/2006/relationships/font" Target="fonts/font12.fntdata"/><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2.fntdata"/><Relationship Id="rId79" Type="http://schemas.openxmlformats.org/officeDocument/2006/relationships/font" Target="fonts/font7.fntdata"/><Relationship Id="rId87" Type="http://schemas.openxmlformats.org/officeDocument/2006/relationships/font" Target="fonts/font15.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0.fntdata"/><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80" Type="http://schemas.openxmlformats.org/officeDocument/2006/relationships/font" Target="fonts/font8.fntdata"/><Relationship Id="rId85"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3.fntdata"/><Relationship Id="rId83" Type="http://schemas.openxmlformats.org/officeDocument/2006/relationships/font" Target="fonts/font11.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2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3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23654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23654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23654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0197E459-77D7-406E-8D22-9868009116C9}" type="slidenum">
              <a:rPr lang="en-US" altLang="en-US"/>
              <a:pPr>
                <a:defRPr/>
              </a:pPr>
              <a:t>‹#›</a:t>
            </a:fld>
            <a:endParaRPr lang="en-US" altLang="en-US"/>
          </a:p>
        </p:txBody>
      </p:sp>
    </p:spTree>
    <p:extLst>
      <p:ext uri="{BB962C8B-B14F-4D97-AF65-F5344CB8AC3E}">
        <p14:creationId xmlns:p14="http://schemas.microsoft.com/office/powerpoint/2010/main" val="22127470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ltLang="en-US"/>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ltLang="en-US"/>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lt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0B695F8C-F4D6-4459-A10D-461657DED220}" type="slidenum">
              <a:rPr lang="en-US" altLang="en-US"/>
              <a:pPr>
                <a:defRPr/>
              </a:pPr>
              <a:t>‹#›</a:t>
            </a:fld>
            <a:endParaRPr lang="en-US" altLang="en-US"/>
          </a:p>
        </p:txBody>
      </p:sp>
    </p:spTree>
    <p:extLst>
      <p:ext uri="{BB962C8B-B14F-4D97-AF65-F5344CB8AC3E}">
        <p14:creationId xmlns:p14="http://schemas.microsoft.com/office/powerpoint/2010/main" val="32631013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C5EED0E-0B55-4F03-8FD0-6FF9239E2EBA}" type="slidenum">
              <a:rPr lang="en-US" altLang="en-US" smtClean="0"/>
              <a:pPr eaLnBrk="1" hangingPunct="1">
                <a:spcBef>
                  <a:spcPct val="0"/>
                </a:spcBef>
              </a:pPr>
              <a:t>1</a:t>
            </a:fld>
            <a:endParaRPr lang="en-US" alt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B7FE96E-129F-4769-899F-F6D8AAE08CE7}" type="slidenum">
              <a:rPr lang="en-US" altLang="en-US" smtClean="0"/>
              <a:pPr eaLnBrk="1" hangingPunct="1">
                <a:spcBef>
                  <a:spcPct val="0"/>
                </a:spcBef>
              </a:pPr>
              <a:t>2</a:t>
            </a:fld>
            <a:endParaRPr lang="en-US" alt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3BD1303-388C-4E62-8F25-176192304CD2}" type="slidenum">
              <a:rPr lang="en-US" altLang="en-US" smtClean="0"/>
              <a:pPr eaLnBrk="1" hangingPunct="1">
                <a:spcBef>
                  <a:spcPct val="0"/>
                </a:spcBef>
              </a:pPr>
              <a:t>3</a:t>
            </a:fld>
            <a:endParaRPr lang="en-US" alt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7010EE7-1EB3-44F3-9C8D-6FF3DF2FA481}" type="slidenum">
              <a:rPr lang="en-US" altLang="en-US" smtClean="0"/>
              <a:pPr eaLnBrk="1" hangingPunct="1">
                <a:spcBef>
                  <a:spcPct val="0"/>
                </a:spcBef>
              </a:pPr>
              <a:t>4</a:t>
            </a:fld>
            <a:endParaRPr lang="en-US" alt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B6720CB-D63A-45F0-BC35-6B91ACAA86C4}" type="slidenum">
              <a:rPr lang="en-US" altLang="en-US" smtClean="0"/>
              <a:pPr eaLnBrk="1" hangingPunct="1">
                <a:spcBef>
                  <a:spcPct val="0"/>
                </a:spcBef>
              </a:pPr>
              <a:t>5</a:t>
            </a:fld>
            <a:endParaRPr lang="en-US" alt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9BD8201-4C6D-441D-BB70-C56D8186DE2C}" type="slidenum">
              <a:rPr lang="en-US" altLang="en-US" smtClean="0"/>
              <a:pPr eaLnBrk="1" hangingPunct="1">
                <a:spcBef>
                  <a:spcPct val="0"/>
                </a:spcBef>
              </a:pPr>
              <a:t>6</a:t>
            </a:fld>
            <a:endParaRPr lang="en-US" alt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D8DD87C-2205-4EE4-BC33-D021ED37EBBC}" type="slidenum">
              <a:rPr lang="en-US" altLang="en-US" smtClean="0"/>
              <a:pPr eaLnBrk="1" hangingPunct="1">
                <a:spcBef>
                  <a:spcPct val="0"/>
                </a:spcBef>
              </a:pPr>
              <a:t>7</a:t>
            </a:fld>
            <a:endParaRPr lang="en-US" alt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6CC1D18-ED41-4365-B4DC-65F57F64E1AA}" type="slidenum">
              <a:rPr lang="en-US" altLang="en-US" smtClean="0"/>
              <a:pPr eaLnBrk="1" hangingPunct="1">
                <a:spcBef>
                  <a:spcPct val="0"/>
                </a:spcBef>
              </a:pPr>
              <a:t>8</a:t>
            </a:fld>
            <a:endParaRPr lang="en-US"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E460B5B-2200-4766-9309-EF26E1ED1359}" type="slidenum">
              <a:rPr lang="en-US" altLang="en-US" smtClean="0"/>
              <a:pPr eaLnBrk="1" hangingPunct="1">
                <a:spcBef>
                  <a:spcPct val="0"/>
                </a:spcBef>
              </a:pPr>
              <a:t>10</a:t>
            </a:fld>
            <a:endParaRPr lang="en-US" alt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47E4FA7-2B23-4B63-A209-684355A3C42F}" type="slidenum">
              <a:rPr lang="en-US" altLang="en-US" smtClean="0"/>
              <a:pPr eaLnBrk="1" hangingPunct="1">
                <a:spcBef>
                  <a:spcPct val="0"/>
                </a:spcBef>
              </a:pPr>
              <a:t>11</a:t>
            </a:fld>
            <a:endParaRPr lang="en-US" alt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EB2FE3C-C4BF-4916-B0D8-B7924E739DFE}" type="slidenum">
              <a:rPr lang="en-US" altLang="en-US" smtClean="0"/>
              <a:pPr eaLnBrk="1" hangingPunct="1">
                <a:spcBef>
                  <a:spcPct val="0"/>
                </a:spcBef>
              </a:pPr>
              <a:t>12</a:t>
            </a:fld>
            <a:endParaRPr lang="en-US" alt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18FAEA9-E147-4589-8F84-6AEBC5B6D177}" type="slidenum">
              <a:rPr lang="en-US" altLang="en-US" smtClean="0"/>
              <a:pPr eaLnBrk="1" hangingPunct="1">
                <a:spcBef>
                  <a:spcPct val="0"/>
                </a:spcBef>
              </a:pPr>
              <a:t>13</a:t>
            </a:fld>
            <a:endParaRPr lang="en-US" altLang="en-US" smtClean="0"/>
          </a:p>
        </p:txBody>
      </p:sp>
      <p:sp>
        <p:nvSpPr>
          <p:cNvPr id="84995" name="Rectangle 2"/>
          <p:cNvSpPr>
            <a:spLocks noGrp="1" noRot="1" noChangeAspect="1" noChangeArrowheads="1" noTextEdit="1"/>
          </p:cNvSpPr>
          <p:nvPr>
            <p:ph type="sldImg"/>
          </p:nvPr>
        </p:nvSpPr>
        <p:spPr>
          <a:xfrm>
            <a:off x="1143000" y="685800"/>
            <a:ext cx="4573588" cy="3430588"/>
          </a:xfrm>
          <a:ln/>
        </p:spPr>
      </p:sp>
      <p:sp>
        <p:nvSpPr>
          <p:cNvPr id="84996"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9B21DB9-FC81-45E2-87F8-480E5CF1EFA0}" type="slidenum">
              <a:rPr lang="en-US" altLang="en-US" smtClean="0"/>
              <a:pPr eaLnBrk="1" hangingPunct="1">
                <a:spcBef>
                  <a:spcPct val="0"/>
                </a:spcBef>
              </a:pPr>
              <a:t>14</a:t>
            </a:fld>
            <a:endParaRPr lang="en-US" altLang="en-US" smtClean="0"/>
          </a:p>
        </p:txBody>
      </p:sp>
      <p:sp>
        <p:nvSpPr>
          <p:cNvPr id="86019" name="Rectangle 2"/>
          <p:cNvSpPr>
            <a:spLocks noGrp="1" noRot="1" noChangeAspect="1" noChangeArrowheads="1" noTextEdit="1"/>
          </p:cNvSpPr>
          <p:nvPr>
            <p:ph type="sldImg"/>
          </p:nvPr>
        </p:nvSpPr>
        <p:spPr>
          <a:xfrm>
            <a:off x="1143000" y="685800"/>
            <a:ext cx="4573588" cy="3430588"/>
          </a:xfrm>
          <a:ln/>
        </p:spPr>
      </p:sp>
      <p:sp>
        <p:nvSpPr>
          <p:cNvPr id="86020"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8D58D1E-701B-4951-B650-CC5B70B48F75}" type="slidenum">
              <a:rPr lang="en-US" altLang="en-US" smtClean="0"/>
              <a:pPr eaLnBrk="1" hangingPunct="1">
                <a:spcBef>
                  <a:spcPct val="0"/>
                </a:spcBef>
              </a:pPr>
              <a:t>15</a:t>
            </a:fld>
            <a:endParaRPr lang="en-US" alt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F056C73-ACD3-4038-BF50-39D664059F87}" type="slidenum">
              <a:rPr lang="en-US" altLang="en-US" smtClean="0"/>
              <a:pPr eaLnBrk="1" hangingPunct="1">
                <a:spcBef>
                  <a:spcPct val="0"/>
                </a:spcBef>
              </a:pPr>
              <a:t>16</a:t>
            </a:fld>
            <a:endParaRPr lang="en-US"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89D17FB-AC9C-47AE-9C91-5C80D25B62FC}" type="slidenum">
              <a:rPr lang="en-US" altLang="en-US" smtClean="0"/>
              <a:pPr eaLnBrk="1" hangingPunct="1">
                <a:spcBef>
                  <a:spcPct val="0"/>
                </a:spcBef>
              </a:pPr>
              <a:t>17</a:t>
            </a:fld>
            <a:endParaRPr lang="en-US" alt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E129255-30C6-43F0-8E54-084E9D9802D3}" type="slidenum">
              <a:rPr lang="en-US" altLang="en-US" smtClean="0"/>
              <a:pPr eaLnBrk="1" hangingPunct="1">
                <a:spcBef>
                  <a:spcPct val="0"/>
                </a:spcBef>
              </a:pPr>
              <a:t>18</a:t>
            </a:fld>
            <a:endParaRPr lang="en-US" alt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3058573-85D3-433B-8590-F637313DAE47}" type="slidenum">
              <a:rPr lang="en-US" altLang="en-US" smtClean="0"/>
              <a:pPr eaLnBrk="1" hangingPunct="1">
                <a:spcBef>
                  <a:spcPct val="0"/>
                </a:spcBef>
              </a:pPr>
              <a:t>19</a:t>
            </a:fld>
            <a:endParaRPr lang="en-US"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F7D4248-3193-4523-8725-4106A51A1DD0}" type="slidenum">
              <a:rPr lang="en-US" altLang="en-US" smtClean="0"/>
              <a:pPr eaLnBrk="1" hangingPunct="1">
                <a:spcBef>
                  <a:spcPct val="0"/>
                </a:spcBef>
              </a:pPr>
              <a:t>20</a:t>
            </a:fld>
            <a:endParaRPr lang="en-US" alt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52AE147-09FC-4EE5-92D2-B7B92EE73DB8}" type="slidenum">
              <a:rPr lang="en-US" altLang="en-US" smtClean="0"/>
              <a:pPr eaLnBrk="1" hangingPunct="1">
                <a:spcBef>
                  <a:spcPct val="0"/>
                </a:spcBef>
              </a:pPr>
              <a:t>21</a:t>
            </a:fld>
            <a:endParaRPr lang="en-US" alt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0FCCF54-B434-4695-B1D4-239994E73CFF}" type="slidenum">
              <a:rPr lang="en-US" altLang="en-US" smtClean="0"/>
              <a:pPr eaLnBrk="1" hangingPunct="1">
                <a:spcBef>
                  <a:spcPct val="0"/>
                </a:spcBef>
              </a:pPr>
              <a:t>22</a:t>
            </a:fld>
            <a:endParaRPr lang="en-US" alt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7CE11CB-A8B3-4076-BE27-BA3249BC5E35}" type="slidenum">
              <a:rPr lang="en-US" altLang="en-US" smtClean="0"/>
              <a:pPr eaLnBrk="1" hangingPunct="1">
                <a:spcBef>
                  <a:spcPct val="0"/>
                </a:spcBef>
              </a:pPr>
              <a:t>23</a:t>
            </a:fld>
            <a:endParaRPr lang="en-US" alt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A661C17-D37C-4F03-A3DA-C638B6DB5DF8}" type="slidenum">
              <a:rPr lang="en-US" altLang="en-US" smtClean="0"/>
              <a:pPr eaLnBrk="1" hangingPunct="1">
                <a:spcBef>
                  <a:spcPct val="0"/>
                </a:spcBef>
              </a:pPr>
              <a:t>25</a:t>
            </a:fld>
            <a:endParaRPr lang="en-US" alt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7BBC8D7-0BA4-4D84-854E-3796107C8DC3}" type="slidenum">
              <a:rPr lang="en-US" altLang="en-US" smtClean="0"/>
              <a:pPr eaLnBrk="1" hangingPunct="1">
                <a:spcBef>
                  <a:spcPct val="0"/>
                </a:spcBef>
              </a:pPr>
              <a:t>26</a:t>
            </a:fld>
            <a:endParaRPr lang="en-US" alt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B5EFFFE-405B-4830-8B98-8CB1BEA7C083}" type="slidenum">
              <a:rPr lang="en-US" altLang="en-US" smtClean="0"/>
              <a:pPr eaLnBrk="1" hangingPunct="1">
                <a:spcBef>
                  <a:spcPct val="0"/>
                </a:spcBef>
              </a:pPr>
              <a:t>27</a:t>
            </a:fld>
            <a:endParaRPr lang="en-US" alt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69351D7-784D-4B15-B786-959E371BE550}" type="slidenum">
              <a:rPr lang="en-US" altLang="en-US" smtClean="0"/>
              <a:pPr eaLnBrk="1" hangingPunct="1">
                <a:spcBef>
                  <a:spcPct val="0"/>
                </a:spcBef>
              </a:pPr>
              <a:t>28</a:t>
            </a:fld>
            <a:endParaRPr lang="en-US" alt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34177BC-071C-4EB7-942C-ED4FB6F7FF4C}" type="slidenum">
              <a:rPr lang="en-US" altLang="en-US" smtClean="0"/>
              <a:pPr eaLnBrk="1" hangingPunct="1">
                <a:spcBef>
                  <a:spcPct val="0"/>
                </a:spcBef>
              </a:pPr>
              <a:t>29</a:t>
            </a:fld>
            <a:endParaRPr lang="en-US" alt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4EDC56D-F784-40B3-B9C7-263E23F655F8}" type="slidenum">
              <a:rPr lang="en-US" altLang="en-US" smtClean="0"/>
              <a:pPr eaLnBrk="1" hangingPunct="1">
                <a:spcBef>
                  <a:spcPct val="0"/>
                </a:spcBef>
              </a:pPr>
              <a:t>30</a:t>
            </a:fld>
            <a:endParaRPr lang="en-US" alt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02404"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184D6D1-3E01-4032-8864-7A71BCC2B259}" type="slidenum">
              <a:rPr lang="en-US" altLang="en-US" smtClean="0">
                <a:latin typeface="Times" pitchFamily="18" charset="0"/>
              </a:rPr>
              <a:pPr eaLnBrk="1" hangingPunct="1">
                <a:spcBef>
                  <a:spcPct val="0"/>
                </a:spcBef>
              </a:pPr>
              <a:t>31</a:t>
            </a:fld>
            <a:endParaRPr lang="en-US" altLang="en-US" smtClean="0">
              <a:latin typeface="Times"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D351E85-EB9C-4F32-B137-C0F595FE9875}" type="slidenum">
              <a:rPr lang="en-US" altLang="en-US" smtClean="0"/>
              <a:pPr eaLnBrk="1" hangingPunct="1">
                <a:spcBef>
                  <a:spcPct val="0"/>
                </a:spcBef>
              </a:pPr>
              <a:t>32</a:t>
            </a:fld>
            <a:endParaRPr lang="en-US" alt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625F9EA-4726-43AA-B034-15DF94D421F4}" type="slidenum">
              <a:rPr lang="en-US" altLang="en-US" smtClean="0"/>
              <a:pPr eaLnBrk="1" hangingPunct="1">
                <a:spcBef>
                  <a:spcPct val="0"/>
                </a:spcBef>
              </a:pPr>
              <a:t>33</a:t>
            </a:fld>
            <a:endParaRPr lang="en-US" alt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4318E17-2433-4D24-ABF6-041A02771CD8}" type="slidenum">
              <a:rPr lang="en-US" altLang="en-US" smtClean="0"/>
              <a:pPr eaLnBrk="1" hangingPunct="1">
                <a:spcBef>
                  <a:spcPct val="0"/>
                </a:spcBef>
              </a:pPr>
              <a:t>34</a:t>
            </a:fld>
            <a:endParaRPr lang="en-US" alt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F546874-13BC-41AB-8B97-627CAB889CE6}" type="slidenum">
              <a:rPr lang="en-US" altLang="en-US" smtClean="0"/>
              <a:pPr eaLnBrk="1" hangingPunct="1">
                <a:spcBef>
                  <a:spcPct val="0"/>
                </a:spcBef>
              </a:pPr>
              <a:t>35</a:t>
            </a:fld>
            <a:endParaRPr lang="en-US" alt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B9EA34B-1556-4F2B-8FF1-4A24D11AC008}" type="slidenum">
              <a:rPr lang="en-US" altLang="en-US" smtClean="0"/>
              <a:pPr eaLnBrk="1" hangingPunct="1">
                <a:spcBef>
                  <a:spcPct val="0"/>
                </a:spcBef>
              </a:pPr>
              <a:t>36</a:t>
            </a:fld>
            <a:endParaRPr lang="en-US" alt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D8A55ED-27D8-4333-94B3-A6F6FCAB17A8}" type="slidenum">
              <a:rPr lang="en-US" altLang="en-US" smtClean="0"/>
              <a:pPr eaLnBrk="1" hangingPunct="1">
                <a:spcBef>
                  <a:spcPct val="0"/>
                </a:spcBef>
              </a:pPr>
              <a:t>37</a:t>
            </a:fld>
            <a:endParaRPr lang="en-US" alt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DCD4895-5F16-463A-97E6-BE3F9BFC4E7C}" type="slidenum">
              <a:rPr lang="en-US" altLang="en-US" smtClean="0"/>
              <a:pPr eaLnBrk="1" hangingPunct="1">
                <a:spcBef>
                  <a:spcPct val="0"/>
                </a:spcBef>
              </a:pPr>
              <a:t>38</a:t>
            </a:fld>
            <a:endParaRPr lang="en-US" alt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EF89C9B-4A8F-410F-9734-BF36166E06A1}" type="slidenum">
              <a:rPr lang="en-US" altLang="en-US" smtClean="0"/>
              <a:pPr eaLnBrk="1" hangingPunct="1">
                <a:spcBef>
                  <a:spcPct val="0"/>
                </a:spcBef>
              </a:pPr>
              <a:t>39</a:t>
            </a:fld>
            <a:endParaRPr lang="en-US" alt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1A4639A-54E7-494C-B575-2C8377F02330}" type="slidenum">
              <a:rPr lang="en-US" altLang="en-US" smtClean="0"/>
              <a:pPr eaLnBrk="1" hangingPunct="1">
                <a:spcBef>
                  <a:spcPct val="0"/>
                </a:spcBef>
              </a:pPr>
              <a:t>40</a:t>
            </a:fld>
            <a:endParaRPr lang="en-US" alt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7341C6E-DED4-4BFF-9327-EB370CDF8E67}" type="slidenum">
              <a:rPr lang="en-US" altLang="en-US" smtClean="0"/>
              <a:pPr eaLnBrk="1" hangingPunct="1">
                <a:spcBef>
                  <a:spcPct val="0"/>
                </a:spcBef>
              </a:pPr>
              <a:t>41</a:t>
            </a:fld>
            <a:endParaRPr lang="en-US" alt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B314178-3AD5-443F-9FD2-43A05B91F6A2}" type="slidenum">
              <a:rPr lang="en-US" altLang="en-US" smtClean="0"/>
              <a:pPr eaLnBrk="1" hangingPunct="1">
                <a:spcBef>
                  <a:spcPct val="0"/>
                </a:spcBef>
              </a:pPr>
              <a:t>42</a:t>
            </a:fld>
            <a:endParaRPr lang="en-US" alt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C03F711-2CE9-4218-846D-27D9EAC573B8}" type="slidenum">
              <a:rPr lang="en-US" altLang="en-US" smtClean="0"/>
              <a:pPr eaLnBrk="1" hangingPunct="1">
                <a:spcBef>
                  <a:spcPct val="0"/>
                </a:spcBef>
              </a:pPr>
              <a:t>43</a:t>
            </a:fld>
            <a:endParaRPr lang="en-US" alt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7D7A33B-E880-46AB-A856-3FDB02F3F6BF}" type="slidenum">
              <a:rPr lang="en-US" altLang="en-US" smtClean="0"/>
              <a:pPr eaLnBrk="1" hangingPunct="1">
                <a:spcBef>
                  <a:spcPct val="0"/>
                </a:spcBef>
              </a:pPr>
              <a:t>44</a:t>
            </a:fld>
            <a:endParaRPr lang="en-US" alt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59451ED-D4B7-4257-A05A-1D29ECFFD665}" type="slidenum">
              <a:rPr lang="en-US" altLang="en-US" smtClean="0"/>
              <a:pPr eaLnBrk="1" hangingPunct="1">
                <a:spcBef>
                  <a:spcPct val="0"/>
                </a:spcBef>
              </a:pPr>
              <a:t>45</a:t>
            </a:fld>
            <a:endParaRPr lang="en-US" alt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3FDDAD3-1D92-4E0A-AFCC-DDAEB7743317}" type="slidenum">
              <a:rPr lang="en-US" altLang="en-US" smtClean="0"/>
              <a:pPr eaLnBrk="1" hangingPunct="1">
                <a:spcBef>
                  <a:spcPct val="0"/>
                </a:spcBef>
              </a:pPr>
              <a:t>46</a:t>
            </a:fld>
            <a:endParaRPr lang="en-US" alt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EC76CE6-7AB4-4219-9CF1-5CC4A5A32C3A}" type="slidenum">
              <a:rPr lang="en-US" altLang="en-US" smtClean="0"/>
              <a:pPr eaLnBrk="1" hangingPunct="1">
                <a:spcBef>
                  <a:spcPct val="0"/>
                </a:spcBef>
              </a:pPr>
              <a:t>47</a:t>
            </a:fld>
            <a:endParaRPr lang="en-US" alt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0214931-A7B5-46B2-8F05-36E0CF9095C9}" type="slidenum">
              <a:rPr lang="en-US" altLang="en-US" smtClean="0"/>
              <a:pPr eaLnBrk="1" hangingPunct="1">
                <a:spcBef>
                  <a:spcPct val="0"/>
                </a:spcBef>
              </a:pPr>
              <a:t>48</a:t>
            </a:fld>
            <a:endParaRPr lang="en-US" alt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34D8CBE-8410-4BDC-B56E-F651F377B207}" type="slidenum">
              <a:rPr lang="en-US" altLang="en-US" smtClean="0"/>
              <a:pPr eaLnBrk="1" hangingPunct="1">
                <a:spcBef>
                  <a:spcPct val="0"/>
                </a:spcBef>
              </a:pPr>
              <a:t>49</a:t>
            </a:fld>
            <a:endParaRPr lang="en-US" alt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41556F8-08CB-47FB-A7AE-91BC8C67ED89}" type="slidenum">
              <a:rPr lang="en-US" altLang="en-US" smtClean="0"/>
              <a:pPr eaLnBrk="1" hangingPunct="1">
                <a:spcBef>
                  <a:spcPct val="0"/>
                </a:spcBef>
              </a:pPr>
              <a:t>50</a:t>
            </a:fld>
            <a:endParaRPr lang="en-US" alt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B8F6408-4168-44F9-BB12-259F710BC258}" type="slidenum">
              <a:rPr lang="en-US" altLang="en-US" smtClean="0"/>
              <a:pPr eaLnBrk="1" hangingPunct="1">
                <a:spcBef>
                  <a:spcPct val="0"/>
                </a:spcBef>
              </a:pPr>
              <a:t>51</a:t>
            </a:fld>
            <a:endParaRPr lang="en-US" alt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FF9E741-C773-458C-A472-C43A277978F0}" type="slidenum">
              <a:rPr lang="en-US" altLang="en-US" smtClean="0"/>
              <a:pPr eaLnBrk="1" hangingPunct="1">
                <a:spcBef>
                  <a:spcPct val="0"/>
                </a:spcBef>
              </a:pPr>
              <a:t>52</a:t>
            </a:fld>
            <a:endParaRPr lang="en-US" alt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A95C2F9-A19B-433C-8E25-ABA96D064BBD}" type="slidenum">
              <a:rPr lang="en-US" altLang="en-US" smtClean="0"/>
              <a:pPr eaLnBrk="1" hangingPunct="1">
                <a:spcBef>
                  <a:spcPct val="0"/>
                </a:spcBef>
              </a:pPr>
              <a:t>53</a:t>
            </a:fld>
            <a:endParaRPr lang="en-US" altLang="en-US" smtClean="0"/>
          </a:p>
        </p:txBody>
      </p:sp>
      <p:sp>
        <p:nvSpPr>
          <p:cNvPr id="124931" name="Rectangle 2"/>
          <p:cNvSpPr>
            <a:spLocks noGrp="1" noRot="1" noChangeAspect="1" noChangeArrowheads="1" noTextEdit="1"/>
          </p:cNvSpPr>
          <p:nvPr>
            <p:ph type="sldImg"/>
          </p:nvPr>
        </p:nvSpPr>
        <p:spPr>
          <a:xfrm>
            <a:off x="1143000" y="685800"/>
            <a:ext cx="4573588" cy="3430588"/>
          </a:xfrm>
          <a:ln/>
        </p:spPr>
      </p:sp>
      <p:sp>
        <p:nvSpPr>
          <p:cNvPr id="124932"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C3B3F27-8756-49CA-86B5-51A5E46B758E}" type="slidenum">
              <a:rPr lang="en-US" altLang="en-US" smtClean="0"/>
              <a:pPr eaLnBrk="1" hangingPunct="1">
                <a:spcBef>
                  <a:spcPct val="0"/>
                </a:spcBef>
              </a:pPr>
              <a:t>54</a:t>
            </a:fld>
            <a:endParaRPr lang="en-US" altLang="en-US" smtClean="0"/>
          </a:p>
        </p:txBody>
      </p:sp>
      <p:sp>
        <p:nvSpPr>
          <p:cNvPr id="125955" name="Rectangle 2"/>
          <p:cNvSpPr>
            <a:spLocks noGrp="1" noRot="1" noChangeAspect="1" noChangeArrowheads="1" noTextEdit="1"/>
          </p:cNvSpPr>
          <p:nvPr>
            <p:ph type="sldImg"/>
          </p:nvPr>
        </p:nvSpPr>
        <p:spPr>
          <a:xfrm>
            <a:off x="1143000" y="685800"/>
            <a:ext cx="4573588" cy="3430588"/>
          </a:xfrm>
          <a:ln/>
        </p:spPr>
      </p:sp>
      <p:sp>
        <p:nvSpPr>
          <p:cNvPr id="125956"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3E8156A-E021-4B6E-AF21-9FC2F256A335}" type="slidenum">
              <a:rPr lang="en-US" altLang="en-US" smtClean="0"/>
              <a:pPr eaLnBrk="1" hangingPunct="1">
                <a:spcBef>
                  <a:spcPct val="0"/>
                </a:spcBef>
              </a:pPr>
              <a:t>55</a:t>
            </a:fld>
            <a:endParaRPr lang="en-US" altLang="en-US" smtClean="0"/>
          </a:p>
        </p:txBody>
      </p:sp>
      <p:sp>
        <p:nvSpPr>
          <p:cNvPr id="126979" name="Rectangle 2"/>
          <p:cNvSpPr>
            <a:spLocks noGrp="1" noRot="1" noChangeAspect="1" noChangeArrowheads="1" noTextEdit="1"/>
          </p:cNvSpPr>
          <p:nvPr>
            <p:ph type="sldImg"/>
          </p:nvPr>
        </p:nvSpPr>
        <p:spPr>
          <a:xfrm>
            <a:off x="1143000" y="685800"/>
            <a:ext cx="4573588" cy="3430588"/>
          </a:xfrm>
          <a:ln/>
        </p:spPr>
      </p:sp>
      <p:sp>
        <p:nvSpPr>
          <p:cNvPr id="126980" name="Rectangle 3"/>
          <p:cNvSpPr>
            <a:spLocks noGrp="1" noChangeArrowheads="1"/>
          </p:cNvSpPr>
          <p:nvPr>
            <p:ph type="body" idx="1"/>
          </p:nvPr>
        </p:nvSpPr>
        <p:spPr>
          <a:xfrm>
            <a:off x="685800" y="4343400"/>
            <a:ext cx="5486400" cy="4114800"/>
          </a:xfrm>
          <a:noFill/>
        </p:spPr>
        <p:txBody>
          <a:bodyPr/>
          <a:lstStyle/>
          <a:p>
            <a:pPr eaLnBrk="1" hangingPunct="1"/>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6287333-695F-49B5-8DD4-F151521D079B}" type="slidenum">
              <a:rPr lang="en-US" altLang="en-US" smtClean="0"/>
              <a:pPr eaLnBrk="1" hangingPunct="1">
                <a:spcBef>
                  <a:spcPct val="0"/>
                </a:spcBef>
              </a:pPr>
              <a:t>56</a:t>
            </a:fld>
            <a:endParaRPr lang="en-US" alt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xfrm>
            <a:off x="685800" y="4344988"/>
            <a:ext cx="5486400" cy="4114800"/>
          </a:xfrm>
          <a:noFill/>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90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Times New Roman" pitchFamily="18" charset="0"/>
              </a:defRPr>
            </a:lvl1pPr>
            <a:lvl2pPr marL="742950" indent="-285750" defTabSz="930275" eaLnBrk="0" hangingPunct="0">
              <a:spcBef>
                <a:spcPct val="30000"/>
              </a:spcBef>
              <a:defRPr sz="1200">
                <a:solidFill>
                  <a:schemeClr val="tx1"/>
                </a:solidFill>
                <a:latin typeface="Times New Roman" pitchFamily="18" charset="0"/>
              </a:defRPr>
            </a:lvl2pPr>
            <a:lvl3pPr marL="1143000" indent="-228600" defTabSz="930275" eaLnBrk="0" hangingPunct="0">
              <a:spcBef>
                <a:spcPct val="30000"/>
              </a:spcBef>
              <a:defRPr sz="1200">
                <a:solidFill>
                  <a:schemeClr val="tx1"/>
                </a:solidFill>
                <a:latin typeface="Times New Roman" pitchFamily="18" charset="0"/>
              </a:defRPr>
            </a:lvl3pPr>
            <a:lvl4pPr marL="1600200" indent="-228600" defTabSz="930275" eaLnBrk="0" hangingPunct="0">
              <a:spcBef>
                <a:spcPct val="30000"/>
              </a:spcBef>
              <a:defRPr sz="1200">
                <a:solidFill>
                  <a:schemeClr val="tx1"/>
                </a:solidFill>
                <a:latin typeface="Times New Roman" pitchFamily="18" charset="0"/>
              </a:defRPr>
            </a:lvl4pPr>
            <a:lvl5pPr marL="2057400" indent="-228600" defTabSz="930275" eaLnBrk="0" hangingPunct="0">
              <a:spcBef>
                <a:spcPct val="30000"/>
              </a:spcBef>
              <a:defRPr sz="1200">
                <a:solidFill>
                  <a:schemeClr val="tx1"/>
                </a:solidFill>
                <a:latin typeface="Times New Roman" pitchFamily="18" charset="0"/>
              </a:defRPr>
            </a:lvl5pPr>
            <a:lvl6pPr marL="2514600" indent="-228600" defTabSz="930275" eaLnBrk="0" fontAlgn="base" hangingPunct="0">
              <a:spcBef>
                <a:spcPct val="30000"/>
              </a:spcBef>
              <a:spcAft>
                <a:spcPct val="0"/>
              </a:spcAft>
              <a:defRPr sz="1200">
                <a:solidFill>
                  <a:schemeClr val="tx1"/>
                </a:solidFill>
                <a:latin typeface="Times New Roman" pitchFamily="18" charset="0"/>
              </a:defRPr>
            </a:lvl6pPr>
            <a:lvl7pPr marL="2971800" indent="-228600" defTabSz="930275" eaLnBrk="0" fontAlgn="base" hangingPunct="0">
              <a:spcBef>
                <a:spcPct val="30000"/>
              </a:spcBef>
              <a:spcAft>
                <a:spcPct val="0"/>
              </a:spcAft>
              <a:defRPr sz="1200">
                <a:solidFill>
                  <a:schemeClr val="tx1"/>
                </a:solidFill>
                <a:latin typeface="Times New Roman" pitchFamily="18" charset="0"/>
              </a:defRPr>
            </a:lvl7pPr>
            <a:lvl8pPr marL="3429000" indent="-228600" defTabSz="930275" eaLnBrk="0" fontAlgn="base" hangingPunct="0">
              <a:spcBef>
                <a:spcPct val="30000"/>
              </a:spcBef>
              <a:spcAft>
                <a:spcPct val="0"/>
              </a:spcAft>
              <a:defRPr sz="1200">
                <a:solidFill>
                  <a:schemeClr val="tx1"/>
                </a:solidFill>
                <a:latin typeface="Times New Roman" pitchFamily="18" charset="0"/>
              </a:defRPr>
            </a:lvl8pPr>
            <a:lvl9pPr marL="3886200" indent="-228600" defTabSz="9302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3829EC7-89F8-4D73-A868-ACACF26C6F2D}" type="slidenum">
              <a:rPr lang="en-US" altLang="en-US" smtClean="0">
                <a:solidFill>
                  <a:srgbClr val="000000"/>
                </a:solidFill>
                <a:latin typeface="Arial" pitchFamily="34" charset="0"/>
              </a:rPr>
              <a:pPr eaLnBrk="1" hangingPunct="1">
                <a:spcBef>
                  <a:spcPct val="0"/>
                </a:spcBef>
              </a:pPr>
              <a:t>59</a:t>
            </a:fld>
            <a:endParaRPr lang="en-US" altLang="en-US" smtClean="0">
              <a:solidFill>
                <a:srgbClr val="000000"/>
              </a:solidFill>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00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Times New Roman" pitchFamily="18" charset="0"/>
              </a:defRPr>
            </a:lvl1pPr>
            <a:lvl2pPr marL="742950" indent="-285750" defTabSz="930275" eaLnBrk="0" hangingPunct="0">
              <a:spcBef>
                <a:spcPct val="30000"/>
              </a:spcBef>
              <a:defRPr sz="1200">
                <a:solidFill>
                  <a:schemeClr val="tx1"/>
                </a:solidFill>
                <a:latin typeface="Times New Roman" pitchFamily="18" charset="0"/>
              </a:defRPr>
            </a:lvl2pPr>
            <a:lvl3pPr marL="1143000" indent="-228600" defTabSz="930275" eaLnBrk="0" hangingPunct="0">
              <a:spcBef>
                <a:spcPct val="30000"/>
              </a:spcBef>
              <a:defRPr sz="1200">
                <a:solidFill>
                  <a:schemeClr val="tx1"/>
                </a:solidFill>
                <a:latin typeface="Times New Roman" pitchFamily="18" charset="0"/>
              </a:defRPr>
            </a:lvl3pPr>
            <a:lvl4pPr marL="1600200" indent="-228600" defTabSz="930275" eaLnBrk="0" hangingPunct="0">
              <a:spcBef>
                <a:spcPct val="30000"/>
              </a:spcBef>
              <a:defRPr sz="1200">
                <a:solidFill>
                  <a:schemeClr val="tx1"/>
                </a:solidFill>
                <a:latin typeface="Times New Roman" pitchFamily="18" charset="0"/>
              </a:defRPr>
            </a:lvl4pPr>
            <a:lvl5pPr marL="2057400" indent="-228600" defTabSz="930275" eaLnBrk="0" hangingPunct="0">
              <a:spcBef>
                <a:spcPct val="30000"/>
              </a:spcBef>
              <a:defRPr sz="1200">
                <a:solidFill>
                  <a:schemeClr val="tx1"/>
                </a:solidFill>
                <a:latin typeface="Times New Roman" pitchFamily="18" charset="0"/>
              </a:defRPr>
            </a:lvl5pPr>
            <a:lvl6pPr marL="2514600" indent="-228600" defTabSz="930275" eaLnBrk="0" fontAlgn="base" hangingPunct="0">
              <a:spcBef>
                <a:spcPct val="30000"/>
              </a:spcBef>
              <a:spcAft>
                <a:spcPct val="0"/>
              </a:spcAft>
              <a:defRPr sz="1200">
                <a:solidFill>
                  <a:schemeClr val="tx1"/>
                </a:solidFill>
                <a:latin typeface="Times New Roman" pitchFamily="18" charset="0"/>
              </a:defRPr>
            </a:lvl6pPr>
            <a:lvl7pPr marL="2971800" indent="-228600" defTabSz="930275" eaLnBrk="0" fontAlgn="base" hangingPunct="0">
              <a:spcBef>
                <a:spcPct val="30000"/>
              </a:spcBef>
              <a:spcAft>
                <a:spcPct val="0"/>
              </a:spcAft>
              <a:defRPr sz="1200">
                <a:solidFill>
                  <a:schemeClr val="tx1"/>
                </a:solidFill>
                <a:latin typeface="Times New Roman" pitchFamily="18" charset="0"/>
              </a:defRPr>
            </a:lvl7pPr>
            <a:lvl8pPr marL="3429000" indent="-228600" defTabSz="930275" eaLnBrk="0" fontAlgn="base" hangingPunct="0">
              <a:spcBef>
                <a:spcPct val="30000"/>
              </a:spcBef>
              <a:spcAft>
                <a:spcPct val="0"/>
              </a:spcAft>
              <a:defRPr sz="1200">
                <a:solidFill>
                  <a:schemeClr val="tx1"/>
                </a:solidFill>
                <a:latin typeface="Times New Roman" pitchFamily="18" charset="0"/>
              </a:defRPr>
            </a:lvl8pPr>
            <a:lvl9pPr marL="3886200" indent="-228600" defTabSz="9302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C9300C1-FDFD-45F0-BC62-9C3650652D4C}" type="slidenum">
              <a:rPr lang="en-US" altLang="en-US" smtClean="0">
                <a:solidFill>
                  <a:srgbClr val="000000"/>
                </a:solidFill>
                <a:latin typeface="Arial" pitchFamily="34" charset="0"/>
              </a:rPr>
              <a:pPr eaLnBrk="1" hangingPunct="1">
                <a:spcBef>
                  <a:spcPct val="0"/>
                </a:spcBef>
              </a:pPr>
              <a:t>60</a:t>
            </a:fld>
            <a:endParaRPr lang="en-US" altLang="en-US" smtClean="0">
              <a:solidFill>
                <a:srgbClr val="000000"/>
              </a:solidFill>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10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Times New Roman" pitchFamily="18" charset="0"/>
              </a:defRPr>
            </a:lvl1pPr>
            <a:lvl2pPr marL="742950" indent="-285750" defTabSz="930275" eaLnBrk="0" hangingPunct="0">
              <a:spcBef>
                <a:spcPct val="30000"/>
              </a:spcBef>
              <a:defRPr sz="1200">
                <a:solidFill>
                  <a:schemeClr val="tx1"/>
                </a:solidFill>
                <a:latin typeface="Times New Roman" pitchFamily="18" charset="0"/>
              </a:defRPr>
            </a:lvl2pPr>
            <a:lvl3pPr marL="1143000" indent="-228600" defTabSz="930275" eaLnBrk="0" hangingPunct="0">
              <a:spcBef>
                <a:spcPct val="30000"/>
              </a:spcBef>
              <a:defRPr sz="1200">
                <a:solidFill>
                  <a:schemeClr val="tx1"/>
                </a:solidFill>
                <a:latin typeface="Times New Roman" pitchFamily="18" charset="0"/>
              </a:defRPr>
            </a:lvl3pPr>
            <a:lvl4pPr marL="1600200" indent="-228600" defTabSz="930275" eaLnBrk="0" hangingPunct="0">
              <a:spcBef>
                <a:spcPct val="30000"/>
              </a:spcBef>
              <a:defRPr sz="1200">
                <a:solidFill>
                  <a:schemeClr val="tx1"/>
                </a:solidFill>
                <a:latin typeface="Times New Roman" pitchFamily="18" charset="0"/>
              </a:defRPr>
            </a:lvl4pPr>
            <a:lvl5pPr marL="2057400" indent="-228600" defTabSz="930275" eaLnBrk="0" hangingPunct="0">
              <a:spcBef>
                <a:spcPct val="30000"/>
              </a:spcBef>
              <a:defRPr sz="1200">
                <a:solidFill>
                  <a:schemeClr val="tx1"/>
                </a:solidFill>
                <a:latin typeface="Times New Roman" pitchFamily="18" charset="0"/>
              </a:defRPr>
            </a:lvl5pPr>
            <a:lvl6pPr marL="2514600" indent="-228600" defTabSz="930275" eaLnBrk="0" fontAlgn="base" hangingPunct="0">
              <a:spcBef>
                <a:spcPct val="30000"/>
              </a:spcBef>
              <a:spcAft>
                <a:spcPct val="0"/>
              </a:spcAft>
              <a:defRPr sz="1200">
                <a:solidFill>
                  <a:schemeClr val="tx1"/>
                </a:solidFill>
                <a:latin typeface="Times New Roman" pitchFamily="18" charset="0"/>
              </a:defRPr>
            </a:lvl6pPr>
            <a:lvl7pPr marL="2971800" indent="-228600" defTabSz="930275" eaLnBrk="0" fontAlgn="base" hangingPunct="0">
              <a:spcBef>
                <a:spcPct val="30000"/>
              </a:spcBef>
              <a:spcAft>
                <a:spcPct val="0"/>
              </a:spcAft>
              <a:defRPr sz="1200">
                <a:solidFill>
                  <a:schemeClr val="tx1"/>
                </a:solidFill>
                <a:latin typeface="Times New Roman" pitchFamily="18" charset="0"/>
              </a:defRPr>
            </a:lvl7pPr>
            <a:lvl8pPr marL="3429000" indent="-228600" defTabSz="930275" eaLnBrk="0" fontAlgn="base" hangingPunct="0">
              <a:spcBef>
                <a:spcPct val="30000"/>
              </a:spcBef>
              <a:spcAft>
                <a:spcPct val="0"/>
              </a:spcAft>
              <a:defRPr sz="1200">
                <a:solidFill>
                  <a:schemeClr val="tx1"/>
                </a:solidFill>
                <a:latin typeface="Times New Roman" pitchFamily="18" charset="0"/>
              </a:defRPr>
            </a:lvl8pPr>
            <a:lvl9pPr marL="3886200" indent="-228600" defTabSz="9302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E687174-1C14-41A9-B95A-904892C1742D}" type="slidenum">
              <a:rPr lang="en-US" altLang="en-US" smtClean="0">
                <a:solidFill>
                  <a:srgbClr val="000000"/>
                </a:solidFill>
                <a:latin typeface="Arial" pitchFamily="34" charset="0"/>
              </a:rPr>
              <a:pPr eaLnBrk="1" hangingPunct="1">
                <a:spcBef>
                  <a:spcPct val="0"/>
                </a:spcBef>
              </a:pPr>
              <a:t>61</a:t>
            </a:fld>
            <a:endParaRPr lang="en-US" altLang="en-US" smtClean="0">
              <a:solidFill>
                <a:srgbClr val="000000"/>
              </a:solidFill>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21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Times New Roman" pitchFamily="18" charset="0"/>
              </a:defRPr>
            </a:lvl1pPr>
            <a:lvl2pPr marL="742950" indent="-285750" defTabSz="930275" eaLnBrk="0" hangingPunct="0">
              <a:spcBef>
                <a:spcPct val="30000"/>
              </a:spcBef>
              <a:defRPr sz="1200">
                <a:solidFill>
                  <a:schemeClr val="tx1"/>
                </a:solidFill>
                <a:latin typeface="Times New Roman" pitchFamily="18" charset="0"/>
              </a:defRPr>
            </a:lvl2pPr>
            <a:lvl3pPr marL="1143000" indent="-228600" defTabSz="930275" eaLnBrk="0" hangingPunct="0">
              <a:spcBef>
                <a:spcPct val="30000"/>
              </a:spcBef>
              <a:defRPr sz="1200">
                <a:solidFill>
                  <a:schemeClr val="tx1"/>
                </a:solidFill>
                <a:latin typeface="Times New Roman" pitchFamily="18" charset="0"/>
              </a:defRPr>
            </a:lvl3pPr>
            <a:lvl4pPr marL="1600200" indent="-228600" defTabSz="930275" eaLnBrk="0" hangingPunct="0">
              <a:spcBef>
                <a:spcPct val="30000"/>
              </a:spcBef>
              <a:defRPr sz="1200">
                <a:solidFill>
                  <a:schemeClr val="tx1"/>
                </a:solidFill>
                <a:latin typeface="Times New Roman" pitchFamily="18" charset="0"/>
              </a:defRPr>
            </a:lvl4pPr>
            <a:lvl5pPr marL="2057400" indent="-228600" defTabSz="930275" eaLnBrk="0" hangingPunct="0">
              <a:spcBef>
                <a:spcPct val="30000"/>
              </a:spcBef>
              <a:defRPr sz="1200">
                <a:solidFill>
                  <a:schemeClr val="tx1"/>
                </a:solidFill>
                <a:latin typeface="Times New Roman" pitchFamily="18" charset="0"/>
              </a:defRPr>
            </a:lvl5pPr>
            <a:lvl6pPr marL="2514600" indent="-228600" defTabSz="930275" eaLnBrk="0" fontAlgn="base" hangingPunct="0">
              <a:spcBef>
                <a:spcPct val="30000"/>
              </a:spcBef>
              <a:spcAft>
                <a:spcPct val="0"/>
              </a:spcAft>
              <a:defRPr sz="1200">
                <a:solidFill>
                  <a:schemeClr val="tx1"/>
                </a:solidFill>
                <a:latin typeface="Times New Roman" pitchFamily="18" charset="0"/>
              </a:defRPr>
            </a:lvl6pPr>
            <a:lvl7pPr marL="2971800" indent="-228600" defTabSz="930275" eaLnBrk="0" fontAlgn="base" hangingPunct="0">
              <a:spcBef>
                <a:spcPct val="30000"/>
              </a:spcBef>
              <a:spcAft>
                <a:spcPct val="0"/>
              </a:spcAft>
              <a:defRPr sz="1200">
                <a:solidFill>
                  <a:schemeClr val="tx1"/>
                </a:solidFill>
                <a:latin typeface="Times New Roman" pitchFamily="18" charset="0"/>
              </a:defRPr>
            </a:lvl7pPr>
            <a:lvl8pPr marL="3429000" indent="-228600" defTabSz="930275" eaLnBrk="0" fontAlgn="base" hangingPunct="0">
              <a:spcBef>
                <a:spcPct val="30000"/>
              </a:spcBef>
              <a:spcAft>
                <a:spcPct val="0"/>
              </a:spcAft>
              <a:defRPr sz="1200">
                <a:solidFill>
                  <a:schemeClr val="tx1"/>
                </a:solidFill>
                <a:latin typeface="Times New Roman" pitchFamily="18" charset="0"/>
              </a:defRPr>
            </a:lvl8pPr>
            <a:lvl9pPr marL="3886200" indent="-228600" defTabSz="9302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D9ED486-0660-4361-AF6A-D29C536DE312}" type="slidenum">
              <a:rPr lang="en-US" altLang="en-US" smtClean="0">
                <a:solidFill>
                  <a:srgbClr val="000000"/>
                </a:solidFill>
                <a:latin typeface="Arial" pitchFamily="34" charset="0"/>
              </a:rPr>
              <a:pPr eaLnBrk="1" hangingPunct="1">
                <a:spcBef>
                  <a:spcPct val="0"/>
                </a:spcBef>
              </a:pPr>
              <a:t>62</a:t>
            </a:fld>
            <a:endParaRPr lang="en-US" altLang="en-US" smtClean="0">
              <a:solidFill>
                <a:srgbClr val="000000"/>
              </a:solidFill>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31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Times New Roman" pitchFamily="18" charset="0"/>
              </a:defRPr>
            </a:lvl1pPr>
            <a:lvl2pPr marL="742950" indent="-285750" defTabSz="930275" eaLnBrk="0" hangingPunct="0">
              <a:spcBef>
                <a:spcPct val="30000"/>
              </a:spcBef>
              <a:defRPr sz="1200">
                <a:solidFill>
                  <a:schemeClr val="tx1"/>
                </a:solidFill>
                <a:latin typeface="Times New Roman" pitchFamily="18" charset="0"/>
              </a:defRPr>
            </a:lvl2pPr>
            <a:lvl3pPr marL="1143000" indent="-228600" defTabSz="930275" eaLnBrk="0" hangingPunct="0">
              <a:spcBef>
                <a:spcPct val="30000"/>
              </a:spcBef>
              <a:defRPr sz="1200">
                <a:solidFill>
                  <a:schemeClr val="tx1"/>
                </a:solidFill>
                <a:latin typeface="Times New Roman" pitchFamily="18" charset="0"/>
              </a:defRPr>
            </a:lvl3pPr>
            <a:lvl4pPr marL="1600200" indent="-228600" defTabSz="930275" eaLnBrk="0" hangingPunct="0">
              <a:spcBef>
                <a:spcPct val="30000"/>
              </a:spcBef>
              <a:defRPr sz="1200">
                <a:solidFill>
                  <a:schemeClr val="tx1"/>
                </a:solidFill>
                <a:latin typeface="Times New Roman" pitchFamily="18" charset="0"/>
              </a:defRPr>
            </a:lvl4pPr>
            <a:lvl5pPr marL="2057400" indent="-228600" defTabSz="930275" eaLnBrk="0" hangingPunct="0">
              <a:spcBef>
                <a:spcPct val="30000"/>
              </a:spcBef>
              <a:defRPr sz="1200">
                <a:solidFill>
                  <a:schemeClr val="tx1"/>
                </a:solidFill>
                <a:latin typeface="Times New Roman" pitchFamily="18" charset="0"/>
              </a:defRPr>
            </a:lvl5pPr>
            <a:lvl6pPr marL="2514600" indent="-228600" defTabSz="930275" eaLnBrk="0" fontAlgn="base" hangingPunct="0">
              <a:spcBef>
                <a:spcPct val="30000"/>
              </a:spcBef>
              <a:spcAft>
                <a:spcPct val="0"/>
              </a:spcAft>
              <a:defRPr sz="1200">
                <a:solidFill>
                  <a:schemeClr val="tx1"/>
                </a:solidFill>
                <a:latin typeface="Times New Roman" pitchFamily="18" charset="0"/>
              </a:defRPr>
            </a:lvl6pPr>
            <a:lvl7pPr marL="2971800" indent="-228600" defTabSz="930275" eaLnBrk="0" fontAlgn="base" hangingPunct="0">
              <a:spcBef>
                <a:spcPct val="30000"/>
              </a:spcBef>
              <a:spcAft>
                <a:spcPct val="0"/>
              </a:spcAft>
              <a:defRPr sz="1200">
                <a:solidFill>
                  <a:schemeClr val="tx1"/>
                </a:solidFill>
                <a:latin typeface="Times New Roman" pitchFamily="18" charset="0"/>
              </a:defRPr>
            </a:lvl7pPr>
            <a:lvl8pPr marL="3429000" indent="-228600" defTabSz="930275" eaLnBrk="0" fontAlgn="base" hangingPunct="0">
              <a:spcBef>
                <a:spcPct val="30000"/>
              </a:spcBef>
              <a:spcAft>
                <a:spcPct val="0"/>
              </a:spcAft>
              <a:defRPr sz="1200">
                <a:solidFill>
                  <a:schemeClr val="tx1"/>
                </a:solidFill>
                <a:latin typeface="Times New Roman" pitchFamily="18" charset="0"/>
              </a:defRPr>
            </a:lvl8pPr>
            <a:lvl9pPr marL="3886200" indent="-228600" defTabSz="9302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5C5B516-6636-4486-9350-09B20F76A593}" type="slidenum">
              <a:rPr lang="en-US" altLang="en-US" smtClean="0">
                <a:solidFill>
                  <a:srgbClr val="000000"/>
                </a:solidFill>
                <a:latin typeface="Arial" pitchFamily="34" charset="0"/>
              </a:rPr>
              <a:pPr eaLnBrk="1" hangingPunct="1">
                <a:spcBef>
                  <a:spcPct val="0"/>
                </a:spcBef>
              </a:pPr>
              <a:t>63</a:t>
            </a:fld>
            <a:endParaRPr lang="en-US" altLang="en-US" smtClean="0">
              <a:solidFill>
                <a:srgbClr val="000000"/>
              </a:solidFill>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41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Times New Roman" pitchFamily="18" charset="0"/>
              </a:defRPr>
            </a:lvl1pPr>
            <a:lvl2pPr marL="742950" indent="-285750" defTabSz="930275" eaLnBrk="0" hangingPunct="0">
              <a:spcBef>
                <a:spcPct val="30000"/>
              </a:spcBef>
              <a:defRPr sz="1200">
                <a:solidFill>
                  <a:schemeClr val="tx1"/>
                </a:solidFill>
                <a:latin typeface="Times New Roman" pitchFamily="18" charset="0"/>
              </a:defRPr>
            </a:lvl2pPr>
            <a:lvl3pPr marL="1143000" indent="-228600" defTabSz="930275" eaLnBrk="0" hangingPunct="0">
              <a:spcBef>
                <a:spcPct val="30000"/>
              </a:spcBef>
              <a:defRPr sz="1200">
                <a:solidFill>
                  <a:schemeClr val="tx1"/>
                </a:solidFill>
                <a:latin typeface="Times New Roman" pitchFamily="18" charset="0"/>
              </a:defRPr>
            </a:lvl3pPr>
            <a:lvl4pPr marL="1600200" indent="-228600" defTabSz="930275" eaLnBrk="0" hangingPunct="0">
              <a:spcBef>
                <a:spcPct val="30000"/>
              </a:spcBef>
              <a:defRPr sz="1200">
                <a:solidFill>
                  <a:schemeClr val="tx1"/>
                </a:solidFill>
                <a:latin typeface="Times New Roman" pitchFamily="18" charset="0"/>
              </a:defRPr>
            </a:lvl4pPr>
            <a:lvl5pPr marL="2057400" indent="-228600" defTabSz="930275" eaLnBrk="0" hangingPunct="0">
              <a:spcBef>
                <a:spcPct val="30000"/>
              </a:spcBef>
              <a:defRPr sz="1200">
                <a:solidFill>
                  <a:schemeClr val="tx1"/>
                </a:solidFill>
                <a:latin typeface="Times New Roman" pitchFamily="18" charset="0"/>
              </a:defRPr>
            </a:lvl5pPr>
            <a:lvl6pPr marL="2514600" indent="-228600" defTabSz="930275" eaLnBrk="0" fontAlgn="base" hangingPunct="0">
              <a:spcBef>
                <a:spcPct val="30000"/>
              </a:spcBef>
              <a:spcAft>
                <a:spcPct val="0"/>
              </a:spcAft>
              <a:defRPr sz="1200">
                <a:solidFill>
                  <a:schemeClr val="tx1"/>
                </a:solidFill>
                <a:latin typeface="Times New Roman" pitchFamily="18" charset="0"/>
              </a:defRPr>
            </a:lvl6pPr>
            <a:lvl7pPr marL="2971800" indent="-228600" defTabSz="930275" eaLnBrk="0" fontAlgn="base" hangingPunct="0">
              <a:spcBef>
                <a:spcPct val="30000"/>
              </a:spcBef>
              <a:spcAft>
                <a:spcPct val="0"/>
              </a:spcAft>
              <a:defRPr sz="1200">
                <a:solidFill>
                  <a:schemeClr val="tx1"/>
                </a:solidFill>
                <a:latin typeface="Times New Roman" pitchFamily="18" charset="0"/>
              </a:defRPr>
            </a:lvl7pPr>
            <a:lvl8pPr marL="3429000" indent="-228600" defTabSz="930275" eaLnBrk="0" fontAlgn="base" hangingPunct="0">
              <a:spcBef>
                <a:spcPct val="30000"/>
              </a:spcBef>
              <a:spcAft>
                <a:spcPct val="0"/>
              </a:spcAft>
              <a:defRPr sz="1200">
                <a:solidFill>
                  <a:schemeClr val="tx1"/>
                </a:solidFill>
                <a:latin typeface="Times New Roman" pitchFamily="18" charset="0"/>
              </a:defRPr>
            </a:lvl8pPr>
            <a:lvl9pPr marL="3886200" indent="-228600" defTabSz="9302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9AF3C30-7361-407A-8958-0F85B0DB904B}" type="slidenum">
              <a:rPr lang="en-US" altLang="en-US" smtClean="0">
                <a:solidFill>
                  <a:srgbClr val="000000"/>
                </a:solidFill>
                <a:latin typeface="Arial" pitchFamily="34" charset="0"/>
              </a:rPr>
              <a:pPr eaLnBrk="1" hangingPunct="1">
                <a:spcBef>
                  <a:spcPct val="0"/>
                </a:spcBef>
              </a:pPr>
              <a:t>64</a:t>
            </a:fld>
            <a:endParaRPr lang="en-US" altLang="en-US" smtClean="0">
              <a:solidFill>
                <a:srgbClr val="000000"/>
              </a:solidFill>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517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Times New Roman" pitchFamily="18" charset="0"/>
              </a:defRPr>
            </a:lvl1pPr>
            <a:lvl2pPr marL="742950" indent="-285750" defTabSz="930275" eaLnBrk="0" hangingPunct="0">
              <a:spcBef>
                <a:spcPct val="30000"/>
              </a:spcBef>
              <a:defRPr sz="1200">
                <a:solidFill>
                  <a:schemeClr val="tx1"/>
                </a:solidFill>
                <a:latin typeface="Times New Roman" pitchFamily="18" charset="0"/>
              </a:defRPr>
            </a:lvl2pPr>
            <a:lvl3pPr marL="1143000" indent="-228600" defTabSz="930275" eaLnBrk="0" hangingPunct="0">
              <a:spcBef>
                <a:spcPct val="30000"/>
              </a:spcBef>
              <a:defRPr sz="1200">
                <a:solidFill>
                  <a:schemeClr val="tx1"/>
                </a:solidFill>
                <a:latin typeface="Times New Roman" pitchFamily="18" charset="0"/>
              </a:defRPr>
            </a:lvl3pPr>
            <a:lvl4pPr marL="1600200" indent="-228600" defTabSz="930275" eaLnBrk="0" hangingPunct="0">
              <a:spcBef>
                <a:spcPct val="30000"/>
              </a:spcBef>
              <a:defRPr sz="1200">
                <a:solidFill>
                  <a:schemeClr val="tx1"/>
                </a:solidFill>
                <a:latin typeface="Times New Roman" pitchFamily="18" charset="0"/>
              </a:defRPr>
            </a:lvl4pPr>
            <a:lvl5pPr marL="2057400" indent="-228600" defTabSz="930275" eaLnBrk="0" hangingPunct="0">
              <a:spcBef>
                <a:spcPct val="30000"/>
              </a:spcBef>
              <a:defRPr sz="1200">
                <a:solidFill>
                  <a:schemeClr val="tx1"/>
                </a:solidFill>
                <a:latin typeface="Times New Roman" pitchFamily="18" charset="0"/>
              </a:defRPr>
            </a:lvl5pPr>
            <a:lvl6pPr marL="2514600" indent="-228600" defTabSz="930275" eaLnBrk="0" fontAlgn="base" hangingPunct="0">
              <a:spcBef>
                <a:spcPct val="30000"/>
              </a:spcBef>
              <a:spcAft>
                <a:spcPct val="0"/>
              </a:spcAft>
              <a:defRPr sz="1200">
                <a:solidFill>
                  <a:schemeClr val="tx1"/>
                </a:solidFill>
                <a:latin typeface="Times New Roman" pitchFamily="18" charset="0"/>
              </a:defRPr>
            </a:lvl6pPr>
            <a:lvl7pPr marL="2971800" indent="-228600" defTabSz="930275" eaLnBrk="0" fontAlgn="base" hangingPunct="0">
              <a:spcBef>
                <a:spcPct val="30000"/>
              </a:spcBef>
              <a:spcAft>
                <a:spcPct val="0"/>
              </a:spcAft>
              <a:defRPr sz="1200">
                <a:solidFill>
                  <a:schemeClr val="tx1"/>
                </a:solidFill>
                <a:latin typeface="Times New Roman" pitchFamily="18" charset="0"/>
              </a:defRPr>
            </a:lvl7pPr>
            <a:lvl8pPr marL="3429000" indent="-228600" defTabSz="930275" eaLnBrk="0" fontAlgn="base" hangingPunct="0">
              <a:spcBef>
                <a:spcPct val="30000"/>
              </a:spcBef>
              <a:spcAft>
                <a:spcPct val="0"/>
              </a:spcAft>
              <a:defRPr sz="1200">
                <a:solidFill>
                  <a:schemeClr val="tx1"/>
                </a:solidFill>
                <a:latin typeface="Times New Roman" pitchFamily="18" charset="0"/>
              </a:defRPr>
            </a:lvl8pPr>
            <a:lvl9pPr marL="3886200" indent="-228600" defTabSz="9302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A99FFD0-F6C3-4F1D-90A2-D95901F7AADC}" type="slidenum">
              <a:rPr lang="en-US" altLang="en-US" smtClean="0">
                <a:solidFill>
                  <a:srgbClr val="000000"/>
                </a:solidFill>
                <a:latin typeface="Arial" pitchFamily="34" charset="0"/>
              </a:rPr>
              <a:pPr eaLnBrk="1" hangingPunct="1">
                <a:spcBef>
                  <a:spcPct val="0"/>
                </a:spcBef>
              </a:pPr>
              <a:t>65</a:t>
            </a:fld>
            <a:endParaRPr lang="en-US" altLang="en-US" smtClean="0">
              <a:solidFill>
                <a:srgbClr val="000000"/>
              </a:solidFill>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619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Times New Roman" pitchFamily="18" charset="0"/>
              </a:defRPr>
            </a:lvl1pPr>
            <a:lvl2pPr marL="742950" indent="-285750" defTabSz="930275" eaLnBrk="0" hangingPunct="0">
              <a:spcBef>
                <a:spcPct val="30000"/>
              </a:spcBef>
              <a:defRPr sz="1200">
                <a:solidFill>
                  <a:schemeClr val="tx1"/>
                </a:solidFill>
                <a:latin typeface="Times New Roman" pitchFamily="18" charset="0"/>
              </a:defRPr>
            </a:lvl2pPr>
            <a:lvl3pPr marL="1143000" indent="-228600" defTabSz="930275" eaLnBrk="0" hangingPunct="0">
              <a:spcBef>
                <a:spcPct val="30000"/>
              </a:spcBef>
              <a:defRPr sz="1200">
                <a:solidFill>
                  <a:schemeClr val="tx1"/>
                </a:solidFill>
                <a:latin typeface="Times New Roman" pitchFamily="18" charset="0"/>
              </a:defRPr>
            </a:lvl3pPr>
            <a:lvl4pPr marL="1600200" indent="-228600" defTabSz="930275" eaLnBrk="0" hangingPunct="0">
              <a:spcBef>
                <a:spcPct val="30000"/>
              </a:spcBef>
              <a:defRPr sz="1200">
                <a:solidFill>
                  <a:schemeClr val="tx1"/>
                </a:solidFill>
                <a:latin typeface="Times New Roman" pitchFamily="18" charset="0"/>
              </a:defRPr>
            </a:lvl4pPr>
            <a:lvl5pPr marL="2057400" indent="-228600" defTabSz="930275" eaLnBrk="0" hangingPunct="0">
              <a:spcBef>
                <a:spcPct val="30000"/>
              </a:spcBef>
              <a:defRPr sz="1200">
                <a:solidFill>
                  <a:schemeClr val="tx1"/>
                </a:solidFill>
                <a:latin typeface="Times New Roman" pitchFamily="18" charset="0"/>
              </a:defRPr>
            </a:lvl5pPr>
            <a:lvl6pPr marL="2514600" indent="-228600" defTabSz="930275" eaLnBrk="0" fontAlgn="base" hangingPunct="0">
              <a:spcBef>
                <a:spcPct val="30000"/>
              </a:spcBef>
              <a:spcAft>
                <a:spcPct val="0"/>
              </a:spcAft>
              <a:defRPr sz="1200">
                <a:solidFill>
                  <a:schemeClr val="tx1"/>
                </a:solidFill>
                <a:latin typeface="Times New Roman" pitchFamily="18" charset="0"/>
              </a:defRPr>
            </a:lvl6pPr>
            <a:lvl7pPr marL="2971800" indent="-228600" defTabSz="930275" eaLnBrk="0" fontAlgn="base" hangingPunct="0">
              <a:spcBef>
                <a:spcPct val="30000"/>
              </a:spcBef>
              <a:spcAft>
                <a:spcPct val="0"/>
              </a:spcAft>
              <a:defRPr sz="1200">
                <a:solidFill>
                  <a:schemeClr val="tx1"/>
                </a:solidFill>
                <a:latin typeface="Times New Roman" pitchFamily="18" charset="0"/>
              </a:defRPr>
            </a:lvl7pPr>
            <a:lvl8pPr marL="3429000" indent="-228600" defTabSz="930275" eaLnBrk="0" fontAlgn="base" hangingPunct="0">
              <a:spcBef>
                <a:spcPct val="30000"/>
              </a:spcBef>
              <a:spcAft>
                <a:spcPct val="0"/>
              </a:spcAft>
              <a:defRPr sz="1200">
                <a:solidFill>
                  <a:schemeClr val="tx1"/>
                </a:solidFill>
                <a:latin typeface="Times New Roman" pitchFamily="18" charset="0"/>
              </a:defRPr>
            </a:lvl8pPr>
            <a:lvl9pPr marL="3886200" indent="-228600" defTabSz="9302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436F585-9582-4B6E-B8D6-79D7F4A3BA66}" type="slidenum">
              <a:rPr lang="en-US" altLang="en-US" smtClean="0">
                <a:solidFill>
                  <a:srgbClr val="000000"/>
                </a:solidFill>
                <a:latin typeface="Arial" pitchFamily="34" charset="0"/>
              </a:rPr>
              <a:pPr eaLnBrk="1" hangingPunct="1">
                <a:spcBef>
                  <a:spcPct val="0"/>
                </a:spcBef>
              </a:pPr>
              <a:t>66</a:t>
            </a:fld>
            <a:endParaRPr lang="en-US" altLang="en-US" smtClean="0">
              <a:solidFill>
                <a:srgbClr val="000000"/>
              </a:solidFill>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722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Times New Roman" pitchFamily="18" charset="0"/>
              </a:defRPr>
            </a:lvl1pPr>
            <a:lvl2pPr marL="742950" indent="-285750" defTabSz="930275" eaLnBrk="0" hangingPunct="0">
              <a:spcBef>
                <a:spcPct val="30000"/>
              </a:spcBef>
              <a:defRPr sz="1200">
                <a:solidFill>
                  <a:schemeClr val="tx1"/>
                </a:solidFill>
                <a:latin typeface="Times New Roman" pitchFamily="18" charset="0"/>
              </a:defRPr>
            </a:lvl2pPr>
            <a:lvl3pPr marL="1143000" indent="-228600" defTabSz="930275" eaLnBrk="0" hangingPunct="0">
              <a:spcBef>
                <a:spcPct val="30000"/>
              </a:spcBef>
              <a:defRPr sz="1200">
                <a:solidFill>
                  <a:schemeClr val="tx1"/>
                </a:solidFill>
                <a:latin typeface="Times New Roman" pitchFamily="18" charset="0"/>
              </a:defRPr>
            </a:lvl3pPr>
            <a:lvl4pPr marL="1600200" indent="-228600" defTabSz="930275" eaLnBrk="0" hangingPunct="0">
              <a:spcBef>
                <a:spcPct val="30000"/>
              </a:spcBef>
              <a:defRPr sz="1200">
                <a:solidFill>
                  <a:schemeClr val="tx1"/>
                </a:solidFill>
                <a:latin typeface="Times New Roman" pitchFamily="18" charset="0"/>
              </a:defRPr>
            </a:lvl4pPr>
            <a:lvl5pPr marL="2057400" indent="-228600" defTabSz="930275" eaLnBrk="0" hangingPunct="0">
              <a:spcBef>
                <a:spcPct val="30000"/>
              </a:spcBef>
              <a:defRPr sz="1200">
                <a:solidFill>
                  <a:schemeClr val="tx1"/>
                </a:solidFill>
                <a:latin typeface="Times New Roman" pitchFamily="18" charset="0"/>
              </a:defRPr>
            </a:lvl5pPr>
            <a:lvl6pPr marL="2514600" indent="-228600" defTabSz="930275" eaLnBrk="0" fontAlgn="base" hangingPunct="0">
              <a:spcBef>
                <a:spcPct val="30000"/>
              </a:spcBef>
              <a:spcAft>
                <a:spcPct val="0"/>
              </a:spcAft>
              <a:defRPr sz="1200">
                <a:solidFill>
                  <a:schemeClr val="tx1"/>
                </a:solidFill>
                <a:latin typeface="Times New Roman" pitchFamily="18" charset="0"/>
              </a:defRPr>
            </a:lvl6pPr>
            <a:lvl7pPr marL="2971800" indent="-228600" defTabSz="930275" eaLnBrk="0" fontAlgn="base" hangingPunct="0">
              <a:spcBef>
                <a:spcPct val="30000"/>
              </a:spcBef>
              <a:spcAft>
                <a:spcPct val="0"/>
              </a:spcAft>
              <a:defRPr sz="1200">
                <a:solidFill>
                  <a:schemeClr val="tx1"/>
                </a:solidFill>
                <a:latin typeface="Times New Roman" pitchFamily="18" charset="0"/>
              </a:defRPr>
            </a:lvl7pPr>
            <a:lvl8pPr marL="3429000" indent="-228600" defTabSz="930275" eaLnBrk="0" fontAlgn="base" hangingPunct="0">
              <a:spcBef>
                <a:spcPct val="30000"/>
              </a:spcBef>
              <a:spcAft>
                <a:spcPct val="0"/>
              </a:spcAft>
              <a:defRPr sz="1200">
                <a:solidFill>
                  <a:schemeClr val="tx1"/>
                </a:solidFill>
                <a:latin typeface="Times New Roman" pitchFamily="18" charset="0"/>
              </a:defRPr>
            </a:lvl8pPr>
            <a:lvl9pPr marL="3886200" indent="-228600" defTabSz="9302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4A832E5-24A5-4365-AF24-24512FC57592}" type="slidenum">
              <a:rPr lang="en-US" altLang="en-US" smtClean="0">
                <a:solidFill>
                  <a:srgbClr val="000000"/>
                </a:solidFill>
                <a:latin typeface="Arial" pitchFamily="34" charset="0"/>
              </a:rPr>
              <a:pPr eaLnBrk="1" hangingPunct="1">
                <a:spcBef>
                  <a:spcPct val="0"/>
                </a:spcBef>
              </a:pPr>
              <a:t>67</a:t>
            </a:fld>
            <a:endParaRPr lang="en-US" altLang="en-US" smtClean="0">
              <a:solidFill>
                <a:srgbClr val="000000"/>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8989C4D-35EE-4DFB-9F04-F2582CAA46F7}" type="slidenum">
              <a:rPr lang="en-US" altLang="en-US"/>
              <a:pPr>
                <a:defRPr/>
              </a:pPr>
              <a:t>‹#›</a:t>
            </a:fld>
            <a:endParaRPr lang="en-US" altLang="en-US"/>
          </a:p>
        </p:txBody>
      </p:sp>
    </p:spTree>
    <p:extLst>
      <p:ext uri="{BB962C8B-B14F-4D97-AF65-F5344CB8AC3E}">
        <p14:creationId xmlns:p14="http://schemas.microsoft.com/office/powerpoint/2010/main" val="2047582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915A72C-24C7-4F16-BBA3-BFAAB4CA0CBF}" type="slidenum">
              <a:rPr lang="en-US" altLang="en-US"/>
              <a:pPr>
                <a:defRPr/>
              </a:pPr>
              <a:t>‹#›</a:t>
            </a:fld>
            <a:endParaRPr lang="en-US" altLang="en-US"/>
          </a:p>
        </p:txBody>
      </p:sp>
    </p:spTree>
    <p:extLst>
      <p:ext uri="{BB962C8B-B14F-4D97-AF65-F5344CB8AC3E}">
        <p14:creationId xmlns:p14="http://schemas.microsoft.com/office/powerpoint/2010/main" val="3813702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990A24C-D7C7-44F5-A5CC-E9AD418D4F89}" type="slidenum">
              <a:rPr lang="en-US" altLang="en-US"/>
              <a:pPr>
                <a:defRPr/>
              </a:pPr>
              <a:t>‹#›</a:t>
            </a:fld>
            <a:endParaRPr lang="en-US" altLang="en-US"/>
          </a:p>
        </p:txBody>
      </p:sp>
    </p:spTree>
    <p:extLst>
      <p:ext uri="{BB962C8B-B14F-4D97-AF65-F5344CB8AC3E}">
        <p14:creationId xmlns:p14="http://schemas.microsoft.com/office/powerpoint/2010/main" val="3734708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7652195-4481-4707-B600-386F2E4C0281}" type="slidenum">
              <a:rPr lang="en-US" altLang="en-US"/>
              <a:pPr>
                <a:defRPr/>
              </a:pPr>
              <a:t>‹#›</a:t>
            </a:fld>
            <a:endParaRPr lang="en-US" altLang="en-US"/>
          </a:p>
        </p:txBody>
      </p:sp>
    </p:spTree>
    <p:extLst>
      <p:ext uri="{BB962C8B-B14F-4D97-AF65-F5344CB8AC3E}">
        <p14:creationId xmlns:p14="http://schemas.microsoft.com/office/powerpoint/2010/main" val="611200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177C37CC-D12A-45AA-8CCF-B6C4D46D3545}" type="slidenum">
              <a:rPr lang="en-US" altLang="en-US"/>
              <a:pPr>
                <a:defRPr/>
              </a:pPr>
              <a:t>‹#›</a:t>
            </a:fld>
            <a:endParaRPr lang="en-US" altLang="en-US"/>
          </a:p>
        </p:txBody>
      </p:sp>
    </p:spTree>
    <p:extLst>
      <p:ext uri="{BB962C8B-B14F-4D97-AF65-F5344CB8AC3E}">
        <p14:creationId xmlns:p14="http://schemas.microsoft.com/office/powerpoint/2010/main" val="744131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AECA90D2-FB1B-4DD4-83B3-113E19941395}" type="slidenum">
              <a:rPr lang="en-US" altLang="en-US"/>
              <a:pPr>
                <a:defRPr/>
              </a:pPr>
              <a:t>‹#›</a:t>
            </a:fld>
            <a:endParaRPr lang="en-US" altLang="en-US"/>
          </a:p>
        </p:txBody>
      </p:sp>
    </p:spTree>
    <p:extLst>
      <p:ext uri="{BB962C8B-B14F-4D97-AF65-F5344CB8AC3E}">
        <p14:creationId xmlns:p14="http://schemas.microsoft.com/office/powerpoint/2010/main" val="507273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EEDFC789-2CFC-40EB-A966-37850AB5718F}" type="slidenum">
              <a:rPr lang="en-US" altLang="en-US"/>
              <a:pPr>
                <a:defRPr/>
              </a:pPr>
              <a:t>‹#›</a:t>
            </a:fld>
            <a:endParaRPr lang="en-US" altLang="en-US"/>
          </a:p>
        </p:txBody>
      </p:sp>
    </p:spTree>
    <p:extLst>
      <p:ext uri="{BB962C8B-B14F-4D97-AF65-F5344CB8AC3E}">
        <p14:creationId xmlns:p14="http://schemas.microsoft.com/office/powerpoint/2010/main" val="4119470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D9BF7FC2-CA99-4E9B-956A-BFD0CF5EDEAA}" type="slidenum">
              <a:rPr lang="en-US" altLang="en-US"/>
              <a:pPr>
                <a:defRPr/>
              </a:pPr>
              <a:t>‹#›</a:t>
            </a:fld>
            <a:endParaRPr lang="en-US" altLang="en-US"/>
          </a:p>
        </p:txBody>
      </p:sp>
    </p:spTree>
    <p:extLst>
      <p:ext uri="{BB962C8B-B14F-4D97-AF65-F5344CB8AC3E}">
        <p14:creationId xmlns:p14="http://schemas.microsoft.com/office/powerpoint/2010/main" val="1613405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81C81ED-D24B-4831-994B-AC6B228B5A35}" type="slidenum">
              <a:rPr lang="en-US" altLang="en-US"/>
              <a:pPr>
                <a:defRPr/>
              </a:pPr>
              <a:t>‹#›</a:t>
            </a:fld>
            <a:endParaRPr lang="en-US" altLang="en-US"/>
          </a:p>
        </p:txBody>
      </p:sp>
    </p:spTree>
    <p:extLst>
      <p:ext uri="{BB962C8B-B14F-4D97-AF65-F5344CB8AC3E}">
        <p14:creationId xmlns:p14="http://schemas.microsoft.com/office/powerpoint/2010/main" val="3196690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0F596724-DF7B-4C96-B7F6-C66ED36B4801}" type="slidenum">
              <a:rPr lang="en-US" altLang="en-US"/>
              <a:pPr>
                <a:defRPr/>
              </a:pPr>
              <a:t>‹#›</a:t>
            </a:fld>
            <a:endParaRPr lang="en-US" altLang="en-US"/>
          </a:p>
        </p:txBody>
      </p:sp>
    </p:spTree>
    <p:extLst>
      <p:ext uri="{BB962C8B-B14F-4D97-AF65-F5344CB8AC3E}">
        <p14:creationId xmlns:p14="http://schemas.microsoft.com/office/powerpoint/2010/main" val="1554641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1C4B790-D8E9-4BB1-B238-EF75F284C2F2}" type="slidenum">
              <a:rPr lang="en-US" altLang="en-US"/>
              <a:pPr>
                <a:defRPr/>
              </a:pPr>
              <a:t>‹#›</a:t>
            </a:fld>
            <a:endParaRPr lang="en-US" altLang="en-US"/>
          </a:p>
        </p:txBody>
      </p:sp>
    </p:spTree>
    <p:extLst>
      <p:ext uri="{BB962C8B-B14F-4D97-AF65-F5344CB8AC3E}">
        <p14:creationId xmlns:p14="http://schemas.microsoft.com/office/powerpoint/2010/main" val="3587430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DD91DF41-2DEB-409D-BDF7-B918F78A4EB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png"/><Relationship Id="rId5" Type="http://schemas.openxmlformats.org/officeDocument/2006/relationships/oleObject" Target="../embeddings/oleObject3.bin"/><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7.png"/><Relationship Id="rId5" Type="http://schemas.openxmlformats.org/officeDocument/2006/relationships/image" Target="../media/image6.w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9.png"/><Relationship Id="rId4" Type="http://schemas.openxmlformats.org/officeDocument/2006/relationships/oleObject" Target="../embeddings/oleObject5.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0.wmf"/><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3.png"/><Relationship Id="rId4" Type="http://schemas.openxmlformats.org/officeDocument/2006/relationships/oleObject" Target="../embeddings/oleObject7.bin"/></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7.emf"/><Relationship Id="rId5" Type="http://schemas.openxmlformats.org/officeDocument/2006/relationships/oleObject" Target="../embeddings/oleObject8.bin"/><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0.png"/><Relationship Id="rId4" Type="http://schemas.openxmlformats.org/officeDocument/2006/relationships/oleObject" Target="../embeddings/oleObject9.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3.png"/><Relationship Id="rId4" Type="http://schemas.openxmlformats.org/officeDocument/2006/relationships/oleObject" Target="../embeddings/oleObject10.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5.png"/><Relationship Id="rId4" Type="http://schemas.openxmlformats.org/officeDocument/2006/relationships/oleObject" Target="../embeddings/oleObject11.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6.png"/><Relationship Id="rId4" Type="http://schemas.openxmlformats.org/officeDocument/2006/relationships/oleObject" Target="../embeddings/oleObject12.bin"/></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29.png"/><Relationship Id="rId5" Type="http://schemas.openxmlformats.org/officeDocument/2006/relationships/oleObject" Target="../embeddings/oleObject13.bin"/><Relationship Id="rId4" Type="http://schemas.openxmlformats.org/officeDocument/2006/relationships/image" Target="../media/image30.emf"/></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15.bin"/><Relationship Id="rId5" Type="http://schemas.openxmlformats.org/officeDocument/2006/relationships/image" Target="../media/image31.wmf"/><Relationship Id="rId4" Type="http://schemas.openxmlformats.org/officeDocument/2006/relationships/oleObject" Target="../embeddings/oleObject14.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9.png"/><Relationship Id="rId4" Type="http://schemas.openxmlformats.org/officeDocument/2006/relationships/oleObject" Target="../embeddings/oleObject16.bin"/></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34.emf"/><Relationship Id="rId4" Type="http://schemas.openxmlformats.org/officeDocument/2006/relationships/image" Target="../media/image33.wmf"/></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066800" y="1219200"/>
            <a:ext cx="6934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b="1">
                <a:latin typeface="Rockwell Extra Bold" pitchFamily="18" charset="0"/>
              </a:rPr>
              <a:t>FUNDAMENTALS of ENGINEERING SEISMOLOGY</a:t>
            </a:r>
          </a:p>
        </p:txBody>
      </p:sp>
      <p:sp>
        <p:nvSpPr>
          <p:cNvPr id="2051" name="Rectangle 3"/>
          <p:cNvSpPr>
            <a:spLocks noChangeArrowheads="1"/>
          </p:cNvSpPr>
          <p:nvPr/>
        </p:nvSpPr>
        <p:spPr bwMode="auto">
          <a:xfrm>
            <a:off x="1066800" y="914400"/>
            <a:ext cx="7086600" cy="1676400"/>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
        <p:nvSpPr>
          <p:cNvPr id="2052" name="Text Box 4"/>
          <p:cNvSpPr txBox="1">
            <a:spLocks noChangeArrowheads="1"/>
          </p:cNvSpPr>
          <p:nvPr/>
        </p:nvSpPr>
        <p:spPr bwMode="auto">
          <a:xfrm>
            <a:off x="1143000" y="3429000"/>
            <a:ext cx="6934200" cy="14319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GB" altLang="en-US" sz="4400" b="1"/>
              <a:t>EARTHQUAKE MAGNITUDES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026"/>
          <p:cNvSpPr>
            <a:spLocks noGrp="1" noChangeArrowheads="1"/>
          </p:cNvSpPr>
          <p:nvPr>
            <p:ph type="title"/>
          </p:nvPr>
        </p:nvSpPr>
        <p:spPr>
          <a:xfrm>
            <a:off x="685800" y="228600"/>
            <a:ext cx="7772400" cy="1143000"/>
          </a:xfrm>
        </p:spPr>
        <p:txBody>
          <a:bodyPr/>
          <a:lstStyle/>
          <a:p>
            <a:pPr eaLnBrk="1" hangingPunct="1"/>
            <a:r>
              <a:rPr lang="en-US" altLang="en-US" sz="4000" smtClean="0">
                <a:solidFill>
                  <a:srgbClr val="0000FF"/>
                </a:solidFill>
              </a:rPr>
              <a:t>Earthquake source characterization</a:t>
            </a:r>
          </a:p>
        </p:txBody>
      </p:sp>
      <p:sp>
        <p:nvSpPr>
          <p:cNvPr id="3075" name="Rectangle 1027"/>
          <p:cNvSpPr>
            <a:spLocks noGrp="1" noChangeArrowheads="1"/>
          </p:cNvSpPr>
          <p:nvPr>
            <p:ph type="body" idx="1"/>
          </p:nvPr>
        </p:nvSpPr>
        <p:spPr>
          <a:xfrm>
            <a:off x="685800" y="1524000"/>
            <a:ext cx="7772400" cy="4114800"/>
          </a:xfrm>
        </p:spPr>
        <p:txBody>
          <a:bodyPr/>
          <a:lstStyle/>
          <a:p>
            <a:pPr eaLnBrk="1" hangingPunct="1">
              <a:lnSpc>
                <a:spcPct val="90000"/>
              </a:lnSpc>
            </a:pPr>
            <a:r>
              <a:rPr lang="en-US" altLang="en-US" b="1" smtClean="0"/>
              <a:t>Magnitude</a:t>
            </a:r>
          </a:p>
          <a:p>
            <a:pPr eaLnBrk="1" hangingPunct="1">
              <a:lnSpc>
                <a:spcPct val="90000"/>
              </a:lnSpc>
            </a:pPr>
            <a:r>
              <a:rPr lang="en-US" altLang="en-US" smtClean="0"/>
              <a:t>Fault dimensions (covered before)</a:t>
            </a:r>
          </a:p>
          <a:p>
            <a:pPr eaLnBrk="1" hangingPunct="1">
              <a:lnSpc>
                <a:spcPct val="90000"/>
              </a:lnSpc>
            </a:pPr>
            <a:r>
              <a:rPr lang="en-US" altLang="en-US" smtClean="0"/>
              <a:t>Slip distribution (kinematics)</a:t>
            </a:r>
          </a:p>
          <a:p>
            <a:pPr eaLnBrk="1" hangingPunct="1">
              <a:lnSpc>
                <a:spcPct val="90000"/>
              </a:lnSpc>
            </a:pPr>
            <a:r>
              <a:rPr lang="en-US" altLang="en-US" smtClean="0"/>
              <a:t>Fourier transform refresher</a:t>
            </a:r>
          </a:p>
          <a:p>
            <a:pPr eaLnBrk="1" hangingPunct="1">
              <a:lnSpc>
                <a:spcPct val="90000"/>
              </a:lnSpc>
            </a:pPr>
            <a:r>
              <a:rPr lang="en-US" altLang="en-US" smtClean="0"/>
              <a:t>Point source representation</a:t>
            </a:r>
          </a:p>
          <a:p>
            <a:pPr lvl="1" eaLnBrk="1" hangingPunct="1">
              <a:lnSpc>
                <a:spcPct val="90000"/>
              </a:lnSpc>
            </a:pPr>
            <a:r>
              <a:rPr lang="en-US" altLang="en-US" smtClean="0"/>
              <a:t>Spectral shape</a:t>
            </a:r>
          </a:p>
          <a:p>
            <a:pPr lvl="1" eaLnBrk="1" hangingPunct="1">
              <a:lnSpc>
                <a:spcPct val="90000"/>
              </a:lnSpc>
            </a:pPr>
            <a:r>
              <a:rPr lang="en-US" altLang="en-US" smtClean="0"/>
              <a:t>Corner frequency</a:t>
            </a:r>
          </a:p>
          <a:p>
            <a:pPr lvl="1" eaLnBrk="1" hangingPunct="1">
              <a:lnSpc>
                <a:spcPct val="90000"/>
              </a:lnSpc>
            </a:pPr>
            <a:r>
              <a:rPr lang="en-US" altLang="en-US" smtClean="0"/>
              <a:t>Stress parameter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26"/>
          <p:cNvSpPr>
            <a:spLocks noGrp="1" noChangeArrowheads="1"/>
          </p:cNvSpPr>
          <p:nvPr>
            <p:ph type="title"/>
          </p:nvPr>
        </p:nvSpPr>
        <p:spPr/>
        <p:txBody>
          <a:bodyPr/>
          <a:lstStyle/>
          <a:p>
            <a:pPr eaLnBrk="1" hangingPunct="1"/>
            <a:r>
              <a:rPr lang="en-US" altLang="en-US" smtClean="0">
                <a:solidFill>
                  <a:srgbClr val="0000FF"/>
                </a:solidFill>
              </a:rPr>
              <a:t>Earthquake Magnitude</a:t>
            </a:r>
          </a:p>
        </p:txBody>
      </p:sp>
      <p:sp>
        <p:nvSpPr>
          <p:cNvPr id="4099" name="Rectangle 1027"/>
          <p:cNvSpPr>
            <a:spLocks noGrp="1" noChangeArrowheads="1"/>
          </p:cNvSpPr>
          <p:nvPr>
            <p:ph type="body" idx="1"/>
          </p:nvPr>
        </p:nvSpPr>
        <p:spPr/>
        <p:txBody>
          <a:bodyPr/>
          <a:lstStyle/>
          <a:p>
            <a:pPr eaLnBrk="1" hangingPunct="1"/>
            <a:r>
              <a:rPr lang="en-US" altLang="en-US" smtClean="0"/>
              <a:t>Earthquake magnitude scales originated because of </a:t>
            </a:r>
          </a:p>
          <a:p>
            <a:pPr eaLnBrk="1" hangingPunct="1">
              <a:buFontTx/>
              <a:buNone/>
            </a:pPr>
            <a:endParaRPr lang="en-US" altLang="en-US" smtClean="0"/>
          </a:p>
          <a:p>
            <a:pPr lvl="1" eaLnBrk="1" hangingPunct="1"/>
            <a:r>
              <a:rPr lang="en-US" altLang="en-US" smtClean="0"/>
              <a:t>the desire for an </a:t>
            </a:r>
            <a:r>
              <a:rPr lang="en-US" altLang="en-US" i="1" smtClean="0"/>
              <a:t>objective </a:t>
            </a:r>
            <a:r>
              <a:rPr lang="en-US" altLang="en-US" smtClean="0"/>
              <a:t>measure of earthquake size</a:t>
            </a:r>
          </a:p>
          <a:p>
            <a:pPr lvl="1" eaLnBrk="1" hangingPunct="1">
              <a:buFontTx/>
              <a:buNone/>
            </a:pPr>
            <a:endParaRPr lang="en-US" altLang="en-US" smtClean="0"/>
          </a:p>
          <a:p>
            <a:pPr lvl="1" eaLnBrk="1" hangingPunct="1"/>
            <a:r>
              <a:rPr lang="en-US" altLang="en-US" smtClean="0"/>
              <a:t>Technological advances -&gt; seismometers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p:txBody>
          <a:bodyPr/>
          <a:lstStyle/>
          <a:p>
            <a:pPr eaLnBrk="1" hangingPunct="1"/>
            <a:r>
              <a:rPr lang="en-US" altLang="en-US" smtClean="0">
                <a:solidFill>
                  <a:srgbClr val="0000FF"/>
                </a:solidFill>
              </a:rPr>
              <a:t>Earthquake Magnitudes</a:t>
            </a:r>
          </a:p>
        </p:txBody>
      </p:sp>
      <p:sp>
        <p:nvSpPr>
          <p:cNvPr id="5123" name="Rectangle 1027"/>
          <p:cNvSpPr>
            <a:spLocks noGrp="1" noChangeArrowheads="1"/>
          </p:cNvSpPr>
          <p:nvPr>
            <p:ph type="body" idx="1"/>
          </p:nvPr>
        </p:nvSpPr>
        <p:spPr/>
        <p:txBody>
          <a:bodyPr/>
          <a:lstStyle/>
          <a:p>
            <a:pPr eaLnBrk="1" hangingPunct="1"/>
            <a:r>
              <a:rPr lang="en-US" altLang="en-US" smtClean="0"/>
              <a:t>In the 1930’s, Wadati in Japan and Richter in California noticed that although the </a:t>
            </a:r>
            <a:r>
              <a:rPr lang="en-US" altLang="en-US" i="1" smtClean="0"/>
              <a:t>peak amplitudes</a:t>
            </a:r>
            <a:r>
              <a:rPr lang="en-US" altLang="en-US" smtClean="0"/>
              <a:t> on seismograms from different events differed, the </a:t>
            </a:r>
            <a:r>
              <a:rPr lang="en-US" altLang="en-US" i="1" smtClean="0"/>
              <a:t>peak amplitudes</a:t>
            </a:r>
            <a:r>
              <a:rPr lang="en-US" altLang="en-US" smtClean="0"/>
              <a:t> decreased with distance in a similar manner for different quakes.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p:cNvSpPr>
            <a:spLocks noChangeArrowheads="1"/>
          </p:cNvSpPr>
          <p:nvPr/>
        </p:nvSpPr>
        <p:spPr bwMode="auto">
          <a:xfrm>
            <a:off x="6096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a:solidFill>
                  <a:srgbClr val="0000FF"/>
                </a:solidFill>
              </a:rPr>
              <a:t>Seismogram Peak Amplitude</a:t>
            </a:r>
          </a:p>
        </p:txBody>
      </p:sp>
      <p:sp>
        <p:nvSpPr>
          <p:cNvPr id="6147" name="Rectangle 1027"/>
          <p:cNvSpPr>
            <a:spLocks noChangeArrowheads="1"/>
          </p:cNvSpPr>
          <p:nvPr/>
        </p:nvSpPr>
        <p:spPr bwMode="auto">
          <a:xfrm>
            <a:off x="609600" y="1447800"/>
            <a:ext cx="7772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Clr>
                <a:schemeClr val="tx2"/>
              </a:buClr>
              <a:buSzPct val="75000"/>
              <a:buFont typeface="Monotype Sorts"/>
              <a:buChar char="F"/>
            </a:pPr>
            <a:r>
              <a:rPr lang="en-US" altLang="en-US"/>
              <a:t>The </a:t>
            </a:r>
            <a:r>
              <a:rPr lang="en-US" altLang="en-US" i="1"/>
              <a:t>peak amplitude</a:t>
            </a:r>
            <a:r>
              <a:rPr lang="en-US" altLang="en-US"/>
              <a:t> is the size of the largest deflection from the zero line.</a:t>
            </a:r>
          </a:p>
        </p:txBody>
      </p:sp>
      <p:graphicFrame>
        <p:nvGraphicFramePr>
          <p:cNvPr id="6148" name="Object 1030"/>
          <p:cNvGraphicFramePr>
            <a:graphicFrameLocks noChangeAspect="1"/>
          </p:cNvGraphicFramePr>
          <p:nvPr/>
        </p:nvGraphicFramePr>
        <p:xfrm>
          <a:off x="838200" y="2743200"/>
          <a:ext cx="7891463" cy="3529013"/>
        </p:xfrm>
        <a:graphic>
          <a:graphicData uri="http://schemas.openxmlformats.org/presentationml/2006/ole">
            <mc:AlternateContent xmlns:mc="http://schemas.openxmlformats.org/markup-compatibility/2006">
              <mc:Choice xmlns:v="urn:schemas-microsoft-com:vml" Requires="v">
                <p:oleObj spid="_x0000_s6152" name="Image" r:id="rId4" imgW="8774603" imgH="3923810" progId="Photoshop.Image.7">
                  <p:embed/>
                </p:oleObj>
              </mc:Choice>
              <mc:Fallback>
                <p:oleObj name="Image" r:id="rId4" imgW="8774603" imgH="3923810" progId="Photoshop.Image.7">
                  <p:embed/>
                  <p:pic>
                    <p:nvPicPr>
                      <p:cNvPr id="0" name="Object 10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743200"/>
                        <a:ext cx="7891463" cy="352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ChangeArrowheads="1"/>
          </p:cNvSpPr>
          <p:nvPr/>
        </p:nvSpPr>
        <p:spPr bwMode="auto">
          <a:xfrm>
            <a:off x="6096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a:solidFill>
                  <a:srgbClr val="0000FF"/>
                </a:solidFill>
              </a:rPr>
              <a:t>Richter’s Observations</a:t>
            </a:r>
          </a:p>
        </p:txBody>
      </p:sp>
      <p:graphicFrame>
        <p:nvGraphicFramePr>
          <p:cNvPr id="7171" name="Object 1028"/>
          <p:cNvGraphicFramePr>
            <a:graphicFrameLocks noChangeAspect="1"/>
          </p:cNvGraphicFramePr>
          <p:nvPr/>
        </p:nvGraphicFramePr>
        <p:xfrm>
          <a:off x="1539875" y="1295400"/>
          <a:ext cx="6064250" cy="4854575"/>
        </p:xfrm>
        <a:graphic>
          <a:graphicData uri="http://schemas.openxmlformats.org/presentationml/2006/ole">
            <mc:AlternateContent xmlns:mc="http://schemas.openxmlformats.org/markup-compatibility/2006">
              <mc:Choice xmlns:v="urn:schemas-microsoft-com:vml" Requires="v">
                <p:oleObj spid="_x0000_s7175" name="Image" r:id="rId4" imgW="5726984" imgH="4584127" progId="Photoshop.Image.7">
                  <p:embed/>
                </p:oleObj>
              </mc:Choice>
              <mc:Fallback>
                <p:oleObj name="Image" r:id="rId4" imgW="5726984" imgH="4584127" progId="Photoshop.Image.7">
                  <p:embed/>
                  <p:pic>
                    <p:nvPicPr>
                      <p:cNvPr id="0" name="Object 10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9875" y="1295400"/>
                        <a:ext cx="6064250" cy="485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6"/>
          <p:cNvSpPr>
            <a:spLocks noChangeArrowheads="1"/>
          </p:cNvSpPr>
          <p:nvPr/>
        </p:nvSpPr>
        <p:spPr bwMode="auto">
          <a:xfrm>
            <a:off x="6096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a:solidFill>
                  <a:srgbClr val="0000FF"/>
                </a:solidFill>
              </a:rPr>
              <a:t>Richter’s Local Magnitude</a:t>
            </a:r>
          </a:p>
        </p:txBody>
      </p:sp>
      <p:sp>
        <p:nvSpPr>
          <p:cNvPr id="8195" name="Rectangle 1027"/>
          <p:cNvSpPr>
            <a:spLocks noChangeArrowheads="1"/>
          </p:cNvSpPr>
          <p:nvPr/>
        </p:nvSpPr>
        <p:spPr bwMode="auto">
          <a:xfrm>
            <a:off x="609600" y="1447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lstStyle>
            <a:lvl1pPr marL="457200" indent="-4572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Clr>
                <a:schemeClr val="tx2"/>
              </a:buClr>
              <a:buSzPct val="75000"/>
            </a:pPr>
            <a:r>
              <a:rPr lang="en-US" altLang="en-US"/>
              <a:t>Richter used these observations to construct the first magnitude scale, M</a:t>
            </a:r>
            <a:r>
              <a:rPr lang="en-US" altLang="en-US" baseline="-25000"/>
              <a:t>L</a:t>
            </a:r>
            <a:r>
              <a:rPr lang="en-US" altLang="en-US"/>
              <a:t> (Richter’s Local Magnitude for Southern California).</a:t>
            </a:r>
          </a:p>
          <a:p>
            <a:pPr>
              <a:buClr>
                <a:schemeClr val="tx2"/>
              </a:buClr>
              <a:buSzPct val="75000"/>
            </a:pPr>
            <a:endParaRPr lang="en-US" altLang="en-US"/>
          </a:p>
          <a:p>
            <a:pPr>
              <a:buClr>
                <a:schemeClr val="tx2"/>
              </a:buClr>
              <a:buSzPct val="75000"/>
            </a:pPr>
            <a:r>
              <a:rPr lang="en-US" altLang="en-US"/>
              <a:t>He based his formula for calculating the magnitude on the astronomical brightness scale - which was </a:t>
            </a:r>
            <a:r>
              <a:rPr lang="en-US" altLang="en-US" i="1"/>
              <a:t>logarithmic</a:t>
            </a:r>
            <a:r>
              <a:rPr lang="en-US" altLang="en-US"/>
              <a:t>.</a:t>
            </a:r>
          </a:p>
          <a:p>
            <a:pPr>
              <a:buClr>
                <a:schemeClr val="tx2"/>
              </a:buClr>
              <a:buSzPct val="75000"/>
            </a:pPr>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85800" y="228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a:solidFill>
                  <a:srgbClr val="0000FF"/>
                </a:solidFill>
              </a:rPr>
              <a:t>Logarithmic Scales</a:t>
            </a:r>
            <a:endParaRPr lang="en-US" altLang="en-US" sz="5400">
              <a:solidFill>
                <a:srgbClr val="0000FF"/>
              </a:solidFill>
            </a:endParaRPr>
          </a:p>
        </p:txBody>
      </p:sp>
      <p:sp>
        <p:nvSpPr>
          <p:cNvPr id="125955" name="Rectangle 3"/>
          <p:cNvSpPr>
            <a:spLocks noChangeArrowheads="1"/>
          </p:cNvSpPr>
          <p:nvPr/>
        </p:nvSpPr>
        <p:spPr bwMode="auto">
          <a:xfrm>
            <a:off x="685800" y="1447800"/>
            <a:ext cx="77724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lstStyle>
            <a:lvl1pPr marL="457200" indent="-457200" eaLnBrk="0" hangingPunct="0">
              <a:spcBef>
                <a:spcPct val="20000"/>
              </a:spcBef>
              <a:buChar char="•"/>
              <a:defRPr sz="3200">
                <a:solidFill>
                  <a:schemeClr val="tx1"/>
                </a:solidFill>
                <a:latin typeface="Times New Roman" pitchFamily="18" charset="0"/>
              </a:defRPr>
            </a:lvl1pPr>
            <a:lvl2pPr marL="914400" indent="-45720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Clr>
                <a:schemeClr val="tx2"/>
              </a:buClr>
              <a:buSzPct val="75000"/>
              <a:defRPr/>
            </a:pPr>
            <a:r>
              <a:rPr lang="en-US" altLang="en-US" smtClean="0"/>
              <a:t>In a logarithmic scale such as magnitude</a:t>
            </a:r>
          </a:p>
          <a:p>
            <a:pPr lvl="1">
              <a:buClr>
                <a:schemeClr val="tx1"/>
              </a:buClr>
              <a:buFont typeface="Arial" pitchFamily="34" charset="0"/>
              <a:buChar char="•"/>
              <a:defRPr/>
            </a:pPr>
            <a:r>
              <a:rPr lang="en-US" altLang="en-US" smtClean="0"/>
              <a:t>A change in one magnitude unit means a change of a factor of 10 in the amplitude of ground shaking (</a:t>
            </a:r>
            <a:r>
              <a:rPr lang="en-US" altLang="en-US" b="1" smtClean="0">
                <a:effectLst>
                  <a:outerShdw blurRad="38100" dist="38100" dir="2700000" algn="tl">
                    <a:srgbClr val="C0C0C0"/>
                  </a:outerShdw>
                </a:effectLst>
              </a:rPr>
              <a:t>wait!  This is an often used statement, but it is too simplistic, and I hope you will know why by the end of the course</a:t>
            </a:r>
            <a:r>
              <a:rPr lang="en-US" altLang="en-US" smtClean="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914400" y="1143000"/>
            <a:ext cx="70104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90000"/>
              </a:lnSpc>
              <a:spcBef>
                <a:spcPct val="0"/>
              </a:spcBef>
              <a:spcAft>
                <a:spcPts val="1200"/>
              </a:spcAft>
              <a:buClr>
                <a:srgbClr val="FFFF00"/>
              </a:buClr>
              <a:buSzPct val="75000"/>
              <a:buFontTx/>
              <a:buNone/>
            </a:pPr>
            <a:r>
              <a:rPr lang="en-US" altLang="en-US" sz="2400">
                <a:latin typeface="Arial" pitchFamily="34" charset="0"/>
              </a:rPr>
              <a:t>In a logarithmic scale such as magnitude:</a:t>
            </a:r>
          </a:p>
          <a:p>
            <a:pPr lvl="1">
              <a:lnSpc>
                <a:spcPct val="90000"/>
              </a:lnSpc>
              <a:spcBef>
                <a:spcPct val="0"/>
              </a:spcBef>
              <a:spcAft>
                <a:spcPts val="1200"/>
              </a:spcAft>
              <a:buClr>
                <a:srgbClr val="FFFF00"/>
              </a:buClr>
              <a:buFontTx/>
              <a:buNone/>
            </a:pPr>
            <a:r>
              <a:rPr lang="en-US" altLang="en-US" sz="2400">
                <a:latin typeface="Arial" pitchFamily="34" charset="0"/>
              </a:rPr>
              <a:t>A change in one magnitude unit means a change of a factor of 10 in the amplitude of motion that defines the magnitude.  This could be the response of a particular type of instrument, or it could be ground motions at very long periods or ground motions at periods near 1 sec, etc. </a:t>
            </a:r>
          </a:p>
          <a:p>
            <a:pPr lvl="1">
              <a:lnSpc>
                <a:spcPct val="90000"/>
              </a:lnSpc>
              <a:spcBef>
                <a:spcPct val="0"/>
              </a:spcBef>
              <a:spcAft>
                <a:spcPts val="1200"/>
              </a:spcAft>
              <a:buClr>
                <a:srgbClr val="FFFF00"/>
              </a:buClr>
              <a:buFontTx/>
              <a:buNone/>
            </a:pPr>
            <a:r>
              <a:rPr lang="en-US" altLang="en-US" sz="2400">
                <a:latin typeface="Arial" pitchFamily="34" charset="0"/>
              </a:rPr>
              <a:t>For peak ground motions and response spectra, the scaling is usually less than 10</a:t>
            </a:r>
            <a:r>
              <a:rPr lang="en-US" altLang="en-US" sz="2400" b="1" baseline="30000">
                <a:latin typeface="Arial" pitchFamily="34" charset="0"/>
              </a:rPr>
              <a:t>M</a:t>
            </a:r>
            <a:r>
              <a:rPr lang="en-US" altLang="en-US" sz="2400" baseline="30000">
                <a:latin typeface="Arial" pitchFamily="34" charset="0"/>
              </a:rPr>
              <a:t>/2</a:t>
            </a:r>
            <a:r>
              <a:rPr lang="en-US" altLang="en-US" sz="2400">
                <a:latin typeface="Arial" pitchFamily="34" charset="0"/>
              </a:rPr>
              <a:t>  where </a:t>
            </a:r>
            <a:r>
              <a:rPr lang="en-US" altLang="en-US" sz="2400" b="1">
                <a:latin typeface="Arial" pitchFamily="34" charset="0"/>
              </a:rPr>
              <a:t>M</a:t>
            </a:r>
            <a:r>
              <a:rPr lang="en-US" altLang="en-US" sz="2400">
                <a:latin typeface="Arial" pitchFamily="34" charset="0"/>
              </a:rPr>
              <a:t> is the moment magnitude, defined shortly, rather than 10</a:t>
            </a:r>
            <a:r>
              <a:rPr lang="en-US" altLang="en-US" sz="2400" b="1" baseline="30000">
                <a:latin typeface="Arial" pitchFamily="34" charset="0"/>
              </a:rPr>
              <a:t>M</a:t>
            </a:r>
            <a:r>
              <a:rPr lang="en-US" altLang="en-US" sz="2400" b="1">
                <a:latin typeface="Arial" pitchFamily="34" charset="0"/>
              </a:rPr>
              <a:t>.</a:t>
            </a:r>
            <a:endParaRPr lang="en-US" altLang="en-US" sz="2400">
              <a:latin typeface="Arial" pitchFamily="34" charset="0"/>
            </a:endParaRPr>
          </a:p>
        </p:txBody>
      </p:sp>
      <p:sp>
        <p:nvSpPr>
          <p:cNvPr id="3" name="Rectangle 1026"/>
          <p:cNvSpPr txBox="1">
            <a:spLocks noChangeArrowheads="1"/>
          </p:cNvSpPr>
          <p:nvPr/>
        </p:nvSpPr>
        <p:spPr>
          <a:xfrm>
            <a:off x="685800" y="228600"/>
            <a:ext cx="7772400" cy="457200"/>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defRPr/>
            </a:pPr>
            <a:r>
              <a:rPr lang="en-US" altLang="en-US" sz="3200" kern="0" smtClean="0">
                <a:solidFill>
                  <a:srgbClr val="0000FF"/>
                </a:solidFill>
              </a:rPr>
              <a:t>The proper statement</a:t>
            </a:r>
            <a:endParaRPr lang="en-US" altLang="en-US" sz="3200" kern="0" dirty="0" smtClean="0">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0"/>
            <a:ext cx="7772400" cy="1143000"/>
          </a:xfrm>
        </p:spPr>
        <p:txBody>
          <a:bodyPr/>
          <a:lstStyle/>
          <a:p>
            <a:pPr eaLnBrk="1" hangingPunct="1"/>
            <a:r>
              <a:rPr lang="en-US" altLang="en-US" smtClean="0">
                <a:solidFill>
                  <a:srgbClr val="0000FF"/>
                </a:solidFill>
              </a:rPr>
              <a:t>Richter’s Magnitude Scale</a:t>
            </a:r>
          </a:p>
        </p:txBody>
      </p:sp>
      <p:sp>
        <p:nvSpPr>
          <p:cNvPr id="11267" name="Rectangle 3"/>
          <p:cNvSpPr>
            <a:spLocks noGrp="1" noChangeArrowheads="1"/>
          </p:cNvSpPr>
          <p:nvPr>
            <p:ph type="body" idx="1"/>
          </p:nvPr>
        </p:nvSpPr>
        <p:spPr>
          <a:xfrm>
            <a:off x="685800" y="1371600"/>
            <a:ext cx="7772400" cy="4114800"/>
          </a:xfrm>
        </p:spPr>
        <p:txBody>
          <a:bodyPr/>
          <a:lstStyle/>
          <a:p>
            <a:pPr eaLnBrk="1" hangingPunct="1">
              <a:lnSpc>
                <a:spcPct val="90000"/>
              </a:lnSpc>
            </a:pPr>
            <a:r>
              <a:rPr lang="en-US" altLang="en-US" sz="2800" smtClean="0"/>
              <a:t>Defined for specific attenuation conditions valid for southern California</a:t>
            </a:r>
          </a:p>
          <a:p>
            <a:pPr eaLnBrk="1" hangingPunct="1">
              <a:lnSpc>
                <a:spcPct val="90000"/>
              </a:lnSpc>
            </a:pPr>
            <a:r>
              <a:rPr lang="en-US" altLang="en-US" sz="2800" smtClean="0"/>
              <a:t>Only valid for one specific type of seismometer</a:t>
            </a:r>
          </a:p>
          <a:p>
            <a:pPr eaLnBrk="1" hangingPunct="1">
              <a:lnSpc>
                <a:spcPct val="90000"/>
              </a:lnSpc>
            </a:pPr>
            <a:r>
              <a:rPr lang="en-US" altLang="en-US" sz="2800" smtClean="0"/>
              <a:t>Can be used elsewhere if local attenuation correction is used and simulated Wood-Anderson response is computed</a:t>
            </a:r>
          </a:p>
          <a:p>
            <a:pPr eaLnBrk="1" hangingPunct="1">
              <a:lnSpc>
                <a:spcPct val="90000"/>
              </a:lnSpc>
            </a:pPr>
            <a:r>
              <a:rPr lang="en-US" altLang="en-US" sz="2800" smtClean="0"/>
              <a:t>Not often used now, although it IS a measure of ground shaking at frequencies of engineering interest</a:t>
            </a:r>
          </a:p>
          <a:p>
            <a:pPr eaLnBrk="1" hangingPunct="1">
              <a:lnSpc>
                <a:spcPct val="90000"/>
              </a:lnSpc>
            </a:pPr>
            <a:endParaRPr lang="en-US" altLang="en-US" sz="28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l="25781" t="20833" r="31250" b="18750"/>
          <a:stretch>
            <a:fillRect/>
          </a:stretch>
        </p:blipFill>
        <p:spPr bwMode="auto">
          <a:xfrm>
            <a:off x="395288" y="836613"/>
            <a:ext cx="382905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Oval 3"/>
          <p:cNvSpPr>
            <a:spLocks noChangeArrowheads="1"/>
          </p:cNvSpPr>
          <p:nvPr/>
        </p:nvSpPr>
        <p:spPr bwMode="auto">
          <a:xfrm>
            <a:off x="1403350" y="2420938"/>
            <a:ext cx="431800" cy="360362"/>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graphicFrame>
        <p:nvGraphicFramePr>
          <p:cNvPr id="12292" name="Object 4"/>
          <p:cNvGraphicFramePr>
            <a:graphicFrameLocks noChangeAspect="1"/>
          </p:cNvGraphicFramePr>
          <p:nvPr/>
        </p:nvGraphicFramePr>
        <p:xfrm>
          <a:off x="4500563" y="836613"/>
          <a:ext cx="4484687" cy="4752975"/>
        </p:xfrm>
        <a:graphic>
          <a:graphicData uri="http://schemas.openxmlformats.org/presentationml/2006/ole">
            <mc:AlternateContent xmlns:mc="http://schemas.openxmlformats.org/markup-compatibility/2006">
              <mc:Choice xmlns:v="urn:schemas-microsoft-com:vml" Requires="v">
                <p:oleObj spid="_x0000_s12299" name="Image" r:id="rId5" imgW="5282540" imgH="5600000" progId="Photoshop.Image.7">
                  <p:embed/>
                </p:oleObj>
              </mc:Choice>
              <mc:Fallback>
                <p:oleObj name="Image" r:id="rId5" imgW="5282540" imgH="5600000" progId="Photoshop.Image.7">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836613"/>
                        <a:ext cx="4484687" cy="47529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3" name="Text Box 5"/>
          <p:cNvSpPr txBox="1">
            <a:spLocks noChangeArrowheads="1"/>
          </p:cNvSpPr>
          <p:nvPr/>
        </p:nvSpPr>
        <p:spPr bwMode="auto">
          <a:xfrm>
            <a:off x="250825" y="44450"/>
            <a:ext cx="86391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Richter tied his formula to a specific instrument, the Wood-Anderson</a:t>
            </a:r>
          </a:p>
          <a:p>
            <a:pPr eaLnBrk="1" hangingPunct="1">
              <a:spcBef>
                <a:spcPct val="0"/>
              </a:spcBef>
              <a:buFontTx/>
              <a:buNone/>
            </a:pPr>
            <a:r>
              <a:rPr lang="en-US" altLang="en-US" sz="2400"/>
              <a:t>torsion seismograph</a:t>
            </a:r>
          </a:p>
        </p:txBody>
      </p:sp>
      <p:sp>
        <p:nvSpPr>
          <p:cNvPr id="12294" name="Text Box 6"/>
          <p:cNvSpPr txBox="1">
            <a:spLocks noChangeArrowheads="1"/>
          </p:cNvSpPr>
          <p:nvPr/>
        </p:nvSpPr>
        <p:spPr bwMode="auto">
          <a:xfrm>
            <a:off x="250825" y="5876925"/>
            <a:ext cx="88725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He assumed a reference motion at a reference distance. To compute the</a:t>
            </a:r>
          </a:p>
          <a:p>
            <a:pPr eaLnBrk="1" hangingPunct="1">
              <a:spcBef>
                <a:spcPct val="0"/>
              </a:spcBef>
              <a:buFontTx/>
              <a:buNone/>
            </a:pPr>
            <a:r>
              <a:rPr lang="en-US" altLang="en-US" sz="2400"/>
              <a:t>magnitude at different distances, he calibrated the attenuation function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990600" y="3398838"/>
            <a:ext cx="2460625"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it-IT" altLang="en-US" sz="2000"/>
              <a:t>Ml=Log A</a:t>
            </a:r>
            <a:r>
              <a:rPr lang="it-IT" altLang="en-US" sz="2000" baseline="-25000"/>
              <a:t>max</a:t>
            </a:r>
            <a:r>
              <a:rPr lang="it-IT" altLang="en-US" sz="2000"/>
              <a:t> -Log A</a:t>
            </a:r>
            <a:r>
              <a:rPr lang="it-IT" altLang="en-US" sz="2000" baseline="-25000"/>
              <a:t>0</a:t>
            </a:r>
            <a:endParaRPr lang="it-IT" altLang="en-US" sz="2000"/>
          </a:p>
        </p:txBody>
      </p:sp>
      <p:sp>
        <p:nvSpPr>
          <p:cNvPr id="13315" name="Line 3"/>
          <p:cNvSpPr>
            <a:spLocks noChangeShapeType="1"/>
          </p:cNvSpPr>
          <p:nvPr/>
        </p:nvSpPr>
        <p:spPr bwMode="auto">
          <a:xfrm>
            <a:off x="3419475" y="3644900"/>
            <a:ext cx="923925" cy="12700"/>
          </a:xfrm>
          <a:prstGeom prst="line">
            <a:avLst/>
          </a:prstGeom>
          <a:noFill/>
          <a:ln w="254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nvGrpSpPr>
          <p:cNvPr id="13316" name="Group 4"/>
          <p:cNvGrpSpPr>
            <a:grpSpLocks/>
          </p:cNvGrpSpPr>
          <p:nvPr/>
        </p:nvGrpSpPr>
        <p:grpSpPr bwMode="auto">
          <a:xfrm>
            <a:off x="990600" y="96838"/>
            <a:ext cx="7086600" cy="2971800"/>
            <a:chOff x="624" y="240"/>
            <a:chExt cx="4464" cy="1872"/>
          </a:xfrm>
        </p:grpSpPr>
        <p:pic>
          <p:nvPicPr>
            <p:cNvPr id="13320" name="Picture 5"/>
            <p:cNvPicPr>
              <a:picLocks noChangeAspect="1" noChangeArrowheads="1"/>
            </p:cNvPicPr>
            <p:nvPr/>
          </p:nvPicPr>
          <p:blipFill>
            <a:blip r:embed="rId3">
              <a:extLst>
                <a:ext uri="{28A0092B-C50C-407E-A947-70E740481C1C}">
                  <a14:useLocalDpi xmlns:a14="http://schemas.microsoft.com/office/drawing/2010/main" val="0"/>
                </a:ext>
              </a:extLst>
            </a:blip>
            <a:srcRect l="14063" t="29167" r="13281" b="32292"/>
            <a:stretch>
              <a:fillRect/>
            </a:stretch>
          </p:blipFill>
          <p:spPr bwMode="auto">
            <a:xfrm>
              <a:off x="624" y="240"/>
              <a:ext cx="4464" cy="1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21" name="Rectangle 6"/>
            <p:cNvSpPr>
              <a:spLocks noChangeArrowheads="1"/>
            </p:cNvSpPr>
            <p:nvPr/>
          </p:nvSpPr>
          <p:spPr bwMode="auto">
            <a:xfrm>
              <a:off x="1968" y="1008"/>
              <a:ext cx="720" cy="96"/>
            </a:xfrm>
            <a:prstGeom prst="rect">
              <a:avLst/>
            </a:prstGeom>
            <a:noFill/>
            <a:ln w="2857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
          <p:nvSpPr>
            <p:cNvPr id="13322" name="Line 7"/>
            <p:cNvSpPr>
              <a:spLocks noChangeShapeType="1"/>
            </p:cNvSpPr>
            <p:nvPr/>
          </p:nvSpPr>
          <p:spPr bwMode="auto">
            <a:xfrm>
              <a:off x="1536" y="528"/>
              <a:ext cx="1152" cy="0"/>
            </a:xfrm>
            <a:prstGeom prst="line">
              <a:avLst/>
            </a:prstGeom>
            <a:noFill/>
            <a:ln w="952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3323" name="Line 8"/>
            <p:cNvSpPr>
              <a:spLocks noChangeShapeType="1"/>
            </p:cNvSpPr>
            <p:nvPr/>
          </p:nvSpPr>
          <p:spPr bwMode="auto">
            <a:xfrm>
              <a:off x="2688" y="1104"/>
              <a:ext cx="144" cy="1008"/>
            </a:xfrm>
            <a:prstGeom prst="line">
              <a:avLst/>
            </a:prstGeom>
            <a:noFill/>
            <a:ln w="254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13317" name="Text Box 9"/>
          <p:cNvSpPr txBox="1">
            <a:spLocks noChangeArrowheads="1"/>
          </p:cNvSpPr>
          <p:nvPr/>
        </p:nvSpPr>
        <p:spPr bwMode="auto">
          <a:xfrm>
            <a:off x="0" y="4578350"/>
            <a:ext cx="8893175" cy="1006475"/>
          </a:xfrm>
          <a:prstGeom prst="rect">
            <a:avLst/>
          </a:prstGeom>
          <a:noFill/>
          <a:ln>
            <a:noFill/>
          </a:ln>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it-IT" altLang="en-US" sz="1600">
                <a:latin typeface="Times" pitchFamily="18" charset="0"/>
              </a:rPr>
              <a:t>-</a:t>
            </a:r>
            <a:r>
              <a:rPr lang="en-US" altLang="en-US" sz="2000" b="1">
                <a:solidFill>
                  <a:srgbClr val="FF0000"/>
                </a:solidFill>
              </a:rPr>
              <a:t>logA</a:t>
            </a:r>
            <a:r>
              <a:rPr lang="en-US" altLang="en-US" sz="2000" b="1" baseline="-25000">
                <a:solidFill>
                  <a:srgbClr val="FF0000"/>
                </a:solidFill>
              </a:rPr>
              <a:t>0 </a:t>
            </a:r>
            <a:r>
              <a:rPr lang="en-US" altLang="en-US" sz="2000" b="1">
                <a:solidFill>
                  <a:srgbClr val="FF0000"/>
                </a:solidFill>
              </a:rPr>
              <a:t>changes from region to region</a:t>
            </a:r>
            <a:r>
              <a:rPr lang="en-US" altLang="en-US" sz="2000"/>
              <a:t>. The calibration of a local magnitude scale for a given region implies the  determination of the empirical attenuation correction for that region (and the magnitude  station corrections</a:t>
            </a:r>
            <a:r>
              <a:rPr lang="it-IT" altLang="en-US" sz="2000"/>
              <a:t>)</a:t>
            </a:r>
          </a:p>
        </p:txBody>
      </p:sp>
      <p:sp>
        <p:nvSpPr>
          <p:cNvPr id="13318" name="Text Box 10"/>
          <p:cNvSpPr txBox="1">
            <a:spLocks noChangeArrowheads="1"/>
          </p:cNvSpPr>
          <p:nvPr/>
        </p:nvSpPr>
        <p:spPr bwMode="auto">
          <a:xfrm>
            <a:off x="0" y="5661025"/>
            <a:ext cx="9144000" cy="701675"/>
          </a:xfrm>
          <a:prstGeom prst="rect">
            <a:avLst/>
          </a:prstGeom>
          <a:noFill/>
          <a:ln>
            <a:noFill/>
          </a:ln>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2000"/>
              <a:t>The W-A seismometers are not still used. The W-A recording is computed numerically (by convolving the ground displacement with the W-A transfer function)</a:t>
            </a:r>
          </a:p>
        </p:txBody>
      </p:sp>
      <p:sp>
        <p:nvSpPr>
          <p:cNvPr id="13319" name="Text Box 11"/>
          <p:cNvSpPr txBox="1">
            <a:spLocks noChangeArrowheads="1"/>
          </p:cNvSpPr>
          <p:nvPr/>
        </p:nvSpPr>
        <p:spPr bwMode="auto">
          <a:xfrm>
            <a:off x="4356100" y="2997200"/>
            <a:ext cx="4572000" cy="1320800"/>
          </a:xfrm>
          <a:prstGeom prst="rect">
            <a:avLst/>
          </a:prstGeom>
          <a:solidFill>
            <a:srgbClr val="CCFFFF"/>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2000"/>
              <a:t>Richter fixed the scale assuming that a M</a:t>
            </a:r>
            <a:r>
              <a:rPr lang="en-US" altLang="en-US" sz="2000" baseline="-25000"/>
              <a:t>L</a:t>
            </a:r>
            <a:r>
              <a:rPr lang="en-US" altLang="en-US" sz="2000"/>
              <a:t>=3 earthquake produces 1mm of maximum amplitude on a Wood-Anderson seismometer at 100 km</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noChangeAspect="1"/>
          </p:cNvGraphicFramePr>
          <p:nvPr/>
        </p:nvGraphicFramePr>
        <p:xfrm>
          <a:off x="1371600" y="838200"/>
          <a:ext cx="5749925" cy="512763"/>
        </p:xfrm>
        <a:graphic>
          <a:graphicData uri="http://schemas.openxmlformats.org/presentationml/2006/ole">
            <mc:AlternateContent xmlns:mc="http://schemas.openxmlformats.org/markup-compatibility/2006">
              <mc:Choice xmlns:v="urn:schemas-microsoft-com:vml" Requires="v">
                <p:oleObj spid="_x0000_s14345" name="Equazione" r:id="rId4" imgW="2717800" imgH="241300" progId="Equation.3">
                  <p:embed/>
                </p:oleObj>
              </mc:Choice>
              <mc:Fallback>
                <p:oleObj name="Equazione" r:id="rId4" imgW="2717800" imgH="2413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838200"/>
                        <a:ext cx="5749925" cy="512763"/>
                      </a:xfrm>
                      <a:prstGeom prst="rect">
                        <a:avLst/>
                      </a:prstGeom>
                      <a:solidFill>
                        <a:schemeClr val="bg1"/>
                      </a:solidFill>
                      <a:ln w="127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4339" name="Picture 3"/>
          <p:cNvPicPr>
            <a:picLocks noChangeAspect="1" noChangeArrowheads="1"/>
          </p:cNvPicPr>
          <p:nvPr/>
        </p:nvPicPr>
        <p:blipFill>
          <a:blip r:embed="rId6">
            <a:extLst>
              <a:ext uri="{28A0092B-C50C-407E-A947-70E740481C1C}">
                <a14:useLocalDpi xmlns:a14="http://schemas.microsoft.com/office/drawing/2010/main" val="0"/>
              </a:ext>
            </a:extLst>
          </a:blip>
          <a:srcRect l="15625" t="11458" r="13281" b="22917"/>
          <a:stretch>
            <a:fillRect/>
          </a:stretch>
        </p:blipFill>
        <p:spPr bwMode="auto">
          <a:xfrm>
            <a:off x="1676400" y="2492375"/>
            <a:ext cx="5867400" cy="406241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0" name="Text Box 4"/>
          <p:cNvSpPr txBox="1">
            <a:spLocks noChangeArrowheads="1"/>
          </p:cNvSpPr>
          <p:nvPr/>
        </p:nvSpPr>
        <p:spPr bwMode="auto">
          <a:xfrm>
            <a:off x="376238" y="-6350"/>
            <a:ext cx="88471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0000FF"/>
                </a:solidFill>
              </a:rPr>
              <a:t>In many studies, the attenuation function is determined by a parametric</a:t>
            </a:r>
          </a:p>
          <a:p>
            <a:pPr eaLnBrk="1" hangingPunct="1">
              <a:spcBef>
                <a:spcPct val="0"/>
              </a:spcBef>
              <a:buFontTx/>
              <a:buNone/>
            </a:pPr>
            <a:r>
              <a:rPr lang="en-US" altLang="en-US" sz="2400">
                <a:solidFill>
                  <a:srgbClr val="0000FF"/>
                </a:solidFill>
              </a:rPr>
              <a:t>approach</a:t>
            </a:r>
          </a:p>
        </p:txBody>
      </p:sp>
      <p:sp>
        <p:nvSpPr>
          <p:cNvPr id="14341" name="Text Box 5"/>
          <p:cNvSpPr txBox="1">
            <a:spLocks noChangeArrowheads="1"/>
          </p:cNvSpPr>
          <p:nvPr/>
        </p:nvSpPr>
        <p:spPr bwMode="auto">
          <a:xfrm>
            <a:off x="447675" y="1360488"/>
            <a:ext cx="83391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0000FF"/>
                </a:solidFill>
              </a:rPr>
              <a:t>where the reference distance and the reference magnitude are fixed</a:t>
            </a:r>
          </a:p>
          <a:p>
            <a:pPr eaLnBrk="1" hangingPunct="1">
              <a:spcBef>
                <a:spcPct val="0"/>
              </a:spcBef>
              <a:buFontTx/>
              <a:buNone/>
            </a:pPr>
            <a:r>
              <a:rPr lang="en-US" altLang="en-US" sz="2400">
                <a:solidFill>
                  <a:srgbClr val="0000FF"/>
                </a:solidFill>
              </a:rPr>
              <a:t>In agreement with the Richter scale.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l="21075" t="22932" r="21075" b="17717"/>
          <a:stretch>
            <a:fillRect/>
          </a:stretch>
        </p:blipFill>
        <p:spPr bwMode="auto">
          <a:xfrm>
            <a:off x="606425" y="306388"/>
            <a:ext cx="8007350" cy="6159500"/>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76238" y="-6350"/>
            <a:ext cx="8516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6387" name="Text Box 3"/>
          <p:cNvSpPr txBox="1">
            <a:spLocks noChangeArrowheads="1"/>
          </p:cNvSpPr>
          <p:nvPr/>
        </p:nvSpPr>
        <p:spPr bwMode="auto">
          <a:xfrm>
            <a:off x="179388" y="260350"/>
            <a:ext cx="8713787" cy="544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2000"/>
              <a:t>In contrast to the general magnitude formula, M</a:t>
            </a:r>
            <a:r>
              <a:rPr lang="en-US" altLang="en-US" sz="2000" baseline="-25000"/>
              <a:t>L</a:t>
            </a:r>
            <a:r>
              <a:rPr lang="en-US" altLang="en-US" sz="2000"/>
              <a:t> considers only the maximum displacement amplitudes but not their periods. Reason: WA instruments are short-period and their traditional analog recorders had a limited paper speed. Proper reading of the period of high-frequency waves from local events was rather difficult. It was assumed, therefore, that the maximum amplitude phase (which in the case of local events generally corresponds to Sg, Lg or Rg) always had roughly the same dominant period.</a:t>
            </a:r>
            <a:r>
              <a:rPr lang="en-US" altLang="en-US" sz="2400"/>
              <a:t> </a:t>
            </a:r>
          </a:p>
          <a:p>
            <a:pPr algn="just" eaLnBrk="1" hangingPunct="1">
              <a:spcBef>
                <a:spcPct val="0"/>
              </a:spcBef>
              <a:buFontTx/>
              <a:buNone/>
            </a:pPr>
            <a:endParaRPr lang="en-US" altLang="en-US" sz="2400"/>
          </a:p>
          <a:p>
            <a:pPr algn="just" eaLnBrk="1" hangingPunct="1">
              <a:spcBef>
                <a:spcPct val="0"/>
              </a:spcBef>
              <a:buFontTx/>
              <a:buNone/>
            </a:pPr>
            <a:r>
              <a:rPr lang="en-US" altLang="en-US" sz="2000"/>
              <a:t>The smallest events recorded in local microearthquake studies have negative values of M</a:t>
            </a:r>
            <a:r>
              <a:rPr lang="en-US" altLang="en-US" sz="2000" baseline="-25000"/>
              <a:t>L</a:t>
            </a:r>
            <a:r>
              <a:rPr lang="en-US" altLang="en-US" sz="2000"/>
              <a:t> while the largest M</a:t>
            </a:r>
            <a:r>
              <a:rPr lang="en-US" altLang="en-US" sz="2000" baseline="-25000"/>
              <a:t>L</a:t>
            </a:r>
            <a:r>
              <a:rPr lang="en-US" altLang="en-US" sz="2000"/>
              <a:t> is about 7 , i.e., the M</a:t>
            </a:r>
            <a:r>
              <a:rPr lang="en-US" altLang="en-US" sz="2000" baseline="-25000"/>
              <a:t>L</a:t>
            </a:r>
            <a:r>
              <a:rPr lang="en-US" altLang="en-US" sz="2000"/>
              <a:t> scale also suffers saturation (see later). </a:t>
            </a:r>
            <a:r>
              <a:rPr lang="en-US" altLang="en-US" sz="2000">
                <a:solidFill>
                  <a:srgbClr val="FF0000"/>
                </a:solidFill>
              </a:rPr>
              <a:t>Despite these limitations, M</a:t>
            </a:r>
            <a:r>
              <a:rPr lang="en-US" altLang="en-US" sz="2000" baseline="-25000">
                <a:solidFill>
                  <a:srgbClr val="FF0000"/>
                </a:solidFill>
              </a:rPr>
              <a:t>L</a:t>
            </a:r>
            <a:r>
              <a:rPr lang="en-US" altLang="en-US" sz="2000">
                <a:solidFill>
                  <a:srgbClr val="FF0000"/>
                </a:solidFill>
              </a:rPr>
              <a:t> estimates of earthquake size are relevant for earthquake engineers and risk assessment since they are closely related to earthquake damage. The main reason is that many structures have natural periods close to that of the WA seismometer (0.8s) or are within the range of its pass-band (about 0.1 - 1 s). </a:t>
            </a:r>
          </a:p>
          <a:p>
            <a:pPr algn="just" eaLnBrk="1" hangingPunct="1">
              <a:spcBef>
                <a:spcPct val="0"/>
              </a:spcBef>
              <a:buFontTx/>
              <a:buNone/>
            </a:pPr>
            <a:r>
              <a:rPr lang="en-US" altLang="en-US" sz="2000"/>
              <a:t>A review of the development and use of the Richter scale for determining earthquake source parameters is given by Boore (1989). </a:t>
            </a:r>
            <a:endParaRPr lang="en-US" altLang="en-US" sz="2400"/>
          </a:p>
        </p:txBody>
      </p:sp>
      <p:sp>
        <p:nvSpPr>
          <p:cNvPr id="16388" name="Text Box 4"/>
          <p:cNvSpPr txBox="1">
            <a:spLocks noChangeArrowheads="1"/>
          </p:cNvSpPr>
          <p:nvPr/>
        </p:nvSpPr>
        <p:spPr bwMode="auto">
          <a:xfrm>
            <a:off x="3930650" y="6437313"/>
            <a:ext cx="49895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a:t>From the IASPEI New Manual Seismological Observatory Practice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p:txBody>
          <a:bodyPr/>
          <a:lstStyle/>
          <a:p>
            <a:pPr eaLnBrk="1" hangingPunct="1"/>
            <a:r>
              <a:rPr lang="en-US" altLang="en-US" sz="4000" smtClean="0">
                <a:solidFill>
                  <a:srgbClr val="0000FF"/>
                </a:solidFill>
              </a:rPr>
              <a:t>Modern Seismic Magnitudes</a:t>
            </a:r>
          </a:p>
        </p:txBody>
      </p:sp>
      <p:sp>
        <p:nvSpPr>
          <p:cNvPr id="17411" name="Rectangle 1027"/>
          <p:cNvSpPr>
            <a:spLocks noGrp="1" noChangeArrowheads="1"/>
          </p:cNvSpPr>
          <p:nvPr>
            <p:ph type="body" idx="1"/>
          </p:nvPr>
        </p:nvSpPr>
        <p:spPr/>
        <p:txBody>
          <a:bodyPr/>
          <a:lstStyle/>
          <a:p>
            <a:pPr eaLnBrk="1" hangingPunct="1">
              <a:lnSpc>
                <a:spcPct val="90000"/>
              </a:lnSpc>
            </a:pPr>
            <a:r>
              <a:rPr lang="en-US" altLang="en-US" sz="2800" smtClean="0">
                <a:latin typeface="Arial" pitchFamily="34" charset="0"/>
              </a:rPr>
              <a:t>Today seismologists use different seismic waves to compute magnitudes</a:t>
            </a:r>
          </a:p>
          <a:p>
            <a:pPr eaLnBrk="1" hangingPunct="1">
              <a:lnSpc>
                <a:spcPct val="90000"/>
              </a:lnSpc>
            </a:pPr>
            <a:r>
              <a:rPr lang="en-US" altLang="en-US" sz="2800" smtClean="0">
                <a:latin typeface="Arial" pitchFamily="34" charset="0"/>
              </a:rPr>
              <a:t>These waves generally have lower frequencies than those used by Richter</a:t>
            </a:r>
          </a:p>
          <a:p>
            <a:pPr eaLnBrk="1" hangingPunct="1">
              <a:lnSpc>
                <a:spcPct val="90000"/>
              </a:lnSpc>
            </a:pPr>
            <a:r>
              <a:rPr lang="en-US" altLang="en-US" sz="2800" smtClean="0">
                <a:latin typeface="Arial" pitchFamily="34" charset="0"/>
              </a:rPr>
              <a:t>These waves are generally recorded at distances of 1000s of kilometers instead of the 100s of kilometers for the Richter scale (this is important because most earthquakes occur in remote places, such as under the oceans, without instruments within 100s of kilometers)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7"/>
          <p:cNvSpPr>
            <a:spLocks noChangeArrowheads="1"/>
          </p:cNvSpPr>
          <p:nvPr/>
        </p:nvSpPr>
        <p:spPr bwMode="auto">
          <a:xfrm>
            <a:off x="6096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a:solidFill>
                  <a:srgbClr val="0000FF"/>
                </a:solidFill>
              </a:rPr>
              <a:t>Teleseismic M</a:t>
            </a:r>
            <a:r>
              <a:rPr lang="en-US" altLang="en-US" sz="4400" baseline="-25000">
                <a:solidFill>
                  <a:srgbClr val="0000FF"/>
                </a:solidFill>
              </a:rPr>
              <a:t>S</a:t>
            </a:r>
            <a:r>
              <a:rPr lang="en-US" altLang="en-US" sz="4400">
                <a:solidFill>
                  <a:srgbClr val="0000FF"/>
                </a:solidFill>
              </a:rPr>
              <a:t> and m</a:t>
            </a:r>
            <a:r>
              <a:rPr lang="en-US" altLang="en-US" sz="4400" baseline="-25000">
                <a:solidFill>
                  <a:srgbClr val="0000FF"/>
                </a:solidFill>
              </a:rPr>
              <a:t>b</a:t>
            </a:r>
            <a:endParaRPr lang="en-US" altLang="en-US" sz="5400">
              <a:solidFill>
                <a:srgbClr val="0000FF"/>
              </a:solidFill>
            </a:endParaRPr>
          </a:p>
        </p:txBody>
      </p:sp>
      <p:sp>
        <p:nvSpPr>
          <p:cNvPr id="18435" name="Rectangle 1028"/>
          <p:cNvSpPr>
            <a:spLocks noChangeArrowheads="1"/>
          </p:cNvSpPr>
          <p:nvPr/>
        </p:nvSpPr>
        <p:spPr bwMode="auto">
          <a:xfrm>
            <a:off x="609600" y="1219200"/>
            <a:ext cx="77724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Clr>
                <a:srgbClr val="FFFF00"/>
              </a:buClr>
            </a:pPr>
            <a:r>
              <a:rPr lang="en-US" altLang="en-US"/>
              <a:t>Two commonly used modern magnitude scales are:</a:t>
            </a:r>
          </a:p>
          <a:p>
            <a:pPr lvl="2">
              <a:buClr>
                <a:srgbClr val="FFFF00"/>
              </a:buClr>
            </a:pPr>
            <a:r>
              <a:rPr lang="en-US" altLang="en-US"/>
              <a:t>M</a:t>
            </a:r>
            <a:r>
              <a:rPr lang="en-US" altLang="en-US" baseline="-25000"/>
              <a:t>S</a:t>
            </a:r>
            <a:r>
              <a:rPr lang="en-US" altLang="en-US"/>
              <a:t>, Surface-wave magnitude (Rayleigh Wave)</a:t>
            </a:r>
          </a:p>
          <a:p>
            <a:pPr lvl="2">
              <a:buClr>
                <a:srgbClr val="FFFF00"/>
              </a:buClr>
            </a:pPr>
            <a:r>
              <a:rPr lang="en-US" altLang="en-US"/>
              <a:t>m</a:t>
            </a:r>
            <a:r>
              <a:rPr lang="en-US" altLang="en-US" baseline="-25000"/>
              <a:t>b</a:t>
            </a:r>
            <a:r>
              <a:rPr lang="en-US" altLang="en-US"/>
              <a:t>, Body-wave magnitude (P-wave)</a:t>
            </a:r>
          </a:p>
        </p:txBody>
      </p:sp>
      <p:graphicFrame>
        <p:nvGraphicFramePr>
          <p:cNvPr id="18436" name="Object 1029"/>
          <p:cNvGraphicFramePr>
            <a:graphicFrameLocks noChangeAspect="1"/>
          </p:cNvGraphicFramePr>
          <p:nvPr/>
        </p:nvGraphicFramePr>
        <p:xfrm>
          <a:off x="781050" y="3429000"/>
          <a:ext cx="7580313" cy="2349500"/>
        </p:xfrm>
        <a:graphic>
          <a:graphicData uri="http://schemas.openxmlformats.org/presentationml/2006/ole">
            <mc:AlternateContent xmlns:mc="http://schemas.openxmlformats.org/markup-compatibility/2006">
              <mc:Choice xmlns:v="urn:schemas-microsoft-com:vml" Requires="v">
                <p:oleObj spid="_x0000_s18440" name="Image" r:id="rId4" imgW="7580952" imgH="2349206" progId="Photoshop.Image.7">
                  <p:embed/>
                </p:oleObj>
              </mc:Choice>
              <mc:Fallback>
                <p:oleObj name="Image" r:id="rId4" imgW="7580952" imgH="2349206" progId="Photoshop.Image.7">
                  <p:embed/>
                  <p:pic>
                    <p:nvPicPr>
                      <p:cNvPr id="0" name="Object 10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 y="3429000"/>
                        <a:ext cx="7580313" cy="234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912813" y="3817938"/>
          <a:ext cx="7118350" cy="947737"/>
        </p:xfrm>
        <a:graphic>
          <a:graphicData uri="http://schemas.openxmlformats.org/presentationml/2006/ole">
            <mc:AlternateContent xmlns:mc="http://schemas.openxmlformats.org/markup-compatibility/2006">
              <mc:Choice xmlns:v="urn:schemas-microsoft-com:vml" Requires="v">
                <p:oleObj spid="_x0000_s19468" name="Equazione" r:id="rId4" imgW="3365500" imgH="444500" progId="Equation.3">
                  <p:embed/>
                </p:oleObj>
              </mc:Choice>
              <mc:Fallback>
                <p:oleObj name="Equazione" r:id="rId4" imgW="33655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813" y="3817938"/>
                        <a:ext cx="7118350" cy="947737"/>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59" name="Text Box 3"/>
          <p:cNvSpPr txBox="1">
            <a:spLocks noChangeArrowheads="1"/>
          </p:cNvSpPr>
          <p:nvPr/>
        </p:nvSpPr>
        <p:spPr bwMode="auto">
          <a:xfrm>
            <a:off x="395288" y="6148388"/>
            <a:ext cx="7793037" cy="336550"/>
          </a:xfrm>
          <a:prstGeom prst="rect">
            <a:avLst/>
          </a:prstGeom>
          <a:noFill/>
          <a:ln>
            <a:noFill/>
          </a:ln>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it-IT" altLang="en-US" sz="1600"/>
              <a:t>Note: also Ms suffers of saturation (see later…)</a:t>
            </a:r>
          </a:p>
        </p:txBody>
      </p:sp>
      <p:sp>
        <p:nvSpPr>
          <p:cNvPr id="19460" name="Text Box 4"/>
          <p:cNvSpPr txBox="1">
            <a:spLocks noChangeArrowheads="1"/>
          </p:cNvSpPr>
          <p:nvPr/>
        </p:nvSpPr>
        <p:spPr bwMode="auto">
          <a:xfrm>
            <a:off x="398463" y="2590800"/>
            <a:ext cx="81565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2000"/>
              <a:t>Collaboration between research teams in Prague, Moscow and Sofia resulted in the proposal of a new Ms scale and calibration function, termed Moscow-Prague formula, by Karnik et al. (1962):</a:t>
            </a:r>
            <a:r>
              <a:rPr lang="en-US" altLang="en-US" sz="2400"/>
              <a:t> </a:t>
            </a:r>
          </a:p>
        </p:txBody>
      </p:sp>
      <p:sp>
        <p:nvSpPr>
          <p:cNvPr id="19461" name="Text Box 5"/>
          <p:cNvSpPr txBox="1">
            <a:spLocks noChangeArrowheads="1"/>
          </p:cNvSpPr>
          <p:nvPr/>
        </p:nvSpPr>
        <p:spPr bwMode="auto">
          <a:xfrm>
            <a:off x="411163" y="4776788"/>
            <a:ext cx="812165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FontTx/>
              <a:buNone/>
            </a:pPr>
            <a:r>
              <a:rPr lang="en-US" altLang="en-US" sz="2000"/>
              <a:t>for epicentral distances 2° &lt; Δ &lt; 160° and source depth h &lt; 50 km. The IASPEI Committee on Magnitudes recommended at its Zürich meeting in 1967 the use of this formula as standard for Ms determination for shallow seismic events (h ≤ 50 km)</a:t>
            </a:r>
            <a:r>
              <a:rPr lang="en-US" altLang="en-US" sz="2400"/>
              <a:t> </a:t>
            </a:r>
          </a:p>
        </p:txBody>
      </p:sp>
      <p:sp>
        <p:nvSpPr>
          <p:cNvPr id="19462" name="Text Box 6"/>
          <p:cNvSpPr txBox="1">
            <a:spLocks noChangeArrowheads="1"/>
          </p:cNvSpPr>
          <p:nvPr/>
        </p:nvSpPr>
        <p:spPr bwMode="auto">
          <a:xfrm>
            <a:off x="1311275" y="-79375"/>
            <a:ext cx="7437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9463" name="Text Box 7"/>
          <p:cNvSpPr txBox="1">
            <a:spLocks noChangeArrowheads="1"/>
          </p:cNvSpPr>
          <p:nvPr/>
        </p:nvSpPr>
        <p:spPr bwMode="auto">
          <a:xfrm>
            <a:off x="307975" y="741363"/>
            <a:ext cx="8588375"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a:t>Work started by Gutenberg developed a magnitude scale based on surface wave recordings at teleseismic distances.  The measure of amplitude is the maximum</a:t>
            </a:r>
            <a:r>
              <a:rPr lang="en-US" altLang="en-US" sz="2400"/>
              <a:t> </a:t>
            </a:r>
            <a:r>
              <a:rPr lang="en-US" altLang="en-US" sz="2000"/>
              <a:t>velocity (A/T)max. This allowed not only to link the scale to the energy, but also to account for the large variability of periods T corresponding to the maximum amplitude of surface waves, depending on distance and crustal structure.</a:t>
            </a:r>
            <a:endParaRPr lang="en-US" altLang="en-US" sz="2400"/>
          </a:p>
        </p:txBody>
      </p:sp>
      <p:sp>
        <p:nvSpPr>
          <p:cNvPr id="19464" name="Text Box 7"/>
          <p:cNvSpPr txBox="1">
            <a:spLocks noChangeArrowheads="1"/>
          </p:cNvSpPr>
          <p:nvPr/>
        </p:nvSpPr>
        <p:spPr bwMode="auto">
          <a:xfrm>
            <a:off x="2339975" y="161925"/>
            <a:ext cx="44497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a:solidFill>
                  <a:schemeClr val="accent2"/>
                </a:solidFill>
              </a:rPr>
              <a:t>Surface wave magnitude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23850" y="509588"/>
            <a:ext cx="8496300" cy="666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t>Gutenberg (1945b and c) developed a magnitude relationship for teleseismic body waves such as P, PP and S in the period range 0.5 s to 12 s. It is based on theoretical amplitude calculations corrected for geometric spreading and (only distance-dependent!) attenuation and then adjusted to empirical observations from shallow and deep-focus earthquakes, mostly in </a:t>
            </a:r>
            <a:r>
              <a:rPr lang="en-US" altLang="en-US" sz="2400">
                <a:solidFill>
                  <a:srgbClr val="FF0000"/>
                </a:solidFill>
              </a:rPr>
              <a:t>intermediate-period records</a:t>
            </a:r>
            <a:r>
              <a:rPr lang="en-US" altLang="en-US" sz="2400"/>
              <a:t>: </a:t>
            </a:r>
          </a:p>
          <a:p>
            <a:pPr eaLnBrk="1" hangingPunct="1">
              <a:spcBef>
                <a:spcPct val="0"/>
              </a:spcBef>
              <a:buFontTx/>
              <a:buNone/>
            </a:pPr>
            <a:endParaRPr lang="en-US" altLang="en-US" sz="2400"/>
          </a:p>
          <a:p>
            <a:pPr lvl="1" eaLnBrk="1" hangingPunct="1">
              <a:spcBef>
                <a:spcPct val="0"/>
              </a:spcBef>
              <a:buFontTx/>
              <a:buNone/>
            </a:pPr>
            <a:r>
              <a:rPr lang="en-US" altLang="en-US" sz="2400"/>
              <a:t>mB = log (A/T)</a:t>
            </a:r>
            <a:r>
              <a:rPr lang="en-US" altLang="en-US" sz="2400" baseline="-25000"/>
              <a:t>max</a:t>
            </a:r>
            <a:r>
              <a:rPr lang="en-US" altLang="en-US" sz="2400"/>
              <a:t> + Q(Δ, h)</a:t>
            </a:r>
          </a:p>
          <a:p>
            <a:pPr lvl="1" eaLnBrk="1" hangingPunct="1">
              <a:spcBef>
                <a:spcPct val="0"/>
              </a:spcBef>
              <a:buFontTx/>
              <a:buNone/>
            </a:pPr>
            <a:endParaRPr lang="en-US" altLang="en-US" sz="2400"/>
          </a:p>
          <a:p>
            <a:pPr eaLnBrk="1" hangingPunct="1">
              <a:spcBef>
                <a:spcPct val="0"/>
              </a:spcBef>
              <a:buFontTx/>
              <a:buNone/>
            </a:pPr>
            <a:r>
              <a:rPr lang="en-US" altLang="en-US" sz="2400"/>
              <a:t>Gutenberg and Richter (1956a) published a table with Q(Δ) values for P-, PP- and S-wave observations in vertical (V=Z) and horizontal (H) components for shallow shocks, complemented by diagrams Q(Δ, h) for PV, PPV and SH which enable also magnitude determinations for intermediate and deep earthquakes. These calibration functions are correct when ground displacement amplitudes are measured in intermediate-period records and given in micrometers (1 μm = 10</a:t>
            </a:r>
            <a:r>
              <a:rPr lang="en-US" altLang="en-US" sz="2400" baseline="30000"/>
              <a:t>-6 </a:t>
            </a:r>
            <a:r>
              <a:rPr lang="en-US" altLang="en-US" sz="2400"/>
              <a:t>m). </a:t>
            </a:r>
          </a:p>
          <a:p>
            <a:pPr eaLnBrk="1" hangingPunct="1">
              <a:spcBef>
                <a:spcPct val="0"/>
              </a:spcBef>
              <a:buFontTx/>
              <a:buNone/>
            </a:pPr>
            <a:endParaRPr lang="en-US" altLang="en-US" sz="2400"/>
          </a:p>
        </p:txBody>
      </p:sp>
      <p:sp>
        <p:nvSpPr>
          <p:cNvPr id="20483" name="Text Box 3"/>
          <p:cNvSpPr txBox="1">
            <a:spLocks noChangeArrowheads="1"/>
          </p:cNvSpPr>
          <p:nvPr/>
        </p:nvSpPr>
        <p:spPr bwMode="auto">
          <a:xfrm>
            <a:off x="2535238" y="41275"/>
            <a:ext cx="40211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a:solidFill>
                  <a:schemeClr val="accent2"/>
                </a:solidFill>
              </a:rPr>
              <a:t>Body wave magnitude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735013"/>
            <a:ext cx="6991350" cy="547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7" name="Rectangle 3"/>
          <p:cNvSpPr>
            <a:spLocks noChangeArrowheads="1"/>
          </p:cNvSpPr>
          <p:nvPr/>
        </p:nvSpPr>
        <p:spPr bwMode="auto">
          <a:xfrm>
            <a:off x="1295400" y="685800"/>
            <a:ext cx="7010400" cy="54864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81000"/>
            <a:ext cx="5029200" cy="609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1" name="Rectangle 3"/>
          <p:cNvSpPr>
            <a:spLocks noChangeArrowheads="1"/>
          </p:cNvSpPr>
          <p:nvPr/>
        </p:nvSpPr>
        <p:spPr bwMode="auto">
          <a:xfrm>
            <a:off x="2362200" y="381000"/>
            <a:ext cx="5029200" cy="6096000"/>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15900" y="417513"/>
            <a:ext cx="9036050" cy="634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lvl="1" algn="just" eaLnBrk="1" hangingPunct="1">
              <a:spcBef>
                <a:spcPct val="0"/>
              </a:spcBef>
              <a:buFontTx/>
              <a:buNone/>
            </a:pPr>
            <a:r>
              <a:rPr lang="en-US" altLang="en-US" sz="2000"/>
              <a:t>Later, with the introduction of the WWSSN short-period 1s-seismometers (see Fig. 3.11, type A2) it became common practice at the NEIC to use the calibration function Q(Δ, h) for </a:t>
            </a:r>
            <a:r>
              <a:rPr lang="en-US" altLang="en-US" sz="2000">
                <a:solidFill>
                  <a:srgbClr val="FF0000"/>
                </a:solidFill>
              </a:rPr>
              <a:t>short-period PV only</a:t>
            </a:r>
            <a:r>
              <a:rPr lang="en-US" altLang="en-US" sz="2000"/>
              <a:t>. In addition, it was recommended that the largest amplitude be taken </a:t>
            </a:r>
            <a:r>
              <a:rPr lang="en-US" altLang="en-US" sz="2000">
                <a:solidFill>
                  <a:srgbClr val="FF0000"/>
                </a:solidFill>
              </a:rPr>
              <a:t>within the first few cycles</a:t>
            </a:r>
            <a:r>
              <a:rPr lang="en-US" altLang="en-US" sz="2000"/>
              <a:t> (see Willmore, 1979) instead of measuring the maximum amplitude in the whole P-wave train. One should be aware that this practice was due to the focused interest on discriminating between earthquakes and underground nuclear explosions. The resulting </a:t>
            </a:r>
            <a:r>
              <a:rPr lang="en-US" altLang="en-US" sz="2000">
                <a:solidFill>
                  <a:srgbClr val="FF0000"/>
                </a:solidFill>
              </a:rPr>
              <a:t>short-period mb</a:t>
            </a:r>
            <a:r>
              <a:rPr lang="en-US" altLang="en-US" sz="2000"/>
              <a:t> values strongly underestimated the </a:t>
            </a:r>
            <a:r>
              <a:rPr lang="en-US" altLang="en-US" sz="2000">
                <a:solidFill>
                  <a:schemeClr val="accent2"/>
                </a:solidFill>
              </a:rPr>
              <a:t>body-wave magnitudes for mB</a:t>
            </a:r>
            <a:r>
              <a:rPr lang="en-US" altLang="en-US" sz="2000"/>
              <a:t> &gt; 5 and, as a consequence, overestimated the annual frequency of small earthquakes in the magnitude range of kt-explosions. Also, mb saturated much earlier than the original Gutenberg-Richter mB for intermediate-period body waves or Ms for long-period surface waves Therefore, the IASPEI Commission on Practice issued a revised recommendation in 1978 according to which the maximum P-wave amplitude for earthquakes of small to medium size should be measured within 20 s from the time of the first onset and for very large earthquakes even up to 60 s (see Willmore, 1979, p. 85). This somewhat reduced the discrepancy between mB and mb but in any event both are differently scaled to Ms and the short-period mb necessarily saturates earlier than medium-period mB. </a:t>
            </a:r>
          </a:p>
          <a:p>
            <a:pPr eaLnBrk="1" hangingPunct="1">
              <a:spcBef>
                <a:spcPct val="50000"/>
              </a:spcBef>
              <a:buFontTx/>
              <a:buNone/>
            </a:pPr>
            <a:endParaRPr lang="en-US" altLang="en-US" sz="2000"/>
          </a:p>
        </p:txBody>
      </p:sp>
      <p:sp>
        <p:nvSpPr>
          <p:cNvPr id="23555" name="Line 3"/>
          <p:cNvSpPr>
            <a:spLocks noChangeShapeType="1"/>
          </p:cNvSpPr>
          <p:nvPr/>
        </p:nvSpPr>
        <p:spPr bwMode="auto">
          <a:xfrm>
            <a:off x="6443663" y="4149725"/>
            <a:ext cx="22320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6" name="Line 4"/>
          <p:cNvSpPr>
            <a:spLocks noChangeShapeType="1"/>
          </p:cNvSpPr>
          <p:nvPr/>
        </p:nvSpPr>
        <p:spPr bwMode="auto">
          <a:xfrm>
            <a:off x="395288" y="4437063"/>
            <a:ext cx="82089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7" name="Line 5"/>
          <p:cNvSpPr>
            <a:spLocks noChangeShapeType="1"/>
          </p:cNvSpPr>
          <p:nvPr/>
        </p:nvSpPr>
        <p:spPr bwMode="auto">
          <a:xfrm>
            <a:off x="468313" y="4724400"/>
            <a:ext cx="8280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8" name="Line 6"/>
          <p:cNvSpPr>
            <a:spLocks noChangeShapeType="1"/>
          </p:cNvSpPr>
          <p:nvPr/>
        </p:nvSpPr>
        <p:spPr bwMode="auto">
          <a:xfrm>
            <a:off x="323850" y="5013325"/>
            <a:ext cx="83518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9" name="Line 7"/>
          <p:cNvSpPr>
            <a:spLocks noChangeShapeType="1"/>
          </p:cNvSpPr>
          <p:nvPr/>
        </p:nvSpPr>
        <p:spPr bwMode="auto">
          <a:xfrm>
            <a:off x="395288" y="5300663"/>
            <a:ext cx="57610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0" y="22225"/>
            <a:ext cx="9144000" cy="283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lvl="1" eaLnBrk="1" hangingPunct="1">
              <a:spcBef>
                <a:spcPct val="50000"/>
              </a:spcBef>
              <a:buFontTx/>
              <a:buNone/>
            </a:pPr>
            <a:r>
              <a:rPr lang="en-US" altLang="en-US" sz="2400"/>
              <a:t>However, some of the national and international agencies have only much later or not even now changed their practice of measuring (A/T)max for mb determination in a very limited time-window, e.g., the International Data Centre for the monitoring of the CTBTO still uses a time window of only 6 s (5.5s after the P onset), regardless of the event size. </a:t>
            </a:r>
          </a:p>
          <a:p>
            <a:pPr eaLnBrk="1" hangingPunct="1">
              <a:spcBef>
                <a:spcPct val="50000"/>
              </a:spcBef>
              <a:buFontTx/>
              <a:buNone/>
            </a:pPr>
            <a:endParaRPr lang="en-US" altLang="en-US" sz="2400"/>
          </a:p>
        </p:txBody>
      </p:sp>
      <p:graphicFrame>
        <p:nvGraphicFramePr>
          <p:cNvPr id="24579" name="Object 3"/>
          <p:cNvGraphicFramePr>
            <a:graphicFrameLocks noChangeAspect="1"/>
          </p:cNvGraphicFramePr>
          <p:nvPr/>
        </p:nvGraphicFramePr>
        <p:xfrm>
          <a:off x="2411413" y="1916113"/>
          <a:ext cx="5040312" cy="4854575"/>
        </p:xfrm>
        <a:graphic>
          <a:graphicData uri="http://schemas.openxmlformats.org/presentationml/2006/ole">
            <mc:AlternateContent xmlns:mc="http://schemas.openxmlformats.org/markup-compatibility/2006">
              <mc:Choice xmlns:v="urn:schemas-microsoft-com:vml" Requires="v">
                <p:oleObj spid="_x0000_s24583" name="Image" r:id="rId4" imgW="4850794" imgH="4673016" progId="Photoshop.Image.7">
                  <p:embed/>
                </p:oleObj>
              </mc:Choice>
              <mc:Fallback>
                <p:oleObj name="Image" r:id="rId4" imgW="4850794" imgH="4673016" progId="Photoshop.Image.7">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413" y="1916113"/>
                        <a:ext cx="5040312" cy="485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438" y="908050"/>
            <a:ext cx="7985125" cy="433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Slide Number Placeholder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52A45859-AC5B-47C3-9A44-62EE94232C73}" type="slidenum">
              <a:rPr lang="tr-TR" altLang="en-US" sz="1400" smtClean="0">
                <a:latin typeface="Arial" pitchFamily="34" charset="0"/>
              </a:rPr>
              <a:pPr eaLnBrk="1" hangingPunct="1">
                <a:spcBef>
                  <a:spcPct val="0"/>
                </a:spcBef>
                <a:buFontTx/>
                <a:buNone/>
              </a:pPr>
              <a:t>24</a:t>
            </a:fld>
            <a:endParaRPr lang="tr-TR" altLang="en-US" sz="1400" smtClean="0">
              <a:latin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026" descr="double_couple_las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650" y="838200"/>
            <a:ext cx="8139113"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1027"/>
          <p:cNvSpPr>
            <a:spLocks noChangeArrowheads="1"/>
          </p:cNvSpPr>
          <p:nvPr/>
        </p:nvSpPr>
        <p:spPr bwMode="auto">
          <a:xfrm>
            <a:off x="685800" y="2286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a:solidFill>
                  <a:srgbClr val="0000FF"/>
                </a:solidFill>
                <a:latin typeface="Arial" pitchFamily="34" charset="0"/>
              </a:rPr>
              <a:t>Why is it called “moment”?</a:t>
            </a:r>
          </a:p>
        </p:txBody>
      </p:sp>
      <p:sp>
        <p:nvSpPr>
          <p:cNvPr id="26628" name="Rectangle 1028"/>
          <p:cNvSpPr>
            <a:spLocks noChangeArrowheads="1"/>
          </p:cNvSpPr>
          <p:nvPr/>
        </p:nvSpPr>
        <p:spPr bwMode="auto">
          <a:xfrm>
            <a:off x="495300" y="4495800"/>
            <a:ext cx="8153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2400">
                <a:latin typeface="Arial" pitchFamily="34" charset="0"/>
              </a:rPr>
              <a:t>Radiation from a shear dislocation with slip S over area A in material with rigidity </a:t>
            </a:r>
            <a:r>
              <a:rPr lang="el-GR" altLang="en-US" sz="2400">
                <a:latin typeface="Arial" pitchFamily="34" charset="0"/>
                <a:cs typeface="Arial" pitchFamily="34" charset="0"/>
                <a:sym typeface="Comic Sans MS" pitchFamily="66" charset="0"/>
              </a:rPr>
              <a:t>μ</a:t>
            </a:r>
            <a:r>
              <a:rPr lang="en-US" altLang="en-US" sz="2400">
                <a:latin typeface="Arial" pitchFamily="34" charset="0"/>
              </a:rPr>
              <a:t> is identical to that from a double couple with strength </a:t>
            </a:r>
            <a:r>
              <a:rPr lang="el-GR" altLang="en-US" sz="2400">
                <a:latin typeface="Arial" pitchFamily="34" charset="0"/>
                <a:sym typeface="Comic Sans MS" pitchFamily="66" charset="0"/>
              </a:rPr>
              <a:t>μ</a:t>
            </a:r>
            <a:r>
              <a:rPr lang="en-US" altLang="en-US" sz="2400">
                <a:latin typeface="Arial" pitchFamily="34" charset="0"/>
                <a:sym typeface="Comic Sans MS" pitchFamily="66" charset="0"/>
              </a:rPr>
              <a:t> U</a:t>
            </a:r>
            <a:r>
              <a:rPr lang="en-US" altLang="en-US" sz="2400">
                <a:latin typeface="Arial" pitchFamily="34" charset="0"/>
              </a:rPr>
              <a:t>A (units stress*displacement*area, but stress = force/area, so units = force*displacement = a couple = work = energy)</a:t>
            </a:r>
          </a:p>
        </p:txBody>
      </p:sp>
      <p:sp>
        <p:nvSpPr>
          <p:cNvPr id="26629"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10207470-C2E4-4B51-ADB8-B20B68188F32}" type="slidenum">
              <a:rPr lang="tr-TR" altLang="en-US" sz="1400" smtClean="0">
                <a:latin typeface="Arial" pitchFamily="34" charset="0"/>
              </a:rPr>
              <a:pPr eaLnBrk="1" hangingPunct="1">
                <a:spcBef>
                  <a:spcPct val="0"/>
                </a:spcBef>
                <a:buFontTx/>
                <a:buNone/>
              </a:pPr>
              <a:t>25</a:t>
            </a:fld>
            <a:endParaRPr lang="tr-TR" altLang="en-US" sz="1400" smtClean="0">
              <a:latin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152400"/>
            <a:ext cx="7772400" cy="1143000"/>
          </a:xfrm>
        </p:spPr>
        <p:txBody>
          <a:bodyPr/>
          <a:lstStyle/>
          <a:p>
            <a:pPr eaLnBrk="1" hangingPunct="1"/>
            <a:r>
              <a:rPr lang="en-US" altLang="en-US" smtClean="0">
                <a:solidFill>
                  <a:srgbClr val="0000FF"/>
                </a:solidFill>
                <a:latin typeface="Arial" pitchFamily="34" charset="0"/>
              </a:rPr>
              <a:t>Nomenclature</a:t>
            </a:r>
          </a:p>
        </p:txBody>
      </p:sp>
      <p:sp>
        <p:nvSpPr>
          <p:cNvPr id="27651" name="Rectangle 3"/>
          <p:cNvSpPr>
            <a:spLocks noGrp="1" noChangeArrowheads="1"/>
          </p:cNvSpPr>
          <p:nvPr>
            <p:ph type="body" idx="1"/>
          </p:nvPr>
        </p:nvSpPr>
        <p:spPr>
          <a:xfrm>
            <a:off x="685800" y="1371600"/>
            <a:ext cx="7772400" cy="4114800"/>
          </a:xfrm>
        </p:spPr>
        <p:txBody>
          <a:bodyPr/>
          <a:lstStyle/>
          <a:p>
            <a:pPr eaLnBrk="1" hangingPunct="1">
              <a:lnSpc>
                <a:spcPct val="90000"/>
              </a:lnSpc>
            </a:pPr>
            <a:r>
              <a:rPr lang="en-US" altLang="en-US" sz="2800" smtClean="0">
                <a:latin typeface="Arial" pitchFamily="34" charset="0"/>
              </a:rPr>
              <a:t>M</a:t>
            </a:r>
            <a:r>
              <a:rPr lang="en-US" altLang="en-US" sz="2800" baseline="-25000" smtClean="0">
                <a:latin typeface="Arial" pitchFamily="34" charset="0"/>
              </a:rPr>
              <a:t>w</a:t>
            </a:r>
            <a:r>
              <a:rPr lang="en-US" altLang="en-US" sz="2800" smtClean="0">
                <a:latin typeface="Arial" pitchFamily="34" charset="0"/>
              </a:rPr>
              <a:t> </a:t>
            </a:r>
          </a:p>
          <a:p>
            <a:pPr lvl="1" eaLnBrk="1" hangingPunct="1">
              <a:lnSpc>
                <a:spcPct val="90000"/>
              </a:lnSpc>
            </a:pPr>
            <a:r>
              <a:rPr lang="en-US" altLang="en-US" sz="2400" smtClean="0">
                <a:latin typeface="Arial" pitchFamily="34" charset="0"/>
              </a:rPr>
              <a:t>Defined by Kanamori as an energy magnitude (includes a parameter in addition to moment), but he clearly had in mind the present mapping of moment and magnitude but setting the additional parameter to a constant value</a:t>
            </a:r>
          </a:p>
          <a:p>
            <a:pPr eaLnBrk="1" hangingPunct="1">
              <a:lnSpc>
                <a:spcPct val="90000"/>
              </a:lnSpc>
            </a:pPr>
            <a:r>
              <a:rPr lang="en-US" altLang="en-US" sz="2800" b="1" smtClean="0">
                <a:latin typeface="Arial" pitchFamily="34" charset="0"/>
              </a:rPr>
              <a:t>M</a:t>
            </a:r>
          </a:p>
          <a:p>
            <a:pPr lvl="1" eaLnBrk="1" hangingPunct="1">
              <a:lnSpc>
                <a:spcPct val="90000"/>
              </a:lnSpc>
            </a:pPr>
            <a:r>
              <a:rPr lang="en-US" altLang="en-US" sz="2400" smtClean="0">
                <a:latin typeface="Arial" pitchFamily="34" charset="0"/>
              </a:rPr>
              <a:t>The first explicit mapping of moment (M</a:t>
            </a:r>
            <a:r>
              <a:rPr lang="en-US" altLang="en-US" sz="2400" baseline="-25000" smtClean="0">
                <a:latin typeface="Arial" pitchFamily="34" charset="0"/>
              </a:rPr>
              <a:t>0</a:t>
            </a:r>
            <a:r>
              <a:rPr lang="en-US" altLang="en-US" sz="2400" smtClean="0">
                <a:latin typeface="Arial" pitchFamily="34" charset="0"/>
              </a:rPr>
              <a:t>) and moment magnitude (</a:t>
            </a:r>
            <a:r>
              <a:rPr lang="en-US" altLang="en-US" sz="2400" b="1" smtClean="0">
                <a:latin typeface="Arial" pitchFamily="34" charset="0"/>
              </a:rPr>
              <a:t>M</a:t>
            </a:r>
            <a:r>
              <a:rPr lang="en-US" altLang="en-US" sz="2400" smtClean="0">
                <a:latin typeface="Arial" pitchFamily="34" charset="0"/>
              </a:rPr>
              <a:t>)</a:t>
            </a:r>
          </a:p>
          <a:p>
            <a:pPr lvl="1" eaLnBrk="1" hangingPunct="1">
              <a:lnSpc>
                <a:spcPct val="90000"/>
              </a:lnSpc>
            </a:pPr>
            <a:r>
              <a:rPr lang="en-US" altLang="en-US" sz="2400" smtClean="0">
                <a:latin typeface="Arial" pitchFamily="34" charset="0"/>
              </a:rPr>
              <a:t>Today people by-and-large use M</a:t>
            </a:r>
            <a:r>
              <a:rPr lang="en-US" altLang="en-US" sz="2400" baseline="-25000" smtClean="0">
                <a:latin typeface="Arial" pitchFamily="34" charset="0"/>
              </a:rPr>
              <a:t>w</a:t>
            </a:r>
            <a:r>
              <a:rPr lang="en-US" altLang="en-US" sz="2400" smtClean="0">
                <a:latin typeface="Arial" pitchFamily="34" charset="0"/>
              </a:rPr>
              <a:t> (can write it in email); only purists such as DMB use </a:t>
            </a:r>
            <a:r>
              <a:rPr lang="en-US" altLang="en-US" sz="2400" b="1" smtClean="0">
                <a:latin typeface="Arial" pitchFamily="34" charset="0"/>
              </a:rPr>
              <a:t>M</a:t>
            </a:r>
            <a:r>
              <a:rPr lang="en-US" altLang="en-US" sz="2400" smtClean="0">
                <a:latin typeface="Arial" pitchFamily="34" charset="0"/>
              </a:rPr>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z="4000" smtClean="0">
                <a:solidFill>
                  <a:srgbClr val="0000FF"/>
                </a:solidFill>
              </a:rPr>
              <a:t>What is the proper equation?</a:t>
            </a:r>
          </a:p>
        </p:txBody>
      </p:sp>
      <p:sp>
        <p:nvSpPr>
          <p:cNvPr id="28675" name="Rectangle 3"/>
          <p:cNvSpPr>
            <a:spLocks noGrp="1" noChangeArrowheads="1"/>
          </p:cNvSpPr>
          <p:nvPr>
            <p:ph type="body" idx="1"/>
          </p:nvPr>
        </p:nvSpPr>
        <p:spPr/>
        <p:txBody>
          <a:bodyPr/>
          <a:lstStyle/>
          <a:p>
            <a:pPr eaLnBrk="1" hangingPunct="1"/>
            <a:r>
              <a:rPr lang="en-US" altLang="en-US" sz="2400" b="1" smtClean="0"/>
              <a:t>M</a:t>
            </a:r>
            <a:r>
              <a:rPr lang="en-US" altLang="en-US" sz="2400" smtClean="0"/>
              <a:t> = 2/3 log M</a:t>
            </a:r>
            <a:r>
              <a:rPr lang="en-US" altLang="en-US" sz="2400" baseline="-25000" smtClean="0"/>
              <a:t>0</a:t>
            </a:r>
            <a:r>
              <a:rPr lang="en-US" altLang="en-US" sz="2400" smtClean="0"/>
              <a:t> – 10.7?</a:t>
            </a:r>
          </a:p>
          <a:p>
            <a:pPr eaLnBrk="1" hangingPunct="1"/>
            <a:endParaRPr lang="en-US" altLang="en-US" sz="2400" smtClean="0"/>
          </a:p>
          <a:p>
            <a:pPr eaLnBrk="1" hangingPunct="1"/>
            <a:r>
              <a:rPr lang="en-US" altLang="en-US" sz="2400" b="1" smtClean="0"/>
              <a:t>M</a:t>
            </a:r>
            <a:r>
              <a:rPr lang="en-US" altLang="en-US" sz="2400" smtClean="0"/>
              <a:t> = 2/3 log M</a:t>
            </a:r>
            <a:r>
              <a:rPr lang="en-US" altLang="en-US" sz="2400" baseline="-25000" smtClean="0"/>
              <a:t>0</a:t>
            </a:r>
            <a:r>
              <a:rPr lang="en-US" altLang="en-US" sz="2400" smtClean="0"/>
              <a:t> – 10.73 ?</a:t>
            </a:r>
          </a:p>
          <a:p>
            <a:pPr eaLnBrk="1" hangingPunct="1"/>
            <a:endParaRPr lang="en-US" altLang="en-US" sz="2400" smtClean="0"/>
          </a:p>
          <a:p>
            <a:pPr eaLnBrk="1" hangingPunct="1"/>
            <a:r>
              <a:rPr lang="en-US" altLang="en-US" sz="2400" smtClean="0"/>
              <a:t>The former is correct, it corresponds to </a:t>
            </a:r>
          </a:p>
          <a:p>
            <a:pPr eaLnBrk="1" hangingPunct="1">
              <a:buFontTx/>
              <a:buNone/>
            </a:pPr>
            <a:r>
              <a:rPr lang="en-US" altLang="en-US" sz="2400" smtClean="0"/>
              <a:t>   Log M</a:t>
            </a:r>
            <a:r>
              <a:rPr lang="en-US" altLang="en-US" sz="2400" baseline="-25000" smtClean="0"/>
              <a:t>0</a:t>
            </a:r>
            <a:r>
              <a:rPr lang="en-US" altLang="en-US" sz="2400" smtClean="0"/>
              <a:t> = 1.5</a:t>
            </a:r>
            <a:r>
              <a:rPr lang="en-US" altLang="en-US" sz="2400" b="1" smtClean="0"/>
              <a:t>M</a:t>
            </a:r>
            <a:r>
              <a:rPr lang="en-US" altLang="en-US" sz="2400" smtClean="0"/>
              <a:t> + 16.05 (not 16.0 or 16.1)</a:t>
            </a:r>
          </a:p>
          <a:p>
            <a:pPr eaLnBrk="1" hangingPunct="1">
              <a:buFontTx/>
              <a:buNone/>
            </a:pPr>
            <a:endParaRPr lang="en-US" altLang="en-US" sz="2400" smtClean="0"/>
          </a:p>
          <a:p>
            <a:pPr eaLnBrk="1" hangingPunct="1"/>
            <a:r>
              <a:rPr lang="en-US" altLang="en-US" sz="2400" smtClean="0"/>
              <a:t>Hanks (personal commun.) chose 16.05 to average relations with constant terms of 16.0 and 16.1</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685800" y="228600"/>
            <a:ext cx="7772400" cy="1143000"/>
          </a:xfrm>
        </p:spPr>
        <p:txBody>
          <a:bodyPr/>
          <a:lstStyle/>
          <a:p>
            <a:pPr eaLnBrk="1" hangingPunct="1"/>
            <a:r>
              <a:rPr lang="en-US" altLang="en-US" smtClean="0">
                <a:solidFill>
                  <a:srgbClr val="0000FF"/>
                </a:solidFill>
                <a:latin typeface="Arial" pitchFamily="34" charset="0"/>
              </a:rPr>
              <a:t>Why use moment magnitude?</a:t>
            </a:r>
          </a:p>
        </p:txBody>
      </p:sp>
      <p:sp>
        <p:nvSpPr>
          <p:cNvPr id="29699" name="Rectangle 1027"/>
          <p:cNvSpPr>
            <a:spLocks noGrp="1" noChangeArrowheads="1"/>
          </p:cNvSpPr>
          <p:nvPr>
            <p:ph type="body" idx="1"/>
          </p:nvPr>
        </p:nvSpPr>
        <p:spPr>
          <a:xfrm>
            <a:off x="685800" y="1600200"/>
            <a:ext cx="7772400" cy="4114800"/>
          </a:xfrm>
        </p:spPr>
        <p:txBody>
          <a:bodyPr/>
          <a:lstStyle/>
          <a:p>
            <a:pPr eaLnBrk="1" hangingPunct="1">
              <a:lnSpc>
                <a:spcPct val="90000"/>
              </a:lnSpc>
            </a:pPr>
            <a:r>
              <a:rPr lang="en-US" altLang="en-US" sz="2800" smtClean="0">
                <a:latin typeface="Arial" pitchFamily="34" charset="0"/>
              </a:rPr>
              <a:t>It is the best single measure of overall earthquake size</a:t>
            </a:r>
          </a:p>
          <a:p>
            <a:pPr eaLnBrk="1" hangingPunct="1">
              <a:lnSpc>
                <a:spcPct val="90000"/>
              </a:lnSpc>
            </a:pPr>
            <a:r>
              <a:rPr lang="en-US" altLang="en-US" sz="2800" smtClean="0">
                <a:latin typeface="Arial" pitchFamily="34" charset="0"/>
              </a:rPr>
              <a:t>It does not saturate (discussed later)</a:t>
            </a:r>
          </a:p>
          <a:p>
            <a:pPr eaLnBrk="1" hangingPunct="1">
              <a:lnSpc>
                <a:spcPct val="90000"/>
              </a:lnSpc>
            </a:pPr>
            <a:r>
              <a:rPr lang="en-US" altLang="en-US" sz="2800" smtClean="0">
                <a:latin typeface="Arial" pitchFamily="34" charset="0"/>
              </a:rPr>
              <a:t>It can be estimated from geological observations</a:t>
            </a:r>
          </a:p>
          <a:p>
            <a:pPr eaLnBrk="1" hangingPunct="1">
              <a:lnSpc>
                <a:spcPct val="90000"/>
              </a:lnSpc>
            </a:pPr>
            <a:r>
              <a:rPr lang="en-US" altLang="en-US" sz="2800" smtClean="0">
                <a:latin typeface="Arial" pitchFamily="34" charset="0"/>
              </a:rPr>
              <a:t>It can be estimated from paleoseismology studies</a:t>
            </a:r>
          </a:p>
          <a:p>
            <a:pPr eaLnBrk="1" hangingPunct="1">
              <a:lnSpc>
                <a:spcPct val="90000"/>
              </a:lnSpc>
            </a:pPr>
            <a:r>
              <a:rPr lang="en-US" altLang="en-US" sz="2800" smtClean="0">
                <a:latin typeface="Arial" pitchFamily="34" charset="0"/>
              </a:rPr>
              <a:t>It can be tied to plate motions and recurrence relations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609600"/>
            <a:ext cx="4114800" cy="5334000"/>
          </a:xfrm>
        </p:spPr>
        <p:txBody>
          <a:bodyPr/>
          <a:lstStyle/>
          <a:p>
            <a:pPr algn="l" eaLnBrk="1" hangingPunct="1"/>
            <a:r>
              <a:rPr lang="en-US" altLang="en-US" sz="2800" smtClean="0">
                <a:solidFill>
                  <a:schemeClr val="tx1"/>
                </a:solidFill>
              </a:rPr>
              <a:t>Empirical relations can be used to estimate moment magnitude based on size of felt area – eg. Johnston et al., 1996 relations for mid-plate areas</a:t>
            </a:r>
          </a:p>
        </p:txBody>
      </p:sp>
      <p:pic>
        <p:nvPicPr>
          <p:cNvPr id="30723" name="Picture 3" descr="mm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938" y="914400"/>
            <a:ext cx="3810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572000" y="5410200"/>
            <a:ext cx="4572000" cy="243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hile_1906_cal_map_las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295400"/>
            <a:ext cx="4635500" cy="522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747" name="Object 3"/>
          <p:cNvGraphicFramePr>
            <a:graphicFrameLocks noChangeAspect="1"/>
          </p:cNvGraphicFramePr>
          <p:nvPr/>
        </p:nvGraphicFramePr>
        <p:xfrm>
          <a:off x="4876800" y="2366963"/>
          <a:ext cx="4038600" cy="1062037"/>
        </p:xfrm>
        <a:graphic>
          <a:graphicData uri="http://schemas.openxmlformats.org/presentationml/2006/ole">
            <mc:AlternateContent xmlns:mc="http://schemas.openxmlformats.org/markup-compatibility/2006">
              <mc:Choice xmlns:v="urn:schemas-microsoft-com:vml" Requires="v">
                <p:oleObj spid="_x0000_s31752" name="Worksheet" r:id="rId5" imgW="1943495" imgH="510800" progId="Excel.Sheet.8">
                  <p:embed/>
                </p:oleObj>
              </mc:Choice>
              <mc:Fallback>
                <p:oleObj name="Worksheet" r:id="rId5" imgW="1943495" imgH="510800"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2366963"/>
                        <a:ext cx="4038600" cy="1062037"/>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748" name="Text Box 4"/>
          <p:cNvSpPr txBox="1">
            <a:spLocks noChangeArrowheads="1"/>
          </p:cNvSpPr>
          <p:nvPr/>
        </p:nvSpPr>
        <p:spPr bwMode="auto">
          <a:xfrm>
            <a:off x="1849438" y="228600"/>
            <a:ext cx="54451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a:solidFill>
                  <a:srgbClr val="0000FF"/>
                </a:solidFill>
                <a:latin typeface="Arial" pitchFamily="34" charset="0"/>
              </a:rPr>
              <a:t>Moment Magnitude is the Best Measure of Earthquake Size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faultareas.jpg                                                 001CCBBFMacintosh HD                   BC93BDE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450" y="304800"/>
            <a:ext cx="4779963" cy="634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4"/>
          <p:cNvSpPr txBox="1">
            <a:spLocks noChangeArrowheads="1"/>
          </p:cNvSpPr>
          <p:nvPr/>
        </p:nvSpPr>
        <p:spPr bwMode="auto">
          <a:xfrm>
            <a:off x="5927725" y="6343650"/>
            <a:ext cx="1304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400" b="1">
                <a:solidFill>
                  <a:srgbClr val="FF6633"/>
                </a:solidFill>
                <a:latin typeface="Helvetica" pitchFamily="34" charset="0"/>
                <a:cs typeface="Arial" pitchFamily="34" charset="0"/>
              </a:rPr>
              <a:t>“the big one”</a:t>
            </a:r>
            <a:endParaRPr lang="en-US" altLang="en-US" sz="1400" b="1">
              <a:solidFill>
                <a:srgbClr val="33CC33"/>
              </a:solidFill>
              <a:latin typeface="Helvetica" pitchFamily="34" charset="0"/>
              <a:cs typeface="Arial" pitchFamily="34" charset="0"/>
            </a:endParaRPr>
          </a:p>
        </p:txBody>
      </p:sp>
      <p:sp>
        <p:nvSpPr>
          <p:cNvPr id="32772" name="TextBox 1"/>
          <p:cNvSpPr txBox="1">
            <a:spLocks noChangeArrowheads="1"/>
          </p:cNvSpPr>
          <p:nvPr/>
        </p:nvSpPr>
        <p:spPr bwMode="auto">
          <a:xfrm>
            <a:off x="304800" y="838200"/>
            <a:ext cx="3505200"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3600">
                <a:latin typeface="Calibri" pitchFamily="34" charset="0"/>
                <a:cs typeface="Arial" pitchFamily="34" charset="0"/>
              </a:rPr>
              <a:t>Moment</a:t>
            </a:r>
          </a:p>
          <a:p>
            <a:pPr>
              <a:spcBef>
                <a:spcPct val="0"/>
              </a:spcBef>
              <a:buFontTx/>
              <a:buNone/>
            </a:pPr>
            <a:endParaRPr lang="en-US" altLang="en-US" sz="2400">
              <a:latin typeface="Calibri" pitchFamily="34" charset="0"/>
              <a:cs typeface="Arial" pitchFamily="34" charset="0"/>
            </a:endParaRPr>
          </a:p>
          <a:p>
            <a:pPr>
              <a:spcBef>
                <a:spcPct val="0"/>
              </a:spcBef>
              <a:buFontTx/>
              <a:buNone/>
            </a:pPr>
            <a:r>
              <a:rPr lang="en-US" altLang="en-US" sz="2400">
                <a:latin typeface="Calibri" pitchFamily="34" charset="0"/>
                <a:cs typeface="Arial" pitchFamily="34" charset="0"/>
              </a:rPr>
              <a:t>Physical units (dyne-cm)</a:t>
            </a:r>
          </a:p>
          <a:p>
            <a:pPr>
              <a:spcBef>
                <a:spcPct val="0"/>
              </a:spcBef>
              <a:buFontTx/>
              <a:buNone/>
            </a:pPr>
            <a:endParaRPr lang="en-US" altLang="en-US" sz="2400">
              <a:latin typeface="Calibri" pitchFamily="34" charset="0"/>
              <a:cs typeface="Arial" pitchFamily="34" charset="0"/>
            </a:endParaRPr>
          </a:p>
          <a:p>
            <a:pPr>
              <a:spcBef>
                <a:spcPct val="0"/>
              </a:spcBef>
              <a:buFontTx/>
              <a:buNone/>
            </a:pPr>
            <a:r>
              <a:rPr lang="en-US" altLang="en-US" sz="2400">
                <a:latin typeface="Calibri" pitchFamily="34" charset="0"/>
                <a:cs typeface="Arial" pitchFamily="34" charset="0"/>
              </a:rPr>
              <a:t>10</a:t>
            </a:r>
            <a:r>
              <a:rPr lang="en-US" altLang="en-US" sz="2400" baseline="30000">
                <a:latin typeface="Calibri" pitchFamily="34" charset="0"/>
                <a:cs typeface="Arial" pitchFamily="34" charset="0"/>
              </a:rPr>
              <a:t>26</a:t>
            </a:r>
            <a:r>
              <a:rPr lang="en-US" altLang="en-US" sz="2400">
                <a:latin typeface="Calibri" pitchFamily="34" charset="0"/>
                <a:cs typeface="Arial" pitchFamily="34" charset="0"/>
              </a:rPr>
              <a:t>: Northridge, 1994</a:t>
            </a:r>
          </a:p>
          <a:p>
            <a:pPr>
              <a:spcBef>
                <a:spcPct val="0"/>
              </a:spcBef>
              <a:buFontTx/>
              <a:buNone/>
            </a:pPr>
            <a:endParaRPr lang="en-US" altLang="en-US" sz="2400">
              <a:latin typeface="Calibri" pitchFamily="34" charset="0"/>
              <a:cs typeface="Arial" pitchFamily="34" charset="0"/>
            </a:endParaRPr>
          </a:p>
          <a:p>
            <a:pPr>
              <a:spcBef>
                <a:spcPct val="0"/>
              </a:spcBef>
              <a:buFontTx/>
              <a:buNone/>
            </a:pPr>
            <a:r>
              <a:rPr lang="en-US" altLang="en-US" sz="2400">
                <a:latin typeface="Calibri" pitchFamily="34" charset="0"/>
                <a:cs typeface="Arial" pitchFamily="34" charset="0"/>
              </a:rPr>
              <a:t>10</a:t>
            </a:r>
            <a:r>
              <a:rPr lang="en-US" altLang="en-US" sz="2400" baseline="30000">
                <a:latin typeface="Calibri" pitchFamily="34" charset="0"/>
                <a:cs typeface="Arial" pitchFamily="34" charset="0"/>
              </a:rPr>
              <a:t>30</a:t>
            </a:r>
            <a:r>
              <a:rPr lang="en-US" altLang="en-US" sz="2400">
                <a:latin typeface="Calibri" pitchFamily="34" charset="0"/>
                <a:cs typeface="Arial" pitchFamily="34" charset="0"/>
              </a:rPr>
              <a:t>: Sumatra, 2004</a:t>
            </a:r>
          </a:p>
          <a:p>
            <a:pPr>
              <a:spcBef>
                <a:spcPct val="0"/>
              </a:spcBef>
              <a:buFontTx/>
              <a:buNone/>
            </a:pPr>
            <a:endParaRPr lang="en-US" altLang="en-US" sz="2400">
              <a:latin typeface="Calibri" pitchFamily="34" charset="0"/>
              <a:cs typeface="Arial" pitchFamily="34" charset="0"/>
            </a:endParaRPr>
          </a:p>
          <a:p>
            <a:pPr>
              <a:spcBef>
                <a:spcPct val="0"/>
              </a:spcBef>
              <a:buFontTx/>
              <a:buNone/>
            </a:pPr>
            <a:r>
              <a:rPr lang="en-US" altLang="en-US" sz="2400">
                <a:latin typeface="Calibri" pitchFamily="34" charset="0"/>
                <a:cs typeface="Arial" pitchFamily="34" charset="0"/>
              </a:rPr>
              <a:t>Big range!</a:t>
            </a:r>
          </a:p>
          <a:p>
            <a:pPr>
              <a:spcBef>
                <a:spcPct val="0"/>
              </a:spcBef>
              <a:buFontTx/>
              <a:buNone/>
            </a:pPr>
            <a:endParaRPr lang="en-US" altLang="en-US" sz="2400">
              <a:latin typeface="Calibri" pitchFamily="34" charset="0"/>
              <a:cs typeface="Arial" pitchFamily="34" charset="0"/>
            </a:endParaRPr>
          </a:p>
          <a:p>
            <a:pPr>
              <a:spcBef>
                <a:spcPct val="0"/>
              </a:spcBef>
              <a:buFontTx/>
              <a:buNone/>
            </a:pPr>
            <a:r>
              <a:rPr lang="en-US" altLang="en-US" sz="2400">
                <a:latin typeface="Calibri" pitchFamily="34" charset="0"/>
                <a:cs typeface="Arial" pitchFamily="34" charset="0"/>
              </a:rPr>
              <a:t>No saturation:</a:t>
            </a:r>
          </a:p>
          <a:p>
            <a:pPr>
              <a:spcBef>
                <a:spcPct val="0"/>
              </a:spcBef>
              <a:buFontTx/>
              <a:buNone/>
            </a:pPr>
            <a:endParaRPr lang="en-US" altLang="en-US" sz="2400">
              <a:latin typeface="Calibri" pitchFamily="34" charset="0"/>
              <a:cs typeface="Arial" pitchFamily="34" charset="0"/>
            </a:endParaRPr>
          </a:p>
          <a:p>
            <a:pPr>
              <a:spcBef>
                <a:spcPct val="0"/>
              </a:spcBef>
              <a:buFontTx/>
              <a:buNone/>
            </a:pPr>
            <a:r>
              <a:rPr lang="en-US" altLang="en-US" sz="2400">
                <a:latin typeface="Calibri" pitchFamily="34" charset="0"/>
                <a:cs typeface="Arial" pitchFamily="34" charset="0"/>
              </a:rPr>
              <a:t>	bigger rupture </a:t>
            </a:r>
            <a:r>
              <a:rPr lang="en-US" altLang="en-US" sz="2400">
                <a:latin typeface="Calibri" pitchFamily="34" charset="0"/>
                <a:cs typeface="Arial" pitchFamily="34" charset="0"/>
                <a:sym typeface="Wingdings" pitchFamily="2" charset="2"/>
              </a:rPr>
              <a:t></a:t>
            </a:r>
          </a:p>
          <a:p>
            <a:pPr>
              <a:spcBef>
                <a:spcPct val="0"/>
              </a:spcBef>
              <a:buFontTx/>
              <a:buNone/>
            </a:pPr>
            <a:r>
              <a:rPr lang="en-US" altLang="en-US" sz="2400">
                <a:latin typeface="Calibri" pitchFamily="34" charset="0"/>
                <a:cs typeface="Arial" pitchFamily="34" charset="0"/>
                <a:sym typeface="Wingdings" pitchFamily="2" charset="2"/>
              </a:rPr>
              <a:t>	bigger moment</a:t>
            </a:r>
            <a:endParaRPr lang="en-US" altLang="en-US" sz="2400">
              <a:latin typeface="Calibri" pitchFamily="34" charset="0"/>
              <a:cs typeface="Arial" pitchFamily="34" charset="0"/>
            </a:endParaRPr>
          </a:p>
        </p:txBody>
      </p:sp>
      <p:sp>
        <p:nvSpPr>
          <p:cNvPr id="32773" name="Slide Number Placeholder 4"/>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FA426560-1258-4ECE-B220-6780C7384645}" type="slidenum">
              <a:rPr lang="en-US" altLang="en-US" sz="1400" smtClean="0">
                <a:latin typeface="Times" pitchFamily="18" charset="0"/>
              </a:rPr>
              <a:pPr eaLnBrk="1" hangingPunct="1">
                <a:spcBef>
                  <a:spcPct val="0"/>
                </a:spcBef>
                <a:buFontTx/>
                <a:buNone/>
              </a:pPr>
              <a:t>31</a:t>
            </a:fld>
            <a:endParaRPr lang="en-US" altLang="en-US" sz="1400" smtClean="0">
              <a:latin typeface="Times" pitchFamily="18" charset="0"/>
            </a:endParaRPr>
          </a:p>
        </p:txBody>
      </p:sp>
      <p:sp>
        <p:nvSpPr>
          <p:cNvPr id="32774" name="Footer Placeholder 5"/>
          <p:cNvSpPr>
            <a:spLocks noGrp="1"/>
          </p:cNvSpPr>
          <p:nvPr>
            <p:ph type="ftr" sz="quarter" idx="11"/>
          </p:nvPr>
        </p:nvSpPr>
        <p:spPr>
          <a:xfrm>
            <a:off x="3200400" y="6477000"/>
            <a:ext cx="2895600" cy="457200"/>
          </a:xfrm>
          <a:noFill/>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smtClean="0">
                <a:latin typeface="Times" pitchFamily="18" charset="0"/>
              </a:rPr>
              <a:t>USGS - SUSAN HOUGH</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6096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3600">
                <a:solidFill>
                  <a:srgbClr val="0000FF"/>
                </a:solidFill>
                <a:latin typeface="Arial" pitchFamily="34" charset="0"/>
              </a:rPr>
              <a:t>The Largest Earthquakes</a:t>
            </a:r>
          </a:p>
        </p:txBody>
      </p:sp>
      <p:sp>
        <p:nvSpPr>
          <p:cNvPr id="33795" name="Text Box 3"/>
          <p:cNvSpPr txBox="1">
            <a:spLocks noChangeArrowheads="1"/>
          </p:cNvSpPr>
          <p:nvPr/>
        </p:nvSpPr>
        <p:spPr bwMode="auto">
          <a:xfrm>
            <a:off x="609600" y="1447800"/>
            <a:ext cx="72390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2800" b="1">
                <a:latin typeface="Arial" pitchFamily="34" charset="0"/>
              </a:rPr>
              <a:t>M</a:t>
            </a:r>
            <a:r>
              <a:rPr lang="en-US" altLang="en-US" sz="2800">
                <a:latin typeface="Arial" pitchFamily="34" charset="0"/>
              </a:rPr>
              <a:t> is the appropriate choice for comparing the largest events, it does not saturate.</a:t>
            </a:r>
          </a:p>
        </p:txBody>
      </p:sp>
      <p:sp>
        <p:nvSpPr>
          <p:cNvPr id="33796" name="Text Box 4"/>
          <p:cNvSpPr txBox="1">
            <a:spLocks noChangeArrowheads="1"/>
          </p:cNvSpPr>
          <p:nvPr/>
        </p:nvSpPr>
        <p:spPr bwMode="auto">
          <a:xfrm>
            <a:off x="762000" y="3657600"/>
            <a:ext cx="2438400" cy="201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US" altLang="en-US" sz="1800">
                <a:latin typeface="Arial" pitchFamily="34" charset="0"/>
              </a:rPr>
              <a:t>1960 Chile	9.5</a:t>
            </a:r>
          </a:p>
          <a:p>
            <a:pPr>
              <a:spcBef>
                <a:spcPct val="50000"/>
              </a:spcBef>
              <a:buFontTx/>
              <a:buNone/>
            </a:pPr>
            <a:r>
              <a:rPr lang="en-US" altLang="en-US" sz="1800">
                <a:latin typeface="Arial" pitchFamily="34" charset="0"/>
              </a:rPr>
              <a:t>2004 Sumatra       9.3</a:t>
            </a:r>
          </a:p>
          <a:p>
            <a:pPr>
              <a:spcBef>
                <a:spcPct val="50000"/>
              </a:spcBef>
              <a:buFontTx/>
              <a:buNone/>
            </a:pPr>
            <a:r>
              <a:rPr lang="en-US" altLang="en-US" sz="1800">
                <a:latin typeface="Arial" pitchFamily="34" charset="0"/>
              </a:rPr>
              <a:t>1964 Alaska	9.2</a:t>
            </a:r>
          </a:p>
          <a:p>
            <a:pPr>
              <a:spcBef>
                <a:spcPct val="50000"/>
              </a:spcBef>
              <a:buFontTx/>
              <a:buNone/>
            </a:pPr>
            <a:r>
              <a:rPr lang="en-US" altLang="en-US" sz="1800">
                <a:latin typeface="Arial" pitchFamily="34" charset="0"/>
              </a:rPr>
              <a:t>1952 Kamchatka	9.1</a:t>
            </a:r>
          </a:p>
          <a:p>
            <a:pPr>
              <a:spcBef>
                <a:spcPct val="50000"/>
              </a:spcBef>
              <a:buFontTx/>
              <a:buNone/>
            </a:pPr>
            <a:r>
              <a:rPr lang="en-US" altLang="en-US" sz="1800">
                <a:latin typeface="Arial" pitchFamily="34" charset="0"/>
              </a:rPr>
              <a:t>1965 Aleutians	9.0</a:t>
            </a:r>
          </a:p>
        </p:txBody>
      </p:sp>
      <p:graphicFrame>
        <p:nvGraphicFramePr>
          <p:cNvPr id="33797" name="Object 5"/>
          <p:cNvGraphicFramePr>
            <a:graphicFrameLocks noChangeAspect="1"/>
          </p:cNvGraphicFramePr>
          <p:nvPr/>
        </p:nvGraphicFramePr>
        <p:xfrm>
          <a:off x="3352800" y="2590800"/>
          <a:ext cx="5118100" cy="3289300"/>
        </p:xfrm>
        <a:graphic>
          <a:graphicData uri="http://schemas.openxmlformats.org/presentationml/2006/ole">
            <mc:AlternateContent xmlns:mc="http://schemas.openxmlformats.org/markup-compatibility/2006">
              <mc:Choice xmlns:v="urn:schemas-microsoft-com:vml" Requires="v">
                <p:oleObj spid="_x0000_s33802" name="Image" r:id="rId4" imgW="5117460" imgH="3288889" progId="Photoshop.Image.7">
                  <p:embed/>
                </p:oleObj>
              </mc:Choice>
              <mc:Fallback>
                <p:oleObj name="Image" r:id="rId4" imgW="5117460" imgH="3288889" progId="Photoshop.Image.7">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590800"/>
                        <a:ext cx="5118100" cy="328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798" name="Text Box 6"/>
          <p:cNvSpPr txBox="1">
            <a:spLocks noChangeAspect="1" noChangeArrowheads="1"/>
          </p:cNvSpPr>
          <p:nvPr/>
        </p:nvSpPr>
        <p:spPr bwMode="auto">
          <a:xfrm>
            <a:off x="3946525" y="6005513"/>
            <a:ext cx="4570413" cy="2301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solidFill>
                  <a:schemeClr val="bg1"/>
                </a:solidFill>
                <a:latin typeface="Arial" pitchFamily="34" charset="0"/>
              </a:rPr>
              <a:t>(This pie chart needs to be revised to include the 2004 Sumatra earthquake, but the chart serves to emphasize that 0.1 M units corresponds to a factor of 1.4 increase in moment.)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685800" y="1371600"/>
            <a:ext cx="7772400" cy="4114800"/>
          </a:xfrm>
        </p:spPr>
        <p:txBody>
          <a:bodyPr/>
          <a:lstStyle/>
          <a:p>
            <a:pPr eaLnBrk="1" hangingPunct="1">
              <a:lnSpc>
                <a:spcPct val="90000"/>
              </a:lnSpc>
            </a:pPr>
            <a:r>
              <a:rPr lang="en-US" altLang="en-US" sz="2800" smtClean="0"/>
              <a:t>Why are the largest earthquakes along subduction zones?</a:t>
            </a:r>
          </a:p>
          <a:p>
            <a:pPr eaLnBrk="1" hangingPunct="1">
              <a:lnSpc>
                <a:spcPct val="90000"/>
              </a:lnSpc>
            </a:pPr>
            <a:endParaRPr lang="en-US" altLang="en-US" sz="2800" smtClean="0"/>
          </a:p>
          <a:p>
            <a:pPr eaLnBrk="1" hangingPunct="1">
              <a:lnSpc>
                <a:spcPct val="90000"/>
              </a:lnSpc>
            </a:pPr>
            <a:r>
              <a:rPr lang="en-US" altLang="en-US" sz="2800" smtClean="0"/>
              <a:t>For crustal earthquakes the width is limited by the thickness of the superficial crust brittle layer (~20 km).  The thickness of the brittle layer is controlled by temperature, which increases with depth</a:t>
            </a:r>
          </a:p>
          <a:p>
            <a:pPr eaLnBrk="1" hangingPunct="1">
              <a:lnSpc>
                <a:spcPct val="90000"/>
              </a:lnSpc>
            </a:pPr>
            <a:endParaRPr lang="en-US" altLang="en-US" sz="2800" smtClean="0"/>
          </a:p>
          <a:p>
            <a:pPr eaLnBrk="1" hangingPunct="1">
              <a:lnSpc>
                <a:spcPct val="90000"/>
              </a:lnSpc>
            </a:pPr>
            <a:r>
              <a:rPr lang="en-US" altLang="en-US" sz="2800" smtClean="0"/>
              <a:t>Width is often considered smaller than the length even for small earthquake</a:t>
            </a:r>
          </a:p>
        </p:txBody>
      </p:sp>
      <p:sp>
        <p:nvSpPr>
          <p:cNvPr id="34819" name="Rectangle 6"/>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a:solidFill>
                  <a:schemeClr val="bg1"/>
                </a:solidFill>
                <a:latin typeface="Arial" pitchFamily="34" charset="0"/>
              </a:rPr>
              <a:t>ORDERS OF MAGNITUDE</a:t>
            </a:r>
          </a:p>
          <a:p>
            <a:pPr eaLnBrk="1" hangingPunct="1">
              <a:spcBef>
                <a:spcPct val="0"/>
              </a:spcBef>
              <a:buFontTx/>
              <a:buNone/>
            </a:pPr>
            <a:r>
              <a:rPr lang="en-US" altLang="en-US" sz="2800" b="1">
                <a:solidFill>
                  <a:schemeClr val="bg1"/>
                </a:solidFill>
                <a:latin typeface="Arial" pitchFamily="34" charset="0"/>
              </a:rPr>
              <a:t>Fault width</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Line 2"/>
          <p:cNvSpPr>
            <a:spLocks noChangeShapeType="1"/>
          </p:cNvSpPr>
          <p:nvPr/>
        </p:nvSpPr>
        <p:spPr bwMode="auto">
          <a:xfrm>
            <a:off x="539750" y="1989138"/>
            <a:ext cx="1728788" cy="0"/>
          </a:xfrm>
          <a:prstGeom prst="line">
            <a:avLst/>
          </a:prstGeom>
          <a:noFill/>
          <a:ln w="571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3" name="Line 3"/>
          <p:cNvSpPr>
            <a:spLocks noChangeShapeType="1"/>
          </p:cNvSpPr>
          <p:nvPr/>
        </p:nvSpPr>
        <p:spPr bwMode="auto">
          <a:xfrm>
            <a:off x="539750" y="2997200"/>
            <a:ext cx="1728788" cy="0"/>
          </a:xfrm>
          <a:prstGeom prst="line">
            <a:avLst/>
          </a:prstGeom>
          <a:noFill/>
          <a:ln w="57150">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4" name="Line 4"/>
          <p:cNvSpPr>
            <a:spLocks noChangeShapeType="1"/>
          </p:cNvSpPr>
          <p:nvPr/>
        </p:nvSpPr>
        <p:spPr bwMode="auto">
          <a:xfrm>
            <a:off x="1908175" y="2060575"/>
            <a:ext cx="0" cy="8636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5" name="Text Box 5"/>
          <p:cNvSpPr txBox="1">
            <a:spLocks noChangeArrowheads="1"/>
          </p:cNvSpPr>
          <p:nvPr/>
        </p:nvSpPr>
        <p:spPr bwMode="auto">
          <a:xfrm>
            <a:off x="2124075" y="2349500"/>
            <a:ext cx="806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20 km</a:t>
            </a:r>
          </a:p>
        </p:txBody>
      </p:sp>
      <p:sp>
        <p:nvSpPr>
          <p:cNvPr id="35846" name="Text Box 6"/>
          <p:cNvSpPr txBox="1">
            <a:spLocks noChangeArrowheads="1"/>
          </p:cNvSpPr>
          <p:nvPr/>
        </p:nvSpPr>
        <p:spPr bwMode="auto">
          <a:xfrm>
            <a:off x="468313" y="1557338"/>
            <a:ext cx="933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i="1">
                <a:latin typeface="Arial" pitchFamily="34" charset="0"/>
              </a:rPr>
              <a:t>surface</a:t>
            </a:r>
          </a:p>
        </p:txBody>
      </p:sp>
      <p:sp>
        <p:nvSpPr>
          <p:cNvPr id="35847" name="Text Box 7"/>
          <p:cNvSpPr txBox="1">
            <a:spLocks noChangeArrowheads="1"/>
          </p:cNvSpPr>
          <p:nvPr/>
        </p:nvSpPr>
        <p:spPr bwMode="auto">
          <a:xfrm>
            <a:off x="755650" y="2349500"/>
            <a:ext cx="742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brittle</a:t>
            </a:r>
          </a:p>
        </p:txBody>
      </p:sp>
      <p:sp>
        <p:nvSpPr>
          <p:cNvPr id="35848" name="Text Box 8"/>
          <p:cNvSpPr txBox="1">
            <a:spLocks noChangeArrowheads="1"/>
          </p:cNvSpPr>
          <p:nvPr/>
        </p:nvSpPr>
        <p:spPr bwMode="auto">
          <a:xfrm>
            <a:off x="755650" y="3213100"/>
            <a:ext cx="831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plastic</a:t>
            </a:r>
          </a:p>
        </p:txBody>
      </p:sp>
      <p:sp>
        <p:nvSpPr>
          <p:cNvPr id="35849" name="Rectangle 9"/>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a:solidFill>
                  <a:schemeClr val="bg1"/>
                </a:solidFill>
                <a:latin typeface="Arial" pitchFamily="34" charset="0"/>
              </a:rPr>
              <a:t>ORDERS OF MAGNITUDE</a:t>
            </a:r>
          </a:p>
          <a:p>
            <a:pPr eaLnBrk="1" hangingPunct="1">
              <a:spcBef>
                <a:spcPct val="0"/>
              </a:spcBef>
              <a:buFontTx/>
              <a:buNone/>
            </a:pPr>
            <a:r>
              <a:rPr lang="en-US" altLang="en-US" sz="2800" b="1">
                <a:solidFill>
                  <a:schemeClr val="bg1"/>
                </a:solidFill>
                <a:latin typeface="Arial" pitchFamily="34" charset="0"/>
              </a:rPr>
              <a:t>Fault width</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a:off x="539750" y="1989138"/>
            <a:ext cx="1728788" cy="0"/>
          </a:xfrm>
          <a:prstGeom prst="line">
            <a:avLst/>
          </a:prstGeom>
          <a:noFill/>
          <a:ln w="571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67" name="Line 3"/>
          <p:cNvSpPr>
            <a:spLocks noChangeShapeType="1"/>
          </p:cNvSpPr>
          <p:nvPr/>
        </p:nvSpPr>
        <p:spPr bwMode="auto">
          <a:xfrm>
            <a:off x="539750" y="2997200"/>
            <a:ext cx="1728788" cy="0"/>
          </a:xfrm>
          <a:prstGeom prst="line">
            <a:avLst/>
          </a:prstGeom>
          <a:noFill/>
          <a:ln w="57150">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68" name="Line 4"/>
          <p:cNvSpPr>
            <a:spLocks noChangeShapeType="1"/>
          </p:cNvSpPr>
          <p:nvPr/>
        </p:nvSpPr>
        <p:spPr bwMode="auto">
          <a:xfrm>
            <a:off x="1908175" y="2060575"/>
            <a:ext cx="0" cy="8636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69" name="Text Box 5"/>
          <p:cNvSpPr txBox="1">
            <a:spLocks noChangeArrowheads="1"/>
          </p:cNvSpPr>
          <p:nvPr/>
        </p:nvSpPr>
        <p:spPr bwMode="auto">
          <a:xfrm>
            <a:off x="2124075" y="2349500"/>
            <a:ext cx="806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20 km</a:t>
            </a:r>
          </a:p>
        </p:txBody>
      </p:sp>
      <p:sp>
        <p:nvSpPr>
          <p:cNvPr id="36870" name="Text Box 6"/>
          <p:cNvSpPr txBox="1">
            <a:spLocks noChangeArrowheads="1"/>
          </p:cNvSpPr>
          <p:nvPr/>
        </p:nvSpPr>
        <p:spPr bwMode="auto">
          <a:xfrm>
            <a:off x="468313" y="1557338"/>
            <a:ext cx="933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i="1">
                <a:latin typeface="Arial" pitchFamily="34" charset="0"/>
              </a:rPr>
              <a:t>surface</a:t>
            </a:r>
          </a:p>
        </p:txBody>
      </p:sp>
      <p:sp>
        <p:nvSpPr>
          <p:cNvPr id="36871" name="Text Box 7"/>
          <p:cNvSpPr txBox="1">
            <a:spLocks noChangeArrowheads="1"/>
          </p:cNvSpPr>
          <p:nvPr/>
        </p:nvSpPr>
        <p:spPr bwMode="auto">
          <a:xfrm>
            <a:off x="755650" y="2349500"/>
            <a:ext cx="742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brittle</a:t>
            </a:r>
          </a:p>
        </p:txBody>
      </p:sp>
      <p:sp>
        <p:nvSpPr>
          <p:cNvPr id="36872" name="Text Box 8"/>
          <p:cNvSpPr txBox="1">
            <a:spLocks noChangeArrowheads="1"/>
          </p:cNvSpPr>
          <p:nvPr/>
        </p:nvSpPr>
        <p:spPr bwMode="auto">
          <a:xfrm>
            <a:off x="755650" y="3213100"/>
            <a:ext cx="831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plastic</a:t>
            </a:r>
          </a:p>
        </p:txBody>
      </p:sp>
      <p:sp>
        <p:nvSpPr>
          <p:cNvPr id="36873" name="Line 9"/>
          <p:cNvSpPr>
            <a:spLocks noChangeShapeType="1"/>
          </p:cNvSpPr>
          <p:nvPr/>
        </p:nvSpPr>
        <p:spPr bwMode="auto">
          <a:xfrm>
            <a:off x="5410200" y="1905000"/>
            <a:ext cx="1728788" cy="0"/>
          </a:xfrm>
          <a:prstGeom prst="line">
            <a:avLst/>
          </a:prstGeom>
          <a:noFill/>
          <a:ln w="571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4" name="Line 10"/>
          <p:cNvSpPr>
            <a:spLocks noChangeShapeType="1"/>
          </p:cNvSpPr>
          <p:nvPr/>
        </p:nvSpPr>
        <p:spPr bwMode="auto">
          <a:xfrm>
            <a:off x="5410200" y="2913063"/>
            <a:ext cx="1728788" cy="0"/>
          </a:xfrm>
          <a:prstGeom prst="line">
            <a:avLst/>
          </a:prstGeom>
          <a:noFill/>
          <a:ln w="57150">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5" name="Line 11"/>
          <p:cNvSpPr>
            <a:spLocks noChangeShapeType="1"/>
          </p:cNvSpPr>
          <p:nvPr/>
        </p:nvSpPr>
        <p:spPr bwMode="auto">
          <a:xfrm>
            <a:off x="6000750" y="1911350"/>
            <a:ext cx="0" cy="1008063"/>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6" name="Line 12"/>
          <p:cNvSpPr>
            <a:spLocks noChangeShapeType="1"/>
          </p:cNvSpPr>
          <p:nvPr/>
        </p:nvSpPr>
        <p:spPr bwMode="auto">
          <a:xfrm>
            <a:off x="6577013" y="1911350"/>
            <a:ext cx="576262" cy="1008063"/>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7" name="Freeform 13"/>
          <p:cNvSpPr>
            <a:spLocks/>
          </p:cNvSpPr>
          <p:nvPr/>
        </p:nvSpPr>
        <p:spPr bwMode="auto">
          <a:xfrm flipV="1">
            <a:off x="6083300" y="1989138"/>
            <a:ext cx="1584325" cy="720725"/>
          </a:xfrm>
          <a:custGeom>
            <a:avLst/>
            <a:gdLst>
              <a:gd name="T0" fmla="*/ 0 w 998"/>
              <a:gd name="T1" fmla="*/ 0 h 454"/>
              <a:gd name="T2" fmla="*/ 2147483647 w 998"/>
              <a:gd name="T3" fmla="*/ 2147483647 h 454"/>
              <a:gd name="T4" fmla="*/ 2147483647 w 998"/>
              <a:gd name="T5" fmla="*/ 2147483647 h 454"/>
              <a:gd name="T6" fmla="*/ 0 60000 65536"/>
              <a:gd name="T7" fmla="*/ 0 60000 65536"/>
              <a:gd name="T8" fmla="*/ 0 60000 65536"/>
            </a:gdLst>
            <a:ahLst/>
            <a:cxnLst>
              <a:cxn ang="T6">
                <a:pos x="T0" y="T1"/>
              </a:cxn>
              <a:cxn ang="T7">
                <a:pos x="T2" y="T3"/>
              </a:cxn>
              <a:cxn ang="T8">
                <a:pos x="T4" y="T5"/>
              </a:cxn>
            </a:cxnLst>
            <a:rect l="0" t="0" r="r" b="b"/>
            <a:pathLst>
              <a:path w="998" h="454">
                <a:moveTo>
                  <a:pt x="0" y="0"/>
                </a:moveTo>
                <a:cubicBezTo>
                  <a:pt x="166" y="143"/>
                  <a:pt x="333" y="287"/>
                  <a:pt x="499" y="363"/>
                </a:cubicBezTo>
                <a:cubicBezTo>
                  <a:pt x="665" y="439"/>
                  <a:pt x="831" y="446"/>
                  <a:pt x="998" y="454"/>
                </a:cubicBezTo>
              </a:path>
            </a:pathLst>
          </a:custGeom>
          <a:noFill/>
          <a:ln w="9525">
            <a:solidFill>
              <a:schemeClr val="tx1"/>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8" name="Freeform 14"/>
          <p:cNvSpPr>
            <a:spLocks/>
          </p:cNvSpPr>
          <p:nvPr/>
        </p:nvSpPr>
        <p:spPr bwMode="auto">
          <a:xfrm flipV="1">
            <a:off x="7235825" y="1989138"/>
            <a:ext cx="431800" cy="792162"/>
          </a:xfrm>
          <a:custGeom>
            <a:avLst/>
            <a:gdLst>
              <a:gd name="T0" fmla="*/ 0 w 272"/>
              <a:gd name="T1" fmla="*/ 0 h 499"/>
              <a:gd name="T2" fmla="*/ 2147483647 w 272"/>
              <a:gd name="T3" fmla="*/ 2147483647 h 499"/>
              <a:gd name="T4" fmla="*/ 2147483647 w 272"/>
              <a:gd name="T5" fmla="*/ 2147483647 h 499"/>
              <a:gd name="T6" fmla="*/ 0 60000 65536"/>
              <a:gd name="T7" fmla="*/ 0 60000 65536"/>
              <a:gd name="T8" fmla="*/ 0 60000 65536"/>
            </a:gdLst>
            <a:ahLst/>
            <a:cxnLst>
              <a:cxn ang="T6">
                <a:pos x="T0" y="T1"/>
              </a:cxn>
              <a:cxn ang="T7">
                <a:pos x="T2" y="T3"/>
              </a:cxn>
              <a:cxn ang="T8">
                <a:pos x="T4" y="T5"/>
              </a:cxn>
            </a:cxnLst>
            <a:rect l="0" t="0" r="r" b="b"/>
            <a:pathLst>
              <a:path w="272" h="499">
                <a:moveTo>
                  <a:pt x="0" y="0"/>
                </a:moveTo>
                <a:cubicBezTo>
                  <a:pt x="23" y="72"/>
                  <a:pt x="46" y="144"/>
                  <a:pt x="91" y="227"/>
                </a:cubicBezTo>
                <a:cubicBezTo>
                  <a:pt x="136" y="310"/>
                  <a:pt x="242" y="454"/>
                  <a:pt x="272" y="499"/>
                </a:cubicBezTo>
              </a:path>
            </a:pathLst>
          </a:custGeom>
          <a:noFill/>
          <a:ln w="9525">
            <a:solidFill>
              <a:schemeClr val="tx1"/>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9" name="Text Box 15"/>
          <p:cNvSpPr txBox="1">
            <a:spLocks noChangeArrowheads="1"/>
          </p:cNvSpPr>
          <p:nvPr/>
        </p:nvSpPr>
        <p:spPr bwMode="auto">
          <a:xfrm>
            <a:off x="7740650" y="1773238"/>
            <a:ext cx="730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faults</a:t>
            </a:r>
          </a:p>
        </p:txBody>
      </p:sp>
      <p:sp>
        <p:nvSpPr>
          <p:cNvPr id="36880" name="Rectangle 16"/>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a:solidFill>
                  <a:schemeClr val="bg1"/>
                </a:solidFill>
                <a:latin typeface="Arial" pitchFamily="34" charset="0"/>
              </a:rPr>
              <a:t>ORDERS OF MAGNITUDE</a:t>
            </a:r>
          </a:p>
          <a:p>
            <a:pPr eaLnBrk="1" hangingPunct="1">
              <a:spcBef>
                <a:spcPct val="0"/>
              </a:spcBef>
              <a:buFontTx/>
              <a:buNone/>
            </a:pPr>
            <a:r>
              <a:rPr lang="en-US" altLang="en-US" sz="2800" b="1">
                <a:solidFill>
                  <a:schemeClr val="bg1"/>
                </a:solidFill>
                <a:latin typeface="Arial" pitchFamily="34" charset="0"/>
              </a:rPr>
              <a:t>Fault width</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Line 2"/>
          <p:cNvSpPr>
            <a:spLocks noChangeShapeType="1"/>
          </p:cNvSpPr>
          <p:nvPr/>
        </p:nvSpPr>
        <p:spPr bwMode="auto">
          <a:xfrm>
            <a:off x="539750" y="1989138"/>
            <a:ext cx="1728788" cy="0"/>
          </a:xfrm>
          <a:prstGeom prst="line">
            <a:avLst/>
          </a:prstGeom>
          <a:noFill/>
          <a:ln w="571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1" name="Line 3"/>
          <p:cNvSpPr>
            <a:spLocks noChangeShapeType="1"/>
          </p:cNvSpPr>
          <p:nvPr/>
        </p:nvSpPr>
        <p:spPr bwMode="auto">
          <a:xfrm>
            <a:off x="539750" y="2997200"/>
            <a:ext cx="1728788" cy="0"/>
          </a:xfrm>
          <a:prstGeom prst="line">
            <a:avLst/>
          </a:prstGeom>
          <a:noFill/>
          <a:ln w="57150">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2" name="Line 4"/>
          <p:cNvSpPr>
            <a:spLocks noChangeShapeType="1"/>
          </p:cNvSpPr>
          <p:nvPr/>
        </p:nvSpPr>
        <p:spPr bwMode="auto">
          <a:xfrm>
            <a:off x="1908175" y="2060575"/>
            <a:ext cx="0" cy="8636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3" name="Text Box 5"/>
          <p:cNvSpPr txBox="1">
            <a:spLocks noChangeArrowheads="1"/>
          </p:cNvSpPr>
          <p:nvPr/>
        </p:nvSpPr>
        <p:spPr bwMode="auto">
          <a:xfrm>
            <a:off x="2124075" y="2349500"/>
            <a:ext cx="806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20 km</a:t>
            </a:r>
          </a:p>
        </p:txBody>
      </p:sp>
      <p:sp>
        <p:nvSpPr>
          <p:cNvPr id="37894" name="Text Box 6"/>
          <p:cNvSpPr txBox="1">
            <a:spLocks noChangeArrowheads="1"/>
          </p:cNvSpPr>
          <p:nvPr/>
        </p:nvSpPr>
        <p:spPr bwMode="auto">
          <a:xfrm>
            <a:off x="468313" y="1557338"/>
            <a:ext cx="933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i="1">
                <a:latin typeface="Arial" pitchFamily="34" charset="0"/>
              </a:rPr>
              <a:t>surface</a:t>
            </a:r>
          </a:p>
        </p:txBody>
      </p:sp>
      <p:sp>
        <p:nvSpPr>
          <p:cNvPr id="37895" name="Text Box 7"/>
          <p:cNvSpPr txBox="1">
            <a:spLocks noChangeArrowheads="1"/>
          </p:cNvSpPr>
          <p:nvPr/>
        </p:nvSpPr>
        <p:spPr bwMode="auto">
          <a:xfrm>
            <a:off x="755650" y="2349500"/>
            <a:ext cx="742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brittle</a:t>
            </a:r>
          </a:p>
        </p:txBody>
      </p:sp>
      <p:sp>
        <p:nvSpPr>
          <p:cNvPr id="37896" name="Text Box 8"/>
          <p:cNvSpPr txBox="1">
            <a:spLocks noChangeArrowheads="1"/>
          </p:cNvSpPr>
          <p:nvPr/>
        </p:nvSpPr>
        <p:spPr bwMode="auto">
          <a:xfrm>
            <a:off x="755650" y="3213100"/>
            <a:ext cx="831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plastic</a:t>
            </a:r>
          </a:p>
        </p:txBody>
      </p:sp>
      <p:sp>
        <p:nvSpPr>
          <p:cNvPr id="37897" name="Line 9"/>
          <p:cNvSpPr>
            <a:spLocks noChangeShapeType="1"/>
          </p:cNvSpPr>
          <p:nvPr/>
        </p:nvSpPr>
        <p:spPr bwMode="auto">
          <a:xfrm>
            <a:off x="5410200" y="1905000"/>
            <a:ext cx="1728788" cy="0"/>
          </a:xfrm>
          <a:prstGeom prst="line">
            <a:avLst/>
          </a:prstGeom>
          <a:noFill/>
          <a:ln w="571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8" name="Line 10"/>
          <p:cNvSpPr>
            <a:spLocks noChangeShapeType="1"/>
          </p:cNvSpPr>
          <p:nvPr/>
        </p:nvSpPr>
        <p:spPr bwMode="auto">
          <a:xfrm>
            <a:off x="5410200" y="2913063"/>
            <a:ext cx="1728788" cy="0"/>
          </a:xfrm>
          <a:prstGeom prst="line">
            <a:avLst/>
          </a:prstGeom>
          <a:noFill/>
          <a:ln w="57150">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9" name="Line 11"/>
          <p:cNvSpPr>
            <a:spLocks noChangeShapeType="1"/>
          </p:cNvSpPr>
          <p:nvPr/>
        </p:nvSpPr>
        <p:spPr bwMode="auto">
          <a:xfrm>
            <a:off x="6000750" y="1911350"/>
            <a:ext cx="0" cy="1008063"/>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0" name="Line 12"/>
          <p:cNvSpPr>
            <a:spLocks noChangeShapeType="1"/>
          </p:cNvSpPr>
          <p:nvPr/>
        </p:nvSpPr>
        <p:spPr bwMode="auto">
          <a:xfrm>
            <a:off x="6577013" y="1911350"/>
            <a:ext cx="576262" cy="1008063"/>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1" name="Freeform 13"/>
          <p:cNvSpPr>
            <a:spLocks/>
          </p:cNvSpPr>
          <p:nvPr/>
        </p:nvSpPr>
        <p:spPr bwMode="auto">
          <a:xfrm flipV="1">
            <a:off x="6083300" y="1989138"/>
            <a:ext cx="1584325" cy="720725"/>
          </a:xfrm>
          <a:custGeom>
            <a:avLst/>
            <a:gdLst>
              <a:gd name="T0" fmla="*/ 0 w 998"/>
              <a:gd name="T1" fmla="*/ 0 h 454"/>
              <a:gd name="T2" fmla="*/ 2147483647 w 998"/>
              <a:gd name="T3" fmla="*/ 2147483647 h 454"/>
              <a:gd name="T4" fmla="*/ 2147483647 w 998"/>
              <a:gd name="T5" fmla="*/ 2147483647 h 454"/>
              <a:gd name="T6" fmla="*/ 0 60000 65536"/>
              <a:gd name="T7" fmla="*/ 0 60000 65536"/>
              <a:gd name="T8" fmla="*/ 0 60000 65536"/>
            </a:gdLst>
            <a:ahLst/>
            <a:cxnLst>
              <a:cxn ang="T6">
                <a:pos x="T0" y="T1"/>
              </a:cxn>
              <a:cxn ang="T7">
                <a:pos x="T2" y="T3"/>
              </a:cxn>
              <a:cxn ang="T8">
                <a:pos x="T4" y="T5"/>
              </a:cxn>
            </a:cxnLst>
            <a:rect l="0" t="0" r="r" b="b"/>
            <a:pathLst>
              <a:path w="998" h="454">
                <a:moveTo>
                  <a:pt x="0" y="0"/>
                </a:moveTo>
                <a:cubicBezTo>
                  <a:pt x="166" y="143"/>
                  <a:pt x="333" y="287"/>
                  <a:pt x="499" y="363"/>
                </a:cubicBezTo>
                <a:cubicBezTo>
                  <a:pt x="665" y="439"/>
                  <a:pt x="831" y="446"/>
                  <a:pt x="998" y="454"/>
                </a:cubicBezTo>
              </a:path>
            </a:pathLst>
          </a:custGeom>
          <a:noFill/>
          <a:ln w="9525">
            <a:solidFill>
              <a:schemeClr val="tx1"/>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2" name="Freeform 14"/>
          <p:cNvSpPr>
            <a:spLocks/>
          </p:cNvSpPr>
          <p:nvPr/>
        </p:nvSpPr>
        <p:spPr bwMode="auto">
          <a:xfrm flipV="1">
            <a:off x="7235825" y="1989138"/>
            <a:ext cx="431800" cy="792162"/>
          </a:xfrm>
          <a:custGeom>
            <a:avLst/>
            <a:gdLst>
              <a:gd name="T0" fmla="*/ 0 w 272"/>
              <a:gd name="T1" fmla="*/ 0 h 499"/>
              <a:gd name="T2" fmla="*/ 2147483647 w 272"/>
              <a:gd name="T3" fmla="*/ 2147483647 h 499"/>
              <a:gd name="T4" fmla="*/ 2147483647 w 272"/>
              <a:gd name="T5" fmla="*/ 2147483647 h 499"/>
              <a:gd name="T6" fmla="*/ 0 60000 65536"/>
              <a:gd name="T7" fmla="*/ 0 60000 65536"/>
              <a:gd name="T8" fmla="*/ 0 60000 65536"/>
            </a:gdLst>
            <a:ahLst/>
            <a:cxnLst>
              <a:cxn ang="T6">
                <a:pos x="T0" y="T1"/>
              </a:cxn>
              <a:cxn ang="T7">
                <a:pos x="T2" y="T3"/>
              </a:cxn>
              <a:cxn ang="T8">
                <a:pos x="T4" y="T5"/>
              </a:cxn>
            </a:cxnLst>
            <a:rect l="0" t="0" r="r" b="b"/>
            <a:pathLst>
              <a:path w="272" h="499">
                <a:moveTo>
                  <a:pt x="0" y="0"/>
                </a:moveTo>
                <a:cubicBezTo>
                  <a:pt x="23" y="72"/>
                  <a:pt x="46" y="144"/>
                  <a:pt x="91" y="227"/>
                </a:cubicBezTo>
                <a:cubicBezTo>
                  <a:pt x="136" y="310"/>
                  <a:pt x="242" y="454"/>
                  <a:pt x="272" y="499"/>
                </a:cubicBezTo>
              </a:path>
            </a:pathLst>
          </a:custGeom>
          <a:noFill/>
          <a:ln w="9525">
            <a:solidFill>
              <a:schemeClr val="tx1"/>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3" name="Text Box 15"/>
          <p:cNvSpPr txBox="1">
            <a:spLocks noChangeArrowheads="1"/>
          </p:cNvSpPr>
          <p:nvPr/>
        </p:nvSpPr>
        <p:spPr bwMode="auto">
          <a:xfrm>
            <a:off x="7740650" y="1773238"/>
            <a:ext cx="730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latin typeface="Arial" pitchFamily="34" charset="0"/>
              </a:rPr>
              <a:t>faults</a:t>
            </a:r>
          </a:p>
        </p:txBody>
      </p:sp>
      <p:pic>
        <p:nvPicPr>
          <p:cNvPr id="37904" name="Picture 16" descr="sla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3860800"/>
            <a:ext cx="87122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5" name="Rectangle 17"/>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a:solidFill>
                  <a:schemeClr val="bg1"/>
                </a:solidFill>
                <a:latin typeface="Arial" pitchFamily="34" charset="0"/>
              </a:rPr>
              <a:t>ORDERS OF MAGNITUDE</a:t>
            </a:r>
          </a:p>
          <a:p>
            <a:pPr eaLnBrk="1" hangingPunct="1">
              <a:spcBef>
                <a:spcPct val="0"/>
              </a:spcBef>
              <a:buFontTx/>
              <a:buNone/>
            </a:pPr>
            <a:r>
              <a:rPr lang="en-US" altLang="en-US" sz="2800" b="1">
                <a:solidFill>
                  <a:schemeClr val="bg1"/>
                </a:solidFill>
                <a:latin typeface="Arial" pitchFamily="34" charset="0"/>
              </a:rPr>
              <a:t>Fault width</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609600"/>
            <a:ext cx="7772400" cy="6019800"/>
          </a:xfrm>
        </p:spPr>
        <p:txBody>
          <a:bodyPr/>
          <a:lstStyle/>
          <a:p>
            <a:pPr algn="l" eaLnBrk="1" hangingPunct="1"/>
            <a:r>
              <a:rPr lang="en-US" altLang="en-US" sz="3600" b="1" smtClean="0">
                <a:solidFill>
                  <a:srgbClr val="0000FF"/>
                </a:solidFill>
              </a:rPr>
              <a:t>Converting between magnitude scales:</a:t>
            </a:r>
            <a:r>
              <a:rPr lang="en-US" altLang="en-US" sz="3600" smtClean="0">
                <a:solidFill>
                  <a:srgbClr val="0000FF"/>
                </a:solidFill>
              </a:rPr>
              <a:t/>
            </a:r>
            <a:br>
              <a:rPr lang="en-US" altLang="en-US" sz="3600" smtClean="0">
                <a:solidFill>
                  <a:srgbClr val="0000FF"/>
                </a:solidFill>
              </a:rPr>
            </a:br>
            <a:r>
              <a:rPr lang="en-US" altLang="en-US" sz="3600" smtClean="0">
                <a:solidFill>
                  <a:schemeClr val="tx1"/>
                </a:solidFill>
              </a:rPr>
              <a:t>Empirical relations (or sometimes theoretical relations) can be used to convert between magnitude scales.  This is important in deriving magnitude recurrence statistics for a region or source zone, as all magnitudes should be first reported on the same scale before characterizing their statistics</a:t>
            </a:r>
            <a:endParaRPr lang="en-CA" altLang="en-US" sz="3600" smtClean="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81000" y="0"/>
            <a:ext cx="8458200" cy="1447800"/>
          </a:xfrm>
        </p:spPr>
        <p:txBody>
          <a:bodyPr/>
          <a:lstStyle/>
          <a:p>
            <a:pPr eaLnBrk="1" hangingPunct="1"/>
            <a:r>
              <a:rPr lang="en-US" altLang="en-US" sz="3200" smtClean="0">
                <a:solidFill>
                  <a:srgbClr val="0000FF"/>
                </a:solidFill>
              </a:rPr>
              <a:t>Surface wave magnitude is a close approximation to Moment M for Ms 6 to 8 events</a:t>
            </a:r>
            <a:endParaRPr lang="en-CA" altLang="en-US" sz="3200" smtClean="0">
              <a:solidFill>
                <a:srgbClr val="0000FF"/>
              </a:solidFill>
            </a:endParaRPr>
          </a:p>
        </p:txBody>
      </p:sp>
      <p:pic>
        <p:nvPicPr>
          <p:cNvPr id="3993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85988" y="1676400"/>
            <a:ext cx="4772025"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0"/>
            <a:ext cx="7772400" cy="1143000"/>
          </a:xfrm>
        </p:spPr>
        <p:txBody>
          <a:bodyPr/>
          <a:lstStyle/>
          <a:p>
            <a:pPr eaLnBrk="1" hangingPunct="1"/>
            <a:r>
              <a:rPr lang="en-US" altLang="en-US" sz="2400" smtClean="0">
                <a:solidFill>
                  <a:srgbClr val="0000FF"/>
                </a:solidFill>
              </a:rPr>
              <a:t>Body-wave magnitude is not a good measure of moment M, especially for large events</a:t>
            </a:r>
            <a:endParaRPr lang="en-CA" altLang="en-US" sz="2400" smtClean="0">
              <a:solidFill>
                <a:srgbClr val="0000FF"/>
              </a:solidFill>
            </a:endParaRPr>
          </a:p>
        </p:txBody>
      </p:sp>
      <p:pic>
        <p:nvPicPr>
          <p:cNvPr id="40963" name="Picture 3" descr="mb_m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275" y="914400"/>
            <a:ext cx="779145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MLMSMN_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4650" y="990600"/>
            <a:ext cx="5853113" cy="566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 Box 3"/>
          <p:cNvSpPr txBox="1">
            <a:spLocks noChangeArrowheads="1"/>
          </p:cNvSpPr>
          <p:nvPr/>
        </p:nvSpPr>
        <p:spPr bwMode="auto">
          <a:xfrm>
            <a:off x="803275" y="323850"/>
            <a:ext cx="67929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a:solidFill>
                  <a:srgbClr val="0000FF"/>
                </a:solidFill>
                <a:latin typeface="Arial" pitchFamily="34" charset="0"/>
              </a:rPr>
              <a:t>Relations between magnitude scales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26"/>
          <p:cNvSpPr>
            <a:spLocks noChangeArrowheads="1"/>
          </p:cNvSpPr>
          <p:nvPr/>
        </p:nvSpPr>
        <p:spPr bwMode="auto">
          <a:xfrm>
            <a:off x="6096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a:solidFill>
                  <a:srgbClr val="0000FF"/>
                </a:solidFill>
              </a:rPr>
              <a:t>Magnitude Discrepancies</a:t>
            </a:r>
          </a:p>
        </p:txBody>
      </p:sp>
      <p:sp>
        <p:nvSpPr>
          <p:cNvPr id="43011" name="Rectangle 1027"/>
          <p:cNvSpPr>
            <a:spLocks noChangeArrowheads="1"/>
          </p:cNvSpPr>
          <p:nvPr/>
        </p:nvSpPr>
        <p:spPr bwMode="auto">
          <a:xfrm>
            <a:off x="838200" y="1143000"/>
            <a:ext cx="792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Clr>
                <a:srgbClr val="FFFF00"/>
              </a:buClr>
              <a:buSzPct val="75000"/>
            </a:pPr>
            <a:r>
              <a:rPr lang="en-US" altLang="en-US"/>
              <a:t>Ideally, you want the same value of magnitude for any one earthquake from each scale you develop, i.e.</a:t>
            </a:r>
          </a:p>
          <a:p>
            <a:pPr lvl="2">
              <a:buClr>
                <a:srgbClr val="FFFF00"/>
              </a:buClr>
              <a:buSzPct val="65000"/>
              <a:buFontTx/>
              <a:buChar char="–"/>
            </a:pPr>
            <a:r>
              <a:rPr lang="en-US" altLang="en-US"/>
              <a:t>M</a:t>
            </a:r>
            <a:r>
              <a:rPr lang="en-US" altLang="en-US" baseline="-25000"/>
              <a:t>S</a:t>
            </a:r>
            <a:r>
              <a:rPr lang="en-US" altLang="en-US"/>
              <a:t> = m</a:t>
            </a:r>
            <a:r>
              <a:rPr lang="en-US" altLang="en-US" baseline="-25000"/>
              <a:t>b</a:t>
            </a:r>
            <a:r>
              <a:rPr lang="en-US" altLang="en-US"/>
              <a:t> = M</a:t>
            </a:r>
            <a:r>
              <a:rPr lang="en-US" altLang="en-US" baseline="-25000"/>
              <a:t>L </a:t>
            </a:r>
            <a:r>
              <a:rPr lang="en-US" altLang="en-US"/>
              <a:t>= </a:t>
            </a:r>
            <a:r>
              <a:rPr lang="en-US" altLang="en-US" b="1"/>
              <a:t>M</a:t>
            </a:r>
          </a:p>
          <a:p>
            <a:pPr lvl="2">
              <a:buClr>
                <a:srgbClr val="FFFF00"/>
              </a:buClr>
              <a:buSzPct val="65000"/>
              <a:buFontTx/>
              <a:buChar char="–"/>
            </a:pPr>
            <a:endParaRPr lang="en-US" altLang="en-US" sz="3200"/>
          </a:p>
          <a:p>
            <a:pPr>
              <a:buClr>
                <a:srgbClr val="FFFF00"/>
              </a:buClr>
            </a:pPr>
            <a:r>
              <a:rPr lang="en-US" altLang="en-US"/>
              <a:t>But this does not always happen:</a:t>
            </a:r>
          </a:p>
          <a:p>
            <a:pPr lvl="1">
              <a:buClr>
                <a:srgbClr val="FFFF00"/>
              </a:buClr>
            </a:pPr>
            <a:r>
              <a:rPr lang="en-US" altLang="en-US" sz="2400"/>
              <a:t>San Francisco 1906: M</a:t>
            </a:r>
            <a:r>
              <a:rPr lang="en-US" altLang="en-US" sz="2400" baseline="-25000"/>
              <a:t>S</a:t>
            </a:r>
            <a:r>
              <a:rPr lang="en-US" altLang="en-US" sz="2400"/>
              <a:t> = 8.3, </a:t>
            </a:r>
            <a:r>
              <a:rPr lang="en-US" altLang="en-US" sz="2400" b="1"/>
              <a:t>M</a:t>
            </a:r>
            <a:r>
              <a:rPr lang="en-US" altLang="en-US" sz="2400"/>
              <a:t> = 7.8</a:t>
            </a:r>
          </a:p>
          <a:p>
            <a:pPr lvl="1">
              <a:buClr>
                <a:srgbClr val="FFFF00"/>
              </a:buClr>
            </a:pPr>
            <a:r>
              <a:rPr lang="en-US" altLang="en-US" sz="2400"/>
              <a:t>Chile 1960: M</a:t>
            </a:r>
            <a:r>
              <a:rPr lang="en-US" altLang="en-US" sz="2400" baseline="-25000"/>
              <a:t>S</a:t>
            </a:r>
            <a:r>
              <a:rPr lang="en-US" altLang="en-US" sz="2400"/>
              <a:t> = 8.3, </a:t>
            </a:r>
            <a:r>
              <a:rPr lang="en-US" altLang="en-US" sz="2400" b="1"/>
              <a:t>M</a:t>
            </a:r>
            <a:r>
              <a:rPr lang="en-US" altLang="en-US" sz="2400"/>
              <a:t> = 9.6</a:t>
            </a:r>
            <a:endParaRPr lang="en-US" altLang="en-US" sz="700">
              <a:latin typeface="Monaco"/>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solidFill>
                  <a:srgbClr val="0000FF"/>
                </a:solidFill>
              </a:rPr>
              <a:t>Why Don’t Magnitude Scales Agree?</a:t>
            </a:r>
          </a:p>
        </p:txBody>
      </p:sp>
      <p:sp>
        <p:nvSpPr>
          <p:cNvPr id="44035" name="Rectangle 3"/>
          <p:cNvSpPr>
            <a:spLocks noGrp="1" noChangeArrowheads="1"/>
          </p:cNvSpPr>
          <p:nvPr>
            <p:ph type="body" idx="1"/>
          </p:nvPr>
        </p:nvSpPr>
        <p:spPr/>
        <p:txBody>
          <a:bodyPr/>
          <a:lstStyle/>
          <a:p>
            <a:pPr eaLnBrk="1" hangingPunct="1"/>
            <a:r>
              <a:rPr lang="en-US" altLang="en-US" smtClean="0"/>
              <a:t>Simplest Answer:</a:t>
            </a:r>
          </a:p>
          <a:p>
            <a:pPr lvl="1" eaLnBrk="1" hangingPunct="1"/>
            <a:r>
              <a:rPr lang="en-US" altLang="en-US" smtClean="0"/>
              <a:t>Earthquakes are complicated physical phenomena that are not well described by a </a:t>
            </a:r>
            <a:r>
              <a:rPr lang="en-US" altLang="en-US" i="1" smtClean="0"/>
              <a:t>single number</a:t>
            </a:r>
            <a:r>
              <a:rPr lang="en-US" altLang="en-US" smtClean="0"/>
              <a:t>.</a:t>
            </a:r>
          </a:p>
          <a:p>
            <a:pPr lvl="1" eaLnBrk="1" hangingPunct="1"/>
            <a:endParaRPr lang="en-US" altLang="en-US" smtClean="0"/>
          </a:p>
          <a:p>
            <a:pPr lvl="1" eaLnBrk="1" hangingPunct="1"/>
            <a:r>
              <a:rPr lang="en-US" altLang="en-US" smtClean="0"/>
              <a:t>Can a thunderstorm be well described by one number ? (No. It takes wind speed, rainfall, lightning strikes, spatial area, etc.)</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304800"/>
            <a:ext cx="7772400" cy="762000"/>
          </a:xfrm>
        </p:spPr>
        <p:txBody>
          <a:bodyPr/>
          <a:lstStyle/>
          <a:p>
            <a:pPr eaLnBrk="1" hangingPunct="1"/>
            <a:r>
              <a:rPr lang="en-US" altLang="en-US" sz="3600" smtClean="0">
                <a:solidFill>
                  <a:srgbClr val="0000FF"/>
                </a:solidFill>
                <a:latin typeface="Arial" pitchFamily="34" charset="0"/>
              </a:rPr>
              <a:t>Why Don’t Magnitude Scales Agree?</a:t>
            </a:r>
          </a:p>
        </p:txBody>
      </p:sp>
      <p:sp>
        <p:nvSpPr>
          <p:cNvPr id="45059" name="Rectangle 3"/>
          <p:cNvSpPr>
            <a:spLocks noGrp="1" noChangeArrowheads="1"/>
          </p:cNvSpPr>
          <p:nvPr>
            <p:ph type="body" idx="1"/>
          </p:nvPr>
        </p:nvSpPr>
        <p:spPr>
          <a:xfrm>
            <a:off x="685800" y="1371600"/>
            <a:ext cx="7772400" cy="4572000"/>
          </a:xfrm>
        </p:spPr>
        <p:txBody>
          <a:bodyPr/>
          <a:lstStyle/>
          <a:p>
            <a:pPr eaLnBrk="1" hangingPunct="1">
              <a:lnSpc>
                <a:spcPct val="80000"/>
              </a:lnSpc>
              <a:spcBef>
                <a:spcPct val="10000"/>
              </a:spcBef>
            </a:pPr>
            <a:r>
              <a:rPr lang="en-US" altLang="en-US" sz="2000" dirty="0" smtClean="0">
                <a:latin typeface="Arial" pitchFamily="34" charset="0"/>
              </a:rPr>
              <a:t>More Complicated Answers:</a:t>
            </a:r>
            <a:r>
              <a:rPr lang="en-US" altLang="en-US" sz="2400" dirty="0" smtClean="0">
                <a:latin typeface="Arial" pitchFamily="34" charset="0"/>
              </a:rPr>
              <a:t> </a:t>
            </a:r>
          </a:p>
          <a:p>
            <a:pPr eaLnBrk="1" hangingPunct="1">
              <a:lnSpc>
                <a:spcPct val="80000"/>
              </a:lnSpc>
              <a:spcBef>
                <a:spcPct val="10000"/>
              </a:spcBef>
            </a:pPr>
            <a:endParaRPr lang="en-US" altLang="en-US" sz="2400" dirty="0" smtClean="0">
              <a:latin typeface="Arial" pitchFamily="34" charset="0"/>
            </a:endParaRPr>
          </a:p>
          <a:p>
            <a:pPr lvl="2" eaLnBrk="1" hangingPunct="1">
              <a:lnSpc>
                <a:spcPct val="80000"/>
              </a:lnSpc>
              <a:spcBef>
                <a:spcPct val="10000"/>
              </a:spcBef>
            </a:pPr>
            <a:r>
              <a:rPr lang="en-US" altLang="en-US" sz="2000" dirty="0" smtClean="0">
                <a:latin typeface="Arial" pitchFamily="34" charset="0"/>
              </a:rPr>
              <a:t>The distance correction for amplitudes depends on geology.</a:t>
            </a:r>
          </a:p>
          <a:p>
            <a:pPr lvl="2" eaLnBrk="1" hangingPunct="1">
              <a:lnSpc>
                <a:spcPct val="80000"/>
              </a:lnSpc>
              <a:spcBef>
                <a:spcPct val="10000"/>
              </a:spcBef>
            </a:pPr>
            <a:endParaRPr lang="en-US" altLang="en-US" sz="2000" dirty="0" smtClean="0">
              <a:latin typeface="Arial" pitchFamily="34" charset="0"/>
            </a:endParaRPr>
          </a:p>
          <a:p>
            <a:pPr lvl="2" eaLnBrk="1" hangingPunct="1">
              <a:lnSpc>
                <a:spcPct val="80000"/>
              </a:lnSpc>
              <a:spcBef>
                <a:spcPct val="10000"/>
              </a:spcBef>
            </a:pPr>
            <a:r>
              <a:rPr lang="en-US" altLang="en-US" sz="2000" dirty="0" smtClean="0">
                <a:latin typeface="Arial" pitchFamily="34" charset="0"/>
              </a:rPr>
              <a:t>Deep earthquakes do not generate large surface waves - M</a:t>
            </a:r>
            <a:r>
              <a:rPr lang="en-US" altLang="en-US" sz="2000" baseline="-25000" dirty="0" smtClean="0">
                <a:latin typeface="Arial" pitchFamily="34" charset="0"/>
              </a:rPr>
              <a:t>S</a:t>
            </a:r>
            <a:r>
              <a:rPr lang="en-US" altLang="en-US" sz="2000" dirty="0" smtClean="0">
                <a:latin typeface="Arial" pitchFamily="34" charset="0"/>
              </a:rPr>
              <a:t> is biased low for deep earthquakes.</a:t>
            </a:r>
          </a:p>
          <a:p>
            <a:pPr lvl="2" eaLnBrk="1" hangingPunct="1">
              <a:lnSpc>
                <a:spcPct val="80000"/>
              </a:lnSpc>
              <a:spcBef>
                <a:spcPct val="10000"/>
              </a:spcBef>
            </a:pPr>
            <a:endParaRPr lang="en-US" altLang="en-US" sz="2000" dirty="0" smtClean="0">
              <a:latin typeface="Arial" pitchFamily="34" charset="0"/>
            </a:endParaRPr>
          </a:p>
          <a:p>
            <a:pPr lvl="2" eaLnBrk="1" hangingPunct="1">
              <a:lnSpc>
                <a:spcPct val="80000"/>
              </a:lnSpc>
              <a:spcBef>
                <a:spcPct val="10000"/>
              </a:spcBef>
            </a:pPr>
            <a:r>
              <a:rPr lang="en-US" altLang="en-US" sz="2000" dirty="0" smtClean="0">
                <a:latin typeface="Arial" pitchFamily="34" charset="0"/>
              </a:rPr>
              <a:t>Some earthquakes last longer than others, even though the peak amplitude is the same.</a:t>
            </a:r>
          </a:p>
          <a:p>
            <a:pPr lvl="2" eaLnBrk="1" hangingPunct="1">
              <a:lnSpc>
                <a:spcPct val="80000"/>
              </a:lnSpc>
              <a:spcBef>
                <a:spcPct val="10000"/>
              </a:spcBef>
            </a:pPr>
            <a:endParaRPr lang="en-US" altLang="en-US" sz="2000" dirty="0" smtClean="0">
              <a:latin typeface="Arial" pitchFamily="34" charset="0"/>
            </a:endParaRPr>
          </a:p>
          <a:p>
            <a:pPr lvl="2" eaLnBrk="1" hangingPunct="1">
              <a:lnSpc>
                <a:spcPct val="80000"/>
              </a:lnSpc>
              <a:spcBef>
                <a:spcPct val="10000"/>
              </a:spcBef>
            </a:pPr>
            <a:r>
              <a:rPr lang="en-US" altLang="en-US" sz="2000" dirty="0" smtClean="0">
                <a:latin typeface="Arial" pitchFamily="34" charset="0"/>
              </a:rPr>
              <a:t>Variations in stress release along fault, for same moment.</a:t>
            </a:r>
          </a:p>
          <a:p>
            <a:pPr lvl="2" eaLnBrk="1" hangingPunct="1">
              <a:lnSpc>
                <a:spcPct val="80000"/>
              </a:lnSpc>
              <a:spcBef>
                <a:spcPct val="10000"/>
              </a:spcBef>
            </a:pPr>
            <a:endParaRPr lang="en-US" altLang="en-US" sz="2000" dirty="0" smtClean="0">
              <a:latin typeface="Arial" pitchFamily="34" charset="0"/>
            </a:endParaRPr>
          </a:p>
          <a:p>
            <a:pPr lvl="2" eaLnBrk="1" hangingPunct="1">
              <a:lnSpc>
                <a:spcPct val="80000"/>
              </a:lnSpc>
              <a:spcBef>
                <a:spcPct val="10000"/>
              </a:spcBef>
            </a:pPr>
            <a:r>
              <a:rPr lang="en-US" altLang="en-US" sz="2000" dirty="0" smtClean="0">
                <a:latin typeface="Arial" pitchFamily="34" charset="0"/>
              </a:rPr>
              <a:t>Not all earthquakes are self similar (that is, the relative radiation at different frequencies can differ--- examples: 1999 Chi-Chi compared to “standard” California earthquake).</a:t>
            </a:r>
          </a:p>
          <a:p>
            <a:pPr lvl="2" eaLnBrk="1" hangingPunct="1">
              <a:lnSpc>
                <a:spcPct val="80000"/>
              </a:lnSpc>
              <a:spcBef>
                <a:spcPct val="10000"/>
              </a:spcBef>
            </a:pPr>
            <a:endParaRPr lang="en-US" altLang="en-US" sz="2000" dirty="0" smtClean="0">
              <a:latin typeface="Arial" pitchFamily="34" charset="0"/>
            </a:endParaRPr>
          </a:p>
          <a:p>
            <a:pPr lvl="2" eaLnBrk="1" hangingPunct="1">
              <a:lnSpc>
                <a:spcPct val="80000"/>
              </a:lnSpc>
            </a:pPr>
            <a:endParaRPr lang="en-US" altLang="en-US" sz="1800" dirty="0" smtClean="0">
              <a:latin typeface="Arial" pitchFamily="34" charset="0"/>
            </a:endParaRPr>
          </a:p>
          <a:p>
            <a:pPr eaLnBrk="1" hangingPunct="1">
              <a:lnSpc>
                <a:spcPct val="80000"/>
              </a:lnSpc>
            </a:pPr>
            <a:endParaRPr lang="en-US" altLang="en-US" sz="1800" dirty="0" smtClean="0">
              <a:latin typeface="Arial" pitchFamily="34" charset="0"/>
            </a:endParaRPr>
          </a:p>
        </p:txBody>
      </p:sp>
      <p:sp>
        <p:nvSpPr>
          <p:cNvPr id="45060" name="Rectangle 4"/>
          <p:cNvSpPr>
            <a:spLocks noChangeArrowheads="1"/>
          </p:cNvSpPr>
          <p:nvPr/>
        </p:nvSpPr>
        <p:spPr bwMode="auto">
          <a:xfrm>
            <a:off x="533400" y="2057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n-US" altLang="en-US" sz="4400">
              <a:solidFill>
                <a:schemeClr val="tx2"/>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5800" y="228600"/>
            <a:ext cx="7772400" cy="1143000"/>
          </a:xfrm>
        </p:spPr>
        <p:txBody>
          <a:bodyPr/>
          <a:lstStyle/>
          <a:p>
            <a:pPr eaLnBrk="1" hangingPunct="1"/>
            <a:r>
              <a:rPr lang="en-US" altLang="en-US" sz="3600" smtClean="0">
                <a:solidFill>
                  <a:srgbClr val="0000FF"/>
                </a:solidFill>
              </a:rPr>
              <a:t>Why Don’t Magnitude Scales Agree?</a:t>
            </a:r>
          </a:p>
        </p:txBody>
      </p:sp>
      <p:sp>
        <p:nvSpPr>
          <p:cNvPr id="46083" name="Rectangle 3"/>
          <p:cNvSpPr>
            <a:spLocks noGrp="1" noChangeArrowheads="1"/>
          </p:cNvSpPr>
          <p:nvPr>
            <p:ph type="body" idx="1"/>
          </p:nvPr>
        </p:nvSpPr>
        <p:spPr>
          <a:xfrm>
            <a:off x="685800" y="1371600"/>
            <a:ext cx="7772400" cy="4114800"/>
          </a:xfrm>
        </p:spPr>
        <p:txBody>
          <a:bodyPr/>
          <a:lstStyle/>
          <a:p>
            <a:pPr eaLnBrk="1" hangingPunct="1"/>
            <a:r>
              <a:rPr lang="en-US" altLang="en-US" smtClean="0"/>
              <a:t>Most complicated reason:</a:t>
            </a:r>
          </a:p>
          <a:p>
            <a:pPr lvl="1" eaLnBrk="1" hangingPunct="1"/>
            <a:r>
              <a:rPr lang="en-US" altLang="en-US" smtClean="0"/>
              <a:t>Magnitude scales </a:t>
            </a:r>
            <a:r>
              <a:rPr lang="en-US" altLang="en-US" i="1" smtClean="0"/>
              <a:t>saturate</a:t>
            </a:r>
          </a:p>
          <a:p>
            <a:pPr lvl="1" eaLnBrk="1" hangingPunct="1">
              <a:buFontTx/>
              <a:buNone/>
            </a:pPr>
            <a:endParaRPr lang="en-US" altLang="en-US" i="1" smtClean="0"/>
          </a:p>
          <a:p>
            <a:pPr lvl="1" eaLnBrk="1" hangingPunct="1"/>
            <a:r>
              <a:rPr lang="en-US" altLang="en-US" smtClean="0"/>
              <a:t>This means there is an upper limit to magnitude no matter how “large” the earthquake is</a:t>
            </a:r>
          </a:p>
          <a:p>
            <a:pPr lvl="1" eaLnBrk="1" hangingPunct="1">
              <a:buFontTx/>
              <a:buNone/>
            </a:pPr>
            <a:endParaRPr lang="en-US" altLang="en-US" smtClean="0"/>
          </a:p>
          <a:p>
            <a:pPr lvl="1" eaLnBrk="1" hangingPunct="1"/>
            <a:r>
              <a:rPr lang="en-US" altLang="en-US" smtClean="0"/>
              <a:t>For instance M</a:t>
            </a:r>
            <a:r>
              <a:rPr lang="en-US" altLang="en-US" sz="3600" baseline="-25000" smtClean="0"/>
              <a:t>s </a:t>
            </a:r>
            <a:r>
              <a:rPr lang="en-US" altLang="en-US" smtClean="0"/>
              <a:t>(surface wave</a:t>
            </a:r>
            <a:r>
              <a:rPr lang="en-US" altLang="en-US" sz="3600" baseline="-25000" smtClean="0"/>
              <a:t> </a:t>
            </a:r>
            <a:r>
              <a:rPr lang="en-US" altLang="en-US" smtClean="0"/>
              <a:t>magnitude) seldom gets above 8.2-8.3</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6096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a:solidFill>
                  <a:srgbClr val="0000FF"/>
                </a:solidFill>
              </a:rPr>
              <a:t>Example: m</a:t>
            </a:r>
            <a:r>
              <a:rPr lang="en-US" altLang="en-US" sz="4400" baseline="-25000">
                <a:solidFill>
                  <a:srgbClr val="0000FF"/>
                </a:solidFill>
              </a:rPr>
              <a:t>b</a:t>
            </a:r>
            <a:r>
              <a:rPr lang="en-US" altLang="en-US" sz="4400">
                <a:solidFill>
                  <a:srgbClr val="0000FF"/>
                </a:solidFill>
              </a:rPr>
              <a:t> “Saturation”</a:t>
            </a:r>
          </a:p>
        </p:txBody>
      </p:sp>
      <p:sp>
        <p:nvSpPr>
          <p:cNvPr id="47107" name="Rectangle 3"/>
          <p:cNvSpPr>
            <a:spLocks noChangeArrowheads="1"/>
          </p:cNvSpPr>
          <p:nvPr/>
        </p:nvSpPr>
        <p:spPr bwMode="auto">
          <a:xfrm>
            <a:off x="228600" y="1524000"/>
            <a:ext cx="30480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Clr>
                <a:schemeClr val="tx2"/>
              </a:buClr>
              <a:buSzPct val="75000"/>
              <a:buFont typeface="Monotype Sorts"/>
              <a:buChar char="F"/>
            </a:pPr>
            <a:r>
              <a:rPr lang="en-US" altLang="en-US" sz="2400"/>
              <a:t>m</a:t>
            </a:r>
            <a:r>
              <a:rPr lang="en-US" altLang="en-US" sz="2400" baseline="-25000"/>
              <a:t>b</a:t>
            </a:r>
            <a:r>
              <a:rPr lang="en-US" altLang="en-US" sz="2400"/>
              <a:t> seldom gives values above 6.7 - it “saturates”.</a:t>
            </a:r>
          </a:p>
          <a:p>
            <a:pPr>
              <a:buClr>
                <a:schemeClr val="tx2"/>
              </a:buClr>
              <a:buSzPct val="75000"/>
              <a:buFont typeface="Monotype Sorts"/>
              <a:buChar char="F"/>
            </a:pPr>
            <a:endParaRPr lang="en-US" altLang="en-US" sz="2400"/>
          </a:p>
          <a:p>
            <a:pPr>
              <a:buClr>
                <a:schemeClr val="tx2"/>
              </a:buClr>
              <a:buSzPct val="75000"/>
              <a:buFont typeface="Monotype Sorts"/>
              <a:buNone/>
            </a:pPr>
            <a:endParaRPr lang="en-US" altLang="en-US" sz="2400"/>
          </a:p>
          <a:p>
            <a:pPr>
              <a:buClr>
                <a:schemeClr val="tx2"/>
              </a:buClr>
              <a:buSzPct val="75000"/>
              <a:buFont typeface="Monotype Sorts"/>
              <a:buChar char="F"/>
            </a:pPr>
            <a:r>
              <a:rPr lang="en-US" altLang="en-US" sz="2400"/>
              <a:t>m</a:t>
            </a:r>
            <a:r>
              <a:rPr lang="en-US" altLang="en-US" sz="2400" baseline="-25000"/>
              <a:t>b</a:t>
            </a:r>
            <a:r>
              <a:rPr lang="en-US" altLang="en-US" sz="2400"/>
              <a:t> must be measured in the first 5 seconds - that’s the (old) rule.</a:t>
            </a:r>
            <a:endParaRPr lang="en-US" altLang="en-US"/>
          </a:p>
        </p:txBody>
      </p:sp>
      <p:graphicFrame>
        <p:nvGraphicFramePr>
          <p:cNvPr id="47108" name="Object 4"/>
          <p:cNvGraphicFramePr>
            <a:graphicFrameLocks noChangeAspect="1"/>
          </p:cNvGraphicFramePr>
          <p:nvPr/>
        </p:nvGraphicFramePr>
        <p:xfrm>
          <a:off x="3352800" y="1143000"/>
          <a:ext cx="5410200" cy="5211763"/>
        </p:xfrm>
        <a:graphic>
          <a:graphicData uri="http://schemas.openxmlformats.org/presentationml/2006/ole">
            <mc:AlternateContent xmlns:mc="http://schemas.openxmlformats.org/markup-compatibility/2006">
              <mc:Choice xmlns:v="urn:schemas-microsoft-com:vml" Requires="v">
                <p:oleObj spid="_x0000_s47112" name="Image" r:id="rId4" imgW="4850794" imgH="4673016" progId="Photoshop.Image.7">
                  <p:embed/>
                </p:oleObj>
              </mc:Choice>
              <mc:Fallback>
                <p:oleObj name="Image" r:id="rId4" imgW="4850794" imgH="4673016" progId="Photoshop.Image.7">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1143000"/>
                        <a:ext cx="54102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7"/>
          <p:cNvSpPr>
            <a:spLocks noChangeArrowheads="1"/>
          </p:cNvSpPr>
          <p:nvPr/>
        </p:nvSpPr>
        <p:spPr bwMode="auto">
          <a:xfrm>
            <a:off x="685800" y="1524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3600">
                <a:solidFill>
                  <a:srgbClr val="0000FF"/>
                </a:solidFill>
              </a:rPr>
              <a:t>What Causes Saturation?</a:t>
            </a:r>
          </a:p>
        </p:txBody>
      </p:sp>
      <p:sp>
        <p:nvSpPr>
          <p:cNvPr id="48131" name="Rectangle 1028"/>
          <p:cNvSpPr>
            <a:spLocks noChangeArrowheads="1"/>
          </p:cNvSpPr>
          <p:nvPr/>
        </p:nvSpPr>
        <p:spPr bwMode="auto">
          <a:xfrm>
            <a:off x="685800" y="762000"/>
            <a:ext cx="77724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Clr>
                <a:srgbClr val="FFFF00"/>
              </a:buClr>
            </a:pPr>
            <a:r>
              <a:rPr lang="en-US" altLang="en-US" sz="2800"/>
              <a:t>The rupture process</a:t>
            </a:r>
            <a:r>
              <a:rPr lang="en-US" altLang="en-US"/>
              <a:t>. </a:t>
            </a:r>
          </a:p>
          <a:p>
            <a:pPr lvl="1">
              <a:buClr>
                <a:srgbClr val="FFFF00"/>
              </a:buClr>
            </a:pPr>
            <a:r>
              <a:rPr lang="en-US" altLang="en-US" sz="2400"/>
              <a:t>Small earthquakes rupture small areas and are relatively depleted in long-period signals</a:t>
            </a:r>
            <a:r>
              <a:rPr lang="en-US" altLang="en-US"/>
              <a:t>.</a:t>
            </a:r>
          </a:p>
          <a:p>
            <a:pPr lvl="1">
              <a:buClr>
                <a:srgbClr val="FFFF00"/>
              </a:buClr>
            </a:pPr>
            <a:r>
              <a:rPr lang="en-US" altLang="en-US" sz="2400"/>
              <a:t>Large earthquakes rupture large areas and are rich in long-period motions (we’ll study this later, when we discuss source scaling)</a:t>
            </a:r>
          </a:p>
        </p:txBody>
      </p:sp>
      <p:graphicFrame>
        <p:nvGraphicFramePr>
          <p:cNvPr id="48132" name="Object 1029"/>
          <p:cNvGraphicFramePr>
            <a:graphicFrameLocks noChangeAspect="1"/>
          </p:cNvGraphicFramePr>
          <p:nvPr/>
        </p:nvGraphicFramePr>
        <p:xfrm>
          <a:off x="1600200" y="3429000"/>
          <a:ext cx="5943600" cy="3276600"/>
        </p:xfrm>
        <a:graphic>
          <a:graphicData uri="http://schemas.openxmlformats.org/presentationml/2006/ole">
            <mc:AlternateContent xmlns:mc="http://schemas.openxmlformats.org/markup-compatibility/2006">
              <mc:Choice xmlns:v="urn:schemas-microsoft-com:vml" Requires="v">
                <p:oleObj spid="_x0000_s48136" name="Image" r:id="rId4" imgW="5942857" imgH="3276190" progId="Photoshop.Image.7">
                  <p:embed/>
                </p:oleObj>
              </mc:Choice>
              <mc:Fallback>
                <p:oleObj name="Image" r:id="rId4" imgW="5942857" imgH="3276190" progId="Photoshop.Image.7">
                  <p:embed/>
                  <p:pic>
                    <p:nvPicPr>
                      <p:cNvPr id="0" name="Object 10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3429000"/>
                        <a:ext cx="59436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7"/>
          <p:cNvSpPr>
            <a:spLocks noChangeArrowheads="1"/>
          </p:cNvSpPr>
          <p:nvPr/>
        </p:nvSpPr>
        <p:spPr bwMode="auto">
          <a:xfrm>
            <a:off x="685800" y="333375"/>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a:solidFill>
                  <a:srgbClr val="0000FF"/>
                </a:solidFill>
                <a:latin typeface="Arial" pitchFamily="34" charset="0"/>
                <a:cs typeface="Arial" pitchFamily="34" charset="0"/>
              </a:rPr>
              <a:t>What Causes Saturation?</a:t>
            </a:r>
          </a:p>
        </p:txBody>
      </p:sp>
      <p:sp>
        <p:nvSpPr>
          <p:cNvPr id="120835" name="Rectangle 1028"/>
          <p:cNvSpPr>
            <a:spLocks noChangeArrowheads="1"/>
          </p:cNvSpPr>
          <p:nvPr/>
        </p:nvSpPr>
        <p:spPr bwMode="auto">
          <a:xfrm>
            <a:off x="685800" y="1412875"/>
            <a:ext cx="7772400" cy="2362200"/>
          </a:xfrm>
          <a:prstGeom prst="rect">
            <a:avLst/>
          </a:prstGeom>
          <a:noFill/>
          <a:ln>
            <a:noFill/>
          </a:ln>
          <a:effectLst/>
          <a:extLst/>
        </p:spPr>
        <p:txBody>
          <a:bodyPr lIns="90487" tIns="44450" rIns="90487" bIns="44450"/>
          <a:lstStyle/>
          <a:p>
            <a:pPr eaLnBrk="0" hangingPunct="0">
              <a:spcBef>
                <a:spcPct val="20000"/>
              </a:spcBef>
              <a:buClr>
                <a:srgbClr val="FFFF00"/>
              </a:buClr>
              <a:defRPr/>
            </a:pPr>
            <a:r>
              <a:rPr lang="en-US" altLang="en-US" dirty="0">
                <a:solidFill>
                  <a:srgbClr val="FF0000"/>
                </a:solidFill>
                <a:cs typeface="Arial" pitchFamily="34" charset="0"/>
              </a:rPr>
              <a:t>The relative size of the fault and the wavelength of the motion used to determine the magnitude is a key part of the explanation.   </a:t>
            </a:r>
          </a:p>
          <a:p>
            <a:pPr marL="342900" indent="-342900" eaLnBrk="0" hangingPunct="0">
              <a:spcBef>
                <a:spcPct val="20000"/>
              </a:spcBef>
              <a:buClr>
                <a:schemeClr val="tx1"/>
              </a:buClr>
              <a:buFont typeface="Arial" pitchFamily="34" charset="0"/>
              <a:buChar char="•"/>
              <a:defRPr/>
            </a:pPr>
            <a:r>
              <a:rPr lang="en-US" altLang="en-US" dirty="0">
                <a:cs typeface="Arial" pitchFamily="34" charset="0"/>
              </a:rPr>
              <a:t>Small fault compared to the wavelength: the magnitude will be a good measure of overall earthquake size. </a:t>
            </a:r>
          </a:p>
          <a:p>
            <a:pPr marL="342900" indent="-342900" eaLnBrk="0" hangingPunct="0">
              <a:spcBef>
                <a:spcPct val="20000"/>
              </a:spcBef>
              <a:buClr>
                <a:schemeClr val="tx1"/>
              </a:buClr>
              <a:buFont typeface="Arial" pitchFamily="34" charset="0"/>
              <a:buChar char="•"/>
              <a:defRPr/>
            </a:pPr>
            <a:r>
              <a:rPr lang="en-US" altLang="en-US" dirty="0">
                <a:cs typeface="Arial" pitchFamily="34" charset="0"/>
              </a:rPr>
              <a:t>Large fault compared to the wavelength:  the magnitude will be determined by radiation from only a portion of the fault, and the magnitude will not be a good measure of overall fault size</a:t>
            </a:r>
          </a:p>
          <a:p>
            <a:pPr eaLnBrk="0" hangingPunct="0">
              <a:lnSpc>
                <a:spcPct val="150000"/>
              </a:lnSpc>
              <a:spcBef>
                <a:spcPct val="20000"/>
              </a:spcBef>
              <a:buClr>
                <a:schemeClr val="tx1"/>
              </a:buClr>
              <a:defRPr/>
            </a:pPr>
            <a:endParaRPr lang="en-US" altLang="en-US" dirty="0">
              <a:cs typeface="Arial" pitchFamily="34" charset="0"/>
            </a:endParaRPr>
          </a:p>
          <a:p>
            <a:pPr lvl="1" eaLnBrk="0" hangingPunct="0">
              <a:spcBef>
                <a:spcPct val="20000"/>
              </a:spcBef>
              <a:buClr>
                <a:srgbClr val="FFFF00"/>
              </a:buClr>
              <a:defRPr/>
            </a:pPr>
            <a:endParaRPr lang="en-US" altLang="en-US" dirty="0"/>
          </a:p>
        </p:txBody>
      </p:sp>
      <p:sp>
        <p:nvSpPr>
          <p:cNvPr id="49156"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3EBDEF6D-8AB2-4CBA-AEAE-088F92F19E3C}" type="slidenum">
              <a:rPr lang="tr-TR" altLang="en-US" sz="1400" smtClean="0">
                <a:latin typeface="Arial" pitchFamily="34" charset="0"/>
              </a:rPr>
              <a:pPr eaLnBrk="1" hangingPunct="1">
                <a:spcBef>
                  <a:spcPct val="0"/>
                </a:spcBef>
                <a:buFontTx/>
                <a:buNone/>
              </a:pPr>
              <a:t>47</a:t>
            </a:fld>
            <a:endParaRPr lang="tr-TR" altLang="en-US" sz="1400" smtClean="0">
              <a:latin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3"/>
          <p:cNvSpPr txBox="1">
            <a:spLocks noChangeArrowheads="1"/>
          </p:cNvSpPr>
          <p:nvPr/>
        </p:nvSpPr>
        <p:spPr bwMode="auto">
          <a:xfrm>
            <a:off x="2033588" y="381000"/>
            <a:ext cx="50768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4800">
                <a:solidFill>
                  <a:srgbClr val="0000FF"/>
                </a:solidFill>
              </a:rPr>
              <a:t>Saturation (cartoon)</a:t>
            </a:r>
          </a:p>
        </p:txBody>
      </p:sp>
      <p:graphicFrame>
        <p:nvGraphicFramePr>
          <p:cNvPr id="50179" name="Object 4"/>
          <p:cNvGraphicFramePr>
            <a:graphicFrameLocks noChangeAspect="1"/>
          </p:cNvGraphicFramePr>
          <p:nvPr/>
        </p:nvGraphicFramePr>
        <p:xfrm>
          <a:off x="1714500" y="1600200"/>
          <a:ext cx="5715000" cy="4148138"/>
        </p:xfrm>
        <a:graphic>
          <a:graphicData uri="http://schemas.openxmlformats.org/presentationml/2006/ole">
            <mc:AlternateContent xmlns:mc="http://schemas.openxmlformats.org/markup-compatibility/2006">
              <mc:Choice xmlns:v="urn:schemas-microsoft-com:vml" Requires="v">
                <p:oleObj spid="_x0000_s50183" name="Image" r:id="rId4" imgW="4723810" imgH="3428571" progId="Photoshop.Image.7">
                  <p:embed/>
                </p:oleObj>
              </mc:Choice>
              <mc:Fallback>
                <p:oleObj name="Image" r:id="rId4" imgW="4723810" imgH="3428571" progId="Photoshop.Image.7">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1600200"/>
                        <a:ext cx="5715000" cy="414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026" descr="fig1"/>
          <p:cNvPicPr>
            <a:picLocks noChangeAspect="1" noChangeArrowheads="1"/>
          </p:cNvPicPr>
          <p:nvPr/>
        </p:nvPicPr>
        <p:blipFill>
          <a:blip r:embed="rId3">
            <a:lum bright="6000"/>
            <a:extLst>
              <a:ext uri="{28A0092B-C50C-407E-A947-70E740481C1C}">
                <a14:useLocalDpi xmlns:a14="http://schemas.microsoft.com/office/drawing/2010/main" val="0"/>
              </a:ext>
            </a:extLst>
          </a:blip>
          <a:srcRect l="12740" t="3883" r="7431" b="30873"/>
          <a:stretch>
            <a:fillRect/>
          </a:stretch>
        </p:blipFill>
        <p:spPr bwMode="auto">
          <a:xfrm>
            <a:off x="827088" y="977900"/>
            <a:ext cx="5784850" cy="559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ext Box 1028"/>
          <p:cNvSpPr txBox="1">
            <a:spLocks noChangeArrowheads="1"/>
          </p:cNvSpPr>
          <p:nvPr/>
        </p:nvSpPr>
        <p:spPr bwMode="auto">
          <a:xfrm>
            <a:off x="395288" y="304800"/>
            <a:ext cx="5486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GB" altLang="en-US" sz="2400" b="1">
                <a:solidFill>
                  <a:srgbClr val="0000FF"/>
                </a:solidFill>
              </a:rPr>
              <a:t>Relations between Magnitude Scales</a:t>
            </a:r>
          </a:p>
        </p:txBody>
      </p:sp>
      <p:sp>
        <p:nvSpPr>
          <p:cNvPr id="51204" name="TextBox 1"/>
          <p:cNvSpPr txBox="1">
            <a:spLocks noChangeArrowheads="1"/>
          </p:cNvSpPr>
          <p:nvPr/>
        </p:nvSpPr>
        <p:spPr bwMode="auto">
          <a:xfrm>
            <a:off x="6624638" y="1547813"/>
            <a:ext cx="2441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a:solidFill>
                  <a:srgbClr val="FF0000"/>
                </a:solidFill>
                <a:latin typeface="Arial" pitchFamily="34" charset="0"/>
              </a:rPr>
              <a:t>Note saturation</a:t>
            </a:r>
          </a:p>
        </p:txBody>
      </p:sp>
      <p:sp>
        <p:nvSpPr>
          <p:cNvPr id="51205"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80E1A74A-14AF-4D25-BE33-39BA9679F1B9}" type="slidenum">
              <a:rPr lang="tr-TR" altLang="en-US" sz="1400" smtClean="0">
                <a:latin typeface="Arial" pitchFamily="34" charset="0"/>
              </a:rPr>
              <a:pPr eaLnBrk="1" hangingPunct="1">
                <a:spcBef>
                  <a:spcPct val="0"/>
                </a:spcBef>
                <a:buFontTx/>
                <a:buNone/>
              </a:pPr>
              <a:t>49</a:t>
            </a:fld>
            <a:endParaRPr lang="tr-TR" altLang="en-US" sz="1400" smtClean="0">
              <a:latin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mtClean="0">
                <a:solidFill>
                  <a:srgbClr val="0000FF"/>
                </a:solidFill>
              </a:rPr>
              <a:t>Are m</a:t>
            </a:r>
            <a:r>
              <a:rPr lang="en-US" altLang="en-US" baseline="-25000" smtClean="0">
                <a:solidFill>
                  <a:srgbClr val="0000FF"/>
                </a:solidFill>
              </a:rPr>
              <a:t>b</a:t>
            </a:r>
            <a:r>
              <a:rPr lang="en-US" altLang="en-US" smtClean="0">
                <a:solidFill>
                  <a:srgbClr val="0000FF"/>
                </a:solidFill>
              </a:rPr>
              <a:t> and M</a:t>
            </a:r>
            <a:r>
              <a:rPr lang="en-US" altLang="en-US" baseline="-25000" smtClean="0">
                <a:solidFill>
                  <a:srgbClr val="0000FF"/>
                </a:solidFill>
              </a:rPr>
              <a:t>s</a:t>
            </a:r>
            <a:r>
              <a:rPr lang="en-US" altLang="en-US" smtClean="0">
                <a:solidFill>
                  <a:srgbClr val="0000FF"/>
                </a:solidFill>
              </a:rPr>
              <a:t> still useful?</a:t>
            </a:r>
          </a:p>
        </p:txBody>
      </p:sp>
      <p:sp>
        <p:nvSpPr>
          <p:cNvPr id="52227" name="Rectangle 3"/>
          <p:cNvSpPr>
            <a:spLocks noGrp="1" noChangeArrowheads="1"/>
          </p:cNvSpPr>
          <p:nvPr>
            <p:ph type="body" idx="1"/>
          </p:nvPr>
        </p:nvSpPr>
        <p:spPr/>
        <p:txBody>
          <a:bodyPr/>
          <a:lstStyle/>
          <a:p>
            <a:pPr eaLnBrk="1" hangingPunct="1"/>
            <a:r>
              <a:rPr lang="en-US" altLang="en-US" smtClean="0"/>
              <a:t>YES!</a:t>
            </a:r>
          </a:p>
          <a:p>
            <a:pPr lvl="1" eaLnBrk="1" hangingPunct="1"/>
            <a:r>
              <a:rPr lang="en-US" altLang="en-US" smtClean="0"/>
              <a:t>Many (most) earthquakes are small enough that saturation does not occur</a:t>
            </a:r>
          </a:p>
          <a:p>
            <a:pPr lvl="1" eaLnBrk="1" hangingPunct="1"/>
            <a:r>
              <a:rPr lang="en-US" altLang="en-US" smtClean="0"/>
              <a:t>Empirical relations between energy release and m</a:t>
            </a:r>
            <a:r>
              <a:rPr lang="en-US" altLang="en-US" baseline="-25000" smtClean="0"/>
              <a:t>b</a:t>
            </a:r>
            <a:r>
              <a:rPr lang="en-US" altLang="en-US" smtClean="0"/>
              <a:t> and M</a:t>
            </a:r>
            <a:r>
              <a:rPr lang="en-US" altLang="en-US" baseline="-25000" smtClean="0"/>
              <a:t>s</a:t>
            </a:r>
            <a:r>
              <a:rPr lang="en-US" altLang="en-US" smtClean="0"/>
              <a:t> exist </a:t>
            </a:r>
          </a:p>
          <a:p>
            <a:pPr lvl="1" eaLnBrk="1" hangingPunct="1"/>
            <a:r>
              <a:rPr lang="en-US" altLang="en-US" smtClean="0"/>
              <a:t>The </a:t>
            </a:r>
            <a:r>
              <a:rPr lang="en-US" altLang="en-US" i="1" smtClean="0"/>
              <a:t>ratio </a:t>
            </a:r>
            <a:r>
              <a:rPr lang="en-US" altLang="en-US" smtClean="0"/>
              <a:t>of m</a:t>
            </a:r>
            <a:r>
              <a:rPr lang="en-US" altLang="en-US" baseline="-25000" smtClean="0"/>
              <a:t>b</a:t>
            </a:r>
            <a:r>
              <a:rPr lang="en-US" altLang="en-US" smtClean="0"/>
              <a:t> to M</a:t>
            </a:r>
            <a:r>
              <a:rPr lang="en-US" altLang="en-US" baseline="-25000" smtClean="0"/>
              <a:t>s </a:t>
            </a:r>
            <a:r>
              <a:rPr lang="en-US" altLang="en-US" smtClean="0"/>
              <a:t>can</a:t>
            </a:r>
            <a:r>
              <a:rPr lang="en-US" altLang="en-US" baseline="-25000" smtClean="0"/>
              <a:t> </a:t>
            </a:r>
            <a:r>
              <a:rPr lang="en-US" altLang="en-US" smtClean="0"/>
              <a:t>indicate whether a given seismogram is from an earthquake or a nuclear explosion (</a:t>
            </a:r>
            <a:r>
              <a:rPr lang="en-US" altLang="en-US" i="1" smtClean="0"/>
              <a:t>verification seismology</a:t>
            </a:r>
            <a:r>
              <a:rPr lang="en-US" altLang="en-US" smtClean="0"/>
              <a:t>)</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explos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228600"/>
            <a:ext cx="6934200" cy="586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3"/>
          <p:cNvSpPr>
            <a:spLocks noChangeArrowheads="1"/>
          </p:cNvSpPr>
          <p:nvPr/>
        </p:nvSpPr>
        <p:spPr bwMode="auto">
          <a:xfrm>
            <a:off x="1104900" y="228600"/>
            <a:ext cx="6934200" cy="5867400"/>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
        <p:nvSpPr>
          <p:cNvPr id="53252" name="Text Box 4"/>
          <p:cNvSpPr txBox="1">
            <a:spLocks noChangeArrowheads="1"/>
          </p:cNvSpPr>
          <p:nvPr/>
        </p:nvSpPr>
        <p:spPr bwMode="auto">
          <a:xfrm>
            <a:off x="1050925" y="6338888"/>
            <a:ext cx="7102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a:solidFill>
                  <a:srgbClr val="0000FF"/>
                </a:solidFill>
              </a:rPr>
              <a:t>(Whoops, this uses moment.  Oh well, a plot of M</a:t>
            </a:r>
            <a:r>
              <a:rPr lang="en-US" altLang="en-US" sz="2000" baseline="-25000">
                <a:solidFill>
                  <a:srgbClr val="0000FF"/>
                </a:solidFill>
              </a:rPr>
              <a:t>s</a:t>
            </a:r>
            <a:r>
              <a:rPr lang="en-US" altLang="en-US" sz="2000">
                <a:solidFill>
                  <a:srgbClr val="0000FF"/>
                </a:solidFill>
              </a:rPr>
              <a:t> vs. m</a:t>
            </a:r>
            <a:r>
              <a:rPr lang="en-US" altLang="en-US" sz="2000" baseline="-25000">
                <a:solidFill>
                  <a:srgbClr val="0000FF"/>
                </a:solidFill>
              </a:rPr>
              <a:t>b</a:t>
            </a:r>
            <a:r>
              <a:rPr lang="en-US" altLang="en-US" sz="2000">
                <a:solidFill>
                  <a:srgbClr val="0000FF"/>
                </a:solidFill>
              </a:rPr>
              <a:t> is similar)</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p:cNvSpPr>
            <a:spLocks noChangeArrowheads="1"/>
          </p:cNvSpPr>
          <p:nvPr/>
        </p:nvSpPr>
        <p:spPr bwMode="auto">
          <a:xfrm>
            <a:off x="609600" y="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a:solidFill>
                  <a:srgbClr val="0000FF"/>
                </a:solidFill>
              </a:rPr>
              <a:t>Magnitude Summary</a:t>
            </a:r>
          </a:p>
        </p:txBody>
      </p:sp>
      <p:sp>
        <p:nvSpPr>
          <p:cNvPr id="54275" name="Text Box 1027"/>
          <p:cNvSpPr txBox="1">
            <a:spLocks noChangeArrowheads="1"/>
          </p:cNvSpPr>
          <p:nvPr/>
        </p:nvSpPr>
        <p:spPr bwMode="auto">
          <a:xfrm>
            <a:off x="381000" y="4191000"/>
            <a:ext cx="83820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a:latin typeface="Arial" pitchFamily="34" charset="0"/>
              </a:rPr>
              <a:t>Magnitude</a:t>
            </a:r>
            <a:r>
              <a:rPr lang="en-US" altLang="en-US" sz="2000">
                <a:latin typeface="Arial" pitchFamily="34" charset="0"/>
              </a:rPr>
              <a:t> </a:t>
            </a:r>
            <a:r>
              <a:rPr lang="en-US" altLang="en-US" sz="2000" b="1">
                <a:latin typeface="Arial" pitchFamily="34" charset="0"/>
              </a:rPr>
              <a:t>	Symbol</a:t>
            </a:r>
            <a:r>
              <a:rPr lang="en-US" altLang="en-US" sz="2000">
                <a:latin typeface="Arial" pitchFamily="34" charset="0"/>
              </a:rPr>
              <a:t> </a:t>
            </a:r>
            <a:r>
              <a:rPr lang="en-US" altLang="en-US" sz="2000" b="1">
                <a:latin typeface="Arial" pitchFamily="34" charset="0"/>
              </a:rPr>
              <a:t>	Wave</a:t>
            </a:r>
            <a:r>
              <a:rPr lang="en-US" altLang="en-US" sz="2000">
                <a:latin typeface="Arial" pitchFamily="34" charset="0"/>
              </a:rPr>
              <a:t> </a:t>
            </a:r>
            <a:r>
              <a:rPr lang="en-US" altLang="en-US" sz="2000" b="1">
                <a:latin typeface="Arial" pitchFamily="34" charset="0"/>
              </a:rPr>
              <a:t>			Period</a:t>
            </a:r>
            <a:r>
              <a:rPr lang="en-US" altLang="en-US" sz="2000">
                <a:latin typeface="Arial" pitchFamily="34" charset="0"/>
              </a:rPr>
              <a:t> </a:t>
            </a:r>
          </a:p>
          <a:p>
            <a:pPr>
              <a:spcBef>
                <a:spcPct val="0"/>
              </a:spcBef>
              <a:buFontTx/>
              <a:buNone/>
            </a:pPr>
            <a:r>
              <a:rPr lang="en-US" altLang="en-US" sz="2000">
                <a:latin typeface="Arial" pitchFamily="34" charset="0"/>
              </a:rPr>
              <a:t>Local (Richter) 	M</a:t>
            </a:r>
            <a:r>
              <a:rPr lang="en-US" altLang="en-US" sz="1800" baseline="-25000">
                <a:latin typeface="Arial" pitchFamily="34" charset="0"/>
              </a:rPr>
              <a:t>L</a:t>
            </a:r>
            <a:r>
              <a:rPr lang="en-US" altLang="en-US" sz="2000">
                <a:latin typeface="Arial" pitchFamily="34" charset="0"/>
              </a:rPr>
              <a:t> 		S or Surface Wave* 	0.8 s </a:t>
            </a:r>
          </a:p>
          <a:p>
            <a:pPr>
              <a:spcBef>
                <a:spcPct val="0"/>
              </a:spcBef>
              <a:buFontTx/>
              <a:buNone/>
            </a:pPr>
            <a:r>
              <a:rPr lang="en-US" altLang="en-US" sz="2000">
                <a:latin typeface="Arial" pitchFamily="34" charset="0"/>
              </a:rPr>
              <a:t>Body-Wave 	m</a:t>
            </a:r>
            <a:r>
              <a:rPr lang="en-US" altLang="en-US" sz="1800" baseline="-25000">
                <a:latin typeface="Arial" pitchFamily="34" charset="0"/>
              </a:rPr>
              <a:t>b</a:t>
            </a:r>
            <a:r>
              <a:rPr lang="en-US" altLang="en-US" sz="2000">
                <a:latin typeface="Arial" pitchFamily="34" charset="0"/>
              </a:rPr>
              <a:t> 		P 			1 s </a:t>
            </a:r>
          </a:p>
          <a:p>
            <a:pPr>
              <a:spcBef>
                <a:spcPct val="0"/>
              </a:spcBef>
              <a:buFontTx/>
              <a:buNone/>
            </a:pPr>
            <a:r>
              <a:rPr lang="en-US" altLang="en-US" sz="2000">
                <a:latin typeface="Arial" pitchFamily="34" charset="0"/>
              </a:rPr>
              <a:t>Surface-Wave 	M</a:t>
            </a:r>
            <a:r>
              <a:rPr lang="en-US" altLang="en-US" sz="1800" baseline="-25000">
                <a:latin typeface="Arial" pitchFamily="34" charset="0"/>
              </a:rPr>
              <a:t>s</a:t>
            </a:r>
            <a:r>
              <a:rPr lang="en-US" altLang="en-US" sz="2000">
                <a:latin typeface="Arial" pitchFamily="34" charset="0"/>
              </a:rPr>
              <a:t> 		Rayleigh 		20 s </a:t>
            </a:r>
          </a:p>
          <a:p>
            <a:pPr>
              <a:spcBef>
                <a:spcPct val="0"/>
              </a:spcBef>
              <a:buFontTx/>
              <a:buNone/>
            </a:pPr>
            <a:r>
              <a:rPr lang="en-US" altLang="en-US" sz="2000">
                <a:latin typeface="Arial" pitchFamily="34" charset="0"/>
              </a:rPr>
              <a:t>Moment 	M</a:t>
            </a:r>
            <a:r>
              <a:rPr lang="en-US" altLang="en-US" sz="1800" baseline="-25000">
                <a:latin typeface="Arial" pitchFamily="34" charset="0"/>
              </a:rPr>
              <a:t>w</a:t>
            </a:r>
            <a:r>
              <a:rPr lang="en-US" altLang="en-US" sz="1800">
                <a:latin typeface="Arial" pitchFamily="34" charset="0"/>
              </a:rPr>
              <a:t>, </a:t>
            </a:r>
            <a:r>
              <a:rPr lang="en-US" altLang="en-US" sz="1800" b="1">
                <a:latin typeface="Arial" pitchFamily="34" charset="0"/>
              </a:rPr>
              <a:t>M</a:t>
            </a:r>
            <a:r>
              <a:rPr lang="en-US" altLang="en-US" sz="2000">
                <a:latin typeface="Arial" pitchFamily="34" charset="0"/>
              </a:rPr>
              <a:t> 		Rupture Area, Slip 	100’s-1000’s</a:t>
            </a:r>
            <a:endParaRPr lang="en-US" altLang="en-US" sz="2400">
              <a:latin typeface="Arial" pitchFamily="34" charset="0"/>
            </a:endParaRPr>
          </a:p>
        </p:txBody>
      </p:sp>
      <p:sp>
        <p:nvSpPr>
          <p:cNvPr id="54276" name="Text Box 1028"/>
          <p:cNvSpPr txBox="1">
            <a:spLocks noChangeArrowheads="1"/>
          </p:cNvSpPr>
          <p:nvPr/>
        </p:nvSpPr>
        <p:spPr bwMode="auto">
          <a:xfrm>
            <a:off x="571500" y="914400"/>
            <a:ext cx="8001000"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pPr>
            <a:r>
              <a:rPr lang="en-US" altLang="en-US" sz="2400">
                <a:latin typeface="Arial" pitchFamily="34" charset="0"/>
              </a:rPr>
              <a:t>Magnitude is a measure of ground shaking amplitude.</a:t>
            </a:r>
          </a:p>
          <a:p>
            <a:pPr>
              <a:spcBef>
                <a:spcPct val="50000"/>
              </a:spcBef>
            </a:pPr>
            <a:r>
              <a:rPr lang="en-US" altLang="en-US" sz="2400">
                <a:latin typeface="Arial" pitchFamily="34" charset="0"/>
              </a:rPr>
              <a:t>More than one magnitude scale is used to study earthquakes.</a:t>
            </a:r>
          </a:p>
          <a:p>
            <a:pPr>
              <a:spcBef>
                <a:spcPct val="50000"/>
              </a:spcBef>
            </a:pPr>
            <a:r>
              <a:rPr lang="en-US" altLang="en-US" sz="2400">
                <a:latin typeface="Arial" pitchFamily="34" charset="0"/>
              </a:rPr>
              <a:t>All magnitude scales have the same logarithmic form.</a:t>
            </a:r>
          </a:p>
          <a:p>
            <a:pPr>
              <a:spcBef>
                <a:spcPct val="50000"/>
              </a:spcBef>
            </a:pPr>
            <a:r>
              <a:rPr lang="en-US" altLang="en-US" sz="2400">
                <a:latin typeface="Arial" pitchFamily="34" charset="0"/>
              </a:rPr>
              <a:t>Since different scales use different waves and different period vibrations, they do not always give the same value</a:t>
            </a:r>
            <a:r>
              <a:rPr lang="en-US" altLang="en-US" sz="2800">
                <a:latin typeface="Arial" pitchFamily="34" charset="0"/>
              </a:rPr>
              <a:t>.</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p:cNvSpPr>
            <a:spLocks noGrp="1" noChangeArrowheads="1"/>
          </p:cNvSpPr>
          <p:nvPr>
            <p:ph type="title" idx="4294967295"/>
          </p:nvPr>
        </p:nvSpPr>
        <p:spPr>
          <a:xfrm>
            <a:off x="685800" y="0"/>
            <a:ext cx="7772400" cy="866775"/>
          </a:xfrm>
          <a:solidFill>
            <a:schemeClr val="bg1"/>
          </a:solidFill>
        </p:spPr>
        <p:txBody>
          <a:bodyPr/>
          <a:lstStyle/>
          <a:p>
            <a:pPr eaLnBrk="1" hangingPunct="1">
              <a:defRPr/>
            </a:pPr>
            <a:r>
              <a:rPr lang="de-DE" altLang="en-US" sz="2400" smtClean="0"/>
              <a:t> </a:t>
            </a:r>
            <a:r>
              <a:rPr lang="de-DE" altLang="en-US" sz="2800" smtClean="0">
                <a:solidFill>
                  <a:srgbClr val="FF0000"/>
                </a:solidFill>
                <a:effectLst>
                  <a:outerShdw blurRad="38100" dist="38100" dir="2700000" algn="tl">
                    <a:srgbClr val="C0C0C0"/>
                  </a:outerShdw>
                </a:effectLst>
              </a:rPr>
              <a:t>Energy magnitude Me</a:t>
            </a:r>
            <a:endParaRPr lang="de-DE" altLang="en-US" sz="4800" smtClean="0">
              <a:solidFill>
                <a:srgbClr val="FF0000"/>
              </a:solidFill>
              <a:effectLst>
                <a:outerShdw blurRad="38100" dist="38100" dir="2700000" algn="tl">
                  <a:srgbClr val="C0C0C0"/>
                </a:outerShdw>
              </a:effectLst>
            </a:endParaRPr>
          </a:p>
        </p:txBody>
      </p:sp>
      <p:sp>
        <p:nvSpPr>
          <p:cNvPr id="55299" name="Text Box 3"/>
          <p:cNvSpPr txBox="1">
            <a:spLocks noChangeArrowheads="1"/>
          </p:cNvSpPr>
          <p:nvPr/>
        </p:nvSpPr>
        <p:spPr bwMode="auto">
          <a:xfrm>
            <a:off x="696913" y="865188"/>
            <a:ext cx="5514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kumimoji="1" lang="de-DE" altLang="en-US" sz="1600" b="1">
                <a:latin typeface="Arial" pitchFamily="34" charset="0"/>
              </a:rPr>
              <a:t>	                </a:t>
            </a:r>
            <a:r>
              <a:rPr kumimoji="1" lang="de-DE" altLang="en-US" sz="2000" b="1">
                <a:latin typeface="Arial" pitchFamily="34" charset="0"/>
              </a:rPr>
              <a:t>Me = 2/3 (log Es – 4.4) </a:t>
            </a:r>
            <a:endParaRPr lang="de-DE" altLang="en-US" sz="1600">
              <a:latin typeface="Arial" pitchFamily="34" charset="0"/>
            </a:endParaRPr>
          </a:p>
        </p:txBody>
      </p:sp>
      <p:pic>
        <p:nvPicPr>
          <p:cNvPr id="553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6975" y="1492250"/>
            <a:ext cx="3890963" cy="4303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5301" name="Text Box 5"/>
          <p:cNvSpPr txBox="1">
            <a:spLocks noChangeArrowheads="1"/>
          </p:cNvSpPr>
          <p:nvPr/>
        </p:nvSpPr>
        <p:spPr bwMode="auto">
          <a:xfrm>
            <a:off x="771525" y="3033713"/>
            <a:ext cx="3817938" cy="85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kumimoji="1" lang="de-DE" altLang="en-US" sz="1600" b="1">
                <a:latin typeface="Arial" pitchFamily="34" charset="0"/>
              </a:rPr>
              <a:t>However, this ratio depends on the stress drop </a:t>
            </a:r>
            <a:r>
              <a:rPr kumimoji="1" lang="el-GR" altLang="en-US" sz="1600" b="1">
                <a:latin typeface="Arial" pitchFamily="34" charset="0"/>
                <a:cs typeface="Arial" pitchFamily="34" charset="0"/>
                <a:sym typeface="Comic Sans MS" pitchFamily="66" charset="0"/>
              </a:rPr>
              <a:t>Δσ</a:t>
            </a:r>
            <a:r>
              <a:rPr kumimoji="1" lang="de-DE" altLang="en-US" sz="1600" b="1">
                <a:latin typeface="Arial" pitchFamily="34" charset="0"/>
              </a:rPr>
              <a:t> which varies by about </a:t>
            </a:r>
            <a:r>
              <a:rPr kumimoji="1" lang="de-DE" altLang="en-US" sz="1800" b="1">
                <a:latin typeface="Arial" pitchFamily="34" charset="0"/>
              </a:rPr>
              <a:t>three orders</a:t>
            </a:r>
            <a:r>
              <a:rPr kumimoji="1" lang="de-DE" altLang="en-US" sz="1600" b="1">
                <a:latin typeface="Arial" pitchFamily="34" charset="0"/>
              </a:rPr>
              <a:t> of magnitude</a:t>
            </a:r>
            <a:endParaRPr lang="de-DE" altLang="en-US" sz="2000" i="1">
              <a:sym typeface="Comic Sans MS" pitchFamily="66" charset="0"/>
            </a:endParaRPr>
          </a:p>
        </p:txBody>
      </p:sp>
      <p:sp>
        <p:nvSpPr>
          <p:cNvPr id="55302" name="Text Box 6"/>
          <p:cNvSpPr txBox="1">
            <a:spLocks noChangeArrowheads="1"/>
          </p:cNvSpPr>
          <p:nvPr/>
        </p:nvSpPr>
        <p:spPr bwMode="auto">
          <a:xfrm>
            <a:off x="457200" y="58674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endParaRPr lang="de-DE" altLang="en-US" sz="2400"/>
          </a:p>
        </p:txBody>
      </p:sp>
      <p:graphicFrame>
        <p:nvGraphicFramePr>
          <p:cNvPr id="55303" name="Object 7"/>
          <p:cNvGraphicFramePr>
            <a:graphicFrameLocks noChangeAspect="1"/>
          </p:cNvGraphicFramePr>
          <p:nvPr/>
        </p:nvGraphicFramePr>
        <p:xfrm>
          <a:off x="228600" y="5867400"/>
          <a:ext cx="914400" cy="609600"/>
        </p:xfrm>
        <a:graphic>
          <a:graphicData uri="http://schemas.openxmlformats.org/presentationml/2006/ole">
            <mc:AlternateContent xmlns:mc="http://schemas.openxmlformats.org/markup-compatibility/2006">
              <mc:Choice xmlns:v="urn:schemas-microsoft-com:vml" Requires="v">
                <p:oleObj spid="_x0000_s55316" name="Photo Editor Photo" r:id="rId5" imgW="7621064" imgH="4105848" progId="MSPhotoEd.3">
                  <p:embed/>
                </p:oleObj>
              </mc:Choice>
              <mc:Fallback>
                <p:oleObj name="Photo Editor Photo" r:id="rId5" imgW="7621064" imgH="4105848" progId="MSPhotoEd.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867400"/>
                        <a:ext cx="914400" cy="6096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04" name="Text Box 8"/>
          <p:cNvSpPr txBox="1">
            <a:spLocks noChangeArrowheads="1"/>
          </p:cNvSpPr>
          <p:nvPr/>
        </p:nvSpPr>
        <p:spPr bwMode="auto">
          <a:xfrm>
            <a:off x="1143000" y="5943600"/>
            <a:ext cx="6934200" cy="227013"/>
          </a:xfrm>
          <a:prstGeom prst="rect">
            <a:avLst/>
          </a:prstGeom>
          <a:solidFill>
            <a:srgbClr val="0000FF"/>
          </a:solidFill>
          <a:ln w="12700">
            <a:solidFill>
              <a:srgbClr val="6666FF"/>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800"/>
              <a:t>                                                                                                                                                                                                                                                              </a:t>
            </a:r>
          </a:p>
        </p:txBody>
      </p:sp>
      <p:sp>
        <p:nvSpPr>
          <p:cNvPr id="55305" name="Rectangle 9"/>
          <p:cNvSpPr>
            <a:spLocks noChangeArrowheads="1"/>
          </p:cNvSpPr>
          <p:nvPr/>
        </p:nvSpPr>
        <p:spPr bwMode="auto">
          <a:xfrm>
            <a:off x="1295400" y="6170613"/>
            <a:ext cx="9128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1200"/>
              <a:t>P. Bormann</a:t>
            </a:r>
          </a:p>
        </p:txBody>
      </p:sp>
      <p:sp>
        <p:nvSpPr>
          <p:cNvPr id="55306" name="Text Box 10"/>
          <p:cNvSpPr txBox="1">
            <a:spLocks noChangeArrowheads="1"/>
          </p:cNvSpPr>
          <p:nvPr/>
        </p:nvSpPr>
        <p:spPr bwMode="auto">
          <a:xfrm>
            <a:off x="1493838" y="5014913"/>
            <a:ext cx="287496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de-DE" altLang="en-US" sz="1400" i="1">
                <a:latin typeface="Arial" pitchFamily="34" charset="0"/>
              </a:rPr>
              <a:t> </a:t>
            </a:r>
            <a:r>
              <a:rPr lang="de-DE" altLang="en-US" sz="1400" b="1" i="1">
                <a:latin typeface="Arial" pitchFamily="34" charset="0"/>
              </a:rPr>
              <a:t>For shallow EQs Choy and               Boatwright (1995) found</a:t>
            </a:r>
            <a:r>
              <a:rPr lang="de-DE" altLang="en-US" sz="1400" i="1">
                <a:latin typeface="Arial" pitchFamily="34" charset="0"/>
              </a:rPr>
              <a:t> </a:t>
            </a:r>
            <a:endParaRPr lang="de-DE" altLang="en-US" sz="1600" b="1">
              <a:latin typeface="Arial" pitchFamily="34" charset="0"/>
            </a:endParaRPr>
          </a:p>
        </p:txBody>
      </p:sp>
      <p:sp>
        <p:nvSpPr>
          <p:cNvPr id="55307" name="AutoShape 11"/>
          <p:cNvSpPr>
            <a:spLocks noChangeArrowheads="1"/>
          </p:cNvSpPr>
          <p:nvPr/>
        </p:nvSpPr>
        <p:spPr bwMode="auto">
          <a:xfrm>
            <a:off x="3832225" y="5334000"/>
            <a:ext cx="661988" cy="114300"/>
          </a:xfrm>
          <a:prstGeom prst="rightArrow">
            <a:avLst>
              <a:gd name="adj1" fmla="val 50000"/>
              <a:gd name="adj2" fmla="val 144792"/>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
        <p:nvSpPr>
          <p:cNvPr id="55308" name="Text Box 12"/>
          <p:cNvSpPr txBox="1">
            <a:spLocks noChangeArrowheads="1"/>
          </p:cNvSpPr>
          <p:nvPr/>
        </p:nvSpPr>
        <p:spPr bwMode="auto">
          <a:xfrm>
            <a:off x="6424613" y="873125"/>
            <a:ext cx="23399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kumimoji="1" lang="de-DE" altLang="en-US" sz="1400" b="1">
                <a:latin typeface="Arial" pitchFamily="34" charset="0"/>
              </a:rPr>
              <a:t>Boatwright &amp; Choy (1985)</a:t>
            </a:r>
          </a:p>
          <a:p>
            <a:pPr>
              <a:spcBef>
                <a:spcPct val="0"/>
              </a:spcBef>
              <a:buFontTx/>
              <a:buNone/>
            </a:pPr>
            <a:r>
              <a:rPr kumimoji="1" lang="de-DE" altLang="en-US" sz="1400" b="1">
                <a:latin typeface="Arial" pitchFamily="34" charset="0"/>
              </a:rPr>
              <a:t>Choy &amp; Boatwright (1995)</a:t>
            </a:r>
            <a:endParaRPr kumimoji="1" lang="en-GB" altLang="en-US" sz="1600" b="1">
              <a:latin typeface="Arial" pitchFamily="34" charset="0"/>
            </a:endParaRPr>
          </a:p>
        </p:txBody>
      </p:sp>
      <p:sp>
        <p:nvSpPr>
          <p:cNvPr id="55309" name="Text Box 13"/>
          <p:cNvSpPr txBox="1">
            <a:spLocks noChangeArrowheads="1"/>
          </p:cNvSpPr>
          <p:nvPr/>
        </p:nvSpPr>
        <p:spPr bwMode="auto">
          <a:xfrm>
            <a:off x="609600" y="1389063"/>
            <a:ext cx="53721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60000"/>
              </a:lnSpc>
              <a:spcBef>
                <a:spcPct val="0"/>
              </a:spcBef>
              <a:buFontTx/>
              <a:buNone/>
            </a:pPr>
            <a:r>
              <a:rPr kumimoji="1" lang="de-DE" altLang="en-US" sz="1600" b="1">
                <a:latin typeface="Arial" pitchFamily="34" charset="0"/>
              </a:rPr>
              <a:t>with		  </a:t>
            </a:r>
            <a:r>
              <a:rPr kumimoji="1" lang="de-DE" altLang="en-US" sz="2000" b="1">
                <a:latin typeface="Arial" pitchFamily="34" charset="0"/>
              </a:rPr>
              <a:t>Me = Mw + 0.27 </a:t>
            </a:r>
            <a:endParaRPr kumimoji="1" lang="en-GB" altLang="en-US" sz="1600" b="1">
              <a:latin typeface="Arial" pitchFamily="34" charset="0"/>
            </a:endParaRPr>
          </a:p>
        </p:txBody>
      </p:sp>
      <p:sp>
        <p:nvSpPr>
          <p:cNvPr id="55310" name="Text Box 14"/>
          <p:cNvSpPr txBox="1">
            <a:spLocks noChangeArrowheads="1"/>
          </p:cNvSpPr>
          <p:nvPr/>
        </p:nvSpPr>
        <p:spPr bwMode="auto">
          <a:xfrm>
            <a:off x="660400" y="1760538"/>
            <a:ext cx="3779838" cy="85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kumimoji="1" lang="de-DE" altLang="en-US" sz="1600" b="1">
                <a:latin typeface="Arial" pitchFamily="34" charset="0"/>
              </a:rPr>
              <a:t>for Kanamori´s </a:t>
            </a:r>
            <a:r>
              <a:rPr kumimoji="1" lang="de-DE" altLang="en-US" sz="1600" b="1" u="sng">
                <a:latin typeface="Arial" pitchFamily="34" charset="0"/>
              </a:rPr>
              <a:t>average</a:t>
            </a:r>
            <a:r>
              <a:rPr kumimoji="1" lang="de-DE" altLang="en-US" sz="1600" b="1">
                <a:latin typeface="Arial" pitchFamily="34" charset="0"/>
              </a:rPr>
              <a:t> condition:     </a:t>
            </a:r>
          </a:p>
          <a:p>
            <a:pPr>
              <a:spcBef>
                <a:spcPct val="0"/>
              </a:spcBef>
              <a:buFontTx/>
              <a:buNone/>
            </a:pPr>
            <a:r>
              <a:rPr kumimoji="1" lang="de-DE" altLang="en-US" sz="1600" b="1">
                <a:latin typeface="Arial" pitchFamily="34" charset="0"/>
              </a:rPr>
              <a:t>         </a:t>
            </a:r>
          </a:p>
          <a:p>
            <a:pPr>
              <a:spcBef>
                <a:spcPct val="0"/>
              </a:spcBef>
              <a:buFontTx/>
              <a:buNone/>
            </a:pPr>
            <a:r>
              <a:rPr kumimoji="1" lang="de-DE" altLang="en-US" sz="1600" b="1">
                <a:latin typeface="Arial" pitchFamily="34" charset="0"/>
              </a:rPr>
              <a:t>                                 </a:t>
            </a:r>
            <a:r>
              <a:rPr kumimoji="1" lang="de-DE" altLang="en-US" sz="1800" b="1">
                <a:latin typeface="Arial" pitchFamily="34" charset="0"/>
              </a:rPr>
              <a:t>E</a:t>
            </a:r>
            <a:r>
              <a:rPr kumimoji="1" lang="de-DE" altLang="en-US" sz="1800" b="1" baseline="-25000">
                <a:latin typeface="Arial" pitchFamily="34" charset="0"/>
              </a:rPr>
              <a:t>s</a:t>
            </a:r>
            <a:r>
              <a:rPr kumimoji="1" lang="de-DE" altLang="en-US" sz="1800" b="1">
                <a:latin typeface="Arial" pitchFamily="34" charset="0"/>
              </a:rPr>
              <a:t>/M</a:t>
            </a:r>
            <a:r>
              <a:rPr kumimoji="1" lang="de-DE" altLang="en-US" sz="1800" b="1" baseline="-25000">
                <a:latin typeface="Arial" pitchFamily="34" charset="0"/>
              </a:rPr>
              <a:t>0</a:t>
            </a:r>
            <a:r>
              <a:rPr kumimoji="1" lang="de-DE" altLang="en-US" sz="1800" b="1">
                <a:latin typeface="Arial" pitchFamily="34" charset="0"/>
              </a:rPr>
              <a:t> = 5 </a:t>
            </a:r>
            <a:r>
              <a:rPr kumimoji="1" lang="de-DE" altLang="en-US" sz="1800" b="1">
                <a:latin typeface="Arial" pitchFamily="34" charset="0"/>
                <a:sym typeface="Comic Sans MS" pitchFamily="66" charset="0"/>
              </a:rPr>
              <a:t>X</a:t>
            </a:r>
            <a:r>
              <a:rPr kumimoji="1" lang="de-DE" altLang="en-US" sz="1800" b="1">
                <a:latin typeface="Arial" pitchFamily="34" charset="0"/>
              </a:rPr>
              <a:t> 10</a:t>
            </a:r>
            <a:r>
              <a:rPr kumimoji="1" lang="de-DE" altLang="en-US" sz="1800" b="1" baseline="30000">
                <a:latin typeface="Arial" pitchFamily="34" charset="0"/>
              </a:rPr>
              <a:t>-5</a:t>
            </a:r>
            <a:r>
              <a:rPr kumimoji="1" lang="de-DE" altLang="en-US" sz="1800" b="1">
                <a:latin typeface="Arial" pitchFamily="34" charset="0"/>
              </a:rPr>
              <a:t>.</a:t>
            </a:r>
            <a:endParaRPr kumimoji="1" lang="en-GB" altLang="en-US" sz="1800" b="1">
              <a:latin typeface="Arial" pitchFamily="34" charset="0"/>
            </a:endParaRPr>
          </a:p>
        </p:txBody>
      </p:sp>
      <p:sp>
        <p:nvSpPr>
          <p:cNvPr id="55311" name="Text Box 15"/>
          <p:cNvSpPr txBox="1">
            <a:spLocks noChangeArrowheads="1"/>
          </p:cNvSpPr>
          <p:nvPr/>
        </p:nvSpPr>
        <p:spPr bwMode="auto">
          <a:xfrm>
            <a:off x="647700" y="4310063"/>
            <a:ext cx="37242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kumimoji="1" lang="de-DE" altLang="en-US" sz="1600" b="1">
                <a:latin typeface="Arial" pitchFamily="34" charset="0"/>
                <a:sym typeface="Comic Sans MS" pitchFamily="66" charset="0"/>
              </a:rPr>
              <a:t>For some deep EQ´s </a:t>
            </a:r>
            <a:r>
              <a:rPr kumimoji="1" lang="el-GR" altLang="en-US" sz="1600" b="1">
                <a:latin typeface="Arial" pitchFamily="34" charset="0"/>
                <a:sym typeface="Comic Sans MS" pitchFamily="66" charset="0"/>
              </a:rPr>
              <a:t>Δσ</a:t>
            </a:r>
            <a:r>
              <a:rPr kumimoji="1" lang="de-DE" altLang="en-US" sz="1600" b="1">
                <a:latin typeface="Arial" pitchFamily="34" charset="0"/>
                <a:sym typeface="Comic Sans MS" pitchFamily="66" charset="0"/>
              </a:rPr>
              <a:t> up to about </a:t>
            </a:r>
          </a:p>
          <a:p>
            <a:pPr>
              <a:spcBef>
                <a:spcPct val="0"/>
              </a:spcBef>
              <a:buFontTx/>
              <a:buNone/>
            </a:pPr>
            <a:r>
              <a:rPr kumimoji="1" lang="de-DE" altLang="en-US" sz="1600" b="1">
                <a:latin typeface="Arial" pitchFamily="34" charset="0"/>
                <a:sym typeface="Comic Sans MS" pitchFamily="66" charset="0"/>
              </a:rPr>
              <a:t>100 MPa has been determined !</a:t>
            </a:r>
            <a:endParaRPr kumimoji="1" lang="en-GB" altLang="en-US" sz="1600" b="1">
              <a:latin typeface="Arial" pitchFamily="34" charset="0"/>
              <a:sym typeface="Comic Sans MS" pitchFamily="66" charset="0"/>
            </a:endParaRPr>
          </a:p>
        </p:txBody>
      </p:sp>
      <p:sp>
        <p:nvSpPr>
          <p:cNvPr id="55312" name="AutoShape 16"/>
          <p:cNvSpPr>
            <a:spLocks noChangeArrowheads="1"/>
          </p:cNvSpPr>
          <p:nvPr/>
        </p:nvSpPr>
        <p:spPr bwMode="auto">
          <a:xfrm>
            <a:off x="3771900" y="3670300"/>
            <a:ext cx="661988" cy="114300"/>
          </a:xfrm>
          <a:prstGeom prst="rightArrow">
            <a:avLst>
              <a:gd name="adj1" fmla="val 50000"/>
              <a:gd name="adj2" fmla="val 144792"/>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latin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title" idx="4294967295"/>
          </p:nvPr>
        </p:nvSpPr>
        <p:spPr>
          <a:xfrm>
            <a:off x="673100" y="-174625"/>
            <a:ext cx="7772400" cy="1143000"/>
          </a:xfrm>
        </p:spPr>
        <p:txBody>
          <a:bodyPr/>
          <a:lstStyle/>
          <a:p>
            <a:pPr eaLnBrk="1" hangingPunct="1">
              <a:defRPr/>
            </a:pPr>
            <a:r>
              <a:rPr lang="de-DE" altLang="en-US" sz="2400" smtClean="0">
                <a:solidFill>
                  <a:schemeClr val="tx1"/>
                </a:solidFill>
                <a:effectLst>
                  <a:outerShdw blurRad="38100" dist="38100" dir="2700000" algn="tl">
                    <a:srgbClr val="C0C0C0"/>
                  </a:outerShdw>
                </a:effectLst>
              </a:rPr>
              <a:t>Mw and Me may differ significantly !</a:t>
            </a:r>
            <a:endParaRPr lang="de-DE" altLang="en-US" smtClean="0">
              <a:solidFill>
                <a:schemeClr val="tx1"/>
              </a:solidFill>
              <a:effectLst>
                <a:outerShdw blurRad="38100" dist="38100" dir="2700000" algn="tl">
                  <a:srgbClr val="C0C0C0"/>
                </a:outerShdw>
              </a:effectLst>
            </a:endParaRPr>
          </a:p>
        </p:txBody>
      </p:sp>
      <p:sp>
        <p:nvSpPr>
          <p:cNvPr id="56323" name="Text Box 3"/>
          <p:cNvSpPr txBox="1">
            <a:spLocks noChangeArrowheads="1"/>
          </p:cNvSpPr>
          <p:nvPr/>
        </p:nvSpPr>
        <p:spPr bwMode="auto">
          <a:xfrm>
            <a:off x="1092200" y="4570413"/>
            <a:ext cx="7315200"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de-DE" altLang="en-US" sz="1800" b="1"/>
              <a:t>•</a:t>
            </a:r>
            <a:r>
              <a:rPr lang="de-DE" altLang="en-US" sz="1600"/>
              <a:t>  </a:t>
            </a:r>
            <a:r>
              <a:rPr lang="de-DE" altLang="en-US" sz="1600" b="1">
                <a:latin typeface="Arial" pitchFamily="34" charset="0"/>
              </a:rPr>
              <a:t>Mw</a:t>
            </a:r>
            <a:r>
              <a:rPr lang="de-DE" altLang="en-US" sz="1600">
                <a:latin typeface="Arial" pitchFamily="34" charset="0"/>
              </a:rPr>
              <a:t> is related to </a:t>
            </a:r>
            <a:r>
              <a:rPr lang="de-DE" altLang="en-US" sz="1600" b="1">
                <a:latin typeface="Arial" pitchFamily="34" charset="0"/>
              </a:rPr>
              <a:t>average displacement</a:t>
            </a:r>
            <a:r>
              <a:rPr lang="de-DE" altLang="en-US" sz="1600">
                <a:latin typeface="Arial" pitchFamily="34" charset="0"/>
              </a:rPr>
              <a:t> and </a:t>
            </a:r>
            <a:r>
              <a:rPr lang="de-DE" altLang="en-US" sz="1600" b="1">
                <a:latin typeface="Arial" pitchFamily="34" charset="0"/>
              </a:rPr>
              <a:t>rupture area</a:t>
            </a:r>
            <a:r>
              <a:rPr lang="de-DE" altLang="en-US" sz="1600">
                <a:latin typeface="Arial" pitchFamily="34" charset="0"/>
              </a:rPr>
              <a:t> and thus to</a:t>
            </a:r>
          </a:p>
          <a:p>
            <a:pPr>
              <a:lnSpc>
                <a:spcPct val="60000"/>
              </a:lnSpc>
              <a:spcBef>
                <a:spcPct val="50000"/>
              </a:spcBef>
              <a:buFontTx/>
              <a:buNone/>
            </a:pPr>
            <a:r>
              <a:rPr lang="de-DE" altLang="en-US" sz="1600">
                <a:latin typeface="Arial" pitchFamily="34" charset="0"/>
                <a:sym typeface="Comic Sans MS" pitchFamily="66" charset="0"/>
              </a:rPr>
              <a:t>	</a:t>
            </a:r>
            <a:r>
              <a:rPr lang="de-DE" altLang="en-US" sz="1800" b="1">
                <a:latin typeface="Arial" pitchFamily="34" charset="0"/>
                <a:sym typeface="Comic Sans MS" pitchFamily="66" charset="0"/>
              </a:rPr>
              <a:t> =&gt;</a:t>
            </a:r>
            <a:r>
              <a:rPr lang="de-DE" altLang="en-US" sz="1800">
                <a:latin typeface="Arial" pitchFamily="34" charset="0"/>
                <a:sym typeface="Comic Sans MS" pitchFamily="66" charset="0"/>
              </a:rPr>
              <a:t>  </a:t>
            </a:r>
            <a:r>
              <a:rPr lang="de-DE" altLang="en-US" sz="1800" b="1">
                <a:latin typeface="Arial" pitchFamily="34" charset="0"/>
                <a:sym typeface="Comic Sans MS" pitchFamily="66" charset="0"/>
              </a:rPr>
              <a:t>tectonic effects of EQ</a:t>
            </a:r>
          </a:p>
        </p:txBody>
      </p:sp>
      <p:sp>
        <p:nvSpPr>
          <p:cNvPr id="56324" name="Text Box 4"/>
          <p:cNvSpPr txBox="1">
            <a:spLocks noChangeArrowheads="1"/>
          </p:cNvSpPr>
          <p:nvPr/>
        </p:nvSpPr>
        <p:spPr bwMode="auto">
          <a:xfrm>
            <a:off x="5608638" y="717550"/>
            <a:ext cx="2971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en-GB" altLang="en-US" sz="1400" i="1">
                <a:latin typeface="Arial" pitchFamily="34" charset="0"/>
              </a:rPr>
              <a:t>Reprinted from Choy et al., 2001</a:t>
            </a:r>
            <a:endParaRPr lang="de-DE" altLang="en-US" sz="1400" i="1">
              <a:latin typeface="Arial" pitchFamily="34" charset="0"/>
            </a:endParaRPr>
          </a:p>
        </p:txBody>
      </p:sp>
      <p:sp>
        <p:nvSpPr>
          <p:cNvPr id="56325" name="Text Box 5"/>
          <p:cNvSpPr txBox="1">
            <a:spLocks noChangeArrowheads="1"/>
          </p:cNvSpPr>
          <p:nvPr/>
        </p:nvSpPr>
        <p:spPr bwMode="auto">
          <a:xfrm>
            <a:off x="381000" y="56388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endParaRPr lang="de-DE" altLang="en-US" sz="2400"/>
          </a:p>
        </p:txBody>
      </p:sp>
      <p:graphicFrame>
        <p:nvGraphicFramePr>
          <p:cNvPr id="56326" name="Object 6"/>
          <p:cNvGraphicFramePr>
            <a:graphicFrameLocks noChangeAspect="1"/>
          </p:cNvGraphicFramePr>
          <p:nvPr/>
        </p:nvGraphicFramePr>
        <p:xfrm>
          <a:off x="250825" y="981075"/>
          <a:ext cx="8685213" cy="3532188"/>
        </p:xfrm>
        <a:graphic>
          <a:graphicData uri="http://schemas.openxmlformats.org/presentationml/2006/ole">
            <mc:AlternateContent xmlns:mc="http://schemas.openxmlformats.org/markup-compatibility/2006">
              <mc:Choice xmlns:v="urn:schemas-microsoft-com:vml" Requires="v">
                <p:oleObj spid="_x0000_s56337" name="Document" r:id="rId4" imgW="8478012" imgH="3995928" progId="Word.Document.8">
                  <p:embed/>
                </p:oleObj>
              </mc:Choice>
              <mc:Fallback>
                <p:oleObj name="Document" r:id="rId4" imgW="8478012" imgH="3995928" progId="Word.Document.8">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l="-2167" b="1067"/>
                      <a:stretch>
                        <a:fillRect/>
                      </a:stretch>
                    </p:blipFill>
                    <p:spPr bwMode="auto">
                      <a:xfrm>
                        <a:off x="250825" y="981075"/>
                        <a:ext cx="8685213" cy="3532188"/>
                      </a:xfrm>
                      <a:prstGeom prst="rect">
                        <a:avLst/>
                      </a:prstGeom>
                      <a:solidFill>
                        <a:schemeClr val="bg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27" name="Object 7"/>
          <p:cNvGraphicFramePr>
            <a:graphicFrameLocks noChangeAspect="1"/>
          </p:cNvGraphicFramePr>
          <p:nvPr/>
        </p:nvGraphicFramePr>
        <p:xfrm>
          <a:off x="228600" y="5867400"/>
          <a:ext cx="914400" cy="609600"/>
        </p:xfrm>
        <a:graphic>
          <a:graphicData uri="http://schemas.openxmlformats.org/presentationml/2006/ole">
            <mc:AlternateContent xmlns:mc="http://schemas.openxmlformats.org/markup-compatibility/2006">
              <mc:Choice xmlns:v="urn:schemas-microsoft-com:vml" Requires="v">
                <p:oleObj spid="_x0000_s56338" name="Photo Editor Photo" r:id="rId6" imgW="7621064" imgH="4105848" progId="MSPhotoEd.3">
                  <p:embed/>
                </p:oleObj>
              </mc:Choice>
              <mc:Fallback>
                <p:oleObj name="Photo Editor Photo" r:id="rId6" imgW="7621064" imgH="4105848" progId="MSPhotoEd.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5867400"/>
                        <a:ext cx="914400" cy="6096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28" name="Text Box 8"/>
          <p:cNvSpPr txBox="1">
            <a:spLocks noChangeArrowheads="1"/>
          </p:cNvSpPr>
          <p:nvPr/>
        </p:nvSpPr>
        <p:spPr bwMode="auto">
          <a:xfrm>
            <a:off x="1143000" y="5943600"/>
            <a:ext cx="6934200" cy="227013"/>
          </a:xfrm>
          <a:prstGeom prst="rect">
            <a:avLst/>
          </a:prstGeom>
          <a:solidFill>
            <a:srgbClr val="0000FF"/>
          </a:solidFill>
          <a:ln w="12700">
            <a:solidFill>
              <a:srgbClr val="6666FF"/>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800"/>
              <a:t>                                                                                                                                                                                                                                                              </a:t>
            </a:r>
          </a:p>
        </p:txBody>
      </p:sp>
      <p:sp>
        <p:nvSpPr>
          <p:cNvPr id="56329" name="Rectangle 9"/>
          <p:cNvSpPr>
            <a:spLocks noChangeArrowheads="1"/>
          </p:cNvSpPr>
          <p:nvPr/>
        </p:nvSpPr>
        <p:spPr bwMode="auto">
          <a:xfrm>
            <a:off x="1219200" y="6211888"/>
            <a:ext cx="9128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1200"/>
              <a:t>P. Bormann</a:t>
            </a:r>
          </a:p>
        </p:txBody>
      </p:sp>
      <p:sp>
        <p:nvSpPr>
          <p:cNvPr id="56330" name="Text Box 10"/>
          <p:cNvSpPr txBox="1">
            <a:spLocks noChangeArrowheads="1"/>
          </p:cNvSpPr>
          <p:nvPr/>
        </p:nvSpPr>
        <p:spPr bwMode="auto">
          <a:xfrm>
            <a:off x="1062038" y="5257800"/>
            <a:ext cx="7135812"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r>
              <a:rPr lang="de-DE" altLang="en-US" sz="1800" b="1">
                <a:latin typeface="Arial" pitchFamily="34" charset="0"/>
                <a:sym typeface="Comic Sans MS" pitchFamily="66" charset="0"/>
              </a:rPr>
              <a:t>•</a:t>
            </a:r>
            <a:r>
              <a:rPr lang="de-DE" altLang="en-US" sz="1600">
                <a:latin typeface="Arial" pitchFamily="34" charset="0"/>
                <a:sym typeface="Comic Sans MS" pitchFamily="66" charset="0"/>
              </a:rPr>
              <a:t>  </a:t>
            </a:r>
            <a:r>
              <a:rPr lang="de-DE" altLang="en-US" sz="1600" b="1">
                <a:latin typeface="Arial" pitchFamily="34" charset="0"/>
                <a:sym typeface="Comic Sans MS" pitchFamily="66" charset="0"/>
              </a:rPr>
              <a:t>Me</a:t>
            </a:r>
            <a:r>
              <a:rPr lang="de-DE" altLang="en-US" sz="1600">
                <a:latin typeface="Arial" pitchFamily="34" charset="0"/>
                <a:sym typeface="Comic Sans MS" pitchFamily="66" charset="0"/>
              </a:rPr>
              <a:t> is more closely related to the exitation of higher frequencies and thus to</a:t>
            </a:r>
          </a:p>
          <a:p>
            <a:pPr>
              <a:lnSpc>
                <a:spcPct val="60000"/>
              </a:lnSpc>
              <a:spcBef>
                <a:spcPct val="50000"/>
              </a:spcBef>
              <a:buFontTx/>
              <a:buNone/>
            </a:pPr>
            <a:r>
              <a:rPr lang="de-DE" altLang="en-US" sz="1600">
                <a:latin typeface="Arial" pitchFamily="34" charset="0"/>
                <a:sym typeface="Comic Sans MS" pitchFamily="66" charset="0"/>
              </a:rPr>
              <a:t>	</a:t>
            </a:r>
            <a:r>
              <a:rPr lang="de-DE" altLang="en-US" sz="1800" b="1">
                <a:latin typeface="Arial" pitchFamily="34" charset="0"/>
                <a:sym typeface="Comic Sans MS" pitchFamily="66" charset="0"/>
              </a:rPr>
              <a:t> =&gt;</a:t>
            </a:r>
            <a:r>
              <a:rPr lang="de-DE" altLang="en-US" sz="1800">
                <a:latin typeface="Arial" pitchFamily="34" charset="0"/>
                <a:sym typeface="Comic Sans MS" pitchFamily="66" charset="0"/>
              </a:rPr>
              <a:t>  </a:t>
            </a:r>
            <a:r>
              <a:rPr lang="de-DE" altLang="en-US" sz="1800" b="1">
                <a:latin typeface="Arial" pitchFamily="34" charset="0"/>
                <a:sym typeface="Comic Sans MS" pitchFamily="66" charset="0"/>
              </a:rPr>
              <a:t>damage potential of EQ</a:t>
            </a:r>
            <a:endParaRPr lang="en-GB" altLang="en-US" sz="1800" b="1">
              <a:latin typeface="Arial" pitchFamily="34" charset="0"/>
              <a:sym typeface="Comic Sans MS" pitchFamily="66"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635000" y="-225425"/>
            <a:ext cx="7772400" cy="1143000"/>
          </a:xfrm>
        </p:spPr>
        <p:txBody>
          <a:bodyPr/>
          <a:lstStyle/>
          <a:p>
            <a:pPr eaLnBrk="1" hangingPunct="1"/>
            <a:r>
              <a:rPr lang="de-DE" altLang="en-US" sz="2400" b="1" smtClean="0">
                <a:solidFill>
                  <a:srgbClr val="0000FF"/>
                </a:solidFill>
              </a:rPr>
              <a:t>    </a:t>
            </a:r>
            <a:r>
              <a:rPr lang="de-DE" altLang="en-US" sz="2800" b="1" smtClean="0">
                <a:solidFill>
                  <a:srgbClr val="0000FF"/>
                </a:solidFill>
              </a:rPr>
              <a:t>Conclusions</a:t>
            </a:r>
          </a:p>
        </p:txBody>
      </p:sp>
      <p:sp>
        <p:nvSpPr>
          <p:cNvPr id="57347" name="Text Box 3"/>
          <p:cNvSpPr txBox="1">
            <a:spLocks noChangeArrowheads="1"/>
          </p:cNvSpPr>
          <p:nvPr/>
        </p:nvSpPr>
        <p:spPr bwMode="auto">
          <a:xfrm>
            <a:off x="457200" y="57912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endParaRPr lang="de-DE" altLang="en-US" sz="2400"/>
          </a:p>
        </p:txBody>
      </p:sp>
      <p:graphicFrame>
        <p:nvGraphicFramePr>
          <p:cNvPr id="57348" name="Object 4"/>
          <p:cNvGraphicFramePr>
            <a:graphicFrameLocks noChangeAspect="1"/>
          </p:cNvGraphicFramePr>
          <p:nvPr/>
        </p:nvGraphicFramePr>
        <p:xfrm>
          <a:off x="228600" y="5867400"/>
          <a:ext cx="914400" cy="609600"/>
        </p:xfrm>
        <a:graphic>
          <a:graphicData uri="http://schemas.openxmlformats.org/presentationml/2006/ole">
            <mc:AlternateContent xmlns:mc="http://schemas.openxmlformats.org/markup-compatibility/2006">
              <mc:Choice xmlns:v="urn:schemas-microsoft-com:vml" Requires="v">
                <p:oleObj spid="_x0000_s57358" name="Photo Editor Photo" r:id="rId4" imgW="7621064" imgH="4105848" progId="MSPhotoEd.3">
                  <p:embed/>
                </p:oleObj>
              </mc:Choice>
              <mc:Fallback>
                <p:oleObj name="Photo Editor Photo" r:id="rId4" imgW="7621064" imgH="4105848" progId="MSPhotoEd.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5867400"/>
                        <a:ext cx="914400" cy="6096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7349" name="Text Box 5"/>
          <p:cNvSpPr txBox="1">
            <a:spLocks noChangeArrowheads="1"/>
          </p:cNvSpPr>
          <p:nvPr/>
        </p:nvSpPr>
        <p:spPr bwMode="auto">
          <a:xfrm>
            <a:off x="1143000" y="5943600"/>
            <a:ext cx="6934200" cy="227013"/>
          </a:xfrm>
          <a:prstGeom prst="rect">
            <a:avLst/>
          </a:prstGeom>
          <a:solidFill>
            <a:srgbClr val="0000FF"/>
          </a:solidFill>
          <a:ln w="12700">
            <a:solidFill>
              <a:srgbClr val="6666FF"/>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800"/>
              <a:t>                                                                                                                                                                                                                                                              </a:t>
            </a:r>
          </a:p>
        </p:txBody>
      </p:sp>
      <p:sp>
        <p:nvSpPr>
          <p:cNvPr id="57350" name="Rectangle 6"/>
          <p:cNvSpPr>
            <a:spLocks noChangeArrowheads="1"/>
          </p:cNvSpPr>
          <p:nvPr/>
        </p:nvSpPr>
        <p:spPr bwMode="auto">
          <a:xfrm>
            <a:off x="1270000" y="6224588"/>
            <a:ext cx="9128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1200"/>
              <a:t>P. Bormann</a:t>
            </a:r>
          </a:p>
        </p:txBody>
      </p:sp>
      <p:sp>
        <p:nvSpPr>
          <p:cNvPr id="57351" name="Text Box 7"/>
          <p:cNvSpPr txBox="1">
            <a:spLocks noChangeArrowheads="1"/>
          </p:cNvSpPr>
          <p:nvPr/>
        </p:nvSpPr>
        <p:spPr bwMode="auto">
          <a:xfrm>
            <a:off x="298450" y="719138"/>
            <a:ext cx="86201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2400" b="1">
                <a:latin typeface="Arial" pitchFamily="34" charset="0"/>
              </a:rPr>
              <a:t>•</a:t>
            </a:r>
            <a:r>
              <a:rPr lang="de-DE" altLang="en-US" sz="1800" b="1">
                <a:latin typeface="Arial" pitchFamily="34" charset="0"/>
              </a:rPr>
              <a:t>  </a:t>
            </a:r>
            <a:r>
              <a:rPr lang="de-DE" altLang="en-US" sz="2400" b="1">
                <a:latin typeface="Arial" pitchFamily="34" charset="0"/>
              </a:rPr>
              <a:t>Mw</a:t>
            </a:r>
            <a:r>
              <a:rPr lang="de-DE" altLang="en-US" sz="2000" b="1">
                <a:latin typeface="Arial" pitchFamily="34" charset="0"/>
              </a:rPr>
              <a:t> and </a:t>
            </a:r>
            <a:r>
              <a:rPr lang="de-DE" altLang="en-US" sz="2400" b="1">
                <a:latin typeface="Arial" pitchFamily="34" charset="0"/>
              </a:rPr>
              <a:t>Me</a:t>
            </a:r>
            <a:r>
              <a:rPr lang="de-DE" altLang="en-US" sz="2000" b="1">
                <a:latin typeface="Arial" pitchFamily="34" charset="0"/>
              </a:rPr>
              <a:t> are the only physically well-defined and non-saturating</a:t>
            </a:r>
          </a:p>
          <a:p>
            <a:pPr>
              <a:spcBef>
                <a:spcPct val="0"/>
              </a:spcBef>
              <a:buFontTx/>
              <a:buNone/>
            </a:pPr>
            <a:r>
              <a:rPr lang="de-DE" altLang="en-US" sz="2000" b="1">
                <a:latin typeface="Arial" pitchFamily="34" charset="0"/>
              </a:rPr>
              <a:t>   magnitudes,  however, they mean different things.</a:t>
            </a:r>
            <a:endParaRPr lang="en-GB" altLang="en-US" sz="1800" b="1">
              <a:latin typeface="Arial" pitchFamily="34" charset="0"/>
            </a:endParaRPr>
          </a:p>
        </p:txBody>
      </p:sp>
      <p:sp>
        <p:nvSpPr>
          <p:cNvPr id="57352" name="Text Box 8"/>
          <p:cNvSpPr txBox="1">
            <a:spLocks noChangeArrowheads="1"/>
          </p:cNvSpPr>
          <p:nvPr/>
        </p:nvSpPr>
        <p:spPr bwMode="auto">
          <a:xfrm>
            <a:off x="195263" y="1584325"/>
            <a:ext cx="80597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1600" b="1">
                <a:latin typeface="Arial" pitchFamily="34" charset="0"/>
              </a:rPr>
              <a:t> </a:t>
            </a:r>
            <a:r>
              <a:rPr lang="de-DE" altLang="en-US" sz="2400" b="1">
                <a:latin typeface="Arial" pitchFamily="34" charset="0"/>
              </a:rPr>
              <a:t>•</a:t>
            </a:r>
            <a:r>
              <a:rPr lang="de-DE" altLang="en-US" sz="1600" b="1">
                <a:latin typeface="Arial" pitchFamily="34" charset="0"/>
              </a:rPr>
              <a:t>   </a:t>
            </a:r>
            <a:r>
              <a:rPr lang="de-DE" altLang="en-US" sz="2000" b="1">
                <a:latin typeface="Arial" pitchFamily="34" charset="0"/>
              </a:rPr>
              <a:t>Determination of Mw and Me has to be based on (V)BB, digital </a:t>
            </a:r>
          </a:p>
          <a:p>
            <a:pPr>
              <a:spcBef>
                <a:spcPct val="0"/>
              </a:spcBef>
              <a:buFontTx/>
              <a:buNone/>
            </a:pPr>
            <a:r>
              <a:rPr lang="de-DE" altLang="en-US" sz="2000" b="1">
                <a:latin typeface="Arial" pitchFamily="34" charset="0"/>
              </a:rPr>
              <a:t>     records (bandwidth: 2 to 4 decades or 6 to 13 octaves).</a:t>
            </a:r>
            <a:endParaRPr lang="en-GB" altLang="en-US" sz="2000" b="1">
              <a:latin typeface="Arial" pitchFamily="34" charset="0"/>
            </a:endParaRPr>
          </a:p>
        </p:txBody>
      </p:sp>
      <p:sp>
        <p:nvSpPr>
          <p:cNvPr id="57353" name="Text Box 9"/>
          <p:cNvSpPr txBox="1">
            <a:spLocks noChangeArrowheads="1"/>
          </p:cNvSpPr>
          <p:nvPr/>
        </p:nvSpPr>
        <p:spPr bwMode="auto">
          <a:xfrm>
            <a:off x="250825" y="2636838"/>
            <a:ext cx="793518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2400" b="1" dirty="0">
                <a:latin typeface="Arial" pitchFamily="34" charset="0"/>
              </a:rPr>
              <a:t>•</a:t>
            </a:r>
            <a:r>
              <a:rPr lang="de-DE" altLang="en-US" sz="1600" b="1" dirty="0">
                <a:latin typeface="Arial" pitchFamily="34" charset="0"/>
              </a:rPr>
              <a:t>  </a:t>
            </a:r>
            <a:r>
              <a:rPr lang="de-DE" altLang="en-US" sz="2000" b="1" dirty="0">
                <a:latin typeface="Arial" pitchFamily="34" charset="0"/>
              </a:rPr>
              <a:t>All classical band-limited magnitudes </a:t>
            </a:r>
            <a:r>
              <a:rPr lang="de-DE" altLang="en-US" sz="2000" dirty="0">
                <a:latin typeface="Arial" pitchFamily="34" charset="0"/>
              </a:rPr>
              <a:t>(typically 1 to 3 octaves),</a:t>
            </a:r>
            <a:r>
              <a:rPr lang="de-DE" altLang="en-US" sz="2000" b="1" dirty="0">
                <a:latin typeface="Arial" pitchFamily="34" charset="0"/>
              </a:rPr>
              <a:t> </a:t>
            </a:r>
          </a:p>
          <a:p>
            <a:pPr>
              <a:spcBef>
                <a:spcPct val="0"/>
              </a:spcBef>
              <a:buFontTx/>
              <a:buNone/>
            </a:pPr>
            <a:r>
              <a:rPr lang="de-DE" altLang="en-US" sz="2000" b="1" dirty="0">
                <a:latin typeface="Arial" pitchFamily="34" charset="0"/>
              </a:rPr>
              <a:t>   saturate </a:t>
            </a:r>
            <a:r>
              <a:rPr lang="de-DE" altLang="en-US" sz="2000" dirty="0">
                <a:latin typeface="Arial" pitchFamily="34" charset="0"/>
              </a:rPr>
              <a:t>(e.g.; Ml, mb, mB and Ms</a:t>
            </a:r>
            <a:r>
              <a:rPr lang="de-DE" altLang="en-US" sz="2000" dirty="0" smtClean="0">
                <a:latin typeface="Arial" pitchFamily="34" charset="0"/>
              </a:rPr>
              <a:t>).</a:t>
            </a:r>
            <a:endParaRPr lang="en-GB" altLang="en-US" sz="2000" b="1" dirty="0">
              <a:latin typeface="Arial" pitchFamily="34" charset="0"/>
            </a:endParaRPr>
          </a:p>
        </p:txBody>
      </p:sp>
      <p:sp>
        <p:nvSpPr>
          <p:cNvPr id="57354" name="Text Box 10"/>
          <p:cNvSpPr txBox="1">
            <a:spLocks noChangeArrowheads="1"/>
          </p:cNvSpPr>
          <p:nvPr/>
        </p:nvSpPr>
        <p:spPr bwMode="auto">
          <a:xfrm>
            <a:off x="179388" y="3933825"/>
            <a:ext cx="833273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de-DE" altLang="en-US" sz="2400" b="1" dirty="0">
                <a:latin typeface="Arial" pitchFamily="34" charset="0"/>
              </a:rPr>
              <a:t>•</a:t>
            </a:r>
            <a:r>
              <a:rPr lang="de-DE" altLang="en-US" sz="1800" b="1" dirty="0">
                <a:latin typeface="Arial" pitchFamily="34" charset="0"/>
              </a:rPr>
              <a:t>  </a:t>
            </a:r>
            <a:r>
              <a:rPr lang="de-DE" altLang="en-US" sz="2000" b="1" dirty="0">
                <a:latin typeface="Arial" pitchFamily="34" charset="0"/>
              </a:rPr>
              <a:t>Band-limited magnitudes still form </a:t>
            </a:r>
            <a:r>
              <a:rPr lang="de-DE" altLang="en-US" sz="2000" b="1" dirty="0" smtClean="0">
                <a:latin typeface="Arial" pitchFamily="34" charset="0"/>
              </a:rPr>
              <a:t>the </a:t>
            </a:r>
            <a:r>
              <a:rPr lang="de-DE" altLang="en-US" sz="2000" b="1" dirty="0">
                <a:latin typeface="Arial" pitchFamily="34" charset="0"/>
              </a:rPr>
              <a:t>largest magnitude data </a:t>
            </a:r>
          </a:p>
          <a:p>
            <a:pPr>
              <a:spcBef>
                <a:spcPct val="0"/>
              </a:spcBef>
              <a:buFontTx/>
              <a:buNone/>
            </a:pPr>
            <a:r>
              <a:rPr lang="de-DE" altLang="en-US" sz="2000" b="1" dirty="0">
                <a:latin typeface="Arial" pitchFamily="34" charset="0"/>
              </a:rPr>
              <a:t>   set. They have merits on their own (e.g., Ml-I</a:t>
            </a:r>
            <a:r>
              <a:rPr lang="de-DE" altLang="en-US" sz="2000" b="1" baseline="-25000" dirty="0">
                <a:latin typeface="Arial" pitchFamily="34" charset="0"/>
              </a:rPr>
              <a:t>0</a:t>
            </a:r>
            <a:r>
              <a:rPr lang="de-DE" altLang="en-US" sz="2000" b="1" dirty="0">
                <a:latin typeface="Arial" pitchFamily="34" charset="0"/>
              </a:rPr>
              <a:t>, </a:t>
            </a:r>
            <a:r>
              <a:rPr lang="de-DE" altLang="en-US" sz="2000" b="1" u="sng" dirty="0">
                <a:latin typeface="Arial" pitchFamily="34" charset="0"/>
              </a:rPr>
              <a:t>mb-Ms ratio</a:t>
            </a:r>
            <a:r>
              <a:rPr lang="de-DE" altLang="en-US" sz="2000" b="1" dirty="0">
                <a:latin typeface="Arial" pitchFamily="34" charset="0"/>
              </a:rPr>
              <a:t>, etc.).</a:t>
            </a:r>
            <a:endParaRPr lang="en-GB" altLang="en-US" sz="1800" b="1" dirty="0">
              <a:latin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i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700213"/>
            <a:ext cx="8853488"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Rectangle 3"/>
          <p:cNvSpPr>
            <a:spLocks noChangeArrowheads="1"/>
          </p:cNvSpPr>
          <p:nvPr/>
        </p:nvSpPr>
        <p:spPr bwMode="auto">
          <a:xfrm>
            <a:off x="-19050" y="7938"/>
            <a:ext cx="9182100" cy="8191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a:solidFill>
                  <a:schemeClr val="bg1"/>
                </a:solidFill>
                <a:latin typeface="Arial" pitchFamily="34" charset="0"/>
              </a:rPr>
              <a:t>ORDERS OF MAGNITUDE</a:t>
            </a:r>
          </a:p>
          <a:p>
            <a:pPr eaLnBrk="1" hangingPunct="1">
              <a:spcBef>
                <a:spcPct val="0"/>
              </a:spcBef>
              <a:buFontTx/>
              <a:buNone/>
            </a:pPr>
            <a:r>
              <a:rPr lang="en-US" altLang="en-US" sz="2800" b="1">
                <a:solidFill>
                  <a:schemeClr val="bg1"/>
                </a:solidFill>
                <a:latin typeface="Arial" pitchFamily="34" charset="0"/>
              </a:rPr>
              <a:t>Seismic magnitude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n-US" altLang="en-US" smtClean="0"/>
              <a:t>Magnitude-frequency distribution</a:t>
            </a:r>
          </a:p>
        </p:txBody>
      </p:sp>
      <p:graphicFrame>
        <p:nvGraphicFramePr>
          <p:cNvPr id="59395" name="Object 5"/>
          <p:cNvGraphicFramePr>
            <a:graphicFrameLocks noChangeAspect="1"/>
          </p:cNvGraphicFramePr>
          <p:nvPr/>
        </p:nvGraphicFramePr>
        <p:xfrm>
          <a:off x="4114800" y="2463800"/>
          <a:ext cx="914400" cy="198438"/>
        </p:xfrm>
        <a:graphic>
          <a:graphicData uri="http://schemas.openxmlformats.org/presentationml/2006/ole">
            <mc:AlternateContent xmlns:mc="http://schemas.openxmlformats.org/markup-compatibility/2006">
              <mc:Choice xmlns:v="urn:schemas-microsoft-com:vml" Requires="v">
                <p:oleObj spid="_x0000_s59401" name="Equation" r:id="rId3" imgW="435285" imgH="677109" progId="Equation.DSMT4">
                  <p:embed/>
                </p:oleObj>
              </mc:Choice>
              <mc:Fallback>
                <p:oleObj name="Equation" r:id="rId3" imgW="435285" imgH="677109"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2463800"/>
                        <a:ext cx="9144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9396"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1550" y="1639888"/>
            <a:ext cx="11974513"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14987419-BFC1-4F2A-831A-45E8EEA3478D}" type="slidenum">
              <a:rPr lang="tr-TR" altLang="en-US" sz="1400" smtClean="0">
                <a:latin typeface="Arial" pitchFamily="34" charset="0"/>
              </a:rPr>
              <a:pPr eaLnBrk="1" hangingPunct="1">
                <a:spcBef>
                  <a:spcPct val="0"/>
                </a:spcBef>
                <a:buFontTx/>
                <a:buNone/>
              </a:pPr>
              <a:t>57</a:t>
            </a:fld>
            <a:endParaRPr lang="tr-TR" altLang="en-US" sz="1400" smtClean="0">
              <a:latin typeface="Arial"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8238" y="185738"/>
            <a:ext cx="686752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Slide Number Placeholder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9EB08EBA-9B2F-42BC-8D92-95CE6F9056DD}" type="slidenum">
              <a:rPr lang="tr-TR" altLang="en-US" sz="1400" smtClean="0">
                <a:latin typeface="Arial" pitchFamily="34" charset="0"/>
              </a:rPr>
              <a:pPr eaLnBrk="1" hangingPunct="1">
                <a:spcBef>
                  <a:spcPct val="0"/>
                </a:spcBef>
                <a:buFontTx/>
                <a:buNone/>
              </a:pPr>
              <a:t>58</a:t>
            </a:fld>
            <a:endParaRPr lang="tr-TR" altLang="en-US" sz="1400" smtClean="0">
              <a:latin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3"/>
          <p:cNvSpPr>
            <a:spLocks noGrp="1"/>
          </p:cNvSpPr>
          <p:nvPr>
            <p:ph type="title"/>
          </p:nvPr>
        </p:nvSpPr>
        <p:spPr>
          <a:xfrm>
            <a:off x="457200" y="1905000"/>
            <a:ext cx="8229600" cy="1143000"/>
          </a:xfrm>
        </p:spPr>
        <p:txBody>
          <a:bodyPr/>
          <a:lstStyle/>
          <a:p>
            <a:pPr eaLnBrk="1" hangingPunct="1"/>
            <a:r>
              <a:rPr lang="en-US" altLang="en-US" smtClean="0">
                <a:latin typeface="Calibri" pitchFamily="34" charset="0"/>
              </a:rPr>
              <a:t>Recurrence Rate</a:t>
            </a:r>
          </a:p>
        </p:txBody>
      </p:sp>
      <p:sp>
        <p:nvSpPr>
          <p:cNvPr id="61443"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030DA2F9-069E-4A35-A452-35568CC1054F}" type="slidenum">
              <a:rPr lang="en-US" altLang="en-US" sz="1400" smtClean="0">
                <a:solidFill>
                  <a:srgbClr val="000000"/>
                </a:solidFill>
                <a:latin typeface="Arial" pitchFamily="34" charset="0"/>
              </a:rPr>
              <a:pPr eaLnBrk="1" hangingPunct="1">
                <a:spcBef>
                  <a:spcPct val="0"/>
                </a:spcBef>
                <a:buFontTx/>
                <a:buNone/>
              </a:pPr>
              <a:t>59</a:t>
            </a:fld>
            <a:endParaRPr lang="en-US" altLang="en-US" sz="140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eaLnBrk="1" hangingPunct="1"/>
            <a:r>
              <a:rPr lang="en-US" altLang="en-US" smtClean="0"/>
              <a:t>Slip Rate </a:t>
            </a:r>
            <a:r>
              <a:rPr lang="en-US" altLang="en-US" smtClean="0">
                <a:sym typeface="Wingdings" pitchFamily="2" charset="2"/>
              </a:rPr>
              <a:t> Recurrence Rate</a:t>
            </a:r>
            <a:endParaRPr lang="en-US" altLang="en-US" smtClean="0"/>
          </a:p>
        </p:txBody>
      </p:sp>
      <p:sp>
        <p:nvSpPr>
          <p:cNvPr id="62467" name="Content Placeholder 2"/>
          <p:cNvSpPr>
            <a:spLocks noGrp="1"/>
          </p:cNvSpPr>
          <p:nvPr>
            <p:ph idx="1"/>
          </p:nvPr>
        </p:nvSpPr>
        <p:spPr>
          <a:xfrm>
            <a:off x="457200" y="1600200"/>
            <a:ext cx="8534400" cy="4525963"/>
          </a:xfrm>
        </p:spPr>
        <p:txBody>
          <a:bodyPr/>
          <a:lstStyle/>
          <a:p>
            <a:pPr eaLnBrk="1" hangingPunct="1"/>
            <a:r>
              <a:rPr lang="en-US" altLang="en-US" sz="2800" smtClean="0"/>
              <a:t>Slip rate = N mm/year</a:t>
            </a:r>
          </a:p>
          <a:p>
            <a:pPr eaLnBrk="1" hangingPunct="1"/>
            <a:r>
              <a:rPr lang="en-US" altLang="en-US" sz="2800" smtClean="0"/>
              <a:t>M</a:t>
            </a:r>
            <a:r>
              <a:rPr lang="en-US" altLang="en-US" sz="2800" baseline="-25000" smtClean="0"/>
              <a:t>max</a:t>
            </a:r>
            <a:r>
              <a:rPr lang="en-US" altLang="en-US" sz="2800" smtClean="0"/>
              <a:t> event = X meters (average) slip</a:t>
            </a:r>
          </a:p>
          <a:p>
            <a:pPr eaLnBrk="1" hangingPunct="1"/>
            <a:r>
              <a:rPr lang="en-US" altLang="en-US" sz="2800" smtClean="0"/>
              <a:t>Characteristic model: T</a:t>
            </a:r>
            <a:r>
              <a:rPr lang="en-US" altLang="en-US" sz="2800" baseline="-25000" smtClean="0"/>
              <a:t>r</a:t>
            </a:r>
            <a:r>
              <a:rPr lang="en-US" altLang="en-US" sz="2800" smtClean="0"/>
              <a:t> = X/N</a:t>
            </a:r>
          </a:p>
          <a:p>
            <a:pPr eaLnBrk="1" hangingPunct="1"/>
            <a:r>
              <a:rPr lang="en-US" altLang="en-US" sz="2800" smtClean="0"/>
              <a:t>e.g</a:t>
            </a:r>
          </a:p>
          <a:p>
            <a:pPr eaLnBrk="1" hangingPunct="1">
              <a:buFontTx/>
              <a:buNone/>
            </a:pPr>
            <a:r>
              <a:rPr lang="en-US" altLang="en-US" sz="2800" smtClean="0"/>
              <a:t>		Sagaing fault: ? mm/yr</a:t>
            </a:r>
          </a:p>
          <a:p>
            <a:pPr eaLnBrk="1" hangingPunct="1">
              <a:buFontTx/>
              <a:buNone/>
            </a:pPr>
            <a:r>
              <a:rPr lang="en-US" altLang="en-US" sz="2800" smtClean="0"/>
              <a:t>	</a:t>
            </a:r>
          </a:p>
          <a:p>
            <a:pPr eaLnBrk="1" hangingPunct="1">
              <a:buFontTx/>
              <a:buNone/>
            </a:pPr>
            <a:endParaRPr lang="en-US" altLang="en-US" smtClean="0"/>
          </a:p>
        </p:txBody>
      </p:sp>
      <p:sp>
        <p:nvSpPr>
          <p:cNvPr id="62468"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4AACA9E8-985B-4689-B12D-A62A1DDAF5C4}" type="slidenum">
              <a:rPr lang="en-US" altLang="en-US" sz="1400" smtClean="0">
                <a:solidFill>
                  <a:srgbClr val="000000"/>
                </a:solidFill>
                <a:latin typeface="Arial" pitchFamily="34" charset="0"/>
              </a:rPr>
              <a:pPr eaLnBrk="1" hangingPunct="1">
                <a:spcBef>
                  <a:spcPct val="0"/>
                </a:spcBef>
                <a:buFontTx/>
                <a:buNone/>
              </a:pPr>
              <a:t>60</a:t>
            </a:fld>
            <a:endParaRPr lang="en-US" altLang="en-US" sz="140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altLang="en-US" smtClean="0"/>
              <a:t>Slip Rate </a:t>
            </a:r>
            <a:r>
              <a:rPr lang="en-US" altLang="en-US" smtClean="0">
                <a:sym typeface="Wingdings" pitchFamily="2" charset="2"/>
              </a:rPr>
              <a:t> Recurrence Rate</a:t>
            </a:r>
            <a:endParaRPr lang="en-US" altLang="en-US" smtClean="0"/>
          </a:p>
        </p:txBody>
      </p:sp>
      <p:sp>
        <p:nvSpPr>
          <p:cNvPr id="63491" name="Content Placeholder 2"/>
          <p:cNvSpPr>
            <a:spLocks noGrp="1"/>
          </p:cNvSpPr>
          <p:nvPr>
            <p:ph idx="1"/>
          </p:nvPr>
        </p:nvSpPr>
        <p:spPr>
          <a:xfrm>
            <a:off x="457200" y="1600200"/>
            <a:ext cx="8534400" cy="4525963"/>
          </a:xfrm>
        </p:spPr>
        <p:txBody>
          <a:bodyPr/>
          <a:lstStyle/>
          <a:p>
            <a:pPr eaLnBrk="1" hangingPunct="1"/>
            <a:r>
              <a:rPr lang="en-US" altLang="en-US" sz="2800" smtClean="0"/>
              <a:t>Slip rate = N mm/year</a:t>
            </a:r>
          </a:p>
          <a:p>
            <a:pPr eaLnBrk="1" hangingPunct="1"/>
            <a:r>
              <a:rPr lang="en-US" altLang="en-US" sz="2800" smtClean="0"/>
              <a:t>M</a:t>
            </a:r>
            <a:r>
              <a:rPr lang="en-US" altLang="en-US" sz="2800" baseline="-25000" smtClean="0"/>
              <a:t>max</a:t>
            </a:r>
            <a:r>
              <a:rPr lang="en-US" altLang="en-US" sz="2800" smtClean="0"/>
              <a:t> event = X meters (average) slip</a:t>
            </a:r>
          </a:p>
          <a:p>
            <a:pPr eaLnBrk="1" hangingPunct="1"/>
            <a:r>
              <a:rPr lang="en-US" altLang="en-US" sz="2800" smtClean="0"/>
              <a:t>Characteristic model: T</a:t>
            </a:r>
            <a:r>
              <a:rPr lang="en-US" altLang="en-US" sz="2800" baseline="-25000" smtClean="0"/>
              <a:t>r</a:t>
            </a:r>
            <a:r>
              <a:rPr lang="en-US" altLang="en-US" sz="2800" smtClean="0"/>
              <a:t> = X/N</a:t>
            </a:r>
          </a:p>
          <a:p>
            <a:pPr eaLnBrk="1" hangingPunct="1"/>
            <a:r>
              <a:rPr lang="en-US" altLang="en-US" sz="2800" smtClean="0"/>
              <a:t>e.g</a:t>
            </a:r>
          </a:p>
          <a:p>
            <a:pPr eaLnBrk="1" hangingPunct="1">
              <a:buFontTx/>
              <a:buNone/>
            </a:pPr>
            <a:r>
              <a:rPr lang="en-US" altLang="en-US" sz="2800" smtClean="0"/>
              <a:t>		Sagaing fault: 20 mm/year</a:t>
            </a:r>
          </a:p>
          <a:p>
            <a:pPr eaLnBrk="1" hangingPunct="1">
              <a:buFontTx/>
              <a:buNone/>
            </a:pPr>
            <a:r>
              <a:rPr lang="en-US" altLang="en-US" sz="2800" smtClean="0"/>
              <a:t>		M</a:t>
            </a:r>
            <a:r>
              <a:rPr lang="en-US" altLang="en-US" sz="2800" baseline="-25000" smtClean="0"/>
              <a:t>max</a:t>
            </a:r>
            <a:r>
              <a:rPr lang="en-US" altLang="en-US" sz="2800" smtClean="0"/>
              <a:t> = ?</a:t>
            </a:r>
          </a:p>
          <a:p>
            <a:pPr eaLnBrk="1" hangingPunct="1">
              <a:buFontTx/>
              <a:buNone/>
            </a:pPr>
            <a:endParaRPr lang="en-US" altLang="en-US" sz="2800" smtClean="0"/>
          </a:p>
          <a:p>
            <a:pPr eaLnBrk="1" hangingPunct="1">
              <a:buFontTx/>
              <a:buNone/>
            </a:pPr>
            <a:endParaRPr lang="en-US" altLang="en-US" smtClean="0"/>
          </a:p>
        </p:txBody>
      </p:sp>
      <p:sp>
        <p:nvSpPr>
          <p:cNvPr id="63492"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A3443C84-B8A2-4DC7-8FF4-342A6D0CC3B1}" type="slidenum">
              <a:rPr lang="en-US" altLang="en-US" sz="1400" smtClean="0">
                <a:solidFill>
                  <a:srgbClr val="000000"/>
                </a:solidFill>
                <a:latin typeface="Arial" pitchFamily="34" charset="0"/>
              </a:rPr>
              <a:pPr eaLnBrk="1" hangingPunct="1">
                <a:spcBef>
                  <a:spcPct val="0"/>
                </a:spcBef>
                <a:buFontTx/>
                <a:buNone/>
              </a:pPr>
              <a:t>61</a:t>
            </a:fld>
            <a:endParaRPr lang="en-US" altLang="en-US" sz="140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n-US" altLang="en-US" smtClean="0"/>
              <a:t>Slip Rate </a:t>
            </a:r>
            <a:r>
              <a:rPr lang="en-US" altLang="en-US" smtClean="0">
                <a:sym typeface="Wingdings" pitchFamily="2" charset="2"/>
              </a:rPr>
              <a:t> Recurrence Rate</a:t>
            </a:r>
            <a:endParaRPr lang="en-US" altLang="en-US" smtClean="0"/>
          </a:p>
        </p:txBody>
      </p:sp>
      <p:sp>
        <p:nvSpPr>
          <p:cNvPr id="64515" name="Content Placeholder 2"/>
          <p:cNvSpPr>
            <a:spLocks noGrp="1"/>
          </p:cNvSpPr>
          <p:nvPr>
            <p:ph idx="1"/>
          </p:nvPr>
        </p:nvSpPr>
        <p:spPr>
          <a:xfrm>
            <a:off x="457200" y="1600200"/>
            <a:ext cx="8534400" cy="4525963"/>
          </a:xfrm>
        </p:spPr>
        <p:txBody>
          <a:bodyPr/>
          <a:lstStyle/>
          <a:p>
            <a:pPr eaLnBrk="1" hangingPunct="1"/>
            <a:r>
              <a:rPr lang="en-US" altLang="en-US" sz="2800" smtClean="0"/>
              <a:t>Slip rate = N mm/year</a:t>
            </a:r>
          </a:p>
          <a:p>
            <a:pPr eaLnBrk="1" hangingPunct="1"/>
            <a:r>
              <a:rPr lang="en-US" altLang="en-US" sz="2800" smtClean="0"/>
              <a:t>M</a:t>
            </a:r>
            <a:r>
              <a:rPr lang="en-US" altLang="en-US" sz="2800" baseline="-25000" smtClean="0"/>
              <a:t>max</a:t>
            </a:r>
            <a:r>
              <a:rPr lang="en-US" altLang="en-US" sz="2800" smtClean="0"/>
              <a:t> event = X meters (average) slip</a:t>
            </a:r>
          </a:p>
          <a:p>
            <a:pPr eaLnBrk="1" hangingPunct="1"/>
            <a:r>
              <a:rPr lang="en-US" altLang="en-US" sz="2800" smtClean="0"/>
              <a:t>Characteristic model: T</a:t>
            </a:r>
            <a:r>
              <a:rPr lang="en-US" altLang="en-US" sz="2800" baseline="-25000" smtClean="0"/>
              <a:t>r</a:t>
            </a:r>
            <a:r>
              <a:rPr lang="en-US" altLang="en-US" sz="2800" smtClean="0"/>
              <a:t> = X/N</a:t>
            </a:r>
          </a:p>
          <a:p>
            <a:pPr eaLnBrk="1" hangingPunct="1"/>
            <a:r>
              <a:rPr lang="en-US" altLang="en-US" sz="2800" smtClean="0"/>
              <a:t>e.g</a:t>
            </a:r>
          </a:p>
          <a:p>
            <a:pPr eaLnBrk="1" hangingPunct="1">
              <a:buFontTx/>
              <a:buNone/>
            </a:pPr>
            <a:r>
              <a:rPr lang="en-US" altLang="en-US" sz="2800" smtClean="0"/>
              <a:t>		Sagaing fault: 20 mm/year</a:t>
            </a:r>
          </a:p>
          <a:p>
            <a:pPr eaLnBrk="1" hangingPunct="1">
              <a:buFontTx/>
              <a:buNone/>
            </a:pPr>
            <a:r>
              <a:rPr lang="en-US" altLang="en-US" sz="2800" smtClean="0"/>
              <a:t>		M</a:t>
            </a:r>
            <a:r>
              <a:rPr lang="en-US" altLang="en-US" sz="2800" baseline="-25000" smtClean="0"/>
              <a:t>max</a:t>
            </a:r>
            <a:r>
              <a:rPr lang="en-US" altLang="en-US" sz="2800" smtClean="0"/>
              <a:t> = 8, X = ?</a:t>
            </a:r>
          </a:p>
          <a:p>
            <a:pPr eaLnBrk="1" hangingPunct="1">
              <a:buFontTx/>
              <a:buNone/>
            </a:pPr>
            <a:endParaRPr lang="en-US" altLang="en-US" sz="2800" smtClean="0"/>
          </a:p>
          <a:p>
            <a:pPr eaLnBrk="1" hangingPunct="1">
              <a:buFontTx/>
              <a:buNone/>
            </a:pPr>
            <a:endParaRPr lang="en-US" altLang="en-US" smtClean="0"/>
          </a:p>
        </p:txBody>
      </p:sp>
      <p:sp>
        <p:nvSpPr>
          <p:cNvPr id="64516"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659106B5-A9B1-4422-B797-3B059759CA54}" type="slidenum">
              <a:rPr lang="en-US" altLang="en-US" sz="1400" smtClean="0">
                <a:solidFill>
                  <a:srgbClr val="000000"/>
                </a:solidFill>
                <a:latin typeface="Arial" pitchFamily="34" charset="0"/>
              </a:rPr>
              <a:pPr eaLnBrk="1" hangingPunct="1">
                <a:spcBef>
                  <a:spcPct val="0"/>
                </a:spcBef>
                <a:buFontTx/>
                <a:buNone/>
              </a:pPr>
              <a:t>62</a:t>
            </a:fld>
            <a:endParaRPr lang="en-US" altLang="en-US" sz="140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n-US" altLang="en-US" smtClean="0"/>
              <a:t>Slip Rate </a:t>
            </a:r>
            <a:r>
              <a:rPr lang="en-US" altLang="en-US" smtClean="0">
                <a:sym typeface="Wingdings" pitchFamily="2" charset="2"/>
              </a:rPr>
              <a:t> Recurrence Rate</a:t>
            </a:r>
            <a:endParaRPr lang="en-US" altLang="en-US" smtClean="0"/>
          </a:p>
        </p:txBody>
      </p:sp>
      <p:sp>
        <p:nvSpPr>
          <p:cNvPr id="65539" name="Content Placeholder 2"/>
          <p:cNvSpPr>
            <a:spLocks noGrp="1"/>
          </p:cNvSpPr>
          <p:nvPr>
            <p:ph idx="1"/>
          </p:nvPr>
        </p:nvSpPr>
        <p:spPr>
          <a:xfrm>
            <a:off x="457200" y="1600200"/>
            <a:ext cx="8534400" cy="4525963"/>
          </a:xfrm>
        </p:spPr>
        <p:txBody>
          <a:bodyPr/>
          <a:lstStyle/>
          <a:p>
            <a:pPr eaLnBrk="1" hangingPunct="1"/>
            <a:r>
              <a:rPr lang="en-US" altLang="en-US" sz="2800" smtClean="0"/>
              <a:t>Slip rate = N mm/year</a:t>
            </a:r>
          </a:p>
          <a:p>
            <a:pPr eaLnBrk="1" hangingPunct="1"/>
            <a:r>
              <a:rPr lang="en-US" altLang="en-US" sz="2800" smtClean="0"/>
              <a:t>M</a:t>
            </a:r>
            <a:r>
              <a:rPr lang="en-US" altLang="en-US" sz="2800" baseline="-25000" smtClean="0"/>
              <a:t>max</a:t>
            </a:r>
            <a:r>
              <a:rPr lang="en-US" altLang="en-US" sz="2800" smtClean="0"/>
              <a:t> event = X meters (average) slip</a:t>
            </a:r>
          </a:p>
          <a:p>
            <a:pPr eaLnBrk="1" hangingPunct="1"/>
            <a:r>
              <a:rPr lang="en-US" altLang="en-US" sz="2800" smtClean="0"/>
              <a:t>Characteristic model: T</a:t>
            </a:r>
            <a:r>
              <a:rPr lang="en-US" altLang="en-US" sz="2800" baseline="-25000" smtClean="0"/>
              <a:t>r</a:t>
            </a:r>
            <a:r>
              <a:rPr lang="en-US" altLang="en-US" sz="2800" smtClean="0"/>
              <a:t> = X/N</a:t>
            </a:r>
          </a:p>
          <a:p>
            <a:pPr eaLnBrk="1" hangingPunct="1"/>
            <a:r>
              <a:rPr lang="en-US" altLang="en-US" sz="2800" smtClean="0"/>
              <a:t>e.g</a:t>
            </a:r>
          </a:p>
          <a:p>
            <a:pPr eaLnBrk="1" hangingPunct="1">
              <a:buFontTx/>
              <a:buNone/>
            </a:pPr>
            <a:r>
              <a:rPr lang="en-US" altLang="en-US" sz="2800" smtClean="0"/>
              <a:t>		Sagaing fault: 20 mm/year</a:t>
            </a:r>
          </a:p>
          <a:p>
            <a:pPr eaLnBrk="1" hangingPunct="1">
              <a:buFontTx/>
              <a:buNone/>
            </a:pPr>
            <a:r>
              <a:rPr lang="en-US" altLang="en-US" sz="2800" smtClean="0"/>
              <a:t>		M</a:t>
            </a:r>
            <a:r>
              <a:rPr lang="en-US" altLang="en-US" sz="2800" baseline="-25000" smtClean="0"/>
              <a:t>max</a:t>
            </a:r>
            <a:r>
              <a:rPr lang="en-US" altLang="en-US" sz="2800" smtClean="0"/>
              <a:t> = 8, X = 6 m </a:t>
            </a:r>
            <a:r>
              <a:rPr lang="en-US" altLang="en-US" sz="2800" smtClean="0">
                <a:sym typeface="Wingdings" pitchFamily="2" charset="2"/>
              </a:rPr>
              <a:t> </a:t>
            </a:r>
            <a:r>
              <a:rPr lang="en-US" altLang="en-US" sz="2800" smtClean="0"/>
              <a:t>T</a:t>
            </a:r>
            <a:r>
              <a:rPr lang="en-US" altLang="en-US" sz="2800" baseline="-25000" smtClean="0"/>
              <a:t>r</a:t>
            </a:r>
            <a:r>
              <a:rPr lang="en-US" altLang="en-US" sz="2800" smtClean="0"/>
              <a:t> = ?</a:t>
            </a:r>
          </a:p>
          <a:p>
            <a:pPr eaLnBrk="1" hangingPunct="1">
              <a:buFontTx/>
              <a:buNone/>
            </a:pPr>
            <a:endParaRPr lang="en-US" altLang="en-US" sz="2800" smtClean="0"/>
          </a:p>
          <a:p>
            <a:pPr eaLnBrk="1" hangingPunct="1">
              <a:buFontTx/>
              <a:buNone/>
            </a:pPr>
            <a:endParaRPr lang="en-US" altLang="en-US" sz="2800" smtClean="0"/>
          </a:p>
          <a:p>
            <a:pPr eaLnBrk="1" hangingPunct="1">
              <a:buFontTx/>
              <a:buNone/>
            </a:pPr>
            <a:endParaRPr lang="en-US" altLang="en-US" smtClean="0"/>
          </a:p>
        </p:txBody>
      </p:sp>
      <p:sp>
        <p:nvSpPr>
          <p:cNvPr id="65540"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F81D2B6A-388E-4870-93FD-E810F009877E}" type="slidenum">
              <a:rPr lang="en-US" altLang="en-US" sz="1400" smtClean="0">
                <a:solidFill>
                  <a:srgbClr val="000000"/>
                </a:solidFill>
                <a:latin typeface="Arial" pitchFamily="34" charset="0"/>
              </a:rPr>
              <a:pPr eaLnBrk="1" hangingPunct="1">
                <a:spcBef>
                  <a:spcPct val="0"/>
                </a:spcBef>
                <a:buFontTx/>
                <a:buNone/>
              </a:pPr>
              <a:t>63</a:t>
            </a:fld>
            <a:endParaRPr lang="en-US" altLang="en-US" sz="140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eaLnBrk="1" hangingPunct="1"/>
            <a:r>
              <a:rPr lang="en-US" altLang="en-US" smtClean="0"/>
              <a:t>Slip Rate </a:t>
            </a:r>
            <a:r>
              <a:rPr lang="en-US" altLang="en-US" smtClean="0">
                <a:sym typeface="Wingdings" pitchFamily="2" charset="2"/>
              </a:rPr>
              <a:t> Recurrence Rate</a:t>
            </a:r>
            <a:endParaRPr lang="en-US" altLang="en-US" smtClean="0"/>
          </a:p>
        </p:txBody>
      </p:sp>
      <p:sp>
        <p:nvSpPr>
          <p:cNvPr id="66563" name="Content Placeholder 2"/>
          <p:cNvSpPr>
            <a:spLocks noGrp="1"/>
          </p:cNvSpPr>
          <p:nvPr>
            <p:ph idx="1"/>
          </p:nvPr>
        </p:nvSpPr>
        <p:spPr>
          <a:xfrm>
            <a:off x="457200" y="1600200"/>
            <a:ext cx="8534400" cy="4525963"/>
          </a:xfrm>
        </p:spPr>
        <p:txBody>
          <a:bodyPr/>
          <a:lstStyle/>
          <a:p>
            <a:pPr eaLnBrk="1" hangingPunct="1"/>
            <a:r>
              <a:rPr lang="en-US" altLang="en-US" sz="2800" smtClean="0"/>
              <a:t>Slip rate = N mm/year</a:t>
            </a:r>
          </a:p>
          <a:p>
            <a:pPr eaLnBrk="1" hangingPunct="1"/>
            <a:r>
              <a:rPr lang="en-US" altLang="en-US" sz="2800" smtClean="0"/>
              <a:t>M</a:t>
            </a:r>
            <a:r>
              <a:rPr lang="en-US" altLang="en-US" sz="2800" baseline="-25000" smtClean="0"/>
              <a:t>max</a:t>
            </a:r>
            <a:r>
              <a:rPr lang="en-US" altLang="en-US" sz="2800" smtClean="0"/>
              <a:t> event = X meters (average) slip</a:t>
            </a:r>
          </a:p>
          <a:p>
            <a:pPr eaLnBrk="1" hangingPunct="1"/>
            <a:r>
              <a:rPr lang="en-US" altLang="en-US" sz="2800" smtClean="0"/>
              <a:t>Characteristic model: T</a:t>
            </a:r>
            <a:r>
              <a:rPr lang="en-US" altLang="en-US" sz="2800" baseline="-25000" smtClean="0"/>
              <a:t>r</a:t>
            </a:r>
            <a:r>
              <a:rPr lang="en-US" altLang="en-US" sz="2800" smtClean="0"/>
              <a:t> = X/N</a:t>
            </a:r>
          </a:p>
          <a:p>
            <a:pPr eaLnBrk="1" hangingPunct="1"/>
            <a:r>
              <a:rPr lang="en-US" altLang="en-US" sz="2800" smtClean="0"/>
              <a:t>e.g</a:t>
            </a:r>
          </a:p>
          <a:p>
            <a:pPr eaLnBrk="1" hangingPunct="1">
              <a:buFontTx/>
              <a:buNone/>
            </a:pPr>
            <a:r>
              <a:rPr lang="en-US" altLang="en-US" sz="2800" smtClean="0"/>
              <a:t>		Sagaing fault: 20 mm/year</a:t>
            </a:r>
          </a:p>
          <a:p>
            <a:pPr eaLnBrk="1" hangingPunct="1">
              <a:buFontTx/>
              <a:buNone/>
            </a:pPr>
            <a:r>
              <a:rPr lang="en-US" altLang="en-US" sz="2800" smtClean="0"/>
              <a:t>		M</a:t>
            </a:r>
            <a:r>
              <a:rPr lang="en-US" altLang="en-US" sz="2800" baseline="-25000" smtClean="0"/>
              <a:t>max</a:t>
            </a:r>
            <a:r>
              <a:rPr lang="en-US" altLang="en-US" sz="2800" smtClean="0"/>
              <a:t> = 8, X = 6 m </a:t>
            </a:r>
            <a:r>
              <a:rPr lang="en-US" altLang="en-US" sz="2800" smtClean="0">
                <a:sym typeface="Wingdings" pitchFamily="2" charset="2"/>
              </a:rPr>
              <a:t> </a:t>
            </a:r>
            <a:r>
              <a:rPr lang="en-US" altLang="en-US" sz="2800" smtClean="0"/>
              <a:t>T</a:t>
            </a:r>
            <a:r>
              <a:rPr lang="en-US" altLang="en-US" sz="2800" baseline="-25000" smtClean="0"/>
              <a:t>r</a:t>
            </a:r>
            <a:r>
              <a:rPr lang="en-US" altLang="en-US" sz="2800" smtClean="0"/>
              <a:t> = 6/(.02) = 300 yrs</a:t>
            </a:r>
          </a:p>
          <a:p>
            <a:pPr eaLnBrk="1" hangingPunct="1">
              <a:buFontTx/>
              <a:buNone/>
            </a:pPr>
            <a:r>
              <a:rPr lang="en-US" altLang="en-US" sz="2800" smtClean="0"/>
              <a:t>	</a:t>
            </a:r>
          </a:p>
          <a:p>
            <a:pPr eaLnBrk="1" hangingPunct="1">
              <a:buFontTx/>
              <a:buNone/>
            </a:pPr>
            <a:endParaRPr lang="en-US" altLang="en-US" smtClean="0"/>
          </a:p>
        </p:txBody>
      </p:sp>
      <p:sp>
        <p:nvSpPr>
          <p:cNvPr id="66564"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6227FA7F-9538-4C7E-BCCD-7C4FD7D3012D}" type="slidenum">
              <a:rPr lang="en-US" altLang="en-US" sz="1400" smtClean="0">
                <a:solidFill>
                  <a:srgbClr val="000000"/>
                </a:solidFill>
                <a:latin typeface="Arial" pitchFamily="34" charset="0"/>
              </a:rPr>
              <a:pPr eaLnBrk="1" hangingPunct="1">
                <a:spcBef>
                  <a:spcPct val="0"/>
                </a:spcBef>
                <a:buFontTx/>
                <a:buNone/>
              </a:pPr>
              <a:t>64</a:t>
            </a:fld>
            <a:endParaRPr lang="en-US" altLang="en-US" sz="140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en-US" altLang="en-US" smtClean="0"/>
              <a:t>Slip Rate </a:t>
            </a:r>
            <a:r>
              <a:rPr lang="en-US" altLang="en-US" smtClean="0">
                <a:sym typeface="Wingdings" pitchFamily="2" charset="2"/>
              </a:rPr>
              <a:t> Recurrence Rate</a:t>
            </a:r>
            <a:endParaRPr lang="en-US" altLang="en-US" smtClean="0"/>
          </a:p>
        </p:txBody>
      </p:sp>
      <p:sp>
        <p:nvSpPr>
          <p:cNvPr id="67587" name="Content Placeholder 2"/>
          <p:cNvSpPr>
            <a:spLocks noGrp="1"/>
          </p:cNvSpPr>
          <p:nvPr>
            <p:ph idx="1"/>
          </p:nvPr>
        </p:nvSpPr>
        <p:spPr>
          <a:xfrm>
            <a:off x="457200" y="1600200"/>
            <a:ext cx="8534400" cy="4525963"/>
          </a:xfrm>
        </p:spPr>
        <p:txBody>
          <a:bodyPr/>
          <a:lstStyle/>
          <a:p>
            <a:pPr eaLnBrk="1" hangingPunct="1"/>
            <a:r>
              <a:rPr lang="en-US" altLang="en-US" sz="2800" smtClean="0"/>
              <a:t>Slip rate = N mm/year</a:t>
            </a:r>
          </a:p>
          <a:p>
            <a:pPr eaLnBrk="1" hangingPunct="1"/>
            <a:r>
              <a:rPr lang="en-US" altLang="en-US" sz="2800" smtClean="0"/>
              <a:t>M</a:t>
            </a:r>
            <a:r>
              <a:rPr lang="en-US" altLang="en-US" sz="2800" baseline="-25000" smtClean="0"/>
              <a:t>max</a:t>
            </a:r>
            <a:r>
              <a:rPr lang="en-US" altLang="en-US" sz="2800" smtClean="0"/>
              <a:t> event = X meters (average) slip</a:t>
            </a:r>
          </a:p>
          <a:p>
            <a:pPr eaLnBrk="1" hangingPunct="1"/>
            <a:r>
              <a:rPr lang="en-US" altLang="en-US" sz="2800" smtClean="0"/>
              <a:t>Characteristic model: T</a:t>
            </a:r>
            <a:r>
              <a:rPr lang="en-US" altLang="en-US" sz="2800" baseline="-25000" smtClean="0"/>
              <a:t>r</a:t>
            </a:r>
            <a:r>
              <a:rPr lang="en-US" altLang="en-US" sz="2800" smtClean="0"/>
              <a:t> = X/N</a:t>
            </a:r>
          </a:p>
          <a:p>
            <a:pPr eaLnBrk="1" hangingPunct="1"/>
            <a:r>
              <a:rPr lang="en-US" altLang="en-US" sz="2800" smtClean="0"/>
              <a:t>e.g</a:t>
            </a:r>
          </a:p>
          <a:p>
            <a:pPr eaLnBrk="1" hangingPunct="1">
              <a:buFontTx/>
              <a:buNone/>
            </a:pPr>
            <a:r>
              <a:rPr lang="en-US" altLang="en-US" sz="2800" smtClean="0"/>
              <a:t>		Sagaing fault: 20 mm/year</a:t>
            </a:r>
          </a:p>
          <a:p>
            <a:pPr eaLnBrk="1" hangingPunct="1">
              <a:buFontTx/>
              <a:buNone/>
            </a:pPr>
            <a:r>
              <a:rPr lang="en-US" altLang="en-US" sz="2800" smtClean="0"/>
              <a:t>		M</a:t>
            </a:r>
            <a:r>
              <a:rPr lang="en-US" altLang="en-US" sz="2800" baseline="-25000" smtClean="0"/>
              <a:t>max</a:t>
            </a:r>
            <a:r>
              <a:rPr lang="en-US" altLang="en-US" sz="2800" smtClean="0"/>
              <a:t> = 7.5, X = ?</a:t>
            </a:r>
          </a:p>
          <a:p>
            <a:pPr eaLnBrk="1" hangingPunct="1">
              <a:buFontTx/>
              <a:buNone/>
            </a:pPr>
            <a:endParaRPr lang="en-US" altLang="en-US" sz="2800" smtClean="0"/>
          </a:p>
          <a:p>
            <a:pPr eaLnBrk="1" hangingPunct="1">
              <a:buFontTx/>
              <a:buNone/>
            </a:pPr>
            <a:endParaRPr lang="en-US" altLang="en-US" smtClean="0"/>
          </a:p>
        </p:txBody>
      </p:sp>
      <p:sp>
        <p:nvSpPr>
          <p:cNvPr id="67588"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0E8193DF-F556-456A-95B1-BFDE76646A67}" type="slidenum">
              <a:rPr lang="en-US" altLang="en-US" sz="1400" smtClean="0">
                <a:solidFill>
                  <a:srgbClr val="000000"/>
                </a:solidFill>
                <a:latin typeface="Arial" pitchFamily="34" charset="0"/>
              </a:rPr>
              <a:pPr eaLnBrk="1" hangingPunct="1">
                <a:spcBef>
                  <a:spcPct val="0"/>
                </a:spcBef>
                <a:buFontTx/>
                <a:buNone/>
              </a:pPr>
              <a:t>65</a:t>
            </a:fld>
            <a:endParaRPr lang="en-US" altLang="en-US" sz="140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n-US" altLang="en-US" smtClean="0"/>
              <a:t>Slip Rate </a:t>
            </a:r>
            <a:r>
              <a:rPr lang="en-US" altLang="en-US" smtClean="0">
                <a:sym typeface="Wingdings" pitchFamily="2" charset="2"/>
              </a:rPr>
              <a:t> Recurrence Rate</a:t>
            </a:r>
            <a:endParaRPr lang="en-US" altLang="en-US" smtClean="0"/>
          </a:p>
        </p:txBody>
      </p:sp>
      <p:sp>
        <p:nvSpPr>
          <p:cNvPr id="68611" name="Content Placeholder 2"/>
          <p:cNvSpPr>
            <a:spLocks noGrp="1"/>
          </p:cNvSpPr>
          <p:nvPr>
            <p:ph idx="1"/>
          </p:nvPr>
        </p:nvSpPr>
        <p:spPr>
          <a:xfrm>
            <a:off x="457200" y="1600200"/>
            <a:ext cx="8534400" cy="4525963"/>
          </a:xfrm>
        </p:spPr>
        <p:txBody>
          <a:bodyPr/>
          <a:lstStyle/>
          <a:p>
            <a:pPr eaLnBrk="1" hangingPunct="1"/>
            <a:r>
              <a:rPr lang="en-US" altLang="en-US" sz="2800" smtClean="0"/>
              <a:t>Slip rate = N mm/year</a:t>
            </a:r>
          </a:p>
          <a:p>
            <a:pPr eaLnBrk="1" hangingPunct="1"/>
            <a:r>
              <a:rPr lang="en-US" altLang="en-US" sz="2800" smtClean="0"/>
              <a:t>M</a:t>
            </a:r>
            <a:r>
              <a:rPr lang="en-US" altLang="en-US" sz="2800" baseline="-25000" smtClean="0"/>
              <a:t>max</a:t>
            </a:r>
            <a:r>
              <a:rPr lang="en-US" altLang="en-US" sz="2800" smtClean="0"/>
              <a:t> event = X meters (average) slip</a:t>
            </a:r>
          </a:p>
          <a:p>
            <a:pPr eaLnBrk="1" hangingPunct="1"/>
            <a:r>
              <a:rPr lang="en-US" altLang="en-US" sz="2800" smtClean="0"/>
              <a:t>Characteristic model: T</a:t>
            </a:r>
            <a:r>
              <a:rPr lang="en-US" altLang="en-US" sz="2800" baseline="-25000" smtClean="0"/>
              <a:t>r</a:t>
            </a:r>
            <a:r>
              <a:rPr lang="en-US" altLang="en-US" sz="2800" smtClean="0"/>
              <a:t> = X/N</a:t>
            </a:r>
          </a:p>
          <a:p>
            <a:pPr eaLnBrk="1" hangingPunct="1"/>
            <a:r>
              <a:rPr lang="en-US" altLang="en-US" sz="2800" smtClean="0"/>
              <a:t>e.g</a:t>
            </a:r>
          </a:p>
          <a:p>
            <a:pPr eaLnBrk="1" hangingPunct="1">
              <a:buFontTx/>
              <a:buNone/>
            </a:pPr>
            <a:r>
              <a:rPr lang="en-US" altLang="en-US" sz="2800" smtClean="0"/>
              <a:t>		Sagaing fault: 20 mm/year</a:t>
            </a:r>
          </a:p>
          <a:p>
            <a:pPr eaLnBrk="1" hangingPunct="1">
              <a:buFontTx/>
              <a:buNone/>
            </a:pPr>
            <a:r>
              <a:rPr lang="en-US" altLang="en-US" sz="2800" smtClean="0"/>
              <a:t>		M</a:t>
            </a:r>
            <a:r>
              <a:rPr lang="en-US" altLang="en-US" sz="2800" baseline="-25000" smtClean="0"/>
              <a:t>max</a:t>
            </a:r>
            <a:r>
              <a:rPr lang="en-US" altLang="en-US" sz="2800" smtClean="0"/>
              <a:t> = 7.5, X = 3 m </a:t>
            </a:r>
            <a:r>
              <a:rPr lang="en-US" altLang="en-US" sz="2800" smtClean="0">
                <a:sym typeface="Wingdings" pitchFamily="2" charset="2"/>
              </a:rPr>
              <a:t> </a:t>
            </a:r>
            <a:r>
              <a:rPr lang="en-US" altLang="en-US" sz="2800" smtClean="0"/>
              <a:t>T</a:t>
            </a:r>
            <a:r>
              <a:rPr lang="en-US" altLang="en-US" sz="2800" baseline="-25000" smtClean="0"/>
              <a:t>r</a:t>
            </a:r>
            <a:r>
              <a:rPr lang="en-US" altLang="en-US" sz="2800" smtClean="0"/>
              <a:t> = ?</a:t>
            </a:r>
          </a:p>
          <a:p>
            <a:pPr eaLnBrk="1" hangingPunct="1">
              <a:buFontTx/>
              <a:buNone/>
            </a:pPr>
            <a:endParaRPr lang="en-US" altLang="en-US" sz="2800" smtClean="0"/>
          </a:p>
          <a:p>
            <a:pPr eaLnBrk="1" hangingPunct="1">
              <a:buFontTx/>
              <a:buNone/>
            </a:pPr>
            <a:endParaRPr lang="en-US" altLang="en-US" smtClean="0"/>
          </a:p>
        </p:txBody>
      </p:sp>
      <p:sp>
        <p:nvSpPr>
          <p:cNvPr id="68612"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EB45672D-54D3-45A5-9A59-82760C754789}" type="slidenum">
              <a:rPr lang="en-US" altLang="en-US" sz="1400" smtClean="0">
                <a:solidFill>
                  <a:srgbClr val="000000"/>
                </a:solidFill>
                <a:latin typeface="Arial" pitchFamily="34" charset="0"/>
              </a:rPr>
              <a:pPr eaLnBrk="1" hangingPunct="1">
                <a:spcBef>
                  <a:spcPct val="0"/>
                </a:spcBef>
                <a:buFontTx/>
                <a:buNone/>
              </a:pPr>
              <a:t>66</a:t>
            </a:fld>
            <a:endParaRPr lang="en-US" altLang="en-US" sz="140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n-US" altLang="en-US" smtClean="0"/>
              <a:t>Slip Rate </a:t>
            </a:r>
            <a:r>
              <a:rPr lang="en-US" altLang="en-US" smtClean="0">
                <a:sym typeface="Wingdings" pitchFamily="2" charset="2"/>
              </a:rPr>
              <a:t> Recurrence Rate</a:t>
            </a:r>
            <a:endParaRPr lang="en-US" altLang="en-US" smtClean="0"/>
          </a:p>
        </p:txBody>
      </p:sp>
      <p:sp>
        <p:nvSpPr>
          <p:cNvPr id="69635" name="Content Placeholder 2"/>
          <p:cNvSpPr>
            <a:spLocks noGrp="1"/>
          </p:cNvSpPr>
          <p:nvPr>
            <p:ph idx="1"/>
          </p:nvPr>
        </p:nvSpPr>
        <p:spPr>
          <a:xfrm>
            <a:off x="457200" y="1600200"/>
            <a:ext cx="8534400" cy="4525963"/>
          </a:xfrm>
        </p:spPr>
        <p:txBody>
          <a:bodyPr/>
          <a:lstStyle/>
          <a:p>
            <a:pPr eaLnBrk="1" hangingPunct="1"/>
            <a:r>
              <a:rPr lang="en-US" altLang="en-US" sz="2800" smtClean="0"/>
              <a:t>Gutenberg-Richter distribution:</a:t>
            </a:r>
          </a:p>
          <a:p>
            <a:pPr eaLnBrk="1" hangingPunct="1">
              <a:buFontTx/>
              <a:buNone/>
            </a:pPr>
            <a:r>
              <a:rPr lang="en-US" altLang="en-US" sz="2800" smtClean="0"/>
              <a:t>		~10% of moment released in M&lt;M</a:t>
            </a:r>
            <a:r>
              <a:rPr lang="en-US" altLang="en-US" sz="2800" baseline="-25000" smtClean="0"/>
              <a:t>max</a:t>
            </a:r>
            <a:r>
              <a:rPr lang="en-US" altLang="en-US" sz="2800" smtClean="0"/>
              <a:t> events</a:t>
            </a:r>
          </a:p>
          <a:p>
            <a:pPr eaLnBrk="1" hangingPunct="1"/>
            <a:r>
              <a:rPr lang="en-US" altLang="en-US" sz="2800" smtClean="0"/>
              <a:t>e.g</a:t>
            </a:r>
          </a:p>
          <a:p>
            <a:pPr eaLnBrk="1" hangingPunct="1">
              <a:buFontTx/>
              <a:buNone/>
            </a:pPr>
            <a:r>
              <a:rPr lang="en-US" altLang="en-US" sz="2800" smtClean="0"/>
              <a:t>		Sagaing fault: 20 mm/year</a:t>
            </a:r>
          </a:p>
          <a:p>
            <a:pPr eaLnBrk="1" hangingPunct="1">
              <a:buFontTx/>
              <a:buNone/>
            </a:pPr>
            <a:r>
              <a:rPr lang="en-US" altLang="en-US" sz="2800" smtClean="0"/>
              <a:t>		M</a:t>
            </a:r>
            <a:r>
              <a:rPr lang="en-US" altLang="en-US" sz="2800" baseline="-25000" smtClean="0"/>
              <a:t>max</a:t>
            </a:r>
            <a:r>
              <a:rPr lang="en-US" altLang="en-US" sz="2800" smtClean="0"/>
              <a:t> = 8, X = 6 m </a:t>
            </a:r>
            <a:r>
              <a:rPr lang="en-US" altLang="en-US" sz="2800" smtClean="0">
                <a:sym typeface="Wingdings" pitchFamily="2" charset="2"/>
              </a:rPr>
              <a:t> </a:t>
            </a:r>
            <a:r>
              <a:rPr lang="en-US" altLang="en-US" sz="2800" smtClean="0"/>
              <a:t>T</a:t>
            </a:r>
            <a:r>
              <a:rPr lang="en-US" altLang="en-US" sz="2800" baseline="-25000" smtClean="0"/>
              <a:t>r</a:t>
            </a:r>
            <a:r>
              <a:rPr lang="en-US" altLang="en-US" sz="2800" smtClean="0"/>
              <a:t> = 6/(.018) = 333 yrs</a:t>
            </a:r>
          </a:p>
          <a:p>
            <a:pPr eaLnBrk="1" hangingPunct="1">
              <a:buFontTx/>
              <a:buNone/>
            </a:pPr>
            <a:r>
              <a:rPr lang="en-US" altLang="en-US" sz="2800" smtClean="0"/>
              <a:t>		M</a:t>
            </a:r>
            <a:r>
              <a:rPr lang="en-US" altLang="en-US" sz="2800" baseline="-25000" smtClean="0"/>
              <a:t>max</a:t>
            </a:r>
            <a:r>
              <a:rPr lang="en-US" altLang="en-US" sz="2800" smtClean="0"/>
              <a:t> = 7.5, X = 3 m </a:t>
            </a:r>
            <a:r>
              <a:rPr lang="en-US" altLang="en-US" sz="2800" smtClean="0">
                <a:sym typeface="Wingdings" pitchFamily="2" charset="2"/>
              </a:rPr>
              <a:t> </a:t>
            </a:r>
            <a:r>
              <a:rPr lang="en-US" altLang="en-US" sz="2800" smtClean="0"/>
              <a:t>T</a:t>
            </a:r>
            <a:r>
              <a:rPr lang="en-US" altLang="en-US" sz="2800" baseline="-25000" smtClean="0"/>
              <a:t>r</a:t>
            </a:r>
            <a:r>
              <a:rPr lang="en-US" altLang="en-US" sz="2800" smtClean="0"/>
              <a:t> = 3/(.018) = 167 yrs</a:t>
            </a:r>
          </a:p>
          <a:p>
            <a:pPr eaLnBrk="1" hangingPunct="1">
              <a:buFontTx/>
              <a:buNone/>
            </a:pPr>
            <a:endParaRPr lang="en-US" altLang="en-US" sz="2800" smtClean="0"/>
          </a:p>
          <a:p>
            <a:pPr eaLnBrk="1" hangingPunct="1">
              <a:buFontTx/>
              <a:buNone/>
            </a:pPr>
            <a:endParaRPr lang="en-US" altLang="en-US" smtClean="0"/>
          </a:p>
        </p:txBody>
      </p:sp>
      <p:sp>
        <p:nvSpPr>
          <p:cNvPr id="69636"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0C4F7996-641D-4179-9487-1A6C7A6E448B}" type="slidenum">
              <a:rPr lang="en-US" altLang="en-US" sz="1400" smtClean="0">
                <a:solidFill>
                  <a:srgbClr val="000000"/>
                </a:solidFill>
                <a:latin typeface="Arial" pitchFamily="34" charset="0"/>
              </a:rPr>
              <a:pPr eaLnBrk="1" hangingPunct="1">
                <a:spcBef>
                  <a:spcPct val="0"/>
                </a:spcBef>
                <a:buFontTx/>
                <a:buNone/>
              </a:pPr>
              <a:t>67</a:t>
            </a:fld>
            <a:endParaRPr lang="en-US" altLang="en-US" sz="1400" smtClean="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p:txBody>
          <a:bodyPr/>
          <a:lstStyle/>
          <a:p>
            <a:pPr eaLnBrk="1" hangingPunct="1"/>
            <a:r>
              <a:rPr lang="en-US" altLang="en-US" sz="2800" dirty="0" smtClean="0"/>
              <a:t>If time remains</a:t>
            </a:r>
            <a:r>
              <a:rPr lang="en-US" altLang="en-US" sz="2800"/>
              <a:t>, proceed to</a:t>
            </a:r>
            <a:br>
              <a:rPr lang="en-US" altLang="en-US" sz="2800"/>
            </a:br>
            <a:r>
              <a:rPr lang="en-US" altLang="en-US" sz="2800"/>
              <a:t>ROSE_2013_W1D4L1_Fourier_spectra.pptx</a:t>
            </a:r>
            <a:endParaRPr lang="en-US" altLang="en-US" sz="2800"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Grp="1" noChangeArrowheads="1"/>
          </p:cNvSpPr>
          <p:nvPr>
            <p:ph type="title"/>
          </p:nvPr>
        </p:nvSpPr>
        <p:spPr/>
        <p:txBody>
          <a:bodyPr/>
          <a:lstStyle/>
          <a:p>
            <a:pPr eaLnBrk="1" hangingPunct="1"/>
            <a:r>
              <a:rPr lang="en-US" altLang="en-US" sz="4000" smtClean="0"/>
              <a:t>End</a:t>
            </a:r>
            <a:br>
              <a:rPr lang="en-US" altLang="en-US" sz="4000" smtClean="0"/>
            </a:br>
            <a:endParaRPr lang="en-US" altLang="en-US" sz="40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1301</TotalTime>
  <Words>3026</Words>
  <Application>Microsoft Office PowerPoint</Application>
  <PresentationFormat>On-screen Show (4:3)</PresentationFormat>
  <Paragraphs>396</Paragraphs>
  <Slides>69</Slides>
  <Notes>63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6</vt:i4>
      </vt:variant>
      <vt:variant>
        <vt:lpstr>Slide Titles</vt:lpstr>
      </vt:variant>
      <vt:variant>
        <vt:i4>69</vt:i4>
      </vt:variant>
    </vt:vector>
  </HeadingPairs>
  <TitlesOfParts>
    <vt:vector size="86" baseType="lpstr">
      <vt:lpstr>Arial</vt:lpstr>
      <vt:lpstr>Comic Sans MS</vt:lpstr>
      <vt:lpstr>Times</vt:lpstr>
      <vt:lpstr>Wingdings</vt:lpstr>
      <vt:lpstr>Calibri</vt:lpstr>
      <vt:lpstr>Helvetica</vt:lpstr>
      <vt:lpstr>Monotype Sorts</vt:lpstr>
      <vt:lpstr>Monaco</vt:lpstr>
      <vt:lpstr>Rockwell Extra Bold</vt:lpstr>
      <vt:lpstr>Times New Roman</vt:lpstr>
      <vt:lpstr>Default Design</vt:lpstr>
      <vt:lpstr>Image</vt:lpstr>
      <vt:lpstr>Equazione</vt:lpstr>
      <vt:lpstr>Worksheet</vt:lpstr>
      <vt:lpstr>Photo Editor Photo</vt:lpstr>
      <vt:lpstr>Document</vt:lpstr>
      <vt:lpstr>Equation</vt:lpstr>
      <vt:lpstr>PowerPoint Presentation</vt:lpstr>
      <vt:lpstr>Earthquake source characterization</vt:lpstr>
      <vt:lpstr>Earthquake Magnitude</vt:lpstr>
      <vt:lpstr>Earthquake Magnitudes</vt:lpstr>
      <vt:lpstr>PowerPoint Presentation</vt:lpstr>
      <vt:lpstr>PowerPoint Presentation</vt:lpstr>
      <vt:lpstr>PowerPoint Presentation</vt:lpstr>
      <vt:lpstr>PowerPoint Presentation</vt:lpstr>
      <vt:lpstr>PowerPoint Presentation</vt:lpstr>
      <vt:lpstr>Richter’s Magnitude Scale</vt:lpstr>
      <vt:lpstr>PowerPoint Presentation</vt:lpstr>
      <vt:lpstr>PowerPoint Presentation</vt:lpstr>
      <vt:lpstr>PowerPoint Presentation</vt:lpstr>
      <vt:lpstr>PowerPoint Presentation</vt:lpstr>
      <vt:lpstr>PowerPoint Presentation</vt:lpstr>
      <vt:lpstr>Modern Seismic Magnitudes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Nomenclature</vt:lpstr>
      <vt:lpstr>What is the proper equation?</vt:lpstr>
      <vt:lpstr>Why use moment magnitude?</vt:lpstr>
      <vt:lpstr>Empirical relations can be used to estimate moment magnitude based on size of felt area – eg. Johnston et al., 1996 relations for mid-plate areas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Converting between magnitude scales: Empirical relations (or sometimes theoretical relations) can be used to convert between magnitude scales.  This is important in deriving magnitude recurrence statistics for a region or source zone, as all magnitudes should be first reported on the same scale before characterizing their statistics</vt:lpstr>
      <vt:lpstr>Surface wave magnitude is a close approximation to Moment M for Ms 6 to 8 events</vt:lpstr>
      <vt:lpstr>Body-wave magnitude is not a good measure of moment M, especially for large events</vt:lpstr>
      <vt:lpstr>PowerPoint Presentation</vt:lpstr>
      <vt:lpstr>PowerPoint Presentation</vt:lpstr>
      <vt:lpstr>Why Don’t Magnitude Scales Agree?</vt:lpstr>
      <vt:lpstr>Why Don’t Magnitude Scales Agree?</vt:lpstr>
      <vt:lpstr>Why Don’t Magnitude Scales Agree?</vt:lpstr>
      <vt:lpstr>PowerPoint Presentation</vt:lpstr>
      <vt:lpstr>PowerPoint Presentation</vt:lpstr>
      <vt:lpstr>PowerPoint Presentation</vt:lpstr>
      <vt:lpstr>PowerPoint Presentation</vt:lpstr>
      <vt:lpstr>PowerPoint Presentation</vt:lpstr>
      <vt:lpstr>Are mb and Ms still useful?</vt:lpstr>
      <vt:lpstr>PowerPoint Presentation</vt:lpstr>
      <vt:lpstr>PowerPoint Presentation</vt:lpstr>
      <vt:lpstr> Energy magnitude Me</vt:lpstr>
      <vt:lpstr>Mw and Me may differ significantly !</vt:lpstr>
      <vt:lpstr>    Conclusions</vt:lpstr>
      <vt:lpstr>PowerPoint Presentation</vt:lpstr>
      <vt:lpstr>Magnitude-frequency distribution</vt:lpstr>
      <vt:lpstr>PowerPoint Presentation</vt:lpstr>
      <vt:lpstr>Recurrence Rate</vt:lpstr>
      <vt:lpstr>Slip Rate  Recurrence Rate</vt:lpstr>
      <vt:lpstr>Slip Rate  Recurrence Rate</vt:lpstr>
      <vt:lpstr>Slip Rate  Recurrence Rate</vt:lpstr>
      <vt:lpstr>Slip Rate  Recurrence Rate</vt:lpstr>
      <vt:lpstr>Slip Rate  Recurrence Rate</vt:lpstr>
      <vt:lpstr>Slip Rate  Recurrence Rate</vt:lpstr>
      <vt:lpstr>Slip Rate  Recurrence Rate</vt:lpstr>
      <vt:lpstr>Slip Rate  Recurrence Rate</vt:lpstr>
      <vt:lpstr>If time remains, proceed to ROSE_2013_W1D4L1_Fourier_spectra.pptx</vt:lpstr>
      <vt:lpstr>End </vt:lpstr>
    </vt:vector>
  </TitlesOfParts>
  <Company>U.S. Geological Survey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Boore</dc:creator>
  <cp:lastModifiedBy>David Boore</cp:lastModifiedBy>
  <cp:revision>245</cp:revision>
  <dcterms:created xsi:type="dcterms:W3CDTF">2003-12-31T19:52:21Z</dcterms:created>
  <dcterms:modified xsi:type="dcterms:W3CDTF">2013-09-03T13:09:17Z</dcterms:modified>
</cp:coreProperties>
</file>