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9"/>
  </p:notesMasterIdLst>
  <p:handoutMasterIdLst>
    <p:handoutMasterId r:id="rId50"/>
  </p:handoutMasterIdLst>
  <p:sldIdLst>
    <p:sldId id="317" r:id="rId2"/>
    <p:sldId id="580" r:id="rId3"/>
    <p:sldId id="581" r:id="rId4"/>
    <p:sldId id="590" r:id="rId5"/>
    <p:sldId id="591" r:id="rId6"/>
    <p:sldId id="592" r:id="rId7"/>
    <p:sldId id="593" r:id="rId8"/>
    <p:sldId id="594" r:id="rId9"/>
    <p:sldId id="595" r:id="rId10"/>
    <p:sldId id="596" r:id="rId11"/>
    <p:sldId id="597" r:id="rId12"/>
    <p:sldId id="598" r:id="rId13"/>
    <p:sldId id="599" r:id="rId14"/>
    <p:sldId id="600" r:id="rId15"/>
    <p:sldId id="601" r:id="rId16"/>
    <p:sldId id="602" r:id="rId17"/>
    <p:sldId id="603" r:id="rId18"/>
    <p:sldId id="630" r:id="rId19"/>
    <p:sldId id="631" r:id="rId20"/>
    <p:sldId id="632" r:id="rId21"/>
    <p:sldId id="640" r:id="rId22"/>
    <p:sldId id="638" r:id="rId23"/>
    <p:sldId id="633" r:id="rId24"/>
    <p:sldId id="634" r:id="rId25"/>
    <p:sldId id="635" r:id="rId26"/>
    <p:sldId id="636" r:id="rId27"/>
    <p:sldId id="637" r:id="rId28"/>
    <p:sldId id="639" r:id="rId29"/>
    <p:sldId id="641" r:id="rId30"/>
    <p:sldId id="612" r:id="rId31"/>
    <p:sldId id="613" r:id="rId32"/>
    <p:sldId id="642" r:id="rId33"/>
    <p:sldId id="674" r:id="rId34"/>
    <p:sldId id="672" r:id="rId35"/>
    <p:sldId id="673" r:id="rId36"/>
    <p:sldId id="655" r:id="rId37"/>
    <p:sldId id="656" r:id="rId38"/>
    <p:sldId id="657" r:id="rId39"/>
    <p:sldId id="658" r:id="rId40"/>
    <p:sldId id="659" r:id="rId41"/>
    <p:sldId id="660" r:id="rId42"/>
    <p:sldId id="661" r:id="rId43"/>
    <p:sldId id="664" r:id="rId44"/>
    <p:sldId id="665" r:id="rId45"/>
    <p:sldId id="666" r:id="rId46"/>
    <p:sldId id="662" r:id="rId47"/>
    <p:sldId id="663" r:id="rId48"/>
  </p:sldIdLst>
  <p:sldSz cx="9144000" cy="6858000" type="screen4x3"/>
  <p:notesSz cx="6669088" cy="9850438"/>
  <p:embeddedFontLst>
    <p:embeddedFont>
      <p:font typeface="Times" panose="02020603050405020304" pitchFamily="18" charset="0"/>
      <p:regular r:id="rId51"/>
      <p:bold r:id="rId52"/>
      <p:italic r:id="rId53"/>
      <p:boldItalic r:id="rId54"/>
    </p:embeddedFont>
    <p:embeddedFont>
      <p:font typeface="Tahoma" panose="020B0604030504040204" pitchFamily="34" charset="0"/>
      <p:regular r:id="rId55"/>
      <p:bold r:id="rId56"/>
    </p:embeddedFont>
    <p:embeddedFont>
      <p:font typeface="Rockwell Extra Bold" panose="02060903040505020403" pitchFamily="18" charset="0"/>
      <p:bold r:id="rId57"/>
    </p:embeddedFont>
    <p:embeddedFont>
      <p:font typeface="MS PGothic" panose="020B0600070205080204" pitchFamily="34" charset="-128"/>
      <p:regular r:id="rId58"/>
    </p:embeddedFont>
  </p:embeddedFontLst>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66FF33"/>
    <a:srgbClr val="FFFF11"/>
    <a:srgbClr val="660033"/>
    <a:srgbClr val="FF00FF"/>
    <a:srgbClr val="FFFF00"/>
    <a:srgbClr val="016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showGuides="1">
      <p:cViewPr varScale="1">
        <p:scale>
          <a:sx n="74" d="100"/>
          <a:sy n="74" d="100"/>
        </p:scale>
        <p:origin x="-95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7.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ltLang="en-US"/>
          </a:p>
        </p:txBody>
      </p:sp>
      <p:sp>
        <p:nvSpPr>
          <p:cNvPr id="61443" name="Rectangle 3"/>
          <p:cNvSpPr>
            <a:spLocks noGrp="1" noChangeArrowheads="1"/>
          </p:cNvSpPr>
          <p:nvPr>
            <p:ph type="dt" sz="quarter" idx="1"/>
          </p:nvPr>
        </p:nvSpPr>
        <p:spPr bwMode="auto">
          <a:xfrm>
            <a:off x="3779838" y="0"/>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en-US"/>
          </a:p>
        </p:txBody>
      </p:sp>
      <p:sp>
        <p:nvSpPr>
          <p:cNvPr id="61444" name="Rectangle 4"/>
          <p:cNvSpPr>
            <a:spLocks noGrp="1" noChangeArrowheads="1"/>
          </p:cNvSpPr>
          <p:nvPr>
            <p:ph type="ftr" sz="quarter" idx="2"/>
          </p:nvPr>
        </p:nvSpPr>
        <p:spPr bwMode="auto">
          <a:xfrm>
            <a:off x="0"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ltLang="en-US"/>
          </a:p>
        </p:txBody>
      </p:sp>
      <p:sp>
        <p:nvSpPr>
          <p:cNvPr id="61445" name="Rectangle 5"/>
          <p:cNvSpPr>
            <a:spLocks noGrp="1" noChangeArrowheads="1"/>
          </p:cNvSpPr>
          <p:nvPr>
            <p:ph type="sldNum" sz="quarter" idx="3"/>
          </p:nvPr>
        </p:nvSpPr>
        <p:spPr bwMode="auto">
          <a:xfrm>
            <a:off x="3779838" y="9358313"/>
            <a:ext cx="28892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7BFD6FF4-08E0-4CDE-8302-35F6202A13F7}" type="slidenum">
              <a:rPr lang="en-GB" altLang="en-US"/>
              <a:pPr>
                <a:defRPr/>
              </a:pPr>
              <a:t>‹#›</a:t>
            </a:fld>
            <a:endParaRPr lang="en-GB" altLang="en-US"/>
          </a:p>
        </p:txBody>
      </p:sp>
    </p:spTree>
    <p:extLst>
      <p:ext uri="{BB962C8B-B14F-4D97-AF65-F5344CB8AC3E}">
        <p14:creationId xmlns:p14="http://schemas.microsoft.com/office/powerpoint/2010/main" val="2275255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6786" name="Rectangle 2"/>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246787" name="Rectangle 3"/>
          <p:cNvSpPr>
            <a:spLocks noGrp="1" noChangeArrowheads="1"/>
          </p:cNvSpPr>
          <p:nvPr>
            <p:ph type="dt" idx="1"/>
          </p:nvPr>
        </p:nvSpPr>
        <p:spPr bwMode="auto">
          <a:xfrm>
            <a:off x="381000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62468" name="Rectangle 4"/>
          <p:cNvSpPr>
            <a:spLocks noGrp="1" noRot="1" noChangeAspect="1" noChangeArrowheads="1" noTextEdit="1"/>
          </p:cNvSpPr>
          <p:nvPr>
            <p:ph type="sldImg" idx="2"/>
          </p:nvPr>
        </p:nvSpPr>
        <p:spPr bwMode="auto">
          <a:xfrm>
            <a:off x="914400" y="762000"/>
            <a:ext cx="4876800" cy="36576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6789" name="Rectangle 5"/>
          <p:cNvSpPr>
            <a:spLocks noGrp="1" noChangeArrowheads="1"/>
          </p:cNvSpPr>
          <p:nvPr>
            <p:ph type="body" sz="quarter" idx="3"/>
          </p:nvPr>
        </p:nvSpPr>
        <p:spPr bwMode="auto">
          <a:xfrm>
            <a:off x="914400" y="4648200"/>
            <a:ext cx="4876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46790" name="Rectangle 6"/>
          <p:cNvSpPr>
            <a:spLocks noGrp="1" noChangeArrowheads="1"/>
          </p:cNvSpPr>
          <p:nvPr>
            <p:ph type="ftr" sz="quarter" idx="4"/>
          </p:nvPr>
        </p:nvSpPr>
        <p:spPr bwMode="auto">
          <a:xfrm>
            <a:off x="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246791" name="Rectangle 7"/>
          <p:cNvSpPr>
            <a:spLocks noGrp="1" noChangeArrowheads="1"/>
          </p:cNvSpPr>
          <p:nvPr>
            <p:ph type="sldNum" sz="quarter" idx="5"/>
          </p:nvPr>
        </p:nvSpPr>
        <p:spPr bwMode="auto">
          <a:xfrm>
            <a:off x="381000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2303F619-41CE-4C2E-BFA8-F787289DC62E}" type="slidenum">
              <a:rPr lang="en-US" altLang="en-US"/>
              <a:pPr>
                <a:defRPr/>
              </a:pPr>
              <a:t>‹#›</a:t>
            </a:fld>
            <a:endParaRPr lang="en-US" altLang="en-US"/>
          </a:p>
        </p:txBody>
      </p:sp>
    </p:spTree>
    <p:extLst>
      <p:ext uri="{BB962C8B-B14F-4D97-AF65-F5344CB8AC3E}">
        <p14:creationId xmlns:p14="http://schemas.microsoft.com/office/powerpoint/2010/main" val="24125793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D2C2C19-75B7-49BE-A802-65F56E7B829F}" type="slidenum">
              <a:rPr lang="en-US" altLang="en-US" smtClean="0"/>
              <a:pPr eaLnBrk="1" hangingPunct="1">
                <a:spcBef>
                  <a:spcPct val="0"/>
                </a:spcBef>
              </a:pPr>
              <a:t>1</a:t>
            </a:fld>
            <a:endParaRPr lang="en-US"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620267-BE37-4217-BDB7-4732FF3B4B77}" type="slidenum">
              <a:rPr lang="en-US" altLang="en-US" smtClean="0"/>
              <a:pPr eaLnBrk="1" hangingPunct="1">
                <a:spcBef>
                  <a:spcPct val="0"/>
                </a:spcBef>
              </a:pPr>
              <a:t>2</a:t>
            </a:fld>
            <a:endParaRPr lang="en-US" altLang="en-US" smtClean="0"/>
          </a:p>
        </p:txBody>
      </p:sp>
      <p:sp>
        <p:nvSpPr>
          <p:cNvPr id="64515" name="Rectangle 2"/>
          <p:cNvSpPr>
            <a:spLocks noGrp="1" noRot="1" noChangeAspect="1" noChangeArrowheads="1" noTextEdit="1"/>
          </p:cNvSpPr>
          <p:nvPr>
            <p:ph type="sldImg"/>
          </p:nvPr>
        </p:nvSpPr>
        <p:spPr>
          <a:xfrm>
            <a:off x="873125" y="739775"/>
            <a:ext cx="4922838" cy="3692525"/>
          </a:xfrm>
          <a:ln/>
        </p:spPr>
      </p:sp>
      <p:sp>
        <p:nvSpPr>
          <p:cNvPr id="64516"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A65CC07-F352-47AB-9413-DA44965DDCC2}" type="slidenum">
              <a:rPr lang="en-US" altLang="en-US" smtClean="0"/>
              <a:pPr eaLnBrk="1" hangingPunct="1">
                <a:spcBef>
                  <a:spcPct val="0"/>
                </a:spcBef>
              </a:pPr>
              <a:t>3</a:t>
            </a:fld>
            <a:endParaRPr lang="en-US" altLang="en-US" smtClean="0"/>
          </a:p>
        </p:txBody>
      </p:sp>
      <p:sp>
        <p:nvSpPr>
          <p:cNvPr id="65539" name="Rectangle 2"/>
          <p:cNvSpPr>
            <a:spLocks noGrp="1" noRot="1" noChangeAspect="1" noChangeArrowheads="1" noTextEdit="1"/>
          </p:cNvSpPr>
          <p:nvPr>
            <p:ph type="sldImg"/>
          </p:nvPr>
        </p:nvSpPr>
        <p:spPr>
          <a:xfrm>
            <a:off x="873125" y="739775"/>
            <a:ext cx="4922838" cy="3692525"/>
          </a:xfrm>
          <a:ln/>
        </p:spPr>
      </p:sp>
      <p:sp>
        <p:nvSpPr>
          <p:cNvPr id="65540" name="Rectangle 3"/>
          <p:cNvSpPr>
            <a:spLocks noGrp="1" noChangeArrowheads="1"/>
          </p:cNvSpPr>
          <p:nvPr>
            <p:ph type="body" idx="1"/>
          </p:nvPr>
        </p:nvSpPr>
        <p:spPr>
          <a:xfrm>
            <a:off x="666750" y="4678363"/>
            <a:ext cx="5335588" cy="4432300"/>
          </a:xfrm>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21B0A08-50E8-473A-82A2-EE402C20CB96}" type="slidenum">
              <a:rPr lang="en-US" altLang="en-US" smtClean="0"/>
              <a:pPr eaLnBrk="1" hangingPunct="1">
                <a:spcBef>
                  <a:spcPct val="0"/>
                </a:spcBef>
              </a:pPr>
              <a:t>4</a:t>
            </a:fld>
            <a:endParaRPr lang="en-US" altLang="en-US" smtClean="0"/>
          </a:p>
        </p:txBody>
      </p:sp>
      <p:sp>
        <p:nvSpPr>
          <p:cNvPr id="66563" name="Rectangle 2"/>
          <p:cNvSpPr>
            <a:spLocks noGrp="1" noRot="1" noChangeAspect="1" noChangeArrowheads="1" noTextEdit="1"/>
          </p:cNvSpPr>
          <p:nvPr>
            <p:ph type="sldImg"/>
          </p:nvPr>
        </p:nvSpPr>
        <p:spPr>
          <a:xfrm>
            <a:off x="873125" y="738188"/>
            <a:ext cx="4922838" cy="3694112"/>
          </a:xfrm>
          <a:ln/>
        </p:spPr>
      </p:sp>
      <p:sp>
        <p:nvSpPr>
          <p:cNvPr id="66564"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4882C53-D4F9-4157-AE71-26B0ADC7D175}" type="slidenum">
              <a:rPr lang="en-US" altLang="en-US" smtClean="0"/>
              <a:pPr eaLnBrk="1" hangingPunct="1">
                <a:spcBef>
                  <a:spcPct val="0"/>
                </a:spcBef>
              </a:pPr>
              <a:t>5</a:t>
            </a:fld>
            <a:endParaRPr lang="en-US" altLang="en-US" smtClean="0"/>
          </a:p>
        </p:txBody>
      </p:sp>
      <p:sp>
        <p:nvSpPr>
          <p:cNvPr id="67587" name="Rectangle 2"/>
          <p:cNvSpPr>
            <a:spLocks noGrp="1" noRot="1" noChangeAspect="1" noChangeArrowheads="1" noTextEdit="1"/>
          </p:cNvSpPr>
          <p:nvPr>
            <p:ph type="sldImg"/>
          </p:nvPr>
        </p:nvSpPr>
        <p:spPr>
          <a:xfrm>
            <a:off x="873125" y="738188"/>
            <a:ext cx="4922838" cy="3694112"/>
          </a:xfrm>
          <a:ln/>
        </p:spPr>
      </p:sp>
      <p:sp>
        <p:nvSpPr>
          <p:cNvPr id="6758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073EAC4-4F06-41D3-8393-F76CE79F8C9F}" type="slidenum">
              <a:rPr lang="en-US" altLang="en-US" smtClean="0"/>
              <a:pPr eaLnBrk="1" hangingPunct="1">
                <a:spcBef>
                  <a:spcPct val="0"/>
                </a:spcBef>
              </a:pPr>
              <a:t>6</a:t>
            </a:fld>
            <a:endParaRPr lang="en-US" altLang="en-US" smtClean="0"/>
          </a:p>
        </p:txBody>
      </p:sp>
      <p:sp>
        <p:nvSpPr>
          <p:cNvPr id="68611" name="Rectangle 2"/>
          <p:cNvSpPr>
            <a:spLocks noGrp="1" noRot="1" noChangeAspect="1" noChangeArrowheads="1" noTextEdit="1"/>
          </p:cNvSpPr>
          <p:nvPr>
            <p:ph type="sldImg"/>
          </p:nvPr>
        </p:nvSpPr>
        <p:spPr>
          <a:xfrm>
            <a:off x="873125" y="738188"/>
            <a:ext cx="4922838" cy="3694112"/>
          </a:xfrm>
          <a:ln/>
        </p:spPr>
      </p:sp>
      <p:sp>
        <p:nvSpPr>
          <p:cNvPr id="68612"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C84A1D9-EC40-42D6-A7BF-8A26F1659777}" type="slidenum">
              <a:rPr lang="en-US" altLang="en-US" smtClean="0"/>
              <a:pPr eaLnBrk="1" hangingPunct="1">
                <a:spcBef>
                  <a:spcPct val="0"/>
                </a:spcBef>
              </a:pPr>
              <a:t>7</a:t>
            </a:fld>
            <a:endParaRPr lang="en-US" altLang="en-US" smtClean="0"/>
          </a:p>
        </p:txBody>
      </p:sp>
      <p:sp>
        <p:nvSpPr>
          <p:cNvPr id="69635" name="Rectangle 2"/>
          <p:cNvSpPr>
            <a:spLocks noGrp="1" noRot="1" noChangeAspect="1" noChangeArrowheads="1" noTextEdit="1"/>
          </p:cNvSpPr>
          <p:nvPr>
            <p:ph type="sldImg"/>
          </p:nvPr>
        </p:nvSpPr>
        <p:spPr>
          <a:xfrm>
            <a:off x="873125" y="738188"/>
            <a:ext cx="4922838" cy="3694112"/>
          </a:xfrm>
          <a:ln/>
        </p:spPr>
      </p:sp>
      <p:sp>
        <p:nvSpPr>
          <p:cNvPr id="69636"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B419597-13AD-4954-AC61-2478042B77D2}" type="slidenum">
              <a:rPr lang="en-US" altLang="en-US" smtClean="0"/>
              <a:pPr eaLnBrk="1" hangingPunct="1">
                <a:spcBef>
                  <a:spcPct val="0"/>
                </a:spcBef>
              </a:pPr>
              <a:t>8</a:t>
            </a:fld>
            <a:endParaRPr lang="en-US" altLang="en-US" smtClean="0"/>
          </a:p>
        </p:txBody>
      </p:sp>
      <p:sp>
        <p:nvSpPr>
          <p:cNvPr id="70659" name="Rectangle 2"/>
          <p:cNvSpPr>
            <a:spLocks noGrp="1" noRot="1" noChangeAspect="1" noChangeArrowheads="1" noTextEdit="1"/>
          </p:cNvSpPr>
          <p:nvPr>
            <p:ph type="sldImg"/>
          </p:nvPr>
        </p:nvSpPr>
        <p:spPr>
          <a:xfrm>
            <a:off x="873125" y="738188"/>
            <a:ext cx="4922838" cy="3694112"/>
          </a:xfrm>
          <a:ln/>
        </p:spPr>
      </p:sp>
      <p:sp>
        <p:nvSpPr>
          <p:cNvPr id="70660"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EFCAF27-6EA2-4CF5-A4E2-C11D6ED33AA3}" type="slidenum">
              <a:rPr lang="en-US" altLang="en-US" smtClean="0"/>
              <a:pPr eaLnBrk="1" hangingPunct="1">
                <a:spcBef>
                  <a:spcPct val="0"/>
                </a:spcBef>
              </a:pPr>
              <a:t>9</a:t>
            </a:fld>
            <a:endParaRPr lang="en-US" altLang="en-US" smtClean="0"/>
          </a:p>
        </p:txBody>
      </p:sp>
      <p:sp>
        <p:nvSpPr>
          <p:cNvPr id="71683" name="Rectangle 2"/>
          <p:cNvSpPr>
            <a:spLocks noGrp="1" noRot="1" noChangeAspect="1" noChangeArrowheads="1" noTextEdit="1"/>
          </p:cNvSpPr>
          <p:nvPr>
            <p:ph type="sldImg"/>
          </p:nvPr>
        </p:nvSpPr>
        <p:spPr>
          <a:xfrm>
            <a:off x="873125" y="738188"/>
            <a:ext cx="4922838" cy="3694112"/>
          </a:xfrm>
          <a:ln/>
        </p:spPr>
      </p:sp>
      <p:sp>
        <p:nvSpPr>
          <p:cNvPr id="71684"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2D47258-F69D-4C88-99BB-88C74E4B9D22}" type="slidenum">
              <a:rPr lang="en-US" altLang="en-US" smtClean="0"/>
              <a:pPr eaLnBrk="1" hangingPunct="1">
                <a:spcBef>
                  <a:spcPct val="0"/>
                </a:spcBef>
              </a:pPr>
              <a:t>10</a:t>
            </a:fld>
            <a:endParaRPr lang="en-US" altLang="en-US" smtClean="0"/>
          </a:p>
        </p:txBody>
      </p:sp>
      <p:sp>
        <p:nvSpPr>
          <p:cNvPr id="72707" name="Rectangle 2"/>
          <p:cNvSpPr>
            <a:spLocks noGrp="1" noRot="1" noChangeAspect="1" noChangeArrowheads="1" noTextEdit="1"/>
          </p:cNvSpPr>
          <p:nvPr>
            <p:ph type="sldImg"/>
          </p:nvPr>
        </p:nvSpPr>
        <p:spPr>
          <a:xfrm>
            <a:off x="873125" y="738188"/>
            <a:ext cx="4922838" cy="3694112"/>
          </a:xfrm>
          <a:ln/>
        </p:spPr>
      </p:sp>
      <p:sp>
        <p:nvSpPr>
          <p:cNvPr id="7270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E9C1A0B-7927-4BC1-BAB7-40C14E51B2C8}" type="slidenum">
              <a:rPr lang="en-US" altLang="en-US" smtClean="0"/>
              <a:pPr eaLnBrk="1" hangingPunct="1">
                <a:spcBef>
                  <a:spcPct val="0"/>
                </a:spcBef>
              </a:pPr>
              <a:t>11</a:t>
            </a:fld>
            <a:endParaRPr lang="en-US" altLang="en-US" smtClean="0"/>
          </a:p>
        </p:txBody>
      </p:sp>
      <p:sp>
        <p:nvSpPr>
          <p:cNvPr id="73731" name="Rectangle 2"/>
          <p:cNvSpPr>
            <a:spLocks noGrp="1" noRot="1" noChangeAspect="1" noChangeArrowheads="1" noTextEdit="1"/>
          </p:cNvSpPr>
          <p:nvPr>
            <p:ph type="sldImg"/>
          </p:nvPr>
        </p:nvSpPr>
        <p:spPr>
          <a:xfrm>
            <a:off x="873125" y="738188"/>
            <a:ext cx="4922838" cy="3694112"/>
          </a:xfrm>
          <a:ln/>
        </p:spPr>
      </p:sp>
      <p:sp>
        <p:nvSpPr>
          <p:cNvPr id="73732"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9F1E594-472A-404B-8694-E70F9553B993}" type="slidenum">
              <a:rPr lang="en-US" altLang="en-US" smtClean="0"/>
              <a:pPr eaLnBrk="1" hangingPunct="1">
                <a:spcBef>
                  <a:spcPct val="0"/>
                </a:spcBef>
              </a:pPr>
              <a:t>12</a:t>
            </a:fld>
            <a:endParaRPr lang="en-US" altLang="en-US" smtClean="0"/>
          </a:p>
        </p:txBody>
      </p:sp>
      <p:sp>
        <p:nvSpPr>
          <p:cNvPr id="74755" name="Rectangle 2"/>
          <p:cNvSpPr>
            <a:spLocks noGrp="1" noRot="1" noChangeAspect="1" noChangeArrowheads="1" noTextEdit="1"/>
          </p:cNvSpPr>
          <p:nvPr>
            <p:ph type="sldImg"/>
          </p:nvPr>
        </p:nvSpPr>
        <p:spPr>
          <a:xfrm>
            <a:off x="873125" y="738188"/>
            <a:ext cx="4922838" cy="3694112"/>
          </a:xfrm>
          <a:ln/>
        </p:spPr>
      </p:sp>
      <p:sp>
        <p:nvSpPr>
          <p:cNvPr id="74756"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3D869A6-64EB-4BB8-A7F0-B2C0CB116B87}" type="slidenum">
              <a:rPr lang="en-US" altLang="en-US" smtClean="0"/>
              <a:pPr eaLnBrk="1" hangingPunct="1">
                <a:spcBef>
                  <a:spcPct val="0"/>
                </a:spcBef>
              </a:pPr>
              <a:t>13</a:t>
            </a:fld>
            <a:endParaRPr lang="en-US" altLang="en-US" smtClean="0"/>
          </a:p>
        </p:txBody>
      </p:sp>
      <p:sp>
        <p:nvSpPr>
          <p:cNvPr id="75779" name="Rectangle 2"/>
          <p:cNvSpPr>
            <a:spLocks noGrp="1" noRot="1" noChangeAspect="1" noChangeArrowheads="1" noTextEdit="1"/>
          </p:cNvSpPr>
          <p:nvPr>
            <p:ph type="sldImg"/>
          </p:nvPr>
        </p:nvSpPr>
        <p:spPr>
          <a:xfrm>
            <a:off x="873125" y="738188"/>
            <a:ext cx="4922838" cy="3694112"/>
          </a:xfrm>
          <a:ln/>
        </p:spPr>
      </p:sp>
      <p:sp>
        <p:nvSpPr>
          <p:cNvPr id="75780"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2A71896-2301-4A8B-A7AA-5AF5896E8CCA}" type="slidenum">
              <a:rPr lang="en-US" altLang="en-US" smtClean="0"/>
              <a:pPr eaLnBrk="1" hangingPunct="1">
                <a:spcBef>
                  <a:spcPct val="0"/>
                </a:spcBef>
              </a:pPr>
              <a:t>14</a:t>
            </a:fld>
            <a:endParaRPr lang="en-US" altLang="en-US" smtClean="0"/>
          </a:p>
        </p:txBody>
      </p:sp>
      <p:sp>
        <p:nvSpPr>
          <p:cNvPr id="76803" name="Rectangle 2"/>
          <p:cNvSpPr>
            <a:spLocks noGrp="1" noRot="1" noChangeAspect="1" noChangeArrowheads="1" noTextEdit="1"/>
          </p:cNvSpPr>
          <p:nvPr>
            <p:ph type="sldImg"/>
          </p:nvPr>
        </p:nvSpPr>
        <p:spPr>
          <a:xfrm>
            <a:off x="873125" y="738188"/>
            <a:ext cx="4922838" cy="3694112"/>
          </a:xfrm>
          <a:ln/>
        </p:spPr>
      </p:sp>
      <p:sp>
        <p:nvSpPr>
          <p:cNvPr id="76804"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A8AF713-46AC-4348-B0DF-297017565912}" type="slidenum">
              <a:rPr lang="en-US" altLang="en-US" smtClean="0"/>
              <a:pPr eaLnBrk="1" hangingPunct="1">
                <a:spcBef>
                  <a:spcPct val="0"/>
                </a:spcBef>
              </a:pPr>
              <a:t>15</a:t>
            </a:fld>
            <a:endParaRPr lang="en-US" altLang="en-US" smtClean="0"/>
          </a:p>
        </p:txBody>
      </p:sp>
      <p:sp>
        <p:nvSpPr>
          <p:cNvPr id="77827" name="Rectangle 2"/>
          <p:cNvSpPr>
            <a:spLocks noGrp="1" noRot="1" noChangeAspect="1" noChangeArrowheads="1" noTextEdit="1"/>
          </p:cNvSpPr>
          <p:nvPr>
            <p:ph type="sldImg"/>
          </p:nvPr>
        </p:nvSpPr>
        <p:spPr>
          <a:xfrm>
            <a:off x="873125" y="738188"/>
            <a:ext cx="4922838" cy="3694112"/>
          </a:xfrm>
          <a:ln/>
        </p:spPr>
      </p:sp>
      <p:sp>
        <p:nvSpPr>
          <p:cNvPr id="7782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38A8B15-6FFA-4891-BA13-58FF7D471EA6}" type="slidenum">
              <a:rPr lang="en-US" altLang="en-US" smtClean="0"/>
              <a:pPr eaLnBrk="1" hangingPunct="1">
                <a:spcBef>
                  <a:spcPct val="0"/>
                </a:spcBef>
              </a:pPr>
              <a:t>16</a:t>
            </a:fld>
            <a:endParaRPr lang="en-US" altLang="en-US" smtClean="0"/>
          </a:p>
        </p:txBody>
      </p:sp>
      <p:sp>
        <p:nvSpPr>
          <p:cNvPr id="78851" name="Rectangle 2"/>
          <p:cNvSpPr>
            <a:spLocks noGrp="1" noRot="1" noChangeAspect="1" noChangeArrowheads="1" noTextEdit="1"/>
          </p:cNvSpPr>
          <p:nvPr>
            <p:ph type="sldImg"/>
          </p:nvPr>
        </p:nvSpPr>
        <p:spPr>
          <a:xfrm>
            <a:off x="873125" y="738188"/>
            <a:ext cx="4922838" cy="3694112"/>
          </a:xfrm>
          <a:ln/>
        </p:spPr>
      </p:sp>
      <p:sp>
        <p:nvSpPr>
          <p:cNvPr id="78852"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8CA1A36-F287-4E2F-B73C-786DCDE8AFEC}" type="slidenum">
              <a:rPr lang="en-US" altLang="en-US" smtClean="0"/>
              <a:pPr eaLnBrk="1" hangingPunct="1">
                <a:spcBef>
                  <a:spcPct val="0"/>
                </a:spcBef>
              </a:pPr>
              <a:t>17</a:t>
            </a:fld>
            <a:endParaRPr lang="en-US" altLang="en-US" smtClean="0"/>
          </a:p>
        </p:txBody>
      </p:sp>
      <p:sp>
        <p:nvSpPr>
          <p:cNvPr id="79875" name="Rectangle 2"/>
          <p:cNvSpPr>
            <a:spLocks noGrp="1" noRot="1" noChangeAspect="1" noChangeArrowheads="1" noTextEdit="1"/>
          </p:cNvSpPr>
          <p:nvPr>
            <p:ph type="sldImg"/>
          </p:nvPr>
        </p:nvSpPr>
        <p:spPr>
          <a:xfrm>
            <a:off x="873125" y="738188"/>
            <a:ext cx="4922838" cy="3694112"/>
          </a:xfrm>
          <a:ln/>
        </p:spPr>
      </p:sp>
      <p:sp>
        <p:nvSpPr>
          <p:cNvPr id="79876"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D304037-6FFD-4333-BAD3-B53421429705}" type="slidenum">
              <a:rPr lang="en-US" altLang="en-US" smtClean="0"/>
              <a:pPr eaLnBrk="1" hangingPunct="1">
                <a:spcBef>
                  <a:spcPct val="0"/>
                </a:spcBef>
              </a:pPr>
              <a:t>18</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0EFF84C-5BE6-4D11-AE5E-15E07850227A}" type="slidenum">
              <a:rPr lang="en-US" altLang="en-US" smtClean="0"/>
              <a:pPr eaLnBrk="1" hangingPunct="1">
                <a:spcBef>
                  <a:spcPct val="0"/>
                </a:spcBef>
              </a:pPr>
              <a:t>19</a:t>
            </a:fld>
            <a:endParaRPr lang="en-US" altLang="en-US" smtClean="0"/>
          </a:p>
        </p:txBody>
      </p:sp>
      <p:sp>
        <p:nvSpPr>
          <p:cNvPr id="81923" name="Rectangle 2"/>
          <p:cNvSpPr>
            <a:spLocks noGrp="1" noRot="1" noChangeAspect="1" noChangeArrowheads="1" noTextEdit="1"/>
          </p:cNvSpPr>
          <p:nvPr>
            <p:ph type="sldImg"/>
          </p:nvPr>
        </p:nvSpPr>
        <p:spPr>
          <a:xfrm>
            <a:off x="871538" y="26988"/>
            <a:ext cx="4926012" cy="3694112"/>
          </a:xfrm>
          <a:ln/>
        </p:spPr>
      </p:sp>
      <p:sp>
        <p:nvSpPr>
          <p:cNvPr id="81924"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There are four unknowns in the problem of earthquake location – the origin time of the earthquake and the three geographical co-ordinates of the focus. The data used to resolve these unknowns are the recorded seismograms. The simplest solution comes from considering the phase arrival times. If we have a good velocity model the difference in time between the S and P arrival can be converted into distance.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238A8B8-C761-41B8-BDDE-161026534596}" type="slidenum">
              <a:rPr lang="en-US" altLang="en-US" smtClean="0"/>
              <a:pPr eaLnBrk="1" hangingPunct="1">
                <a:spcBef>
                  <a:spcPct val="0"/>
                </a:spcBef>
              </a:pPr>
              <a:t>20</a:t>
            </a:fld>
            <a:endParaRPr lang="en-US" altLang="en-US" smtClean="0"/>
          </a:p>
        </p:txBody>
      </p:sp>
      <p:sp>
        <p:nvSpPr>
          <p:cNvPr id="82947" name="Rectangle 2"/>
          <p:cNvSpPr>
            <a:spLocks noGrp="1" noRot="1" noChangeAspect="1" noChangeArrowheads="1" noTextEdit="1"/>
          </p:cNvSpPr>
          <p:nvPr>
            <p:ph type="sldImg"/>
          </p:nvPr>
        </p:nvSpPr>
        <p:spPr>
          <a:xfrm>
            <a:off x="871538" y="26988"/>
            <a:ext cx="4926012" cy="3694112"/>
          </a:xfrm>
          <a:ln/>
        </p:spPr>
      </p:sp>
      <p:sp>
        <p:nvSpPr>
          <p:cNvPr id="82948"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Because P wave velocities are greater than S wave velocities, the separation between the phases increases with distance from the focus. Using this approach each station can be used to estimate the distance from the station to the focus. </a:t>
            </a:r>
          </a:p>
          <a:p>
            <a:pPr eaLnBrk="1" hangingPunct="1"/>
            <a:endParaRPr lang="en-US" altLang="en-US" smtClean="0"/>
          </a:p>
          <a:p>
            <a:pPr eaLnBrk="1" hangingPunct="1"/>
            <a:r>
              <a:rPr lang="en-US" altLang="en-US" smtClean="0"/>
              <a:t>A rough approximation of the relationship between S-P time and distance is D [in km]=8*(S-P) [in sec]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2EA0691-4F55-4FDD-B97C-C0EF108130DE}" type="slidenum">
              <a:rPr lang="en-US" altLang="en-US" smtClean="0"/>
              <a:pPr eaLnBrk="1" hangingPunct="1">
                <a:spcBef>
                  <a:spcPct val="0"/>
                </a:spcBef>
              </a:pPr>
              <a:t>21</a:t>
            </a:fld>
            <a:endParaRPr lang="en-US"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7E38B65-9DFD-4FA1-872A-1F5138D9563D}" type="slidenum">
              <a:rPr lang="en-US" altLang="en-US" smtClean="0"/>
              <a:pPr eaLnBrk="1" hangingPunct="1">
                <a:spcBef>
                  <a:spcPct val="0"/>
                </a:spcBef>
              </a:pPr>
              <a:t>22</a:t>
            </a:fld>
            <a:endParaRPr lang="en-US"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D830F84-7D21-43B3-954C-123FD2E8E1A1}" type="slidenum">
              <a:rPr lang="en-US" altLang="en-US" smtClean="0"/>
              <a:pPr eaLnBrk="1" hangingPunct="1">
                <a:spcBef>
                  <a:spcPct val="0"/>
                </a:spcBef>
              </a:pPr>
              <a:t>23</a:t>
            </a:fld>
            <a:endParaRPr lang="en-U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BACD3E7-B5E6-4DDA-B628-2F91E98283FF}" type="slidenum">
              <a:rPr lang="en-US" altLang="en-US" smtClean="0"/>
              <a:pPr eaLnBrk="1" hangingPunct="1">
                <a:spcBef>
                  <a:spcPct val="0"/>
                </a:spcBef>
              </a:pPr>
              <a:t>24</a:t>
            </a:fld>
            <a:endParaRPr lang="en-US"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94F82F0-0BD5-44AA-BE02-7DBCC1393524}" type="slidenum">
              <a:rPr lang="en-US" altLang="en-US" smtClean="0"/>
              <a:pPr eaLnBrk="1" hangingPunct="1">
                <a:spcBef>
                  <a:spcPct val="0"/>
                </a:spcBef>
              </a:pPr>
              <a:t>25</a:t>
            </a:fld>
            <a:endParaRPr lang="en-US"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56F165A-AFF9-4B12-A498-6E56156E0248}" type="slidenum">
              <a:rPr lang="en-US" altLang="en-US" smtClean="0"/>
              <a:pPr eaLnBrk="1" hangingPunct="1">
                <a:spcBef>
                  <a:spcPct val="0"/>
                </a:spcBef>
              </a:pPr>
              <a:t>26</a:t>
            </a:fld>
            <a:endParaRPr lang="en-US"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5DCEA2F-4F04-4E7D-82FA-8148A79D6387}" type="slidenum">
              <a:rPr lang="en-US" altLang="en-US" smtClean="0"/>
              <a:pPr eaLnBrk="1" hangingPunct="1">
                <a:spcBef>
                  <a:spcPct val="0"/>
                </a:spcBef>
              </a:pPr>
              <a:t>27</a:t>
            </a:fld>
            <a:endParaRPr lang="en-US"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FBC2ABF-22F5-490C-AD85-9DB6A7F978BB}" type="slidenum">
              <a:rPr lang="en-US" altLang="en-US" smtClean="0"/>
              <a:pPr eaLnBrk="1" hangingPunct="1">
                <a:spcBef>
                  <a:spcPct val="0"/>
                </a:spcBef>
              </a:pPr>
              <a:t>28</a:t>
            </a:fld>
            <a:endParaRPr lang="en-US" altLang="en-US" smtClean="0"/>
          </a:p>
        </p:txBody>
      </p:sp>
      <p:sp>
        <p:nvSpPr>
          <p:cNvPr id="91139" name="Rectangle 2"/>
          <p:cNvSpPr>
            <a:spLocks noGrp="1" noRot="1" noChangeAspect="1" noChangeArrowheads="1" noTextEdit="1"/>
          </p:cNvSpPr>
          <p:nvPr>
            <p:ph type="sldImg"/>
          </p:nvPr>
        </p:nvSpPr>
        <p:spPr>
          <a:xfrm>
            <a:off x="871538" y="26988"/>
            <a:ext cx="4926012" cy="3694112"/>
          </a:xfrm>
          <a:ln/>
        </p:spPr>
      </p:sp>
      <p:sp>
        <p:nvSpPr>
          <p:cNvPr id="91140"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With one station the S-P time gives a distance from the station to the source. The earthquake can therefore be anywhere on a circle, centered on the station and with a radius equal to the epicentral distance. With two stations there are two circles and two possible locations. Three stations allow a unique solution to the location. However, additional stations are useful as they reduce any uncorrelated errors (such as picking error).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E8264DE-F084-4415-89E9-9A1BC0588A1E}" type="slidenum">
              <a:rPr lang="en-US" altLang="en-US" smtClean="0"/>
              <a:pPr eaLnBrk="1" hangingPunct="1">
                <a:spcBef>
                  <a:spcPct val="0"/>
                </a:spcBef>
              </a:pPr>
              <a:t>29</a:t>
            </a:fld>
            <a:endParaRPr lang="en-US"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39EB3B5-29A4-4EC5-A4BF-1B6B5692254C}" type="slidenum">
              <a:rPr lang="en-US" altLang="en-US" smtClean="0"/>
              <a:pPr eaLnBrk="1" hangingPunct="1">
                <a:spcBef>
                  <a:spcPct val="0"/>
                </a:spcBef>
              </a:pPr>
              <a:t>30</a:t>
            </a:fld>
            <a:endParaRPr lang="en-US" altLang="en-US" smtClean="0"/>
          </a:p>
        </p:txBody>
      </p:sp>
      <p:sp>
        <p:nvSpPr>
          <p:cNvPr id="93187" name="Rectangle 2"/>
          <p:cNvSpPr>
            <a:spLocks noGrp="1" noRot="1" noChangeAspect="1" noChangeArrowheads="1" noTextEdit="1"/>
          </p:cNvSpPr>
          <p:nvPr>
            <p:ph type="sldImg"/>
          </p:nvPr>
        </p:nvSpPr>
        <p:spPr>
          <a:xfrm>
            <a:off x="873125" y="738188"/>
            <a:ext cx="4922838" cy="3694112"/>
          </a:xfrm>
          <a:ln/>
        </p:spPr>
      </p:sp>
      <p:sp>
        <p:nvSpPr>
          <p:cNvPr id="9318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A438445-2CC1-4858-BC1A-D54999282B6D}" type="slidenum">
              <a:rPr lang="en-US" altLang="en-US" smtClean="0"/>
              <a:pPr eaLnBrk="1" hangingPunct="1">
                <a:spcBef>
                  <a:spcPct val="0"/>
                </a:spcBef>
              </a:pPr>
              <a:t>31</a:t>
            </a:fld>
            <a:endParaRPr lang="en-US" altLang="en-US" smtClean="0"/>
          </a:p>
        </p:txBody>
      </p:sp>
      <p:sp>
        <p:nvSpPr>
          <p:cNvPr id="94211" name="Rectangle 2"/>
          <p:cNvSpPr>
            <a:spLocks noGrp="1" noRot="1" noChangeAspect="1" noChangeArrowheads="1" noTextEdit="1"/>
          </p:cNvSpPr>
          <p:nvPr>
            <p:ph type="sldImg"/>
          </p:nvPr>
        </p:nvSpPr>
        <p:spPr>
          <a:xfrm>
            <a:off x="873125" y="738188"/>
            <a:ext cx="4922838" cy="3694112"/>
          </a:xfrm>
          <a:ln/>
        </p:spPr>
      </p:sp>
      <p:sp>
        <p:nvSpPr>
          <p:cNvPr id="94212"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08F8295-CB37-4A9F-8AFD-5533719BAC91}" type="slidenum">
              <a:rPr lang="en-US" altLang="en-US" smtClean="0"/>
              <a:pPr eaLnBrk="1" hangingPunct="1">
                <a:spcBef>
                  <a:spcPct val="0"/>
                </a:spcBef>
              </a:pPr>
              <a:t>32</a:t>
            </a:fld>
            <a:endParaRPr lang="en-U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48DB2C5-CC98-4F92-BAAC-5D745DA86C38}" type="slidenum">
              <a:rPr lang="en-US" altLang="en-US" smtClean="0"/>
              <a:pPr eaLnBrk="1" hangingPunct="1">
                <a:spcBef>
                  <a:spcPct val="0"/>
                </a:spcBef>
              </a:pPr>
              <a:t>33</a:t>
            </a:fld>
            <a:endParaRPr lang="en-US" altLang="en-US" smtClean="0"/>
          </a:p>
        </p:txBody>
      </p:sp>
      <p:sp>
        <p:nvSpPr>
          <p:cNvPr id="96259" name="Rectangle 2"/>
          <p:cNvSpPr>
            <a:spLocks noGrp="1" noRot="1" noChangeAspect="1" noChangeArrowheads="1" noTextEdit="1"/>
          </p:cNvSpPr>
          <p:nvPr>
            <p:ph type="sldImg"/>
          </p:nvPr>
        </p:nvSpPr>
        <p:spPr>
          <a:xfrm>
            <a:off x="873125" y="738188"/>
            <a:ext cx="4922838" cy="3694112"/>
          </a:xfrm>
          <a:ln/>
        </p:spPr>
      </p:sp>
      <p:sp>
        <p:nvSpPr>
          <p:cNvPr id="96260"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E66656B-FAA2-4F8E-A1CE-159CC405E10B}" type="slidenum">
              <a:rPr lang="en-US" altLang="en-US" smtClean="0"/>
              <a:pPr eaLnBrk="1" hangingPunct="1">
                <a:spcBef>
                  <a:spcPct val="0"/>
                </a:spcBef>
              </a:pPr>
              <a:t>34</a:t>
            </a:fld>
            <a:endParaRPr lang="en-US" altLang="en-US" smtClean="0"/>
          </a:p>
        </p:txBody>
      </p:sp>
      <p:sp>
        <p:nvSpPr>
          <p:cNvPr id="97283" name="Rectangle 2"/>
          <p:cNvSpPr>
            <a:spLocks noGrp="1" noRot="1" noChangeAspect="1" noChangeArrowheads="1" noTextEdit="1"/>
          </p:cNvSpPr>
          <p:nvPr>
            <p:ph type="sldImg"/>
          </p:nvPr>
        </p:nvSpPr>
        <p:spPr>
          <a:xfrm>
            <a:off x="873125" y="738188"/>
            <a:ext cx="4922838" cy="3694112"/>
          </a:xfrm>
          <a:ln/>
        </p:spPr>
      </p:sp>
      <p:sp>
        <p:nvSpPr>
          <p:cNvPr id="97284"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7E6B9B8-B1DB-45E5-BE76-9A12FBC19542}" type="slidenum">
              <a:rPr lang="en-US" altLang="en-US" smtClean="0"/>
              <a:pPr eaLnBrk="1" hangingPunct="1">
                <a:spcBef>
                  <a:spcPct val="0"/>
                </a:spcBef>
              </a:pPr>
              <a:t>35</a:t>
            </a:fld>
            <a:endParaRPr lang="en-US" altLang="en-US" smtClean="0"/>
          </a:p>
        </p:txBody>
      </p:sp>
      <p:sp>
        <p:nvSpPr>
          <p:cNvPr id="98307" name="Rectangle 2"/>
          <p:cNvSpPr>
            <a:spLocks noGrp="1" noRot="1" noChangeAspect="1" noChangeArrowheads="1" noTextEdit="1"/>
          </p:cNvSpPr>
          <p:nvPr>
            <p:ph type="sldImg"/>
          </p:nvPr>
        </p:nvSpPr>
        <p:spPr>
          <a:xfrm>
            <a:off x="873125" y="738188"/>
            <a:ext cx="4922838" cy="3694112"/>
          </a:xfrm>
          <a:ln/>
        </p:spPr>
      </p:sp>
      <p:sp>
        <p:nvSpPr>
          <p:cNvPr id="9830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64DDDA9-C566-412F-9064-BE8AC9626D0A}" type="slidenum">
              <a:rPr lang="en-US" altLang="en-US" smtClean="0"/>
              <a:pPr eaLnBrk="1" hangingPunct="1">
                <a:spcBef>
                  <a:spcPct val="0"/>
                </a:spcBef>
              </a:pPr>
              <a:t>36</a:t>
            </a:fld>
            <a:endParaRPr lang="en-US" alt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2D20F2F-CBED-4BFF-8CEA-C3FB1A39606F}" type="slidenum">
              <a:rPr lang="en-US" altLang="en-US" smtClean="0"/>
              <a:pPr eaLnBrk="1" hangingPunct="1">
                <a:spcBef>
                  <a:spcPct val="0"/>
                </a:spcBef>
              </a:pPr>
              <a:t>37</a:t>
            </a:fld>
            <a:endParaRPr lang="en-US"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5768648-6851-4D6A-AFAE-8027A04AA2EC}" type="slidenum">
              <a:rPr lang="en-US" altLang="en-US" smtClean="0"/>
              <a:pPr eaLnBrk="1" hangingPunct="1">
                <a:spcBef>
                  <a:spcPct val="0"/>
                </a:spcBef>
              </a:pPr>
              <a:t>38</a:t>
            </a:fld>
            <a:endParaRPr lang="en-US" altLang="en-US" smtClean="0"/>
          </a:p>
        </p:txBody>
      </p:sp>
      <p:sp>
        <p:nvSpPr>
          <p:cNvPr id="102403" name="Rectangle 2"/>
          <p:cNvSpPr>
            <a:spLocks noGrp="1" noRot="1" noChangeAspect="1" noChangeArrowheads="1" noTextEdit="1"/>
          </p:cNvSpPr>
          <p:nvPr>
            <p:ph type="sldImg"/>
          </p:nvPr>
        </p:nvSpPr>
        <p:spPr>
          <a:xfrm>
            <a:off x="871538" y="26988"/>
            <a:ext cx="4926012" cy="3694112"/>
          </a:xfrm>
          <a:ln/>
        </p:spPr>
      </p:sp>
      <p:sp>
        <p:nvSpPr>
          <p:cNvPr id="102404"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Although there will not be time to use relocation for tsunami warning purposes, it might be possible to analyze events more thoroughly afterwards. In this case, relocation methods might be of interest for better characterizing the source of the earthquakes. One of the main sources of error in the location is error in the velocity model; however if a number of events are very closely spaced (for example microearthquakes on a well instrumented fault, or aftershocks) then the ray paths from the source to the stations will be very similar for all the events. The total travel time for each individual event is subject to any errors in the velocity model, but the difference in travel time between events is related to the spatial distance between the sources. Therefore by comparing events the relative locations can be judged much more accurately than the absolute location. On the examples on the right, we can see that after relocation of events in Northern California the faults appear much sharper and artifacts like the arch of events seen in the original locations are removed. A better map of faults helps to better define the seismic hazard.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81FE94B-8531-4FD1-AFAE-6DDAF40E0752}" type="slidenum">
              <a:rPr lang="en-US" altLang="en-US" smtClean="0"/>
              <a:pPr eaLnBrk="1" hangingPunct="1">
                <a:spcBef>
                  <a:spcPct val="0"/>
                </a:spcBef>
              </a:pPr>
              <a:t>39</a:t>
            </a:fld>
            <a:endParaRPr lang="en-US" altLang="en-US" smtClean="0"/>
          </a:p>
        </p:txBody>
      </p:sp>
      <p:sp>
        <p:nvSpPr>
          <p:cNvPr id="103427" name="Rectangle 2"/>
          <p:cNvSpPr>
            <a:spLocks noGrp="1" noRot="1" noChangeAspect="1" noChangeArrowheads="1" noTextEdit="1"/>
          </p:cNvSpPr>
          <p:nvPr>
            <p:ph type="sldImg"/>
          </p:nvPr>
        </p:nvSpPr>
        <p:spPr>
          <a:xfrm>
            <a:off x="871538" y="26988"/>
            <a:ext cx="4926012" cy="3694112"/>
          </a:xfrm>
          <a:ln/>
        </p:spPr>
      </p:sp>
      <p:sp>
        <p:nvSpPr>
          <p:cNvPr id="103428"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Master event relocation can be used to better resolve the relative distribution of a cluster of earthquakes (for example a main shock and the series of after shocks). Such work can be useful for defining the structure of faults or the area that slipped in a large earthquake. The basic idea is to take one of the events that is assumed to have the best location (often the main shock in a main shock-aftershock sequence – as this well have the best signal to noise ratio) and assume that the residual travel time misfits for the best location are due to deviations in the velocity structure. Then because the paths from events in the cluster will be similar for all events, these deviations in velocity model are assumed to be the same for all events. So the arrival times for other events in the cluster are adjusted using the master event residuals, and the events relocated.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257A52A-C70D-4451-AB19-22B3990D9AF9}" type="slidenum">
              <a:rPr lang="en-US" altLang="en-US" smtClean="0"/>
              <a:pPr eaLnBrk="1" hangingPunct="1">
                <a:spcBef>
                  <a:spcPct val="0"/>
                </a:spcBef>
              </a:pPr>
              <a:t>40</a:t>
            </a:fld>
            <a:endParaRPr lang="en-US" altLang="en-US" smtClean="0"/>
          </a:p>
        </p:txBody>
      </p:sp>
      <p:sp>
        <p:nvSpPr>
          <p:cNvPr id="104451" name="Rectangle 2"/>
          <p:cNvSpPr>
            <a:spLocks noGrp="1" noRot="1" noChangeAspect="1" noChangeArrowheads="1" noTextEdit="1"/>
          </p:cNvSpPr>
          <p:nvPr>
            <p:ph type="sldImg"/>
          </p:nvPr>
        </p:nvSpPr>
        <p:spPr>
          <a:xfrm>
            <a:off x="871538" y="26988"/>
            <a:ext cx="4926012" cy="3694112"/>
          </a:xfrm>
          <a:ln/>
        </p:spPr>
      </p:sp>
      <p:sp>
        <p:nvSpPr>
          <p:cNvPr id="104452"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Master event relocation will force any picking errors in the master event into the location of the other events and so an alternative approach is to assume similar uncertainty for all events in the cluster and locate all events simultaneously. This is called Joint Hypocenter Determination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4C86D78-9BF9-4FC5-8D9C-37B715B846E5}" type="slidenum">
              <a:rPr lang="en-US" altLang="en-US" smtClean="0"/>
              <a:pPr eaLnBrk="1" hangingPunct="1">
                <a:spcBef>
                  <a:spcPct val="0"/>
                </a:spcBef>
              </a:pPr>
              <a:t>41</a:t>
            </a:fld>
            <a:endParaRPr lang="en-US" altLang="en-US" smtClean="0"/>
          </a:p>
        </p:txBody>
      </p:sp>
      <p:sp>
        <p:nvSpPr>
          <p:cNvPr id="105475" name="Rectangle 2"/>
          <p:cNvSpPr>
            <a:spLocks noGrp="1" noRot="1" noChangeAspect="1" noChangeArrowheads="1" noTextEdit="1"/>
          </p:cNvSpPr>
          <p:nvPr>
            <p:ph type="sldImg"/>
          </p:nvPr>
        </p:nvSpPr>
        <p:spPr>
          <a:xfrm>
            <a:off x="871538" y="26988"/>
            <a:ext cx="4926012" cy="3694112"/>
          </a:xfrm>
          <a:ln/>
        </p:spPr>
      </p:sp>
      <p:sp>
        <p:nvSpPr>
          <p:cNvPr id="105476"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A different approach is the double difference method. Rather then calculating a static station correction, pairs of events are relocated using the difference in arrival time between the two events. The relative difference in arrival time can be determined very accurately by cross-correlation of the arrivals, see next slide. The difference in calculated travel times comes from the velocity model and is assumed to be related only to the spatial separation between the events. So the double difference is minimized (for all stations and all events) by adjusting the vector between the events.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FF89914-1959-4D66-8DF5-3B55B8B05F77}" type="slidenum">
              <a:rPr lang="en-US" altLang="en-US" smtClean="0"/>
              <a:pPr eaLnBrk="1" hangingPunct="1">
                <a:spcBef>
                  <a:spcPct val="0"/>
                </a:spcBef>
              </a:pPr>
              <a:t>42</a:t>
            </a:fld>
            <a:endParaRPr lang="en-US" altLang="en-US" smtClean="0"/>
          </a:p>
        </p:txBody>
      </p:sp>
      <p:sp>
        <p:nvSpPr>
          <p:cNvPr id="106499" name="Rectangle 2"/>
          <p:cNvSpPr>
            <a:spLocks noGrp="1" noRot="1" noChangeAspect="1" noChangeArrowheads="1" noTextEdit="1"/>
          </p:cNvSpPr>
          <p:nvPr>
            <p:ph type="sldImg"/>
          </p:nvPr>
        </p:nvSpPr>
        <p:spPr>
          <a:xfrm>
            <a:off x="871538" y="26988"/>
            <a:ext cx="4926012" cy="3694112"/>
          </a:xfrm>
          <a:ln/>
        </p:spPr>
      </p:sp>
      <p:sp>
        <p:nvSpPr>
          <p:cNvPr id="106500"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If two or more records have similar waveforms (needs similar location and focal mechanism – e.g. a recurring event on the same fault, or recordings on an array) then the time of the phase onset can be very accurately determined by maximizing the cross correlation between the traces – this has been shown to be 10-100 times  more accurate then manual picking of events, but it needs similar waveforms.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4FC07E6-C7A5-473C-830D-9DF344600C6F}" type="slidenum">
              <a:rPr lang="en-US" altLang="en-US" smtClean="0"/>
              <a:pPr eaLnBrk="1" hangingPunct="1">
                <a:spcBef>
                  <a:spcPct val="0"/>
                </a:spcBef>
              </a:pPr>
              <a:t>43</a:t>
            </a:fld>
            <a:endParaRPr lang="en-US" altLang="en-US" smtClean="0"/>
          </a:p>
        </p:txBody>
      </p:sp>
      <p:sp>
        <p:nvSpPr>
          <p:cNvPr id="107523" name="Rectangle 2"/>
          <p:cNvSpPr>
            <a:spLocks noGrp="1" noRot="1" noChangeAspect="1" noChangeArrowheads="1" noTextEdit="1"/>
          </p:cNvSpPr>
          <p:nvPr>
            <p:ph type="sldImg"/>
          </p:nvPr>
        </p:nvSpPr>
        <p:spPr>
          <a:xfrm>
            <a:off x="873125" y="738188"/>
            <a:ext cx="4922838" cy="3694112"/>
          </a:xfrm>
          <a:ln/>
        </p:spPr>
      </p:sp>
      <p:sp>
        <p:nvSpPr>
          <p:cNvPr id="107524"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273AB1C-577F-47F2-9556-67FF8D523B0A}" type="slidenum">
              <a:rPr lang="en-US" altLang="en-US" smtClean="0"/>
              <a:pPr eaLnBrk="1" hangingPunct="1">
                <a:spcBef>
                  <a:spcPct val="0"/>
                </a:spcBef>
              </a:pPr>
              <a:t>44</a:t>
            </a:fld>
            <a:endParaRPr lang="en-US" altLang="en-US" smtClean="0"/>
          </a:p>
        </p:txBody>
      </p:sp>
      <p:sp>
        <p:nvSpPr>
          <p:cNvPr id="108547" name="Rectangle 2"/>
          <p:cNvSpPr>
            <a:spLocks noGrp="1" noRot="1" noChangeAspect="1" noChangeArrowheads="1" noTextEdit="1"/>
          </p:cNvSpPr>
          <p:nvPr>
            <p:ph type="sldImg"/>
          </p:nvPr>
        </p:nvSpPr>
        <p:spPr>
          <a:xfrm>
            <a:off x="873125" y="738188"/>
            <a:ext cx="4922838" cy="3694112"/>
          </a:xfrm>
          <a:ln/>
        </p:spPr>
      </p:sp>
      <p:sp>
        <p:nvSpPr>
          <p:cNvPr id="108548"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F49227B-0933-48CE-B5EC-8199C690EDB6}" type="slidenum">
              <a:rPr lang="en-US" altLang="en-US" smtClean="0"/>
              <a:pPr eaLnBrk="1" hangingPunct="1">
                <a:spcBef>
                  <a:spcPct val="0"/>
                </a:spcBef>
              </a:pPr>
              <a:t>45</a:t>
            </a:fld>
            <a:endParaRPr lang="en-US" altLang="en-US" smtClean="0"/>
          </a:p>
        </p:txBody>
      </p:sp>
      <p:sp>
        <p:nvSpPr>
          <p:cNvPr id="109571" name="Rectangle 2"/>
          <p:cNvSpPr>
            <a:spLocks noGrp="1" noRot="1" noChangeAspect="1" noChangeArrowheads="1" noTextEdit="1"/>
          </p:cNvSpPr>
          <p:nvPr>
            <p:ph type="sldImg"/>
          </p:nvPr>
        </p:nvSpPr>
        <p:spPr>
          <a:xfrm>
            <a:off x="873125" y="738188"/>
            <a:ext cx="4922838" cy="3694112"/>
          </a:xfrm>
          <a:ln/>
        </p:spPr>
      </p:sp>
      <p:sp>
        <p:nvSpPr>
          <p:cNvPr id="109572" name="Rectangle 3"/>
          <p:cNvSpPr>
            <a:spLocks noGrp="1" noChangeArrowheads="1"/>
          </p:cNvSpPr>
          <p:nvPr>
            <p:ph type="body" idx="1"/>
          </p:nvPr>
        </p:nvSpPr>
        <p:spPr>
          <a:xfrm>
            <a:off x="666750" y="4678363"/>
            <a:ext cx="5335588" cy="4433887"/>
          </a:xfrm>
          <a:noFill/>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93C4872-32B2-44BA-A482-EB6D9C631E6B}" type="slidenum">
              <a:rPr lang="en-US" altLang="en-US" smtClean="0"/>
              <a:pPr eaLnBrk="1" hangingPunct="1">
                <a:spcBef>
                  <a:spcPct val="0"/>
                </a:spcBef>
              </a:pPr>
              <a:t>46</a:t>
            </a:fld>
            <a:endParaRPr lang="en-US" altLang="en-US" smtClean="0"/>
          </a:p>
        </p:txBody>
      </p:sp>
      <p:sp>
        <p:nvSpPr>
          <p:cNvPr id="110595" name="Rectangle 2"/>
          <p:cNvSpPr>
            <a:spLocks noGrp="1" noRot="1" noChangeAspect="1" noChangeArrowheads="1" noTextEdit="1"/>
          </p:cNvSpPr>
          <p:nvPr>
            <p:ph type="sldImg"/>
          </p:nvPr>
        </p:nvSpPr>
        <p:spPr>
          <a:xfrm>
            <a:off x="871538" y="26988"/>
            <a:ext cx="4926012" cy="3694112"/>
          </a:xfrm>
          <a:ln/>
        </p:spPr>
      </p:sp>
      <p:sp>
        <p:nvSpPr>
          <p:cNvPr id="110596" name="Rectangle 3"/>
          <p:cNvSpPr>
            <a:spLocks noGrp="1" noChangeArrowheads="1"/>
          </p:cNvSpPr>
          <p:nvPr>
            <p:ph type="body" idx="1"/>
          </p:nvPr>
        </p:nvSpPr>
        <p:spPr>
          <a:xfrm>
            <a:off x="0" y="3760788"/>
            <a:ext cx="6669088" cy="5683250"/>
          </a:xfrm>
          <a:noFill/>
        </p:spPr>
        <p:txBody>
          <a:bodyPr/>
          <a:lstStyle/>
          <a:p>
            <a:pPr eaLnBrk="1" hangingPunct="1"/>
            <a:r>
              <a:rPr lang="en-US" altLang="en-US" smtClean="0"/>
              <a:t>So far we have talked about locating earthquakes with an assumed velocity structure, but it is also possible to simultaneously solve for the velocity structure and the earthquake location, after making preliminary earthquake locations using a simple velocity model. Using seismic tomography to find velocity variations – effectively mapping the station corrections back into the velocity model. Such modeling requires very good coverage of ray paths across the model, so need a large number of events and seismometers.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847DF44-A96C-4717-87D0-9F6354CC03A0}" type="slidenum">
              <a:rPr lang="en-US" altLang="en-US" smtClean="0"/>
              <a:pPr eaLnBrk="1" hangingPunct="1">
                <a:spcBef>
                  <a:spcPct val="0"/>
                </a:spcBef>
              </a:pPr>
              <a:t>47</a:t>
            </a:fld>
            <a:endParaRPr lang="en-US"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56E5ED6B-9179-48A7-869E-82509C28DF7B}" type="slidenum">
              <a:rPr lang="en-GB" altLang="en-US"/>
              <a:pPr>
                <a:defRPr/>
              </a:pPr>
              <a:t>‹#›</a:t>
            </a:fld>
            <a:endParaRPr lang="en-GB" altLang="en-US"/>
          </a:p>
        </p:txBody>
      </p:sp>
    </p:spTree>
    <p:extLst>
      <p:ext uri="{BB962C8B-B14F-4D97-AF65-F5344CB8AC3E}">
        <p14:creationId xmlns:p14="http://schemas.microsoft.com/office/powerpoint/2010/main" val="2909391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CC6C9B69-3B5B-489A-9B96-0D9BC256FAE0}" type="slidenum">
              <a:rPr lang="en-GB" altLang="en-US"/>
              <a:pPr>
                <a:defRPr/>
              </a:pPr>
              <a:t>‹#›</a:t>
            </a:fld>
            <a:endParaRPr lang="en-GB" altLang="en-US"/>
          </a:p>
        </p:txBody>
      </p:sp>
    </p:spTree>
    <p:extLst>
      <p:ext uri="{BB962C8B-B14F-4D97-AF65-F5344CB8AC3E}">
        <p14:creationId xmlns:p14="http://schemas.microsoft.com/office/powerpoint/2010/main" val="268361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48B9D9F1-51ED-4ECD-BE3B-1C1D455F9608}" type="slidenum">
              <a:rPr lang="en-GB" altLang="en-US"/>
              <a:pPr>
                <a:defRPr/>
              </a:pPr>
              <a:t>‹#›</a:t>
            </a:fld>
            <a:endParaRPr lang="en-GB" altLang="en-US"/>
          </a:p>
        </p:txBody>
      </p:sp>
    </p:spTree>
    <p:extLst>
      <p:ext uri="{BB962C8B-B14F-4D97-AF65-F5344CB8AC3E}">
        <p14:creationId xmlns:p14="http://schemas.microsoft.com/office/powerpoint/2010/main" val="36437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147E7027-A5E2-4114-9A9F-FD63517FFA93}" type="slidenum">
              <a:rPr lang="en-GB" altLang="en-US"/>
              <a:pPr>
                <a:defRPr/>
              </a:pPr>
              <a:t>‹#›</a:t>
            </a:fld>
            <a:endParaRPr lang="en-GB" altLang="en-US"/>
          </a:p>
        </p:txBody>
      </p:sp>
    </p:spTree>
    <p:extLst>
      <p:ext uri="{BB962C8B-B14F-4D97-AF65-F5344CB8AC3E}">
        <p14:creationId xmlns:p14="http://schemas.microsoft.com/office/powerpoint/2010/main" val="370119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p:txBody>
          <a:bodyPr/>
          <a:lstStyle>
            <a:lvl1pPr>
              <a:defRPr/>
            </a:lvl1pPr>
          </a:lstStyle>
          <a:p>
            <a:pPr>
              <a:defRPr/>
            </a:pPr>
            <a:fld id="{70E4270F-F288-4DD0-9DEE-15C7595BA39B}" type="slidenum">
              <a:rPr lang="en-GB" altLang="en-US"/>
              <a:pPr>
                <a:defRPr/>
              </a:pPr>
              <a:t>‹#›</a:t>
            </a:fld>
            <a:endParaRPr lang="en-GB" altLang="en-US"/>
          </a:p>
        </p:txBody>
      </p:sp>
    </p:spTree>
    <p:extLst>
      <p:ext uri="{BB962C8B-B14F-4D97-AF65-F5344CB8AC3E}">
        <p14:creationId xmlns:p14="http://schemas.microsoft.com/office/powerpoint/2010/main" val="96683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p:txBody>
          <a:bodyPr/>
          <a:lstStyle>
            <a:lvl1pPr>
              <a:defRPr/>
            </a:lvl1pPr>
          </a:lstStyle>
          <a:p>
            <a:pPr>
              <a:defRPr/>
            </a:pPr>
            <a:fld id="{201A8D8D-96E8-48BD-9689-5BF3D36A1676}" type="slidenum">
              <a:rPr lang="en-GB" altLang="en-US"/>
              <a:pPr>
                <a:defRPr/>
              </a:pPr>
              <a:t>‹#›</a:t>
            </a:fld>
            <a:endParaRPr lang="en-GB" altLang="en-US"/>
          </a:p>
        </p:txBody>
      </p:sp>
    </p:spTree>
    <p:extLst>
      <p:ext uri="{BB962C8B-B14F-4D97-AF65-F5344CB8AC3E}">
        <p14:creationId xmlns:p14="http://schemas.microsoft.com/office/powerpoint/2010/main" val="111566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p:txBody>
          <a:bodyPr/>
          <a:lstStyle>
            <a:lvl1pPr>
              <a:defRPr/>
            </a:lvl1pPr>
          </a:lstStyle>
          <a:p>
            <a:pPr>
              <a:defRPr/>
            </a:pPr>
            <a:fld id="{834CB5F6-4F0E-4849-9024-9AF010C020A1}" type="slidenum">
              <a:rPr lang="en-GB" altLang="en-US"/>
              <a:pPr>
                <a:defRPr/>
              </a:pPr>
              <a:t>‹#›</a:t>
            </a:fld>
            <a:endParaRPr lang="en-GB" altLang="en-US"/>
          </a:p>
        </p:txBody>
      </p:sp>
    </p:spTree>
    <p:extLst>
      <p:ext uri="{BB962C8B-B14F-4D97-AF65-F5344CB8AC3E}">
        <p14:creationId xmlns:p14="http://schemas.microsoft.com/office/powerpoint/2010/main" val="2041206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9AEA4869-07FD-4A03-A64B-5A83B0126A1B}" type="slidenum">
              <a:rPr lang="en-GB" altLang="en-US"/>
              <a:pPr>
                <a:defRPr/>
              </a:pPr>
              <a:t>‹#›</a:t>
            </a:fld>
            <a:endParaRPr lang="en-GB" altLang="en-US"/>
          </a:p>
        </p:txBody>
      </p:sp>
    </p:spTree>
    <p:extLst>
      <p:ext uri="{BB962C8B-B14F-4D97-AF65-F5344CB8AC3E}">
        <p14:creationId xmlns:p14="http://schemas.microsoft.com/office/powerpoint/2010/main" val="386827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p:txBody>
          <a:bodyPr/>
          <a:lstStyle>
            <a:lvl1pPr>
              <a:defRPr/>
            </a:lvl1pPr>
          </a:lstStyle>
          <a:p>
            <a:pPr>
              <a:defRPr/>
            </a:pPr>
            <a:fld id="{CA73825C-B4E0-4B7B-AFA4-13052086BBED}" type="slidenum">
              <a:rPr lang="en-GB" altLang="en-US"/>
              <a:pPr>
                <a:defRPr/>
              </a:pPr>
              <a:t>‹#›</a:t>
            </a:fld>
            <a:endParaRPr lang="en-GB" altLang="en-US"/>
          </a:p>
        </p:txBody>
      </p:sp>
    </p:spTree>
    <p:extLst>
      <p:ext uri="{BB962C8B-B14F-4D97-AF65-F5344CB8AC3E}">
        <p14:creationId xmlns:p14="http://schemas.microsoft.com/office/powerpoint/2010/main" val="3538829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3E258715-66D6-4F0E-A55E-37B5AB12C9D0}" type="slidenum">
              <a:rPr lang="en-GB" altLang="en-US"/>
              <a:pPr>
                <a:defRPr/>
              </a:pPr>
              <a:t>‹#›</a:t>
            </a:fld>
            <a:endParaRPr lang="en-GB" altLang="en-US"/>
          </a:p>
        </p:txBody>
      </p:sp>
    </p:spTree>
    <p:extLst>
      <p:ext uri="{BB962C8B-B14F-4D97-AF65-F5344CB8AC3E}">
        <p14:creationId xmlns:p14="http://schemas.microsoft.com/office/powerpoint/2010/main" val="428848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p:txBody>
          <a:bodyPr/>
          <a:lstStyle>
            <a:lvl1pPr>
              <a:defRPr/>
            </a:lvl1pPr>
          </a:lstStyle>
          <a:p>
            <a:pPr>
              <a:defRPr/>
            </a:pPr>
            <a:fld id="{8CC29B34-5E9E-4056-8665-BE5A48F918CC}" type="slidenum">
              <a:rPr lang="en-GB" altLang="en-US"/>
              <a:pPr>
                <a:defRPr/>
              </a:pPr>
              <a:t>‹#›</a:t>
            </a:fld>
            <a:endParaRPr lang="en-GB" altLang="en-US"/>
          </a:p>
        </p:txBody>
      </p:sp>
    </p:spTree>
    <p:extLst>
      <p:ext uri="{BB962C8B-B14F-4D97-AF65-F5344CB8AC3E}">
        <p14:creationId xmlns:p14="http://schemas.microsoft.com/office/powerpoint/2010/main" val="259352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GB"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ABEE266F-83CE-4F7F-A22B-E6848DA0EDE2}" type="slidenum">
              <a:rPr lang="en-GB" altLang="en-US"/>
              <a:pPr>
                <a:defRPr/>
              </a:pPr>
              <a:t>‹#›</a:t>
            </a:fld>
            <a:endParaRPr lang="en-GB" altLang="en-US"/>
          </a:p>
        </p:txBody>
      </p:sp>
      <p:pic>
        <p:nvPicPr>
          <p:cNvPr id="1031" name="Picture 7" descr="USGSid"/>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8600" y="6351588"/>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oleObject" Target="../embeddings/oleObject2.bin"/><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1.png"/><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2.xml"/><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29.wmf"/><Relationship Id="rId4" Type="http://schemas.openxmlformats.org/officeDocument/2006/relationships/oleObject" Target="../embeddings/oleObject4.bin"/><Relationship Id="rId9" Type="http://schemas.openxmlformats.org/officeDocument/2006/relationships/image" Target="../media/image31.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7.emf"/><Relationship Id="rId5" Type="http://schemas.openxmlformats.org/officeDocument/2006/relationships/oleObject" Target="../embeddings/oleObject7.bin"/><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hyperlink" Target="http://pangea.stanford.edu/~beroza/movie.html" TargetMode="External"/><Relationship Id="rId4" Type="http://schemas.openxmlformats.org/officeDocument/2006/relationships/image" Target="../media/image43.jpe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latin typeface="Rockwell Extra Bold" pitchFamily="18" charset="0"/>
              </a:rPr>
              <a:t>FUNDAMENTALS of ENGINEERING SEISMOLOGY</a:t>
            </a:r>
          </a:p>
        </p:txBody>
      </p:sp>
      <p:sp>
        <p:nvSpPr>
          <p:cNvPr id="13315"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3316" name="Text Box 4"/>
          <p:cNvSpPr txBox="1">
            <a:spLocks noChangeArrowheads="1"/>
          </p:cNvSpPr>
          <p:nvPr/>
        </p:nvSpPr>
        <p:spPr bwMode="auto">
          <a:xfrm>
            <a:off x="1143000" y="3429000"/>
            <a:ext cx="69342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4400" b="1"/>
              <a:t>LOCATING EARTHQUAKES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descr="18"/>
          <p:cNvPicPr>
            <a:picLocks noChangeAspect="1" noChangeArrowheads="1"/>
          </p:cNvPicPr>
          <p:nvPr/>
        </p:nvPicPr>
        <p:blipFill>
          <a:blip r:embed="rId3">
            <a:lum bright="12000"/>
            <a:extLst>
              <a:ext uri="{28A0092B-C50C-407E-A947-70E740481C1C}">
                <a14:useLocalDpi xmlns:a14="http://schemas.microsoft.com/office/drawing/2010/main" val="0"/>
              </a:ext>
            </a:extLst>
          </a:blip>
          <a:srcRect r="20833"/>
          <a:stretch>
            <a:fillRect/>
          </a:stretch>
        </p:blipFill>
        <p:spPr bwMode="auto">
          <a:xfrm>
            <a:off x="914400" y="1752600"/>
            <a:ext cx="7239000" cy="451961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4339" name="Text Box 3"/>
          <p:cNvSpPr txBox="1">
            <a:spLocks noChangeArrowheads="1"/>
          </p:cNvSpPr>
          <p:nvPr/>
        </p:nvSpPr>
        <p:spPr bwMode="auto">
          <a:xfrm>
            <a:off x="533400" y="228600"/>
            <a:ext cx="8305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800" b="1"/>
              <a:t>The release of the accumulated elastic strain energy by the sudden rupture of the fault is the cause of the earthquake shaking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363" y="414338"/>
            <a:ext cx="7151687" cy="60293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363" name="Text Box 3"/>
          <p:cNvSpPr txBox="1">
            <a:spLocks noChangeArrowheads="1"/>
          </p:cNvSpPr>
          <p:nvPr/>
        </p:nvSpPr>
        <p:spPr bwMode="auto">
          <a:xfrm>
            <a:off x="2971800" y="381000"/>
            <a:ext cx="3975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solidFill>
                  <a:srgbClr val="FFFF00"/>
                </a:solidFill>
                <a:latin typeface="Times" pitchFamily="18" charset="0"/>
              </a:rPr>
              <a:t>Ground Motion Deconvolution</a:t>
            </a:r>
          </a:p>
        </p:txBody>
      </p:sp>
      <p:sp>
        <p:nvSpPr>
          <p:cNvPr id="15364" name="Text Box 4"/>
          <p:cNvSpPr txBox="1">
            <a:spLocks noChangeArrowheads="1"/>
          </p:cNvSpPr>
          <p:nvPr/>
        </p:nvSpPr>
        <p:spPr bwMode="auto">
          <a:xfrm>
            <a:off x="6858000" y="5943600"/>
            <a:ext cx="746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400">
                <a:solidFill>
                  <a:schemeClr val="bg1"/>
                </a:solidFill>
                <a:latin typeface="Arial" pitchFamily="34" charset="0"/>
              </a:rPr>
              <a:t>(Steidl)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descr="eqs_1900_1999_res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71600"/>
            <a:ext cx="85344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1181100" y="152400"/>
            <a:ext cx="6781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t>Earthquakes are not located randomly around the Earth</a:t>
            </a:r>
            <a:endParaRPr lang="en-US" altLang="en-US" b="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descr="global_seismicity_mallet_1858_resized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68413"/>
            <a:ext cx="731520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3"/>
          <p:cNvSpPr txBox="1">
            <a:spLocks noChangeArrowheads="1"/>
          </p:cNvSpPr>
          <p:nvPr/>
        </p:nvSpPr>
        <p:spPr bwMode="auto">
          <a:xfrm>
            <a:off x="1181100" y="152400"/>
            <a:ext cx="678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800" b="1"/>
              <a:t>This was known in pre-instrumental days (Mallet, 1857)</a:t>
            </a:r>
            <a:endParaRPr lang="en-US" altLang="en-US" sz="2800"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990600" y="2590800"/>
            <a:ext cx="7162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4000" b="1"/>
              <a:t>Earthquake Origin Parameters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source_parame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57200"/>
            <a:ext cx="7415213"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ChangeArrowheads="1"/>
          </p:cNvSpPr>
          <p:nvPr/>
        </p:nvSpPr>
        <p:spPr bwMode="auto">
          <a:xfrm>
            <a:off x="1066800" y="457200"/>
            <a:ext cx="7391400" cy="60198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08113"/>
            <a:ext cx="8305800" cy="422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Rectangle 3"/>
          <p:cNvSpPr>
            <a:spLocks noChangeArrowheads="1"/>
          </p:cNvSpPr>
          <p:nvPr/>
        </p:nvSpPr>
        <p:spPr bwMode="auto">
          <a:xfrm>
            <a:off x="381000" y="1371600"/>
            <a:ext cx="8305800" cy="42672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84" name="Text Box 4"/>
          <p:cNvSpPr txBox="1">
            <a:spLocks noChangeArrowheads="1"/>
          </p:cNvSpPr>
          <p:nvPr/>
        </p:nvSpPr>
        <p:spPr bwMode="auto">
          <a:xfrm>
            <a:off x="3581400" y="3581400"/>
            <a:ext cx="914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000"/>
              <a:t>Focal depth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914400" y="990600"/>
            <a:ext cx="7010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4400" b="1"/>
              <a:t>EARTHQUAKE ORIGIN</a:t>
            </a:r>
          </a:p>
        </p:txBody>
      </p:sp>
      <p:sp>
        <p:nvSpPr>
          <p:cNvPr id="21507" name="Rectangle 3"/>
          <p:cNvSpPr>
            <a:spLocks noChangeArrowheads="1"/>
          </p:cNvSpPr>
          <p:nvPr/>
        </p:nvSpPr>
        <p:spPr bwMode="auto">
          <a:xfrm>
            <a:off x="838200" y="914400"/>
            <a:ext cx="7162800" cy="9906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1508" name="Text Box 4"/>
          <p:cNvSpPr txBox="1">
            <a:spLocks noChangeArrowheads="1"/>
          </p:cNvSpPr>
          <p:nvPr/>
        </p:nvSpPr>
        <p:spPr bwMode="auto">
          <a:xfrm>
            <a:off x="914400" y="2895600"/>
            <a:ext cx="5105400"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800" b="1"/>
              <a:t>Epicentral Coordinates  (N</a:t>
            </a:r>
            <a:r>
              <a:rPr lang="en-GB" altLang="en-US" sz="2800" b="1">
                <a:cs typeface="Times New Roman" pitchFamily="18" charset="0"/>
              </a:rPr>
              <a:t>º, Eº)</a:t>
            </a:r>
          </a:p>
          <a:p>
            <a:pPr eaLnBrk="1" hangingPunct="1">
              <a:spcBef>
                <a:spcPct val="50000"/>
              </a:spcBef>
              <a:buFontTx/>
              <a:buNone/>
            </a:pPr>
            <a:r>
              <a:rPr lang="en-GB" altLang="en-US" sz="2800" b="1">
                <a:cs typeface="Times New Roman" pitchFamily="18" charset="0"/>
              </a:rPr>
              <a:t>Focal depth, </a:t>
            </a:r>
            <a:r>
              <a:rPr lang="en-GB" altLang="en-US" sz="2800" b="1" i="1">
                <a:cs typeface="Times New Roman" pitchFamily="18" charset="0"/>
              </a:rPr>
              <a:t>h</a:t>
            </a:r>
            <a:r>
              <a:rPr lang="en-GB" altLang="en-US" sz="2800" b="1">
                <a:cs typeface="Times New Roman" pitchFamily="18" charset="0"/>
              </a:rPr>
              <a:t> (km)</a:t>
            </a:r>
          </a:p>
          <a:p>
            <a:pPr eaLnBrk="1" hangingPunct="1">
              <a:spcBef>
                <a:spcPct val="50000"/>
              </a:spcBef>
              <a:buFontTx/>
              <a:buNone/>
            </a:pPr>
            <a:endParaRPr lang="en-GB" altLang="en-US" sz="2800" b="1">
              <a:cs typeface="Times New Roman" pitchFamily="18" charset="0"/>
            </a:endParaRPr>
          </a:p>
          <a:p>
            <a:pPr eaLnBrk="1" hangingPunct="1">
              <a:spcBef>
                <a:spcPct val="50000"/>
              </a:spcBef>
              <a:buFontTx/>
              <a:buNone/>
            </a:pPr>
            <a:r>
              <a:rPr lang="en-GB" altLang="en-US" sz="2800" b="1">
                <a:cs typeface="Times New Roman" pitchFamily="18" charset="0"/>
              </a:rPr>
              <a:t>Origin time, </a:t>
            </a:r>
            <a:r>
              <a:rPr lang="en-GB" altLang="en-US" sz="2800" b="1" i="1">
                <a:cs typeface="Times New Roman" pitchFamily="18" charset="0"/>
              </a:rPr>
              <a:t>t</a:t>
            </a:r>
            <a:r>
              <a:rPr lang="en-GB" altLang="en-US" sz="2800" b="1" baseline="-25000">
                <a:cs typeface="Times New Roman" pitchFamily="18" charset="0"/>
              </a:rPr>
              <a:t>o</a:t>
            </a:r>
            <a:r>
              <a:rPr lang="en-GB" altLang="en-US" sz="2400">
                <a:cs typeface="Times New Roman" pitchFamily="18" charset="0"/>
              </a:rPr>
              <a:t> </a:t>
            </a:r>
            <a:endParaRPr lang="en-GB" altLang="en-US" sz="2400"/>
          </a:p>
        </p:txBody>
      </p:sp>
      <p:sp>
        <p:nvSpPr>
          <p:cNvPr id="21509" name="Text Box 5"/>
          <p:cNvSpPr txBox="1">
            <a:spLocks noChangeArrowheads="1"/>
          </p:cNvSpPr>
          <p:nvPr/>
        </p:nvSpPr>
        <p:spPr bwMode="auto">
          <a:xfrm>
            <a:off x="6172200" y="2590800"/>
            <a:ext cx="6096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9600" b="1">
                <a:solidFill>
                  <a:srgbClr val="0000FF"/>
                </a:solidFill>
              </a:rPr>
              <a:t>}</a:t>
            </a:r>
          </a:p>
        </p:txBody>
      </p:sp>
      <p:sp>
        <p:nvSpPr>
          <p:cNvPr id="21510" name="Text Box 6"/>
          <p:cNvSpPr txBox="1">
            <a:spLocks noChangeArrowheads="1"/>
          </p:cNvSpPr>
          <p:nvPr/>
        </p:nvSpPr>
        <p:spPr bwMode="auto">
          <a:xfrm>
            <a:off x="6934200" y="3276600"/>
            <a:ext cx="1600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b="1">
                <a:solidFill>
                  <a:srgbClr val="0000FF"/>
                </a:solidFill>
              </a:rPr>
              <a:t>SPACE</a:t>
            </a:r>
          </a:p>
        </p:txBody>
      </p:sp>
      <p:sp>
        <p:nvSpPr>
          <p:cNvPr id="21511" name="Text Box 7"/>
          <p:cNvSpPr txBox="1">
            <a:spLocks noChangeArrowheads="1"/>
          </p:cNvSpPr>
          <p:nvPr/>
        </p:nvSpPr>
        <p:spPr bwMode="auto">
          <a:xfrm>
            <a:off x="6934200" y="4800600"/>
            <a:ext cx="1600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b="1">
                <a:solidFill>
                  <a:srgbClr val="0000FF"/>
                </a:solidFill>
              </a:rPr>
              <a:t>TIME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epicentre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092950"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3"/>
          <p:cNvSpPr txBox="1">
            <a:spLocks noChangeArrowheads="1"/>
          </p:cNvSpPr>
          <p:nvPr/>
        </p:nvSpPr>
        <p:spPr bwMode="auto">
          <a:xfrm>
            <a:off x="1943100" y="0"/>
            <a:ext cx="5257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400" b="1"/>
              <a:t>Basic idea: look at relative arrival times of phases at different stations (waves will arrive at A, then B, and then C)</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943100" y="0"/>
            <a:ext cx="5257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400" b="1"/>
              <a:t>Phase arrival times (must identify the phase and use the proper travel time curves)</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5340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6" name="Rectangle 4"/>
          <p:cNvSpPr>
            <a:spLocks noChangeArrowheads="1"/>
          </p:cNvSpPr>
          <p:nvPr/>
        </p:nvSpPr>
        <p:spPr bwMode="auto">
          <a:xfrm>
            <a:off x="533400" y="1295400"/>
            <a:ext cx="8153400" cy="52578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0"/>
            <a:ext cx="8153400" cy="1143000"/>
          </a:xfrm>
        </p:spPr>
        <p:txBody>
          <a:bodyPr/>
          <a:lstStyle/>
          <a:p>
            <a:pPr eaLnBrk="1" hangingPunct="1"/>
            <a:r>
              <a:rPr lang="en-US" altLang="en-US" smtClean="0">
                <a:solidFill>
                  <a:schemeClr val="tx1"/>
                </a:solidFill>
              </a:rPr>
              <a:t>Application: Earthquake Location</a:t>
            </a:r>
          </a:p>
        </p:txBody>
      </p:sp>
      <p:sp>
        <p:nvSpPr>
          <p:cNvPr id="24579" name="Rectangle 3"/>
          <p:cNvSpPr>
            <a:spLocks noGrp="1" noChangeArrowheads="1"/>
          </p:cNvSpPr>
          <p:nvPr>
            <p:ph type="body" idx="1"/>
          </p:nvPr>
        </p:nvSpPr>
        <p:spPr>
          <a:xfrm>
            <a:off x="609600" y="1447800"/>
            <a:ext cx="7924800" cy="4038600"/>
          </a:xfrm>
        </p:spPr>
        <p:txBody>
          <a:bodyPr/>
          <a:lstStyle/>
          <a:p>
            <a:pPr eaLnBrk="1" hangingPunct="1"/>
            <a:r>
              <a:rPr lang="en-US" altLang="en-US" smtClean="0"/>
              <a:t>We can use this simple understanding of wave propagation to understand how we locate earthquakes using seismograms.</a:t>
            </a:r>
          </a:p>
          <a:p>
            <a:pPr eaLnBrk="1" hangingPunct="1"/>
            <a:endParaRPr lang="en-US" altLang="en-US" smtClean="0"/>
          </a:p>
          <a:p>
            <a:pPr eaLnBrk="1" hangingPunct="1"/>
            <a:r>
              <a:rPr lang="en-US" altLang="en-US" smtClean="0"/>
              <a:t>We’ll examine a simple example, true calculations are more complicated, but the ideas are the same.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seism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7829550"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Text Box 3"/>
          <p:cNvSpPr txBox="1">
            <a:spLocks noChangeArrowheads="1"/>
          </p:cNvSpPr>
          <p:nvPr/>
        </p:nvSpPr>
        <p:spPr bwMode="auto">
          <a:xfrm>
            <a:off x="1981200" y="457200"/>
            <a:ext cx="5257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t>Seismograms</a:t>
            </a:r>
          </a:p>
        </p:txBody>
      </p:sp>
      <p:sp>
        <p:nvSpPr>
          <p:cNvPr id="25604" name="Rectangle 4"/>
          <p:cNvSpPr>
            <a:spLocks noChangeArrowheads="1"/>
          </p:cNvSpPr>
          <p:nvPr/>
        </p:nvSpPr>
        <p:spPr bwMode="auto">
          <a:xfrm>
            <a:off x="838200" y="1295400"/>
            <a:ext cx="7848600" cy="51816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solidFill>
                  <a:schemeClr val="tx1"/>
                </a:solidFill>
              </a:rPr>
              <a:t>S-P Time Example</a:t>
            </a:r>
          </a:p>
        </p:txBody>
      </p:sp>
      <p:graphicFrame>
        <p:nvGraphicFramePr>
          <p:cNvPr id="26627" name="Object 3"/>
          <p:cNvGraphicFramePr>
            <a:graphicFrameLocks noGrp="1" noChangeAspect="1"/>
          </p:cNvGraphicFramePr>
          <p:nvPr>
            <p:ph idx="1"/>
          </p:nvPr>
        </p:nvGraphicFramePr>
        <p:xfrm>
          <a:off x="1449388" y="1700213"/>
          <a:ext cx="6243637" cy="4114800"/>
        </p:xfrm>
        <a:graphic>
          <a:graphicData uri="http://schemas.openxmlformats.org/presentationml/2006/ole">
            <mc:AlternateContent xmlns:mc="http://schemas.openxmlformats.org/markup-compatibility/2006">
              <mc:Choice xmlns:v="urn:schemas-microsoft-com:vml" Requires="v">
                <p:oleObj spid="_x0000_s26629" name="Image" r:id="rId4" imgW="7593651" imgH="5003175" progId="Photoshop.Image.7">
                  <p:embed/>
                </p:oleObj>
              </mc:Choice>
              <mc:Fallback>
                <p:oleObj name="Image" r:id="rId4" imgW="7593651" imgH="5003175" progId="Photoshop.Image.7">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9388" y="1700213"/>
                        <a:ext cx="6243637"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Page 13 from lec_04_eq_location_mechanis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5875"/>
            <a:ext cx="9117013"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260350"/>
            <a:ext cx="7772400" cy="1143000"/>
          </a:xfrm>
        </p:spPr>
        <p:txBody>
          <a:bodyPr/>
          <a:lstStyle/>
          <a:p>
            <a:pPr eaLnBrk="1" hangingPunct="1"/>
            <a:r>
              <a:rPr lang="en-US" altLang="en-US" smtClean="0">
                <a:solidFill>
                  <a:schemeClr val="tx1"/>
                </a:solidFill>
              </a:rPr>
              <a:t>A “Rule of Thumb”</a:t>
            </a:r>
          </a:p>
        </p:txBody>
      </p:sp>
      <p:sp>
        <p:nvSpPr>
          <p:cNvPr id="28675" name="Rectangle 3"/>
          <p:cNvSpPr>
            <a:spLocks noGrp="1" noChangeArrowheads="1"/>
          </p:cNvSpPr>
          <p:nvPr>
            <p:ph type="body" idx="1"/>
          </p:nvPr>
        </p:nvSpPr>
        <p:spPr>
          <a:xfrm>
            <a:off x="685800" y="1371600"/>
            <a:ext cx="7772400" cy="4114800"/>
          </a:xfrm>
        </p:spPr>
        <p:txBody>
          <a:bodyPr/>
          <a:lstStyle/>
          <a:p>
            <a:pPr eaLnBrk="1" hangingPunct="1"/>
            <a:r>
              <a:rPr lang="en-US" altLang="en-US" smtClean="0"/>
              <a:t>Because of the structure of Earth, for distance ranges between about 50 and 500 km, we can use a formula to estimate the distance from the observed S-arrival time minus the P-arrival time:</a:t>
            </a:r>
          </a:p>
          <a:p>
            <a:pPr eaLnBrk="1" hangingPunct="1">
              <a:buFontTx/>
              <a:buNone/>
            </a:pPr>
            <a:endParaRPr lang="en-US" altLang="en-US" smtClean="0"/>
          </a:p>
          <a:p>
            <a:pPr lvl="1" algn="ctr" eaLnBrk="1" hangingPunct="1">
              <a:buFontTx/>
              <a:buNone/>
            </a:pPr>
            <a:r>
              <a:rPr lang="en-US" altLang="en-US" i="1" smtClean="0"/>
              <a:t>distance = 8 x (S-P arrival time)</a:t>
            </a:r>
          </a:p>
        </p:txBody>
      </p:sp>
      <p:sp>
        <p:nvSpPr>
          <p:cNvPr id="28676" name="Rectangle 4"/>
          <p:cNvSpPr>
            <a:spLocks noChangeArrowheads="1"/>
          </p:cNvSpPr>
          <p:nvPr/>
        </p:nvSpPr>
        <p:spPr bwMode="auto">
          <a:xfrm>
            <a:off x="685800" y="5013325"/>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400"/>
              <a:t>What about for closer distances?  Factor is less than 8.</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solidFill>
                  <a:schemeClr val="tx1"/>
                </a:solidFill>
              </a:rPr>
              <a:t>Example</a:t>
            </a:r>
          </a:p>
        </p:txBody>
      </p:sp>
      <p:sp>
        <p:nvSpPr>
          <p:cNvPr id="29699" name="Rectangle 3"/>
          <p:cNvSpPr>
            <a:spLocks noGrp="1" noChangeArrowheads="1"/>
          </p:cNvSpPr>
          <p:nvPr>
            <p:ph type="body" idx="1"/>
          </p:nvPr>
        </p:nvSpPr>
        <p:spPr/>
        <p:txBody>
          <a:bodyPr/>
          <a:lstStyle/>
          <a:p>
            <a:pPr eaLnBrk="1" hangingPunct="1">
              <a:lnSpc>
                <a:spcPct val="90000"/>
              </a:lnSpc>
            </a:pPr>
            <a:r>
              <a:rPr lang="en-US" altLang="en-US" smtClean="0"/>
              <a:t>If the arrival time of an S wave is 09:30:15.0 (GMT) and the arrival time of a P wave is  09:29:45.0 (GMT), then the time difference is 30 s. Thus, the earthquake is located about 240 km away from the seismometer. </a:t>
            </a:r>
          </a:p>
          <a:p>
            <a:pPr eaLnBrk="1" hangingPunct="1">
              <a:lnSpc>
                <a:spcPct val="90000"/>
              </a:lnSpc>
              <a:buFontTx/>
              <a:buNone/>
            </a:pPr>
            <a:endParaRPr lang="en-US" altLang="en-US" smtClean="0"/>
          </a:p>
          <a:p>
            <a:pPr eaLnBrk="1" hangingPunct="1">
              <a:lnSpc>
                <a:spcPct val="90000"/>
              </a:lnSpc>
            </a:pPr>
            <a:r>
              <a:rPr lang="en-US" altLang="en-US" i="1" smtClean="0"/>
              <a:t>But in which direction ???</a:t>
            </a:r>
          </a:p>
          <a:p>
            <a:pPr eaLnBrk="1" hangingPunct="1">
              <a:lnSpc>
                <a:spcPct val="90000"/>
              </a:lnSpc>
            </a:pPr>
            <a:endParaRPr lang="en-US" alt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900113" y="260350"/>
            <a:ext cx="73088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400">
                <a:solidFill>
                  <a:schemeClr val="accent2"/>
                </a:solidFill>
              </a:rPr>
              <a:t>Before facing the problem of determining the earthquake locations from arrival times at different stations, what we can do when only one three component station is available?</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l="28906" t="19792" r="20313" b="33333"/>
          <a:stretch>
            <a:fillRect/>
          </a:stretch>
        </p:blipFill>
        <p:spPr bwMode="auto">
          <a:xfrm>
            <a:off x="250825" y="2852738"/>
            <a:ext cx="4953000" cy="3429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4" name="Text Box 4"/>
          <p:cNvSpPr txBox="1">
            <a:spLocks noChangeArrowheads="1"/>
          </p:cNvSpPr>
          <p:nvPr/>
        </p:nvSpPr>
        <p:spPr bwMode="auto">
          <a:xfrm>
            <a:off x="250825" y="2133600"/>
            <a:ext cx="511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Determination of the incidence direction</a:t>
            </a:r>
          </a:p>
        </p:txBody>
      </p:sp>
      <p:sp>
        <p:nvSpPr>
          <p:cNvPr id="30725" name="Text Box 5"/>
          <p:cNvSpPr txBox="1">
            <a:spLocks noChangeArrowheads="1"/>
          </p:cNvSpPr>
          <p:nvPr/>
        </p:nvSpPr>
        <p:spPr bwMode="auto">
          <a:xfrm>
            <a:off x="5364163" y="3357563"/>
            <a:ext cx="3332162"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With AN and AE we can determine the radial directions. Using the polarity of the vertical component we can fix the ambiguity of </a:t>
            </a:r>
            <a:r>
              <a:rPr lang="en-US" altLang="en-US" sz="2400">
                <a:latin typeface="Symbol" pitchFamily="18" charset="2"/>
              </a:rPr>
              <a:t>p. </a:t>
            </a:r>
            <a:r>
              <a:rPr lang="en-US" altLang="en-US" sz="2400"/>
              <a:t>And the distance?</a:t>
            </a:r>
          </a:p>
          <a:p>
            <a:pPr eaLnBrk="1" hangingPunct="1">
              <a:spcBef>
                <a:spcPct val="0"/>
              </a:spcBef>
              <a:buFontTx/>
              <a:buNone/>
            </a:pPr>
            <a:endParaRPr lang="en-US" altLang="en-US" sz="2400"/>
          </a:p>
        </p:txBody>
      </p:sp>
      <p:sp>
        <p:nvSpPr>
          <p:cNvPr id="30726" name="Text Box 6"/>
          <p:cNvSpPr txBox="1">
            <a:spLocks noChangeArrowheads="1"/>
          </p:cNvSpPr>
          <p:nvPr/>
        </p:nvSpPr>
        <p:spPr bwMode="auto">
          <a:xfrm>
            <a:off x="303213" y="2873375"/>
            <a:ext cx="11318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Amplitude</a:t>
            </a:r>
            <a:r>
              <a:rPr lang="en-US" altLang="en-US" sz="2400"/>
              <a:t> </a:t>
            </a:r>
          </a:p>
          <a:p>
            <a:pPr eaLnBrk="1" hangingPunct="1">
              <a:spcBef>
                <a:spcPct val="0"/>
              </a:spcBef>
              <a:buFontTx/>
              <a:buNone/>
            </a:pPr>
            <a:r>
              <a:rPr lang="en-US" altLang="en-US" sz="1600"/>
              <a:t>of P wave</a:t>
            </a:r>
          </a:p>
        </p:txBody>
      </p:sp>
      <p:sp>
        <p:nvSpPr>
          <p:cNvPr id="30727" name="Text Box 7"/>
          <p:cNvSpPr txBox="1">
            <a:spLocks noChangeArrowheads="1"/>
          </p:cNvSpPr>
          <p:nvPr/>
        </p:nvSpPr>
        <p:spPr bwMode="auto">
          <a:xfrm>
            <a:off x="2362200" y="6400800"/>
            <a:ext cx="2732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(Draw cross-section)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836613"/>
            <a:ext cx="8305800" cy="401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Text Box 3"/>
          <p:cNvSpPr txBox="1">
            <a:spLocks noChangeArrowheads="1"/>
          </p:cNvSpPr>
          <p:nvPr/>
        </p:nvSpPr>
        <p:spPr bwMode="auto">
          <a:xfrm>
            <a:off x="900113" y="4941888"/>
            <a:ext cx="74660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eaLnBrk="1" hangingPunct="1">
              <a:spcBef>
                <a:spcPct val="0"/>
              </a:spcBef>
              <a:buFontTx/>
              <a:buNone/>
            </a:pPr>
            <a:r>
              <a:rPr kumimoji="1" lang="en-US" altLang="en-US" sz="1400" b="1">
                <a:latin typeface="Tahoma" pitchFamily="34" charset="0"/>
                <a:ea typeface="MS PGothic" pitchFamily="34" charset="-128"/>
              </a:rPr>
              <a:t>March 28, 2005 M8.7 Sumatra earthquake, as recorded at GNI station in Armenia</a:t>
            </a:r>
            <a:r>
              <a:rPr kumimoji="1" lang="en-US" altLang="en-US" sz="1400" b="1">
                <a:solidFill>
                  <a:schemeClr val="bg1"/>
                </a:solidFill>
                <a:latin typeface="Tahoma" pitchFamily="34" charset="0"/>
                <a:ea typeface="MS PGothic" pitchFamily="34" charset="-128"/>
              </a:rPr>
              <a:t> </a:t>
            </a:r>
            <a:r>
              <a:rPr kumimoji="1" lang="en-US" altLang="en-US" sz="1400" b="1">
                <a:latin typeface="Tahoma" pitchFamily="34" charset="0"/>
                <a:ea typeface="MS PGothic" pitchFamily="34" charset="-128"/>
              </a:rPr>
              <a:t>(60 Degrees from the epicenter)</a:t>
            </a:r>
          </a:p>
        </p:txBody>
      </p:sp>
      <p:sp>
        <p:nvSpPr>
          <p:cNvPr id="31748" name="Text Box 4"/>
          <p:cNvSpPr txBox="1">
            <a:spLocks noChangeArrowheads="1"/>
          </p:cNvSpPr>
          <p:nvPr/>
        </p:nvSpPr>
        <p:spPr bwMode="auto">
          <a:xfrm>
            <a:off x="519113" y="209550"/>
            <a:ext cx="3873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This also works for teleseisms</a:t>
            </a:r>
          </a:p>
        </p:txBody>
      </p:sp>
      <p:sp>
        <p:nvSpPr>
          <p:cNvPr id="31749" name="Text Box 5"/>
          <p:cNvSpPr txBox="1">
            <a:spLocks noChangeArrowheads="1"/>
          </p:cNvSpPr>
          <p:nvPr/>
        </p:nvSpPr>
        <p:spPr bwMode="auto">
          <a:xfrm>
            <a:off x="6011863" y="6165850"/>
            <a:ext cx="18907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Courtesy of A. Kelly</a:t>
            </a:r>
          </a:p>
        </p:txBody>
      </p:sp>
      <p:sp>
        <p:nvSpPr>
          <p:cNvPr id="31750" name="Text Box 6"/>
          <p:cNvSpPr txBox="1">
            <a:spLocks noChangeArrowheads="1"/>
          </p:cNvSpPr>
          <p:nvPr/>
        </p:nvSpPr>
        <p:spPr bwMode="auto">
          <a:xfrm>
            <a:off x="1023938" y="5610225"/>
            <a:ext cx="302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ts-tp is about 8 minutes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425"/>
            <a:ext cx="5508625" cy="266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2771" name="Group 3"/>
          <p:cNvGrpSpPr>
            <a:grpSpLocks/>
          </p:cNvGrpSpPr>
          <p:nvPr/>
        </p:nvGrpSpPr>
        <p:grpSpPr bwMode="auto">
          <a:xfrm>
            <a:off x="4613275" y="687388"/>
            <a:ext cx="4495800" cy="5789612"/>
            <a:chOff x="2006" y="149"/>
            <a:chExt cx="3226" cy="4021"/>
          </a:xfrm>
        </p:grpSpPr>
        <p:pic>
          <p:nvPicPr>
            <p:cNvPr id="3277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 y="149"/>
              <a:ext cx="3226" cy="4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8" name="Freeform 5"/>
            <p:cNvSpPr>
              <a:spLocks/>
            </p:cNvSpPr>
            <p:nvPr/>
          </p:nvSpPr>
          <p:spPr bwMode="auto">
            <a:xfrm>
              <a:off x="2271" y="2889"/>
              <a:ext cx="1566" cy="996"/>
            </a:xfrm>
            <a:custGeom>
              <a:avLst/>
              <a:gdLst>
                <a:gd name="T0" fmla="*/ 0 w 1566"/>
                <a:gd name="T1" fmla="*/ 996 h 996"/>
                <a:gd name="T2" fmla="*/ 384 w 1566"/>
                <a:gd name="T3" fmla="*/ 609 h 996"/>
                <a:gd name="T4" fmla="*/ 924 w 1566"/>
                <a:gd name="T5" fmla="*/ 273 h 996"/>
                <a:gd name="T6" fmla="*/ 1359 w 1566"/>
                <a:gd name="T7" fmla="*/ 69 h 996"/>
                <a:gd name="T8" fmla="*/ 1566 w 1566"/>
                <a:gd name="T9" fmla="*/ 0 h 9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6" h="996">
                  <a:moveTo>
                    <a:pt x="0" y="996"/>
                  </a:moveTo>
                  <a:cubicBezTo>
                    <a:pt x="115" y="862"/>
                    <a:pt x="230" y="729"/>
                    <a:pt x="384" y="609"/>
                  </a:cubicBezTo>
                  <a:cubicBezTo>
                    <a:pt x="538" y="489"/>
                    <a:pt x="761" y="363"/>
                    <a:pt x="924" y="273"/>
                  </a:cubicBezTo>
                  <a:cubicBezTo>
                    <a:pt x="1087" y="183"/>
                    <a:pt x="1252" y="114"/>
                    <a:pt x="1359" y="69"/>
                  </a:cubicBezTo>
                  <a:cubicBezTo>
                    <a:pt x="1466" y="24"/>
                    <a:pt x="1516" y="12"/>
                    <a:pt x="1566" y="0"/>
                  </a:cubicBezTo>
                </a:path>
              </a:pathLst>
            </a:custGeom>
            <a:noFill/>
            <a:ln w="28575" cap="flat" cmpd="sng">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9" name="Freeform 6"/>
            <p:cNvSpPr>
              <a:spLocks/>
            </p:cNvSpPr>
            <p:nvPr/>
          </p:nvSpPr>
          <p:spPr bwMode="auto">
            <a:xfrm>
              <a:off x="3306" y="1554"/>
              <a:ext cx="1311" cy="918"/>
            </a:xfrm>
            <a:custGeom>
              <a:avLst/>
              <a:gdLst>
                <a:gd name="T0" fmla="*/ 1311 w 1311"/>
                <a:gd name="T1" fmla="*/ 0 h 918"/>
                <a:gd name="T2" fmla="*/ 1230 w 1311"/>
                <a:gd name="T3" fmla="*/ 54 h 918"/>
                <a:gd name="T4" fmla="*/ 1086 w 1311"/>
                <a:gd name="T5" fmla="*/ 147 h 918"/>
                <a:gd name="T6" fmla="*/ 852 w 1311"/>
                <a:gd name="T7" fmla="*/ 291 h 918"/>
                <a:gd name="T8" fmla="*/ 546 w 1311"/>
                <a:gd name="T9" fmla="*/ 486 h 918"/>
                <a:gd name="T10" fmla="*/ 318 w 1311"/>
                <a:gd name="T11" fmla="*/ 645 h 918"/>
                <a:gd name="T12" fmla="*/ 99 w 1311"/>
                <a:gd name="T13" fmla="*/ 831 h 918"/>
                <a:gd name="T14" fmla="*/ 0 w 1311"/>
                <a:gd name="T15" fmla="*/ 918 h 9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11" h="918">
                  <a:moveTo>
                    <a:pt x="1311" y="0"/>
                  </a:moveTo>
                  <a:cubicBezTo>
                    <a:pt x="1289" y="15"/>
                    <a:pt x="1267" y="30"/>
                    <a:pt x="1230" y="54"/>
                  </a:cubicBezTo>
                  <a:cubicBezTo>
                    <a:pt x="1193" y="78"/>
                    <a:pt x="1149" y="108"/>
                    <a:pt x="1086" y="147"/>
                  </a:cubicBezTo>
                  <a:cubicBezTo>
                    <a:pt x="1023" y="186"/>
                    <a:pt x="942" y="235"/>
                    <a:pt x="852" y="291"/>
                  </a:cubicBezTo>
                  <a:cubicBezTo>
                    <a:pt x="762" y="347"/>
                    <a:pt x="635" y="427"/>
                    <a:pt x="546" y="486"/>
                  </a:cubicBezTo>
                  <a:cubicBezTo>
                    <a:pt x="457" y="545"/>
                    <a:pt x="392" y="588"/>
                    <a:pt x="318" y="645"/>
                  </a:cubicBezTo>
                  <a:cubicBezTo>
                    <a:pt x="244" y="702"/>
                    <a:pt x="152" y="786"/>
                    <a:pt x="99" y="831"/>
                  </a:cubicBezTo>
                  <a:cubicBezTo>
                    <a:pt x="46" y="876"/>
                    <a:pt x="23" y="897"/>
                    <a:pt x="0" y="918"/>
                  </a:cubicBezTo>
                </a:path>
              </a:pathLst>
            </a:custGeom>
            <a:noFill/>
            <a:ln w="28575"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0" name="Freeform 7"/>
            <p:cNvSpPr>
              <a:spLocks/>
            </p:cNvSpPr>
            <p:nvPr/>
          </p:nvSpPr>
          <p:spPr bwMode="auto">
            <a:xfrm>
              <a:off x="2334" y="2463"/>
              <a:ext cx="978" cy="1275"/>
            </a:xfrm>
            <a:custGeom>
              <a:avLst/>
              <a:gdLst>
                <a:gd name="T0" fmla="*/ 978 w 978"/>
                <a:gd name="T1" fmla="*/ 0 h 1275"/>
                <a:gd name="T2" fmla="*/ 840 w 978"/>
                <a:gd name="T3" fmla="*/ 138 h 1275"/>
                <a:gd name="T4" fmla="*/ 642 w 978"/>
                <a:gd name="T5" fmla="*/ 345 h 1275"/>
                <a:gd name="T6" fmla="*/ 393 w 978"/>
                <a:gd name="T7" fmla="*/ 630 h 1275"/>
                <a:gd name="T8" fmla="*/ 222 w 978"/>
                <a:gd name="T9" fmla="*/ 861 h 1275"/>
                <a:gd name="T10" fmla="*/ 66 w 978"/>
                <a:gd name="T11" fmla="*/ 1143 h 1275"/>
                <a:gd name="T12" fmla="*/ 0 w 978"/>
                <a:gd name="T13" fmla="*/ 1275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8" h="1275">
                  <a:moveTo>
                    <a:pt x="978" y="0"/>
                  </a:moveTo>
                  <a:cubicBezTo>
                    <a:pt x="937" y="40"/>
                    <a:pt x="896" y="81"/>
                    <a:pt x="840" y="138"/>
                  </a:cubicBezTo>
                  <a:cubicBezTo>
                    <a:pt x="784" y="195"/>
                    <a:pt x="716" y="263"/>
                    <a:pt x="642" y="345"/>
                  </a:cubicBezTo>
                  <a:cubicBezTo>
                    <a:pt x="568" y="427"/>
                    <a:pt x="463" y="544"/>
                    <a:pt x="393" y="630"/>
                  </a:cubicBezTo>
                  <a:cubicBezTo>
                    <a:pt x="323" y="716"/>
                    <a:pt x="276" y="775"/>
                    <a:pt x="222" y="861"/>
                  </a:cubicBezTo>
                  <a:cubicBezTo>
                    <a:pt x="168" y="947"/>
                    <a:pt x="103" y="1074"/>
                    <a:pt x="66" y="1143"/>
                  </a:cubicBezTo>
                  <a:cubicBezTo>
                    <a:pt x="29" y="1212"/>
                    <a:pt x="11" y="1254"/>
                    <a:pt x="0" y="1275"/>
                  </a:cubicBezTo>
                </a:path>
              </a:pathLst>
            </a:custGeom>
            <a:noFill/>
            <a:ln w="28575"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1" name="Line 8"/>
            <p:cNvSpPr>
              <a:spLocks noChangeShapeType="1"/>
            </p:cNvSpPr>
            <p:nvPr/>
          </p:nvSpPr>
          <p:spPr bwMode="auto">
            <a:xfrm flipV="1">
              <a:off x="2273" y="3735"/>
              <a:ext cx="61" cy="14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2" name="Line 9"/>
            <p:cNvSpPr>
              <a:spLocks noChangeShapeType="1"/>
            </p:cNvSpPr>
            <p:nvPr/>
          </p:nvSpPr>
          <p:spPr bwMode="auto">
            <a:xfrm flipV="1">
              <a:off x="3837" y="2613"/>
              <a:ext cx="804" cy="273"/>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2772" name="Text Box 10"/>
          <p:cNvSpPr txBox="1">
            <a:spLocks noChangeArrowheads="1"/>
          </p:cNvSpPr>
          <p:nvPr/>
        </p:nvSpPr>
        <p:spPr bwMode="auto">
          <a:xfrm>
            <a:off x="4887913" y="6438900"/>
            <a:ext cx="40846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kumimoji="1" lang="en-US" altLang="en-US" sz="1400" b="1">
                <a:latin typeface="Tahoma" pitchFamily="34" charset="0"/>
                <a:ea typeface="MS PGothic" pitchFamily="34" charset="-128"/>
              </a:rPr>
              <a:t>PREM model, Dziewonski &amp; Anderson, 1981</a:t>
            </a:r>
          </a:p>
        </p:txBody>
      </p:sp>
      <p:sp>
        <p:nvSpPr>
          <p:cNvPr id="32773" name="Text Box 11"/>
          <p:cNvSpPr txBox="1">
            <a:spLocks noChangeArrowheads="1"/>
          </p:cNvSpPr>
          <p:nvPr/>
        </p:nvSpPr>
        <p:spPr bwMode="auto">
          <a:xfrm>
            <a:off x="-92075" y="30178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32774" name="Text Box 12"/>
          <p:cNvSpPr txBox="1">
            <a:spLocks noChangeArrowheads="1"/>
          </p:cNvSpPr>
          <p:nvPr/>
        </p:nvSpPr>
        <p:spPr bwMode="auto">
          <a:xfrm>
            <a:off x="755650" y="2924175"/>
            <a:ext cx="331152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ts-tp is about 8 minutes</a:t>
            </a:r>
          </a:p>
          <a:p>
            <a:pPr eaLnBrk="1" hangingPunct="1">
              <a:spcBef>
                <a:spcPct val="0"/>
              </a:spcBef>
              <a:buFontTx/>
              <a:buNone/>
            </a:pPr>
            <a:r>
              <a:rPr lang="en-US" altLang="en-US" sz="2400">
                <a:sym typeface="Wingdings" pitchFamily="2" charset="2"/>
              </a:rPr>
              <a:t> the travel time curves </a:t>
            </a:r>
          </a:p>
          <a:p>
            <a:pPr eaLnBrk="1" hangingPunct="1">
              <a:spcBef>
                <a:spcPct val="0"/>
              </a:spcBef>
              <a:buFontTx/>
              <a:buNone/>
            </a:pPr>
            <a:r>
              <a:rPr lang="en-US" altLang="en-US" sz="2400">
                <a:sym typeface="Wingdings" pitchFamily="2" charset="2"/>
              </a:rPr>
              <a:t>provide a distance of 60°</a:t>
            </a:r>
          </a:p>
          <a:p>
            <a:pPr eaLnBrk="1" hangingPunct="1">
              <a:spcBef>
                <a:spcPct val="0"/>
              </a:spcBef>
              <a:buFontTx/>
              <a:buNone/>
            </a:pPr>
            <a:r>
              <a:rPr lang="en-US" altLang="en-US" sz="2400">
                <a:sym typeface="Wingdings" pitchFamily="2" charset="2"/>
              </a:rPr>
              <a:t>(ok!)</a:t>
            </a:r>
          </a:p>
          <a:p>
            <a:pPr eaLnBrk="1" hangingPunct="1">
              <a:spcBef>
                <a:spcPct val="0"/>
              </a:spcBef>
              <a:buFontTx/>
              <a:buNone/>
            </a:pPr>
            <a:r>
              <a:rPr lang="en-US" altLang="en-US" sz="2400">
                <a:sym typeface="Wingdings" pitchFamily="2" charset="2"/>
              </a:rPr>
              <a:t>at 60° the Love arrives approximately here     and the Rayleigh here</a:t>
            </a:r>
            <a:endParaRPr lang="en-US" altLang="en-US" sz="2400"/>
          </a:p>
        </p:txBody>
      </p:sp>
      <p:sp>
        <p:nvSpPr>
          <p:cNvPr id="32775" name="Line 13"/>
          <p:cNvSpPr>
            <a:spLocks noChangeShapeType="1"/>
          </p:cNvSpPr>
          <p:nvPr/>
        </p:nvSpPr>
        <p:spPr bwMode="auto">
          <a:xfrm flipH="1" flipV="1">
            <a:off x="2555875" y="1484313"/>
            <a:ext cx="720725" cy="360045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6" name="Line 14"/>
          <p:cNvSpPr>
            <a:spLocks noChangeShapeType="1"/>
          </p:cNvSpPr>
          <p:nvPr/>
        </p:nvSpPr>
        <p:spPr bwMode="auto">
          <a:xfrm flipH="1" flipV="1">
            <a:off x="2916238" y="620713"/>
            <a:ext cx="792162" cy="4752975"/>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23850" y="260350"/>
            <a:ext cx="8569325"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800" b="1">
                <a:solidFill>
                  <a:schemeClr val="accent2"/>
                </a:solidFill>
              </a:rPr>
              <a:t>If more than 1 station is available (at least 3), then the  epicenter can be estimated using a  “triangulation”  procedure:</a:t>
            </a:r>
          </a:p>
        </p:txBody>
      </p:sp>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l="39990" t="28125" r="25325" b="33334"/>
          <a:stretch>
            <a:fillRect/>
          </a:stretch>
        </p:blipFill>
        <p:spPr bwMode="auto">
          <a:xfrm>
            <a:off x="4787900" y="1989138"/>
            <a:ext cx="3887788" cy="324008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3796" name="Object 4"/>
          <p:cNvGraphicFramePr>
            <a:graphicFrameLocks noChangeAspect="1"/>
          </p:cNvGraphicFramePr>
          <p:nvPr/>
        </p:nvGraphicFramePr>
        <p:xfrm>
          <a:off x="323850" y="1989138"/>
          <a:ext cx="4176713" cy="3216275"/>
        </p:xfrm>
        <a:graphic>
          <a:graphicData uri="http://schemas.openxmlformats.org/presentationml/2006/ole">
            <mc:AlternateContent xmlns:mc="http://schemas.openxmlformats.org/markup-compatibility/2006">
              <mc:Choice xmlns:v="urn:schemas-microsoft-com:vml" Requires="v">
                <p:oleObj spid="_x0000_s33799" name="Image" r:id="rId5" imgW="6133333" imgH="4723810" progId="Photoshop.Image.7">
                  <p:embed/>
                </p:oleObj>
              </mc:Choice>
              <mc:Fallback>
                <p:oleObj name="Image" r:id="rId5" imgW="6133333" imgH="4723810" progId="Photoshop.Image.7">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1989138"/>
                        <a:ext cx="4176713" cy="32162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7" name="Text Box 5"/>
          <p:cNvSpPr txBox="1">
            <a:spLocks noChangeArrowheads="1"/>
          </p:cNvSpPr>
          <p:nvPr/>
        </p:nvSpPr>
        <p:spPr bwMode="auto">
          <a:xfrm>
            <a:off x="2574925" y="5451475"/>
            <a:ext cx="51974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NOTE: The circles do NOT intersect at a point because the depth is not 0.0.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2" descr="epicentre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908050"/>
            <a:ext cx="6049963" cy="44799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9939" name="Text Box 3"/>
          <p:cNvSpPr txBox="1">
            <a:spLocks noChangeArrowheads="1"/>
          </p:cNvSpPr>
          <p:nvPr/>
        </p:nvSpPr>
        <p:spPr bwMode="auto">
          <a:xfrm>
            <a:off x="663575" y="-6350"/>
            <a:ext cx="70551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t>Note: remember that you </a:t>
            </a:r>
            <a:r>
              <a:rPr lang="en-US" altLang="en-US" sz="2400" dirty="0" smtClean="0"/>
              <a:t>can </a:t>
            </a:r>
            <a:r>
              <a:rPr lang="en-US" altLang="en-US" sz="2400" dirty="0"/>
              <a:t>use the travel-time curves </a:t>
            </a:r>
          </a:p>
          <a:p>
            <a:pPr eaLnBrk="1" hangingPunct="1">
              <a:spcBef>
                <a:spcPct val="0"/>
              </a:spcBef>
              <a:buFontTx/>
              <a:buNone/>
            </a:pPr>
            <a:r>
              <a:rPr lang="en-US" altLang="en-US" sz="2400" dirty="0"/>
              <a:t>to estimate the distances..</a:t>
            </a:r>
          </a:p>
        </p:txBody>
      </p:sp>
      <p:pic>
        <p:nvPicPr>
          <p:cNvPr id="39940" name="Picture 4" descr="epicentre_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1400" y="4021138"/>
            <a:ext cx="2987675" cy="257651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9941" name="Text Box 5"/>
          <p:cNvSpPr txBox="1">
            <a:spLocks noChangeArrowheads="1"/>
          </p:cNvSpPr>
          <p:nvPr/>
        </p:nvSpPr>
        <p:spPr bwMode="auto">
          <a:xfrm>
            <a:off x="87313" y="5011738"/>
            <a:ext cx="8366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t>D. Boore</a:t>
            </a:r>
          </a:p>
        </p:txBody>
      </p:sp>
      <p:sp>
        <p:nvSpPr>
          <p:cNvPr id="39942" name="Text Box 6"/>
          <p:cNvSpPr txBox="1">
            <a:spLocks noChangeArrowheads="1"/>
          </p:cNvSpPr>
          <p:nvPr/>
        </p:nvSpPr>
        <p:spPr bwMode="auto">
          <a:xfrm>
            <a:off x="8172450" y="4076700"/>
            <a:ext cx="8366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t>D. Boore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l="2626" t="19753" r="35161" b="17003"/>
          <a:stretch>
            <a:fillRect/>
          </a:stretch>
        </p:blipFill>
        <p:spPr bwMode="auto">
          <a:xfrm>
            <a:off x="1588" y="0"/>
            <a:ext cx="9142412"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19" name="Text Box 3"/>
          <p:cNvSpPr txBox="1">
            <a:spLocks noChangeArrowheads="1"/>
          </p:cNvSpPr>
          <p:nvPr/>
        </p:nvSpPr>
        <p:spPr bwMode="auto">
          <a:xfrm>
            <a:off x="6002338" y="857250"/>
            <a:ext cx="2971800" cy="1192213"/>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p:txBody>
      </p:sp>
      <p:sp>
        <p:nvSpPr>
          <p:cNvPr id="34820" name="Rectangle 4"/>
          <p:cNvSpPr>
            <a:spLocks noChangeArrowheads="1"/>
          </p:cNvSpPr>
          <p:nvPr/>
        </p:nvSpPr>
        <p:spPr bwMode="auto">
          <a:xfrm>
            <a:off x="3059113" y="6308725"/>
            <a:ext cx="4572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400" b="1">
                <a:latin typeface="Arial" pitchFamily="34" charset="0"/>
              </a:rPr>
              <a:t>Courtesy of Dr. Qamar-uz-Zaman Chaudhary</a:t>
            </a:r>
          </a:p>
          <a:p>
            <a:pPr algn="r">
              <a:spcBef>
                <a:spcPct val="0"/>
              </a:spcBef>
              <a:buFontTx/>
              <a:buNone/>
            </a:pPr>
            <a:r>
              <a:rPr lang="es-PR" altLang="en-US" sz="1400" b="1">
                <a:latin typeface="Arial" pitchFamily="34" charset="0"/>
              </a:rPr>
              <a:t>Pakistan Mteorological Dept.</a:t>
            </a:r>
            <a:endParaRPr lang="en-US" altLang="en-US" sz="1400" b="1">
              <a:latin typeface="Arial" pitchFamily="34" charset="0"/>
            </a:endParaRPr>
          </a:p>
        </p:txBody>
      </p:sp>
      <p:sp>
        <p:nvSpPr>
          <p:cNvPr id="34821" name="Text Box 5"/>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0" y="-1588"/>
          <a:ext cx="9144000" cy="6249988"/>
        </p:xfrm>
        <a:graphic>
          <a:graphicData uri="http://schemas.openxmlformats.org/presentationml/2006/ole">
            <mc:AlternateContent xmlns:mc="http://schemas.openxmlformats.org/markup-compatibility/2006">
              <mc:Choice xmlns:v="urn:schemas-microsoft-com:vml" Requires="v">
                <p:oleObj spid="_x0000_s35846" name="Photo Editor Photo" r:id="rId4" imgW="6106377" imgH="4580952" progId="MSPhotoEd.3">
                  <p:embed/>
                </p:oleObj>
              </mc:Choice>
              <mc:Fallback>
                <p:oleObj name="Photo Editor Photo" r:id="rId4" imgW="6106377" imgH="4580952" progId="MSPhotoEd.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88"/>
                        <a:ext cx="9144000" cy="624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Rectangle 3"/>
          <p:cNvSpPr>
            <a:spLocks noChangeArrowheads="1"/>
          </p:cNvSpPr>
          <p:nvPr/>
        </p:nvSpPr>
        <p:spPr bwMode="auto">
          <a:xfrm>
            <a:off x="3203575" y="6308725"/>
            <a:ext cx="4572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400" b="1">
                <a:latin typeface="Arial" pitchFamily="34" charset="0"/>
              </a:rPr>
              <a:t>Courtesy of Dr. Qamar-uz-Zaman Chaudhary</a:t>
            </a:r>
          </a:p>
          <a:p>
            <a:pPr algn="r">
              <a:spcBef>
                <a:spcPct val="0"/>
              </a:spcBef>
              <a:buFontTx/>
              <a:buNone/>
            </a:pPr>
            <a:r>
              <a:rPr lang="es-PR" altLang="en-US" sz="1400" b="1">
                <a:latin typeface="Arial" pitchFamily="34" charset="0"/>
              </a:rPr>
              <a:t>Pakistan Mteorological Dept.</a:t>
            </a:r>
            <a:endParaRPr lang="en-US" altLang="en-US" sz="1400" b="1">
              <a:latin typeface="Arial" pitchFamily="34" charset="0"/>
            </a:endParaRPr>
          </a:p>
        </p:txBody>
      </p:sp>
      <p:sp>
        <p:nvSpPr>
          <p:cNvPr id="35844" name="Text Box 4"/>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l="2626" t="19753" r="35161" b="17003"/>
          <a:stretch>
            <a:fillRect/>
          </a:stretch>
        </p:blipFill>
        <p:spPr bwMode="auto">
          <a:xfrm>
            <a:off x="0" y="0"/>
            <a:ext cx="9140825" cy="624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7" name="Text Box 3"/>
          <p:cNvSpPr txBox="1">
            <a:spLocks noChangeArrowheads="1"/>
          </p:cNvSpPr>
          <p:nvPr/>
        </p:nvSpPr>
        <p:spPr bwMode="auto">
          <a:xfrm>
            <a:off x="5943600" y="762000"/>
            <a:ext cx="2971800" cy="1192213"/>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p:txBody>
      </p:sp>
      <p:sp>
        <p:nvSpPr>
          <p:cNvPr id="36868" name="Rectangle 4"/>
          <p:cNvSpPr>
            <a:spLocks noChangeArrowheads="1"/>
          </p:cNvSpPr>
          <p:nvPr/>
        </p:nvSpPr>
        <p:spPr bwMode="auto">
          <a:xfrm>
            <a:off x="3059113" y="6224588"/>
            <a:ext cx="4572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400" b="1">
                <a:latin typeface="Arial" pitchFamily="34" charset="0"/>
              </a:rPr>
              <a:t>Courtesy of Dr. Qamar-uz-Zaman Chaudhary</a:t>
            </a:r>
          </a:p>
          <a:p>
            <a:pPr algn="r">
              <a:spcBef>
                <a:spcPct val="0"/>
              </a:spcBef>
              <a:buFontTx/>
              <a:buNone/>
            </a:pPr>
            <a:r>
              <a:rPr lang="es-PR" altLang="en-US" sz="1400" b="1">
                <a:latin typeface="Arial" pitchFamily="34" charset="0"/>
              </a:rPr>
              <a:t>Pakistan Mteorological Dept.</a:t>
            </a:r>
            <a:endParaRPr lang="en-US" altLang="en-US" sz="1400" b="1">
              <a:latin typeface="Arial" pitchFamily="34" charset="0"/>
            </a:endParaRPr>
          </a:p>
        </p:txBody>
      </p:sp>
      <p:sp>
        <p:nvSpPr>
          <p:cNvPr id="36869" name="Text Box 5"/>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p:cNvPicPr>
            <a:picLocks noChangeArrowheads="1"/>
          </p:cNvPicPr>
          <p:nvPr/>
        </p:nvPicPr>
        <p:blipFill>
          <a:blip r:embed="rId3">
            <a:extLst>
              <a:ext uri="{28A0092B-C50C-407E-A947-70E740481C1C}">
                <a14:useLocalDpi xmlns:a14="http://schemas.microsoft.com/office/drawing/2010/main" val="0"/>
              </a:ext>
            </a:extLst>
          </a:blip>
          <a:srcRect l="2626" t="19753" r="35161" b="17003"/>
          <a:stretch>
            <a:fillRect/>
          </a:stretch>
        </p:blipFill>
        <p:spPr bwMode="auto">
          <a:xfrm>
            <a:off x="0" y="0"/>
            <a:ext cx="9140825"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1" name="Text Box 3"/>
          <p:cNvSpPr txBox="1">
            <a:spLocks noChangeArrowheads="1"/>
          </p:cNvSpPr>
          <p:nvPr/>
        </p:nvSpPr>
        <p:spPr bwMode="auto">
          <a:xfrm>
            <a:off x="5943600" y="817563"/>
            <a:ext cx="2971800" cy="1604962"/>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p:txBody>
      </p:sp>
      <p:sp>
        <p:nvSpPr>
          <p:cNvPr id="37892" name="Rectangle 4"/>
          <p:cNvSpPr>
            <a:spLocks noChangeArrowheads="1"/>
          </p:cNvSpPr>
          <p:nvPr/>
        </p:nvSpPr>
        <p:spPr bwMode="auto">
          <a:xfrm>
            <a:off x="3132138" y="6237288"/>
            <a:ext cx="4572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400" b="1">
                <a:latin typeface="Arial" pitchFamily="34" charset="0"/>
              </a:rPr>
              <a:t>Courtesy of Dr. Qamar-uz-Zaman Chaudhary</a:t>
            </a:r>
          </a:p>
          <a:p>
            <a:pPr algn="r">
              <a:spcBef>
                <a:spcPct val="0"/>
              </a:spcBef>
              <a:buFontTx/>
              <a:buNone/>
            </a:pPr>
            <a:r>
              <a:rPr lang="es-PR" altLang="en-US" sz="1400" b="1">
                <a:latin typeface="Arial" pitchFamily="34" charset="0"/>
              </a:rPr>
              <a:t>Pakistan Mteorological Dept.</a:t>
            </a:r>
            <a:endParaRPr lang="en-US" altLang="en-US" sz="1400" b="1">
              <a:latin typeface="Arial" pitchFamily="34" charset="0"/>
            </a:endParaRPr>
          </a:p>
        </p:txBody>
      </p:sp>
      <p:sp>
        <p:nvSpPr>
          <p:cNvPr id="37893" name="Text Box 5"/>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2"/>
          <p:cNvPicPr>
            <a:picLocks noChangeArrowheads="1"/>
          </p:cNvPicPr>
          <p:nvPr/>
        </p:nvPicPr>
        <p:blipFill>
          <a:blip r:embed="rId3">
            <a:extLst>
              <a:ext uri="{28A0092B-C50C-407E-A947-70E740481C1C}">
                <a14:useLocalDpi xmlns:a14="http://schemas.microsoft.com/office/drawing/2010/main" val="0"/>
              </a:ext>
            </a:extLst>
          </a:blip>
          <a:srcRect l="2626" t="19753" r="35161" b="17003"/>
          <a:stretch>
            <a:fillRect/>
          </a:stretch>
        </p:blipFill>
        <p:spPr bwMode="auto">
          <a:xfrm>
            <a:off x="0" y="0"/>
            <a:ext cx="9140825"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5" name="Text Box 3"/>
          <p:cNvSpPr txBox="1">
            <a:spLocks noChangeArrowheads="1"/>
          </p:cNvSpPr>
          <p:nvPr/>
        </p:nvSpPr>
        <p:spPr bwMode="auto">
          <a:xfrm>
            <a:off x="6138863" y="388938"/>
            <a:ext cx="2971800" cy="3255962"/>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a:p>
            <a:pPr algn="ctr" eaLnBrk="1" hangingPunct="1">
              <a:spcBef>
                <a:spcPct val="50000"/>
              </a:spcBef>
              <a:buFontTx/>
              <a:buNone/>
            </a:pPr>
            <a:endParaRPr lang="en-US" altLang="en-US" sz="1800">
              <a:latin typeface="Arial" pitchFamily="34" charset="0"/>
            </a:endParaRPr>
          </a:p>
        </p:txBody>
      </p:sp>
      <p:sp>
        <p:nvSpPr>
          <p:cNvPr id="38916" name="Rectangle 4"/>
          <p:cNvSpPr>
            <a:spLocks noChangeArrowheads="1"/>
          </p:cNvSpPr>
          <p:nvPr/>
        </p:nvSpPr>
        <p:spPr bwMode="auto">
          <a:xfrm>
            <a:off x="3132138" y="6165850"/>
            <a:ext cx="4572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400" b="1">
                <a:latin typeface="Arial" pitchFamily="34" charset="0"/>
              </a:rPr>
              <a:t>Courtesy of Dr. Qamar-uz-Zaman Chaudhary</a:t>
            </a:r>
          </a:p>
          <a:p>
            <a:pPr algn="r">
              <a:spcBef>
                <a:spcPct val="0"/>
              </a:spcBef>
              <a:buFontTx/>
              <a:buNone/>
            </a:pPr>
            <a:r>
              <a:rPr lang="es-PR" altLang="en-US" sz="1400" b="1">
                <a:latin typeface="Arial" pitchFamily="34" charset="0"/>
              </a:rPr>
              <a:t>Pakistan Mteorological Dept.</a:t>
            </a:r>
            <a:endParaRPr lang="en-US" altLang="en-US" sz="1400" b="1">
              <a:latin typeface="Arial" pitchFamily="34" charset="0"/>
            </a:endParaRPr>
          </a:p>
        </p:txBody>
      </p:sp>
      <p:sp>
        <p:nvSpPr>
          <p:cNvPr id="38917" name="Text Box 5"/>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
        <p:nvSpPr>
          <p:cNvPr id="38918" name="Text Box 6"/>
          <p:cNvSpPr txBox="1">
            <a:spLocks noChangeArrowheads="1"/>
          </p:cNvSpPr>
          <p:nvPr/>
        </p:nvSpPr>
        <p:spPr bwMode="auto">
          <a:xfrm>
            <a:off x="3429000" y="0"/>
            <a:ext cx="5197475" cy="1465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rgbClr val="FF0000"/>
                </a:solidFill>
              </a:rPr>
              <a:t>NOTE: The circles will NOT intersect at a point unless the depth is 0.0, so this slide is somewhat in error (but note the distance scale, so the area of non-intersection would be very small on this figure for reasonable depths).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4213" y="-242888"/>
            <a:ext cx="7772400" cy="1143001"/>
          </a:xfrm>
        </p:spPr>
        <p:txBody>
          <a:bodyPr/>
          <a:lstStyle/>
          <a:p>
            <a:pPr eaLnBrk="1" hangingPunct="1"/>
            <a:r>
              <a:rPr lang="en-US" altLang="en-US" smtClean="0"/>
              <a:t>S-P method</a:t>
            </a:r>
          </a:p>
        </p:txBody>
      </p:sp>
      <p:sp>
        <p:nvSpPr>
          <p:cNvPr id="40963" name="Rectangle 3"/>
          <p:cNvSpPr>
            <a:spLocks noGrp="1" noChangeArrowheads="1"/>
          </p:cNvSpPr>
          <p:nvPr>
            <p:ph type="body" idx="1"/>
          </p:nvPr>
        </p:nvSpPr>
        <p:spPr>
          <a:xfrm>
            <a:off x="395288" y="692150"/>
            <a:ext cx="8305800" cy="2254250"/>
          </a:xfrm>
        </p:spPr>
        <p:txBody>
          <a:bodyPr/>
          <a:lstStyle/>
          <a:p>
            <a:pPr eaLnBrk="1" hangingPunct="1">
              <a:lnSpc>
                <a:spcPct val="90000"/>
              </a:lnSpc>
            </a:pPr>
            <a:r>
              <a:rPr lang="en-US" altLang="en-US" sz="2800" smtClean="0"/>
              <a:t>1 station – know the distance - a circle of possible location</a:t>
            </a:r>
          </a:p>
          <a:p>
            <a:pPr eaLnBrk="1" hangingPunct="1">
              <a:lnSpc>
                <a:spcPct val="90000"/>
              </a:lnSpc>
            </a:pPr>
            <a:r>
              <a:rPr lang="en-US" altLang="en-US" sz="2800" smtClean="0"/>
              <a:t>2 stations – two circles that will intersect at two locations</a:t>
            </a:r>
          </a:p>
          <a:p>
            <a:pPr eaLnBrk="1" hangingPunct="1">
              <a:lnSpc>
                <a:spcPct val="90000"/>
              </a:lnSpc>
            </a:pPr>
            <a:r>
              <a:rPr lang="en-US" altLang="en-US" sz="2800" smtClean="0"/>
              <a:t>3 stations – 3 circles, one intersection = unique location </a:t>
            </a:r>
          </a:p>
          <a:p>
            <a:pPr eaLnBrk="1" hangingPunct="1">
              <a:lnSpc>
                <a:spcPct val="90000"/>
              </a:lnSpc>
              <a:buFontTx/>
              <a:buNone/>
            </a:pPr>
            <a:r>
              <a:rPr lang="en-US" altLang="en-US" sz="2800" smtClean="0"/>
              <a:t>(in absence of errors...)</a:t>
            </a:r>
          </a:p>
        </p:txBody>
      </p:sp>
      <p:pic>
        <p:nvPicPr>
          <p:cNvPr id="40964" name="Picture 4" descr="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4463" y="2997200"/>
            <a:ext cx="4673600" cy="318611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40965" name="Rectangle 5"/>
          <p:cNvSpPr>
            <a:spLocks noChangeArrowheads="1"/>
          </p:cNvSpPr>
          <p:nvPr/>
        </p:nvSpPr>
        <p:spPr bwMode="auto">
          <a:xfrm>
            <a:off x="396875" y="4132263"/>
            <a:ext cx="356870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buClr>
                <a:srgbClr val="FFFF99"/>
              </a:buClr>
              <a:buSzPct val="125000"/>
              <a:buFont typeface="Wingdings" pitchFamily="2" charset="2"/>
              <a:buNone/>
            </a:pPr>
            <a:r>
              <a:rPr lang="en-US" altLang="en-US" sz="2400" b="1">
                <a:solidFill>
                  <a:schemeClr val="accent2"/>
                </a:solidFill>
                <a:latin typeface="Arial" pitchFamily="34" charset="0"/>
              </a:rPr>
              <a:t>4+ stations – over determined problem – can get an estimation of errors</a:t>
            </a:r>
          </a:p>
        </p:txBody>
      </p:sp>
      <p:sp>
        <p:nvSpPr>
          <p:cNvPr id="40966" name="Rectangle 6"/>
          <p:cNvSpPr>
            <a:spLocks noChangeArrowheads="1"/>
          </p:cNvSpPr>
          <p:nvPr/>
        </p:nvSpPr>
        <p:spPr bwMode="auto">
          <a:xfrm>
            <a:off x="3944938" y="6200775"/>
            <a:ext cx="3392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a:latin typeface="Arial" pitchFamily="34" charset="0"/>
              </a:rPr>
              <a:t>Source: Japan Meteorological Agency</a:t>
            </a:r>
          </a:p>
        </p:txBody>
      </p:sp>
      <p:sp>
        <p:nvSpPr>
          <p:cNvPr id="40967" name="Text Box 7"/>
          <p:cNvSpPr txBox="1">
            <a:spLocks noChangeArrowheads="1"/>
          </p:cNvSpPr>
          <p:nvPr/>
        </p:nvSpPr>
        <p:spPr bwMode="auto">
          <a:xfrm>
            <a:off x="231775" y="6257925"/>
            <a:ext cx="1233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 Kelly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4"/>
          <p:cNvSpPr>
            <a:spLocks noGrp="1" noChangeArrowheads="1"/>
          </p:cNvSpPr>
          <p:nvPr>
            <p:ph type="ctrTitle"/>
          </p:nvPr>
        </p:nvSpPr>
        <p:spPr/>
        <p:txBody>
          <a:bodyPr/>
          <a:lstStyle/>
          <a:p>
            <a:pPr eaLnBrk="1" hangingPunct="1"/>
            <a:r>
              <a:rPr lang="en-US" altLang="en-US" sz="4000" smtClean="0"/>
              <a:t>Locations based on arrivals of individual phases (often just the initial P-wave)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2" descr="seismogram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9800"/>
            <a:ext cx="84582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Rectangle 3"/>
          <p:cNvSpPr>
            <a:spLocks noChangeArrowheads="1"/>
          </p:cNvSpPr>
          <p:nvPr/>
        </p:nvSpPr>
        <p:spPr bwMode="auto">
          <a:xfrm>
            <a:off x="381000" y="2209800"/>
            <a:ext cx="8458200" cy="35814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3012" name="Text Box 4"/>
          <p:cNvSpPr txBox="1">
            <a:spLocks noChangeArrowheads="1"/>
          </p:cNvSpPr>
          <p:nvPr/>
        </p:nvSpPr>
        <p:spPr bwMode="auto">
          <a:xfrm>
            <a:off x="914400" y="685800"/>
            <a:ext cx="7315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t>Wave Arrival Times Read from Seismographs Around the World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descr="grn_den_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 y="838200"/>
            <a:ext cx="8229600" cy="425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3"/>
          <p:cNvSpPr txBox="1">
            <a:spLocks noChangeArrowheads="1"/>
          </p:cNvSpPr>
          <p:nvPr/>
        </p:nvSpPr>
        <p:spPr bwMode="auto">
          <a:xfrm>
            <a:off x="2362200" y="228600"/>
            <a:ext cx="4559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a:latin typeface="Arial" pitchFamily="34" charset="0"/>
              </a:rPr>
              <a:t>Stations Reporting 1997 Phases</a:t>
            </a:r>
          </a:p>
        </p:txBody>
      </p:sp>
      <p:sp>
        <p:nvSpPr>
          <p:cNvPr id="44036" name="Text Box 4"/>
          <p:cNvSpPr txBox="1">
            <a:spLocks noChangeArrowheads="1"/>
          </p:cNvSpPr>
          <p:nvPr/>
        </p:nvSpPr>
        <p:spPr bwMode="auto">
          <a:xfrm>
            <a:off x="2179638" y="5791200"/>
            <a:ext cx="4781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1800"/>
              <a:t>Number of Stations per 10</a:t>
            </a:r>
            <a:r>
              <a:rPr lang="en-US" altLang="en-US" sz="1800" baseline="30000"/>
              <a:t>6</a:t>
            </a:r>
            <a:r>
              <a:rPr lang="en-US" altLang="en-US" sz="1800"/>
              <a:t>km</a:t>
            </a:r>
            <a:r>
              <a:rPr lang="en-US" altLang="en-US" sz="1800" baseline="30000"/>
              <a:t>2</a:t>
            </a:r>
            <a:r>
              <a:rPr lang="en-US" altLang="en-US" sz="1800"/>
              <a:t>,</a:t>
            </a:r>
          </a:p>
          <a:p>
            <a:pPr algn="ctr">
              <a:spcBef>
                <a:spcPct val="0"/>
              </a:spcBef>
              <a:buFontTx/>
              <a:buNone/>
            </a:pPr>
            <a:r>
              <a:rPr lang="en-US" altLang="en-US" sz="1800"/>
              <a:t>averaged over Flinn-Engdahl Geographic Regions</a:t>
            </a:r>
          </a:p>
        </p:txBody>
      </p:sp>
      <p:sp>
        <p:nvSpPr>
          <p:cNvPr id="44037" name="Text Box 5"/>
          <p:cNvSpPr txBox="1">
            <a:spLocks noChangeArrowheads="1"/>
          </p:cNvSpPr>
          <p:nvPr/>
        </p:nvSpPr>
        <p:spPr bwMode="auto">
          <a:xfrm>
            <a:off x="365125" y="56038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en-US" sz="2400"/>
          </a:p>
        </p:txBody>
      </p:sp>
      <p:sp>
        <p:nvSpPr>
          <p:cNvPr id="44038" name="Rectangle 6"/>
          <p:cNvSpPr>
            <a:spLocks noChangeArrowheads="1"/>
          </p:cNvSpPr>
          <p:nvPr/>
        </p:nvSpPr>
        <p:spPr bwMode="auto">
          <a:xfrm>
            <a:off x="522288" y="6492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en-US" sz="2400"/>
          </a:p>
        </p:txBody>
      </p:sp>
      <p:sp>
        <p:nvSpPr>
          <p:cNvPr id="44039" name="Rectangle 7"/>
          <p:cNvSpPr>
            <a:spLocks noChangeArrowheads="1"/>
          </p:cNvSpPr>
          <p:nvPr/>
        </p:nvSpPr>
        <p:spPr bwMode="auto">
          <a:xfrm>
            <a:off x="7696200" y="0"/>
            <a:ext cx="11334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4800"/>
              <a:t>ISC</a:t>
            </a:r>
          </a:p>
        </p:txBody>
      </p:sp>
      <p:pic>
        <p:nvPicPr>
          <p:cNvPr id="44040" name="Picture 8" descr="col_bar"/>
          <p:cNvPicPr>
            <a:picLocks noChangeAspect="1" noChangeArrowheads="1"/>
          </p:cNvPicPr>
          <p:nvPr/>
        </p:nvPicPr>
        <p:blipFill>
          <a:blip r:embed="rId4">
            <a:extLst>
              <a:ext uri="{28A0092B-C50C-407E-A947-70E740481C1C}">
                <a14:useLocalDpi xmlns:a14="http://schemas.microsoft.com/office/drawing/2010/main" val="0"/>
              </a:ext>
            </a:extLst>
          </a:blip>
          <a:srcRect l="357" r="357"/>
          <a:stretch>
            <a:fillRect/>
          </a:stretch>
        </p:blipFill>
        <p:spPr bwMode="auto">
          <a:xfrm>
            <a:off x="1052513" y="5353050"/>
            <a:ext cx="7035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Text Box 9"/>
          <p:cNvSpPr txBox="1">
            <a:spLocks noChangeArrowheads="1"/>
          </p:cNvSpPr>
          <p:nvPr/>
        </p:nvSpPr>
        <p:spPr bwMode="auto">
          <a:xfrm>
            <a:off x="974725" y="5105400"/>
            <a:ext cx="4286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b="1">
                <a:latin typeface="Arial" pitchFamily="34" charset="0"/>
              </a:rPr>
              <a:t>0.75</a:t>
            </a:r>
            <a:endParaRPr lang="en-US" altLang="en-US" sz="2400"/>
          </a:p>
        </p:txBody>
      </p:sp>
      <p:sp>
        <p:nvSpPr>
          <p:cNvPr id="44042" name="Text Box 10"/>
          <p:cNvSpPr txBox="1">
            <a:spLocks noChangeArrowheads="1"/>
          </p:cNvSpPr>
          <p:nvPr/>
        </p:nvSpPr>
        <p:spPr bwMode="auto">
          <a:xfrm>
            <a:off x="2489200" y="5105400"/>
            <a:ext cx="25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b="1">
                <a:latin typeface="Arial" pitchFamily="34" charset="0"/>
              </a:rPr>
              <a:t>3</a:t>
            </a:r>
            <a:endParaRPr lang="en-US" altLang="en-US" sz="2400" b="1"/>
          </a:p>
        </p:txBody>
      </p:sp>
      <p:sp>
        <p:nvSpPr>
          <p:cNvPr id="44043" name="Text Box 11"/>
          <p:cNvSpPr txBox="1">
            <a:spLocks noChangeArrowheads="1"/>
          </p:cNvSpPr>
          <p:nvPr/>
        </p:nvSpPr>
        <p:spPr bwMode="auto">
          <a:xfrm>
            <a:off x="4400550" y="5105400"/>
            <a:ext cx="3238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b="1">
                <a:latin typeface="Arial" pitchFamily="34" charset="0"/>
              </a:rPr>
              <a:t>12</a:t>
            </a:r>
            <a:endParaRPr lang="en-US" altLang="en-US" sz="2400" b="1"/>
          </a:p>
        </p:txBody>
      </p:sp>
      <p:sp>
        <p:nvSpPr>
          <p:cNvPr id="44044" name="Text Box 12"/>
          <p:cNvSpPr txBox="1">
            <a:spLocks noChangeArrowheads="1"/>
          </p:cNvSpPr>
          <p:nvPr/>
        </p:nvSpPr>
        <p:spPr bwMode="auto">
          <a:xfrm>
            <a:off x="6019800" y="5105400"/>
            <a:ext cx="3238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b="1">
                <a:latin typeface="Arial" pitchFamily="34" charset="0"/>
              </a:rPr>
              <a:t>48</a:t>
            </a:r>
            <a:endParaRPr lang="en-US" altLang="en-US" sz="2400" b="1"/>
          </a:p>
        </p:txBody>
      </p:sp>
      <p:sp>
        <p:nvSpPr>
          <p:cNvPr id="44045" name="Text Box 13"/>
          <p:cNvSpPr txBox="1">
            <a:spLocks noChangeArrowheads="1"/>
          </p:cNvSpPr>
          <p:nvPr/>
        </p:nvSpPr>
        <p:spPr bwMode="auto">
          <a:xfrm>
            <a:off x="7759700" y="5105400"/>
            <a:ext cx="3937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b="1">
                <a:latin typeface="Arial" pitchFamily="34" charset="0"/>
              </a:rPr>
              <a:t>192</a:t>
            </a:r>
            <a:endParaRPr lang="en-US" altLang="en-US" sz="2400" b="1"/>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311275" y="1144588"/>
          <a:ext cx="5537200" cy="471487"/>
        </p:xfrm>
        <a:graphic>
          <a:graphicData uri="http://schemas.openxmlformats.org/presentationml/2006/ole">
            <mc:AlternateContent xmlns:mc="http://schemas.openxmlformats.org/markup-compatibility/2006">
              <mc:Choice xmlns:v="urn:schemas-microsoft-com:vml" Requires="v">
                <p:oleObj spid="_x0000_s45078" name="Equation" r:id="rId4" imgW="2667000" imgH="228600" progId="Equation.3">
                  <p:embed/>
                </p:oleObj>
              </mc:Choice>
              <mc:Fallback>
                <p:oleObj name="Equation" r:id="rId4" imgW="2667000" imgH="228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275" y="1144588"/>
                        <a:ext cx="5537200"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59" name="Object 3"/>
          <p:cNvGraphicFramePr>
            <a:graphicFrameLocks noChangeAspect="1"/>
          </p:cNvGraphicFramePr>
          <p:nvPr/>
        </p:nvGraphicFramePr>
        <p:xfrm>
          <a:off x="755650" y="4076700"/>
          <a:ext cx="3033713" cy="496888"/>
        </p:xfrm>
        <a:graphic>
          <a:graphicData uri="http://schemas.openxmlformats.org/presentationml/2006/ole">
            <mc:AlternateContent xmlns:mc="http://schemas.openxmlformats.org/markup-compatibility/2006">
              <mc:Choice xmlns:v="urn:schemas-microsoft-com:vml" Requires="v">
                <p:oleObj spid="_x0000_s45079" name="Equazione" r:id="rId6" imgW="1459866" imgH="241195" progId="Equation.3">
                  <p:embed/>
                </p:oleObj>
              </mc:Choice>
              <mc:Fallback>
                <p:oleObj name="Equazione" r:id="rId6" imgW="1459866" imgH="241195"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076700"/>
                        <a:ext cx="303371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0" name="Object 4"/>
          <p:cNvGraphicFramePr>
            <a:graphicFrameLocks noChangeAspect="1"/>
          </p:cNvGraphicFramePr>
          <p:nvPr/>
        </p:nvGraphicFramePr>
        <p:xfrm>
          <a:off x="1000125" y="5638800"/>
          <a:ext cx="4403725" cy="974725"/>
        </p:xfrm>
        <a:graphic>
          <a:graphicData uri="http://schemas.openxmlformats.org/presentationml/2006/ole">
            <mc:AlternateContent xmlns:mc="http://schemas.openxmlformats.org/markup-compatibility/2006">
              <mc:Choice xmlns:v="urn:schemas-microsoft-com:vml" Requires="v">
                <p:oleObj spid="_x0000_s45080" name="Equation" r:id="rId8" imgW="2120900" imgH="469900" progId="Equation.3">
                  <p:embed/>
                </p:oleObj>
              </mc:Choice>
              <mc:Fallback>
                <p:oleObj name="Equation" r:id="rId8" imgW="2120900" imgH="4699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125" y="5638800"/>
                        <a:ext cx="4403725"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61" name="Text Box 5"/>
          <p:cNvSpPr txBox="1">
            <a:spLocks noChangeArrowheads="1"/>
          </p:cNvSpPr>
          <p:nvPr/>
        </p:nvSpPr>
        <p:spPr bwMode="auto">
          <a:xfrm>
            <a:off x="2555875" y="60325"/>
            <a:ext cx="4006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600" b="1">
                <a:solidFill>
                  <a:schemeClr val="accent2"/>
                </a:solidFill>
              </a:rPr>
              <a:t>Numerical methods</a:t>
            </a:r>
          </a:p>
        </p:txBody>
      </p:sp>
      <p:sp>
        <p:nvSpPr>
          <p:cNvPr id="45062" name="Text Box 6"/>
          <p:cNvSpPr txBox="1">
            <a:spLocks noChangeArrowheads="1"/>
          </p:cNvSpPr>
          <p:nvPr/>
        </p:nvSpPr>
        <p:spPr bwMode="auto">
          <a:xfrm>
            <a:off x="231775" y="739775"/>
            <a:ext cx="5910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The arrival time </a:t>
            </a:r>
            <a:r>
              <a:rPr lang="it-IT" altLang="en-US" sz="2400"/>
              <a:t>t</a:t>
            </a:r>
            <a:r>
              <a:rPr lang="it-IT" altLang="en-US" sz="2400" baseline="-25000"/>
              <a:t>i</a:t>
            </a:r>
            <a:r>
              <a:rPr lang="it-IT" altLang="en-US" sz="2400"/>
              <a:t> at </a:t>
            </a:r>
            <a:r>
              <a:rPr lang="en-US" altLang="en-US" sz="2400"/>
              <a:t>station i can be written as</a:t>
            </a:r>
            <a:r>
              <a:rPr lang="it-IT" altLang="en-US" sz="2400"/>
              <a:t> </a:t>
            </a:r>
            <a:endParaRPr lang="en-US" altLang="en-US" sz="2400"/>
          </a:p>
        </p:txBody>
      </p:sp>
      <p:sp>
        <p:nvSpPr>
          <p:cNvPr id="45063" name="Text Box 7"/>
          <p:cNvSpPr txBox="1">
            <a:spLocks noChangeArrowheads="1"/>
          </p:cNvSpPr>
          <p:nvPr/>
        </p:nvSpPr>
        <p:spPr bwMode="auto">
          <a:xfrm>
            <a:off x="539750" y="1773238"/>
            <a:ext cx="1330325"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rgbClr val="FF0000"/>
                </a:solidFill>
              </a:rPr>
              <a:t>Travel time</a:t>
            </a:r>
          </a:p>
        </p:txBody>
      </p:sp>
      <p:sp>
        <p:nvSpPr>
          <p:cNvPr id="45064" name="Line 8"/>
          <p:cNvSpPr>
            <a:spLocks noChangeShapeType="1"/>
          </p:cNvSpPr>
          <p:nvPr/>
        </p:nvSpPr>
        <p:spPr bwMode="auto">
          <a:xfrm flipV="1">
            <a:off x="1692275" y="1412875"/>
            <a:ext cx="21590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65" name="Text Box 9"/>
          <p:cNvSpPr txBox="1">
            <a:spLocks noChangeArrowheads="1"/>
          </p:cNvSpPr>
          <p:nvPr/>
        </p:nvSpPr>
        <p:spPr bwMode="auto">
          <a:xfrm>
            <a:off x="3492500" y="1773238"/>
            <a:ext cx="1260475"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Hypocenter</a:t>
            </a:r>
          </a:p>
        </p:txBody>
      </p:sp>
      <p:sp>
        <p:nvSpPr>
          <p:cNvPr id="45066" name="Text Box 10"/>
          <p:cNvSpPr txBox="1">
            <a:spLocks noChangeArrowheads="1"/>
          </p:cNvSpPr>
          <p:nvPr/>
        </p:nvSpPr>
        <p:spPr bwMode="auto">
          <a:xfrm>
            <a:off x="2195513" y="1773238"/>
            <a:ext cx="841375"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Station</a:t>
            </a:r>
          </a:p>
        </p:txBody>
      </p:sp>
      <p:sp>
        <p:nvSpPr>
          <p:cNvPr id="45067" name="Text Box 11"/>
          <p:cNvSpPr txBox="1">
            <a:spLocks noChangeArrowheads="1"/>
          </p:cNvSpPr>
          <p:nvPr/>
        </p:nvSpPr>
        <p:spPr bwMode="auto">
          <a:xfrm>
            <a:off x="5384800" y="1773238"/>
            <a:ext cx="1203325"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origin time</a:t>
            </a:r>
          </a:p>
        </p:txBody>
      </p:sp>
      <p:sp>
        <p:nvSpPr>
          <p:cNvPr id="45068" name="AutoShape 12"/>
          <p:cNvSpPr>
            <a:spLocks/>
          </p:cNvSpPr>
          <p:nvPr/>
        </p:nvSpPr>
        <p:spPr bwMode="auto">
          <a:xfrm rot="-5400000">
            <a:off x="2664619" y="1161257"/>
            <a:ext cx="142875" cy="935037"/>
          </a:xfrm>
          <a:prstGeom prst="leftBrace">
            <a:avLst>
              <a:gd name="adj1" fmla="val 5453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5069" name="AutoShape 13"/>
          <p:cNvSpPr>
            <a:spLocks/>
          </p:cNvSpPr>
          <p:nvPr/>
        </p:nvSpPr>
        <p:spPr bwMode="auto">
          <a:xfrm rot="-5400000">
            <a:off x="3923506" y="1124744"/>
            <a:ext cx="73025" cy="1081088"/>
          </a:xfrm>
          <a:prstGeom prst="leftBrace">
            <a:avLst>
              <a:gd name="adj1" fmla="val 12337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5070" name="Line 14"/>
          <p:cNvSpPr>
            <a:spLocks noChangeShapeType="1"/>
          </p:cNvSpPr>
          <p:nvPr/>
        </p:nvSpPr>
        <p:spPr bwMode="auto">
          <a:xfrm flipH="1" flipV="1">
            <a:off x="4859338" y="1484313"/>
            <a:ext cx="576262"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71" name="Text Box 15"/>
          <p:cNvSpPr txBox="1">
            <a:spLocks noChangeArrowheads="1"/>
          </p:cNvSpPr>
          <p:nvPr/>
        </p:nvSpPr>
        <p:spPr bwMode="auto">
          <a:xfrm>
            <a:off x="0" y="2349500"/>
            <a:ext cx="88201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400"/>
              <a:t>If the arrival times for different stations are known, than the location problem can be solved in a least-squares sense (over-determined system). The minimized quantity is the residual between the observed and the computed arrival times. For station i, the residual is:</a:t>
            </a:r>
          </a:p>
        </p:txBody>
      </p:sp>
      <p:sp>
        <p:nvSpPr>
          <p:cNvPr id="45072" name="Text Box 16"/>
          <p:cNvSpPr txBox="1">
            <a:spLocks noChangeArrowheads="1"/>
          </p:cNvSpPr>
          <p:nvPr/>
        </p:nvSpPr>
        <p:spPr bwMode="auto">
          <a:xfrm>
            <a:off x="0" y="4724400"/>
            <a:ext cx="88931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Problem: the travel time is a non-linear function of the parameters. For example, in the 2D case: </a:t>
            </a:r>
          </a:p>
        </p:txBody>
      </p:sp>
      <p:sp>
        <p:nvSpPr>
          <p:cNvPr id="45073" name="Text Box 17"/>
          <p:cNvSpPr txBox="1">
            <a:spLocks noChangeArrowheads="1"/>
          </p:cNvSpPr>
          <p:nvPr/>
        </p:nvSpPr>
        <p:spPr bwMode="auto">
          <a:xfrm>
            <a:off x="5848350" y="5229225"/>
            <a:ext cx="3116263" cy="1216025"/>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Do not forget: the travel time depends on the velocity model!!!</a:t>
            </a:r>
          </a:p>
        </p:txBody>
      </p:sp>
      <p:sp>
        <p:nvSpPr>
          <p:cNvPr id="45074" name="Text Box 18"/>
          <p:cNvSpPr txBox="1">
            <a:spLocks noChangeArrowheads="1"/>
          </p:cNvSpPr>
          <p:nvPr/>
        </p:nvSpPr>
        <p:spPr bwMode="auto">
          <a:xfrm>
            <a:off x="6781800" y="1676400"/>
            <a:ext cx="1666875" cy="4572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0000"/>
                </a:solidFill>
              </a:rPr>
              <a:t>4 unknowns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2226" name="Text Box 2"/>
          <p:cNvSpPr txBox="1">
            <a:spLocks noChangeArrowheads="1"/>
          </p:cNvSpPr>
          <p:nvPr/>
        </p:nvSpPr>
        <p:spPr bwMode="auto">
          <a:xfrm>
            <a:off x="762000" y="685800"/>
            <a:ext cx="7848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b="1" dirty="0">
                <a:solidFill>
                  <a:srgbClr val="0000FF"/>
                </a:solidFill>
              </a:rPr>
              <a:t>The Location Algorithm sometimes fails to produce a solution for the earthquake origin parameters, either because:</a:t>
            </a:r>
          </a:p>
          <a:p>
            <a:pPr>
              <a:spcBef>
                <a:spcPct val="50000"/>
              </a:spcBef>
              <a:defRPr/>
            </a:pPr>
            <a:endParaRPr lang="en-GB" altLang="en-US" b="1" dirty="0">
              <a:solidFill>
                <a:srgbClr val="0000FF"/>
              </a:solidFill>
            </a:endParaRPr>
          </a:p>
          <a:p>
            <a:pPr marL="457200" indent="-457200">
              <a:spcBef>
                <a:spcPct val="50000"/>
              </a:spcBef>
              <a:buClr>
                <a:schemeClr val="tx1"/>
              </a:buClr>
              <a:buFont typeface="Arial" panose="020B0604020202020204" pitchFamily="34" charset="0"/>
              <a:buChar char="•"/>
              <a:defRPr/>
            </a:pPr>
            <a:r>
              <a:rPr lang="en-GB" altLang="en-US" sz="2800" b="1" dirty="0"/>
              <a:t>  There is no convergence</a:t>
            </a:r>
          </a:p>
          <a:p>
            <a:pPr marL="457200" indent="-457200">
              <a:spcBef>
                <a:spcPct val="50000"/>
              </a:spcBef>
              <a:buClr>
                <a:srgbClr val="FFFF11"/>
              </a:buClr>
              <a:buFont typeface="Arial" panose="020B0604020202020204" pitchFamily="34" charset="0"/>
              <a:buChar char="•"/>
              <a:defRPr/>
            </a:pPr>
            <a:r>
              <a:rPr lang="en-GB" altLang="en-US" sz="2800" b="1" dirty="0"/>
              <a:t> </a:t>
            </a:r>
          </a:p>
          <a:p>
            <a:pPr>
              <a:spcBef>
                <a:spcPct val="50000"/>
              </a:spcBef>
              <a:buClr>
                <a:srgbClr val="FFFF11"/>
              </a:buClr>
              <a:defRPr/>
            </a:pPr>
            <a:r>
              <a:rPr lang="en-GB" altLang="en-US" b="1" dirty="0"/>
              <a:t>    or</a:t>
            </a:r>
          </a:p>
          <a:p>
            <a:pPr>
              <a:spcBef>
                <a:spcPct val="50000"/>
              </a:spcBef>
              <a:buClr>
                <a:srgbClr val="FFFF11"/>
              </a:buClr>
              <a:defRPr/>
            </a:pPr>
            <a:endParaRPr lang="en-GB" altLang="en-US" b="1" dirty="0"/>
          </a:p>
          <a:p>
            <a:pPr marL="457200" indent="-457200">
              <a:spcBef>
                <a:spcPct val="50000"/>
              </a:spcBef>
              <a:buClr>
                <a:schemeClr val="tx1"/>
              </a:buClr>
              <a:buFont typeface="Arial" panose="020B0604020202020204" pitchFamily="34" charset="0"/>
              <a:buChar char="•"/>
              <a:defRPr/>
            </a:pPr>
            <a:r>
              <a:rPr lang="en-GB" altLang="en-US" sz="2800" b="1" dirty="0"/>
              <a:t>  The focal depth has a negative value.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755650" y="333375"/>
            <a:ext cx="79248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b="1">
                <a:solidFill>
                  <a:srgbClr val="0000FF"/>
                </a:solidFill>
              </a:rPr>
              <a:t>The procedure followed in these cases is to fix the value of the focal depth and hold it constant during the iterations; ie, </a:t>
            </a:r>
            <a:r>
              <a:rPr lang="en-GB" altLang="en-US" b="1">
                <a:solidFill>
                  <a:srgbClr val="0000FF"/>
                </a:solidFill>
                <a:cs typeface="Times New Roman" pitchFamily="18" charset="0"/>
              </a:rPr>
              <a:t>δ</a:t>
            </a:r>
            <a:r>
              <a:rPr lang="en-GB" altLang="en-US" b="1" i="1">
                <a:solidFill>
                  <a:srgbClr val="0000FF"/>
                </a:solidFill>
                <a:cs typeface="Times New Roman" pitchFamily="18" charset="0"/>
              </a:rPr>
              <a:t>h</a:t>
            </a:r>
            <a:r>
              <a:rPr lang="en-GB" altLang="en-US" b="1" baseline="-25000">
                <a:solidFill>
                  <a:srgbClr val="0000FF"/>
                </a:solidFill>
                <a:cs typeface="Times New Roman" pitchFamily="18" charset="0"/>
              </a:rPr>
              <a:t>o</a:t>
            </a:r>
            <a:r>
              <a:rPr lang="en-GB" altLang="en-US" b="1">
                <a:solidFill>
                  <a:srgbClr val="0000FF"/>
                </a:solidFill>
                <a:cs typeface="Times New Roman" pitchFamily="18" charset="0"/>
              </a:rPr>
              <a:t> is assumed to be zero.</a:t>
            </a:r>
            <a:r>
              <a:rPr lang="en-GB" altLang="en-US" b="1">
                <a:solidFill>
                  <a:srgbClr val="0000FF"/>
                </a:solidFill>
              </a:rPr>
              <a:t> </a:t>
            </a:r>
          </a:p>
        </p:txBody>
      </p:sp>
      <p:sp>
        <p:nvSpPr>
          <p:cNvPr id="47107" name="Text Box 3"/>
          <p:cNvSpPr txBox="1">
            <a:spLocks noChangeArrowheads="1"/>
          </p:cNvSpPr>
          <p:nvPr/>
        </p:nvSpPr>
        <p:spPr bwMode="auto">
          <a:xfrm>
            <a:off x="1258888" y="2636838"/>
            <a:ext cx="7086600" cy="308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2800" b="1"/>
              <a:t>The focal depth is fixed from:</a:t>
            </a:r>
          </a:p>
          <a:p>
            <a:pPr eaLnBrk="1" hangingPunct="1">
              <a:spcBef>
                <a:spcPct val="50000"/>
              </a:spcBef>
              <a:buFontTx/>
              <a:buNone/>
            </a:pPr>
            <a:endParaRPr lang="en-GB" altLang="en-US" sz="2800" b="1"/>
          </a:p>
          <a:p>
            <a:pPr eaLnBrk="1" hangingPunct="1">
              <a:spcBef>
                <a:spcPct val="50000"/>
              </a:spcBef>
              <a:buClr>
                <a:srgbClr val="66FF33"/>
              </a:buClr>
              <a:buSzPct val="135000"/>
            </a:pPr>
            <a:r>
              <a:rPr lang="en-GB" altLang="en-US" sz="2800" b="1"/>
              <a:t> Depth phases </a:t>
            </a:r>
          </a:p>
          <a:p>
            <a:pPr eaLnBrk="1" hangingPunct="1">
              <a:spcBef>
                <a:spcPct val="50000"/>
              </a:spcBef>
              <a:buClr>
                <a:srgbClr val="66FF33"/>
              </a:buClr>
              <a:buSzPct val="135000"/>
            </a:pPr>
            <a:r>
              <a:rPr lang="en-GB" altLang="en-US" sz="2800" b="1"/>
              <a:t> The appearance of the seismograms</a:t>
            </a:r>
          </a:p>
          <a:p>
            <a:pPr eaLnBrk="1" hangingPunct="1">
              <a:spcBef>
                <a:spcPct val="50000"/>
              </a:spcBef>
              <a:buClr>
                <a:srgbClr val="66FF33"/>
              </a:buClr>
              <a:buSzPct val="135000"/>
            </a:pPr>
            <a:r>
              <a:rPr lang="en-GB" altLang="en-US" sz="2800" b="1"/>
              <a:t> An arbitrary value, such as 33 km.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743200"/>
            <a:ext cx="7743825"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1" name="Rectangle 3"/>
          <p:cNvSpPr>
            <a:spLocks noChangeArrowheads="1"/>
          </p:cNvSpPr>
          <p:nvPr/>
        </p:nvSpPr>
        <p:spPr bwMode="auto">
          <a:xfrm>
            <a:off x="685800" y="2743200"/>
            <a:ext cx="7772400" cy="31242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48132" name="Text Box 4"/>
          <p:cNvSpPr txBox="1">
            <a:spLocks noChangeArrowheads="1"/>
          </p:cNvSpPr>
          <p:nvPr/>
        </p:nvSpPr>
        <p:spPr bwMode="auto">
          <a:xfrm>
            <a:off x="1371600" y="1295400"/>
            <a:ext cx="6172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en-US" sz="3600" b="1">
                <a:solidFill>
                  <a:srgbClr val="0000FF"/>
                </a:solidFill>
              </a:rPr>
              <a:t>Depth Phases:  pP, sS, sP, pS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descr="main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688" y="1143000"/>
            <a:ext cx="5762625" cy="45720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0179" name="Text Box 3"/>
          <p:cNvSpPr txBox="1">
            <a:spLocks noChangeArrowheads="1"/>
          </p:cNvSpPr>
          <p:nvPr/>
        </p:nvSpPr>
        <p:spPr bwMode="auto">
          <a:xfrm>
            <a:off x="1023938" y="209550"/>
            <a:ext cx="7646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Antony Lomax - NONLINLOC- A probabilistic approach to </a:t>
            </a:r>
          </a:p>
          <a:p>
            <a:pPr eaLnBrk="1" hangingPunct="1">
              <a:spcBef>
                <a:spcPct val="0"/>
              </a:spcBef>
              <a:buFontTx/>
              <a:buNone/>
            </a:pPr>
            <a:r>
              <a:rPr lang="en-US" altLang="en-US" sz="2400"/>
              <a:t>earhquake location-</a:t>
            </a:r>
          </a:p>
        </p:txBody>
      </p:sp>
      <p:sp>
        <p:nvSpPr>
          <p:cNvPr id="50180" name="Text Box 4"/>
          <p:cNvSpPr txBox="1">
            <a:spLocks noChangeArrowheads="1"/>
          </p:cNvSpPr>
          <p:nvPr/>
        </p:nvSpPr>
        <p:spPr bwMode="auto">
          <a:xfrm>
            <a:off x="1384300" y="6184900"/>
            <a:ext cx="600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(see the internet page of NonLinLoc for details)</a:t>
            </a:r>
          </a:p>
        </p:txBody>
      </p:sp>
      <p:sp>
        <p:nvSpPr>
          <p:cNvPr id="50181" name="Text Box 5"/>
          <p:cNvSpPr txBox="1">
            <a:spLocks noChangeArrowheads="1"/>
          </p:cNvSpPr>
          <p:nvPr/>
        </p:nvSpPr>
        <p:spPr bwMode="auto">
          <a:xfrm>
            <a:off x="7467600" y="1844675"/>
            <a:ext cx="1676400"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useful approach when the problem is strongly non-linear and then the Geiger approach is not suitable (e.g. in regions where the velocity model is strongly heterogeneous/  anisotropic)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2" descr="aftersk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688" y="1143000"/>
            <a:ext cx="5762625" cy="45720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1203" name="Text Box 3"/>
          <p:cNvSpPr txBox="1">
            <a:spLocks noChangeArrowheads="1"/>
          </p:cNvSpPr>
          <p:nvPr/>
        </p:nvSpPr>
        <p:spPr bwMode="auto">
          <a:xfrm>
            <a:off x="1166813" y="136525"/>
            <a:ext cx="62960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adding close stations the determination of depth is</a:t>
            </a:r>
          </a:p>
          <a:p>
            <a:pPr eaLnBrk="1" hangingPunct="1">
              <a:spcBef>
                <a:spcPct val="0"/>
              </a:spcBef>
              <a:buFontTx/>
              <a:buNone/>
            </a:pPr>
            <a:r>
              <a:rPr lang="en-US" altLang="en-US" sz="2400"/>
              <a:t>improved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828675" y="333375"/>
            <a:ext cx="7772400" cy="1143000"/>
          </a:xfrm>
        </p:spPr>
        <p:txBody>
          <a:bodyPr/>
          <a:lstStyle/>
          <a:p>
            <a:pPr eaLnBrk="1" hangingPunct="1"/>
            <a:r>
              <a:rPr lang="en-US" altLang="en-US" smtClean="0"/>
              <a:t>Relocation methods</a:t>
            </a:r>
          </a:p>
        </p:txBody>
      </p:sp>
      <p:sp>
        <p:nvSpPr>
          <p:cNvPr id="52227" name="Rectangle 3"/>
          <p:cNvSpPr>
            <a:spLocks noGrp="1" noChangeArrowheads="1"/>
          </p:cNvSpPr>
          <p:nvPr>
            <p:ph type="body" idx="1"/>
          </p:nvPr>
        </p:nvSpPr>
        <p:spPr>
          <a:xfrm>
            <a:off x="685800" y="1981200"/>
            <a:ext cx="5143500" cy="4114800"/>
          </a:xfrm>
        </p:spPr>
        <p:txBody>
          <a:bodyPr/>
          <a:lstStyle/>
          <a:p>
            <a:pPr eaLnBrk="1" hangingPunct="1"/>
            <a:r>
              <a:rPr lang="en-US" altLang="en-US" smtClean="0"/>
              <a:t>Recalculate the locations using the relationship between the events.</a:t>
            </a:r>
          </a:p>
          <a:p>
            <a:pPr lvl="1" eaLnBrk="1" hangingPunct="1"/>
            <a:r>
              <a:rPr lang="en-US" altLang="en-US" smtClean="0"/>
              <a:t>Master Event Method</a:t>
            </a:r>
          </a:p>
          <a:p>
            <a:pPr lvl="1" eaLnBrk="1" hangingPunct="1"/>
            <a:r>
              <a:rPr lang="en-US" altLang="en-US" smtClean="0"/>
              <a:t>Joint hypocentral determination</a:t>
            </a:r>
          </a:p>
          <a:p>
            <a:pPr lvl="1" eaLnBrk="1" hangingPunct="1"/>
            <a:r>
              <a:rPr lang="en-US" altLang="en-US" smtClean="0"/>
              <a:t>Double difference method</a:t>
            </a:r>
          </a:p>
        </p:txBody>
      </p:sp>
      <p:grpSp>
        <p:nvGrpSpPr>
          <p:cNvPr id="52228" name="Group 4"/>
          <p:cNvGrpSpPr>
            <a:grpSpLocks/>
          </p:cNvGrpSpPr>
          <p:nvPr/>
        </p:nvGrpSpPr>
        <p:grpSpPr bwMode="auto">
          <a:xfrm>
            <a:off x="5572125" y="127000"/>
            <a:ext cx="2787650" cy="6135688"/>
            <a:chOff x="3770" y="80"/>
            <a:chExt cx="1756" cy="3865"/>
          </a:xfrm>
        </p:grpSpPr>
        <p:pic>
          <p:nvPicPr>
            <p:cNvPr id="522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 y="103"/>
              <a:ext cx="1754" cy="1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3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 y="2035"/>
              <a:ext cx="1732" cy="1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3" name="Text Box 7"/>
            <p:cNvSpPr txBox="1">
              <a:spLocks noChangeArrowheads="1"/>
            </p:cNvSpPr>
            <p:nvPr/>
          </p:nvSpPr>
          <p:spPr bwMode="auto">
            <a:xfrm>
              <a:off x="4033" y="80"/>
              <a:ext cx="149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latin typeface="Arial" pitchFamily="34" charset="0"/>
                </a:rPr>
                <a:t>Network locations</a:t>
              </a:r>
            </a:p>
          </p:txBody>
        </p:sp>
        <p:sp>
          <p:nvSpPr>
            <p:cNvPr id="52234" name="Text Box 8"/>
            <p:cNvSpPr txBox="1">
              <a:spLocks noChangeArrowheads="1"/>
            </p:cNvSpPr>
            <p:nvPr/>
          </p:nvSpPr>
          <p:spPr bwMode="auto">
            <a:xfrm>
              <a:off x="4540" y="2010"/>
              <a:ext cx="96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latin typeface="Arial" pitchFamily="34" charset="0"/>
                </a:rPr>
                <a:t>relocations</a:t>
              </a:r>
            </a:p>
          </p:txBody>
        </p:sp>
        <p:sp>
          <p:nvSpPr>
            <p:cNvPr id="52235" name="Line 9"/>
            <p:cNvSpPr>
              <a:spLocks noChangeShapeType="1"/>
            </p:cNvSpPr>
            <p:nvPr/>
          </p:nvSpPr>
          <p:spPr bwMode="auto">
            <a:xfrm flipV="1">
              <a:off x="4493" y="1238"/>
              <a:ext cx="220" cy="12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2229" name="Text Box 10"/>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
        <p:nvSpPr>
          <p:cNvPr id="52230" name="Rectangle 11"/>
          <p:cNvSpPr>
            <a:spLocks noChangeArrowheads="1"/>
          </p:cNvSpPr>
          <p:nvPr/>
        </p:nvSpPr>
        <p:spPr bwMode="auto">
          <a:xfrm>
            <a:off x="323850" y="6172200"/>
            <a:ext cx="75295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a:latin typeface="Arial" pitchFamily="34" charset="0"/>
              </a:rPr>
              <a:t>Waldhauser and Schaff “Improving Earthquake Locations in Northern California Using Waveform Based Differential Time Measurements”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Master event relocation</a:t>
            </a:r>
          </a:p>
        </p:txBody>
      </p:sp>
      <p:sp>
        <p:nvSpPr>
          <p:cNvPr id="53251" name="Rectangle 3"/>
          <p:cNvSpPr>
            <a:spLocks noGrp="1" noChangeArrowheads="1"/>
          </p:cNvSpPr>
          <p:nvPr>
            <p:ph type="body" idx="1"/>
          </p:nvPr>
        </p:nvSpPr>
        <p:spPr>
          <a:xfrm>
            <a:off x="685800" y="1981200"/>
            <a:ext cx="7772400" cy="4075113"/>
          </a:xfrm>
        </p:spPr>
        <p:txBody>
          <a:bodyPr/>
          <a:lstStyle/>
          <a:p>
            <a:pPr marL="533400" indent="-533400" eaLnBrk="1" hangingPunct="1"/>
            <a:r>
              <a:rPr lang="en-US" altLang="en-US" smtClean="0"/>
              <a:t>Select master event(s) – quakes with good locations, probably either the largest magnitude or event(s) that occurred after a temporary deployment of seismographs.</a:t>
            </a:r>
          </a:p>
          <a:p>
            <a:pPr marL="533400" indent="-533400" eaLnBrk="1" hangingPunct="1"/>
            <a:r>
              <a:rPr lang="en-US" altLang="en-US" smtClean="0"/>
              <a:t>Assign residuals from this event as the station corrections.</a:t>
            </a:r>
          </a:p>
          <a:p>
            <a:pPr marL="533400" indent="-533400" eaLnBrk="1" hangingPunct="1"/>
            <a:r>
              <a:rPr lang="en-US" altLang="en-US" smtClean="0"/>
              <a:t>Relocated other events using these station corrections.</a:t>
            </a:r>
          </a:p>
        </p:txBody>
      </p:sp>
      <p:sp>
        <p:nvSpPr>
          <p:cNvPr id="53252" name="Text Box 4"/>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z="4000" smtClean="0"/>
              <a:t>Joint Hypocenter Determination (JHD)</a:t>
            </a:r>
          </a:p>
        </p:txBody>
      </p:sp>
      <p:sp>
        <p:nvSpPr>
          <p:cNvPr id="54275" name="Rectangle 3"/>
          <p:cNvSpPr>
            <a:spLocks noGrp="1" noChangeArrowheads="1"/>
          </p:cNvSpPr>
          <p:nvPr>
            <p:ph type="body" idx="1"/>
          </p:nvPr>
        </p:nvSpPr>
        <p:spPr/>
        <p:txBody>
          <a:bodyPr/>
          <a:lstStyle/>
          <a:p>
            <a:pPr eaLnBrk="1" hangingPunct="1"/>
            <a:r>
              <a:rPr lang="en-US" altLang="en-US" smtClean="0"/>
              <a:t>In JHD a number of events are located simultaneously solving for the station correction that minimizes the misfit for all events (rather than picking one “master event” that is assumed to have good locations).</a:t>
            </a:r>
          </a:p>
        </p:txBody>
      </p:sp>
      <p:sp>
        <p:nvSpPr>
          <p:cNvPr id="54276" name="Text Box 4"/>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79375" y="1031875"/>
            <a:ext cx="4557713" cy="238125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55299" name="Picture 3" descr="double_differe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38" y="1128713"/>
            <a:ext cx="434657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Rectangle 4"/>
          <p:cNvSpPr>
            <a:spLocks noGrp="1" noChangeArrowheads="1"/>
          </p:cNvSpPr>
          <p:nvPr>
            <p:ph type="title"/>
          </p:nvPr>
        </p:nvSpPr>
        <p:spPr>
          <a:xfrm>
            <a:off x="684213" y="0"/>
            <a:ext cx="7772400" cy="1143000"/>
          </a:xfrm>
        </p:spPr>
        <p:txBody>
          <a:bodyPr/>
          <a:lstStyle/>
          <a:p>
            <a:pPr eaLnBrk="1" hangingPunct="1"/>
            <a:r>
              <a:rPr lang="en-US" altLang="en-US" smtClean="0"/>
              <a:t>Double difference method</a:t>
            </a:r>
          </a:p>
        </p:txBody>
      </p:sp>
      <p:sp>
        <p:nvSpPr>
          <p:cNvPr id="55301" name="Rectangle 5"/>
          <p:cNvSpPr>
            <a:spLocks noGrp="1" noChangeArrowheads="1"/>
          </p:cNvSpPr>
          <p:nvPr>
            <p:ph type="body" idx="1"/>
          </p:nvPr>
        </p:nvSpPr>
        <p:spPr>
          <a:xfrm>
            <a:off x="381000" y="3432175"/>
            <a:ext cx="8305800" cy="2863850"/>
          </a:xfrm>
        </p:spPr>
        <p:txBody>
          <a:bodyPr/>
          <a:lstStyle/>
          <a:p>
            <a:pPr eaLnBrk="1" hangingPunct="1"/>
            <a:r>
              <a:rPr lang="en-US" altLang="en-US" smtClean="0"/>
              <a:t>This approach doesn’t calculate station corrections.</a:t>
            </a:r>
          </a:p>
          <a:p>
            <a:pPr eaLnBrk="1" hangingPunct="1"/>
            <a:r>
              <a:rPr lang="en-US" altLang="en-US" smtClean="0"/>
              <a:t>Instead the relative position of pairs of events is adjusted to minimize the difference between the observed and calculated travel time differences</a:t>
            </a:r>
          </a:p>
        </p:txBody>
      </p:sp>
      <p:grpSp>
        <p:nvGrpSpPr>
          <p:cNvPr id="55302" name="Group 6"/>
          <p:cNvGrpSpPr>
            <a:grpSpLocks/>
          </p:cNvGrpSpPr>
          <p:nvPr/>
        </p:nvGrpSpPr>
        <p:grpSpPr bwMode="auto">
          <a:xfrm>
            <a:off x="4271963" y="1268413"/>
            <a:ext cx="4872037" cy="2178050"/>
            <a:chOff x="2601" y="868"/>
            <a:chExt cx="3069" cy="1372"/>
          </a:xfrm>
        </p:grpSpPr>
        <p:sp>
          <p:nvSpPr>
            <p:cNvPr id="55304" name="Rectangle 7"/>
            <p:cNvSpPr>
              <a:spLocks noChangeArrowheads="1"/>
            </p:cNvSpPr>
            <p:nvPr/>
          </p:nvSpPr>
          <p:spPr bwMode="auto">
            <a:xfrm>
              <a:off x="2601" y="906"/>
              <a:ext cx="3069" cy="133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graphicFrame>
          <p:nvGraphicFramePr>
            <p:cNvPr id="55305" name="Object 8"/>
            <p:cNvGraphicFramePr>
              <a:graphicFrameLocks noChangeAspect="1"/>
            </p:cNvGraphicFramePr>
            <p:nvPr/>
          </p:nvGraphicFramePr>
          <p:xfrm>
            <a:off x="3157" y="868"/>
            <a:ext cx="2425" cy="365"/>
          </p:xfrm>
          <a:graphic>
            <a:graphicData uri="http://schemas.openxmlformats.org/presentationml/2006/ole">
              <mc:AlternateContent xmlns:mc="http://schemas.openxmlformats.org/markup-compatibility/2006">
                <mc:Choice xmlns:v="urn:schemas-microsoft-com:vml" Requires="v">
                  <p:oleObj spid="_x0000_s55313" name="Microsoft Equation 3.0" r:id="rId5" imgW="4436640" imgH="495000" progId="Equation.3">
                    <p:embed/>
                  </p:oleObj>
                </mc:Choice>
                <mc:Fallback>
                  <p:oleObj name="Microsoft Equation 3.0" r:id="rId5" imgW="4436640" imgH="495000" progId="Equation.3">
                    <p:embed/>
                    <p:pic>
                      <p:nvPicPr>
                        <p:cNvPr id="0" name="Object 8"/>
                        <p:cNvPicPr>
                          <a:picLocks noChangeAspect="1" noChangeArrowheads="1"/>
                        </p:cNvPicPr>
                        <p:nvPr/>
                      </p:nvPicPr>
                      <p:blipFill>
                        <a:blip r:embed="rId6">
                          <a:lum bright="2000" contrast="2000"/>
                          <a:extLst>
                            <a:ext uri="{28A0092B-C50C-407E-A947-70E740481C1C}">
                              <a14:useLocalDpi xmlns:a14="http://schemas.microsoft.com/office/drawing/2010/main" val="0"/>
                            </a:ext>
                          </a:extLst>
                        </a:blip>
                        <a:srcRect/>
                        <a:stretch>
                          <a:fillRect/>
                        </a:stretch>
                      </p:blipFill>
                      <p:spPr bwMode="auto">
                        <a:xfrm>
                          <a:off x="3157" y="868"/>
                          <a:ext cx="2425"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6" name="Text Box 9"/>
            <p:cNvSpPr txBox="1">
              <a:spLocks noChangeArrowheads="1"/>
            </p:cNvSpPr>
            <p:nvPr/>
          </p:nvSpPr>
          <p:spPr bwMode="auto">
            <a:xfrm>
              <a:off x="3660" y="1401"/>
              <a:ext cx="898"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solidFill>
                    <a:srgbClr val="000000"/>
                  </a:solidFill>
                  <a:latin typeface="Arial" pitchFamily="34" charset="0"/>
                </a:rPr>
                <a:t>Difference in </a:t>
              </a:r>
              <a:r>
                <a:rPr lang="en-US" altLang="en-US" sz="1600" b="1">
                  <a:solidFill>
                    <a:srgbClr val="000000"/>
                  </a:solidFill>
                  <a:latin typeface="Arial" pitchFamily="34" charset="0"/>
                </a:rPr>
                <a:t>observed</a:t>
              </a:r>
              <a:r>
                <a:rPr lang="en-US" altLang="en-US" sz="1600">
                  <a:solidFill>
                    <a:srgbClr val="000000"/>
                  </a:solidFill>
                  <a:latin typeface="Arial" pitchFamily="34" charset="0"/>
                </a:rPr>
                <a:t> arrival time for stations i and j</a:t>
              </a:r>
            </a:p>
          </p:txBody>
        </p:sp>
        <p:sp>
          <p:nvSpPr>
            <p:cNvPr id="55307" name="Text Box 10"/>
            <p:cNvSpPr txBox="1">
              <a:spLocks noChangeArrowheads="1"/>
            </p:cNvSpPr>
            <p:nvPr/>
          </p:nvSpPr>
          <p:spPr bwMode="auto">
            <a:xfrm>
              <a:off x="4725" y="1397"/>
              <a:ext cx="864"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solidFill>
                    <a:srgbClr val="000000"/>
                  </a:solidFill>
                  <a:latin typeface="Arial" pitchFamily="34" charset="0"/>
                </a:rPr>
                <a:t>Difference in </a:t>
              </a:r>
              <a:r>
                <a:rPr lang="en-US" altLang="en-US" sz="1600" b="1">
                  <a:solidFill>
                    <a:srgbClr val="000000"/>
                  </a:solidFill>
                  <a:latin typeface="Arial" pitchFamily="34" charset="0"/>
                </a:rPr>
                <a:t>calculated</a:t>
              </a:r>
              <a:r>
                <a:rPr lang="en-US" altLang="en-US" sz="1600">
                  <a:solidFill>
                    <a:srgbClr val="000000"/>
                  </a:solidFill>
                  <a:latin typeface="Arial" pitchFamily="34" charset="0"/>
                </a:rPr>
                <a:t> arrival time for stations i and j</a:t>
              </a:r>
            </a:p>
          </p:txBody>
        </p:sp>
        <p:sp>
          <p:nvSpPr>
            <p:cNvPr id="55308" name="Text Box 11"/>
            <p:cNvSpPr txBox="1">
              <a:spLocks noChangeArrowheads="1"/>
            </p:cNvSpPr>
            <p:nvPr/>
          </p:nvSpPr>
          <p:spPr bwMode="auto">
            <a:xfrm>
              <a:off x="2611" y="1398"/>
              <a:ext cx="981"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b="1">
                  <a:solidFill>
                    <a:srgbClr val="000000"/>
                  </a:solidFill>
                  <a:latin typeface="Arial" pitchFamily="34" charset="0"/>
                </a:rPr>
                <a:t>Double difference</a:t>
              </a:r>
              <a:r>
                <a:rPr lang="en-US" altLang="en-US" sz="1600">
                  <a:solidFill>
                    <a:srgbClr val="000000"/>
                  </a:solidFill>
                  <a:latin typeface="Arial" pitchFamily="34" charset="0"/>
                </a:rPr>
                <a:t> for event k – aim to minimize this residual</a:t>
              </a:r>
            </a:p>
          </p:txBody>
        </p:sp>
        <p:sp>
          <p:nvSpPr>
            <p:cNvPr id="55309" name="Line 12"/>
            <p:cNvSpPr>
              <a:spLocks noChangeShapeType="1"/>
            </p:cNvSpPr>
            <p:nvPr/>
          </p:nvSpPr>
          <p:spPr bwMode="auto">
            <a:xfrm flipV="1">
              <a:off x="3092" y="1199"/>
              <a:ext cx="176" cy="16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0" name="Line 13"/>
            <p:cNvSpPr>
              <a:spLocks noChangeShapeType="1"/>
            </p:cNvSpPr>
            <p:nvPr/>
          </p:nvSpPr>
          <p:spPr bwMode="auto">
            <a:xfrm flipV="1">
              <a:off x="3982" y="1228"/>
              <a:ext cx="0" cy="169"/>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1" name="Line 14"/>
            <p:cNvSpPr>
              <a:spLocks noChangeShapeType="1"/>
            </p:cNvSpPr>
            <p:nvPr/>
          </p:nvSpPr>
          <p:spPr bwMode="auto">
            <a:xfrm flipV="1">
              <a:off x="5057" y="1247"/>
              <a:ext cx="0" cy="16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5303" name="Text Box 15"/>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4213" y="404813"/>
            <a:ext cx="7772400" cy="1143000"/>
          </a:xfrm>
        </p:spPr>
        <p:txBody>
          <a:bodyPr/>
          <a:lstStyle/>
          <a:p>
            <a:pPr eaLnBrk="1" hangingPunct="1"/>
            <a:r>
              <a:rPr lang="en-US" altLang="en-US" smtClean="0"/>
              <a:t>Cross-correlation to improve picks</a:t>
            </a:r>
          </a:p>
        </p:txBody>
      </p:sp>
      <p:sp>
        <p:nvSpPr>
          <p:cNvPr id="56323" name="Rectangle 3"/>
          <p:cNvSpPr>
            <a:spLocks noGrp="1" noChangeArrowheads="1"/>
          </p:cNvSpPr>
          <p:nvPr>
            <p:ph type="body" idx="1"/>
          </p:nvPr>
        </p:nvSpPr>
        <p:spPr>
          <a:xfrm>
            <a:off x="179388" y="1125538"/>
            <a:ext cx="3602037" cy="4114800"/>
          </a:xfrm>
        </p:spPr>
        <p:txBody>
          <a:bodyPr/>
          <a:lstStyle/>
          <a:p>
            <a:pPr eaLnBrk="1" hangingPunct="1"/>
            <a:r>
              <a:rPr lang="en-US" altLang="en-US" sz="2800" smtClean="0"/>
              <a:t>Phases from events with similar locations and focal mechanisms will have similar waveforms.</a:t>
            </a:r>
          </a:p>
          <a:p>
            <a:pPr eaLnBrk="1" hangingPunct="1"/>
            <a:r>
              <a:rPr lang="en-US" altLang="en-US" sz="2800" smtClean="0"/>
              <a:t>realign traces to maximize the cross-correlation of the waveform.</a:t>
            </a:r>
          </a:p>
        </p:txBody>
      </p:sp>
      <p:grpSp>
        <p:nvGrpSpPr>
          <p:cNvPr id="56324" name="Group 4"/>
          <p:cNvGrpSpPr>
            <a:grpSpLocks/>
          </p:cNvGrpSpPr>
          <p:nvPr/>
        </p:nvGrpSpPr>
        <p:grpSpPr bwMode="auto">
          <a:xfrm>
            <a:off x="4356100" y="2060575"/>
            <a:ext cx="4456113" cy="3957638"/>
            <a:chOff x="2681" y="1141"/>
            <a:chExt cx="2807" cy="2493"/>
          </a:xfrm>
        </p:grpSpPr>
        <p:sp>
          <p:nvSpPr>
            <p:cNvPr id="56327" name="Rectangle 5"/>
            <p:cNvSpPr>
              <a:spLocks noChangeArrowheads="1"/>
            </p:cNvSpPr>
            <p:nvPr/>
          </p:nvSpPr>
          <p:spPr bwMode="auto">
            <a:xfrm>
              <a:off x="2681" y="1142"/>
              <a:ext cx="2807" cy="249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56328" name="Picture 6"/>
            <p:cNvPicPr>
              <a:picLocks noChangeAspect="1" noChangeArrowheads="1"/>
            </p:cNvPicPr>
            <p:nvPr/>
          </p:nvPicPr>
          <p:blipFill>
            <a:blip r:embed="rId3">
              <a:extLst>
                <a:ext uri="{28A0092B-C50C-407E-A947-70E740481C1C}">
                  <a14:useLocalDpi xmlns:a14="http://schemas.microsoft.com/office/drawing/2010/main" val="0"/>
                </a:ext>
              </a:extLst>
            </a:blip>
            <a:srcRect l="5157" t="23378" r="7033" b="26878"/>
            <a:stretch>
              <a:fillRect/>
            </a:stretch>
          </p:blipFill>
          <p:spPr bwMode="auto">
            <a:xfrm>
              <a:off x="2743" y="1342"/>
              <a:ext cx="2701" cy="1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9" name="Picture 7"/>
            <p:cNvPicPr>
              <a:picLocks noChangeAspect="1" noChangeArrowheads="1"/>
            </p:cNvPicPr>
            <p:nvPr/>
          </p:nvPicPr>
          <p:blipFill>
            <a:blip r:embed="rId4">
              <a:extLst>
                <a:ext uri="{28A0092B-C50C-407E-A947-70E740481C1C}">
                  <a14:useLocalDpi xmlns:a14="http://schemas.microsoft.com/office/drawing/2010/main" val="0"/>
                </a:ext>
              </a:extLst>
            </a:blip>
            <a:srcRect l="3094" t="31879" r="7033" b="29004"/>
            <a:stretch>
              <a:fillRect/>
            </a:stretch>
          </p:blipFill>
          <p:spPr bwMode="auto">
            <a:xfrm>
              <a:off x="2689" y="2697"/>
              <a:ext cx="2764" cy="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30" name="Text Box 8"/>
            <p:cNvSpPr txBox="1">
              <a:spLocks noChangeArrowheads="1"/>
            </p:cNvSpPr>
            <p:nvPr/>
          </p:nvSpPr>
          <p:spPr bwMode="auto">
            <a:xfrm>
              <a:off x="3795" y="1141"/>
              <a:ext cx="116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200">
                  <a:latin typeface="Arial" pitchFamily="34" charset="0"/>
                </a:rPr>
                <a:t>Analyst Picks</a:t>
              </a:r>
            </a:p>
          </p:txBody>
        </p:sp>
        <p:sp>
          <p:nvSpPr>
            <p:cNvPr id="56331" name="Text Box 9"/>
            <p:cNvSpPr txBox="1">
              <a:spLocks noChangeArrowheads="1"/>
            </p:cNvSpPr>
            <p:nvPr/>
          </p:nvSpPr>
          <p:spPr bwMode="auto">
            <a:xfrm>
              <a:off x="3399" y="2501"/>
              <a:ext cx="1888"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200">
                  <a:latin typeface="Arial" pitchFamily="34" charset="0"/>
                </a:rPr>
                <a:t>Cross-correlated Picks</a:t>
              </a:r>
            </a:p>
          </p:txBody>
        </p:sp>
      </p:grpSp>
      <p:sp>
        <p:nvSpPr>
          <p:cNvPr id="56325" name="Rectangle 10"/>
          <p:cNvSpPr>
            <a:spLocks noChangeArrowheads="1"/>
          </p:cNvSpPr>
          <p:nvPr/>
        </p:nvSpPr>
        <p:spPr bwMode="auto">
          <a:xfrm>
            <a:off x="3589338" y="6302375"/>
            <a:ext cx="55197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r>
              <a:rPr lang="en-US" altLang="en-US" sz="1800">
                <a:latin typeface="Arial" pitchFamily="34" charset="0"/>
              </a:rPr>
              <a:t>Rowe et al 2002. Pure and Applied Geophysics 159</a:t>
            </a:r>
          </a:p>
        </p:txBody>
      </p:sp>
      <p:sp>
        <p:nvSpPr>
          <p:cNvPr id="56326" name="Text Box 11"/>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2" descr="Location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476250"/>
            <a:ext cx="5122862"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 Box 3"/>
          <p:cNvSpPr txBox="1">
            <a:spLocks noChangeArrowheads="1"/>
          </p:cNvSpPr>
          <p:nvPr/>
        </p:nvSpPr>
        <p:spPr bwMode="auto">
          <a:xfrm>
            <a:off x="303213" y="858838"/>
            <a:ext cx="26130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Precise locations of earthquakes using double-difference method reveals faults at depth</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2" descr="eq_locs_before_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4735513"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3" descr="eq_locs_with_d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00200"/>
            <a:ext cx="47355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 Box 4"/>
          <p:cNvSpPr txBox="1">
            <a:spLocks noChangeArrowheads="1"/>
          </p:cNvSpPr>
          <p:nvPr/>
        </p:nvSpPr>
        <p:spPr bwMode="auto">
          <a:xfrm>
            <a:off x="900113" y="692150"/>
            <a:ext cx="3295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Previous location method</a:t>
            </a:r>
          </a:p>
        </p:txBody>
      </p:sp>
      <p:sp>
        <p:nvSpPr>
          <p:cNvPr id="58373" name="Text Box 5"/>
          <p:cNvSpPr txBox="1">
            <a:spLocks noChangeArrowheads="1"/>
          </p:cNvSpPr>
          <p:nvPr/>
        </p:nvSpPr>
        <p:spPr bwMode="auto">
          <a:xfrm>
            <a:off x="4572000" y="692150"/>
            <a:ext cx="414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Using double-difference method</a:t>
            </a:r>
          </a:p>
        </p:txBody>
      </p:sp>
      <p:sp>
        <p:nvSpPr>
          <p:cNvPr id="58374" name="Text Box 3"/>
          <p:cNvSpPr txBox="1">
            <a:spLocks noChangeArrowheads="1"/>
          </p:cNvSpPr>
          <p:nvPr/>
        </p:nvSpPr>
        <p:spPr bwMode="auto">
          <a:xfrm>
            <a:off x="1927225" y="4953000"/>
            <a:ext cx="4778375"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Precise locations of earthquakes using double-difference method reveals faults at depth</a:t>
            </a:r>
          </a:p>
          <a:p>
            <a:pPr eaLnBrk="1" hangingPunct="1">
              <a:spcBef>
                <a:spcPct val="0"/>
              </a:spcBef>
              <a:buFontTx/>
              <a:buNone/>
            </a:pPr>
            <a:endParaRPr lang="en-US" altLang="en-US" sz="1800"/>
          </a:p>
          <a:p>
            <a:pPr eaLnBrk="1" hangingPunct="1">
              <a:spcBef>
                <a:spcPct val="0"/>
              </a:spcBef>
              <a:buFontTx/>
              <a:buNone/>
            </a:pPr>
            <a:r>
              <a:rPr lang="en-US" altLang="en-US" sz="1800"/>
              <a:t>I obtained the two images on the next slide from </a:t>
            </a:r>
            <a:r>
              <a:rPr lang="en-US" altLang="en-US" sz="1800" b="1">
                <a:solidFill>
                  <a:srgbClr val="0000FF"/>
                </a:solidFill>
                <a:hlinkClick r:id="rId5"/>
              </a:rPr>
              <a:t>http://pangea.stanford.edu/~beroza/movie.html</a:t>
            </a:r>
            <a:r>
              <a:rPr lang="en-US" altLang="en-US" sz="1800"/>
              <a:t>,</a:t>
            </a:r>
            <a:r>
              <a:rPr lang="en-US" altLang="en-US" sz="1800" b="1">
                <a:solidFill>
                  <a:srgbClr val="0000FF"/>
                </a:solidFill>
              </a:rPr>
              <a:t> </a:t>
            </a:r>
            <a:r>
              <a:rPr lang="en-US" altLang="en-US" sz="1800"/>
              <a:t>but this link is now dead.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609600"/>
            <a:ext cx="7772400" cy="533400"/>
          </a:xfrm>
        </p:spPr>
        <p:txBody>
          <a:bodyPr/>
          <a:lstStyle/>
          <a:p>
            <a:pPr eaLnBrk="1" hangingPunct="1"/>
            <a:r>
              <a:rPr lang="en-US" altLang="en-US" sz="2800" smtClean="0">
                <a:solidFill>
                  <a:schemeClr val="tx1"/>
                </a:solidFill>
              </a:rPr>
              <a:t>Another example</a:t>
            </a:r>
          </a:p>
        </p:txBody>
      </p:sp>
      <p:pic>
        <p:nvPicPr>
          <p:cNvPr id="59395" name="Picture 3" descr="hypoDD_04_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525" y="1520825"/>
            <a:ext cx="86836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4"/>
          <p:cNvSpPr txBox="1">
            <a:spLocks noChangeArrowheads="1"/>
          </p:cNvSpPr>
          <p:nvPr/>
        </p:nvSpPr>
        <p:spPr bwMode="auto">
          <a:xfrm>
            <a:off x="5241925" y="6157913"/>
            <a:ext cx="2847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Waldhauser, USGS OFR 01-113</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4213" y="0"/>
            <a:ext cx="7772400" cy="1143000"/>
          </a:xfrm>
        </p:spPr>
        <p:txBody>
          <a:bodyPr/>
          <a:lstStyle/>
          <a:p>
            <a:pPr eaLnBrk="1" hangingPunct="1"/>
            <a:r>
              <a:rPr lang="en-US" altLang="en-US" smtClean="0"/>
              <a:t>Simultaneous inversion</a:t>
            </a:r>
          </a:p>
        </p:txBody>
      </p:sp>
      <p:sp>
        <p:nvSpPr>
          <p:cNvPr id="60419" name="Rectangle 3"/>
          <p:cNvSpPr>
            <a:spLocks noGrp="1" noChangeArrowheads="1"/>
          </p:cNvSpPr>
          <p:nvPr>
            <p:ph type="body" idx="1"/>
          </p:nvPr>
        </p:nvSpPr>
        <p:spPr>
          <a:xfrm>
            <a:off x="684213" y="1125538"/>
            <a:ext cx="7772400" cy="2132012"/>
          </a:xfrm>
        </p:spPr>
        <p:txBody>
          <a:bodyPr/>
          <a:lstStyle/>
          <a:p>
            <a:pPr eaLnBrk="1" hangingPunct="1"/>
            <a:r>
              <a:rPr lang="en-US" altLang="en-US" smtClean="0"/>
              <a:t>Calculate the velocity structure and relocate the earthquakes at the same time.</a:t>
            </a:r>
          </a:p>
          <a:p>
            <a:pPr eaLnBrk="1" hangingPunct="1"/>
            <a:r>
              <a:rPr lang="en-US" altLang="en-US" smtClean="0"/>
              <a:t>Needs very good coverage of ray paths through the model.</a:t>
            </a:r>
          </a:p>
        </p:txBody>
      </p:sp>
      <p:pic>
        <p:nvPicPr>
          <p:cNvPr id="604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3862388"/>
            <a:ext cx="9144000"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1" name="Text Box 5"/>
          <p:cNvSpPr txBox="1">
            <a:spLocks noChangeArrowheads="1"/>
          </p:cNvSpPr>
          <p:nvPr/>
        </p:nvSpPr>
        <p:spPr bwMode="auto">
          <a:xfrm>
            <a:off x="4406900" y="6361113"/>
            <a:ext cx="4737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a:latin typeface="Arial" pitchFamily="34" charset="0"/>
              </a:rPr>
              <a:t>Thurber et al. 2003. Geophysical Research Letters</a:t>
            </a:r>
          </a:p>
        </p:txBody>
      </p:sp>
      <p:sp>
        <p:nvSpPr>
          <p:cNvPr id="60422" name="Text Box 6"/>
          <p:cNvSpPr txBox="1">
            <a:spLocks noChangeArrowheads="1"/>
          </p:cNvSpPr>
          <p:nvPr/>
        </p:nvSpPr>
        <p:spPr bwMode="auto">
          <a:xfrm>
            <a:off x="285750" y="3490913"/>
            <a:ext cx="85359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a:latin typeface="Arial" pitchFamily="34" charset="0"/>
              </a:rPr>
              <a:t>Model for Parkfield California – 15 stations, 6 explosions, 453 earthquakes</a:t>
            </a:r>
          </a:p>
        </p:txBody>
      </p:sp>
      <p:sp>
        <p:nvSpPr>
          <p:cNvPr id="60423" name="Text Box 7"/>
          <p:cNvSpPr txBox="1">
            <a:spLocks noChangeArrowheads="1"/>
          </p:cNvSpPr>
          <p:nvPr/>
        </p:nvSpPr>
        <p:spPr bwMode="auto">
          <a:xfrm>
            <a:off x="231775" y="90488"/>
            <a:ext cx="42338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A. Kelly, USGS, 2007 Indonesia Training Course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4"/>
          <p:cNvSpPr>
            <a:spLocks noGrp="1" noChangeArrowheads="1"/>
          </p:cNvSpPr>
          <p:nvPr>
            <p:ph type="ctrTitle"/>
          </p:nvPr>
        </p:nvSpPr>
        <p:spPr/>
        <p:txBody>
          <a:bodyPr/>
          <a:lstStyle/>
          <a:p>
            <a:pPr eaLnBrk="1" hangingPunct="1"/>
            <a:r>
              <a:rPr lang="en-US" altLang="en-US" smtClean="0">
                <a:solidFill>
                  <a:srgbClr val="0000FF"/>
                </a:solidFill>
              </a:rPr>
              <a:t>END</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1201</TotalTime>
  <Words>2336</Words>
  <Application>Microsoft Office PowerPoint</Application>
  <PresentationFormat>On-screen Show (4:3)</PresentationFormat>
  <Paragraphs>235</Paragraphs>
  <Slides>47</Slides>
  <Notes>47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5</vt:i4>
      </vt:variant>
      <vt:variant>
        <vt:lpstr>Slide Titles</vt:lpstr>
      </vt:variant>
      <vt:variant>
        <vt:i4>47</vt:i4>
      </vt:variant>
    </vt:vector>
  </HeadingPairs>
  <TitlesOfParts>
    <vt:vector size="61" baseType="lpstr">
      <vt:lpstr>Arial</vt:lpstr>
      <vt:lpstr>Times</vt:lpstr>
      <vt:lpstr>Wingdings</vt:lpstr>
      <vt:lpstr>Tahoma</vt:lpstr>
      <vt:lpstr>Rockwell Extra Bold</vt:lpstr>
      <vt:lpstr>Symbol</vt:lpstr>
      <vt:lpstr>Times New Roman</vt:lpstr>
      <vt:lpstr>MS PGothic</vt:lpstr>
      <vt:lpstr>Default Design</vt:lpstr>
      <vt:lpstr>Image</vt:lpstr>
      <vt:lpstr>Photo Editor Photo</vt:lpstr>
      <vt:lpstr>Equation</vt:lpstr>
      <vt:lpstr>Equazione</vt:lpstr>
      <vt:lpstr>Microsoft Equation 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Earthquake Location</vt:lpstr>
      <vt:lpstr>PowerPoint Presentation</vt:lpstr>
      <vt:lpstr>S-P Time Example</vt:lpstr>
      <vt:lpstr>PowerPoint Presentation</vt:lpstr>
      <vt:lpstr>A “Rule of Thumb”</vt:lpstr>
      <vt:lpstr>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 method</vt:lpstr>
      <vt:lpstr>Locations based on arrivals of individual phases (often just the initial P-wave)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Relocation methods</vt:lpstr>
      <vt:lpstr>Master event relocation</vt:lpstr>
      <vt:lpstr>Joint Hypocenter Determination (JHD)</vt:lpstr>
      <vt:lpstr>Double difference method</vt:lpstr>
      <vt:lpstr>Cross-correlation to improve picks</vt:lpstr>
      <vt:lpstr>PowerPoint Presentation</vt:lpstr>
      <vt:lpstr>PowerPoint Presentation</vt:lpstr>
      <vt:lpstr>Another example</vt:lpstr>
      <vt:lpstr>Simultaneous inversion</vt:lpstr>
      <vt:lpstr>END</vt:lpstr>
    </vt:vector>
  </TitlesOfParts>
  <Company>ICSTM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 Eng</dc:creator>
  <cp:lastModifiedBy>David Boore</cp:lastModifiedBy>
  <cp:revision>288</cp:revision>
  <dcterms:created xsi:type="dcterms:W3CDTF">2000-12-12T15:21:56Z</dcterms:created>
  <dcterms:modified xsi:type="dcterms:W3CDTF">2013-09-02T14:07:54Z</dcterms:modified>
</cp:coreProperties>
</file>