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4"/>
  </p:notesMasterIdLst>
  <p:handoutMasterIdLst>
    <p:handoutMasterId r:id="rId65"/>
  </p:handoutMasterIdLst>
  <p:sldIdLst>
    <p:sldId id="317" r:id="rId2"/>
    <p:sldId id="353" r:id="rId3"/>
    <p:sldId id="511" r:id="rId4"/>
    <p:sldId id="578" r:id="rId5"/>
    <p:sldId id="514" r:id="rId6"/>
    <p:sldId id="515" r:id="rId7"/>
    <p:sldId id="579" r:id="rId8"/>
    <p:sldId id="354" r:id="rId9"/>
    <p:sldId id="622" r:id="rId10"/>
    <p:sldId id="518" r:id="rId11"/>
    <p:sldId id="616" r:id="rId12"/>
    <p:sldId id="617" r:id="rId13"/>
    <p:sldId id="355" r:id="rId14"/>
    <p:sldId id="528" r:id="rId15"/>
    <p:sldId id="529" r:id="rId16"/>
    <p:sldId id="618" r:id="rId17"/>
    <p:sldId id="531" r:id="rId18"/>
    <p:sldId id="581" r:id="rId19"/>
    <p:sldId id="582" r:id="rId20"/>
    <p:sldId id="583" r:id="rId21"/>
    <p:sldId id="532" r:id="rId22"/>
    <p:sldId id="533" r:id="rId23"/>
    <p:sldId id="588" r:id="rId24"/>
    <p:sldId id="635" r:id="rId25"/>
    <p:sldId id="634" r:id="rId26"/>
    <p:sldId id="621" r:id="rId27"/>
    <p:sldId id="591" r:id="rId28"/>
    <p:sldId id="593" r:id="rId29"/>
    <p:sldId id="594" r:id="rId30"/>
    <p:sldId id="596" r:id="rId31"/>
    <p:sldId id="623" r:id="rId32"/>
    <p:sldId id="624" r:id="rId33"/>
    <p:sldId id="625" r:id="rId34"/>
    <p:sldId id="626" r:id="rId35"/>
    <p:sldId id="620" r:id="rId36"/>
    <p:sldId id="584" r:id="rId37"/>
    <p:sldId id="585" r:id="rId38"/>
    <p:sldId id="547" r:id="rId39"/>
    <p:sldId id="534" r:id="rId40"/>
    <p:sldId id="535" r:id="rId41"/>
    <p:sldId id="536" r:id="rId42"/>
    <p:sldId id="537" r:id="rId43"/>
    <p:sldId id="538" r:id="rId44"/>
    <p:sldId id="357" r:id="rId45"/>
    <p:sldId id="539" r:id="rId46"/>
    <p:sldId id="541" r:id="rId47"/>
    <p:sldId id="565" r:id="rId48"/>
    <p:sldId id="543" r:id="rId49"/>
    <p:sldId id="544" r:id="rId50"/>
    <p:sldId id="601" r:id="rId51"/>
    <p:sldId id="600" r:id="rId52"/>
    <p:sldId id="520" r:id="rId53"/>
    <p:sldId id="602" r:id="rId54"/>
    <p:sldId id="638" r:id="rId55"/>
    <p:sldId id="637" r:id="rId56"/>
    <p:sldId id="603" r:id="rId57"/>
    <p:sldId id="628" r:id="rId58"/>
    <p:sldId id="629" r:id="rId59"/>
    <p:sldId id="630" r:id="rId60"/>
    <p:sldId id="631" r:id="rId61"/>
    <p:sldId id="609" r:id="rId62"/>
    <p:sldId id="586" r:id="rId63"/>
  </p:sldIdLst>
  <p:sldSz cx="9144000" cy="6858000" type="screen4x3"/>
  <p:notesSz cx="6669088" cy="9850438"/>
  <p:embeddedFontLst>
    <p:embeddedFont>
      <p:font typeface="Verdana" panose="020B0604030504040204" pitchFamily="34" charset="0"/>
      <p:regular r:id="rId66"/>
      <p:bold r:id="rId67"/>
      <p:italic r:id="rId68"/>
      <p:boldItalic r:id="rId69"/>
    </p:embeddedFont>
    <p:embeddedFont>
      <p:font typeface="Rockwell Extra Bold" panose="02060903040505020403" pitchFamily="18" charset="0"/>
      <p:bold r:id="rId70"/>
    </p:embeddedFont>
  </p:embeddedFontLst>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66FF33"/>
    <a:srgbClr val="FFFF11"/>
    <a:srgbClr val="660033"/>
    <a:srgbClr val="FF00FF"/>
    <a:srgbClr val="FFFF00"/>
    <a:srgbClr val="016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p:normalViewPr>
  <p:slideViewPr>
    <p:cSldViewPr showGuides="1">
      <p:cViewPr varScale="1">
        <p:scale>
          <a:sx n="74" d="100"/>
          <a:sy n="74" d="100"/>
        </p:scale>
        <p:origin x="-954" y="-10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76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3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ltLang="en-US"/>
          </a:p>
        </p:txBody>
      </p:sp>
      <p:sp>
        <p:nvSpPr>
          <p:cNvPr id="61443" name="Rectangle 3"/>
          <p:cNvSpPr>
            <a:spLocks noGrp="1" noChangeArrowheads="1"/>
          </p:cNvSpPr>
          <p:nvPr>
            <p:ph type="dt" sz="quarter" idx="1"/>
          </p:nvPr>
        </p:nvSpPr>
        <p:spPr bwMode="auto">
          <a:xfrm>
            <a:off x="3779838"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ltLang="en-US"/>
          </a:p>
        </p:txBody>
      </p:sp>
      <p:sp>
        <p:nvSpPr>
          <p:cNvPr id="61444" name="Rectangle 4"/>
          <p:cNvSpPr>
            <a:spLocks noGrp="1" noChangeArrowheads="1"/>
          </p:cNvSpPr>
          <p:nvPr>
            <p:ph type="ftr" sz="quarter" idx="2"/>
          </p:nvPr>
        </p:nvSpPr>
        <p:spPr bwMode="auto">
          <a:xfrm>
            <a:off x="0"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ltLang="en-US"/>
          </a:p>
        </p:txBody>
      </p:sp>
      <p:sp>
        <p:nvSpPr>
          <p:cNvPr id="61445" name="Rectangle 5"/>
          <p:cNvSpPr>
            <a:spLocks noGrp="1" noChangeArrowheads="1"/>
          </p:cNvSpPr>
          <p:nvPr>
            <p:ph type="sldNum" sz="quarter" idx="3"/>
          </p:nvPr>
        </p:nvSpPr>
        <p:spPr bwMode="auto">
          <a:xfrm>
            <a:off x="3779838"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C1861C1A-9501-45B0-80C3-5115F72A1065}" type="slidenum">
              <a:rPr lang="en-GB" altLang="en-US"/>
              <a:pPr>
                <a:defRPr/>
              </a:pPr>
              <a:t>‹#›</a:t>
            </a:fld>
            <a:endParaRPr lang="en-GB" altLang="en-US"/>
          </a:p>
        </p:txBody>
      </p:sp>
    </p:spTree>
    <p:extLst>
      <p:ext uri="{BB962C8B-B14F-4D97-AF65-F5344CB8AC3E}">
        <p14:creationId xmlns:p14="http://schemas.microsoft.com/office/powerpoint/2010/main" val="3491580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6786" name="Rectangle 2"/>
          <p:cNvSpPr>
            <a:spLocks noGrp="1" noChangeArrowheads="1"/>
          </p:cNvSpPr>
          <p:nvPr>
            <p:ph type="hdr" sz="quarter"/>
          </p:nvPr>
        </p:nvSpPr>
        <p:spPr bwMode="auto">
          <a:xfrm>
            <a:off x="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246787" name="Rectangle 3"/>
          <p:cNvSpPr>
            <a:spLocks noGrp="1" noChangeArrowheads="1"/>
          </p:cNvSpPr>
          <p:nvPr>
            <p:ph type="dt" idx="1"/>
          </p:nvPr>
        </p:nvSpPr>
        <p:spPr bwMode="auto">
          <a:xfrm>
            <a:off x="381000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77828" name="Rectangle 4"/>
          <p:cNvSpPr>
            <a:spLocks noGrp="1" noRot="1" noChangeAspect="1" noChangeArrowheads="1" noTextEdit="1"/>
          </p:cNvSpPr>
          <p:nvPr>
            <p:ph type="sldImg" idx="2"/>
          </p:nvPr>
        </p:nvSpPr>
        <p:spPr bwMode="auto">
          <a:xfrm>
            <a:off x="914400" y="762000"/>
            <a:ext cx="4876800" cy="36576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6789" name="Rectangle 5"/>
          <p:cNvSpPr>
            <a:spLocks noGrp="1" noChangeArrowheads="1"/>
          </p:cNvSpPr>
          <p:nvPr>
            <p:ph type="body" sz="quarter" idx="3"/>
          </p:nvPr>
        </p:nvSpPr>
        <p:spPr bwMode="auto">
          <a:xfrm>
            <a:off x="914400" y="4648200"/>
            <a:ext cx="4876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246790" name="Rectangle 6"/>
          <p:cNvSpPr>
            <a:spLocks noGrp="1" noChangeArrowheads="1"/>
          </p:cNvSpPr>
          <p:nvPr>
            <p:ph type="ftr" sz="quarter" idx="4"/>
          </p:nvPr>
        </p:nvSpPr>
        <p:spPr bwMode="auto">
          <a:xfrm>
            <a:off x="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246791" name="Rectangle 7"/>
          <p:cNvSpPr>
            <a:spLocks noGrp="1" noChangeArrowheads="1"/>
          </p:cNvSpPr>
          <p:nvPr>
            <p:ph type="sldNum" sz="quarter" idx="5"/>
          </p:nvPr>
        </p:nvSpPr>
        <p:spPr bwMode="auto">
          <a:xfrm>
            <a:off x="381000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FB7BEEE-671E-4E89-90FA-CA6FA421D77F}" type="slidenum">
              <a:rPr lang="en-US" altLang="en-US"/>
              <a:pPr>
                <a:defRPr/>
              </a:pPr>
              <a:t>‹#›</a:t>
            </a:fld>
            <a:endParaRPr lang="en-US" altLang="en-US"/>
          </a:p>
        </p:txBody>
      </p:sp>
    </p:spTree>
    <p:extLst>
      <p:ext uri="{BB962C8B-B14F-4D97-AF65-F5344CB8AC3E}">
        <p14:creationId xmlns:p14="http://schemas.microsoft.com/office/powerpoint/2010/main" val="38075761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B18406C-1F0C-40D0-B492-941BEF882DF5}" type="slidenum">
              <a:rPr lang="en-US" altLang="en-US" smtClean="0"/>
              <a:pPr eaLnBrk="1" hangingPunct="1">
                <a:spcBef>
                  <a:spcPct val="0"/>
                </a:spcBef>
              </a:pPr>
              <a:t>1</a:t>
            </a:fld>
            <a:endParaRPr lang="en-US"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3B4667E-9B57-4E94-B4FD-3EDCE818F53A}" type="slidenum">
              <a:rPr lang="en-US" altLang="en-US" smtClean="0"/>
              <a:pPr eaLnBrk="1" hangingPunct="1">
                <a:spcBef>
                  <a:spcPct val="0"/>
                </a:spcBef>
              </a:pPr>
              <a:t>2</a:t>
            </a:fld>
            <a:endParaRPr lang="en-US" alt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7C3E7CA-259A-4246-91EF-9E45637779AA}" type="slidenum">
              <a:rPr lang="en-US" altLang="en-US" smtClean="0"/>
              <a:pPr eaLnBrk="1" hangingPunct="1">
                <a:spcBef>
                  <a:spcPct val="0"/>
                </a:spcBef>
              </a:pPr>
              <a:t>3</a:t>
            </a:fld>
            <a:endParaRPr lang="en-US"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6F8C74F-7793-4EC9-B971-D26EFEA89900}" type="slidenum">
              <a:rPr lang="en-US" altLang="en-US" smtClean="0"/>
              <a:pPr eaLnBrk="1" hangingPunct="1">
                <a:spcBef>
                  <a:spcPct val="0"/>
                </a:spcBef>
              </a:pPr>
              <a:t>4</a:t>
            </a:fld>
            <a:endParaRPr lang="en-US" altLang="en-US" smtClean="0"/>
          </a:p>
        </p:txBody>
      </p:sp>
      <p:sp>
        <p:nvSpPr>
          <p:cNvPr id="81923" name="Rectangle 2"/>
          <p:cNvSpPr>
            <a:spLocks noGrp="1" noRot="1" noChangeAspect="1" noChangeArrowheads="1" noTextEdit="1"/>
          </p:cNvSpPr>
          <p:nvPr>
            <p:ph type="sldImg"/>
          </p:nvPr>
        </p:nvSpPr>
        <p:spPr>
          <a:xfrm>
            <a:off x="873125" y="739775"/>
            <a:ext cx="4922838" cy="3692525"/>
          </a:xfrm>
          <a:ln/>
        </p:spPr>
      </p:sp>
      <p:sp>
        <p:nvSpPr>
          <p:cNvPr id="81924"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B173C2C-97E1-4769-B371-5E2FA8F5CDC9}" type="slidenum">
              <a:rPr lang="en-US" altLang="en-US" smtClean="0"/>
              <a:pPr eaLnBrk="1" hangingPunct="1">
                <a:spcBef>
                  <a:spcPct val="0"/>
                </a:spcBef>
              </a:pPr>
              <a:t>5</a:t>
            </a:fld>
            <a:endParaRPr lang="en-US" alt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60B44A6-ABD0-4991-912B-4E096FD90062}" type="slidenum">
              <a:rPr lang="en-US" altLang="en-US" smtClean="0"/>
              <a:pPr eaLnBrk="1" hangingPunct="1">
                <a:spcBef>
                  <a:spcPct val="0"/>
                </a:spcBef>
              </a:pPr>
              <a:t>6</a:t>
            </a:fld>
            <a:endParaRPr lang="en-US" alt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D06EFF7-5183-458B-965A-91DAAEE69358}" type="slidenum">
              <a:rPr lang="en-US" altLang="en-US" smtClean="0"/>
              <a:pPr eaLnBrk="1" hangingPunct="1">
                <a:spcBef>
                  <a:spcPct val="0"/>
                </a:spcBef>
              </a:pPr>
              <a:t>8</a:t>
            </a:fld>
            <a:endParaRPr lang="en-US"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47D0514-B237-4905-8ED8-A4C0E5BE4F43}" type="slidenum">
              <a:rPr lang="en-US" altLang="en-US" smtClean="0"/>
              <a:pPr eaLnBrk="1" hangingPunct="1">
                <a:spcBef>
                  <a:spcPct val="0"/>
                </a:spcBef>
              </a:pPr>
              <a:t>10</a:t>
            </a:fld>
            <a:endParaRPr lang="en-US" alt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08025" indent="-271463" eaLnBrk="0" hangingPunct="0">
              <a:spcBef>
                <a:spcPct val="30000"/>
              </a:spcBef>
              <a:defRPr sz="1200">
                <a:solidFill>
                  <a:schemeClr val="tx1"/>
                </a:solidFill>
                <a:latin typeface="Times New Roman" pitchFamily="18" charset="0"/>
              </a:defRPr>
            </a:lvl2pPr>
            <a:lvl3pPr marL="1089025" indent="-217488" eaLnBrk="0" hangingPunct="0">
              <a:spcBef>
                <a:spcPct val="30000"/>
              </a:spcBef>
              <a:defRPr sz="1200">
                <a:solidFill>
                  <a:schemeClr val="tx1"/>
                </a:solidFill>
                <a:latin typeface="Times New Roman" pitchFamily="18" charset="0"/>
              </a:defRPr>
            </a:lvl3pPr>
            <a:lvl4pPr marL="1524000" indent="-217488" eaLnBrk="0" hangingPunct="0">
              <a:spcBef>
                <a:spcPct val="30000"/>
              </a:spcBef>
              <a:defRPr sz="1200">
                <a:solidFill>
                  <a:schemeClr val="tx1"/>
                </a:solidFill>
                <a:latin typeface="Times New Roman" pitchFamily="18" charset="0"/>
              </a:defRPr>
            </a:lvl4pPr>
            <a:lvl5pPr marL="1960563" indent="-217488" eaLnBrk="0" hangingPunct="0">
              <a:spcBef>
                <a:spcPct val="30000"/>
              </a:spcBef>
              <a:defRPr sz="1200">
                <a:solidFill>
                  <a:schemeClr val="tx1"/>
                </a:solidFill>
                <a:latin typeface="Times New Roman" pitchFamily="18" charset="0"/>
              </a:defRPr>
            </a:lvl5pPr>
            <a:lvl6pPr marL="2417763" indent="-217488" eaLnBrk="0" fontAlgn="base" hangingPunct="0">
              <a:spcBef>
                <a:spcPct val="30000"/>
              </a:spcBef>
              <a:spcAft>
                <a:spcPct val="0"/>
              </a:spcAft>
              <a:defRPr sz="1200">
                <a:solidFill>
                  <a:schemeClr val="tx1"/>
                </a:solidFill>
                <a:latin typeface="Times New Roman" pitchFamily="18" charset="0"/>
              </a:defRPr>
            </a:lvl6pPr>
            <a:lvl7pPr marL="2874963" indent="-217488" eaLnBrk="0" fontAlgn="base" hangingPunct="0">
              <a:spcBef>
                <a:spcPct val="30000"/>
              </a:spcBef>
              <a:spcAft>
                <a:spcPct val="0"/>
              </a:spcAft>
              <a:defRPr sz="1200">
                <a:solidFill>
                  <a:schemeClr val="tx1"/>
                </a:solidFill>
                <a:latin typeface="Times New Roman" pitchFamily="18" charset="0"/>
              </a:defRPr>
            </a:lvl7pPr>
            <a:lvl8pPr marL="3332163" indent="-217488" eaLnBrk="0" fontAlgn="base" hangingPunct="0">
              <a:spcBef>
                <a:spcPct val="30000"/>
              </a:spcBef>
              <a:spcAft>
                <a:spcPct val="0"/>
              </a:spcAft>
              <a:defRPr sz="1200">
                <a:solidFill>
                  <a:schemeClr val="tx1"/>
                </a:solidFill>
                <a:latin typeface="Times New Roman" pitchFamily="18" charset="0"/>
              </a:defRPr>
            </a:lvl8pPr>
            <a:lvl9pPr marL="3789363" indent="-21748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94BF924-78CB-4B3F-9B4F-B0950DBA8933}" type="slidenum">
              <a:rPr lang="en-US" altLang="en-US" smtClean="0">
                <a:latin typeface="Arial" pitchFamily="34" charset="0"/>
              </a:rPr>
              <a:pPr eaLnBrk="1" hangingPunct="1">
                <a:spcBef>
                  <a:spcPct val="0"/>
                </a:spcBef>
              </a:pPr>
              <a:t>11</a:t>
            </a:fld>
            <a:endParaRPr lang="en-US" altLang="en-US" smtClean="0">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880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08025" indent="-271463" eaLnBrk="0" hangingPunct="0">
              <a:spcBef>
                <a:spcPct val="30000"/>
              </a:spcBef>
              <a:defRPr sz="1200">
                <a:solidFill>
                  <a:schemeClr val="tx1"/>
                </a:solidFill>
                <a:latin typeface="Times New Roman" pitchFamily="18" charset="0"/>
              </a:defRPr>
            </a:lvl2pPr>
            <a:lvl3pPr marL="1089025" indent="-217488" eaLnBrk="0" hangingPunct="0">
              <a:spcBef>
                <a:spcPct val="30000"/>
              </a:spcBef>
              <a:defRPr sz="1200">
                <a:solidFill>
                  <a:schemeClr val="tx1"/>
                </a:solidFill>
                <a:latin typeface="Times New Roman" pitchFamily="18" charset="0"/>
              </a:defRPr>
            </a:lvl3pPr>
            <a:lvl4pPr marL="1524000" indent="-217488" eaLnBrk="0" hangingPunct="0">
              <a:spcBef>
                <a:spcPct val="30000"/>
              </a:spcBef>
              <a:defRPr sz="1200">
                <a:solidFill>
                  <a:schemeClr val="tx1"/>
                </a:solidFill>
                <a:latin typeface="Times New Roman" pitchFamily="18" charset="0"/>
              </a:defRPr>
            </a:lvl4pPr>
            <a:lvl5pPr marL="1960563" indent="-217488" eaLnBrk="0" hangingPunct="0">
              <a:spcBef>
                <a:spcPct val="30000"/>
              </a:spcBef>
              <a:defRPr sz="1200">
                <a:solidFill>
                  <a:schemeClr val="tx1"/>
                </a:solidFill>
                <a:latin typeface="Times New Roman" pitchFamily="18" charset="0"/>
              </a:defRPr>
            </a:lvl5pPr>
            <a:lvl6pPr marL="2417763" indent="-217488" eaLnBrk="0" fontAlgn="base" hangingPunct="0">
              <a:spcBef>
                <a:spcPct val="30000"/>
              </a:spcBef>
              <a:spcAft>
                <a:spcPct val="0"/>
              </a:spcAft>
              <a:defRPr sz="1200">
                <a:solidFill>
                  <a:schemeClr val="tx1"/>
                </a:solidFill>
                <a:latin typeface="Times New Roman" pitchFamily="18" charset="0"/>
              </a:defRPr>
            </a:lvl6pPr>
            <a:lvl7pPr marL="2874963" indent="-217488" eaLnBrk="0" fontAlgn="base" hangingPunct="0">
              <a:spcBef>
                <a:spcPct val="30000"/>
              </a:spcBef>
              <a:spcAft>
                <a:spcPct val="0"/>
              </a:spcAft>
              <a:defRPr sz="1200">
                <a:solidFill>
                  <a:schemeClr val="tx1"/>
                </a:solidFill>
                <a:latin typeface="Times New Roman" pitchFamily="18" charset="0"/>
              </a:defRPr>
            </a:lvl7pPr>
            <a:lvl8pPr marL="3332163" indent="-217488" eaLnBrk="0" fontAlgn="base" hangingPunct="0">
              <a:spcBef>
                <a:spcPct val="30000"/>
              </a:spcBef>
              <a:spcAft>
                <a:spcPct val="0"/>
              </a:spcAft>
              <a:defRPr sz="1200">
                <a:solidFill>
                  <a:schemeClr val="tx1"/>
                </a:solidFill>
                <a:latin typeface="Times New Roman" pitchFamily="18" charset="0"/>
              </a:defRPr>
            </a:lvl8pPr>
            <a:lvl9pPr marL="3789363" indent="-21748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ABE610E-388C-48AF-933F-DAC2FD687145}" type="slidenum">
              <a:rPr lang="tr-TR" altLang="en-US" smtClean="0">
                <a:latin typeface="Arial" pitchFamily="34" charset="0"/>
              </a:rPr>
              <a:pPr eaLnBrk="1" hangingPunct="1">
                <a:spcBef>
                  <a:spcPct val="0"/>
                </a:spcBef>
              </a:pPr>
              <a:t>12</a:t>
            </a:fld>
            <a:endParaRPr lang="tr-TR"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1774D74-953F-45D3-8AB2-289E03FA07EA}" type="slidenum">
              <a:rPr lang="en-US" altLang="en-US" smtClean="0"/>
              <a:pPr eaLnBrk="1" hangingPunct="1">
                <a:spcBef>
                  <a:spcPct val="0"/>
                </a:spcBef>
              </a:pPr>
              <a:t>13</a:t>
            </a:fld>
            <a:endParaRPr lang="en-US"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D7C39D5-2778-41F0-AD6C-0BED02B28094}" type="slidenum">
              <a:rPr lang="en-US" altLang="en-US" smtClean="0"/>
              <a:pPr eaLnBrk="1" hangingPunct="1">
                <a:spcBef>
                  <a:spcPct val="0"/>
                </a:spcBef>
              </a:pPr>
              <a:t>14</a:t>
            </a:fld>
            <a:endParaRPr lang="en-US"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C77BD46-8F32-4F44-97EA-3B7C8262D52F}" type="slidenum">
              <a:rPr lang="en-US" altLang="en-US" smtClean="0"/>
              <a:pPr eaLnBrk="1" hangingPunct="1">
                <a:spcBef>
                  <a:spcPct val="0"/>
                </a:spcBef>
              </a:pPr>
              <a:t>15</a:t>
            </a:fld>
            <a:endParaRPr lang="en-US"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921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08025" indent="-271463" eaLnBrk="0" hangingPunct="0">
              <a:spcBef>
                <a:spcPct val="30000"/>
              </a:spcBef>
              <a:defRPr sz="1200">
                <a:solidFill>
                  <a:schemeClr val="tx1"/>
                </a:solidFill>
                <a:latin typeface="Times New Roman" pitchFamily="18" charset="0"/>
              </a:defRPr>
            </a:lvl2pPr>
            <a:lvl3pPr marL="1089025" indent="-217488" eaLnBrk="0" hangingPunct="0">
              <a:spcBef>
                <a:spcPct val="30000"/>
              </a:spcBef>
              <a:defRPr sz="1200">
                <a:solidFill>
                  <a:schemeClr val="tx1"/>
                </a:solidFill>
                <a:latin typeface="Times New Roman" pitchFamily="18" charset="0"/>
              </a:defRPr>
            </a:lvl3pPr>
            <a:lvl4pPr marL="1524000" indent="-217488" eaLnBrk="0" hangingPunct="0">
              <a:spcBef>
                <a:spcPct val="30000"/>
              </a:spcBef>
              <a:defRPr sz="1200">
                <a:solidFill>
                  <a:schemeClr val="tx1"/>
                </a:solidFill>
                <a:latin typeface="Times New Roman" pitchFamily="18" charset="0"/>
              </a:defRPr>
            </a:lvl4pPr>
            <a:lvl5pPr marL="1960563" indent="-217488" eaLnBrk="0" hangingPunct="0">
              <a:spcBef>
                <a:spcPct val="30000"/>
              </a:spcBef>
              <a:defRPr sz="1200">
                <a:solidFill>
                  <a:schemeClr val="tx1"/>
                </a:solidFill>
                <a:latin typeface="Times New Roman" pitchFamily="18" charset="0"/>
              </a:defRPr>
            </a:lvl5pPr>
            <a:lvl6pPr marL="2417763" indent="-217488" eaLnBrk="0" fontAlgn="base" hangingPunct="0">
              <a:spcBef>
                <a:spcPct val="30000"/>
              </a:spcBef>
              <a:spcAft>
                <a:spcPct val="0"/>
              </a:spcAft>
              <a:defRPr sz="1200">
                <a:solidFill>
                  <a:schemeClr val="tx1"/>
                </a:solidFill>
                <a:latin typeface="Times New Roman" pitchFamily="18" charset="0"/>
              </a:defRPr>
            </a:lvl6pPr>
            <a:lvl7pPr marL="2874963" indent="-217488" eaLnBrk="0" fontAlgn="base" hangingPunct="0">
              <a:spcBef>
                <a:spcPct val="30000"/>
              </a:spcBef>
              <a:spcAft>
                <a:spcPct val="0"/>
              </a:spcAft>
              <a:defRPr sz="1200">
                <a:solidFill>
                  <a:schemeClr val="tx1"/>
                </a:solidFill>
                <a:latin typeface="Times New Roman" pitchFamily="18" charset="0"/>
              </a:defRPr>
            </a:lvl7pPr>
            <a:lvl8pPr marL="3332163" indent="-217488" eaLnBrk="0" fontAlgn="base" hangingPunct="0">
              <a:spcBef>
                <a:spcPct val="30000"/>
              </a:spcBef>
              <a:spcAft>
                <a:spcPct val="0"/>
              </a:spcAft>
              <a:defRPr sz="1200">
                <a:solidFill>
                  <a:schemeClr val="tx1"/>
                </a:solidFill>
                <a:latin typeface="Times New Roman" pitchFamily="18" charset="0"/>
              </a:defRPr>
            </a:lvl8pPr>
            <a:lvl9pPr marL="3789363" indent="-21748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3836895-29F8-4918-97BB-0AACEE0C2A27}" type="slidenum">
              <a:rPr lang="tr-TR" altLang="en-US" smtClean="0">
                <a:latin typeface="Arial" pitchFamily="34" charset="0"/>
              </a:rPr>
              <a:pPr eaLnBrk="1" hangingPunct="1">
                <a:spcBef>
                  <a:spcPct val="0"/>
                </a:spcBef>
              </a:pPr>
              <a:t>16</a:t>
            </a:fld>
            <a:endParaRPr lang="tr-TR"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91F6740-86FA-42C6-BA23-10F40A69CC81}" type="slidenum">
              <a:rPr lang="en-US" altLang="en-US" smtClean="0"/>
              <a:pPr eaLnBrk="1" hangingPunct="1">
                <a:spcBef>
                  <a:spcPct val="0"/>
                </a:spcBef>
              </a:pPr>
              <a:t>17</a:t>
            </a:fld>
            <a:endParaRPr lang="en-US" alt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5C776AE-4943-44DD-8660-4E11AB1E4FFA}" type="slidenum">
              <a:rPr lang="en-US" altLang="en-US" smtClean="0"/>
              <a:pPr eaLnBrk="1" hangingPunct="1">
                <a:spcBef>
                  <a:spcPct val="0"/>
                </a:spcBef>
              </a:pPr>
              <a:t>21</a:t>
            </a:fld>
            <a:endParaRPr lang="en-US" alt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B7FA693-06C2-47FB-8BA0-458284AF9803}" type="slidenum">
              <a:rPr lang="en-US" altLang="en-US" smtClean="0"/>
              <a:pPr eaLnBrk="1" hangingPunct="1">
                <a:spcBef>
                  <a:spcPct val="0"/>
                </a:spcBef>
              </a:pPr>
              <a:t>22</a:t>
            </a:fld>
            <a:endParaRPr lang="en-US"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79E3F7B-8424-47D0-875C-D41A99C8CAFA}" type="slidenum">
              <a:rPr lang="en-US" altLang="en-US" smtClean="0"/>
              <a:pPr eaLnBrk="1" hangingPunct="1">
                <a:spcBef>
                  <a:spcPct val="0"/>
                </a:spcBef>
              </a:pPr>
              <a:t>31</a:t>
            </a:fld>
            <a:endParaRPr lang="en-US" alt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92C14F6-345B-4247-8E3D-37F550A67DE1}" type="slidenum">
              <a:rPr lang="en-US" altLang="en-US" smtClean="0"/>
              <a:pPr eaLnBrk="1" hangingPunct="1">
                <a:spcBef>
                  <a:spcPct val="0"/>
                </a:spcBef>
              </a:pPr>
              <a:t>32</a:t>
            </a:fld>
            <a:endParaRPr lang="en-US" alt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F3A96AE-9736-4E90-963F-AEDAB8EA6EA5}" type="slidenum">
              <a:rPr lang="en-US" altLang="en-US" smtClean="0"/>
              <a:pPr eaLnBrk="1" hangingPunct="1">
                <a:spcBef>
                  <a:spcPct val="0"/>
                </a:spcBef>
              </a:pPr>
              <a:t>33</a:t>
            </a:fld>
            <a:endParaRPr lang="en-US" alt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08025" indent="-271463" eaLnBrk="0" hangingPunct="0">
              <a:spcBef>
                <a:spcPct val="30000"/>
              </a:spcBef>
              <a:defRPr sz="1200">
                <a:solidFill>
                  <a:schemeClr val="tx1"/>
                </a:solidFill>
                <a:latin typeface="Times New Roman" pitchFamily="18" charset="0"/>
              </a:defRPr>
            </a:lvl2pPr>
            <a:lvl3pPr marL="1089025" indent="-217488" eaLnBrk="0" hangingPunct="0">
              <a:spcBef>
                <a:spcPct val="30000"/>
              </a:spcBef>
              <a:defRPr sz="1200">
                <a:solidFill>
                  <a:schemeClr val="tx1"/>
                </a:solidFill>
                <a:latin typeface="Times New Roman" pitchFamily="18" charset="0"/>
              </a:defRPr>
            </a:lvl3pPr>
            <a:lvl4pPr marL="1524000" indent="-217488" eaLnBrk="0" hangingPunct="0">
              <a:spcBef>
                <a:spcPct val="30000"/>
              </a:spcBef>
              <a:defRPr sz="1200">
                <a:solidFill>
                  <a:schemeClr val="tx1"/>
                </a:solidFill>
                <a:latin typeface="Times New Roman" pitchFamily="18" charset="0"/>
              </a:defRPr>
            </a:lvl4pPr>
            <a:lvl5pPr marL="1960563" indent="-217488" eaLnBrk="0" hangingPunct="0">
              <a:spcBef>
                <a:spcPct val="30000"/>
              </a:spcBef>
              <a:defRPr sz="1200">
                <a:solidFill>
                  <a:schemeClr val="tx1"/>
                </a:solidFill>
                <a:latin typeface="Times New Roman" pitchFamily="18" charset="0"/>
              </a:defRPr>
            </a:lvl5pPr>
            <a:lvl6pPr marL="2417763" indent="-217488" eaLnBrk="0" fontAlgn="base" hangingPunct="0">
              <a:spcBef>
                <a:spcPct val="30000"/>
              </a:spcBef>
              <a:spcAft>
                <a:spcPct val="0"/>
              </a:spcAft>
              <a:defRPr sz="1200">
                <a:solidFill>
                  <a:schemeClr val="tx1"/>
                </a:solidFill>
                <a:latin typeface="Times New Roman" pitchFamily="18" charset="0"/>
              </a:defRPr>
            </a:lvl6pPr>
            <a:lvl7pPr marL="2874963" indent="-217488" eaLnBrk="0" fontAlgn="base" hangingPunct="0">
              <a:spcBef>
                <a:spcPct val="30000"/>
              </a:spcBef>
              <a:spcAft>
                <a:spcPct val="0"/>
              </a:spcAft>
              <a:defRPr sz="1200">
                <a:solidFill>
                  <a:schemeClr val="tx1"/>
                </a:solidFill>
                <a:latin typeface="Times New Roman" pitchFamily="18" charset="0"/>
              </a:defRPr>
            </a:lvl7pPr>
            <a:lvl8pPr marL="3332163" indent="-217488" eaLnBrk="0" fontAlgn="base" hangingPunct="0">
              <a:spcBef>
                <a:spcPct val="30000"/>
              </a:spcBef>
              <a:spcAft>
                <a:spcPct val="0"/>
              </a:spcAft>
              <a:defRPr sz="1200">
                <a:solidFill>
                  <a:schemeClr val="tx1"/>
                </a:solidFill>
                <a:latin typeface="Times New Roman" pitchFamily="18" charset="0"/>
              </a:defRPr>
            </a:lvl8pPr>
            <a:lvl9pPr marL="3789363" indent="-21748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166C50E-0ACC-4145-A7E6-0E637DE97F9F}" type="slidenum">
              <a:rPr lang="en-US" altLang="en-US" smtClean="0">
                <a:latin typeface="Arial" pitchFamily="34" charset="0"/>
              </a:rPr>
              <a:pPr eaLnBrk="1" hangingPunct="1">
                <a:spcBef>
                  <a:spcPct val="0"/>
                </a:spcBef>
              </a:pPr>
              <a:t>35</a:t>
            </a:fld>
            <a:endParaRPr lang="en-US" altLang="en-US" smtClean="0">
              <a:latin typeface="Arial"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699A1AA-2A37-4798-9550-B9F4C32765D7}" type="slidenum">
              <a:rPr lang="en-US" altLang="en-US" smtClean="0"/>
              <a:pPr eaLnBrk="1" hangingPunct="1">
                <a:spcBef>
                  <a:spcPct val="0"/>
                </a:spcBef>
              </a:pPr>
              <a:t>36</a:t>
            </a:fld>
            <a:endParaRPr lang="en-US" altLang="en-US" smtClean="0"/>
          </a:p>
        </p:txBody>
      </p:sp>
      <p:sp>
        <p:nvSpPr>
          <p:cNvPr id="100355" name="Rectangle 2"/>
          <p:cNvSpPr>
            <a:spLocks noGrp="1" noRot="1" noChangeAspect="1" noChangeArrowheads="1" noTextEdit="1"/>
          </p:cNvSpPr>
          <p:nvPr>
            <p:ph type="sldImg"/>
          </p:nvPr>
        </p:nvSpPr>
        <p:spPr>
          <a:xfrm>
            <a:off x="1085850" y="987425"/>
            <a:ext cx="4500563" cy="3375025"/>
          </a:xfrm>
          <a:solidFill>
            <a:srgbClr val="FFFFFF"/>
          </a:solidFill>
          <a:ln/>
        </p:spPr>
      </p:sp>
      <p:sp>
        <p:nvSpPr>
          <p:cNvPr id="100356" name="Rectangle 3"/>
          <p:cNvSpPr>
            <a:spLocks noGrp="1" noChangeArrowheads="1"/>
          </p:cNvSpPr>
          <p:nvPr>
            <p:ph type="body" idx="1"/>
          </p:nvPr>
        </p:nvSpPr>
        <p:spPr>
          <a:xfrm>
            <a:off x="1017588" y="4689475"/>
            <a:ext cx="4638675" cy="3748088"/>
          </a:xfrm>
          <a:noFill/>
        </p:spPr>
        <p:txBody>
          <a:bodyPr wrap="none" lIns="84321" tIns="42160" rIns="84321" bIns="42160" anchor="ct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06C62F7-1AF5-449E-9A6C-CFF2F9733930}" type="slidenum">
              <a:rPr lang="en-US" altLang="en-US" smtClean="0"/>
              <a:pPr eaLnBrk="1" hangingPunct="1">
                <a:spcBef>
                  <a:spcPct val="0"/>
                </a:spcBef>
              </a:pPr>
              <a:t>38</a:t>
            </a:fld>
            <a:endParaRPr lang="en-US" alt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BD590A4-2A69-48AD-99AA-78E8E3D8E397}" type="slidenum">
              <a:rPr lang="en-US" altLang="en-US" smtClean="0"/>
              <a:pPr eaLnBrk="1" hangingPunct="1">
                <a:spcBef>
                  <a:spcPct val="0"/>
                </a:spcBef>
              </a:pPr>
              <a:t>39</a:t>
            </a:fld>
            <a:endParaRPr lang="en-US" alt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F0F6116-A48B-4CC9-A390-2ED948D52150}" type="slidenum">
              <a:rPr lang="en-US" altLang="en-US" smtClean="0"/>
              <a:pPr eaLnBrk="1" hangingPunct="1">
                <a:spcBef>
                  <a:spcPct val="0"/>
                </a:spcBef>
              </a:pPr>
              <a:t>40</a:t>
            </a:fld>
            <a:endParaRPr lang="en-US" alt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02B19E4-0382-4992-A268-879CB8CF7F74}" type="slidenum">
              <a:rPr lang="en-US" altLang="en-US" smtClean="0"/>
              <a:pPr eaLnBrk="1" hangingPunct="1">
                <a:spcBef>
                  <a:spcPct val="0"/>
                </a:spcBef>
              </a:pPr>
              <a:t>41</a:t>
            </a:fld>
            <a:endParaRPr lang="en-US" alt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6603C2F-6E7F-4F34-BF03-A165CADF3ABB}" type="slidenum">
              <a:rPr lang="en-US" altLang="en-US" smtClean="0"/>
              <a:pPr eaLnBrk="1" hangingPunct="1">
                <a:spcBef>
                  <a:spcPct val="0"/>
                </a:spcBef>
              </a:pPr>
              <a:t>42</a:t>
            </a:fld>
            <a:endParaRPr lang="en-US" alt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1DB541D-00E3-44A6-93E3-51F1059AFA16}" type="slidenum">
              <a:rPr lang="en-US" altLang="en-US" smtClean="0"/>
              <a:pPr eaLnBrk="1" hangingPunct="1">
                <a:spcBef>
                  <a:spcPct val="0"/>
                </a:spcBef>
              </a:pPr>
              <a:t>43</a:t>
            </a:fld>
            <a:endParaRPr lang="en-US" alt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8FBCED4-C744-4541-9F4C-C7FD408578D2}" type="slidenum">
              <a:rPr lang="en-US" altLang="en-US" smtClean="0"/>
              <a:pPr eaLnBrk="1" hangingPunct="1">
                <a:spcBef>
                  <a:spcPct val="0"/>
                </a:spcBef>
              </a:pPr>
              <a:t>44</a:t>
            </a:fld>
            <a:endParaRPr lang="en-US" alt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2761A83-84B3-4920-8601-46644CE05633}" type="slidenum">
              <a:rPr lang="en-US" altLang="en-US" smtClean="0"/>
              <a:pPr eaLnBrk="1" hangingPunct="1">
                <a:spcBef>
                  <a:spcPct val="0"/>
                </a:spcBef>
              </a:pPr>
              <a:t>45</a:t>
            </a:fld>
            <a:endParaRPr lang="en-US" alt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E7E5BF4-0524-4952-9B83-BA6378BC7097}" type="slidenum">
              <a:rPr lang="en-US" altLang="en-US" smtClean="0"/>
              <a:pPr eaLnBrk="1" hangingPunct="1">
                <a:spcBef>
                  <a:spcPct val="0"/>
                </a:spcBef>
              </a:pPr>
              <a:t>46</a:t>
            </a:fld>
            <a:endParaRPr lang="en-US" alt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CBB85D9-146B-40F8-AD6E-C1ADEB91431F}" type="slidenum">
              <a:rPr lang="en-US" altLang="en-US" smtClean="0"/>
              <a:pPr eaLnBrk="1" hangingPunct="1">
                <a:spcBef>
                  <a:spcPct val="0"/>
                </a:spcBef>
              </a:pPr>
              <a:t>47</a:t>
            </a:fld>
            <a:endParaRPr lang="en-US" alt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BAEE9D2-8C87-4108-B1F1-85D60404FD31}" type="slidenum">
              <a:rPr lang="en-US" altLang="en-US" smtClean="0"/>
              <a:pPr eaLnBrk="1" hangingPunct="1">
                <a:spcBef>
                  <a:spcPct val="0"/>
                </a:spcBef>
              </a:pPr>
              <a:t>48</a:t>
            </a:fld>
            <a:endParaRPr lang="en-US" alt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03F0A9F-89D7-408E-B2B2-4D767C9AD284}" type="slidenum">
              <a:rPr lang="en-US" altLang="en-US" smtClean="0"/>
              <a:pPr eaLnBrk="1" hangingPunct="1">
                <a:spcBef>
                  <a:spcPct val="0"/>
                </a:spcBef>
              </a:pPr>
              <a:t>49</a:t>
            </a:fld>
            <a:endParaRPr lang="en-US"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9D74083-A547-4912-81B8-7D82DE000D60}" type="slidenum">
              <a:rPr lang="en-US" altLang="en-US" smtClean="0"/>
              <a:pPr eaLnBrk="1" hangingPunct="1">
                <a:spcBef>
                  <a:spcPct val="0"/>
                </a:spcBef>
              </a:pPr>
              <a:t>50</a:t>
            </a:fld>
            <a:endParaRPr lang="en-US"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78E87E5-AE60-4E8C-9A09-7281FDEF79DD}" type="slidenum">
              <a:rPr lang="en-US" altLang="en-US" smtClean="0"/>
              <a:pPr eaLnBrk="1" hangingPunct="1">
                <a:spcBef>
                  <a:spcPct val="0"/>
                </a:spcBef>
              </a:pPr>
              <a:t>52</a:t>
            </a:fld>
            <a:endParaRPr lang="en-US"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48C5B16-CE16-4C65-B651-6EBA16D586B5}" type="slidenum">
              <a:rPr lang="en-US" altLang="en-US" smtClean="0"/>
              <a:pPr eaLnBrk="1" hangingPunct="1">
                <a:spcBef>
                  <a:spcPct val="0"/>
                </a:spcBef>
              </a:pPr>
              <a:t>53</a:t>
            </a:fld>
            <a:endParaRPr lang="en-US" altLang="en-US" smtClean="0"/>
          </a:p>
        </p:txBody>
      </p:sp>
      <p:sp>
        <p:nvSpPr>
          <p:cNvPr id="117763" name="Rectangle 2"/>
          <p:cNvSpPr>
            <a:spLocks noGrp="1" noRot="1" noChangeAspect="1" noChangeArrowheads="1" noTextEdit="1"/>
          </p:cNvSpPr>
          <p:nvPr>
            <p:ph type="sldImg"/>
          </p:nvPr>
        </p:nvSpPr>
        <p:spPr>
          <a:xfrm>
            <a:off x="873125" y="739775"/>
            <a:ext cx="4922838" cy="3692525"/>
          </a:xfrm>
          <a:ln/>
        </p:spPr>
      </p:sp>
      <p:sp>
        <p:nvSpPr>
          <p:cNvPr id="117764"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DE1949B-173C-4006-9A35-A354A4B7891F}" type="slidenum">
              <a:rPr lang="en-US" altLang="en-US" smtClean="0"/>
              <a:pPr eaLnBrk="1" hangingPunct="1">
                <a:spcBef>
                  <a:spcPct val="0"/>
                </a:spcBef>
              </a:pPr>
              <a:t>56</a:t>
            </a:fld>
            <a:endParaRPr lang="en-US" altLang="en-US" smtClean="0"/>
          </a:p>
        </p:txBody>
      </p:sp>
      <p:sp>
        <p:nvSpPr>
          <p:cNvPr id="118787" name="Rectangle 2"/>
          <p:cNvSpPr>
            <a:spLocks noGrp="1" noRot="1" noChangeAspect="1" noChangeArrowheads="1" noTextEdit="1"/>
          </p:cNvSpPr>
          <p:nvPr>
            <p:ph type="sldImg"/>
          </p:nvPr>
        </p:nvSpPr>
        <p:spPr>
          <a:xfrm>
            <a:off x="873125" y="739775"/>
            <a:ext cx="4922838" cy="3692525"/>
          </a:xfrm>
          <a:ln/>
        </p:spPr>
      </p:sp>
      <p:sp>
        <p:nvSpPr>
          <p:cNvPr id="118788"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51CADBF1-DA60-499B-BE3E-B2CCD9BD6C28}" type="slidenum">
              <a:rPr lang="en-GB" altLang="en-US"/>
              <a:pPr>
                <a:defRPr/>
              </a:pPr>
              <a:t>‹#›</a:t>
            </a:fld>
            <a:endParaRPr lang="en-GB" altLang="en-US"/>
          </a:p>
        </p:txBody>
      </p:sp>
    </p:spTree>
    <p:extLst>
      <p:ext uri="{BB962C8B-B14F-4D97-AF65-F5344CB8AC3E}">
        <p14:creationId xmlns:p14="http://schemas.microsoft.com/office/powerpoint/2010/main" val="2641907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964CB15B-597C-437E-97A8-7288A88DC267}" type="slidenum">
              <a:rPr lang="en-GB" altLang="en-US"/>
              <a:pPr>
                <a:defRPr/>
              </a:pPr>
              <a:t>‹#›</a:t>
            </a:fld>
            <a:endParaRPr lang="en-GB" altLang="en-US"/>
          </a:p>
        </p:txBody>
      </p:sp>
    </p:spTree>
    <p:extLst>
      <p:ext uri="{BB962C8B-B14F-4D97-AF65-F5344CB8AC3E}">
        <p14:creationId xmlns:p14="http://schemas.microsoft.com/office/powerpoint/2010/main" val="3915651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C6FCACB1-F5E1-47B8-BA1B-59EEBFCE4921}" type="slidenum">
              <a:rPr lang="en-GB" altLang="en-US"/>
              <a:pPr>
                <a:defRPr/>
              </a:pPr>
              <a:t>‹#›</a:t>
            </a:fld>
            <a:endParaRPr lang="en-GB" altLang="en-US"/>
          </a:p>
        </p:txBody>
      </p:sp>
    </p:spTree>
    <p:extLst>
      <p:ext uri="{BB962C8B-B14F-4D97-AF65-F5344CB8AC3E}">
        <p14:creationId xmlns:p14="http://schemas.microsoft.com/office/powerpoint/2010/main" val="1364834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3D51AF98-ECF3-41DB-A991-A391C4BBDDD5}" type="slidenum">
              <a:rPr lang="en-GB" altLang="en-US"/>
              <a:pPr>
                <a:defRPr/>
              </a:pPr>
              <a:t>‹#›</a:t>
            </a:fld>
            <a:endParaRPr lang="en-GB" altLang="en-US"/>
          </a:p>
        </p:txBody>
      </p:sp>
    </p:spTree>
    <p:extLst>
      <p:ext uri="{BB962C8B-B14F-4D97-AF65-F5344CB8AC3E}">
        <p14:creationId xmlns:p14="http://schemas.microsoft.com/office/powerpoint/2010/main" val="260207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p:txBody>
          <a:bodyPr/>
          <a:lstStyle>
            <a:lvl1pPr>
              <a:defRPr/>
            </a:lvl1pPr>
          </a:lstStyle>
          <a:p>
            <a:pPr>
              <a:defRPr/>
            </a:pPr>
            <a:endParaRPr lang="en-GB" altLang="en-US"/>
          </a:p>
        </p:txBody>
      </p:sp>
      <p:sp>
        <p:nvSpPr>
          <p:cNvPr id="9" name="Rectangle 6"/>
          <p:cNvSpPr>
            <a:spLocks noGrp="1" noChangeArrowheads="1"/>
          </p:cNvSpPr>
          <p:nvPr>
            <p:ph type="sldNum" sz="quarter" idx="12"/>
          </p:nvPr>
        </p:nvSpPr>
        <p:spPr/>
        <p:txBody>
          <a:bodyPr/>
          <a:lstStyle>
            <a:lvl1pPr>
              <a:defRPr/>
            </a:lvl1pPr>
          </a:lstStyle>
          <a:p>
            <a:pPr>
              <a:defRPr/>
            </a:pPr>
            <a:fld id="{C3B2EE1B-9F19-4995-9825-6581316BAFD2}" type="slidenum">
              <a:rPr lang="en-GB" altLang="en-US"/>
              <a:pPr>
                <a:defRPr/>
              </a:pPr>
              <a:t>‹#›</a:t>
            </a:fld>
            <a:endParaRPr lang="en-GB" altLang="en-US"/>
          </a:p>
        </p:txBody>
      </p:sp>
    </p:spTree>
    <p:extLst>
      <p:ext uri="{BB962C8B-B14F-4D97-AF65-F5344CB8AC3E}">
        <p14:creationId xmlns:p14="http://schemas.microsoft.com/office/powerpoint/2010/main" val="3152275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152400" y="6248400"/>
            <a:ext cx="2362200" cy="609600"/>
          </a:xfrm>
          <a:solidFill>
            <a:schemeClr val="bg1"/>
          </a:solidFill>
        </p:spPr>
        <p:txBody>
          <a:bodyPr/>
          <a:lstStyle>
            <a:lvl1pPr>
              <a:defRPr/>
            </a:lvl1pPr>
          </a:lstStyle>
          <a:p>
            <a:pPr>
              <a:defRPr/>
            </a:pPr>
            <a:endParaRPr lang="en-GB" altLang="en-US"/>
          </a:p>
        </p:txBody>
      </p:sp>
      <p:sp>
        <p:nvSpPr>
          <p:cNvPr id="4" name="Footer Placeholder 3"/>
          <p:cNvSpPr>
            <a:spLocks noGrp="1"/>
          </p:cNvSpPr>
          <p:nvPr>
            <p:ph type="ftr" sz="quarter" idx="11"/>
          </p:nvPr>
        </p:nvSpPr>
        <p:spPr/>
        <p:txBody>
          <a:bodyPr/>
          <a:lstStyle>
            <a:lvl1pPr>
              <a:defRPr/>
            </a:lvl1pPr>
          </a:lstStyle>
          <a:p>
            <a:pPr>
              <a:defRPr/>
            </a:pPr>
            <a:endParaRPr lang="en-GB" altLang="en-US"/>
          </a:p>
        </p:txBody>
      </p:sp>
      <p:sp>
        <p:nvSpPr>
          <p:cNvPr id="5" name="Slide Number Placeholder 4"/>
          <p:cNvSpPr>
            <a:spLocks noGrp="1"/>
          </p:cNvSpPr>
          <p:nvPr>
            <p:ph type="sldNum" sz="quarter" idx="12"/>
          </p:nvPr>
        </p:nvSpPr>
        <p:spPr/>
        <p:txBody>
          <a:bodyPr/>
          <a:lstStyle>
            <a:lvl1pPr>
              <a:defRPr/>
            </a:lvl1pPr>
          </a:lstStyle>
          <a:p>
            <a:pPr>
              <a:defRPr/>
            </a:pPr>
            <a:fld id="{2813AF05-448A-4297-AEF2-3A73EB659595}" type="slidenum">
              <a:rPr lang="en-GB" altLang="en-US"/>
              <a:pPr>
                <a:defRPr/>
              </a:pPr>
              <a:t>‹#›</a:t>
            </a:fld>
            <a:endParaRPr lang="en-GB" altLang="en-US"/>
          </a:p>
        </p:txBody>
      </p:sp>
    </p:spTree>
    <p:extLst>
      <p:ext uri="{BB962C8B-B14F-4D97-AF65-F5344CB8AC3E}">
        <p14:creationId xmlns:p14="http://schemas.microsoft.com/office/powerpoint/2010/main" val="1662580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76200" y="6248400"/>
            <a:ext cx="1447800" cy="609600"/>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90019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0DEA167A-D92E-48D6-B13D-EE3DEB0DE148}" type="slidenum">
              <a:rPr lang="en-GB" altLang="en-US"/>
              <a:pPr>
                <a:defRPr/>
              </a:pPr>
              <a:t>‹#›</a:t>
            </a:fld>
            <a:endParaRPr lang="en-GB" altLang="en-US"/>
          </a:p>
        </p:txBody>
      </p:sp>
    </p:spTree>
    <p:extLst>
      <p:ext uri="{BB962C8B-B14F-4D97-AF65-F5344CB8AC3E}">
        <p14:creationId xmlns:p14="http://schemas.microsoft.com/office/powerpoint/2010/main" val="731361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761052B2-9238-4259-8D73-EF1F520539E9}" type="slidenum">
              <a:rPr lang="en-GB" altLang="en-US"/>
              <a:pPr>
                <a:defRPr/>
              </a:pPr>
              <a:t>‹#›</a:t>
            </a:fld>
            <a:endParaRPr lang="en-GB" altLang="en-US"/>
          </a:p>
        </p:txBody>
      </p:sp>
    </p:spTree>
    <p:extLst>
      <p:ext uri="{BB962C8B-B14F-4D97-AF65-F5344CB8AC3E}">
        <p14:creationId xmlns:p14="http://schemas.microsoft.com/office/powerpoint/2010/main" val="1431292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A4109798-ECE1-4BEE-8320-2EF0CE081B15}" type="slidenum">
              <a:rPr lang="en-GB" altLang="en-US"/>
              <a:pPr>
                <a:defRPr/>
              </a:pPr>
              <a:t>‹#›</a:t>
            </a:fld>
            <a:endParaRPr lang="en-GB" altLang="en-US"/>
          </a:p>
        </p:txBody>
      </p:sp>
    </p:spTree>
    <p:extLst>
      <p:ext uri="{BB962C8B-B14F-4D97-AF65-F5344CB8AC3E}">
        <p14:creationId xmlns:p14="http://schemas.microsoft.com/office/powerpoint/2010/main" val="2193330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2D67D704-B1E0-4A49-AE5E-CF6046D9B235}" type="slidenum">
              <a:rPr lang="en-GB" altLang="en-US"/>
              <a:pPr>
                <a:defRPr/>
              </a:pPr>
              <a:t>‹#›</a:t>
            </a:fld>
            <a:endParaRPr lang="en-GB" altLang="en-US"/>
          </a:p>
        </p:txBody>
      </p:sp>
    </p:spTree>
    <p:extLst>
      <p:ext uri="{BB962C8B-B14F-4D97-AF65-F5344CB8AC3E}">
        <p14:creationId xmlns:p14="http://schemas.microsoft.com/office/powerpoint/2010/main" val="3622644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tr-TR"/>
          </a:p>
        </p:txBody>
      </p:sp>
      <p:sp>
        <p:nvSpPr>
          <p:cNvPr id="3" name="Rectangle 5"/>
          <p:cNvSpPr>
            <a:spLocks noGrp="1" noChangeArrowheads="1"/>
          </p:cNvSpPr>
          <p:nvPr>
            <p:ph type="ftr" sz="quarter" idx="11"/>
          </p:nvPr>
        </p:nvSpPr>
        <p:spPr/>
        <p:txBody>
          <a:bodyPr/>
          <a:lstStyle>
            <a:lvl1pPr>
              <a:defRPr/>
            </a:lvl1pPr>
          </a:lstStyle>
          <a:p>
            <a:pPr>
              <a:defRPr/>
            </a:pPr>
            <a:r>
              <a:rPr lang="tr-TR"/>
              <a:t>USGS - DAVID BOORE</a:t>
            </a:r>
          </a:p>
        </p:txBody>
      </p:sp>
      <p:sp>
        <p:nvSpPr>
          <p:cNvPr id="4" name="Rectangle 6"/>
          <p:cNvSpPr>
            <a:spLocks noGrp="1" noChangeArrowheads="1"/>
          </p:cNvSpPr>
          <p:nvPr>
            <p:ph type="sldNum" sz="quarter" idx="12"/>
          </p:nvPr>
        </p:nvSpPr>
        <p:spPr/>
        <p:txBody>
          <a:bodyPr/>
          <a:lstStyle>
            <a:lvl1pPr>
              <a:defRPr/>
            </a:lvl1pPr>
          </a:lstStyle>
          <a:p>
            <a:pPr>
              <a:defRPr/>
            </a:pPr>
            <a:fld id="{13B56B89-4BF3-4740-82BD-5578ABFDD3E6}" type="slidenum">
              <a:rPr lang="tr-TR"/>
              <a:pPr>
                <a:defRPr/>
              </a:pPr>
              <a:t>‹#›</a:t>
            </a:fld>
            <a:endParaRPr lang="tr-TR"/>
          </a:p>
        </p:txBody>
      </p:sp>
    </p:spTree>
    <p:extLst>
      <p:ext uri="{BB962C8B-B14F-4D97-AF65-F5344CB8AC3E}">
        <p14:creationId xmlns:p14="http://schemas.microsoft.com/office/powerpoint/2010/main" val="2698147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GB"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C6DB7F87-A976-4593-BAB3-5A70AFE98F3C}" type="slidenum">
              <a:rPr lang="en-GB" altLang="en-US"/>
              <a:pPr>
                <a:defRPr/>
              </a:pPr>
              <a:t>‹#›</a:t>
            </a:fld>
            <a:endParaRPr lang="en-GB" altLang="en-US"/>
          </a:p>
        </p:txBody>
      </p:sp>
      <p:pic>
        <p:nvPicPr>
          <p:cNvPr id="1031" name="Picture 7" descr="USGSid"/>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28600" y="6351588"/>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6.wmf"/><Relationship Id="rId3" Type="http://schemas.openxmlformats.org/officeDocument/2006/relationships/image" Target="../media/image17.png"/><Relationship Id="rId7" Type="http://schemas.openxmlformats.org/officeDocument/2006/relationships/image" Target="../media/image13.w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5.wmf"/><Relationship Id="rId5" Type="http://schemas.openxmlformats.org/officeDocument/2006/relationships/image" Target="../media/image1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4.wmf"/></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0.wmf"/><Relationship Id="rId5" Type="http://schemas.openxmlformats.org/officeDocument/2006/relationships/oleObject" Target="../embeddings/oleObject7.bin"/><Relationship Id="rId4" Type="http://schemas.openxmlformats.org/officeDocument/2006/relationships/image" Target="../media/image19.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2.png"/><Relationship Id="rId4" Type="http://schemas.openxmlformats.org/officeDocument/2006/relationships/image" Target="../media/image21.wmf"/></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24.wmf"/></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22.xml"/><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34.png"/><Relationship Id="rId4" Type="http://schemas.openxmlformats.org/officeDocument/2006/relationships/oleObject" Target="../embeddings/oleObject11.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37.png"/><Relationship Id="rId4" Type="http://schemas.openxmlformats.org/officeDocument/2006/relationships/oleObject" Target="../embeddings/oleObject12.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video" Target="file:///C:\myanmar_2013\lectures_w2\W2D2dmbL1_observing_ground_motions\TOTTORI_OBS.MPEG" TargetMode="Externa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video" Target="file:///C:\rose_13\lectures_00_04\02_waves_seismographs_eq_locations_db\Chuetsu_obs_Japan.mpeg"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12.xml"/><Relationship Id="rId1" Type="http://schemas.openxmlformats.org/officeDocument/2006/relationships/video" Target="file:///C:\rose_13\lectures_00_04\02_waves_seismographs_eq_locations_db\TOTTORI_OBS.MPEG"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1066800" y="12192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latin typeface="Rockwell Extra Bold" pitchFamily="18" charset="0"/>
              </a:rPr>
              <a:t>FUNDAMENTALS of ENGINEERING SEISMOLOGY</a:t>
            </a:r>
          </a:p>
        </p:txBody>
      </p:sp>
      <p:sp>
        <p:nvSpPr>
          <p:cNvPr id="14339" name="Rectangle 3"/>
          <p:cNvSpPr>
            <a:spLocks noChangeArrowheads="1"/>
          </p:cNvSpPr>
          <p:nvPr/>
        </p:nvSpPr>
        <p:spPr bwMode="auto">
          <a:xfrm>
            <a:off x="1066800" y="914400"/>
            <a:ext cx="7086600" cy="16764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4340" name="Text Box 4"/>
          <p:cNvSpPr txBox="1">
            <a:spLocks noChangeArrowheads="1"/>
          </p:cNvSpPr>
          <p:nvPr/>
        </p:nvSpPr>
        <p:spPr bwMode="auto">
          <a:xfrm>
            <a:off x="1143000" y="3429000"/>
            <a:ext cx="69342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4400" b="1"/>
              <a:t>MEASURING GROUND MOTION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4725" y="990600"/>
            <a:ext cx="465455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Text Box 3"/>
          <p:cNvSpPr txBox="1">
            <a:spLocks noChangeArrowheads="1"/>
          </p:cNvSpPr>
          <p:nvPr/>
        </p:nvSpPr>
        <p:spPr bwMode="auto">
          <a:xfrm>
            <a:off x="527050" y="4495800"/>
            <a:ext cx="8088313" cy="144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500"/>
              </a:spcBef>
              <a:spcAft>
                <a:spcPts val="500"/>
              </a:spcAft>
              <a:buFontTx/>
              <a:buNone/>
            </a:pPr>
            <a:r>
              <a:rPr lang="en-US" altLang="en-US" sz="1600" b="1">
                <a:latin typeface="Arial" pitchFamily="34" charset="0"/>
              </a:rPr>
              <a:t>The first known instrument for earthquakes measurement is the Chang seismoscope built in China in 132 B.C. </a:t>
            </a:r>
          </a:p>
          <a:p>
            <a:pPr>
              <a:spcBef>
                <a:spcPts val="500"/>
              </a:spcBef>
              <a:spcAft>
                <a:spcPts val="500"/>
              </a:spcAft>
              <a:buFontTx/>
              <a:buNone/>
            </a:pPr>
            <a:r>
              <a:rPr lang="en-US" altLang="en-US" sz="1600" b="1">
                <a:latin typeface="Arial" pitchFamily="34" charset="0"/>
              </a:rPr>
              <a:t>Balls were held in the dragons’ mouths by lever devices connected to an internal pendulum. The direction of the epicenter was reputed to be indicated by the first ball released.</a:t>
            </a:r>
            <a:r>
              <a:rPr lang="en-US" altLang="en-US" sz="1600" b="1"/>
              <a:t> </a:t>
            </a:r>
          </a:p>
        </p:txBody>
      </p:sp>
      <p:sp>
        <p:nvSpPr>
          <p:cNvPr id="15364" name="Text Box 4"/>
          <p:cNvSpPr txBox="1">
            <a:spLocks noChangeArrowheads="1"/>
          </p:cNvSpPr>
          <p:nvPr/>
        </p:nvSpPr>
        <p:spPr bwMode="auto">
          <a:xfrm>
            <a:off x="1336675" y="228600"/>
            <a:ext cx="64706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30000"/>
              </a:spcBef>
              <a:buFontTx/>
              <a:buNone/>
            </a:pPr>
            <a:r>
              <a:rPr lang="en-US" altLang="en-US" b="1">
                <a:latin typeface="Arial" pitchFamily="34" charset="0"/>
              </a:rPr>
              <a:t>MEASURING EARTHQUAKES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a:xfrm>
            <a:off x="685800" y="609600"/>
            <a:ext cx="7772400" cy="628650"/>
          </a:xfrm>
        </p:spPr>
        <p:txBody>
          <a:bodyPr/>
          <a:lstStyle/>
          <a:p>
            <a:pPr eaLnBrk="1" hangingPunct="1"/>
            <a:r>
              <a:rPr lang="en-US" altLang="en-US" smtClean="0">
                <a:solidFill>
                  <a:schemeClr val="tx1"/>
                </a:solidFill>
              </a:rPr>
              <a:t>Jargon</a:t>
            </a:r>
          </a:p>
        </p:txBody>
      </p:sp>
      <p:sp>
        <p:nvSpPr>
          <p:cNvPr id="16387" name="Rectangle 1027"/>
          <p:cNvSpPr>
            <a:spLocks noGrp="1" noChangeArrowheads="1"/>
          </p:cNvSpPr>
          <p:nvPr>
            <p:ph type="body" idx="1"/>
          </p:nvPr>
        </p:nvSpPr>
        <p:spPr>
          <a:xfrm>
            <a:off x="685800" y="1219200"/>
            <a:ext cx="7772400" cy="4743450"/>
          </a:xfrm>
          <a:solidFill>
            <a:schemeClr val="bg1"/>
          </a:solidFill>
        </p:spPr>
        <p:txBody>
          <a:bodyPr/>
          <a:lstStyle/>
          <a:p>
            <a:pPr eaLnBrk="1" hangingPunct="1">
              <a:buFontTx/>
              <a:buNone/>
            </a:pPr>
            <a:r>
              <a:rPr lang="en-US" altLang="en-US" sz="2400" u="sng" smtClean="0">
                <a:solidFill>
                  <a:srgbClr val="FF0000"/>
                </a:solidFill>
              </a:rPr>
              <a:t>seismoscope</a:t>
            </a:r>
            <a:r>
              <a:rPr lang="en-US" altLang="en-US" sz="2400" smtClean="0"/>
              <a:t> – an instrument that documents the occurrence of ground motion (but does not record it over time)</a:t>
            </a:r>
          </a:p>
          <a:p>
            <a:pPr eaLnBrk="1" hangingPunct="1">
              <a:buFontTx/>
              <a:buNone/>
            </a:pPr>
            <a:endParaRPr lang="en-US" altLang="en-US" sz="2400" smtClean="0"/>
          </a:p>
          <a:p>
            <a:pPr eaLnBrk="1" hangingPunct="1">
              <a:buFontTx/>
              <a:buNone/>
            </a:pPr>
            <a:r>
              <a:rPr lang="en-US" altLang="en-US" sz="2400" u="sng" smtClean="0">
                <a:solidFill>
                  <a:srgbClr val="FF0000"/>
                </a:solidFill>
              </a:rPr>
              <a:t>seismometer</a:t>
            </a:r>
            <a:r>
              <a:rPr lang="en-US" altLang="en-US" sz="2400" smtClean="0"/>
              <a:t> – an instrument that senses ground motion and converts the motion into some form of signal</a:t>
            </a:r>
          </a:p>
          <a:p>
            <a:pPr eaLnBrk="1" hangingPunct="1">
              <a:buFontTx/>
              <a:buNone/>
            </a:pPr>
            <a:endParaRPr lang="en-US" altLang="en-US" sz="2400" smtClean="0"/>
          </a:p>
          <a:p>
            <a:pPr eaLnBrk="1" hangingPunct="1">
              <a:buFontTx/>
              <a:buNone/>
            </a:pPr>
            <a:r>
              <a:rPr lang="en-US" altLang="en-US" sz="2400" u="sng" smtClean="0">
                <a:solidFill>
                  <a:srgbClr val="FF0000"/>
                </a:solidFill>
              </a:rPr>
              <a:t>accelerometer</a:t>
            </a:r>
            <a:r>
              <a:rPr lang="en-US" altLang="en-US" sz="2400" smtClean="0"/>
              <a:t> – a seismometer that records acceleration, also known as strong ground motion</a:t>
            </a:r>
          </a:p>
          <a:p>
            <a:pPr eaLnBrk="1" hangingPunct="1">
              <a:buFontTx/>
              <a:buNone/>
            </a:pPr>
            <a:endParaRPr lang="en-US" altLang="en-US" sz="2400" smtClean="0"/>
          </a:p>
          <a:p>
            <a:pPr eaLnBrk="1" hangingPunct="1">
              <a:buFontTx/>
              <a:buNone/>
            </a:pPr>
            <a:r>
              <a:rPr lang="en-US" altLang="en-US" sz="2400" u="sng" smtClean="0">
                <a:solidFill>
                  <a:srgbClr val="FF0000"/>
                </a:solidFill>
              </a:rPr>
              <a:t>geophone</a:t>
            </a:r>
            <a:r>
              <a:rPr lang="en-US" altLang="en-US" sz="2400" smtClean="0"/>
              <a:t> – another name for a seismometer, commonly used in active source seismology</a:t>
            </a:r>
          </a:p>
          <a:p>
            <a:pPr eaLnBrk="1" hangingPunct="1">
              <a:buFontTx/>
              <a:buNone/>
            </a:pPr>
            <a:endParaRPr lang="en-US" altLang="en-US" sz="2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228600"/>
            <a:ext cx="7772400" cy="1143000"/>
          </a:xfrm>
        </p:spPr>
        <p:txBody>
          <a:bodyPr/>
          <a:lstStyle/>
          <a:p>
            <a:pPr eaLnBrk="1" hangingPunct="1"/>
            <a:r>
              <a:rPr lang="en-US" altLang="en-US" sz="3600" smtClean="0">
                <a:solidFill>
                  <a:schemeClr val="tx1"/>
                </a:solidFill>
              </a:rPr>
              <a:t>More Jargon</a:t>
            </a:r>
          </a:p>
        </p:txBody>
      </p:sp>
      <p:sp>
        <p:nvSpPr>
          <p:cNvPr id="17411" name="Rectangle 3"/>
          <p:cNvSpPr>
            <a:spLocks noGrp="1" noChangeArrowheads="1"/>
          </p:cNvSpPr>
          <p:nvPr>
            <p:ph type="body" idx="1"/>
          </p:nvPr>
        </p:nvSpPr>
        <p:spPr>
          <a:xfrm>
            <a:off x="685800" y="1524000"/>
            <a:ext cx="7772400" cy="4114800"/>
          </a:xfrm>
          <a:solidFill>
            <a:schemeClr val="bg1"/>
          </a:solidFill>
        </p:spPr>
        <p:txBody>
          <a:bodyPr/>
          <a:lstStyle/>
          <a:p>
            <a:pPr eaLnBrk="1" hangingPunct="1">
              <a:buFontTx/>
              <a:buNone/>
            </a:pPr>
            <a:r>
              <a:rPr lang="en-US" altLang="en-US" sz="2400" u="sng" smtClean="0">
                <a:solidFill>
                  <a:srgbClr val="FF0000"/>
                </a:solidFill>
              </a:rPr>
              <a:t>seismograph</a:t>
            </a:r>
            <a:r>
              <a:rPr lang="en-US" altLang="en-US" sz="2400" smtClean="0"/>
              <a:t> – a system of instruments that detects </a:t>
            </a:r>
            <a:r>
              <a:rPr lang="en-US" altLang="en-US" sz="2400" i="1" smtClean="0"/>
              <a:t>and records</a:t>
            </a:r>
            <a:r>
              <a:rPr lang="en-US" altLang="en-US" sz="2400" smtClean="0"/>
              <a:t> ground motion as a function of time</a:t>
            </a:r>
          </a:p>
          <a:p>
            <a:pPr eaLnBrk="1" hangingPunct="1">
              <a:buFontTx/>
              <a:buNone/>
            </a:pPr>
            <a:r>
              <a:rPr lang="en-US" altLang="en-US" sz="2400" u="sng" smtClean="0">
                <a:solidFill>
                  <a:srgbClr val="FF0000"/>
                </a:solidFill>
              </a:rPr>
              <a:t>seismogram</a:t>
            </a:r>
            <a:r>
              <a:rPr lang="en-US" altLang="en-US" sz="2400" smtClean="0"/>
              <a:t> – the actual record of ground motion produce by a seismograph</a:t>
            </a:r>
          </a:p>
          <a:p>
            <a:pPr eaLnBrk="1" hangingPunct="1">
              <a:buFontTx/>
              <a:buNone/>
            </a:pPr>
            <a:r>
              <a:rPr lang="en-US" altLang="en-US" sz="2400" u="sng" smtClean="0">
                <a:solidFill>
                  <a:srgbClr val="FF0000"/>
                </a:solidFill>
              </a:rPr>
              <a:t>seismometry</a:t>
            </a:r>
            <a:r>
              <a:rPr lang="en-US" altLang="en-US" sz="2400" smtClean="0"/>
              <a:t> – the design and development of seismic recording systems</a:t>
            </a:r>
          </a:p>
          <a:p>
            <a:pPr eaLnBrk="1" hangingPunct="1">
              <a:buFontTx/>
              <a:buNone/>
            </a:pPr>
            <a:r>
              <a:rPr lang="en-US" altLang="en-US" sz="2400" u="sng" smtClean="0">
                <a:solidFill>
                  <a:srgbClr val="FF0000"/>
                </a:solidFill>
              </a:rPr>
              <a:t>data logger</a:t>
            </a:r>
            <a:r>
              <a:rPr lang="en-US" altLang="en-US" sz="2400" smtClean="0"/>
              <a:t> – device that converts analog to digital signal and stores the signal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609600"/>
            <a:ext cx="7772400" cy="704850"/>
          </a:xfrm>
        </p:spPr>
        <p:txBody>
          <a:bodyPr/>
          <a:lstStyle/>
          <a:p>
            <a:pPr eaLnBrk="1" hangingPunct="1"/>
            <a:r>
              <a:rPr lang="en-US" altLang="en-US" smtClean="0">
                <a:solidFill>
                  <a:schemeClr val="tx1"/>
                </a:solidFill>
              </a:rPr>
              <a:t>Chronology of Instrumentation</a:t>
            </a:r>
          </a:p>
        </p:txBody>
      </p:sp>
      <p:sp>
        <p:nvSpPr>
          <p:cNvPr id="18435" name="Rectangle 3"/>
          <p:cNvSpPr>
            <a:spLocks noGrp="1" noChangeArrowheads="1"/>
          </p:cNvSpPr>
          <p:nvPr>
            <p:ph type="body" idx="1"/>
          </p:nvPr>
        </p:nvSpPr>
        <p:spPr>
          <a:xfrm>
            <a:off x="685800" y="1295400"/>
            <a:ext cx="7772400" cy="4114800"/>
          </a:xfrm>
        </p:spPr>
        <p:txBody>
          <a:bodyPr/>
          <a:lstStyle/>
          <a:p>
            <a:pPr eaLnBrk="1" hangingPunct="1">
              <a:buFontTx/>
              <a:buNone/>
            </a:pPr>
            <a:endParaRPr lang="en-US" altLang="en-US" sz="2400" i="1" smtClean="0"/>
          </a:p>
          <a:p>
            <a:pPr eaLnBrk="1" hangingPunct="1">
              <a:buFontTx/>
              <a:buNone/>
            </a:pPr>
            <a:r>
              <a:rPr lang="en-US" altLang="en-US" sz="2400" i="1" smtClean="0"/>
              <a:t>132 </a:t>
            </a:r>
            <a:r>
              <a:rPr lang="en-US" altLang="en-US" sz="2400" smtClean="0"/>
              <a:t>– first seismoscope (Heng, China)</a:t>
            </a:r>
          </a:p>
          <a:p>
            <a:pPr eaLnBrk="1" hangingPunct="1">
              <a:buFontTx/>
              <a:buNone/>
            </a:pPr>
            <a:endParaRPr lang="en-US" altLang="en-US" sz="2400" smtClean="0"/>
          </a:p>
          <a:p>
            <a:pPr eaLnBrk="1" hangingPunct="1">
              <a:buFontTx/>
              <a:buNone/>
            </a:pPr>
            <a:r>
              <a:rPr lang="en-US" altLang="en-US" sz="2400" i="1" smtClean="0"/>
              <a:t>1751</a:t>
            </a:r>
            <a:r>
              <a:rPr lang="en-US" altLang="en-US" sz="2400" smtClean="0"/>
              <a:t> – seismoscope which etched in sand (Bina, Italy)</a:t>
            </a:r>
          </a:p>
          <a:p>
            <a:pPr eaLnBrk="1" hangingPunct="1">
              <a:buFontTx/>
              <a:buNone/>
            </a:pPr>
            <a:endParaRPr lang="en-US" altLang="en-US" sz="2400" smtClean="0"/>
          </a:p>
          <a:p>
            <a:pPr eaLnBrk="1" hangingPunct="1">
              <a:buFontTx/>
              <a:buNone/>
            </a:pPr>
            <a:r>
              <a:rPr lang="en-US" altLang="en-US" sz="2400" i="1" smtClean="0"/>
              <a:t>1784 </a:t>
            </a:r>
            <a:r>
              <a:rPr lang="en-US" altLang="en-US" sz="2400" smtClean="0"/>
              <a:t>– first attempt to record ground motion as a function of time using a series of seismoscopes (Cavalli, Italy)</a:t>
            </a:r>
          </a:p>
          <a:p>
            <a:pPr eaLnBrk="1" hangingPunct="1">
              <a:buFontTx/>
              <a:buNone/>
            </a:pPr>
            <a:endParaRPr lang="en-US" altLang="en-US" sz="2400" smtClean="0"/>
          </a:p>
          <a:p>
            <a:pPr eaLnBrk="1" hangingPunct="1">
              <a:buFontTx/>
              <a:buNone/>
            </a:pPr>
            <a:r>
              <a:rPr lang="en-US" altLang="en-US" sz="2400" i="1" smtClean="0"/>
              <a:t>1875</a:t>
            </a:r>
            <a:r>
              <a:rPr lang="en-US" altLang="en-US" sz="2400" smtClean="0"/>
              <a:t> – first true seismograph (Cecchi, Italy)</a:t>
            </a:r>
          </a:p>
          <a:p>
            <a:pPr eaLnBrk="1" hangingPunct="1"/>
            <a:endParaRPr lang="en-US" altLang="en-US" sz="2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solidFill>
                  <a:schemeClr val="tx1"/>
                </a:solidFill>
              </a:rPr>
              <a:t>Chronology of Instrumentation</a:t>
            </a:r>
          </a:p>
        </p:txBody>
      </p:sp>
      <p:sp>
        <p:nvSpPr>
          <p:cNvPr id="19459" name="Rectangle 3"/>
          <p:cNvSpPr>
            <a:spLocks noGrp="1" noChangeArrowheads="1"/>
          </p:cNvSpPr>
          <p:nvPr>
            <p:ph type="body" idx="1"/>
          </p:nvPr>
        </p:nvSpPr>
        <p:spPr/>
        <p:txBody>
          <a:bodyPr/>
          <a:lstStyle/>
          <a:p>
            <a:pPr eaLnBrk="1" hangingPunct="1">
              <a:lnSpc>
                <a:spcPct val="90000"/>
              </a:lnSpc>
              <a:buFontTx/>
              <a:buNone/>
            </a:pPr>
            <a:r>
              <a:rPr lang="en-US" altLang="en-US" sz="2400" i="1" smtClean="0"/>
              <a:t>1889</a:t>
            </a:r>
            <a:r>
              <a:rPr lang="en-US" altLang="en-US" sz="2400" smtClean="0"/>
              <a:t> – first known seismogram from a distant earthquake is generated (Rebeur-Paschwitz, Germany)</a:t>
            </a:r>
          </a:p>
          <a:p>
            <a:pPr eaLnBrk="1" hangingPunct="1">
              <a:lnSpc>
                <a:spcPct val="90000"/>
              </a:lnSpc>
              <a:buFontTx/>
              <a:buNone/>
            </a:pPr>
            <a:endParaRPr lang="en-US" altLang="en-US" sz="2400" smtClean="0"/>
          </a:p>
          <a:p>
            <a:pPr eaLnBrk="1" hangingPunct="1">
              <a:lnSpc>
                <a:spcPct val="90000"/>
              </a:lnSpc>
              <a:buFontTx/>
              <a:buNone/>
            </a:pPr>
            <a:r>
              <a:rPr lang="en-US" altLang="en-US" sz="2400" i="1" smtClean="0"/>
              <a:t>1914</a:t>
            </a:r>
            <a:r>
              <a:rPr lang="en-US" altLang="en-US" sz="2400" smtClean="0"/>
              <a:t> – first seismometer to use electromagnetic transducer to sense ground motion (Galitzin, Russia)</a:t>
            </a:r>
          </a:p>
          <a:p>
            <a:pPr eaLnBrk="1" hangingPunct="1">
              <a:lnSpc>
                <a:spcPct val="90000"/>
              </a:lnSpc>
              <a:buFontTx/>
              <a:buNone/>
            </a:pPr>
            <a:endParaRPr lang="en-US" altLang="en-US" sz="2400" smtClean="0"/>
          </a:p>
          <a:p>
            <a:pPr eaLnBrk="1" hangingPunct="1">
              <a:lnSpc>
                <a:spcPct val="90000"/>
              </a:lnSpc>
              <a:buFontTx/>
              <a:buNone/>
            </a:pPr>
            <a:r>
              <a:rPr lang="en-US" altLang="en-US" sz="2400" i="1" smtClean="0"/>
              <a:t>1969</a:t>
            </a:r>
            <a:r>
              <a:rPr lang="en-US" altLang="en-US" sz="2400" smtClean="0"/>
              <a:t> – first digital seismograph (data recorded in discrete samples on a magnetic tape) (U.S. researchers)</a:t>
            </a:r>
          </a:p>
          <a:p>
            <a:pPr eaLnBrk="1" hangingPunct="1">
              <a:lnSpc>
                <a:spcPct val="90000"/>
              </a:lnSpc>
              <a:buFontTx/>
              <a:buNone/>
            </a:pPr>
            <a:endParaRPr lang="en-US" altLang="en-US" sz="2400" smtClean="0"/>
          </a:p>
          <a:p>
            <a:pPr eaLnBrk="1" hangingPunct="1">
              <a:lnSpc>
                <a:spcPct val="90000"/>
              </a:lnSpc>
              <a:buFontTx/>
              <a:buNone/>
            </a:pPr>
            <a:r>
              <a:rPr lang="en-US" altLang="en-US" sz="2400" i="1" smtClean="0"/>
              <a:t>1990s</a:t>
            </a:r>
            <a:r>
              <a:rPr lang="en-US" altLang="en-US" sz="2400" smtClean="0"/>
              <a:t> – broadcast of real time seismic data via internet</a:t>
            </a:r>
          </a:p>
          <a:p>
            <a:pPr eaLnBrk="1" hangingPunct="1">
              <a:lnSpc>
                <a:spcPct val="90000"/>
              </a:lnSpc>
              <a:buFontTx/>
              <a:buNone/>
            </a:pPr>
            <a:endParaRPr lang="en-US" altLang="en-US" sz="2400" smtClean="0"/>
          </a:p>
          <a:p>
            <a:pPr eaLnBrk="1" hangingPunct="1">
              <a:lnSpc>
                <a:spcPct val="90000"/>
              </a:lnSpc>
            </a:pPr>
            <a:endParaRPr lang="en-US" altLang="en-US" sz="28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4213" y="188913"/>
            <a:ext cx="7772400" cy="1143000"/>
          </a:xfrm>
        </p:spPr>
        <p:txBody>
          <a:bodyPr/>
          <a:lstStyle/>
          <a:p>
            <a:pPr eaLnBrk="1" hangingPunct="1"/>
            <a:r>
              <a:rPr lang="en-US" altLang="en-US" smtClean="0">
                <a:solidFill>
                  <a:schemeClr val="tx1"/>
                </a:solidFill>
              </a:rPr>
              <a:t>How Seismometers Work</a:t>
            </a:r>
          </a:p>
        </p:txBody>
      </p:sp>
      <p:sp>
        <p:nvSpPr>
          <p:cNvPr id="20483" name="Rectangle 3"/>
          <p:cNvSpPr>
            <a:spLocks noGrp="1" noChangeArrowheads="1"/>
          </p:cNvSpPr>
          <p:nvPr>
            <p:ph type="body" idx="1"/>
          </p:nvPr>
        </p:nvSpPr>
        <p:spPr>
          <a:xfrm>
            <a:off x="685800" y="3962400"/>
            <a:ext cx="7772400" cy="2457450"/>
          </a:xfrm>
          <a:ln>
            <a:solidFill>
              <a:schemeClr val="tx2"/>
            </a:solidFill>
            <a:miter lim="800000"/>
            <a:headEnd/>
            <a:tailEnd/>
          </a:ln>
        </p:spPr>
        <p:txBody>
          <a:bodyPr/>
          <a:lstStyle/>
          <a:p>
            <a:pPr eaLnBrk="1" hangingPunct="1">
              <a:buFontTx/>
              <a:buNone/>
            </a:pPr>
            <a:r>
              <a:rPr lang="en-US" altLang="en-US" i="1" smtClean="0">
                <a:solidFill>
                  <a:srgbClr val="000099"/>
                </a:solidFill>
              </a:rPr>
              <a:t>Fundamental Idea:</a:t>
            </a:r>
            <a:r>
              <a:rPr lang="en-US" altLang="en-US" smtClean="0">
                <a:solidFill>
                  <a:srgbClr val="000099"/>
                </a:solidFill>
              </a:rPr>
              <a:t> To record ground motion a seismometer must be </a:t>
            </a:r>
            <a:r>
              <a:rPr lang="en-US" altLang="en-US" i="1" smtClean="0">
                <a:solidFill>
                  <a:srgbClr val="000099"/>
                </a:solidFill>
              </a:rPr>
              <a:t>decoupled</a:t>
            </a:r>
            <a:r>
              <a:rPr lang="en-US" altLang="en-US" smtClean="0">
                <a:solidFill>
                  <a:srgbClr val="000099"/>
                </a:solidFill>
              </a:rPr>
              <a:t> from the ground. If the seismometer moves with the ground then no motion will be recorded.</a:t>
            </a:r>
          </a:p>
        </p:txBody>
      </p:sp>
      <p:sp>
        <p:nvSpPr>
          <p:cNvPr id="20484" name="Rectangle 5"/>
          <p:cNvSpPr>
            <a:spLocks noChangeArrowheads="1"/>
          </p:cNvSpPr>
          <p:nvPr/>
        </p:nvSpPr>
        <p:spPr bwMode="auto">
          <a:xfrm>
            <a:off x="684213" y="1412875"/>
            <a:ext cx="7777162" cy="2292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400">
                <a:solidFill>
                  <a:srgbClr val="000099"/>
                </a:solidFill>
              </a:rPr>
              <a:t>Since the measurements are done in a moving reference frame (the earth’s surface), almost all seismic sensors are based on the inertia of a suspended mass, which will tend to remain stationary in response to external motion. The relative motion between the suspended mass and the ground will then be a function of the ground’s motion</a:t>
            </a:r>
          </a:p>
        </p:txBody>
      </p:sp>
      <p:sp>
        <p:nvSpPr>
          <p:cNvPr id="20485" name="Text Box 6"/>
          <p:cNvSpPr txBox="1">
            <a:spLocks noChangeArrowheads="1"/>
          </p:cNvSpPr>
          <p:nvPr/>
        </p:nvSpPr>
        <p:spPr bwMode="auto">
          <a:xfrm>
            <a:off x="6372225" y="3284538"/>
            <a:ext cx="2003425" cy="336550"/>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Havskov and Alguacil</a:t>
            </a:r>
          </a:p>
        </p:txBody>
      </p:sp>
      <p:sp>
        <p:nvSpPr>
          <p:cNvPr id="20486" name="Line 7"/>
          <p:cNvSpPr>
            <a:spLocks noChangeShapeType="1"/>
          </p:cNvSpPr>
          <p:nvPr/>
        </p:nvSpPr>
        <p:spPr bwMode="auto">
          <a:xfrm>
            <a:off x="3492500" y="2205038"/>
            <a:ext cx="4824413"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7" name="Line 8"/>
          <p:cNvSpPr>
            <a:spLocks noChangeShapeType="1"/>
          </p:cNvSpPr>
          <p:nvPr/>
        </p:nvSpPr>
        <p:spPr bwMode="auto">
          <a:xfrm>
            <a:off x="827088" y="2565400"/>
            <a:ext cx="748982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8" name="Line 9"/>
          <p:cNvSpPr>
            <a:spLocks noChangeShapeType="1"/>
          </p:cNvSpPr>
          <p:nvPr/>
        </p:nvSpPr>
        <p:spPr bwMode="auto">
          <a:xfrm>
            <a:off x="827088" y="2924175"/>
            <a:ext cx="5040312"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Seismograph"/>
          <p:cNvPicPr>
            <a:picLocks noChangeAspect="1" noChangeArrowheads="1"/>
          </p:cNvPicPr>
          <p:nvPr/>
        </p:nvPicPr>
        <p:blipFill>
          <a:blip r:embed="rId3" cstate="print">
            <a:extLst>
              <a:ext uri="{28A0092B-C50C-407E-A947-70E740481C1C}">
                <a14:useLocalDpi xmlns:a14="http://schemas.microsoft.com/office/drawing/2010/main" val="0"/>
              </a:ext>
            </a:extLst>
          </a:blip>
          <a:srcRect t="21367"/>
          <a:stretch>
            <a:fillRect/>
          </a:stretch>
        </p:blipFill>
        <p:spPr bwMode="auto">
          <a:xfrm>
            <a:off x="381000" y="1747838"/>
            <a:ext cx="8464550" cy="4360862"/>
          </a:xfrm>
          <a:prstGeom prst="rect">
            <a:avLst/>
          </a:prstGeom>
          <a:noFill/>
          <a:ln w="571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1507" name="Text Box 4"/>
          <p:cNvSpPr txBox="1">
            <a:spLocks noChangeArrowheads="1"/>
          </p:cNvSpPr>
          <p:nvPr/>
        </p:nvSpPr>
        <p:spPr bwMode="auto">
          <a:xfrm>
            <a:off x="1219200" y="685800"/>
            <a:ext cx="6470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en-US" sz="2800" b="1">
                <a:latin typeface="Arial" pitchFamily="34" charset="0"/>
              </a:rPr>
              <a:t>Principles of seismographs</a:t>
            </a:r>
          </a:p>
        </p:txBody>
      </p:sp>
      <p:sp>
        <p:nvSpPr>
          <p:cNvPr id="21508" name="Text Box 5"/>
          <p:cNvSpPr txBox="1">
            <a:spLocks noChangeArrowheads="1"/>
          </p:cNvSpPr>
          <p:nvPr/>
        </p:nvSpPr>
        <p:spPr bwMode="auto">
          <a:xfrm>
            <a:off x="1965325" y="6213475"/>
            <a:ext cx="5624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Doors in CAR College (swing on tilted axis)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3086" t="30316" r="9392" b="14561"/>
          <a:stretch>
            <a:fillRect/>
          </a:stretch>
        </p:blipFill>
        <p:spPr bwMode="auto">
          <a:xfrm>
            <a:off x="0" y="0"/>
            <a:ext cx="6156325" cy="32829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descr="seismometer_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4663" y="3305175"/>
            <a:ext cx="465772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4"/>
          <p:cNvSpPr txBox="1">
            <a:spLocks noChangeArrowheads="1"/>
          </p:cNvSpPr>
          <p:nvPr/>
        </p:nvSpPr>
        <p:spPr bwMode="auto">
          <a:xfrm>
            <a:off x="592138" y="4384675"/>
            <a:ext cx="3455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The current is proportional</a:t>
            </a:r>
          </a:p>
          <a:p>
            <a:pPr eaLnBrk="1" hangingPunct="1">
              <a:spcBef>
                <a:spcPct val="0"/>
              </a:spcBef>
              <a:buFontTx/>
              <a:buNone/>
            </a:pPr>
            <a:r>
              <a:rPr lang="en-US" altLang="en-US" sz="2400"/>
              <a:t>to the mass velocity </a:t>
            </a:r>
          </a:p>
        </p:txBody>
      </p:sp>
      <p:sp>
        <p:nvSpPr>
          <p:cNvPr id="22533" name="Text Box 5"/>
          <p:cNvSpPr txBox="1">
            <a:spLocks noChangeArrowheads="1"/>
          </p:cNvSpPr>
          <p:nvPr/>
        </p:nvSpPr>
        <p:spPr bwMode="auto">
          <a:xfrm>
            <a:off x="6300788" y="333375"/>
            <a:ext cx="266065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Electro-magnetic </a:t>
            </a:r>
          </a:p>
          <a:p>
            <a:pPr eaLnBrk="1" hangingPunct="1">
              <a:spcBef>
                <a:spcPct val="0"/>
              </a:spcBef>
              <a:buFontTx/>
              <a:buNone/>
            </a:pPr>
            <a:r>
              <a:rPr lang="en-US" altLang="en-US" sz="2400">
                <a:solidFill>
                  <a:srgbClr val="FF0000"/>
                </a:solidFill>
              </a:rPr>
              <a:t>sensor</a:t>
            </a:r>
            <a:r>
              <a:rPr lang="en-US" altLang="en-US" sz="2400"/>
              <a:t>.</a:t>
            </a:r>
          </a:p>
          <a:p>
            <a:pPr eaLnBrk="1" hangingPunct="1">
              <a:spcBef>
                <a:spcPct val="0"/>
              </a:spcBef>
              <a:buFontTx/>
              <a:buNone/>
            </a:pPr>
            <a:r>
              <a:rPr lang="en-US" altLang="en-US" sz="2400"/>
              <a:t>Velocity transducer:</a:t>
            </a:r>
          </a:p>
          <a:p>
            <a:pPr eaLnBrk="1" hangingPunct="1">
              <a:spcBef>
                <a:spcPct val="0"/>
              </a:spcBef>
              <a:buFontTx/>
              <a:buNone/>
            </a:pPr>
            <a:r>
              <a:rPr lang="en-US" altLang="en-US" sz="2400"/>
              <a:t>moving coil within</a:t>
            </a:r>
          </a:p>
          <a:p>
            <a:pPr eaLnBrk="1" hangingPunct="1">
              <a:spcBef>
                <a:spcPct val="0"/>
              </a:spcBef>
              <a:buFontTx/>
              <a:buNone/>
            </a:pPr>
            <a:r>
              <a:rPr lang="en-US" altLang="en-US" sz="2400"/>
              <a:t>a magnetic field</a:t>
            </a:r>
          </a:p>
          <a:p>
            <a:pPr eaLnBrk="1" hangingPunct="1">
              <a:spcBef>
                <a:spcPct val="0"/>
              </a:spcBef>
              <a:buFontTx/>
              <a:buNone/>
            </a:pPr>
            <a:endParaRPr lang="en-US" altLang="en-US" sz="2400"/>
          </a:p>
        </p:txBody>
      </p:sp>
      <p:sp>
        <p:nvSpPr>
          <p:cNvPr id="22534" name="Text Box 6"/>
          <p:cNvSpPr txBox="1">
            <a:spLocks noChangeArrowheads="1"/>
          </p:cNvSpPr>
          <p:nvPr/>
        </p:nvSpPr>
        <p:spPr bwMode="auto">
          <a:xfrm>
            <a:off x="3995738" y="2276475"/>
            <a:ext cx="20034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Havskov and Alguacil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seismometer_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533400"/>
            <a:ext cx="441483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500188" y="1785938"/>
            <a:ext cx="6019800" cy="46482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pic>
        <p:nvPicPr>
          <p:cNvPr id="2457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828800"/>
            <a:ext cx="53340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Rectangle 4"/>
          <p:cNvSpPr>
            <a:spLocks noChangeArrowheads="1"/>
          </p:cNvSpPr>
          <p:nvPr/>
        </p:nvSpPr>
        <p:spPr bwMode="auto">
          <a:xfrm>
            <a:off x="1428750" y="1714500"/>
            <a:ext cx="6019800" cy="46482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24581" name="Text Box 5"/>
          <p:cNvSpPr txBox="1">
            <a:spLocks noChangeArrowheads="1"/>
          </p:cNvSpPr>
          <p:nvPr/>
        </p:nvSpPr>
        <p:spPr bwMode="auto">
          <a:xfrm>
            <a:off x="609600" y="533400"/>
            <a:ext cx="7315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latin typeface="Arial" pitchFamily="34" charset="0"/>
              </a:rPr>
              <a:t>Analog Strong-Motion Accelerographs</a:t>
            </a:r>
          </a:p>
        </p:txBody>
      </p:sp>
      <p:sp>
        <p:nvSpPr>
          <p:cNvPr id="24582" name="Slide Number Placeholder 5"/>
          <p:cNvSpPr>
            <a:spLocks noGrp="1"/>
          </p:cNvSpPr>
          <p:nvPr>
            <p:ph type="sldNum"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2B002DE9-BACB-4642-B9C9-60263530B14E}" type="slidenum">
              <a:rPr lang="tr-TR" altLang="en-US" sz="1400" smtClean="0">
                <a:latin typeface="Arial" pitchFamily="34" charset="0"/>
              </a:rPr>
              <a:pPr eaLnBrk="1" hangingPunct="1">
                <a:spcBef>
                  <a:spcPct val="0"/>
                </a:spcBef>
                <a:buFontTx/>
                <a:buNone/>
              </a:pPr>
              <a:t>11</a:t>
            </a:fld>
            <a:endParaRPr lang="tr-TR" altLang="en-US" sz="1400" smtClean="0">
              <a:latin typeface="Arial" pitchFamily="34" charset="0"/>
            </a:endParaRPr>
          </a:p>
        </p:txBody>
      </p:sp>
      <p:sp>
        <p:nvSpPr>
          <p:cNvPr id="24583" name="Footer Placeholder 6"/>
          <p:cNvSpPr>
            <a:spLocks noGrp="1"/>
          </p:cNvSpPr>
          <p:nvPr>
            <p:ph type="ftr"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tr-TR" altLang="en-US" sz="1400" smtClean="0">
                <a:latin typeface="Arial" pitchFamily="34" charset="0"/>
              </a:rPr>
              <a:t>USGS - DAVID BOORE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12"/>
          <p:cNvSpPr>
            <a:spLocks noChangeArrowheads="1"/>
          </p:cNvSpPr>
          <p:nvPr/>
        </p:nvSpPr>
        <p:spPr bwMode="auto">
          <a:xfrm>
            <a:off x="0" y="3008313"/>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000">
              <a:latin typeface="Arial" pitchFamily="34" charset="0"/>
            </a:endParaRPr>
          </a:p>
        </p:txBody>
      </p:sp>
      <p:sp>
        <p:nvSpPr>
          <p:cNvPr id="25603" name="Rectangle 14"/>
          <p:cNvSpPr>
            <a:spLocks noChangeArrowheads="1"/>
          </p:cNvSpPr>
          <p:nvPr/>
        </p:nvSpPr>
        <p:spPr bwMode="auto">
          <a:xfrm>
            <a:off x="0" y="3008313"/>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000">
              <a:latin typeface="Arial" pitchFamily="34" charset="0"/>
            </a:endParaRPr>
          </a:p>
        </p:txBody>
      </p:sp>
      <p:sp>
        <p:nvSpPr>
          <p:cNvPr id="25604" name="Rectangle 22"/>
          <p:cNvSpPr>
            <a:spLocks noChangeArrowheads="1"/>
          </p:cNvSpPr>
          <p:nvPr/>
        </p:nvSpPr>
        <p:spPr bwMode="auto">
          <a:xfrm>
            <a:off x="2795588" y="18764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25605" name="Rectangle 26"/>
          <p:cNvSpPr>
            <a:spLocks noChangeArrowheads="1"/>
          </p:cNvSpPr>
          <p:nvPr/>
        </p:nvSpPr>
        <p:spPr bwMode="auto">
          <a:xfrm>
            <a:off x="3481388"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25606" name="Rectangle 29"/>
          <p:cNvSpPr>
            <a:spLocks noChangeArrowheads="1"/>
          </p:cNvSpPr>
          <p:nvPr/>
        </p:nvSpPr>
        <p:spPr bwMode="auto">
          <a:xfrm>
            <a:off x="4000500" y="3162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6181" name="Text Box 37"/>
          <p:cNvSpPr txBox="1">
            <a:spLocks noChangeArrowheads="1"/>
          </p:cNvSpPr>
          <p:nvPr/>
        </p:nvSpPr>
        <p:spPr bwMode="auto">
          <a:xfrm>
            <a:off x="425450" y="357188"/>
            <a:ext cx="7575550" cy="523875"/>
          </a:xfrm>
          <a:prstGeom prst="rect">
            <a:avLst/>
          </a:prstGeom>
          <a:noFill/>
          <a:ln w="9525">
            <a:noFill/>
            <a:miter lim="800000"/>
            <a:headEnd/>
            <a:tailEnd/>
          </a:ln>
          <a:effectLst/>
        </p:spPr>
        <p:txBody>
          <a:bodyPr>
            <a:spAutoFit/>
          </a:bodyPr>
          <a:lstStyle/>
          <a:p>
            <a:pPr>
              <a:spcBef>
                <a:spcPct val="50000"/>
              </a:spcBef>
              <a:defRPr/>
            </a:pPr>
            <a:r>
              <a:rPr lang="tr-TR" sz="2800" b="1" i="1">
                <a:solidFill>
                  <a:srgbClr val="FF0000"/>
                </a:solidFill>
                <a:effectLst>
                  <a:outerShdw blurRad="38100" dist="38100" dir="2700000" algn="tl">
                    <a:srgbClr val="C0C0C0"/>
                  </a:outerShdw>
                </a:effectLst>
                <a:latin typeface="Arial" charset="0"/>
              </a:rPr>
              <a:t>Analog accelerographs</a:t>
            </a:r>
            <a:endParaRPr lang="en-US" sz="2800" b="1" i="1">
              <a:solidFill>
                <a:srgbClr val="FF0000"/>
              </a:solidFill>
              <a:effectLst>
                <a:outerShdw blurRad="38100" dist="38100" dir="2700000" algn="tl">
                  <a:srgbClr val="C0C0C0"/>
                </a:outerShdw>
              </a:effectLst>
              <a:latin typeface="Arial" charset="0"/>
            </a:endParaRPr>
          </a:p>
        </p:txBody>
      </p:sp>
      <p:sp>
        <p:nvSpPr>
          <p:cNvPr id="25608" name="Text Box 58"/>
          <p:cNvSpPr txBox="1">
            <a:spLocks noChangeArrowheads="1"/>
          </p:cNvSpPr>
          <p:nvPr/>
        </p:nvSpPr>
        <p:spPr bwMode="auto">
          <a:xfrm>
            <a:off x="611188" y="2714625"/>
            <a:ext cx="78486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000">
                <a:latin typeface="Arial" pitchFamily="34" charset="0"/>
              </a:rPr>
              <a:t>Three important disadvantages of analog accelerographs:</a:t>
            </a:r>
          </a:p>
          <a:p>
            <a:pPr eaLnBrk="1" hangingPunct="1">
              <a:spcBef>
                <a:spcPct val="50000"/>
              </a:spcBef>
              <a:buFontTx/>
              <a:buAutoNum type="arabicPeriod"/>
            </a:pPr>
            <a:r>
              <a:rPr lang="en-US" altLang="en-US" sz="2000">
                <a:latin typeface="Arial" pitchFamily="34" charset="0"/>
              </a:rPr>
              <a:t>Always triggered by a specified threshold of acceleration which means the first motions are often not recorded </a:t>
            </a:r>
          </a:p>
          <a:p>
            <a:pPr eaLnBrk="1" hangingPunct="1">
              <a:spcBef>
                <a:spcPct val="50000"/>
              </a:spcBef>
              <a:buFontTx/>
              <a:buAutoNum type="arabicPeriod"/>
            </a:pPr>
            <a:r>
              <a:rPr lang="en-US" altLang="en-US" sz="2000">
                <a:latin typeface="Arial" pitchFamily="34" charset="0"/>
              </a:rPr>
              <a:t>The limitation of natural frequency of analog instruments. They are generally limited to about 25 Hz.</a:t>
            </a:r>
          </a:p>
          <a:p>
            <a:pPr eaLnBrk="1" hangingPunct="1">
              <a:spcBef>
                <a:spcPct val="50000"/>
              </a:spcBef>
              <a:buFontTx/>
              <a:buAutoNum type="arabicPeriod"/>
            </a:pPr>
            <a:r>
              <a:rPr lang="en-US" altLang="en-US" sz="2000">
                <a:latin typeface="Arial" pitchFamily="34" charset="0"/>
              </a:rPr>
              <a:t>It is necessary to digitize the traces of analog instruments as they record on film or paper (most important disadvantage as it is the prime source of noise)</a:t>
            </a:r>
          </a:p>
        </p:txBody>
      </p:sp>
      <p:sp>
        <p:nvSpPr>
          <p:cNvPr id="25609" name="Text Box 59"/>
          <p:cNvSpPr txBox="1">
            <a:spLocks noChangeArrowheads="1"/>
          </p:cNvSpPr>
          <p:nvPr/>
        </p:nvSpPr>
        <p:spPr bwMode="auto">
          <a:xfrm>
            <a:off x="990600" y="1127125"/>
            <a:ext cx="66690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000">
                <a:latin typeface="Arial" pitchFamily="34" charset="0"/>
              </a:rPr>
              <a:t>These instruments produce traces of the ground acceleration against time on film or paper. Most widely used analog instrument is the Kinemeterics SMA-1  </a:t>
            </a:r>
          </a:p>
        </p:txBody>
      </p:sp>
      <p:sp>
        <p:nvSpPr>
          <p:cNvPr id="25610"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tr-TR" altLang="en-US" sz="1400">
                <a:latin typeface="Arial" pitchFamily="34" charset="0"/>
              </a:rPr>
              <a:t>Dr. Sinan Akkar</a:t>
            </a:r>
          </a:p>
        </p:txBody>
      </p:sp>
      <p:sp>
        <p:nvSpPr>
          <p:cNvPr id="25611"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2" name="Text Box 7"/>
          <p:cNvSpPr txBox="1">
            <a:spLocks noChangeArrowheads="1"/>
          </p:cNvSpPr>
          <p:nvPr/>
        </p:nvSpPr>
        <p:spPr bwMode="auto">
          <a:xfrm>
            <a:off x="-36513" y="6540500"/>
            <a:ext cx="5037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tr-TR" altLang="en-US" sz="1400" i="1">
                <a:latin typeface="Arial" pitchFamily="34" charset="0"/>
              </a:rPr>
              <a:t>Strong Ground Motion Parameters – Data Processing</a:t>
            </a:r>
          </a:p>
        </p:txBody>
      </p:sp>
      <p:sp>
        <p:nvSpPr>
          <p:cNvPr id="25613" name="Slide Number Placeholder 12"/>
          <p:cNvSpPr>
            <a:spLocks noGrp="1"/>
          </p:cNvSpPr>
          <p:nvPr>
            <p:ph type="sldNum"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F6653908-5A81-4059-82DE-FD9FC6127F6A}" type="slidenum">
              <a:rPr lang="tr-TR" altLang="en-US" sz="1400" smtClean="0">
                <a:latin typeface="Arial" pitchFamily="34" charset="0"/>
              </a:rPr>
              <a:pPr eaLnBrk="1" hangingPunct="1">
                <a:spcBef>
                  <a:spcPct val="0"/>
                </a:spcBef>
                <a:buFontTx/>
                <a:buNone/>
              </a:pPr>
              <a:t>12</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locdi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275" y="457200"/>
            <a:ext cx="3938588" cy="3175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6627" name="Picture 3" descr="18"/>
          <p:cNvPicPr>
            <a:picLocks noChangeAspect="1" noChangeArrowheads="1"/>
          </p:cNvPicPr>
          <p:nvPr/>
        </p:nvPicPr>
        <p:blipFill>
          <a:blip r:embed="rId4" cstate="print">
            <a:extLst>
              <a:ext uri="{28A0092B-C50C-407E-A947-70E740481C1C}">
                <a14:useLocalDpi xmlns:a14="http://schemas.microsoft.com/office/drawing/2010/main" val="0"/>
              </a:ext>
            </a:extLst>
          </a:blip>
          <a:srcRect l="1672" r="2963" b="36470"/>
          <a:stretch>
            <a:fillRect/>
          </a:stretch>
        </p:blipFill>
        <p:spPr bwMode="auto">
          <a:xfrm>
            <a:off x="4800600" y="1981200"/>
            <a:ext cx="4010025" cy="41148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6628" name="Text Box 4"/>
          <p:cNvSpPr txBox="1">
            <a:spLocks noChangeArrowheads="1"/>
          </p:cNvSpPr>
          <p:nvPr/>
        </p:nvSpPr>
        <p:spPr bwMode="auto">
          <a:xfrm>
            <a:off x="352425" y="4191000"/>
            <a:ext cx="35163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en-US" b="1">
                <a:latin typeface="Arial" pitchFamily="34" charset="0"/>
              </a:rPr>
              <a:t>Modern seismic monitoring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solidFill>
                  <a:schemeClr val="tx1"/>
                </a:solidFill>
              </a:rPr>
              <a:t>Modern Seismometers</a:t>
            </a:r>
          </a:p>
        </p:txBody>
      </p:sp>
      <p:sp>
        <p:nvSpPr>
          <p:cNvPr id="27651" name="Rectangle 3"/>
          <p:cNvSpPr>
            <a:spLocks noGrp="1" noChangeArrowheads="1"/>
          </p:cNvSpPr>
          <p:nvPr>
            <p:ph type="body" idx="1"/>
          </p:nvPr>
        </p:nvSpPr>
        <p:spPr/>
        <p:txBody>
          <a:bodyPr/>
          <a:lstStyle/>
          <a:p>
            <a:pPr marL="609600" indent="-609600" eaLnBrk="1" hangingPunct="1">
              <a:lnSpc>
                <a:spcPct val="90000"/>
              </a:lnSpc>
            </a:pPr>
            <a:r>
              <a:rPr lang="en-US" altLang="en-US" sz="2800" smtClean="0"/>
              <a:t>A conductive (metallic) mass is decoupled from surrounding magnets inside a protective casing.</a:t>
            </a:r>
          </a:p>
          <a:p>
            <a:pPr marL="609600" indent="-609600" eaLnBrk="1" hangingPunct="1">
              <a:lnSpc>
                <a:spcPct val="90000"/>
              </a:lnSpc>
              <a:buFontTx/>
              <a:buNone/>
            </a:pPr>
            <a:endParaRPr lang="en-US" altLang="en-US" sz="2800" smtClean="0"/>
          </a:p>
          <a:p>
            <a:pPr marL="609600" indent="-609600" eaLnBrk="1" hangingPunct="1">
              <a:lnSpc>
                <a:spcPct val="90000"/>
              </a:lnSpc>
            </a:pPr>
            <a:r>
              <a:rPr lang="en-US" altLang="en-US" sz="2800" smtClean="0"/>
              <a:t>Ground motion causes the mass to move </a:t>
            </a:r>
            <a:r>
              <a:rPr lang="en-US" altLang="en-US" sz="2800" i="1" smtClean="0"/>
              <a:t>relative</a:t>
            </a:r>
            <a:r>
              <a:rPr lang="en-US" altLang="en-US" sz="2800" smtClean="0"/>
              <a:t> to the surrounding magnetic field.</a:t>
            </a:r>
          </a:p>
          <a:p>
            <a:pPr marL="609600" indent="-609600" eaLnBrk="1" hangingPunct="1">
              <a:lnSpc>
                <a:spcPct val="90000"/>
              </a:lnSpc>
              <a:buFontTx/>
              <a:buNone/>
            </a:pPr>
            <a:endParaRPr lang="en-US" altLang="en-US" sz="2800" smtClean="0"/>
          </a:p>
          <a:p>
            <a:pPr marL="609600" indent="-609600" eaLnBrk="1" hangingPunct="1">
              <a:lnSpc>
                <a:spcPct val="90000"/>
              </a:lnSpc>
            </a:pPr>
            <a:r>
              <a:rPr lang="en-US" altLang="en-US" sz="2800" smtClean="0"/>
              <a:t>This creates an electric current with an amplitude that is proportional to the</a:t>
            </a:r>
            <a:r>
              <a:rPr lang="en-US" altLang="en-US" sz="2800" i="1" smtClean="0"/>
              <a:t> velocity</a:t>
            </a:r>
            <a:r>
              <a:rPr lang="en-US" altLang="en-US" sz="2800" smtClean="0"/>
              <a:t> of the mass.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solidFill>
                  <a:schemeClr val="tx1"/>
                </a:solidFill>
              </a:rPr>
              <a:t>Modern Seismometers</a:t>
            </a:r>
          </a:p>
        </p:txBody>
      </p:sp>
      <p:sp>
        <p:nvSpPr>
          <p:cNvPr id="28675" name="Rectangle 3"/>
          <p:cNvSpPr>
            <a:spLocks noGrp="1" noChangeArrowheads="1"/>
          </p:cNvSpPr>
          <p:nvPr>
            <p:ph type="body" idx="1"/>
          </p:nvPr>
        </p:nvSpPr>
        <p:spPr/>
        <p:txBody>
          <a:bodyPr/>
          <a:lstStyle/>
          <a:p>
            <a:pPr marL="533400" indent="-533400" eaLnBrk="1" hangingPunct="1">
              <a:lnSpc>
                <a:spcPct val="90000"/>
              </a:lnSpc>
            </a:pPr>
            <a:r>
              <a:rPr lang="en-US" altLang="en-US" sz="2800" smtClean="0"/>
              <a:t>This electric current is transmitted to a digitizer which converts the analog (continuous) signal to a digital (discrete) signal.</a:t>
            </a:r>
          </a:p>
          <a:p>
            <a:pPr marL="533400" indent="-533400" eaLnBrk="1" hangingPunct="1">
              <a:lnSpc>
                <a:spcPct val="90000"/>
              </a:lnSpc>
              <a:buFontTx/>
              <a:buNone/>
            </a:pPr>
            <a:endParaRPr lang="en-US" altLang="en-US" sz="2800" smtClean="0"/>
          </a:p>
          <a:p>
            <a:pPr marL="533400" indent="-533400" eaLnBrk="1" hangingPunct="1">
              <a:lnSpc>
                <a:spcPct val="90000"/>
              </a:lnSpc>
            </a:pPr>
            <a:r>
              <a:rPr lang="en-US" altLang="en-US" sz="2800" smtClean="0"/>
              <a:t>Each discrete observation of the current is written to a computer disk along with the corresponding time.</a:t>
            </a:r>
          </a:p>
          <a:p>
            <a:pPr marL="533400" indent="-533400" eaLnBrk="1" hangingPunct="1">
              <a:lnSpc>
                <a:spcPct val="90000"/>
              </a:lnSpc>
              <a:buFontTx/>
              <a:buNone/>
            </a:pPr>
            <a:endParaRPr lang="en-US" altLang="en-US" sz="2800" smtClean="0"/>
          </a:p>
          <a:p>
            <a:pPr marL="533400" indent="-533400" eaLnBrk="1" hangingPunct="1">
              <a:lnSpc>
                <a:spcPct val="90000"/>
              </a:lnSpc>
            </a:pPr>
            <a:r>
              <a:rPr lang="en-US" altLang="en-US" sz="2800" smtClean="0"/>
              <a:t>These times series’ are downloaded to computers and processed/analyzed.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96" name="Text Box 32"/>
          <p:cNvSpPr txBox="1">
            <a:spLocks noChangeArrowheads="1"/>
          </p:cNvSpPr>
          <p:nvPr/>
        </p:nvSpPr>
        <p:spPr bwMode="auto">
          <a:xfrm>
            <a:off x="381000" y="620713"/>
            <a:ext cx="7575550" cy="523875"/>
          </a:xfrm>
          <a:prstGeom prst="rect">
            <a:avLst/>
          </a:prstGeom>
          <a:noFill/>
          <a:ln w="9525">
            <a:noFill/>
            <a:miter lim="800000"/>
            <a:headEnd/>
            <a:tailEnd/>
          </a:ln>
          <a:effectLst/>
        </p:spPr>
        <p:txBody>
          <a:bodyPr>
            <a:spAutoFit/>
          </a:bodyPr>
          <a:lstStyle/>
          <a:p>
            <a:pPr>
              <a:spcBef>
                <a:spcPct val="50000"/>
              </a:spcBef>
              <a:defRPr/>
            </a:pPr>
            <a:r>
              <a:rPr lang="tr-TR" sz="2800" b="1" i="1" dirty="0">
                <a:solidFill>
                  <a:srgbClr val="FF0000"/>
                </a:solidFill>
                <a:effectLst>
                  <a:outerShdw blurRad="38100" dist="38100" dir="2700000" algn="tl">
                    <a:srgbClr val="C0C0C0"/>
                  </a:outerShdw>
                </a:effectLst>
                <a:latin typeface="Arial" charset="0"/>
              </a:rPr>
              <a:t>Digital accelerographs</a:t>
            </a:r>
            <a:endParaRPr lang="en-US" sz="2800" b="1" i="1" dirty="0">
              <a:solidFill>
                <a:srgbClr val="FF0000"/>
              </a:solidFill>
              <a:effectLst>
                <a:outerShdw blurRad="38100" dist="38100" dir="2700000" algn="tl">
                  <a:srgbClr val="C0C0C0"/>
                </a:outerShdw>
              </a:effectLst>
              <a:latin typeface="Arial" charset="0"/>
            </a:endParaRPr>
          </a:p>
        </p:txBody>
      </p:sp>
      <p:sp>
        <p:nvSpPr>
          <p:cNvPr id="29699" name="Text Box 34"/>
          <p:cNvSpPr txBox="1">
            <a:spLocks noChangeArrowheads="1"/>
          </p:cNvSpPr>
          <p:nvPr/>
        </p:nvSpPr>
        <p:spPr bwMode="auto">
          <a:xfrm>
            <a:off x="539750" y="1773238"/>
            <a:ext cx="76327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000">
                <a:latin typeface="Arial" pitchFamily="34" charset="0"/>
              </a:rPr>
              <a:t>Digital accelerographs came into operation almost 50 years after the first analog strong motion recorders. Digital instruments provide a solution to the three disadvantages associated with the earlier accelerographs:</a:t>
            </a:r>
          </a:p>
          <a:p>
            <a:pPr eaLnBrk="1" hangingPunct="1">
              <a:spcBef>
                <a:spcPct val="50000"/>
              </a:spcBef>
              <a:buFontTx/>
              <a:buNone/>
            </a:pPr>
            <a:r>
              <a:rPr lang="en-US" altLang="en-US" sz="2000">
                <a:latin typeface="Arial" pitchFamily="34" charset="0"/>
              </a:rPr>
              <a:t>1. They operate continuously and by use of pre-event memory are able to retain the first wave arrivals.</a:t>
            </a:r>
          </a:p>
          <a:p>
            <a:pPr eaLnBrk="1" hangingPunct="1">
              <a:spcBef>
                <a:spcPct val="50000"/>
              </a:spcBef>
              <a:buFontTx/>
              <a:buNone/>
            </a:pPr>
            <a:r>
              <a:rPr lang="en-US" altLang="en-US" sz="2000">
                <a:latin typeface="Arial" pitchFamily="34" charset="0"/>
              </a:rPr>
              <a:t>2. Their dynamic range is much wider, the transducers having natural frequencies of 50 to 100 Hz or even higher</a:t>
            </a:r>
          </a:p>
          <a:p>
            <a:pPr eaLnBrk="1" hangingPunct="1">
              <a:spcBef>
                <a:spcPct val="50000"/>
              </a:spcBef>
              <a:buFontTx/>
              <a:buNone/>
            </a:pPr>
            <a:r>
              <a:rPr lang="en-US" altLang="en-US" sz="2000">
                <a:latin typeface="Arial" pitchFamily="34" charset="0"/>
              </a:rPr>
              <a:t>3. Analog-to-digital conversion is performed within the instrument, thus obviating the need to digitize the records.</a:t>
            </a:r>
          </a:p>
        </p:txBody>
      </p:sp>
      <p:sp>
        <p:nvSpPr>
          <p:cNvPr id="29700"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tr-TR" altLang="en-US" sz="1400">
                <a:latin typeface="Arial" pitchFamily="34" charset="0"/>
              </a:rPr>
              <a:t>Dr. Sinan Akkar</a:t>
            </a:r>
          </a:p>
        </p:txBody>
      </p:sp>
      <p:sp>
        <p:nvSpPr>
          <p:cNvPr id="29701"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2" name="Text Box 7"/>
          <p:cNvSpPr txBox="1">
            <a:spLocks noChangeArrowheads="1"/>
          </p:cNvSpPr>
          <p:nvPr/>
        </p:nvSpPr>
        <p:spPr bwMode="auto">
          <a:xfrm>
            <a:off x="-36513" y="6540500"/>
            <a:ext cx="5037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tr-TR" altLang="en-US" sz="1400" i="1">
                <a:latin typeface="Arial" pitchFamily="34" charset="0"/>
              </a:rPr>
              <a:t>Strong Ground Motion Parameters – Data Processing</a:t>
            </a:r>
          </a:p>
        </p:txBody>
      </p:sp>
      <p:sp>
        <p:nvSpPr>
          <p:cNvPr id="29703" name="Slide Number Placeholder 6"/>
          <p:cNvSpPr>
            <a:spLocks noGrp="1"/>
          </p:cNvSpPr>
          <p:nvPr>
            <p:ph type="sldNum"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80D8A51E-EB15-4DC6-90A9-D0409E615A2E}" type="slidenum">
              <a:rPr lang="tr-TR" altLang="en-US" sz="1400" smtClean="0">
                <a:latin typeface="Arial" pitchFamily="34" charset="0"/>
              </a:rPr>
              <a:pPr eaLnBrk="1" hangingPunct="1">
                <a:spcBef>
                  <a:spcPct val="0"/>
                </a:spcBef>
                <a:buFontTx/>
                <a:buNone/>
              </a:pPr>
              <a:t>16</a:t>
            </a:fld>
            <a:endParaRPr lang="tr-TR" altLang="en-US" sz="1400" smtClean="0">
              <a:latin typeface="Arial" pitchFamily="34" charset="0"/>
            </a:endParaRPr>
          </a:p>
        </p:txBody>
      </p:sp>
      <p:sp>
        <p:nvSpPr>
          <p:cNvPr id="29704" name="Footer Placeholder 7"/>
          <p:cNvSpPr>
            <a:spLocks noGrp="1"/>
          </p:cNvSpPr>
          <p:nvPr>
            <p:ph type="ftr"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tr-TR" altLang="en-US" sz="1400" smtClean="0">
                <a:latin typeface="Arial" pitchFamily="34" charset="0"/>
              </a:rPr>
              <a:t>USGS - DAVID BOORE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solidFill>
                  <a:schemeClr val="tx1"/>
                </a:solidFill>
              </a:rPr>
              <a:t>Sensitivity</a:t>
            </a:r>
          </a:p>
        </p:txBody>
      </p:sp>
      <p:sp>
        <p:nvSpPr>
          <p:cNvPr id="30723" name="Rectangle 3"/>
          <p:cNvSpPr>
            <a:spLocks noGrp="1" noChangeArrowheads="1"/>
          </p:cNvSpPr>
          <p:nvPr>
            <p:ph type="body" idx="1"/>
          </p:nvPr>
        </p:nvSpPr>
        <p:spPr/>
        <p:txBody>
          <a:bodyPr/>
          <a:lstStyle/>
          <a:p>
            <a:pPr eaLnBrk="1" hangingPunct="1"/>
            <a:r>
              <a:rPr lang="en-US" altLang="en-US" smtClean="0"/>
              <a:t>The sensitivity of seismometers to ground motion depends on the </a:t>
            </a:r>
            <a:r>
              <a:rPr lang="en-US" altLang="en-US" i="1" smtClean="0"/>
              <a:t>frequency</a:t>
            </a:r>
            <a:r>
              <a:rPr lang="en-US" altLang="en-US" smtClean="0"/>
              <a:t> of the motion.</a:t>
            </a:r>
          </a:p>
          <a:p>
            <a:pPr eaLnBrk="1" hangingPunct="1">
              <a:buFontTx/>
              <a:buNone/>
            </a:pPr>
            <a:endParaRPr lang="en-US" altLang="en-US" smtClean="0"/>
          </a:p>
          <a:p>
            <a:pPr eaLnBrk="1" hangingPunct="1"/>
            <a:r>
              <a:rPr lang="en-US" altLang="en-US" smtClean="0"/>
              <a:t>The variation of sensitivity with frequency is known as the </a:t>
            </a:r>
            <a:r>
              <a:rPr lang="en-US" altLang="en-US" i="1" smtClean="0"/>
              <a:t>instrument response</a:t>
            </a:r>
            <a:r>
              <a:rPr lang="en-US" altLang="en-US" smtClean="0"/>
              <a:t> of a seismometer.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50825" y="1125538"/>
            <a:ext cx="8496300" cy="538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400"/>
              <a:t>The amplitude and frequency range of seismic signals is very large. The smallest motion of interest is limited by the ground noise. The smallest motion might be as small as or smaller than 0.1 nm. What is the largest motion? Considering that a fault can have a displacement of 10 m during an earthquake, this value could be considered the largest motion. This represents a dynamic range of (10/10</a:t>
            </a:r>
            <a:r>
              <a:rPr lang="en-US" altLang="en-US" sz="2400" baseline="30000"/>
              <a:t>-10</a:t>
            </a:r>
            <a:r>
              <a:rPr lang="en-US" altLang="en-US" sz="2400"/>
              <a:t>) = 10</a:t>
            </a:r>
            <a:r>
              <a:rPr lang="en-US" altLang="en-US" sz="2400" baseline="30000"/>
              <a:t>11</a:t>
            </a:r>
            <a:r>
              <a:rPr lang="en-US" altLang="en-US" sz="2400"/>
              <a:t>. This is a very large range and it will probably never be possible to make one sensor covering it. Similarly, the frequency band starts as low as 0.00001 Hz (earth tides) and could go to 1000 Hz. These values are of course the  extremes, but a good quality all round seismic station for local and global studies should at least cover the frequency band 0.01 to 100 Hz and earth motions from 1 nm to </a:t>
            </a:r>
            <a:r>
              <a:rPr lang="en-US" altLang="en-US" sz="2400">
                <a:solidFill>
                  <a:srgbClr val="FF0000"/>
                </a:solidFill>
              </a:rPr>
              <a:t>10 m</a:t>
            </a:r>
            <a:r>
              <a:rPr lang="en-US" altLang="en-US" sz="2400"/>
              <a:t>.</a:t>
            </a:r>
          </a:p>
          <a:p>
            <a:pPr eaLnBrk="1" hangingPunct="1">
              <a:spcBef>
                <a:spcPct val="50000"/>
              </a:spcBef>
              <a:buFontTx/>
              <a:buNone/>
            </a:pPr>
            <a:endParaRPr lang="en-US" altLang="en-US" sz="2400"/>
          </a:p>
        </p:txBody>
      </p:sp>
      <p:sp>
        <p:nvSpPr>
          <p:cNvPr id="31747" name="Text Box 3"/>
          <p:cNvSpPr txBox="1">
            <a:spLocks noChangeArrowheads="1"/>
          </p:cNvSpPr>
          <p:nvPr/>
        </p:nvSpPr>
        <p:spPr bwMode="auto">
          <a:xfrm>
            <a:off x="2176463" y="85725"/>
            <a:ext cx="4692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a:solidFill>
                  <a:schemeClr val="accent2"/>
                </a:solidFill>
              </a:rPr>
              <a:t>Amplitude and frequency range</a:t>
            </a:r>
          </a:p>
        </p:txBody>
      </p:sp>
      <p:sp>
        <p:nvSpPr>
          <p:cNvPr id="31748" name="Text Box 4"/>
          <p:cNvSpPr txBox="1">
            <a:spLocks noChangeArrowheads="1"/>
          </p:cNvSpPr>
          <p:nvPr/>
        </p:nvSpPr>
        <p:spPr bwMode="auto">
          <a:xfrm>
            <a:off x="323850" y="6308725"/>
            <a:ext cx="2003425" cy="336550"/>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Havskov and Alguacil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8994" t="18512" r="18994" b="40059"/>
          <a:stretch>
            <a:fillRect/>
          </a:stretch>
        </p:blipFill>
        <p:spPr bwMode="auto">
          <a:xfrm>
            <a:off x="0" y="0"/>
            <a:ext cx="9144000"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1" name="Text Box 3"/>
          <p:cNvSpPr txBox="1">
            <a:spLocks noChangeArrowheads="1"/>
          </p:cNvSpPr>
          <p:nvPr/>
        </p:nvSpPr>
        <p:spPr bwMode="auto">
          <a:xfrm>
            <a:off x="6948488" y="4149725"/>
            <a:ext cx="20034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Havskov and Alguacil</a:t>
            </a:r>
          </a:p>
        </p:txBody>
      </p:sp>
      <p:sp>
        <p:nvSpPr>
          <p:cNvPr id="32772" name="Text Box 4"/>
          <p:cNvSpPr txBox="1">
            <a:spLocks noChangeArrowheads="1"/>
          </p:cNvSpPr>
          <p:nvPr/>
        </p:nvSpPr>
        <p:spPr bwMode="auto">
          <a:xfrm>
            <a:off x="250825" y="4724400"/>
            <a:ext cx="864235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1600" dirty="0">
                <a:solidFill>
                  <a:srgbClr val="000099"/>
                </a:solidFill>
              </a:rPr>
              <a:t>It is not possible to make one single instrument covering this range of values and instruments with different gain and frequency response are used for different ranges of frequency and amplitude. Sensors are labeled e.g. short period (SP), long period (LP) or strong motion. Today, it is possible to make instruments with a relatively large dynamic and frequency range (so called broad band instruments (BB) or very broad band (VBB)) and the tendency </a:t>
            </a:r>
            <a:r>
              <a:rPr lang="en-US" altLang="en-US" sz="1600" dirty="0" smtClean="0">
                <a:solidFill>
                  <a:srgbClr val="000099"/>
                </a:solidFill>
              </a:rPr>
              <a:t>is to go </a:t>
            </a:r>
            <a:r>
              <a:rPr lang="en-US" altLang="en-US" sz="1600" dirty="0">
                <a:solidFill>
                  <a:srgbClr val="000099"/>
                </a:solidFill>
              </a:rPr>
              <a:t>in the direction of increasing both the dynamic and frequency range.</a:t>
            </a:r>
          </a:p>
          <a:p>
            <a:pPr eaLnBrk="1" hangingPunct="1">
              <a:spcBef>
                <a:spcPct val="50000"/>
              </a:spcBef>
              <a:buFontTx/>
              <a:buNone/>
            </a:pPr>
            <a:endParaRPr lang="en-US" altLang="en-US" sz="2000" dirty="0">
              <a:solidFill>
                <a:srgbClr val="000099"/>
              </a:solidFill>
            </a:endParaRPr>
          </a:p>
        </p:txBody>
      </p:sp>
      <p:sp>
        <p:nvSpPr>
          <p:cNvPr id="32773" name="Text Box 5"/>
          <p:cNvSpPr txBox="1">
            <a:spLocks noChangeArrowheads="1"/>
          </p:cNvSpPr>
          <p:nvPr/>
        </p:nvSpPr>
        <p:spPr bwMode="auto">
          <a:xfrm>
            <a:off x="5148263" y="6521450"/>
            <a:ext cx="2003425" cy="3365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Havskov and Alguacil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350" y="188913"/>
            <a:ext cx="5975350" cy="645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5" name="Text Box 3"/>
          <p:cNvSpPr txBox="1">
            <a:spLocks noChangeArrowheads="1"/>
          </p:cNvSpPr>
          <p:nvPr/>
        </p:nvSpPr>
        <p:spPr bwMode="auto">
          <a:xfrm>
            <a:off x="3832225" y="6184900"/>
            <a:ext cx="3024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From IASPEI-NMSOP</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solidFill>
                  <a:schemeClr val="tx1"/>
                </a:solidFill>
              </a:rPr>
              <a:t>Instrument Response</a:t>
            </a:r>
          </a:p>
        </p:txBody>
      </p:sp>
      <p:sp>
        <p:nvSpPr>
          <p:cNvPr id="34819" name="Rectangle 3"/>
          <p:cNvSpPr>
            <a:spLocks noGrp="1" noChangeArrowheads="1"/>
          </p:cNvSpPr>
          <p:nvPr>
            <p:ph type="body" idx="1"/>
          </p:nvPr>
        </p:nvSpPr>
        <p:spPr/>
        <p:txBody>
          <a:bodyPr/>
          <a:lstStyle/>
          <a:p>
            <a:pPr eaLnBrk="1" hangingPunct="1"/>
            <a:r>
              <a:rPr lang="en-US" altLang="en-US" sz="2400" smtClean="0"/>
              <a:t>Seismometers that are sensitive to ground motions with high frequencies are called </a:t>
            </a:r>
            <a:r>
              <a:rPr lang="en-US" altLang="en-US" sz="2400" i="1" smtClean="0"/>
              <a:t>short-period</a:t>
            </a:r>
            <a:r>
              <a:rPr lang="en-US" altLang="en-US" sz="2400" smtClean="0"/>
              <a:t> seismometers. They are useful for recording nearby (within 2000 km) earthquakes and are also used in active source seismic experiments.</a:t>
            </a:r>
          </a:p>
          <a:p>
            <a:pPr eaLnBrk="1" hangingPunct="1"/>
            <a:endParaRPr lang="en-US" altLang="en-US" sz="2400" smtClean="0"/>
          </a:p>
          <a:p>
            <a:pPr eaLnBrk="1" hangingPunct="1"/>
            <a:r>
              <a:rPr lang="en-US" altLang="en-US" sz="2400" smtClean="0"/>
              <a:t>Seismometers that are sensitive to ground motions with long frequencies are called </a:t>
            </a:r>
            <a:r>
              <a:rPr lang="en-US" altLang="en-US" sz="2400" i="1" smtClean="0"/>
              <a:t>long-period</a:t>
            </a:r>
            <a:r>
              <a:rPr lang="en-US" altLang="en-US" sz="2400" smtClean="0"/>
              <a:t> </a:t>
            </a:r>
            <a:r>
              <a:rPr lang="en-US" altLang="en-US" sz="2400" i="1" smtClean="0"/>
              <a:t>seismometers</a:t>
            </a:r>
            <a:r>
              <a:rPr lang="en-US" altLang="en-US" sz="2400" smtClean="0"/>
              <a:t>. They are useful for recording teleseismic earthquakes, normal modes, and earth tides.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solidFill>
                  <a:schemeClr val="tx1"/>
                </a:solidFill>
              </a:rPr>
              <a:t>Instrument Response</a:t>
            </a:r>
          </a:p>
        </p:txBody>
      </p:sp>
      <p:sp>
        <p:nvSpPr>
          <p:cNvPr id="35843" name="Rectangle 3"/>
          <p:cNvSpPr>
            <a:spLocks noGrp="1" noChangeArrowheads="1"/>
          </p:cNvSpPr>
          <p:nvPr>
            <p:ph type="body" idx="1"/>
          </p:nvPr>
        </p:nvSpPr>
        <p:spPr/>
        <p:txBody>
          <a:bodyPr/>
          <a:lstStyle/>
          <a:p>
            <a:pPr eaLnBrk="1" hangingPunct="1">
              <a:lnSpc>
                <a:spcPct val="90000"/>
              </a:lnSpc>
            </a:pPr>
            <a:r>
              <a:rPr lang="en-US" altLang="en-US" smtClean="0"/>
              <a:t>The most advanced seismometers are called </a:t>
            </a:r>
            <a:r>
              <a:rPr lang="en-US" altLang="en-US" i="1" smtClean="0"/>
              <a:t>broadband seismometers</a:t>
            </a:r>
            <a:r>
              <a:rPr lang="en-US" altLang="en-US" smtClean="0"/>
              <a:t> and can record both high and low frequencies – they record over a broad band of frequencies.</a:t>
            </a:r>
          </a:p>
          <a:p>
            <a:pPr eaLnBrk="1" hangingPunct="1">
              <a:lnSpc>
                <a:spcPct val="90000"/>
              </a:lnSpc>
            </a:pPr>
            <a:endParaRPr lang="en-US" altLang="en-US" smtClean="0"/>
          </a:p>
          <a:p>
            <a:pPr eaLnBrk="1" hangingPunct="1">
              <a:lnSpc>
                <a:spcPct val="90000"/>
              </a:lnSpc>
            </a:pPr>
            <a:r>
              <a:rPr lang="en-US" altLang="en-US" smtClean="0"/>
              <a:t>Broadband seismometers are much more expensive, and more easily damaged, than short period seismometers.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descr="img7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9700" y="260350"/>
            <a:ext cx="3571875"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6867" name="Object 3"/>
          <p:cNvGraphicFramePr>
            <a:graphicFrameLocks noChangeAspect="1"/>
          </p:cNvGraphicFramePr>
          <p:nvPr>
            <p:extLst>
              <p:ext uri="{D42A27DB-BD31-4B8C-83A1-F6EECF244321}">
                <p14:modId xmlns:p14="http://schemas.microsoft.com/office/powerpoint/2010/main" val="2959474279"/>
              </p:ext>
            </p:extLst>
          </p:nvPr>
        </p:nvGraphicFramePr>
        <p:xfrm>
          <a:off x="3143250" y="4027430"/>
          <a:ext cx="2752725" cy="385763"/>
        </p:xfrm>
        <a:graphic>
          <a:graphicData uri="http://schemas.openxmlformats.org/presentationml/2006/ole">
            <mc:AlternateContent xmlns:mc="http://schemas.openxmlformats.org/markup-compatibility/2006">
              <mc:Choice xmlns:v="urn:schemas-microsoft-com:vml" Requires="v">
                <p:oleObj spid="_x0000_s36894" name="Equation" r:id="rId4" imgW="1231366" imgH="177723" progId="Equation.DSMT4">
                  <p:embed/>
                </p:oleObj>
              </mc:Choice>
              <mc:Fallback>
                <p:oleObj name="Equation" r:id="rId4" imgW="1231366" imgH="177723" progId="Equation.DSMT4">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0" y="4027430"/>
                        <a:ext cx="2752725" cy="385763"/>
                      </a:xfrm>
                      <a:prstGeom prst="rect">
                        <a:avLst/>
                      </a:prstGeom>
                      <a:solidFill>
                        <a:schemeClr val="bg1"/>
                      </a:solidFill>
                    </p:spPr>
                  </p:pic>
                </p:oleObj>
              </mc:Fallback>
            </mc:AlternateContent>
          </a:graphicData>
        </a:graphic>
      </p:graphicFrame>
      <p:sp>
        <p:nvSpPr>
          <p:cNvPr id="36868" name="Text Box 5"/>
          <p:cNvSpPr txBox="1">
            <a:spLocks noChangeArrowheads="1"/>
          </p:cNvSpPr>
          <p:nvPr/>
        </p:nvSpPr>
        <p:spPr bwMode="auto">
          <a:xfrm>
            <a:off x="5292725" y="3068638"/>
            <a:ext cx="3497263" cy="376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z(t)= y(t)-x(t)  relative displacement</a:t>
            </a:r>
          </a:p>
        </p:txBody>
      </p:sp>
      <p:sp>
        <p:nvSpPr>
          <p:cNvPr id="36869" name="Text Box 6"/>
          <p:cNvSpPr txBox="1">
            <a:spLocks noChangeArrowheads="1"/>
          </p:cNvSpPr>
          <p:nvPr/>
        </p:nvSpPr>
        <p:spPr bwMode="auto">
          <a:xfrm>
            <a:off x="2555875" y="4683918"/>
            <a:ext cx="1330325"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Spring force</a:t>
            </a:r>
          </a:p>
        </p:txBody>
      </p:sp>
      <p:sp>
        <p:nvSpPr>
          <p:cNvPr id="36870" name="Text Box 7"/>
          <p:cNvSpPr txBox="1">
            <a:spLocks noChangeArrowheads="1"/>
          </p:cNvSpPr>
          <p:nvPr/>
        </p:nvSpPr>
        <p:spPr bwMode="auto">
          <a:xfrm>
            <a:off x="3528007" y="3444875"/>
            <a:ext cx="1571625" cy="376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Damping force</a:t>
            </a:r>
          </a:p>
        </p:txBody>
      </p:sp>
      <p:sp>
        <p:nvSpPr>
          <p:cNvPr id="36872" name="Line 9"/>
          <p:cNvSpPr>
            <a:spLocks noChangeShapeType="1"/>
          </p:cNvSpPr>
          <p:nvPr/>
        </p:nvSpPr>
        <p:spPr bwMode="auto">
          <a:xfrm>
            <a:off x="4231448" y="3821112"/>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36873" name="Object 10"/>
          <p:cNvGraphicFramePr>
            <a:graphicFrameLocks noChangeAspect="1"/>
          </p:cNvGraphicFramePr>
          <p:nvPr>
            <p:extLst>
              <p:ext uri="{D42A27DB-BD31-4B8C-83A1-F6EECF244321}">
                <p14:modId xmlns:p14="http://schemas.microsoft.com/office/powerpoint/2010/main" val="1348836441"/>
              </p:ext>
            </p:extLst>
          </p:nvPr>
        </p:nvGraphicFramePr>
        <p:xfrm>
          <a:off x="5114456" y="4739480"/>
          <a:ext cx="360363" cy="320675"/>
        </p:xfrm>
        <a:graphic>
          <a:graphicData uri="http://schemas.openxmlformats.org/presentationml/2006/ole">
            <mc:AlternateContent xmlns:mc="http://schemas.openxmlformats.org/markup-compatibility/2006">
              <mc:Choice xmlns:v="urn:schemas-microsoft-com:vml" Requires="v">
                <p:oleObj spid="_x0000_s36895" name="Equation" r:id="rId6" imgW="228501" imgH="203112" progId="Equation.3">
                  <p:embed/>
                </p:oleObj>
              </mc:Choice>
              <mc:Fallback>
                <p:oleObj name="Equation" r:id="rId6" imgW="228501" imgH="203112" progId="Equation.3">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14456" y="4739480"/>
                        <a:ext cx="360363" cy="320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76" name="Object 13"/>
          <p:cNvGraphicFramePr>
            <a:graphicFrameLocks noChangeAspect="1"/>
          </p:cNvGraphicFramePr>
          <p:nvPr/>
        </p:nvGraphicFramePr>
        <p:xfrm>
          <a:off x="3708400" y="1844675"/>
          <a:ext cx="952500" cy="531813"/>
        </p:xfrm>
        <a:graphic>
          <a:graphicData uri="http://schemas.openxmlformats.org/presentationml/2006/ole">
            <mc:AlternateContent xmlns:mc="http://schemas.openxmlformats.org/markup-compatibility/2006">
              <mc:Choice xmlns:v="urn:schemas-microsoft-com:vml" Requires="v">
                <p:oleObj spid="_x0000_s36896" name="Equation" r:id="rId8" imgW="660400" imgH="368300" progId="Equation.3">
                  <p:embed/>
                </p:oleObj>
              </mc:Choice>
              <mc:Fallback>
                <p:oleObj name="Equation" r:id="rId8" imgW="660400" imgH="368300" progId="Equation.3">
                  <p:embed/>
                  <p:pic>
                    <p:nvPicPr>
                      <p:cNvPr id="0" name="Picture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1844675"/>
                        <a:ext cx="952500" cy="531813"/>
                      </a:xfrm>
                      <a:prstGeom prst="rect">
                        <a:avLst/>
                      </a:prstGeom>
                      <a:solidFill>
                        <a:schemeClr val="bg1"/>
                      </a:solidFill>
                      <a:ln w="9525">
                        <a:solidFill>
                          <a:schemeClr val="tx1"/>
                        </a:solidFill>
                        <a:miter lim="800000"/>
                        <a:headEnd/>
                        <a:tailEnd/>
                      </a:ln>
                    </p:spPr>
                  </p:pic>
                </p:oleObj>
              </mc:Fallback>
            </mc:AlternateContent>
          </a:graphicData>
        </a:graphic>
      </p:graphicFrame>
      <p:graphicFrame>
        <p:nvGraphicFramePr>
          <p:cNvPr id="36877" name="Object 14"/>
          <p:cNvGraphicFramePr>
            <a:graphicFrameLocks noChangeAspect="1"/>
          </p:cNvGraphicFramePr>
          <p:nvPr/>
        </p:nvGraphicFramePr>
        <p:xfrm>
          <a:off x="3708400" y="2420938"/>
          <a:ext cx="879475" cy="642937"/>
        </p:xfrm>
        <a:graphic>
          <a:graphicData uri="http://schemas.openxmlformats.org/presentationml/2006/ole">
            <mc:AlternateContent xmlns:mc="http://schemas.openxmlformats.org/markup-compatibility/2006">
              <mc:Choice xmlns:v="urn:schemas-microsoft-com:vml" Requires="v">
                <p:oleObj spid="_x0000_s36897" name="Equation" r:id="rId10" imgW="609336" imgH="444307" progId="Equation.3">
                  <p:embed/>
                </p:oleObj>
              </mc:Choice>
              <mc:Fallback>
                <p:oleObj name="Equation" r:id="rId10" imgW="609336" imgH="444307" progId="Equation.3">
                  <p:embed/>
                  <p:pic>
                    <p:nvPicPr>
                      <p:cNvPr id="0" name="Picture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08400" y="2420938"/>
                        <a:ext cx="879475" cy="642937"/>
                      </a:xfrm>
                      <a:prstGeom prst="rect">
                        <a:avLst/>
                      </a:prstGeom>
                      <a:solidFill>
                        <a:schemeClr val="bg1"/>
                      </a:solidFill>
                      <a:ln w="9525">
                        <a:solidFill>
                          <a:schemeClr val="tx1"/>
                        </a:solidFill>
                        <a:miter lim="800000"/>
                        <a:headEnd/>
                        <a:tailEnd/>
                      </a:ln>
                    </p:spPr>
                  </p:pic>
                </p:oleObj>
              </mc:Fallback>
            </mc:AlternateContent>
          </a:graphicData>
        </a:graphic>
      </p:graphicFrame>
      <p:sp>
        <p:nvSpPr>
          <p:cNvPr id="36878" name="Text Box 17"/>
          <p:cNvSpPr txBox="1">
            <a:spLocks noChangeArrowheads="1"/>
          </p:cNvSpPr>
          <p:nvPr/>
        </p:nvSpPr>
        <p:spPr bwMode="auto">
          <a:xfrm>
            <a:off x="3348038" y="1196975"/>
            <a:ext cx="1762125" cy="5905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Damping oscillator</a:t>
            </a:r>
          </a:p>
          <a:p>
            <a:pPr eaLnBrk="1" hangingPunct="1">
              <a:spcBef>
                <a:spcPct val="0"/>
              </a:spcBef>
              <a:buFontTx/>
              <a:buNone/>
            </a:pPr>
            <a:r>
              <a:rPr lang="en-US" altLang="en-US" sz="1600"/>
              <a:t>constants:</a:t>
            </a:r>
          </a:p>
        </p:txBody>
      </p:sp>
      <p:sp>
        <p:nvSpPr>
          <p:cNvPr id="36879" name="Text Box 19"/>
          <p:cNvSpPr txBox="1">
            <a:spLocks noChangeArrowheads="1"/>
          </p:cNvSpPr>
          <p:nvPr/>
        </p:nvSpPr>
        <p:spPr bwMode="auto">
          <a:xfrm>
            <a:off x="3203575" y="0"/>
            <a:ext cx="2459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Mechanical sensor</a:t>
            </a:r>
          </a:p>
        </p:txBody>
      </p:sp>
      <p:sp>
        <p:nvSpPr>
          <p:cNvPr id="36880" name="Text Box 20"/>
          <p:cNvSpPr txBox="1">
            <a:spLocks noChangeArrowheads="1"/>
          </p:cNvSpPr>
          <p:nvPr/>
        </p:nvSpPr>
        <p:spPr bwMode="auto">
          <a:xfrm>
            <a:off x="4335463" y="-3397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36881" name="Text Box 21"/>
          <p:cNvSpPr txBox="1">
            <a:spLocks noChangeArrowheads="1"/>
          </p:cNvSpPr>
          <p:nvPr/>
        </p:nvSpPr>
        <p:spPr bwMode="auto">
          <a:xfrm>
            <a:off x="6689725" y="6591300"/>
            <a:ext cx="1206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solidFill>
                  <a:srgbClr val="0000FF"/>
                </a:solidFill>
              </a:rPr>
              <a:t>Dino Bindi</a:t>
            </a:r>
          </a:p>
        </p:txBody>
      </p:sp>
      <p:graphicFrame>
        <p:nvGraphicFramePr>
          <p:cNvPr id="36882" name="Object 1"/>
          <p:cNvGraphicFramePr>
            <a:graphicFrameLocks noChangeAspect="1"/>
          </p:cNvGraphicFramePr>
          <p:nvPr>
            <p:extLst>
              <p:ext uri="{D42A27DB-BD31-4B8C-83A1-F6EECF244321}">
                <p14:modId xmlns:p14="http://schemas.microsoft.com/office/powerpoint/2010/main" val="4044211909"/>
              </p:ext>
            </p:extLst>
          </p:nvPr>
        </p:nvGraphicFramePr>
        <p:xfrm>
          <a:off x="3017838" y="5715000"/>
          <a:ext cx="3003550" cy="549275"/>
        </p:xfrm>
        <a:graphic>
          <a:graphicData uri="http://schemas.openxmlformats.org/presentationml/2006/ole">
            <mc:AlternateContent xmlns:mc="http://schemas.openxmlformats.org/markup-compatibility/2006">
              <mc:Choice xmlns:v="urn:schemas-microsoft-com:vml" Requires="v">
                <p:oleObj spid="_x0000_s36898" name="Equation" r:id="rId12" imgW="1320227" imgH="241195" progId="Equation.DSMT4">
                  <p:embed/>
                </p:oleObj>
              </mc:Choice>
              <mc:Fallback>
                <p:oleObj name="Equation" r:id="rId12" imgW="1320227" imgH="241195" progId="Equation.DSMT4">
                  <p:embed/>
                  <p:pic>
                    <p:nvPicPr>
                      <p:cNvPr id="0" name="Picture 2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17838" y="5715000"/>
                        <a:ext cx="300355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a:xfrm>
            <a:off x="2933700" y="5715000"/>
            <a:ext cx="32766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Line 8"/>
          <p:cNvSpPr>
            <a:spLocks noChangeShapeType="1"/>
          </p:cNvSpPr>
          <p:nvPr/>
        </p:nvSpPr>
        <p:spPr bwMode="auto">
          <a:xfrm flipV="1">
            <a:off x="3581400" y="4394993"/>
            <a:ext cx="0"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AutoShape 12"/>
          <p:cNvSpPr>
            <a:spLocks/>
          </p:cNvSpPr>
          <p:nvPr/>
        </p:nvSpPr>
        <p:spPr bwMode="auto">
          <a:xfrm rot="16200000">
            <a:off x="5184774" y="4074217"/>
            <a:ext cx="215900" cy="1008063"/>
          </a:xfrm>
          <a:prstGeom prst="leftBrace">
            <a:avLst>
              <a:gd name="adj1" fmla="val 38909"/>
              <a:gd name="adj2" fmla="val 5012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388" y="755650"/>
            <a:ext cx="5483225" cy="535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8914" name="Object 3"/>
          <p:cNvGraphicFramePr>
            <a:graphicFrameLocks noChangeAspect="1"/>
          </p:cNvGraphicFramePr>
          <p:nvPr/>
        </p:nvGraphicFramePr>
        <p:xfrm>
          <a:off x="590550" y="609600"/>
          <a:ext cx="2952750" cy="5195888"/>
        </p:xfrm>
        <a:graphic>
          <a:graphicData uri="http://schemas.openxmlformats.org/presentationml/2006/ole">
            <mc:AlternateContent xmlns:mc="http://schemas.openxmlformats.org/markup-compatibility/2006">
              <mc:Choice xmlns:v="urn:schemas-microsoft-com:vml" Requires="v">
                <p:oleObj spid="_x0000_s38926" name="Equation" r:id="rId3" imgW="1320800" imgH="2387600" progId="Equation.DSMT4">
                  <p:embed/>
                </p:oleObj>
              </mc:Choice>
              <mc:Fallback>
                <p:oleObj name="Equation" r:id="rId3" imgW="1320800" imgH="2387600" progId="Equation.DSMT4">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 y="609600"/>
                        <a:ext cx="2952750" cy="5195888"/>
                      </a:xfrm>
                      <a:prstGeom prst="rect">
                        <a:avLst/>
                      </a:prstGeom>
                      <a:solidFill>
                        <a:schemeClr val="bg1"/>
                      </a:solidFill>
                    </p:spPr>
                  </p:pic>
                </p:oleObj>
              </mc:Fallback>
            </mc:AlternateContent>
          </a:graphicData>
        </a:graphic>
      </p:graphicFrame>
      <p:graphicFrame>
        <p:nvGraphicFramePr>
          <p:cNvPr id="38915" name="Object 4"/>
          <p:cNvGraphicFramePr>
            <a:graphicFrameLocks noChangeAspect="1"/>
          </p:cNvGraphicFramePr>
          <p:nvPr/>
        </p:nvGraphicFramePr>
        <p:xfrm>
          <a:off x="4551363" y="2689225"/>
          <a:ext cx="4546600" cy="3149600"/>
        </p:xfrm>
        <a:graphic>
          <a:graphicData uri="http://schemas.openxmlformats.org/presentationml/2006/ole">
            <mc:AlternateContent xmlns:mc="http://schemas.openxmlformats.org/markup-compatibility/2006">
              <mc:Choice xmlns:v="urn:schemas-microsoft-com:vml" Requires="v">
                <p:oleObj spid="_x0000_s38927" name="Equation" r:id="rId5" imgW="2895600" imgH="2006600" progId="Equation.DSMT4">
                  <p:embed/>
                </p:oleObj>
              </mc:Choice>
              <mc:Fallback>
                <p:oleObj name="Equation" r:id="rId5" imgW="2895600" imgH="2006600" progId="Equation.DSMT4">
                  <p:embed/>
                  <p:pic>
                    <p:nvPicPr>
                      <p:cNvPr id="0"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1363" y="2689225"/>
                        <a:ext cx="4546600" cy="3149600"/>
                      </a:xfrm>
                      <a:prstGeom prst="rect">
                        <a:avLst/>
                      </a:prstGeom>
                      <a:solidFill>
                        <a:schemeClr val="bg1"/>
                      </a:solidFill>
                      <a:ln w="9525">
                        <a:solidFill>
                          <a:schemeClr val="tx1"/>
                        </a:solidFill>
                        <a:miter lim="800000"/>
                        <a:headEnd/>
                        <a:tailEnd/>
                      </a:ln>
                    </p:spPr>
                  </p:pic>
                </p:oleObj>
              </mc:Fallback>
            </mc:AlternateContent>
          </a:graphicData>
        </a:graphic>
      </p:graphicFrame>
      <p:sp>
        <p:nvSpPr>
          <p:cNvPr id="38916" name="Text Box 15"/>
          <p:cNvSpPr txBox="1">
            <a:spLocks noChangeArrowheads="1"/>
          </p:cNvSpPr>
          <p:nvPr/>
        </p:nvSpPr>
        <p:spPr bwMode="auto">
          <a:xfrm>
            <a:off x="781050" y="1905000"/>
            <a:ext cx="2073275" cy="5905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Input harmonic motion</a:t>
            </a:r>
          </a:p>
          <a:p>
            <a:pPr eaLnBrk="1" hangingPunct="1">
              <a:spcBef>
                <a:spcPct val="0"/>
              </a:spcBef>
              <a:buFontTx/>
              <a:buNone/>
            </a:pPr>
            <a:r>
              <a:rPr lang="en-US" altLang="en-US" sz="1600"/>
              <a:t>(frequency domain)</a:t>
            </a:r>
          </a:p>
        </p:txBody>
      </p:sp>
      <p:sp>
        <p:nvSpPr>
          <p:cNvPr id="38917" name="AutoShape 16"/>
          <p:cNvSpPr>
            <a:spLocks noChangeArrowheads="1"/>
          </p:cNvSpPr>
          <p:nvPr/>
        </p:nvSpPr>
        <p:spPr bwMode="auto">
          <a:xfrm>
            <a:off x="3398838" y="4572000"/>
            <a:ext cx="936625" cy="6477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18" name="AutoShape 18"/>
          <p:cNvSpPr>
            <a:spLocks noChangeArrowheads="1"/>
          </p:cNvSpPr>
          <p:nvPr/>
        </p:nvSpPr>
        <p:spPr bwMode="auto">
          <a:xfrm>
            <a:off x="1447800" y="3733800"/>
            <a:ext cx="485775" cy="431800"/>
          </a:xfrm>
          <a:prstGeom prst="downArrow">
            <a:avLst>
              <a:gd name="adj1" fmla="val 50000"/>
              <a:gd name="adj2" fmla="val 25000"/>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38919" name="Text Box 19"/>
          <p:cNvSpPr txBox="1">
            <a:spLocks noChangeArrowheads="1"/>
          </p:cNvSpPr>
          <p:nvPr/>
        </p:nvSpPr>
        <p:spPr bwMode="auto">
          <a:xfrm>
            <a:off x="3203575" y="0"/>
            <a:ext cx="2459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Mechanical sensor</a:t>
            </a:r>
          </a:p>
        </p:txBody>
      </p:sp>
      <p:sp>
        <p:nvSpPr>
          <p:cNvPr id="38920" name="Text Box 20"/>
          <p:cNvSpPr txBox="1">
            <a:spLocks noChangeArrowheads="1"/>
          </p:cNvSpPr>
          <p:nvPr/>
        </p:nvSpPr>
        <p:spPr bwMode="auto">
          <a:xfrm>
            <a:off x="4335463" y="-3397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38921" name="Text Box 21"/>
          <p:cNvSpPr txBox="1">
            <a:spLocks noChangeArrowheads="1"/>
          </p:cNvSpPr>
          <p:nvPr/>
        </p:nvSpPr>
        <p:spPr bwMode="auto">
          <a:xfrm>
            <a:off x="6689725" y="6591300"/>
            <a:ext cx="1206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solidFill>
                  <a:srgbClr val="0000FF"/>
                </a:solidFill>
              </a:rPr>
              <a:t>Dino Bindi</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ext Placeholder 1"/>
          <p:cNvSpPr>
            <a:spLocks noGrp="1"/>
          </p:cNvSpPr>
          <p:nvPr>
            <p:ph type="body" sz="quarter" idx="10"/>
          </p:nvPr>
        </p:nvSpPr>
        <p:spPr/>
        <p:txBody>
          <a:bodyPr/>
          <a:lstStyle/>
          <a:p>
            <a:pPr eaLnBrk="1" hangingPunct="1"/>
            <a:endParaRPr lang="en-US" altLang="en-US" smtClean="0"/>
          </a:p>
        </p:txBody>
      </p:sp>
      <p:graphicFrame>
        <p:nvGraphicFramePr>
          <p:cNvPr id="39939" name="Object 2"/>
          <p:cNvGraphicFramePr>
            <a:graphicFrameLocks noChangeAspect="1"/>
          </p:cNvGraphicFramePr>
          <p:nvPr/>
        </p:nvGraphicFramePr>
        <p:xfrm>
          <a:off x="2187575" y="457200"/>
          <a:ext cx="4565650" cy="1954213"/>
        </p:xfrm>
        <a:graphic>
          <a:graphicData uri="http://schemas.openxmlformats.org/presentationml/2006/ole">
            <mc:AlternateContent xmlns:mc="http://schemas.openxmlformats.org/markup-compatibility/2006">
              <mc:Choice xmlns:v="urn:schemas-microsoft-com:vml" Requires="v">
                <p:oleObj spid="_x0000_s39943" name="Equation" r:id="rId3" imgW="2908300" imgH="1244600" progId="Equation.DSMT4">
                  <p:embed/>
                </p:oleObj>
              </mc:Choice>
              <mc:Fallback>
                <p:oleObj name="Equation" r:id="rId3" imgW="2908300" imgH="1244600" progId="Equation.DSMT4">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7575" y="457200"/>
                        <a:ext cx="4565650" cy="1954213"/>
                      </a:xfrm>
                      <a:prstGeom prst="rect">
                        <a:avLst/>
                      </a:prstGeom>
                      <a:solidFill>
                        <a:schemeClr val="bg1"/>
                      </a:solidFill>
                      <a:ln w="9525">
                        <a:solidFill>
                          <a:schemeClr val="tx1"/>
                        </a:solidFill>
                        <a:miter lim="800000"/>
                        <a:headEnd/>
                        <a:tailEnd/>
                      </a:ln>
                    </p:spPr>
                  </p:pic>
                </p:oleObj>
              </mc:Fallback>
            </mc:AlternateContent>
          </a:graphicData>
        </a:graphic>
      </p:graphicFrame>
      <p:pic>
        <p:nvPicPr>
          <p:cNvPr id="39940"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76363" y="2743200"/>
            <a:ext cx="6391275"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24902" t="14561" r="19727" b="7683"/>
          <a:stretch>
            <a:fillRect/>
          </a:stretch>
        </p:blipFill>
        <p:spPr bwMode="auto">
          <a:xfrm>
            <a:off x="723900" y="0"/>
            <a:ext cx="65119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3" name="Text Box 3"/>
          <p:cNvSpPr txBox="1">
            <a:spLocks noChangeArrowheads="1"/>
          </p:cNvSpPr>
          <p:nvPr/>
        </p:nvSpPr>
        <p:spPr bwMode="auto">
          <a:xfrm rot="-5400000">
            <a:off x="6043612" y="5486401"/>
            <a:ext cx="20034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Havskov and Alguacil</a:t>
            </a:r>
          </a:p>
        </p:txBody>
      </p:sp>
      <p:sp>
        <p:nvSpPr>
          <p:cNvPr id="40964" name="Text Box 4"/>
          <p:cNvSpPr txBox="1">
            <a:spLocks noChangeArrowheads="1"/>
          </p:cNvSpPr>
          <p:nvPr/>
        </p:nvSpPr>
        <p:spPr bwMode="auto">
          <a:xfrm>
            <a:off x="2771775" y="3716338"/>
            <a:ext cx="2089150"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400"/>
              <a:t>accelerometer</a:t>
            </a:r>
          </a:p>
        </p:txBody>
      </p:sp>
      <p:sp>
        <p:nvSpPr>
          <p:cNvPr id="40965" name="Text Box 5"/>
          <p:cNvSpPr txBox="1">
            <a:spLocks noChangeArrowheads="1"/>
          </p:cNvSpPr>
          <p:nvPr/>
        </p:nvSpPr>
        <p:spPr bwMode="auto">
          <a:xfrm>
            <a:off x="5795963" y="620713"/>
            <a:ext cx="2846387" cy="739775"/>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a:solidFill>
                  <a:srgbClr val="000099"/>
                </a:solidFill>
              </a:rPr>
              <a:t>From displacement to velocity and to</a:t>
            </a:r>
          </a:p>
          <a:p>
            <a:pPr eaLnBrk="1" hangingPunct="1">
              <a:spcBef>
                <a:spcPct val="0"/>
              </a:spcBef>
              <a:buFontTx/>
              <a:buNone/>
            </a:pPr>
            <a:r>
              <a:rPr lang="en-US" altLang="en-US" sz="1400">
                <a:solidFill>
                  <a:srgbClr val="000099"/>
                </a:solidFill>
              </a:rPr>
              <a:t>acceleration: divide by the frequency</a:t>
            </a:r>
          </a:p>
          <a:p>
            <a:pPr eaLnBrk="1" hangingPunct="1">
              <a:spcBef>
                <a:spcPct val="0"/>
              </a:spcBef>
              <a:buFontTx/>
              <a:buNone/>
            </a:pPr>
            <a:r>
              <a:rPr lang="en-US" altLang="en-US" sz="1400">
                <a:solidFill>
                  <a:srgbClr val="000099"/>
                </a:solidFill>
              </a:rPr>
              <a:t>(remove a zero from the origin)</a:t>
            </a:r>
          </a:p>
        </p:txBody>
      </p:sp>
      <p:sp>
        <p:nvSpPr>
          <p:cNvPr id="40966" name="AutoShape 6"/>
          <p:cNvSpPr>
            <a:spLocks noChangeArrowheads="1"/>
          </p:cNvSpPr>
          <p:nvPr/>
        </p:nvSpPr>
        <p:spPr bwMode="auto">
          <a:xfrm>
            <a:off x="6443663" y="188913"/>
            <a:ext cx="1584325" cy="287337"/>
          </a:xfrm>
          <a:prstGeom prst="rightArrow">
            <a:avLst>
              <a:gd name="adj1" fmla="val 50000"/>
              <a:gd name="adj2" fmla="val 137846"/>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40967" name="AutoShape 7"/>
          <p:cNvSpPr>
            <a:spLocks noChangeArrowheads="1"/>
          </p:cNvSpPr>
          <p:nvPr/>
        </p:nvSpPr>
        <p:spPr bwMode="auto">
          <a:xfrm>
            <a:off x="6804025" y="1700213"/>
            <a:ext cx="288925" cy="1441450"/>
          </a:xfrm>
          <a:prstGeom prst="downArrow">
            <a:avLst>
              <a:gd name="adj1" fmla="val 50000"/>
              <a:gd name="adj2" fmla="val 124725"/>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40968" name="Text Box 8"/>
          <p:cNvSpPr txBox="1">
            <a:spLocks noChangeArrowheads="1"/>
          </p:cNvSpPr>
          <p:nvPr/>
        </p:nvSpPr>
        <p:spPr bwMode="auto">
          <a:xfrm>
            <a:off x="5724525" y="3213100"/>
            <a:ext cx="3178175" cy="952500"/>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a:solidFill>
                  <a:srgbClr val="000099"/>
                </a:solidFill>
              </a:rPr>
              <a:t>From mechanical seismometer to velocity</a:t>
            </a:r>
          </a:p>
          <a:p>
            <a:pPr eaLnBrk="1" hangingPunct="1">
              <a:spcBef>
                <a:spcPct val="0"/>
              </a:spcBef>
              <a:buFontTx/>
              <a:buNone/>
            </a:pPr>
            <a:r>
              <a:rPr lang="en-US" altLang="en-US" sz="1400">
                <a:solidFill>
                  <a:srgbClr val="000099"/>
                </a:solidFill>
              </a:rPr>
              <a:t>transducer and to accelerometer, multiply</a:t>
            </a:r>
          </a:p>
          <a:p>
            <a:pPr eaLnBrk="1" hangingPunct="1">
              <a:spcBef>
                <a:spcPct val="0"/>
              </a:spcBef>
              <a:buFontTx/>
              <a:buNone/>
            </a:pPr>
            <a:r>
              <a:rPr lang="en-US" altLang="en-US" sz="1400">
                <a:solidFill>
                  <a:srgbClr val="000099"/>
                </a:solidFill>
              </a:rPr>
              <a:t>by the frequency</a:t>
            </a:r>
          </a:p>
          <a:p>
            <a:pPr eaLnBrk="1" hangingPunct="1">
              <a:spcBef>
                <a:spcPct val="0"/>
              </a:spcBef>
              <a:buFontTx/>
              <a:buNone/>
            </a:pPr>
            <a:r>
              <a:rPr lang="en-US" altLang="en-US" sz="1400">
                <a:solidFill>
                  <a:srgbClr val="000099"/>
                </a:solidFill>
              </a:rPr>
              <a:t>(add a zero in the origin)</a:t>
            </a:r>
          </a:p>
        </p:txBody>
      </p:sp>
      <p:sp>
        <p:nvSpPr>
          <p:cNvPr id="40969" name="Text Box 9"/>
          <p:cNvSpPr txBox="1">
            <a:spLocks noChangeArrowheads="1"/>
          </p:cNvSpPr>
          <p:nvPr/>
        </p:nvSpPr>
        <p:spPr bwMode="auto">
          <a:xfrm>
            <a:off x="4211638" y="5314950"/>
            <a:ext cx="2520950"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Flat response in acceleration</a:t>
            </a:r>
          </a:p>
        </p:txBody>
      </p:sp>
      <p:sp>
        <p:nvSpPr>
          <p:cNvPr id="40970" name="Text Box 10"/>
          <p:cNvSpPr txBox="1">
            <a:spLocks noChangeArrowheads="1"/>
          </p:cNvSpPr>
          <p:nvPr/>
        </p:nvSpPr>
        <p:spPr bwMode="auto">
          <a:xfrm>
            <a:off x="827088" y="5314950"/>
            <a:ext cx="2792412"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Low sensitivity in displacement</a:t>
            </a:r>
          </a:p>
        </p:txBody>
      </p:sp>
      <p:sp>
        <p:nvSpPr>
          <p:cNvPr id="40971" name="Line 11"/>
          <p:cNvSpPr>
            <a:spLocks noChangeShapeType="1"/>
          </p:cNvSpPr>
          <p:nvPr/>
        </p:nvSpPr>
        <p:spPr bwMode="auto">
          <a:xfrm flipH="1">
            <a:off x="3635375" y="5445125"/>
            <a:ext cx="576263"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2" name="Line 12"/>
          <p:cNvSpPr>
            <a:spLocks noChangeShapeType="1"/>
          </p:cNvSpPr>
          <p:nvPr/>
        </p:nvSpPr>
        <p:spPr bwMode="auto">
          <a:xfrm>
            <a:off x="2916238" y="476250"/>
            <a:ext cx="15113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3" name="Line 13"/>
          <p:cNvSpPr>
            <a:spLocks noChangeShapeType="1"/>
          </p:cNvSpPr>
          <p:nvPr/>
        </p:nvSpPr>
        <p:spPr bwMode="auto">
          <a:xfrm>
            <a:off x="2916238" y="2205038"/>
            <a:ext cx="15113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4" name="Line 14"/>
          <p:cNvSpPr>
            <a:spLocks noChangeShapeType="1"/>
          </p:cNvSpPr>
          <p:nvPr/>
        </p:nvSpPr>
        <p:spPr bwMode="auto">
          <a:xfrm>
            <a:off x="2700338" y="4005263"/>
            <a:ext cx="15113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79388" y="404813"/>
            <a:ext cx="865505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Displacement at very low frequencies produce very low accelerations</a:t>
            </a:r>
          </a:p>
          <a:p>
            <a:pPr eaLnBrk="1" hangingPunct="1">
              <a:spcBef>
                <a:spcPct val="0"/>
              </a:spcBef>
              <a:buFontTx/>
              <a:buNone/>
            </a:pPr>
            <a:r>
              <a:rPr lang="en-US" altLang="en-US" sz="2400"/>
              <a:t>(              , where x is the ground displacement and </a:t>
            </a:r>
            <a:r>
              <a:rPr lang="en-US" altLang="en-US" sz="2400" i="1"/>
              <a:t>f </a:t>
            </a:r>
            <a:r>
              <a:rPr lang="en-US" altLang="en-US" sz="2400"/>
              <a:t>the frequency). </a:t>
            </a:r>
          </a:p>
          <a:p>
            <a:pPr eaLnBrk="1" hangingPunct="1">
              <a:spcBef>
                <a:spcPct val="0"/>
              </a:spcBef>
              <a:buFontTx/>
              <a:buNone/>
            </a:pPr>
            <a:r>
              <a:rPr lang="en-US" altLang="en-US" sz="2400"/>
              <a:t>It is therefore understandable why it is so difficult to produce </a:t>
            </a:r>
          </a:p>
          <a:p>
            <a:pPr eaLnBrk="1" hangingPunct="1">
              <a:spcBef>
                <a:spcPct val="0"/>
              </a:spcBef>
              <a:buFontTx/>
              <a:buNone/>
            </a:pPr>
            <a:r>
              <a:rPr lang="en-US" altLang="en-US" sz="2400"/>
              <a:t>seismometers that are sensitive to low frequency motion.</a:t>
            </a:r>
          </a:p>
          <a:p>
            <a:pPr eaLnBrk="1" hangingPunct="1">
              <a:spcBef>
                <a:spcPct val="0"/>
              </a:spcBef>
              <a:buFontTx/>
              <a:buNone/>
            </a:pPr>
            <a:endParaRPr lang="en-US" altLang="en-US" sz="2400"/>
          </a:p>
          <a:p>
            <a:pPr eaLnBrk="1" hangingPunct="1">
              <a:spcBef>
                <a:spcPct val="0"/>
              </a:spcBef>
              <a:buFontTx/>
              <a:buNone/>
            </a:pPr>
            <a:endParaRPr lang="en-US" altLang="en-US" sz="2400"/>
          </a:p>
        </p:txBody>
      </p:sp>
      <p:graphicFrame>
        <p:nvGraphicFramePr>
          <p:cNvPr id="41987" name="Object 3"/>
          <p:cNvGraphicFramePr>
            <a:graphicFrameLocks noChangeAspect="1"/>
          </p:cNvGraphicFramePr>
          <p:nvPr/>
        </p:nvGraphicFramePr>
        <p:xfrm>
          <a:off x="395288" y="765175"/>
          <a:ext cx="1008062" cy="422275"/>
        </p:xfrm>
        <a:graphic>
          <a:graphicData uri="http://schemas.openxmlformats.org/presentationml/2006/ole">
            <mc:AlternateContent xmlns:mc="http://schemas.openxmlformats.org/markup-compatibility/2006">
              <mc:Choice xmlns:v="urn:schemas-microsoft-com:vml" Requires="v">
                <p:oleObj spid="_x0000_s41991" name="Equation" r:id="rId3" imgW="545863" imgH="228501" progId="Equation.3">
                  <p:embed/>
                </p:oleObj>
              </mc:Choice>
              <mc:Fallback>
                <p:oleObj name="Equation" r:id="rId3" imgW="545863" imgH="228501"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765175"/>
                        <a:ext cx="1008062"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988" name="Text Box 4"/>
          <p:cNvSpPr txBox="1">
            <a:spLocks noChangeArrowheads="1"/>
          </p:cNvSpPr>
          <p:nvPr/>
        </p:nvSpPr>
        <p:spPr bwMode="auto">
          <a:xfrm>
            <a:off x="0" y="2349500"/>
            <a:ext cx="9129713"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Today, purely mechanical sensors are only constructed to have resonance</a:t>
            </a:r>
          </a:p>
          <a:p>
            <a:pPr eaLnBrk="1" hangingPunct="1">
              <a:spcBef>
                <a:spcPct val="0"/>
              </a:spcBef>
              <a:buFontTx/>
              <a:buNone/>
            </a:pPr>
            <a:r>
              <a:rPr lang="en-US" altLang="en-US" sz="2400"/>
              <a:t>frequencies down to about 1.0 Hz (short period sensors), while sensors </a:t>
            </a:r>
          </a:p>
          <a:p>
            <a:pPr eaLnBrk="1" hangingPunct="1">
              <a:spcBef>
                <a:spcPct val="0"/>
              </a:spcBef>
              <a:buFontTx/>
              <a:buNone/>
            </a:pPr>
            <a:r>
              <a:rPr lang="en-US" altLang="en-US" sz="2400"/>
              <a:t>that can measure lower frequencies are based on the Force Balance </a:t>
            </a:r>
          </a:p>
          <a:p>
            <a:pPr eaLnBrk="1" hangingPunct="1">
              <a:spcBef>
                <a:spcPct val="0"/>
              </a:spcBef>
              <a:buFontTx/>
              <a:buNone/>
            </a:pPr>
            <a:r>
              <a:rPr lang="en-US" altLang="en-US" sz="2400"/>
              <a:t>Principle (FBA) of measuring acceleration directly.</a:t>
            </a:r>
          </a:p>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2" descr="fba_pi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2238" y="2590800"/>
            <a:ext cx="3817937"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43011" name="Text Box 3"/>
          <p:cNvSpPr txBox="1">
            <a:spLocks noChangeArrowheads="1"/>
          </p:cNvSpPr>
          <p:nvPr/>
        </p:nvSpPr>
        <p:spPr bwMode="auto">
          <a:xfrm>
            <a:off x="1203325" y="346075"/>
            <a:ext cx="6645275" cy="28956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a:t>Force-balance (Servo) Sensors</a:t>
            </a:r>
          </a:p>
          <a:p>
            <a:pPr eaLnBrk="1" hangingPunct="1">
              <a:spcBef>
                <a:spcPct val="0"/>
              </a:spcBef>
              <a:buFontTx/>
              <a:buNone/>
            </a:pPr>
            <a:endParaRPr lang="en-US" altLang="en-US" sz="2000"/>
          </a:p>
          <a:p>
            <a:pPr eaLnBrk="1" hangingPunct="1">
              <a:spcBef>
                <a:spcPct val="0"/>
              </a:spcBef>
              <a:buFontTx/>
              <a:buNone/>
            </a:pPr>
            <a:r>
              <a:rPr lang="en-US" altLang="en-US" sz="2000"/>
              <a:t>The force-balance accelerometer is shown below where a pendulous, high-magnetic permeability mass is hung from a hinge. The "down" or "null position" is detected by the null detector and the counterbalancing force is provided by a magnetic coil.</a:t>
            </a:r>
          </a:p>
          <a:p>
            <a:pPr eaLnBrk="1" hangingPunct="1">
              <a:spcBef>
                <a:spcPct val="0"/>
              </a:spcBef>
              <a:buFontTx/>
              <a:buNone/>
            </a:pPr>
            <a:endParaRPr lang="en-US" altLang="en-US" sz="2000"/>
          </a:p>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ext Box 4"/>
          <p:cNvSpPr txBox="1">
            <a:spLocks noChangeAspect="1" noChangeArrowheads="1"/>
          </p:cNvSpPr>
          <p:nvPr/>
        </p:nvSpPr>
        <p:spPr bwMode="auto">
          <a:xfrm>
            <a:off x="1279525" y="671513"/>
            <a:ext cx="7313613" cy="39004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a:latin typeface="Verdana" pitchFamily="34" charset="0"/>
              </a:rPr>
              <a:t> </a:t>
            </a:r>
          </a:p>
          <a:p>
            <a:pPr eaLnBrk="1" hangingPunct="1">
              <a:spcBef>
                <a:spcPct val="0"/>
              </a:spcBef>
              <a:buFontTx/>
              <a:buNone/>
            </a:pPr>
            <a:r>
              <a:rPr lang="en-US" altLang="en-US" sz="2000">
                <a:latin typeface="Verdana" pitchFamily="34" charset="0"/>
              </a:rPr>
              <a:t>“Broadband” seismometers (velocity sensors, using electronics to extend the frequency to low values) are starting to be used in engineering seismology:  the boundary between traditional strong-motion and weak-motion seismology is becoming blurred (indistinct, fuzzy).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304800"/>
            <a:ext cx="7772400" cy="1143000"/>
          </a:xfrm>
        </p:spPr>
        <p:txBody>
          <a:bodyPr/>
          <a:lstStyle/>
          <a:p>
            <a:pPr eaLnBrk="1" hangingPunct="1"/>
            <a:r>
              <a:rPr lang="en-US" altLang="en-US" smtClean="0">
                <a:solidFill>
                  <a:schemeClr val="tx1"/>
                </a:solidFill>
              </a:rPr>
              <a:t>Digital strong-motion recording</a:t>
            </a:r>
          </a:p>
        </p:txBody>
      </p:sp>
      <p:sp>
        <p:nvSpPr>
          <p:cNvPr id="45059" name="Rectangle 3"/>
          <p:cNvSpPr>
            <a:spLocks noGrp="1" noChangeArrowheads="1"/>
          </p:cNvSpPr>
          <p:nvPr>
            <p:ph type="body" idx="1"/>
          </p:nvPr>
        </p:nvSpPr>
        <p:spPr>
          <a:xfrm>
            <a:off x="685800" y="1600200"/>
            <a:ext cx="7772400" cy="4114800"/>
          </a:xfrm>
        </p:spPr>
        <p:txBody>
          <a:bodyPr/>
          <a:lstStyle/>
          <a:p>
            <a:pPr eaLnBrk="1" hangingPunct="1">
              <a:lnSpc>
                <a:spcPct val="90000"/>
              </a:lnSpc>
            </a:pPr>
            <a:r>
              <a:rPr lang="en-US" altLang="en-US" sz="2800" smtClean="0"/>
              <a:t>Broadband: nominally flat response from dc to at least 40 Hz</a:t>
            </a:r>
          </a:p>
          <a:p>
            <a:pPr lvl="1" eaLnBrk="1" hangingPunct="1">
              <a:lnSpc>
                <a:spcPct val="90000"/>
              </a:lnSpc>
            </a:pPr>
            <a:r>
              <a:rPr lang="en-US" altLang="en-US" sz="2400" smtClean="0"/>
              <a:t>But noise/ baseline problems can limit low-frequency information</a:t>
            </a:r>
          </a:p>
          <a:p>
            <a:pPr lvl="1" eaLnBrk="1" hangingPunct="1">
              <a:lnSpc>
                <a:spcPct val="90000"/>
              </a:lnSpc>
            </a:pPr>
            <a:r>
              <a:rPr lang="en-US" altLang="en-US" sz="2400" smtClean="0"/>
              <a:t>High-frequency limit generally not a problem because these frequencies are generally filtered out of the motion by natural processes (exception:  very hard rock sites)</a:t>
            </a:r>
          </a:p>
          <a:p>
            <a:pPr eaLnBrk="1" hangingPunct="1">
              <a:lnSpc>
                <a:spcPct val="90000"/>
              </a:lnSpc>
            </a:pPr>
            <a:r>
              <a:rPr lang="en-US" altLang="en-US" sz="2800" smtClean="0"/>
              <a:t>High dynamic range (ADC 16 bits or higher)</a:t>
            </a:r>
          </a:p>
          <a:p>
            <a:pPr eaLnBrk="1" hangingPunct="1">
              <a:lnSpc>
                <a:spcPct val="90000"/>
              </a:lnSpc>
            </a:pPr>
            <a:r>
              <a:rPr lang="en-US" altLang="en-US" sz="2800" smtClean="0"/>
              <a:t>Pre-event data usually available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228600"/>
            <a:ext cx="7772400" cy="1143000"/>
          </a:xfrm>
        </p:spPr>
        <p:txBody>
          <a:bodyPr/>
          <a:lstStyle/>
          <a:p>
            <a:pPr eaLnBrk="1" hangingPunct="1"/>
            <a:r>
              <a:rPr lang="en-US" altLang="en-US" sz="3200" smtClean="0">
                <a:solidFill>
                  <a:schemeClr val="tx1"/>
                </a:solidFill>
                <a:latin typeface="Arial" pitchFamily="34" charset="0"/>
              </a:rPr>
              <a:t>ADC (Analog-digital conversion)</a:t>
            </a:r>
          </a:p>
        </p:txBody>
      </p:sp>
      <p:sp>
        <p:nvSpPr>
          <p:cNvPr id="46083" name="Rectangle 3"/>
          <p:cNvSpPr>
            <a:spLocks noGrp="1" noChangeArrowheads="1"/>
          </p:cNvSpPr>
          <p:nvPr>
            <p:ph type="body" idx="1"/>
          </p:nvPr>
        </p:nvSpPr>
        <p:spPr>
          <a:xfrm>
            <a:off x="685800" y="1600200"/>
            <a:ext cx="7772400" cy="4114800"/>
          </a:xfrm>
        </p:spPr>
        <p:txBody>
          <a:bodyPr/>
          <a:lstStyle/>
          <a:p>
            <a:pPr eaLnBrk="1" hangingPunct="1"/>
            <a:r>
              <a:rPr lang="en-US" altLang="en-US" sz="2800" smtClean="0">
                <a:latin typeface="Arial" pitchFamily="34" charset="0"/>
              </a:rPr>
              <a:t>Quanta (least digital count)</a:t>
            </a:r>
          </a:p>
          <a:p>
            <a:pPr eaLnBrk="1" hangingPunct="1">
              <a:buFontTx/>
              <a:buNone/>
            </a:pPr>
            <a:r>
              <a:rPr lang="en-US" altLang="en-US" sz="2800" smtClean="0">
                <a:latin typeface="Arial" pitchFamily="34" charset="0"/>
              </a:rPr>
              <a:t>Q = 2Y/2</a:t>
            </a:r>
            <a:r>
              <a:rPr lang="en-US" altLang="en-US" sz="2800" baseline="30000" smtClean="0">
                <a:latin typeface="Arial" pitchFamily="34" charset="0"/>
              </a:rPr>
              <a:t>N</a:t>
            </a:r>
          </a:p>
          <a:p>
            <a:pPr eaLnBrk="1" hangingPunct="1">
              <a:buFontTx/>
              <a:buNone/>
            </a:pPr>
            <a:endParaRPr lang="en-US" altLang="en-US" sz="2800" baseline="30000" smtClean="0">
              <a:latin typeface="Arial" pitchFamily="34" charset="0"/>
            </a:endParaRPr>
          </a:p>
          <a:p>
            <a:pPr eaLnBrk="1" hangingPunct="1">
              <a:buFontTx/>
              <a:buNone/>
            </a:pPr>
            <a:r>
              <a:rPr lang="en-US" altLang="en-US" sz="2800" smtClean="0">
                <a:latin typeface="Arial" pitchFamily="34" charset="0"/>
              </a:rPr>
              <a:t>Where </a:t>
            </a:r>
            <a:r>
              <a:rPr lang="en-US" altLang="en-US" sz="2800" smtClean="0">
                <a:latin typeface="Arial" pitchFamily="34" charset="0"/>
                <a:cs typeface="Times New Roman" pitchFamily="18" charset="0"/>
              </a:rPr>
              <a:t>±</a:t>
            </a:r>
            <a:r>
              <a:rPr lang="en-US" altLang="en-US" sz="2800" smtClean="0">
                <a:latin typeface="Arial" pitchFamily="34" charset="0"/>
              </a:rPr>
              <a:t>Y = full-scale range and N = number of bits used in ADC</a:t>
            </a:r>
          </a:p>
          <a:p>
            <a:pPr eaLnBrk="1" hangingPunct="1"/>
            <a:r>
              <a:rPr lang="en-US" altLang="en-US" sz="2800" smtClean="0">
                <a:latin typeface="Arial" pitchFamily="34" charset="0"/>
              </a:rPr>
              <a:t>Dynamic Range (DR)</a:t>
            </a:r>
          </a:p>
          <a:p>
            <a:pPr eaLnBrk="1" hangingPunct="1">
              <a:buFontTx/>
              <a:buNone/>
            </a:pPr>
            <a:r>
              <a:rPr lang="en-US" altLang="en-US" sz="2800" smtClean="0">
                <a:latin typeface="Arial" pitchFamily="34" charset="0"/>
              </a:rPr>
              <a:t>DR(decibels) = 20 log Y/Q = 20 log 2</a:t>
            </a:r>
            <a:r>
              <a:rPr lang="en-US" altLang="en-US" sz="2800" baseline="30000" smtClean="0">
                <a:latin typeface="Arial" pitchFamily="34" charset="0"/>
              </a:rPr>
              <a:t>(N-1) </a:t>
            </a:r>
          </a:p>
          <a:p>
            <a:pPr eaLnBrk="1" hangingPunct="1">
              <a:buFontTx/>
              <a:buNone/>
            </a:pPr>
            <a:endParaRPr lang="en-US" altLang="en-US" sz="3600" baseline="30000" smtClean="0">
              <a:latin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a:xfrm>
            <a:off x="685800" y="152400"/>
            <a:ext cx="7772400" cy="1143000"/>
          </a:xfrm>
        </p:spPr>
        <p:txBody>
          <a:bodyPr/>
          <a:lstStyle/>
          <a:p>
            <a:pPr eaLnBrk="1" hangingPunct="1"/>
            <a:r>
              <a:rPr lang="en-US" altLang="en-US" sz="4000" smtClean="0">
                <a:solidFill>
                  <a:schemeClr val="tx1"/>
                </a:solidFill>
                <a:latin typeface="Arial" pitchFamily="34" charset="0"/>
              </a:rPr>
              <a:t>Examples</a:t>
            </a:r>
          </a:p>
        </p:txBody>
      </p:sp>
      <p:sp>
        <p:nvSpPr>
          <p:cNvPr id="47107" name="Rectangle 5"/>
          <p:cNvSpPr>
            <a:spLocks noGrp="1" noChangeArrowheads="1"/>
          </p:cNvSpPr>
          <p:nvPr>
            <p:ph type="body" idx="1"/>
          </p:nvPr>
        </p:nvSpPr>
        <p:spPr>
          <a:xfrm>
            <a:off x="685800" y="1600200"/>
            <a:ext cx="7772400" cy="4114800"/>
          </a:xfrm>
        </p:spPr>
        <p:txBody>
          <a:bodyPr/>
          <a:lstStyle/>
          <a:p>
            <a:pPr eaLnBrk="1" hangingPunct="1"/>
            <a:r>
              <a:rPr lang="en-US" altLang="en-US" sz="2400" smtClean="0">
                <a:latin typeface="Arial" pitchFamily="34" charset="0"/>
              </a:rPr>
              <a:t>Y = 2g = 2*981 cm/s/s</a:t>
            </a:r>
          </a:p>
          <a:p>
            <a:pPr eaLnBrk="1" hangingPunct="1"/>
            <a:endParaRPr lang="en-US" altLang="en-US" sz="2400" smtClean="0">
              <a:latin typeface="Arial" pitchFamily="34" charset="0"/>
            </a:endParaRPr>
          </a:p>
          <a:p>
            <a:pPr eaLnBrk="1" hangingPunct="1"/>
            <a:r>
              <a:rPr lang="en-US" altLang="en-US" sz="2400" smtClean="0">
                <a:latin typeface="Arial" pitchFamily="34" charset="0"/>
              </a:rPr>
              <a:t>N = 12 bits</a:t>
            </a:r>
          </a:p>
          <a:p>
            <a:pPr eaLnBrk="1" hangingPunct="1">
              <a:buFontTx/>
              <a:buNone/>
            </a:pPr>
            <a:r>
              <a:rPr lang="en-US" altLang="en-US" sz="2400" smtClean="0">
                <a:latin typeface="Arial" pitchFamily="34" charset="0"/>
              </a:rPr>
              <a:t>          Q = .96 cm/s</a:t>
            </a:r>
            <a:r>
              <a:rPr lang="en-US" altLang="en-US" sz="2400" baseline="30000" smtClean="0">
                <a:latin typeface="Arial" pitchFamily="34" charset="0"/>
              </a:rPr>
              <a:t>2</a:t>
            </a:r>
            <a:r>
              <a:rPr lang="en-US" altLang="en-US" sz="2400" smtClean="0">
                <a:latin typeface="Arial" pitchFamily="34" charset="0"/>
              </a:rPr>
              <a:t> </a:t>
            </a:r>
          </a:p>
          <a:p>
            <a:pPr eaLnBrk="1" hangingPunct="1">
              <a:buFontTx/>
              <a:buNone/>
            </a:pPr>
            <a:r>
              <a:rPr lang="en-US" altLang="en-US" sz="2400" smtClean="0">
                <a:latin typeface="Arial" pitchFamily="34" charset="0"/>
              </a:rPr>
              <a:t>        DR = 66 db</a:t>
            </a:r>
          </a:p>
          <a:p>
            <a:pPr eaLnBrk="1" hangingPunct="1"/>
            <a:r>
              <a:rPr lang="en-US" altLang="en-US" sz="2400" smtClean="0">
                <a:latin typeface="Arial" pitchFamily="34" charset="0"/>
              </a:rPr>
              <a:t>N = 24 bits</a:t>
            </a:r>
          </a:p>
          <a:p>
            <a:pPr eaLnBrk="1" hangingPunct="1">
              <a:buFontTx/>
              <a:buNone/>
            </a:pPr>
            <a:r>
              <a:rPr lang="en-US" altLang="en-US" sz="2400" smtClean="0">
                <a:latin typeface="Arial" pitchFamily="34" charset="0"/>
              </a:rPr>
              <a:t>          Q = 0.00023 cm/s</a:t>
            </a:r>
            <a:r>
              <a:rPr lang="en-US" altLang="en-US" sz="2400" baseline="30000" smtClean="0">
                <a:latin typeface="Arial" pitchFamily="34" charset="0"/>
              </a:rPr>
              <a:t>2</a:t>
            </a:r>
            <a:r>
              <a:rPr lang="en-US" altLang="en-US" sz="2400" smtClean="0">
                <a:latin typeface="Arial" pitchFamily="34" charset="0"/>
              </a:rPr>
              <a:t> </a:t>
            </a:r>
          </a:p>
          <a:p>
            <a:pPr eaLnBrk="1" hangingPunct="1">
              <a:buFontTx/>
              <a:buNone/>
            </a:pPr>
            <a:r>
              <a:rPr lang="en-US" altLang="en-US" sz="2400" smtClean="0">
                <a:latin typeface="Arial" pitchFamily="34" charset="0"/>
              </a:rPr>
              <a:t>         DR = 138 db</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2552" t="14561" r="11711" b="7683"/>
          <a:stretch>
            <a:fillRect/>
          </a:stretch>
        </p:blipFill>
        <p:spPr bwMode="auto">
          <a:xfrm>
            <a:off x="107950" y="0"/>
            <a:ext cx="8820150"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4" name="Picture 2" descr="instrument_respons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 y="642938"/>
            <a:ext cx="4608513"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Rectangle 3"/>
          <p:cNvSpPr>
            <a:spLocks noChangeArrowheads="1"/>
          </p:cNvSpPr>
          <p:nvPr/>
        </p:nvSpPr>
        <p:spPr bwMode="auto">
          <a:xfrm>
            <a:off x="-214313" y="0"/>
            <a:ext cx="68580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a:latin typeface="Arial" pitchFamily="34" charset="0"/>
              </a:rPr>
              <a:t>Magnification curves</a:t>
            </a:r>
          </a:p>
        </p:txBody>
      </p:sp>
      <p:sp>
        <p:nvSpPr>
          <p:cNvPr id="49156" name="Rectangle 4"/>
          <p:cNvSpPr>
            <a:spLocks noChangeArrowheads="1"/>
          </p:cNvSpPr>
          <p:nvPr/>
        </p:nvSpPr>
        <p:spPr bwMode="auto">
          <a:xfrm>
            <a:off x="1524000" y="6221413"/>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2400">
                <a:solidFill>
                  <a:srgbClr val="FF0000"/>
                </a:solidFill>
                <a:latin typeface="Arial" pitchFamily="34" charset="0"/>
              </a:rPr>
              <a:t>Not shown: broadband (0.02—DC sec)</a:t>
            </a:r>
          </a:p>
        </p:txBody>
      </p:sp>
      <p:sp>
        <p:nvSpPr>
          <p:cNvPr id="49157" name="TextBox 4"/>
          <p:cNvSpPr txBox="1">
            <a:spLocks noChangeArrowheads="1"/>
          </p:cNvSpPr>
          <p:nvPr/>
        </p:nvSpPr>
        <p:spPr bwMode="auto">
          <a:xfrm>
            <a:off x="5286375" y="1000125"/>
            <a:ext cx="365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latin typeface="Arial" pitchFamily="34" charset="0"/>
              </a:rPr>
              <a:t>Note notch, due to Earth noise; this noise can be seen in recordings from modern broadband instruments.</a:t>
            </a:r>
          </a:p>
        </p:txBody>
      </p:sp>
      <p:cxnSp>
        <p:nvCxnSpPr>
          <p:cNvPr id="9" name="Straight Arrow Connector 8"/>
          <p:cNvCxnSpPr/>
          <p:nvPr/>
        </p:nvCxnSpPr>
        <p:spPr>
          <a:xfrm rot="10800000" flipV="1">
            <a:off x="3643313" y="1216025"/>
            <a:ext cx="1571625" cy="9271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159" name="Slide Number Placeholder 6"/>
          <p:cNvSpPr>
            <a:spLocks noGrp="1"/>
          </p:cNvSpPr>
          <p:nvPr>
            <p:ph type="sldNum"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B093B02C-04DB-466A-8E63-DD6770ECEC5B}" type="slidenum">
              <a:rPr lang="tr-TR" altLang="en-US" sz="1400" smtClean="0">
                <a:latin typeface="Arial" pitchFamily="34" charset="0"/>
              </a:rPr>
              <a:pPr eaLnBrk="1" hangingPunct="1">
                <a:spcBef>
                  <a:spcPct val="0"/>
                </a:spcBef>
                <a:buFontTx/>
                <a:buNone/>
              </a:pPr>
              <a:t>35</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t="10405"/>
          <a:stretch>
            <a:fillRect/>
          </a:stretch>
        </p:blipFill>
        <p:spPr bwMode="auto">
          <a:xfrm>
            <a:off x="755650" y="620713"/>
            <a:ext cx="7794625" cy="5345112"/>
          </a:xfrm>
          <a:prstGeom prst="rect">
            <a:avLst/>
          </a:prstGeom>
          <a:noFill/>
          <a:ln>
            <a:noFill/>
          </a:ln>
          <a:extLst>
            <a:ext uri="{909E8E84-426E-40DD-AFC4-6F175D3DCCD1}">
              <a14:hiddenFill xmlns:a14="http://schemas.microsoft.com/office/drawing/2010/main">
                <a:blipFill dpi="0" rotWithShape="0">
                  <a:blip/>
                  <a:srcRect t="10405"/>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3"/>
          <p:cNvSpPr txBox="1">
            <a:spLocks noChangeArrowheads="1"/>
          </p:cNvSpPr>
          <p:nvPr/>
        </p:nvSpPr>
        <p:spPr bwMode="auto">
          <a:xfrm>
            <a:off x="2484438" y="6381750"/>
            <a:ext cx="4314825" cy="24447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en-US" sz="1000" b="1">
                <a:latin typeface="Arial" pitchFamily="34" charset="0"/>
              </a:rPr>
              <a:t>Seismic Sensors and Seismometry, Prof. E. Wielandt, Dr. C. Milkereit</a:t>
            </a:r>
          </a:p>
        </p:txBody>
      </p:sp>
      <p:pic>
        <p:nvPicPr>
          <p:cNvPr id="50180" name="Picture 4" descr="eef51b5e01"/>
          <p:cNvPicPr>
            <a:picLocks noChangeAspect="1" noChangeArrowheads="1"/>
          </p:cNvPicPr>
          <p:nvPr/>
        </p:nvPicPr>
        <p:blipFill>
          <a:blip r:embed="rId5" cstate="print">
            <a:extLst>
              <a:ext uri="{28A0092B-C50C-407E-A947-70E740481C1C}">
                <a14:useLocalDpi xmlns:a14="http://schemas.microsoft.com/office/drawing/2010/main" val="0"/>
              </a:ext>
            </a:extLst>
          </a:blip>
          <a:srcRect r="31850"/>
          <a:stretch>
            <a:fillRect/>
          </a:stretch>
        </p:blipFill>
        <p:spPr bwMode="auto">
          <a:xfrm>
            <a:off x="109538" y="6165850"/>
            <a:ext cx="79057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5" descr="logo_bm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8175" y="6237288"/>
            <a:ext cx="5524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0182" name="Object 6"/>
          <p:cNvGraphicFramePr>
            <a:graphicFrameLocks noChangeAspect="1"/>
          </p:cNvGraphicFramePr>
          <p:nvPr/>
        </p:nvGraphicFramePr>
        <p:xfrm>
          <a:off x="971550" y="6237288"/>
          <a:ext cx="811213" cy="541337"/>
        </p:xfrm>
        <a:graphic>
          <a:graphicData uri="http://schemas.openxmlformats.org/presentationml/2006/ole">
            <mc:AlternateContent xmlns:mc="http://schemas.openxmlformats.org/markup-compatibility/2006">
              <mc:Choice xmlns:v="urn:schemas-microsoft-com:vml" Requires="v">
                <p:oleObj spid="_x0000_s50185" name="Photo Editor Photo" r:id="rId7" imgW="7621064" imgH="4105848" progId="">
                  <p:embed/>
                </p:oleObj>
              </mc:Choice>
              <mc:Fallback>
                <p:oleObj name="Photo Editor Photo" r:id="rId7" imgW="7621064" imgH="4105848" progId="">
                  <p:embed/>
                  <p:pic>
                    <p:nvPicPr>
                      <p:cNvPr id="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550" y="6237288"/>
                        <a:ext cx="811213" cy="541337"/>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5300" t="15538" r="14676" b="14561"/>
          <a:stretch>
            <a:fillRect/>
          </a:stretch>
        </p:blipFill>
        <p:spPr bwMode="auto">
          <a:xfrm>
            <a:off x="0" y="0"/>
            <a:ext cx="9144000" cy="68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7" name="Text Box 3"/>
          <p:cNvSpPr txBox="1">
            <a:spLocks noChangeArrowheads="1"/>
          </p:cNvSpPr>
          <p:nvPr/>
        </p:nvSpPr>
        <p:spPr bwMode="auto">
          <a:xfrm>
            <a:off x="4140200" y="115888"/>
            <a:ext cx="49768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t>From New Manual of Seismological Observatory Practice- P. Bormann Editor</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981200"/>
            <a:ext cx="8239125" cy="419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1" name="Rectangle 3"/>
          <p:cNvSpPr>
            <a:spLocks noChangeArrowheads="1"/>
          </p:cNvSpPr>
          <p:nvPr/>
        </p:nvSpPr>
        <p:spPr bwMode="auto">
          <a:xfrm>
            <a:off x="533400" y="1981200"/>
            <a:ext cx="8229600" cy="41910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3252" name="Text Box 4"/>
          <p:cNvSpPr txBox="1">
            <a:spLocks noChangeArrowheads="1"/>
          </p:cNvSpPr>
          <p:nvPr/>
        </p:nvSpPr>
        <p:spPr bwMode="auto">
          <a:xfrm>
            <a:off x="685800" y="304800"/>
            <a:ext cx="7620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400" b="1">
                <a:solidFill>
                  <a:srgbClr val="0000FF"/>
                </a:solidFill>
              </a:rPr>
              <a:t>Analogue and Digital Records of small earthquake from Adjacent Instruments at Procisa Nuova (Italy) </a:t>
            </a:r>
          </a:p>
        </p:txBody>
      </p:sp>
      <p:sp>
        <p:nvSpPr>
          <p:cNvPr id="53253" name="Text Box 5"/>
          <p:cNvSpPr txBox="1">
            <a:spLocks noChangeArrowheads="1"/>
          </p:cNvSpPr>
          <p:nvPr/>
        </p:nvSpPr>
        <p:spPr bwMode="auto">
          <a:xfrm>
            <a:off x="1279525" y="1412875"/>
            <a:ext cx="4208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P-arrival lost in analog recording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609600"/>
            <a:ext cx="7772400" cy="552450"/>
          </a:xfrm>
        </p:spPr>
        <p:txBody>
          <a:bodyPr/>
          <a:lstStyle/>
          <a:p>
            <a:pPr eaLnBrk="1" hangingPunct="1"/>
            <a:r>
              <a:rPr lang="en-US" altLang="en-US" smtClean="0">
                <a:solidFill>
                  <a:schemeClr val="tx1"/>
                </a:solidFill>
              </a:rPr>
              <a:t>Summary</a:t>
            </a:r>
          </a:p>
        </p:txBody>
      </p:sp>
      <p:sp>
        <p:nvSpPr>
          <p:cNvPr id="54275" name="Rectangle 3"/>
          <p:cNvSpPr>
            <a:spLocks noGrp="1" noChangeArrowheads="1"/>
          </p:cNvSpPr>
          <p:nvPr>
            <p:ph type="body" idx="1"/>
          </p:nvPr>
        </p:nvSpPr>
        <p:spPr>
          <a:xfrm>
            <a:off x="609600" y="1447800"/>
            <a:ext cx="7772400" cy="4114800"/>
          </a:xfrm>
        </p:spPr>
        <p:txBody>
          <a:bodyPr/>
          <a:lstStyle/>
          <a:p>
            <a:pPr eaLnBrk="1" hangingPunct="1">
              <a:lnSpc>
                <a:spcPct val="90000"/>
              </a:lnSpc>
            </a:pPr>
            <a:r>
              <a:rPr lang="en-US" altLang="en-US" sz="2400" smtClean="0"/>
              <a:t>The first legitimate seismometer was built in  1875.</a:t>
            </a:r>
          </a:p>
          <a:p>
            <a:pPr eaLnBrk="1" hangingPunct="1">
              <a:lnSpc>
                <a:spcPct val="90000"/>
              </a:lnSpc>
              <a:buFontTx/>
              <a:buNone/>
            </a:pPr>
            <a:endParaRPr lang="en-US" altLang="en-US" sz="2400" smtClean="0"/>
          </a:p>
          <a:p>
            <a:pPr eaLnBrk="1" hangingPunct="1">
              <a:lnSpc>
                <a:spcPct val="90000"/>
              </a:lnSpc>
            </a:pPr>
            <a:r>
              <a:rPr lang="en-US" altLang="en-US" sz="2400" smtClean="0"/>
              <a:t>The first seismogram of a distant earthquake was recorded in 1889.</a:t>
            </a:r>
          </a:p>
          <a:p>
            <a:pPr eaLnBrk="1" hangingPunct="1">
              <a:lnSpc>
                <a:spcPct val="90000"/>
              </a:lnSpc>
              <a:buFontTx/>
              <a:buNone/>
            </a:pPr>
            <a:endParaRPr lang="en-US" altLang="en-US" sz="2400" smtClean="0"/>
          </a:p>
          <a:p>
            <a:pPr eaLnBrk="1" hangingPunct="1">
              <a:lnSpc>
                <a:spcPct val="90000"/>
              </a:lnSpc>
            </a:pPr>
            <a:r>
              <a:rPr lang="en-US" altLang="en-US" sz="2400" smtClean="0"/>
              <a:t>The first digital seismometers were deployed in the early 1970s.</a:t>
            </a:r>
          </a:p>
          <a:p>
            <a:pPr eaLnBrk="1" hangingPunct="1">
              <a:lnSpc>
                <a:spcPct val="90000"/>
              </a:lnSpc>
              <a:buFontTx/>
              <a:buNone/>
            </a:pPr>
            <a:endParaRPr lang="en-US" altLang="en-US" sz="2400" smtClean="0"/>
          </a:p>
          <a:p>
            <a:pPr eaLnBrk="1" hangingPunct="1">
              <a:lnSpc>
                <a:spcPct val="90000"/>
              </a:lnSpc>
            </a:pPr>
            <a:r>
              <a:rPr lang="en-US" altLang="en-US" sz="2400" smtClean="0"/>
              <a:t>The first broadband seismometers were deployed in the 1980s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solidFill>
                  <a:schemeClr val="tx1"/>
                </a:solidFill>
              </a:rPr>
              <a:t>Summary</a:t>
            </a:r>
          </a:p>
        </p:txBody>
      </p:sp>
      <p:sp>
        <p:nvSpPr>
          <p:cNvPr id="55299" name="Rectangle 3"/>
          <p:cNvSpPr>
            <a:spLocks noGrp="1" noChangeArrowheads="1"/>
          </p:cNvSpPr>
          <p:nvPr>
            <p:ph type="body" idx="1"/>
          </p:nvPr>
        </p:nvSpPr>
        <p:spPr/>
        <p:txBody>
          <a:bodyPr/>
          <a:lstStyle/>
          <a:p>
            <a:pPr eaLnBrk="1" hangingPunct="1"/>
            <a:r>
              <a:rPr lang="en-US" altLang="en-US" sz="2800" smtClean="0"/>
              <a:t>Seismometers record motions as small as 1.0</a:t>
            </a:r>
            <a:r>
              <a:rPr lang="en-US" altLang="en-US" sz="2800" baseline="30000" smtClean="0"/>
              <a:t>-9</a:t>
            </a:r>
            <a:r>
              <a:rPr lang="en-US" altLang="en-US" sz="2800" smtClean="0"/>
              <a:t> m, at frequencies of about 0.001 Hz to 100 Hz.</a:t>
            </a:r>
          </a:p>
          <a:p>
            <a:pPr eaLnBrk="1" hangingPunct="1"/>
            <a:endParaRPr lang="en-US" altLang="en-US" sz="2800" smtClean="0"/>
          </a:p>
          <a:p>
            <a:pPr eaLnBrk="1" hangingPunct="1"/>
            <a:r>
              <a:rPr lang="en-US" altLang="en-US" sz="2800" smtClean="0"/>
              <a:t>There are over 10,000 seismometers around the world that are continually recording ground motion.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solidFill>
                  <a:schemeClr val="tx1"/>
                </a:solidFill>
              </a:rPr>
              <a:t>Seismograms</a:t>
            </a:r>
          </a:p>
        </p:txBody>
      </p:sp>
      <p:sp>
        <p:nvSpPr>
          <p:cNvPr id="56323" name="Rectangle 3"/>
          <p:cNvSpPr>
            <a:spLocks noGrp="1" noChangeArrowheads="1"/>
          </p:cNvSpPr>
          <p:nvPr>
            <p:ph type="body" sz="half" idx="4294967295"/>
          </p:nvPr>
        </p:nvSpPr>
        <p:spPr>
          <a:xfrm>
            <a:off x="685800" y="1676400"/>
            <a:ext cx="7772400" cy="1219200"/>
          </a:xfrm>
        </p:spPr>
        <p:txBody>
          <a:bodyPr/>
          <a:lstStyle/>
          <a:p>
            <a:pPr eaLnBrk="1" hangingPunct="1"/>
            <a:r>
              <a:rPr lang="en-US" altLang="en-US" sz="2400" smtClean="0"/>
              <a:t>Seismograms are records of Earth’s motion as a function of time.</a:t>
            </a:r>
          </a:p>
        </p:txBody>
      </p:sp>
      <p:graphicFrame>
        <p:nvGraphicFramePr>
          <p:cNvPr id="56324" name="Object 7"/>
          <p:cNvGraphicFramePr>
            <a:graphicFrameLocks noGrp="1" noChangeAspect="1"/>
          </p:cNvGraphicFramePr>
          <p:nvPr>
            <p:ph sz="half" idx="4294967295"/>
          </p:nvPr>
        </p:nvGraphicFramePr>
        <p:xfrm>
          <a:off x="1143000" y="2819400"/>
          <a:ext cx="6934200" cy="3471863"/>
        </p:xfrm>
        <a:graphic>
          <a:graphicData uri="http://schemas.openxmlformats.org/presentationml/2006/ole">
            <mc:AlternateContent xmlns:mc="http://schemas.openxmlformats.org/markup-compatibility/2006">
              <mc:Choice xmlns:v="urn:schemas-microsoft-com:vml" Requires="v">
                <p:oleObj spid="_x0000_s56327" name="Image" r:id="rId4" imgW="7034921" imgH="3885714" progId="Photoshop.Image.7">
                  <p:embed/>
                </p:oleObj>
              </mc:Choice>
              <mc:Fallback>
                <p:oleObj name="Image" r:id="rId4" imgW="7034921" imgH="3885714" progId="Photoshop.Image.7">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819400"/>
                        <a:ext cx="6934200" cy="347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0"/>
            <a:ext cx="7772400" cy="1143000"/>
          </a:xfrm>
        </p:spPr>
        <p:txBody>
          <a:bodyPr/>
          <a:lstStyle/>
          <a:p>
            <a:pPr eaLnBrk="1" hangingPunct="1"/>
            <a:r>
              <a:rPr lang="en-US" altLang="en-US" smtClean="0">
                <a:solidFill>
                  <a:schemeClr val="tx1"/>
                </a:solidFill>
              </a:rPr>
              <a:t>Seismograms</a:t>
            </a:r>
          </a:p>
        </p:txBody>
      </p:sp>
      <p:sp>
        <p:nvSpPr>
          <p:cNvPr id="313347" name="Rectangle 3"/>
          <p:cNvSpPr>
            <a:spLocks noGrp="1" noChangeArrowheads="1"/>
          </p:cNvSpPr>
          <p:nvPr>
            <p:ph type="body" idx="1"/>
          </p:nvPr>
        </p:nvSpPr>
        <p:spPr>
          <a:xfrm>
            <a:off x="685800" y="1371600"/>
            <a:ext cx="7772400" cy="4114800"/>
          </a:xfrm>
        </p:spPr>
        <p:txBody>
          <a:bodyPr/>
          <a:lstStyle/>
          <a:p>
            <a:pPr eaLnBrk="1" hangingPunct="1">
              <a:defRPr/>
            </a:pPr>
            <a:r>
              <a:rPr lang="en-US" altLang="en-US" sz="2400" dirty="0" smtClean="0"/>
              <a:t>Seismograms record ground motion in terms of</a:t>
            </a:r>
          </a:p>
          <a:p>
            <a:pPr lvl="1" eaLnBrk="1" hangingPunct="1">
              <a:defRPr/>
            </a:pPr>
            <a:r>
              <a:rPr lang="en-US" altLang="en-US" sz="2000" dirty="0" smtClean="0"/>
              <a:t>displacement</a:t>
            </a:r>
          </a:p>
          <a:p>
            <a:pPr lvl="1" eaLnBrk="1" hangingPunct="1">
              <a:defRPr/>
            </a:pPr>
            <a:r>
              <a:rPr lang="en-US" altLang="en-US" sz="2000" dirty="0" smtClean="0"/>
              <a:t>velocity</a:t>
            </a:r>
          </a:p>
          <a:p>
            <a:pPr lvl="1" eaLnBrk="1" hangingPunct="1">
              <a:defRPr/>
            </a:pPr>
            <a:r>
              <a:rPr lang="en-US" altLang="en-US" sz="2000" dirty="0" smtClean="0"/>
              <a:t>acceleration</a:t>
            </a:r>
          </a:p>
          <a:p>
            <a:pPr marL="990600" lvl="1" indent="-533400" eaLnBrk="1" hangingPunct="1">
              <a:buFont typeface="Monotype Sorts" pitchFamily="2" charset="2"/>
              <a:buNone/>
              <a:defRPr/>
            </a:pPr>
            <a:endParaRPr lang="en-US" altLang="en-US" sz="2000" dirty="0" smtClean="0"/>
          </a:p>
          <a:p>
            <a:pPr marL="609600" indent="-609600" eaLnBrk="1" hangingPunct="1">
              <a:defRPr/>
            </a:pPr>
            <a:r>
              <a:rPr lang="en-US" altLang="en-US" sz="2400" dirty="0" smtClean="0"/>
              <a:t>Normally a seismometer samples ground motion about 20 times per second (20 Hz), but this number can be as high as 500 Hz.  </a:t>
            </a:r>
            <a:r>
              <a:rPr lang="en-US" altLang="en-US" sz="2400" dirty="0" smtClean="0">
                <a:solidFill>
                  <a:srgbClr val="FF0000"/>
                </a:solidFill>
              </a:rPr>
              <a:t>Modern accelerometers sample at 200 </a:t>
            </a:r>
            <a:r>
              <a:rPr lang="en-US" altLang="en-US" sz="2400" dirty="0" err="1" smtClean="0">
                <a:solidFill>
                  <a:srgbClr val="FF0000"/>
                </a:solidFill>
              </a:rPr>
              <a:t>sps</a:t>
            </a:r>
            <a:r>
              <a:rPr lang="en-US" altLang="en-US" sz="2400" dirty="0" smtClean="0">
                <a:solidFill>
                  <a:srgbClr val="FF0000"/>
                </a:solidFill>
              </a:rPr>
              <a:t>.</a:t>
            </a:r>
          </a:p>
          <a:p>
            <a:pPr marL="990600" lvl="1" indent="-533400" eaLnBrk="1" hangingPunct="1">
              <a:buFont typeface="Monotype Sorts" pitchFamily="2" charset="2"/>
              <a:buChar char="F"/>
              <a:defRPr/>
            </a:pPr>
            <a:endParaRPr lang="en-US" altLang="en-US" sz="2000"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0" name="Picture 2" descr="turkey_bcx"/>
          <p:cNvPicPr>
            <a:picLocks noChangeAspect="1" noChangeArrowheads="1"/>
          </p:cNvPicPr>
          <p:nvPr/>
        </p:nvPicPr>
        <p:blipFill>
          <a:blip r:embed="rId3" cstate="print">
            <a:extLst>
              <a:ext uri="{28A0092B-C50C-407E-A947-70E740481C1C}">
                <a14:useLocalDpi xmlns:a14="http://schemas.microsoft.com/office/drawing/2010/main" val="0"/>
              </a:ext>
            </a:extLst>
          </a:blip>
          <a:srcRect l="685" t="10548" b="28082"/>
          <a:stretch>
            <a:fillRect/>
          </a:stretch>
        </p:blipFill>
        <p:spPr bwMode="auto">
          <a:xfrm>
            <a:off x="914400" y="457200"/>
            <a:ext cx="7239000" cy="583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Text Box 4"/>
          <p:cNvSpPr txBox="1">
            <a:spLocks noChangeArrowheads="1"/>
          </p:cNvSpPr>
          <p:nvPr/>
        </p:nvSpPr>
        <p:spPr bwMode="auto">
          <a:xfrm>
            <a:off x="1943100" y="228600"/>
            <a:ext cx="5257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400" b="1"/>
              <a:t>Seismograms are composed of “phases”</a:t>
            </a:r>
          </a:p>
        </p:txBody>
      </p:sp>
      <p:pic>
        <p:nvPicPr>
          <p:cNvPr id="5939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295400"/>
            <a:ext cx="815340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396" name="Rectangle 3"/>
          <p:cNvSpPr>
            <a:spLocks noChangeArrowheads="1"/>
          </p:cNvSpPr>
          <p:nvPr/>
        </p:nvSpPr>
        <p:spPr bwMode="auto">
          <a:xfrm>
            <a:off x="533400" y="1295400"/>
            <a:ext cx="8153400" cy="52578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228600"/>
            <a:ext cx="7772400" cy="1143000"/>
          </a:xfrm>
        </p:spPr>
        <p:txBody>
          <a:bodyPr/>
          <a:lstStyle/>
          <a:p>
            <a:pPr eaLnBrk="1" hangingPunct="1"/>
            <a:r>
              <a:rPr lang="en-US" altLang="en-US" smtClean="0">
                <a:solidFill>
                  <a:schemeClr val="tx1"/>
                </a:solidFill>
              </a:rPr>
              <a:t>Seismograms</a:t>
            </a:r>
          </a:p>
        </p:txBody>
      </p:sp>
      <p:sp>
        <p:nvSpPr>
          <p:cNvPr id="60419" name="Rectangle 3"/>
          <p:cNvSpPr>
            <a:spLocks noGrp="1" noChangeArrowheads="1"/>
          </p:cNvSpPr>
          <p:nvPr>
            <p:ph type="body" idx="1"/>
          </p:nvPr>
        </p:nvSpPr>
        <p:spPr>
          <a:xfrm>
            <a:off x="685800" y="1371600"/>
            <a:ext cx="7772400" cy="4114800"/>
          </a:xfrm>
        </p:spPr>
        <p:txBody>
          <a:bodyPr/>
          <a:lstStyle/>
          <a:p>
            <a:pPr eaLnBrk="1" hangingPunct="1"/>
            <a:r>
              <a:rPr lang="en-US" altLang="en-US" sz="2800" smtClean="0"/>
              <a:t>Ground motion is a </a:t>
            </a:r>
            <a:r>
              <a:rPr lang="en-US" altLang="en-US" sz="2800" i="1" smtClean="0"/>
              <a:t>vector</a:t>
            </a:r>
            <a:r>
              <a:rPr lang="en-US" altLang="en-US" sz="2800" smtClean="0"/>
              <a:t> (whether it is displacement, velocity or acceleration), so it takes 3 numbers to describe it. Thus, seismometers generally have three components:</a:t>
            </a:r>
          </a:p>
          <a:p>
            <a:pPr eaLnBrk="1" hangingPunct="1"/>
            <a:endParaRPr lang="en-US" altLang="en-US" sz="2800" smtClean="0"/>
          </a:p>
          <a:p>
            <a:pPr lvl="1" eaLnBrk="1" hangingPunct="1"/>
            <a:r>
              <a:rPr lang="en-US" altLang="en-US" sz="2400" smtClean="0"/>
              <a:t>Vertical (up is positive)</a:t>
            </a:r>
          </a:p>
          <a:p>
            <a:pPr lvl="1" eaLnBrk="1" hangingPunct="1"/>
            <a:r>
              <a:rPr lang="en-US" altLang="en-US" sz="2400" smtClean="0"/>
              <a:t>North-South (north is positive)</a:t>
            </a:r>
          </a:p>
          <a:p>
            <a:pPr lvl="1" eaLnBrk="1" hangingPunct="1"/>
            <a:r>
              <a:rPr lang="en-US" altLang="en-US" sz="2400" smtClean="0"/>
              <a:t>East-west (east is positive)</a:t>
            </a:r>
          </a:p>
        </p:txBody>
      </p:sp>
      <p:sp>
        <p:nvSpPr>
          <p:cNvPr id="60420" name="Text Box 4"/>
          <p:cNvSpPr txBox="1">
            <a:spLocks noChangeArrowheads="1"/>
          </p:cNvSpPr>
          <p:nvPr/>
        </p:nvSpPr>
        <p:spPr bwMode="auto">
          <a:xfrm>
            <a:off x="5791200" y="3962400"/>
            <a:ext cx="473075" cy="1189038"/>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7200"/>
              <a:t>}</a:t>
            </a:r>
          </a:p>
        </p:txBody>
      </p:sp>
      <p:sp>
        <p:nvSpPr>
          <p:cNvPr id="60421" name="Text Box 5"/>
          <p:cNvSpPr txBox="1">
            <a:spLocks noChangeArrowheads="1"/>
          </p:cNvSpPr>
          <p:nvPr/>
        </p:nvSpPr>
        <p:spPr bwMode="auto">
          <a:xfrm>
            <a:off x="6553200" y="4419600"/>
            <a:ext cx="1676400" cy="4572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400"/>
              <a:t>horizontals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609600"/>
            <a:ext cx="7772400" cy="781050"/>
          </a:xfrm>
        </p:spPr>
        <p:txBody>
          <a:bodyPr/>
          <a:lstStyle/>
          <a:p>
            <a:pPr eaLnBrk="1" hangingPunct="1"/>
            <a:r>
              <a:rPr lang="en-US" altLang="en-US" smtClean="0">
                <a:solidFill>
                  <a:schemeClr val="accent2"/>
                </a:solidFill>
              </a:rPr>
              <a:t>Components of Motion</a:t>
            </a:r>
          </a:p>
        </p:txBody>
      </p:sp>
      <p:sp>
        <p:nvSpPr>
          <p:cNvPr id="62467" name="Text Box 3"/>
          <p:cNvSpPr txBox="1">
            <a:spLocks noChangeArrowheads="1"/>
          </p:cNvSpPr>
          <p:nvPr/>
        </p:nvSpPr>
        <p:spPr bwMode="auto">
          <a:xfrm>
            <a:off x="533400" y="1219200"/>
            <a:ext cx="8001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400"/>
              <a:t>There are simple mathematical operations that allow seismologists to rotate (abstractly) the horizontal components:</a:t>
            </a:r>
          </a:p>
        </p:txBody>
      </p:sp>
      <p:sp>
        <p:nvSpPr>
          <p:cNvPr id="62468" name="Line 4"/>
          <p:cNvSpPr>
            <a:spLocks noChangeShapeType="1"/>
          </p:cNvSpPr>
          <p:nvPr/>
        </p:nvSpPr>
        <p:spPr bwMode="auto">
          <a:xfrm>
            <a:off x="3124200" y="2819400"/>
            <a:ext cx="0" cy="3200400"/>
          </a:xfrm>
          <a:prstGeom prst="line">
            <a:avLst/>
          </a:prstGeom>
          <a:noFill/>
          <a:ln w="12700">
            <a:solidFill>
              <a:schemeClr val="tx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69" name="Line 5"/>
          <p:cNvSpPr>
            <a:spLocks noChangeShapeType="1"/>
          </p:cNvSpPr>
          <p:nvPr/>
        </p:nvSpPr>
        <p:spPr bwMode="auto">
          <a:xfrm>
            <a:off x="1295400" y="4191000"/>
            <a:ext cx="3962400" cy="0"/>
          </a:xfrm>
          <a:prstGeom prst="line">
            <a:avLst/>
          </a:prstGeom>
          <a:noFill/>
          <a:ln w="12700">
            <a:solidFill>
              <a:schemeClr val="tx1"/>
            </a:solidFill>
            <a:round/>
            <a:headEnd type="stealth"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0" name="Text Box 6"/>
          <p:cNvSpPr txBox="1">
            <a:spLocks noChangeArrowheads="1"/>
          </p:cNvSpPr>
          <p:nvPr/>
        </p:nvSpPr>
        <p:spPr bwMode="auto">
          <a:xfrm>
            <a:off x="2667000" y="2590800"/>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N</a:t>
            </a:r>
          </a:p>
        </p:txBody>
      </p:sp>
      <p:sp>
        <p:nvSpPr>
          <p:cNvPr id="62471" name="Rectangle 7"/>
          <p:cNvSpPr>
            <a:spLocks noChangeArrowheads="1"/>
          </p:cNvSpPr>
          <p:nvPr/>
        </p:nvSpPr>
        <p:spPr bwMode="auto">
          <a:xfrm>
            <a:off x="4876800" y="43434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E</a:t>
            </a:r>
          </a:p>
        </p:txBody>
      </p:sp>
      <p:sp>
        <p:nvSpPr>
          <p:cNvPr id="62472" name="Rectangle 8"/>
          <p:cNvSpPr>
            <a:spLocks noChangeArrowheads="1"/>
          </p:cNvSpPr>
          <p:nvPr/>
        </p:nvSpPr>
        <p:spPr bwMode="auto">
          <a:xfrm>
            <a:off x="1219200" y="4343400"/>
            <a:ext cx="471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W</a:t>
            </a:r>
          </a:p>
        </p:txBody>
      </p:sp>
      <p:sp>
        <p:nvSpPr>
          <p:cNvPr id="62473" name="Rectangle 9"/>
          <p:cNvSpPr>
            <a:spLocks noChangeArrowheads="1"/>
          </p:cNvSpPr>
          <p:nvPr/>
        </p:nvSpPr>
        <p:spPr bwMode="auto">
          <a:xfrm>
            <a:off x="2667000" y="58674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S</a:t>
            </a:r>
          </a:p>
        </p:txBody>
      </p:sp>
      <p:sp>
        <p:nvSpPr>
          <p:cNvPr id="317450" name="AutoShape 10"/>
          <p:cNvSpPr>
            <a:spLocks noChangeArrowheads="1"/>
          </p:cNvSpPr>
          <p:nvPr/>
        </p:nvSpPr>
        <p:spPr bwMode="auto">
          <a:xfrm>
            <a:off x="3810000" y="2590800"/>
            <a:ext cx="411163" cy="365125"/>
          </a:xfrm>
          <a:prstGeom prst="star5">
            <a:avLst/>
          </a:prstGeom>
          <a:solidFill>
            <a:schemeClr val="bg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62475" name="Text Box 11"/>
          <p:cNvSpPr txBox="1">
            <a:spLocks noChangeArrowheads="1"/>
          </p:cNvSpPr>
          <p:nvPr/>
        </p:nvSpPr>
        <p:spPr bwMode="auto">
          <a:xfrm>
            <a:off x="4343400" y="259080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800" i="1"/>
              <a:t>earthquake</a:t>
            </a:r>
          </a:p>
        </p:txBody>
      </p:sp>
      <p:sp>
        <p:nvSpPr>
          <p:cNvPr id="62476" name="AutoShape 12"/>
          <p:cNvSpPr>
            <a:spLocks noChangeArrowheads="1"/>
          </p:cNvSpPr>
          <p:nvPr/>
        </p:nvSpPr>
        <p:spPr bwMode="auto">
          <a:xfrm>
            <a:off x="2971800" y="4038600"/>
            <a:ext cx="274638" cy="274638"/>
          </a:xfrm>
          <a:prstGeom prst="octagon">
            <a:avLst>
              <a:gd name="adj" fmla="val 2928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62477" name="Rectangle 13"/>
          <p:cNvSpPr>
            <a:spLocks noChangeArrowheads="1"/>
          </p:cNvSpPr>
          <p:nvPr/>
        </p:nvSpPr>
        <p:spPr bwMode="auto">
          <a:xfrm>
            <a:off x="3429000" y="3810000"/>
            <a:ext cx="132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800" i="1"/>
              <a:t>seismometer</a:t>
            </a:r>
          </a:p>
        </p:txBody>
      </p:sp>
      <p:sp>
        <p:nvSpPr>
          <p:cNvPr id="62478" name="Line 14"/>
          <p:cNvSpPr>
            <a:spLocks noChangeShapeType="1"/>
          </p:cNvSpPr>
          <p:nvPr/>
        </p:nvSpPr>
        <p:spPr bwMode="auto">
          <a:xfrm flipH="1">
            <a:off x="1981200" y="3048000"/>
            <a:ext cx="1905000" cy="2743200"/>
          </a:xfrm>
          <a:prstGeom prst="line">
            <a:avLst/>
          </a:prstGeom>
          <a:noFill/>
          <a:ln w="12700" cap="rnd">
            <a:solidFill>
              <a:schemeClr val="tx2"/>
            </a:solidFill>
            <a:prstDash val="sysDot"/>
            <a:round/>
            <a:headEnd type="stealth"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9" name="Line 15"/>
          <p:cNvSpPr>
            <a:spLocks noChangeShapeType="1"/>
          </p:cNvSpPr>
          <p:nvPr/>
        </p:nvSpPr>
        <p:spPr bwMode="auto">
          <a:xfrm>
            <a:off x="1828800" y="3200400"/>
            <a:ext cx="2819400" cy="2057400"/>
          </a:xfrm>
          <a:prstGeom prst="line">
            <a:avLst/>
          </a:prstGeom>
          <a:noFill/>
          <a:ln w="12700" cap="rnd">
            <a:solidFill>
              <a:schemeClr val="tx2"/>
            </a:solidFill>
            <a:prstDash val="sysDot"/>
            <a:round/>
            <a:headEnd type="stealth"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80" name="Text Box 16"/>
          <p:cNvSpPr txBox="1">
            <a:spLocks noChangeArrowheads="1"/>
          </p:cNvSpPr>
          <p:nvPr/>
        </p:nvSpPr>
        <p:spPr bwMode="auto">
          <a:xfrm>
            <a:off x="5867400" y="3048000"/>
            <a:ext cx="2209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en-US" sz="2400" u="sng"/>
              <a:t>Original Coordinate System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609600"/>
            <a:ext cx="7772400" cy="781050"/>
          </a:xfrm>
        </p:spPr>
        <p:txBody>
          <a:bodyPr/>
          <a:lstStyle/>
          <a:p>
            <a:pPr eaLnBrk="1" hangingPunct="1"/>
            <a:r>
              <a:rPr lang="en-US" altLang="en-US" smtClean="0">
                <a:solidFill>
                  <a:schemeClr val="accent2"/>
                </a:solidFill>
              </a:rPr>
              <a:t>Components of Motion</a:t>
            </a:r>
          </a:p>
        </p:txBody>
      </p:sp>
      <p:sp>
        <p:nvSpPr>
          <p:cNvPr id="63491" name="Text Box 3"/>
          <p:cNvSpPr txBox="1">
            <a:spLocks noChangeArrowheads="1"/>
          </p:cNvSpPr>
          <p:nvPr/>
        </p:nvSpPr>
        <p:spPr bwMode="auto">
          <a:xfrm>
            <a:off x="533400" y="1219200"/>
            <a:ext cx="8001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400"/>
              <a:t>There are simple mathematical operations that allow seismologists to rotate (abstractly) the horizontal components:</a:t>
            </a:r>
          </a:p>
        </p:txBody>
      </p:sp>
      <p:sp>
        <p:nvSpPr>
          <p:cNvPr id="63492" name="Line 4"/>
          <p:cNvSpPr>
            <a:spLocks noChangeShapeType="1"/>
          </p:cNvSpPr>
          <p:nvPr/>
        </p:nvSpPr>
        <p:spPr bwMode="auto">
          <a:xfrm>
            <a:off x="3124200" y="2819400"/>
            <a:ext cx="0" cy="3200400"/>
          </a:xfrm>
          <a:prstGeom prst="line">
            <a:avLst/>
          </a:prstGeom>
          <a:noFill/>
          <a:ln w="12700">
            <a:solidFill>
              <a:schemeClr val="tx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3" name="Line 5"/>
          <p:cNvSpPr>
            <a:spLocks noChangeShapeType="1"/>
          </p:cNvSpPr>
          <p:nvPr/>
        </p:nvSpPr>
        <p:spPr bwMode="auto">
          <a:xfrm>
            <a:off x="1295400" y="4191000"/>
            <a:ext cx="3962400" cy="0"/>
          </a:xfrm>
          <a:prstGeom prst="line">
            <a:avLst/>
          </a:prstGeom>
          <a:noFill/>
          <a:ln w="12700">
            <a:solidFill>
              <a:schemeClr val="tx1"/>
            </a:solidFill>
            <a:round/>
            <a:headEnd type="stealth"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4" name="Text Box 6"/>
          <p:cNvSpPr txBox="1">
            <a:spLocks noChangeArrowheads="1"/>
          </p:cNvSpPr>
          <p:nvPr/>
        </p:nvSpPr>
        <p:spPr bwMode="auto">
          <a:xfrm>
            <a:off x="2667000" y="2590800"/>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N</a:t>
            </a:r>
          </a:p>
        </p:txBody>
      </p:sp>
      <p:sp>
        <p:nvSpPr>
          <p:cNvPr id="63495" name="Rectangle 7"/>
          <p:cNvSpPr>
            <a:spLocks noChangeArrowheads="1"/>
          </p:cNvSpPr>
          <p:nvPr/>
        </p:nvSpPr>
        <p:spPr bwMode="auto">
          <a:xfrm>
            <a:off x="4876800" y="43434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E</a:t>
            </a:r>
          </a:p>
        </p:txBody>
      </p:sp>
      <p:sp>
        <p:nvSpPr>
          <p:cNvPr id="63496" name="Rectangle 8"/>
          <p:cNvSpPr>
            <a:spLocks noChangeArrowheads="1"/>
          </p:cNvSpPr>
          <p:nvPr/>
        </p:nvSpPr>
        <p:spPr bwMode="auto">
          <a:xfrm>
            <a:off x="1219200" y="4343400"/>
            <a:ext cx="471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W</a:t>
            </a:r>
          </a:p>
        </p:txBody>
      </p:sp>
      <p:sp>
        <p:nvSpPr>
          <p:cNvPr id="63497" name="Rectangle 9"/>
          <p:cNvSpPr>
            <a:spLocks noChangeArrowheads="1"/>
          </p:cNvSpPr>
          <p:nvPr/>
        </p:nvSpPr>
        <p:spPr bwMode="auto">
          <a:xfrm>
            <a:off x="2667000" y="58674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t>S</a:t>
            </a:r>
          </a:p>
        </p:txBody>
      </p:sp>
      <p:sp>
        <p:nvSpPr>
          <p:cNvPr id="345098" name="AutoShape 10"/>
          <p:cNvSpPr>
            <a:spLocks noChangeArrowheads="1"/>
          </p:cNvSpPr>
          <p:nvPr/>
        </p:nvSpPr>
        <p:spPr bwMode="auto">
          <a:xfrm>
            <a:off x="3810000" y="2590800"/>
            <a:ext cx="411163" cy="365125"/>
          </a:xfrm>
          <a:prstGeom prst="star5">
            <a:avLst/>
          </a:prstGeom>
          <a:solidFill>
            <a:schemeClr val="bg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63499" name="Text Box 11"/>
          <p:cNvSpPr txBox="1">
            <a:spLocks noChangeArrowheads="1"/>
          </p:cNvSpPr>
          <p:nvPr/>
        </p:nvSpPr>
        <p:spPr bwMode="auto">
          <a:xfrm>
            <a:off x="4343400" y="259080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800" i="1"/>
              <a:t>earthquake</a:t>
            </a:r>
          </a:p>
        </p:txBody>
      </p:sp>
      <p:sp>
        <p:nvSpPr>
          <p:cNvPr id="63500" name="AutoShape 12"/>
          <p:cNvSpPr>
            <a:spLocks noChangeArrowheads="1"/>
          </p:cNvSpPr>
          <p:nvPr/>
        </p:nvSpPr>
        <p:spPr bwMode="auto">
          <a:xfrm>
            <a:off x="2971800" y="4038600"/>
            <a:ext cx="274638" cy="274638"/>
          </a:xfrm>
          <a:prstGeom prst="octagon">
            <a:avLst>
              <a:gd name="adj" fmla="val 2928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63501" name="Rectangle 13"/>
          <p:cNvSpPr>
            <a:spLocks noChangeArrowheads="1"/>
          </p:cNvSpPr>
          <p:nvPr/>
        </p:nvSpPr>
        <p:spPr bwMode="auto">
          <a:xfrm>
            <a:off x="3429000" y="3810000"/>
            <a:ext cx="132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800" i="1"/>
              <a:t>seismometer</a:t>
            </a:r>
          </a:p>
        </p:txBody>
      </p:sp>
      <p:sp>
        <p:nvSpPr>
          <p:cNvPr id="63502" name="Line 14"/>
          <p:cNvSpPr>
            <a:spLocks noChangeShapeType="1"/>
          </p:cNvSpPr>
          <p:nvPr/>
        </p:nvSpPr>
        <p:spPr bwMode="auto">
          <a:xfrm flipH="1">
            <a:off x="1981200" y="3048000"/>
            <a:ext cx="1905000" cy="2743200"/>
          </a:xfrm>
          <a:prstGeom prst="line">
            <a:avLst/>
          </a:prstGeom>
          <a:noFill/>
          <a:ln w="12700" cap="rnd">
            <a:solidFill>
              <a:schemeClr val="tx2"/>
            </a:solidFill>
            <a:prstDash val="sysDot"/>
            <a:round/>
            <a:headEnd type="stealth"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3" name="Line 15"/>
          <p:cNvSpPr>
            <a:spLocks noChangeShapeType="1"/>
          </p:cNvSpPr>
          <p:nvPr/>
        </p:nvSpPr>
        <p:spPr bwMode="auto">
          <a:xfrm>
            <a:off x="1828800" y="3200400"/>
            <a:ext cx="2819400" cy="2057400"/>
          </a:xfrm>
          <a:prstGeom prst="line">
            <a:avLst/>
          </a:prstGeom>
          <a:noFill/>
          <a:ln w="12700" cap="rnd">
            <a:solidFill>
              <a:schemeClr val="tx2"/>
            </a:solidFill>
            <a:prstDash val="sysDot"/>
            <a:round/>
            <a:headEnd type="stealth"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4" name="Line 17"/>
          <p:cNvSpPr>
            <a:spLocks noChangeShapeType="1"/>
          </p:cNvSpPr>
          <p:nvPr/>
        </p:nvSpPr>
        <p:spPr bwMode="auto">
          <a:xfrm flipH="1">
            <a:off x="1981200" y="4114800"/>
            <a:ext cx="1143000" cy="1676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5" name="Line 18"/>
          <p:cNvSpPr>
            <a:spLocks noChangeShapeType="1"/>
          </p:cNvSpPr>
          <p:nvPr/>
        </p:nvSpPr>
        <p:spPr bwMode="auto">
          <a:xfrm flipH="1" flipV="1">
            <a:off x="1752600" y="3124200"/>
            <a:ext cx="137160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6" name="Text Box 19"/>
          <p:cNvSpPr txBox="1">
            <a:spLocks noChangeArrowheads="1"/>
          </p:cNvSpPr>
          <p:nvPr/>
        </p:nvSpPr>
        <p:spPr bwMode="auto">
          <a:xfrm>
            <a:off x="6019800" y="2362200"/>
            <a:ext cx="25908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en-US" sz="2400" u="sng"/>
              <a:t>Modified Coordinate System</a:t>
            </a:r>
          </a:p>
          <a:p>
            <a:pPr>
              <a:spcBef>
                <a:spcPct val="50000"/>
              </a:spcBef>
              <a:buFontTx/>
              <a:buNone/>
            </a:pPr>
            <a:endParaRPr lang="en-US" altLang="en-US" sz="2400"/>
          </a:p>
          <a:p>
            <a:pPr>
              <a:spcBef>
                <a:spcPct val="50000"/>
              </a:spcBef>
              <a:buFontTx/>
              <a:buNone/>
            </a:pPr>
            <a:r>
              <a:rPr lang="en-US" altLang="en-US" sz="2400"/>
              <a:t>The new components are called:</a:t>
            </a:r>
          </a:p>
          <a:p>
            <a:pPr>
              <a:spcBef>
                <a:spcPct val="50000"/>
              </a:spcBef>
              <a:buFontTx/>
              <a:buNone/>
            </a:pPr>
            <a:r>
              <a:rPr lang="en-US" altLang="en-US" sz="2400"/>
              <a:t>(1) Radial, R</a:t>
            </a:r>
          </a:p>
          <a:p>
            <a:pPr>
              <a:spcBef>
                <a:spcPct val="50000"/>
              </a:spcBef>
              <a:buFontTx/>
              <a:buNone/>
            </a:pPr>
            <a:r>
              <a:rPr lang="en-US" altLang="en-US" sz="2400"/>
              <a:t>(2) Transverse, T</a:t>
            </a:r>
          </a:p>
        </p:txBody>
      </p:sp>
      <p:sp>
        <p:nvSpPr>
          <p:cNvPr id="63507" name="Text Box 20"/>
          <p:cNvSpPr txBox="1">
            <a:spLocks noChangeArrowheads="1"/>
          </p:cNvSpPr>
          <p:nvPr/>
        </p:nvSpPr>
        <p:spPr bwMode="auto">
          <a:xfrm>
            <a:off x="1203325" y="5756275"/>
            <a:ext cx="977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Radial</a:t>
            </a:r>
          </a:p>
        </p:txBody>
      </p:sp>
      <p:sp>
        <p:nvSpPr>
          <p:cNvPr id="63508" name="Text Box 21"/>
          <p:cNvSpPr txBox="1">
            <a:spLocks noChangeArrowheads="1"/>
          </p:cNvSpPr>
          <p:nvPr/>
        </p:nvSpPr>
        <p:spPr bwMode="auto">
          <a:xfrm>
            <a:off x="914400" y="2514600"/>
            <a:ext cx="1520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Transverse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6858000" y="1600200"/>
            <a:ext cx="17526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400"/>
              <a:t>Oaxaca, Mexico earthquake recorded by seismometer in Alaska.</a:t>
            </a:r>
          </a:p>
        </p:txBody>
      </p:sp>
      <p:graphicFrame>
        <p:nvGraphicFramePr>
          <p:cNvPr id="64515" name="Object 4"/>
          <p:cNvGraphicFramePr>
            <a:graphicFrameLocks noChangeAspect="1"/>
          </p:cNvGraphicFramePr>
          <p:nvPr/>
        </p:nvGraphicFramePr>
        <p:xfrm>
          <a:off x="457200" y="485775"/>
          <a:ext cx="5886450" cy="5886450"/>
        </p:xfrm>
        <a:graphic>
          <a:graphicData uri="http://schemas.openxmlformats.org/presentationml/2006/ole">
            <mc:AlternateContent xmlns:mc="http://schemas.openxmlformats.org/markup-compatibility/2006">
              <mc:Choice xmlns:v="urn:schemas-microsoft-com:vml" Requires="v">
                <p:oleObj spid="_x0000_s64518" name="Image" r:id="rId4" imgW="7847619" imgH="7847619" progId="Photoshop.Image.7">
                  <p:embed/>
                </p:oleObj>
              </mc:Choice>
              <mc:Fallback>
                <p:oleObj name="Image" r:id="rId4" imgW="7847619" imgH="7847619" progId="Photoshop.Image.7">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85775"/>
                        <a:ext cx="5886450" cy="588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smtClean="0">
                <a:solidFill>
                  <a:schemeClr val="tx1"/>
                </a:solidFill>
              </a:rPr>
              <a:t>Networks and Arrays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295400"/>
            <a:ext cx="7924800"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63" name="Rectangle 3"/>
          <p:cNvSpPr>
            <a:spLocks noChangeArrowheads="1"/>
          </p:cNvSpPr>
          <p:nvPr/>
        </p:nvSpPr>
        <p:spPr bwMode="auto">
          <a:xfrm>
            <a:off x="609600" y="1295400"/>
            <a:ext cx="7924800" cy="46482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66564" name="Text Box 4"/>
          <p:cNvSpPr txBox="1">
            <a:spLocks noChangeArrowheads="1"/>
          </p:cNvSpPr>
          <p:nvPr/>
        </p:nvSpPr>
        <p:spPr bwMode="auto">
          <a:xfrm>
            <a:off x="1524000" y="533400"/>
            <a:ext cx="6096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2800" b="1"/>
              <a:t>Broad-band Seismograph Networks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4"/>
          <p:cNvSpPr>
            <a:spLocks noChangeArrowheads="1"/>
          </p:cNvSpPr>
          <p:nvPr/>
        </p:nvSpPr>
        <p:spPr bwMode="auto">
          <a:xfrm>
            <a:off x="609600" y="2130425"/>
            <a:ext cx="7848600" cy="244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3600"/>
              <a:t>Many networks of instruments, both traditional “strong-motion” and, more recently, very broad-band, high dynamic-range sensors and dataloggers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25195" r="2890" b="3561"/>
          <a:stretch>
            <a:fillRect/>
          </a:stretch>
        </p:blipFill>
        <p:spPr bwMode="auto">
          <a:xfrm>
            <a:off x="3322638" y="304800"/>
            <a:ext cx="5618162" cy="6324600"/>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611" name="Text Box 3"/>
          <p:cNvSpPr txBox="1">
            <a:spLocks noChangeArrowheads="1"/>
          </p:cNvSpPr>
          <p:nvPr/>
        </p:nvSpPr>
        <p:spPr bwMode="auto">
          <a:xfrm>
            <a:off x="152400" y="152400"/>
            <a:ext cx="2882900"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n-US" altLang="en-US" sz="2800" b="1">
                <a:solidFill>
                  <a:srgbClr val="0000FF"/>
                </a:solidFill>
                <a:latin typeface="Arial" pitchFamily="34" charset="0"/>
              </a:rPr>
              <a:t>Kyoshin Net    (K-NET) </a:t>
            </a:r>
          </a:p>
          <a:p>
            <a:pPr algn="ctr">
              <a:lnSpc>
                <a:spcPct val="80000"/>
              </a:lnSpc>
              <a:spcBef>
                <a:spcPct val="0"/>
              </a:spcBef>
              <a:buFontTx/>
              <a:buNone/>
            </a:pPr>
            <a:r>
              <a:rPr lang="en-US" altLang="en-US" sz="2800" b="1">
                <a:solidFill>
                  <a:srgbClr val="0000FF"/>
                </a:solidFill>
                <a:latin typeface="Arial" pitchFamily="34" charset="0"/>
              </a:rPr>
              <a:t>Japanese strong motion network</a:t>
            </a:r>
          </a:p>
          <a:p>
            <a:pPr>
              <a:spcBef>
                <a:spcPct val="50000"/>
              </a:spcBef>
              <a:buFontTx/>
              <a:buNone/>
            </a:pPr>
            <a:r>
              <a:rPr lang="en-US" altLang="en-US" sz="1400" b="1">
                <a:solidFill>
                  <a:srgbClr val="0000FF"/>
                </a:solidFill>
                <a:latin typeface="Arial" pitchFamily="34" charset="0"/>
              </a:rPr>
              <a:t>http://www.k-net.bosai.go.jp</a:t>
            </a:r>
          </a:p>
        </p:txBody>
      </p:sp>
      <p:sp>
        <p:nvSpPr>
          <p:cNvPr id="68612" name="Text Box 4"/>
          <p:cNvSpPr txBox="1">
            <a:spLocks noChangeArrowheads="1"/>
          </p:cNvSpPr>
          <p:nvPr/>
        </p:nvSpPr>
        <p:spPr bwMode="auto">
          <a:xfrm>
            <a:off x="228600" y="2438400"/>
            <a:ext cx="2954338" cy="370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8438" indent="-198438"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pPr>
            <a:r>
              <a:rPr lang="en-US" altLang="en-US" sz="1400" b="1">
                <a:latin typeface="Arial" pitchFamily="34" charset="0"/>
              </a:rPr>
              <a:t>1000 digital instruments installed after the Kobe earthquake of 1995</a:t>
            </a:r>
          </a:p>
          <a:p>
            <a:pPr>
              <a:spcBef>
                <a:spcPct val="50000"/>
              </a:spcBef>
            </a:pPr>
            <a:r>
              <a:rPr lang="en-US" altLang="en-US" sz="1400" b="1">
                <a:latin typeface="Arial" pitchFamily="34" charset="0"/>
              </a:rPr>
              <a:t>free field stations with an average spacing of 25 km</a:t>
            </a:r>
          </a:p>
          <a:p>
            <a:pPr>
              <a:spcBef>
                <a:spcPct val="50000"/>
              </a:spcBef>
            </a:pPr>
            <a:r>
              <a:rPr lang="en-US" altLang="en-US" sz="1400" b="1">
                <a:latin typeface="Arial" pitchFamily="34" charset="0"/>
              </a:rPr>
              <a:t>velocity profile of each station up to 20 m by downhole measurement</a:t>
            </a:r>
          </a:p>
          <a:p>
            <a:pPr>
              <a:spcBef>
                <a:spcPct val="50000"/>
              </a:spcBef>
            </a:pPr>
            <a:r>
              <a:rPr lang="en-US" altLang="en-US" sz="1400" b="1">
                <a:latin typeface="Arial" pitchFamily="34" charset="0"/>
              </a:rPr>
              <a:t>data are transmitted to the Control Center and released on Internet in 3-4 hours after the event</a:t>
            </a:r>
          </a:p>
          <a:p>
            <a:pPr>
              <a:spcBef>
                <a:spcPct val="50000"/>
              </a:spcBef>
            </a:pPr>
            <a:r>
              <a:rPr lang="en-US" altLang="en-US" sz="1400" b="1">
                <a:latin typeface="Arial" pitchFamily="34" charset="0"/>
              </a:rPr>
              <a:t>more than 2000 accelerograms recorded in 4 years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685800" y="457200"/>
            <a:ext cx="7772400" cy="1470025"/>
          </a:xfrm>
        </p:spPr>
        <p:txBody>
          <a:bodyPr/>
          <a:lstStyle/>
          <a:p>
            <a:pPr eaLnBrk="1" hangingPunct="1"/>
            <a:r>
              <a:rPr lang="en-US" altLang="en-US" sz="4000" smtClean="0">
                <a:solidFill>
                  <a:schemeClr val="tx1"/>
                </a:solidFill>
              </a:rPr>
              <a:t>Reminder: Play Chuettsu and Tottori movies</a:t>
            </a:r>
          </a:p>
        </p:txBody>
      </p:sp>
      <p:pic>
        <p:nvPicPr>
          <p:cNvPr id="5" name="TOTTORI_OBS.MPEG">
            <a:hlinkClick r:id="" action="ppaction://media"/>
          </p:cNvPr>
          <p:cNvPicPr>
            <a:picLocks noRot="1" noChangeAspect="1"/>
          </p:cNvPicPr>
          <p:nvPr>
            <a:videoFile r:link="rId1"/>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2209800"/>
            <a:ext cx="5813425"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685800"/>
            <a:ext cx="1192955" cy="461665"/>
          </a:xfrm>
          <a:prstGeom prst="rect">
            <a:avLst/>
          </a:prstGeom>
          <a:noFill/>
        </p:spPr>
        <p:txBody>
          <a:bodyPr wrap="none" rtlCol="0">
            <a:spAutoFit/>
          </a:bodyPr>
          <a:lstStyle/>
          <a:p>
            <a:r>
              <a:rPr lang="en-US" dirty="0" smtClean="0"/>
              <a:t>Chuetsu</a:t>
            </a:r>
            <a:endParaRPr lang="en-US" dirty="0"/>
          </a:p>
        </p:txBody>
      </p:sp>
      <p:pic>
        <p:nvPicPr>
          <p:cNvPr id="4" name="Chuetsu_obs_Japan.mpeg">
            <a:hlinkClick r:id="" action="ppaction://media"/>
          </p:cNvPr>
          <p:cNvPicPr>
            <a:picLocks noRot="1" noChangeAspect="1"/>
          </p:cNvPicPr>
          <p:nvPr>
            <a:videoFile r:link="rId1"/>
          </p:nvPr>
        </p:nvPicPr>
        <p:blipFill>
          <a:blip r:embed="rId3" cstate="print"/>
          <a:stretch>
            <a:fillRect/>
          </a:stretch>
        </p:blipFill>
        <p:spPr>
          <a:xfrm>
            <a:off x="2057400" y="1143000"/>
            <a:ext cx="50292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685800"/>
            <a:ext cx="1015984" cy="461665"/>
          </a:xfrm>
          <a:prstGeom prst="rect">
            <a:avLst/>
          </a:prstGeom>
          <a:noFill/>
        </p:spPr>
        <p:txBody>
          <a:bodyPr wrap="none" rtlCol="0">
            <a:spAutoFit/>
          </a:bodyPr>
          <a:lstStyle/>
          <a:p>
            <a:r>
              <a:rPr lang="en-US" dirty="0" smtClean="0"/>
              <a:t>Tottori</a:t>
            </a:r>
            <a:endParaRPr lang="en-US" dirty="0"/>
          </a:p>
        </p:txBody>
      </p:sp>
      <p:pic>
        <p:nvPicPr>
          <p:cNvPr id="3" name="TOTTORI_OBS.MPEG">
            <a:hlinkClick r:id="" action="ppaction://media"/>
          </p:cNvPr>
          <p:cNvPicPr>
            <a:picLocks noRot="1" noChangeAspect="1"/>
          </p:cNvPicPr>
          <p:nvPr>
            <a:videoFile r:link="rId1"/>
          </p:nvPr>
        </p:nvPicPr>
        <p:blipFill>
          <a:blip r:embed="rId3" cstate="print"/>
          <a:stretch>
            <a:fillRect/>
          </a:stretch>
        </p:blipFill>
        <p:spPr>
          <a:xfrm>
            <a:off x="2286000" y="1905000"/>
            <a:ext cx="4572000" cy="304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sz="3600" smtClean="0">
                <a:solidFill>
                  <a:schemeClr val="tx1"/>
                </a:solidFill>
              </a:rPr>
              <a:t>A number of web sites provide data from instrument networks</a:t>
            </a:r>
          </a:p>
        </p:txBody>
      </p:sp>
      <p:sp>
        <p:nvSpPr>
          <p:cNvPr id="70659" name="Rectangle 3"/>
          <p:cNvSpPr>
            <a:spLocks noGrp="1" noChangeArrowheads="1"/>
          </p:cNvSpPr>
          <p:nvPr>
            <p:ph type="body" idx="1"/>
          </p:nvPr>
        </p:nvSpPr>
        <p:spPr/>
        <p:txBody>
          <a:bodyPr/>
          <a:lstStyle/>
          <a:p>
            <a:pPr eaLnBrk="1" hangingPunct="1"/>
            <a:r>
              <a:rPr lang="en-US" altLang="en-US" smtClean="0">
                <a:solidFill>
                  <a:schemeClr val="bg1"/>
                </a:solidFill>
              </a:rPr>
              <a:t>But no single web site containing data from all over the world.</a:t>
            </a:r>
          </a:p>
          <a:p>
            <a:pPr eaLnBrk="1" hangingPunct="1"/>
            <a:r>
              <a:rPr lang="en-US" altLang="en-US" smtClean="0">
                <a:solidFill>
                  <a:schemeClr val="bg1"/>
                </a:solidFill>
              </a:rPr>
              <a:t>An effort is still need to add broad-band data into the more traditional data sets.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982200"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Slide Number Placeholder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8B993742-BBA8-4A96-98D3-C7E9F3004A2B}" type="slidenum">
              <a:rPr lang="tr-TR" altLang="en-US" sz="1400" smtClean="0">
                <a:latin typeface="Arial" pitchFamily="34" charset="0"/>
              </a:rPr>
              <a:pPr eaLnBrk="1" hangingPunct="1">
                <a:spcBef>
                  <a:spcPct val="0"/>
                </a:spcBef>
                <a:buFontTx/>
                <a:buNone/>
              </a:pPr>
              <a:t>57</a:t>
            </a:fld>
            <a:endParaRPr lang="tr-TR" altLang="en-US" sz="1400" smtClean="0">
              <a:latin typeface="Arial" pitchFamily="34" charset="0"/>
            </a:endParaRPr>
          </a:p>
        </p:txBody>
      </p:sp>
      <p:sp>
        <p:nvSpPr>
          <p:cNvPr id="71684" name="Footer Placeholder 3"/>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tr-TR" altLang="en-US" sz="1400" smtClean="0">
                <a:latin typeface="Arial" pitchFamily="34" charset="0"/>
              </a:rPr>
              <a:t>USGS - DAVID BOORE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485438"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Slide Number Placeholder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64226F2E-D655-48B4-87EA-65B5061E7FEF}" type="slidenum">
              <a:rPr lang="tr-TR" altLang="en-US" sz="1400" smtClean="0">
                <a:latin typeface="Arial" pitchFamily="34" charset="0"/>
              </a:rPr>
              <a:pPr eaLnBrk="1" hangingPunct="1">
                <a:spcBef>
                  <a:spcPct val="0"/>
                </a:spcBef>
                <a:buFontTx/>
                <a:buNone/>
              </a:pPr>
              <a:t>58</a:t>
            </a:fld>
            <a:endParaRPr lang="tr-TR" altLang="en-US" sz="1400" smtClean="0">
              <a:latin typeface="Arial" pitchFamily="34" charset="0"/>
            </a:endParaRPr>
          </a:p>
        </p:txBody>
      </p:sp>
      <p:sp>
        <p:nvSpPr>
          <p:cNvPr id="72708" name="Footer Placeholder 3"/>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tr-TR" altLang="en-US" sz="1400" smtClean="0">
                <a:latin typeface="Arial" pitchFamily="34" charset="0"/>
              </a:rPr>
              <a:t>USGS - DAVID BOORE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88" y="260350"/>
            <a:ext cx="9217025"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Slide Number Placeholder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82E63C05-ADA1-4742-B283-1A4EF2713582}" type="slidenum">
              <a:rPr lang="tr-TR" altLang="en-US" sz="1400" smtClean="0">
                <a:latin typeface="Arial" pitchFamily="34" charset="0"/>
              </a:rPr>
              <a:pPr eaLnBrk="1" hangingPunct="1">
                <a:spcBef>
                  <a:spcPct val="0"/>
                </a:spcBef>
                <a:buFontTx/>
                <a:buNone/>
              </a:pPr>
              <a:t>59</a:t>
            </a:fld>
            <a:endParaRPr lang="tr-TR" altLang="en-US" sz="1400" smtClean="0">
              <a:latin typeface="Arial" pitchFamily="34" charset="0"/>
            </a:endParaRPr>
          </a:p>
        </p:txBody>
      </p:sp>
      <p:sp>
        <p:nvSpPr>
          <p:cNvPr id="73732" name="Footer Placeholder 3"/>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tr-TR" altLang="en-US" sz="1400" smtClean="0">
                <a:latin typeface="Arial" pitchFamily="34" charset="0"/>
              </a:rPr>
              <a:t>USGS - DAVID BOORE</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350" y="0"/>
            <a:ext cx="11704638"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Slide Number Placeholder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778D7843-121C-41BD-B093-1DEB3CF9EF10}" type="slidenum">
              <a:rPr lang="tr-TR" altLang="en-US" sz="1400" smtClean="0">
                <a:latin typeface="Arial" pitchFamily="34" charset="0"/>
              </a:rPr>
              <a:pPr eaLnBrk="1" hangingPunct="1">
                <a:spcBef>
                  <a:spcPct val="0"/>
                </a:spcBef>
                <a:buFontTx/>
                <a:buNone/>
              </a:pPr>
              <a:t>60</a:t>
            </a:fld>
            <a:endParaRPr lang="tr-TR" altLang="en-US" sz="1400" smtClean="0">
              <a:latin typeface="Arial" pitchFamily="34" charset="0"/>
            </a:endParaRPr>
          </a:p>
        </p:txBody>
      </p:sp>
      <p:sp>
        <p:nvSpPr>
          <p:cNvPr id="74756" name="Footer Placeholder 3"/>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tr-TR" altLang="en-US" sz="1400" smtClean="0">
                <a:latin typeface="Arial" pitchFamily="34" charset="0"/>
              </a:rPr>
              <a:t>USGS - DAVID BOORE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233363"/>
            <a:ext cx="9144000" cy="684212"/>
          </a:xfrm>
        </p:spPr>
        <p:txBody>
          <a:bodyPr/>
          <a:lstStyle/>
          <a:p>
            <a:pPr eaLnBrk="1" hangingPunct="1"/>
            <a:r>
              <a:rPr lang="it-IT" altLang="en-US" sz="2800" b="1" smtClean="0"/>
              <a:t>NGA</a:t>
            </a:r>
            <a:r>
              <a:rPr lang="it-IT" altLang="en-US" sz="2800" smtClean="0"/>
              <a:t> - http://peer.berkeley.edu/nga/</a:t>
            </a:r>
          </a:p>
        </p:txBody>
      </p:sp>
      <p:sp>
        <p:nvSpPr>
          <p:cNvPr id="75779" name="Rectangle 3"/>
          <p:cNvSpPr>
            <a:spLocks noChangeArrowheads="1"/>
          </p:cNvSpPr>
          <p:nvPr/>
        </p:nvSpPr>
        <p:spPr bwMode="auto">
          <a:xfrm>
            <a:off x="0" y="0"/>
            <a:ext cx="9144000" cy="3683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it-IT" altLang="en-US" sz="2800">
                <a:solidFill>
                  <a:schemeClr val="tx2"/>
                </a:solidFill>
              </a:rPr>
              <a:t>WEB SITES – DATABASES</a:t>
            </a:r>
          </a:p>
        </p:txBody>
      </p:sp>
      <p:pic>
        <p:nvPicPr>
          <p:cNvPr id="75780"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062038" y="908050"/>
            <a:ext cx="7470775" cy="5975350"/>
          </a:xfr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4"/>
          <p:cNvSpPr>
            <a:spLocks noGrp="1" noChangeArrowheads="1"/>
          </p:cNvSpPr>
          <p:nvPr>
            <p:ph type="ctrTitle"/>
          </p:nvPr>
        </p:nvSpPr>
        <p:spPr/>
        <p:txBody>
          <a:bodyPr/>
          <a:lstStyle/>
          <a:p>
            <a:pPr eaLnBrk="1" hangingPunct="1"/>
            <a:r>
              <a:rPr lang="en-US" altLang="en-US" smtClean="0"/>
              <a:t>END</a:t>
            </a:r>
          </a:p>
        </p:txBody>
      </p:sp>
      <p:sp>
        <p:nvSpPr>
          <p:cNvPr id="76803" name="Rectangle 5"/>
          <p:cNvSpPr>
            <a:spLocks noGrp="1" noChangeArrowheads="1"/>
          </p:cNvSpPr>
          <p:nvPr>
            <p:ph type="subTitle" idx="1"/>
          </p:nvPr>
        </p:nvSpPr>
        <p:spPr/>
        <p:txBody>
          <a:bodyPr/>
          <a:lstStyle/>
          <a:p>
            <a:pPr eaLnBrk="1" hangingPunct="1"/>
            <a:endParaRPr lang="en-US" altLang="en-US" smtClean="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1331</TotalTime>
  <Words>2186</Words>
  <Application>Microsoft Office PowerPoint</Application>
  <PresentationFormat>On-screen Show (4:3)</PresentationFormat>
  <Paragraphs>288</Paragraphs>
  <Slides>62</Slides>
  <Notes>38</Notes>
  <HiddenSlides>0</HiddenSlides>
  <MMClips>3</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3</vt:i4>
      </vt:variant>
      <vt:variant>
        <vt:lpstr>Slide Titles</vt:lpstr>
      </vt:variant>
      <vt:variant>
        <vt:i4>62</vt:i4>
      </vt:variant>
    </vt:vector>
  </HeadingPairs>
  <TitlesOfParts>
    <vt:vector size="71" baseType="lpstr">
      <vt:lpstr>Arial</vt:lpstr>
      <vt:lpstr>Verdana</vt:lpstr>
      <vt:lpstr>Rockwell Extra Bold</vt:lpstr>
      <vt:lpstr>Times New Roman</vt:lpstr>
      <vt:lpstr>Monotype Sorts</vt:lpstr>
      <vt:lpstr>Default Design</vt:lpstr>
      <vt:lpstr>Equation</vt:lpstr>
      <vt:lpstr>Photo Editor Photo</vt:lpstr>
      <vt:lpstr>Image</vt:lpstr>
      <vt:lpstr>PowerPoint Presentation</vt:lpstr>
      <vt:lpstr>PowerPoint Presentation</vt:lpstr>
      <vt:lpstr>Jargon</vt:lpstr>
      <vt:lpstr>More Jargon</vt:lpstr>
      <vt:lpstr>Chronology of Instrumentation</vt:lpstr>
      <vt:lpstr>Chronology of Instrumentation</vt:lpstr>
      <vt:lpstr>How Seismometers Work</vt:lpstr>
      <vt:lpstr>PowerPoint Presentation</vt:lpstr>
      <vt:lpstr>PowerPoint Presentation</vt:lpstr>
      <vt:lpstr>PowerPoint Presentation</vt:lpstr>
      <vt:lpstr>PowerPoint Presentation</vt:lpstr>
      <vt:lpstr>PowerPoint Presentation</vt:lpstr>
      <vt:lpstr>PowerPoint Presentation</vt:lpstr>
      <vt:lpstr>Modern Seismometers</vt:lpstr>
      <vt:lpstr>Modern Seismometers</vt:lpstr>
      <vt:lpstr>PowerPoint Presentation</vt:lpstr>
      <vt:lpstr>Sensitivity</vt:lpstr>
      <vt:lpstr>PowerPoint Presentation</vt:lpstr>
      <vt:lpstr>PowerPoint Presentation</vt:lpstr>
      <vt:lpstr>PowerPoint Presentation</vt:lpstr>
      <vt:lpstr>Instrument Response</vt:lpstr>
      <vt:lpstr>Instrument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Digital strong-motion recording</vt:lpstr>
      <vt:lpstr>ADC (Analog-digital conversion)</vt:lpstr>
      <vt:lpstr>Examples</vt:lpstr>
      <vt:lpstr>PowerPoint Presentation</vt:lpstr>
      <vt:lpstr>PowerPoint Presentation</vt:lpstr>
      <vt:lpstr>PowerPoint Presentation</vt:lpstr>
      <vt:lpstr>PowerPoint Presentation</vt:lpstr>
      <vt:lpstr>PowerPoint Presentation</vt:lpstr>
      <vt:lpstr>Summary</vt:lpstr>
      <vt:lpstr>Summary</vt:lpstr>
      <vt:lpstr>Seismograms</vt:lpstr>
      <vt:lpstr>Seismograms</vt:lpstr>
      <vt:lpstr>PowerPoint Presentation</vt:lpstr>
      <vt:lpstr>PowerPoint Presentation</vt:lpstr>
      <vt:lpstr>Seismograms</vt:lpstr>
      <vt:lpstr>Components of Motion</vt:lpstr>
      <vt:lpstr>Components of Motion</vt:lpstr>
      <vt:lpstr>PowerPoint Presentation</vt:lpstr>
      <vt:lpstr>Networks and Arrays</vt:lpstr>
      <vt:lpstr>PowerPoint Presentation</vt:lpstr>
      <vt:lpstr>PowerPoint Presentation</vt:lpstr>
      <vt:lpstr>PowerPoint Presentation</vt:lpstr>
      <vt:lpstr>Reminder: Play Chuettsu and Tottori movies</vt:lpstr>
      <vt:lpstr>PowerPoint Presentation</vt:lpstr>
      <vt:lpstr>PowerPoint Presentation</vt:lpstr>
      <vt:lpstr>A number of web sites provide data from instrument networks</vt:lpstr>
      <vt:lpstr>PowerPoint Presentation</vt:lpstr>
      <vt:lpstr>PowerPoint Presentation</vt:lpstr>
      <vt:lpstr>PowerPoint Presentation</vt:lpstr>
      <vt:lpstr>PowerPoint Presentation</vt:lpstr>
      <vt:lpstr>NGA - http://peer.berkeley.edu/nga/</vt:lpstr>
      <vt:lpstr>END</vt:lpstr>
    </vt:vector>
  </TitlesOfParts>
  <Company>ICSTM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Civil Eng</dc:creator>
  <cp:lastModifiedBy>David Boore</cp:lastModifiedBy>
  <cp:revision>302</cp:revision>
  <dcterms:created xsi:type="dcterms:W3CDTF">2000-12-12T15:21:56Z</dcterms:created>
  <dcterms:modified xsi:type="dcterms:W3CDTF">2013-09-02T13:57:39Z</dcterms:modified>
</cp:coreProperties>
</file>