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9"/>
  </p:notesMasterIdLst>
  <p:handoutMasterIdLst>
    <p:handoutMasterId r:id="rId70"/>
  </p:handoutMasterIdLst>
  <p:sldIdLst>
    <p:sldId id="317" r:id="rId2"/>
    <p:sldId id="597" r:id="rId3"/>
    <p:sldId id="581" r:id="rId4"/>
    <p:sldId id="447" r:id="rId5"/>
    <p:sldId id="550" r:id="rId6"/>
    <p:sldId id="448" r:id="rId7"/>
    <p:sldId id="449" r:id="rId8"/>
    <p:sldId id="450" r:id="rId9"/>
    <p:sldId id="451" r:id="rId10"/>
    <p:sldId id="452" r:id="rId11"/>
    <p:sldId id="453" r:id="rId12"/>
    <p:sldId id="598" r:id="rId13"/>
    <p:sldId id="455" r:id="rId14"/>
    <p:sldId id="456" r:id="rId15"/>
    <p:sldId id="457" r:id="rId16"/>
    <p:sldId id="566" r:id="rId17"/>
    <p:sldId id="567" r:id="rId18"/>
    <p:sldId id="578" r:id="rId19"/>
    <p:sldId id="462" r:id="rId20"/>
    <p:sldId id="599" r:id="rId21"/>
    <p:sldId id="464" r:id="rId22"/>
    <p:sldId id="568" r:id="rId23"/>
    <p:sldId id="569" r:id="rId24"/>
    <p:sldId id="467" r:id="rId25"/>
    <p:sldId id="468" r:id="rId26"/>
    <p:sldId id="469" r:id="rId27"/>
    <p:sldId id="470" r:id="rId28"/>
    <p:sldId id="471" r:id="rId29"/>
    <p:sldId id="472" r:id="rId30"/>
    <p:sldId id="473" r:id="rId31"/>
    <p:sldId id="474" r:id="rId32"/>
    <p:sldId id="330" r:id="rId33"/>
    <p:sldId id="331" r:id="rId34"/>
    <p:sldId id="334" r:id="rId35"/>
    <p:sldId id="611" r:id="rId36"/>
    <p:sldId id="612" r:id="rId37"/>
    <p:sldId id="613" r:id="rId38"/>
    <p:sldId id="333" r:id="rId39"/>
    <p:sldId id="475" r:id="rId40"/>
    <p:sldId id="476" r:id="rId41"/>
    <p:sldId id="600" r:id="rId42"/>
    <p:sldId id="478" r:id="rId43"/>
    <p:sldId id="480" r:id="rId44"/>
    <p:sldId id="481" r:id="rId45"/>
    <p:sldId id="601" r:id="rId46"/>
    <p:sldId id="482" r:id="rId47"/>
    <p:sldId id="570" r:id="rId48"/>
    <p:sldId id="499" r:id="rId49"/>
    <p:sldId id="571" r:id="rId50"/>
    <p:sldId id="486" r:id="rId51"/>
    <p:sldId id="602" r:id="rId52"/>
    <p:sldId id="489" r:id="rId53"/>
    <p:sldId id="504" r:id="rId54"/>
    <p:sldId id="505" r:id="rId55"/>
    <p:sldId id="338" r:id="rId56"/>
    <p:sldId id="348" r:id="rId57"/>
    <p:sldId id="586" r:id="rId58"/>
    <p:sldId id="587" r:id="rId59"/>
    <p:sldId id="588" r:id="rId60"/>
    <p:sldId id="589" r:id="rId61"/>
    <p:sldId id="608" r:id="rId62"/>
    <p:sldId id="609" r:id="rId63"/>
    <p:sldId id="610" r:id="rId64"/>
    <p:sldId id="604" r:id="rId65"/>
    <p:sldId id="605" r:id="rId66"/>
    <p:sldId id="606" r:id="rId67"/>
    <p:sldId id="607" r:id="rId68"/>
  </p:sldIdLst>
  <p:sldSz cx="9144000" cy="6858000" type="screen4x3"/>
  <p:notesSz cx="6669088" cy="9850438"/>
  <p:embeddedFontLst>
    <p:embeddedFont>
      <p:font typeface="Verdana" panose="020B0604030504040204" pitchFamily="34" charset="0"/>
      <p:regular r:id="rId71"/>
      <p:bold r:id="rId72"/>
      <p:italic r:id="rId73"/>
      <p:boldItalic r:id="rId74"/>
    </p:embeddedFont>
    <p:embeddedFont>
      <p:font typeface="Rockwell Extra Bold" panose="02060903040505020403" pitchFamily="18" charset="0"/>
      <p:bold r:id="rId75"/>
    </p:embeddedFont>
    <p:embeddedFont>
      <p:font typeface="Times" panose="02020603050405020304" pitchFamily="18" charset="0"/>
      <p:regular r:id="rId76"/>
      <p:bold r:id="rId77"/>
      <p:italic r:id="rId78"/>
      <p:boldItalic r:id="rId79"/>
    </p:embeddedFont>
  </p:embeddedFontLst>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66FF33"/>
    <a:srgbClr val="FFFF11"/>
    <a:srgbClr val="660033"/>
    <a:srgbClr val="FF00FF"/>
    <a:srgbClr val="FFFF00"/>
    <a:srgbClr val="016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p:normalViewPr>
  <p:slideViewPr>
    <p:cSldViewPr showGuides="1">
      <p:cViewPr>
        <p:scale>
          <a:sx n="59" d="100"/>
          <a:sy n="59" d="100"/>
        </p:scale>
        <p:origin x="-1374" y="-41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76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79"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font" Target="fonts/font5.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_rels/viewProps.xml.rels><?xml version="1.0" encoding="UTF-8" standalone="yes"?>
<Relationships xmlns="http://schemas.openxmlformats.org/package/2006/relationships"><Relationship Id="rId1"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GB" altLang="en-US"/>
          </a:p>
        </p:txBody>
      </p:sp>
      <p:sp>
        <p:nvSpPr>
          <p:cNvPr id="61443" name="Rectangle 3"/>
          <p:cNvSpPr>
            <a:spLocks noGrp="1" noChangeArrowheads="1"/>
          </p:cNvSpPr>
          <p:nvPr>
            <p:ph type="dt" sz="quarter" idx="1"/>
          </p:nvPr>
        </p:nvSpPr>
        <p:spPr bwMode="auto">
          <a:xfrm>
            <a:off x="3779838" y="0"/>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ltLang="en-US"/>
          </a:p>
        </p:txBody>
      </p:sp>
      <p:sp>
        <p:nvSpPr>
          <p:cNvPr id="61444" name="Rectangle 4"/>
          <p:cNvSpPr>
            <a:spLocks noGrp="1" noChangeArrowheads="1"/>
          </p:cNvSpPr>
          <p:nvPr>
            <p:ph type="ftr" sz="quarter" idx="2"/>
          </p:nvPr>
        </p:nvSpPr>
        <p:spPr bwMode="auto">
          <a:xfrm>
            <a:off x="0" y="9358313"/>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ltLang="en-US"/>
          </a:p>
        </p:txBody>
      </p:sp>
      <p:sp>
        <p:nvSpPr>
          <p:cNvPr id="61445" name="Rectangle 5"/>
          <p:cNvSpPr>
            <a:spLocks noGrp="1" noChangeArrowheads="1"/>
          </p:cNvSpPr>
          <p:nvPr>
            <p:ph type="sldNum" sz="quarter" idx="3"/>
          </p:nvPr>
        </p:nvSpPr>
        <p:spPr bwMode="auto">
          <a:xfrm>
            <a:off x="3779838" y="9358313"/>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06416C1B-66FC-4935-8D77-56CE69D8713F}" type="slidenum">
              <a:rPr lang="en-GB" altLang="en-US"/>
              <a:pPr>
                <a:defRPr/>
              </a:pPr>
              <a:t>‹#›</a:t>
            </a:fld>
            <a:endParaRPr lang="en-GB" altLang="en-US"/>
          </a:p>
        </p:txBody>
      </p:sp>
    </p:spTree>
    <p:extLst>
      <p:ext uri="{BB962C8B-B14F-4D97-AF65-F5344CB8AC3E}">
        <p14:creationId xmlns:p14="http://schemas.microsoft.com/office/powerpoint/2010/main" val="105240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6786" name="Rectangle 2"/>
          <p:cNvSpPr>
            <a:spLocks noGrp="1" noChangeArrowheads="1"/>
          </p:cNvSpPr>
          <p:nvPr>
            <p:ph type="hdr" sz="quarter"/>
          </p:nvPr>
        </p:nvSpPr>
        <p:spPr bwMode="auto">
          <a:xfrm>
            <a:off x="0" y="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246787" name="Rectangle 3"/>
          <p:cNvSpPr>
            <a:spLocks noGrp="1" noChangeArrowheads="1"/>
          </p:cNvSpPr>
          <p:nvPr>
            <p:ph type="dt" idx="1"/>
          </p:nvPr>
        </p:nvSpPr>
        <p:spPr bwMode="auto">
          <a:xfrm>
            <a:off x="3810000" y="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80900" name="Rectangle 4"/>
          <p:cNvSpPr>
            <a:spLocks noGrp="1" noRot="1" noChangeAspect="1" noChangeArrowheads="1" noTextEdit="1"/>
          </p:cNvSpPr>
          <p:nvPr>
            <p:ph type="sldImg" idx="2"/>
          </p:nvPr>
        </p:nvSpPr>
        <p:spPr bwMode="auto">
          <a:xfrm>
            <a:off x="914400" y="762000"/>
            <a:ext cx="4876800" cy="36576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6789" name="Rectangle 5"/>
          <p:cNvSpPr>
            <a:spLocks noGrp="1" noChangeArrowheads="1"/>
          </p:cNvSpPr>
          <p:nvPr>
            <p:ph type="body" sz="quarter" idx="3"/>
          </p:nvPr>
        </p:nvSpPr>
        <p:spPr bwMode="auto">
          <a:xfrm>
            <a:off x="914400" y="4648200"/>
            <a:ext cx="4876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246790" name="Rectangle 6"/>
          <p:cNvSpPr>
            <a:spLocks noGrp="1" noChangeArrowheads="1"/>
          </p:cNvSpPr>
          <p:nvPr>
            <p:ph type="ftr" sz="quarter" idx="4"/>
          </p:nvPr>
        </p:nvSpPr>
        <p:spPr bwMode="auto">
          <a:xfrm>
            <a:off x="0" y="937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246791" name="Rectangle 7"/>
          <p:cNvSpPr>
            <a:spLocks noGrp="1" noChangeArrowheads="1"/>
          </p:cNvSpPr>
          <p:nvPr>
            <p:ph type="sldNum" sz="quarter" idx="5"/>
          </p:nvPr>
        </p:nvSpPr>
        <p:spPr bwMode="auto">
          <a:xfrm>
            <a:off x="3810000" y="937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4B5A4D13-F692-426F-9E41-5B2513ECD93C}" type="slidenum">
              <a:rPr lang="en-US" altLang="en-US"/>
              <a:pPr>
                <a:defRPr/>
              </a:pPr>
              <a:t>‹#›</a:t>
            </a:fld>
            <a:endParaRPr lang="en-US" altLang="en-US"/>
          </a:p>
        </p:txBody>
      </p:sp>
    </p:spTree>
    <p:extLst>
      <p:ext uri="{BB962C8B-B14F-4D97-AF65-F5344CB8AC3E}">
        <p14:creationId xmlns:p14="http://schemas.microsoft.com/office/powerpoint/2010/main" val="39558392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FE8616B-558E-43CE-8EBE-9AB0EF6A1F51}" type="slidenum">
              <a:rPr lang="en-US" altLang="en-US" smtClean="0"/>
              <a:pPr eaLnBrk="1" hangingPunct="1">
                <a:spcBef>
                  <a:spcPct val="0"/>
                </a:spcBef>
              </a:pPr>
              <a:t>1</a:t>
            </a:fld>
            <a:endParaRPr lang="en-US" alt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C76694A-4779-41BC-A124-6FC8826B7397}" type="slidenum">
              <a:rPr lang="en-US" altLang="en-US" smtClean="0"/>
              <a:pPr eaLnBrk="1" hangingPunct="1">
                <a:spcBef>
                  <a:spcPct val="0"/>
                </a:spcBef>
              </a:pPr>
              <a:t>2</a:t>
            </a:fld>
            <a:endParaRPr lang="en-US" altLang="en-US" smtClean="0"/>
          </a:p>
        </p:txBody>
      </p:sp>
      <p:sp>
        <p:nvSpPr>
          <p:cNvPr id="82947" name="Rectangle 2"/>
          <p:cNvSpPr>
            <a:spLocks noGrp="1" noRot="1" noChangeAspect="1" noChangeArrowheads="1" noTextEdit="1"/>
          </p:cNvSpPr>
          <p:nvPr>
            <p:ph type="sldImg"/>
          </p:nvPr>
        </p:nvSpPr>
        <p:spPr>
          <a:xfrm>
            <a:off x="873125" y="739775"/>
            <a:ext cx="4922838" cy="3692525"/>
          </a:xfrm>
          <a:ln/>
        </p:spPr>
      </p:sp>
      <p:sp>
        <p:nvSpPr>
          <p:cNvPr id="82948"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676E13E-2CDB-4C4A-98FA-92DF6F12F881}" type="slidenum">
              <a:rPr lang="en-US" altLang="en-US" smtClean="0"/>
              <a:pPr eaLnBrk="1" hangingPunct="1">
                <a:spcBef>
                  <a:spcPct val="0"/>
                </a:spcBef>
              </a:pPr>
              <a:t>3</a:t>
            </a:fld>
            <a:endParaRPr lang="en-US" altLang="en-US" smtClean="0"/>
          </a:p>
        </p:txBody>
      </p:sp>
      <p:sp>
        <p:nvSpPr>
          <p:cNvPr id="83971" name="Rectangle 2"/>
          <p:cNvSpPr>
            <a:spLocks noGrp="1" noRot="1" noChangeAspect="1" noChangeArrowheads="1" noTextEdit="1"/>
          </p:cNvSpPr>
          <p:nvPr>
            <p:ph type="sldImg"/>
          </p:nvPr>
        </p:nvSpPr>
        <p:spPr>
          <a:xfrm>
            <a:off x="873125" y="739775"/>
            <a:ext cx="4922838" cy="3692525"/>
          </a:xfrm>
          <a:ln/>
        </p:spPr>
      </p:sp>
      <p:sp>
        <p:nvSpPr>
          <p:cNvPr id="83972"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C607D63-303D-4530-8DE7-3CB23A803EFF}" type="slidenum">
              <a:rPr lang="en-US" altLang="en-US" smtClean="0"/>
              <a:pPr eaLnBrk="1" hangingPunct="1">
                <a:spcBef>
                  <a:spcPct val="0"/>
                </a:spcBef>
              </a:pPr>
              <a:t>4</a:t>
            </a:fld>
            <a:endParaRPr lang="en-US"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B76F75B-7008-4A70-965F-47BF11F3B684}" type="slidenum">
              <a:rPr lang="en-US" altLang="en-US" smtClean="0"/>
              <a:pPr eaLnBrk="1" hangingPunct="1">
                <a:spcBef>
                  <a:spcPct val="0"/>
                </a:spcBef>
              </a:pPr>
              <a:t>5</a:t>
            </a:fld>
            <a:endParaRPr lang="en-US" alt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8231923-758B-4E97-A108-192D8F509EE1}" type="slidenum">
              <a:rPr lang="en-US" altLang="en-US" smtClean="0"/>
              <a:pPr eaLnBrk="1" hangingPunct="1">
                <a:spcBef>
                  <a:spcPct val="0"/>
                </a:spcBef>
              </a:pPr>
              <a:t>6</a:t>
            </a:fld>
            <a:endParaRPr lang="en-US" alt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103155F-5EFF-4BC9-9071-8A2318AA28D3}" type="slidenum">
              <a:rPr lang="en-US" altLang="en-US" smtClean="0"/>
              <a:pPr eaLnBrk="1" hangingPunct="1">
                <a:spcBef>
                  <a:spcPct val="0"/>
                </a:spcBef>
              </a:pPr>
              <a:t>7</a:t>
            </a:fld>
            <a:endParaRPr lang="en-US"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CBCA8C2-F85B-4FEB-B956-C08B416910FA}" type="slidenum">
              <a:rPr lang="en-US" altLang="en-US" smtClean="0"/>
              <a:pPr eaLnBrk="1" hangingPunct="1">
                <a:spcBef>
                  <a:spcPct val="0"/>
                </a:spcBef>
              </a:pPr>
              <a:t>8</a:t>
            </a:fld>
            <a:endParaRPr lang="en-US" alt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D2D7EAC-887C-449B-AEED-4143FC71C518}" type="slidenum">
              <a:rPr lang="en-US" altLang="en-US" smtClean="0"/>
              <a:pPr eaLnBrk="1" hangingPunct="1">
                <a:spcBef>
                  <a:spcPct val="0"/>
                </a:spcBef>
              </a:pPr>
              <a:t>9</a:t>
            </a:fld>
            <a:endParaRPr lang="en-US" alt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5B18E84-618B-4D7C-B3D6-D29A18ABE352}" type="slidenum">
              <a:rPr lang="en-US" altLang="en-US" smtClean="0"/>
              <a:pPr eaLnBrk="1" hangingPunct="1">
                <a:spcBef>
                  <a:spcPct val="0"/>
                </a:spcBef>
              </a:pPr>
              <a:t>10</a:t>
            </a:fld>
            <a:endParaRPr lang="en-US"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FF0CCE7-5F81-4995-96E3-51A782F19B8F}" type="slidenum">
              <a:rPr lang="en-US" altLang="en-US" smtClean="0"/>
              <a:pPr eaLnBrk="1" hangingPunct="1">
                <a:spcBef>
                  <a:spcPct val="0"/>
                </a:spcBef>
              </a:pPr>
              <a:t>11</a:t>
            </a:fld>
            <a:endParaRPr lang="en-US" alt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5895640-127B-4708-AA07-C187FBA9D596}" type="slidenum">
              <a:rPr lang="en-US" altLang="en-US" smtClean="0"/>
              <a:pPr eaLnBrk="1" hangingPunct="1">
                <a:spcBef>
                  <a:spcPct val="0"/>
                </a:spcBef>
              </a:pPr>
              <a:t>12</a:t>
            </a:fld>
            <a:endParaRPr lang="en-US" alt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5AD6250-55B2-4556-948C-5701EC02BB62}" type="slidenum">
              <a:rPr lang="en-US" altLang="en-US" smtClean="0"/>
              <a:pPr eaLnBrk="1" hangingPunct="1">
                <a:spcBef>
                  <a:spcPct val="0"/>
                </a:spcBef>
              </a:pPr>
              <a:t>13</a:t>
            </a:fld>
            <a:endParaRPr lang="en-US" alt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B4246D4-6AFE-4A5F-B6AA-992ABB55A153}" type="slidenum">
              <a:rPr lang="en-US" altLang="en-US" smtClean="0"/>
              <a:pPr eaLnBrk="1" hangingPunct="1">
                <a:spcBef>
                  <a:spcPct val="0"/>
                </a:spcBef>
              </a:pPr>
              <a:t>14</a:t>
            </a:fld>
            <a:endParaRPr lang="en-US" alt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54F8A4F-124D-418F-BD36-EC7AF5047C47}" type="slidenum">
              <a:rPr lang="en-US" altLang="en-US" smtClean="0"/>
              <a:pPr eaLnBrk="1" hangingPunct="1">
                <a:spcBef>
                  <a:spcPct val="0"/>
                </a:spcBef>
              </a:pPr>
              <a:t>15</a:t>
            </a:fld>
            <a:endParaRPr lang="en-US" alt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CE78EC6-D348-49B1-B55A-88A73E2783FF}" type="slidenum">
              <a:rPr lang="en-US" altLang="en-US" smtClean="0"/>
              <a:pPr eaLnBrk="1" hangingPunct="1">
                <a:spcBef>
                  <a:spcPct val="0"/>
                </a:spcBef>
              </a:pPr>
              <a:t>16</a:t>
            </a:fld>
            <a:endParaRPr lang="en-US" alt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35BC040-206F-4D70-96B7-F2C59487D0B8}" type="slidenum">
              <a:rPr lang="en-US" altLang="en-US" smtClean="0"/>
              <a:pPr eaLnBrk="1" hangingPunct="1">
                <a:spcBef>
                  <a:spcPct val="0"/>
                </a:spcBef>
              </a:pPr>
              <a:t>17</a:t>
            </a:fld>
            <a:endParaRPr lang="en-US" alt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0826508-86AA-4129-8FA4-2B2DAB1A6EFF}" type="slidenum">
              <a:rPr lang="en-US" altLang="en-US" smtClean="0"/>
              <a:pPr eaLnBrk="1" hangingPunct="1">
                <a:spcBef>
                  <a:spcPct val="0"/>
                </a:spcBef>
              </a:pPr>
              <a:t>18</a:t>
            </a:fld>
            <a:endParaRPr lang="en-US" alt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45F5175-1A8E-4EF5-B012-75B4BC4A881A}" type="slidenum">
              <a:rPr lang="en-US" altLang="en-US" smtClean="0"/>
              <a:pPr eaLnBrk="1" hangingPunct="1">
                <a:spcBef>
                  <a:spcPct val="0"/>
                </a:spcBef>
              </a:pPr>
              <a:t>19</a:t>
            </a:fld>
            <a:endParaRPr lang="en-US" alt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EAFB52A-C306-4BC3-82CA-819652883434}" type="slidenum">
              <a:rPr lang="en-US" altLang="en-US" smtClean="0"/>
              <a:pPr eaLnBrk="1" hangingPunct="1">
                <a:spcBef>
                  <a:spcPct val="0"/>
                </a:spcBef>
              </a:pPr>
              <a:t>20</a:t>
            </a:fld>
            <a:endParaRPr lang="en-US" alt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4551CA2-0780-4925-A2A7-F82EBFBF7222}" type="slidenum">
              <a:rPr lang="en-US" altLang="en-US" smtClean="0"/>
              <a:pPr eaLnBrk="1" hangingPunct="1">
                <a:spcBef>
                  <a:spcPct val="0"/>
                </a:spcBef>
              </a:pPr>
              <a:t>21</a:t>
            </a:fld>
            <a:endParaRPr lang="en-US" alt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8532DBE-F860-48D2-AAA8-916C4B443867}" type="slidenum">
              <a:rPr lang="en-US" altLang="en-US" smtClean="0"/>
              <a:pPr eaLnBrk="1" hangingPunct="1">
                <a:spcBef>
                  <a:spcPct val="0"/>
                </a:spcBef>
              </a:pPr>
              <a:t>22</a:t>
            </a:fld>
            <a:endParaRPr lang="en-US" alt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E91E064-5765-46EA-9031-A5E554405A9A}" type="slidenum">
              <a:rPr lang="en-US" altLang="en-US" smtClean="0"/>
              <a:pPr eaLnBrk="1" hangingPunct="1">
                <a:spcBef>
                  <a:spcPct val="0"/>
                </a:spcBef>
              </a:pPr>
              <a:t>23</a:t>
            </a:fld>
            <a:endParaRPr lang="en-US" alt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1C5BF86-1680-4765-A56F-F999C4AEC24A}" type="slidenum">
              <a:rPr lang="en-US" altLang="en-US" smtClean="0"/>
              <a:pPr eaLnBrk="1" hangingPunct="1">
                <a:spcBef>
                  <a:spcPct val="0"/>
                </a:spcBef>
              </a:pPr>
              <a:t>24</a:t>
            </a:fld>
            <a:endParaRPr lang="en-US" alt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8BD4C77-196F-4F0E-BBEA-581EE5D141A9}" type="slidenum">
              <a:rPr lang="en-US" altLang="en-US" smtClean="0"/>
              <a:pPr eaLnBrk="1" hangingPunct="1">
                <a:spcBef>
                  <a:spcPct val="0"/>
                </a:spcBef>
              </a:pPr>
              <a:t>25</a:t>
            </a:fld>
            <a:endParaRPr lang="en-US" alt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CF6FAA9-1E5B-4241-ACD7-51E889B0CA97}" type="slidenum">
              <a:rPr lang="en-US" altLang="en-US" smtClean="0"/>
              <a:pPr eaLnBrk="1" hangingPunct="1">
                <a:spcBef>
                  <a:spcPct val="0"/>
                </a:spcBef>
              </a:pPr>
              <a:t>26</a:t>
            </a:fld>
            <a:endParaRPr lang="en-US" alt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1F9FDB5-CEB0-4B99-A9E7-829EA1A0EBC9}" type="slidenum">
              <a:rPr lang="en-US" altLang="en-US" smtClean="0"/>
              <a:pPr eaLnBrk="1" hangingPunct="1">
                <a:spcBef>
                  <a:spcPct val="0"/>
                </a:spcBef>
              </a:pPr>
              <a:t>27</a:t>
            </a:fld>
            <a:endParaRPr lang="en-US" alt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0A51B6E-E284-4E9C-A686-497B8F9256F7}" type="slidenum">
              <a:rPr lang="en-US" altLang="en-US" smtClean="0"/>
              <a:pPr eaLnBrk="1" hangingPunct="1">
                <a:spcBef>
                  <a:spcPct val="0"/>
                </a:spcBef>
              </a:pPr>
              <a:t>28</a:t>
            </a:fld>
            <a:endParaRPr lang="en-US" alt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A22C4C2-3997-4C15-A1F8-56A1EA89C5B7}" type="slidenum">
              <a:rPr lang="en-US" altLang="en-US" smtClean="0"/>
              <a:pPr eaLnBrk="1" hangingPunct="1">
                <a:spcBef>
                  <a:spcPct val="0"/>
                </a:spcBef>
              </a:pPr>
              <a:t>29</a:t>
            </a:fld>
            <a:endParaRPr lang="en-US" alt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7B7D27E-50B8-4C19-99A3-5E2AC3CF0AE9}" type="slidenum">
              <a:rPr lang="en-US" altLang="en-US" smtClean="0"/>
              <a:pPr eaLnBrk="1" hangingPunct="1">
                <a:spcBef>
                  <a:spcPct val="0"/>
                </a:spcBef>
              </a:pPr>
              <a:t>30</a:t>
            </a:fld>
            <a:endParaRPr lang="en-US" alt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8D1C159-19F3-4A5A-A901-BF127207BB9F}" type="slidenum">
              <a:rPr lang="en-US" altLang="en-US" smtClean="0"/>
              <a:pPr eaLnBrk="1" hangingPunct="1">
                <a:spcBef>
                  <a:spcPct val="0"/>
                </a:spcBef>
              </a:pPr>
              <a:t>31</a:t>
            </a:fld>
            <a:endParaRPr lang="en-US" alt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85B8B4B-4A6B-47F1-A58E-63A049A283AF}" type="slidenum">
              <a:rPr lang="en-US" altLang="en-US" smtClean="0"/>
              <a:pPr eaLnBrk="1" hangingPunct="1">
                <a:spcBef>
                  <a:spcPct val="0"/>
                </a:spcBef>
              </a:pPr>
              <a:t>32</a:t>
            </a:fld>
            <a:endParaRPr lang="en-US" alt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CDDC71F-7C6F-4F94-8EFC-D336F10A52FC}" type="slidenum">
              <a:rPr lang="en-US" altLang="en-US" smtClean="0"/>
              <a:pPr eaLnBrk="1" hangingPunct="1">
                <a:spcBef>
                  <a:spcPct val="0"/>
                </a:spcBef>
              </a:pPr>
              <a:t>33</a:t>
            </a:fld>
            <a:endParaRPr lang="en-US" alt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ECE47F2-3109-4D62-ABD4-25F814840AC1}" type="slidenum">
              <a:rPr lang="en-US" altLang="en-US" smtClean="0"/>
              <a:pPr eaLnBrk="1" hangingPunct="1">
                <a:spcBef>
                  <a:spcPct val="0"/>
                </a:spcBef>
              </a:pPr>
              <a:t>34</a:t>
            </a:fld>
            <a:endParaRPr lang="en-US" alt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ADCB335-3690-45BD-A1C2-7AE2F78351DA}" type="slidenum">
              <a:rPr lang="en-US" altLang="en-US" smtClean="0"/>
              <a:pPr eaLnBrk="1" hangingPunct="1">
                <a:spcBef>
                  <a:spcPct val="0"/>
                </a:spcBef>
              </a:pPr>
              <a:t>38</a:t>
            </a:fld>
            <a:endParaRPr lang="en-US" alt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459005D-3656-45CC-86C8-B26A104E5D63}" type="slidenum">
              <a:rPr lang="en-US" altLang="en-US" smtClean="0"/>
              <a:pPr eaLnBrk="1" hangingPunct="1">
                <a:spcBef>
                  <a:spcPct val="0"/>
                </a:spcBef>
              </a:pPr>
              <a:t>39</a:t>
            </a:fld>
            <a:endParaRPr lang="en-US" altLang="en-US" smtClean="0"/>
          </a:p>
        </p:txBody>
      </p:sp>
      <p:sp>
        <p:nvSpPr>
          <p:cNvPr id="117763" name="Rectangle 2"/>
          <p:cNvSpPr>
            <a:spLocks noChangeArrowheads="1"/>
          </p:cNvSpPr>
          <p:nvPr/>
        </p:nvSpPr>
        <p:spPr bwMode="auto">
          <a:xfrm>
            <a:off x="3779838" y="0"/>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endParaRPr lang="en-US" altLang="en-US" sz="2400"/>
          </a:p>
        </p:txBody>
      </p:sp>
      <p:sp>
        <p:nvSpPr>
          <p:cNvPr id="117764" name="Rectangle 3"/>
          <p:cNvSpPr>
            <a:spLocks noChangeArrowheads="1"/>
          </p:cNvSpPr>
          <p:nvPr/>
        </p:nvSpPr>
        <p:spPr bwMode="auto">
          <a:xfrm>
            <a:off x="3779838" y="9358313"/>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b"/>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lgn="r">
              <a:spcBef>
                <a:spcPct val="0"/>
              </a:spcBef>
            </a:pPr>
            <a:r>
              <a:rPr lang="en-US" altLang="en-US">
                <a:latin typeface="Monotype Sorts"/>
              </a:rPr>
              <a:t>1</a:t>
            </a:r>
          </a:p>
        </p:txBody>
      </p:sp>
      <p:sp>
        <p:nvSpPr>
          <p:cNvPr id="117765" name="Rectangle 4"/>
          <p:cNvSpPr>
            <a:spLocks noChangeArrowheads="1"/>
          </p:cNvSpPr>
          <p:nvPr/>
        </p:nvSpPr>
        <p:spPr bwMode="auto">
          <a:xfrm>
            <a:off x="0" y="9358313"/>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endParaRPr lang="en-US" altLang="en-US" sz="2400"/>
          </a:p>
        </p:txBody>
      </p:sp>
      <p:sp>
        <p:nvSpPr>
          <p:cNvPr id="117766" name="Rectangle 5"/>
          <p:cNvSpPr>
            <a:spLocks noChangeArrowheads="1"/>
          </p:cNvSpPr>
          <p:nvPr/>
        </p:nvSpPr>
        <p:spPr bwMode="auto">
          <a:xfrm>
            <a:off x="0" y="0"/>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endParaRPr lang="en-US" altLang="en-US" sz="2400"/>
          </a:p>
        </p:txBody>
      </p:sp>
      <p:sp>
        <p:nvSpPr>
          <p:cNvPr id="117767" name="Rectangle 6"/>
          <p:cNvSpPr>
            <a:spLocks noGrp="1" noRot="1" noChangeAspect="1" noChangeArrowheads="1" noTextEdit="1"/>
          </p:cNvSpPr>
          <p:nvPr>
            <p:ph type="sldImg"/>
          </p:nvPr>
        </p:nvSpPr>
        <p:spPr>
          <a:xfrm>
            <a:off x="882650" y="746125"/>
            <a:ext cx="4905375" cy="3679825"/>
          </a:xfrm>
          <a:solidFill>
            <a:srgbClr val="FFFFFF"/>
          </a:solidFill>
          <a:ln w="12700" cap="flat"/>
        </p:spPr>
      </p:sp>
      <p:sp>
        <p:nvSpPr>
          <p:cNvPr id="117768" name="Rectangle 7"/>
          <p:cNvSpPr>
            <a:spLocks noGrp="1" noChangeArrowheads="1"/>
          </p:cNvSpPr>
          <p:nvPr>
            <p:ph type="body" idx="1"/>
          </p:nvPr>
        </p:nvSpPr>
        <p:spPr>
          <a:xfrm>
            <a:off x="884238" y="4678363"/>
            <a:ext cx="4900612" cy="44338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7" tIns="44450" rIns="90487" bIns="44450"/>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D32B8DE-7AEA-4303-A67F-503C751C73C9}" type="slidenum">
              <a:rPr lang="en-US" altLang="en-US" smtClean="0"/>
              <a:pPr eaLnBrk="1" hangingPunct="1">
                <a:spcBef>
                  <a:spcPct val="0"/>
                </a:spcBef>
              </a:pPr>
              <a:t>40</a:t>
            </a:fld>
            <a:endParaRPr lang="en-US" alt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A870C66-BFD3-4649-A64C-18DFAD96F536}" type="slidenum">
              <a:rPr lang="en-US" altLang="en-US" smtClean="0"/>
              <a:pPr eaLnBrk="1" hangingPunct="1">
                <a:spcBef>
                  <a:spcPct val="0"/>
                </a:spcBef>
              </a:pPr>
              <a:t>41</a:t>
            </a:fld>
            <a:endParaRPr lang="en-US" alt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A7CC114-C829-4AFF-848A-9E8F7CDCC9A1}" type="slidenum">
              <a:rPr lang="en-US" altLang="en-US" smtClean="0"/>
              <a:pPr eaLnBrk="1" hangingPunct="1">
                <a:spcBef>
                  <a:spcPct val="0"/>
                </a:spcBef>
              </a:pPr>
              <a:t>42</a:t>
            </a:fld>
            <a:endParaRPr lang="en-US" alt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366AB1F-795F-474C-90C2-4148D101CCBC}" type="slidenum">
              <a:rPr lang="en-US" altLang="en-US" smtClean="0"/>
              <a:pPr eaLnBrk="1" hangingPunct="1">
                <a:spcBef>
                  <a:spcPct val="0"/>
                </a:spcBef>
              </a:pPr>
              <a:t>43</a:t>
            </a:fld>
            <a:endParaRPr lang="en-US" alt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D9D72D7-9DDC-4B88-8B9F-D7588B4489FD}" type="slidenum">
              <a:rPr lang="en-US" altLang="en-US" smtClean="0"/>
              <a:pPr eaLnBrk="1" hangingPunct="1">
                <a:spcBef>
                  <a:spcPct val="0"/>
                </a:spcBef>
              </a:pPr>
              <a:t>44</a:t>
            </a:fld>
            <a:endParaRPr lang="en-US" alt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231B3DD-62BB-465D-AE00-51ABADF771E6}" type="slidenum">
              <a:rPr lang="en-US" altLang="en-US" smtClean="0"/>
              <a:pPr eaLnBrk="1" hangingPunct="1">
                <a:spcBef>
                  <a:spcPct val="0"/>
                </a:spcBef>
              </a:pPr>
              <a:t>45</a:t>
            </a:fld>
            <a:endParaRPr lang="en-US" alt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7BAFAFD-B95D-4D8E-9A1D-524FA0076A55}" type="slidenum">
              <a:rPr lang="en-US" altLang="en-US" smtClean="0"/>
              <a:pPr eaLnBrk="1" hangingPunct="1">
                <a:spcBef>
                  <a:spcPct val="0"/>
                </a:spcBef>
              </a:pPr>
              <a:t>46</a:t>
            </a:fld>
            <a:endParaRPr lang="en-US" alt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9E7D94A-00F6-48E7-B510-C7A0B3A69710}" type="slidenum">
              <a:rPr lang="en-US" altLang="en-US" smtClean="0"/>
              <a:pPr eaLnBrk="1" hangingPunct="1">
                <a:spcBef>
                  <a:spcPct val="0"/>
                </a:spcBef>
              </a:pPr>
              <a:t>47</a:t>
            </a:fld>
            <a:endParaRPr lang="en-US" alt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265A004-A7AC-48A2-8F1C-8CCED9414A7D}" type="slidenum">
              <a:rPr lang="en-US" altLang="en-US" smtClean="0"/>
              <a:pPr eaLnBrk="1" hangingPunct="1">
                <a:spcBef>
                  <a:spcPct val="0"/>
                </a:spcBef>
              </a:pPr>
              <a:t>48</a:t>
            </a:fld>
            <a:endParaRPr lang="en-US" alt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D3A589B-D566-4938-8CDA-9CD65DDD3D11}" type="slidenum">
              <a:rPr lang="en-US" altLang="en-US" smtClean="0"/>
              <a:pPr eaLnBrk="1" hangingPunct="1">
                <a:spcBef>
                  <a:spcPct val="0"/>
                </a:spcBef>
              </a:pPr>
              <a:t>49</a:t>
            </a:fld>
            <a:endParaRPr lang="en-US" alt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21D6036-1BD7-477B-923C-B2060DC869BD}" type="slidenum">
              <a:rPr lang="en-US" altLang="en-US" smtClean="0"/>
              <a:pPr eaLnBrk="1" hangingPunct="1">
                <a:spcBef>
                  <a:spcPct val="0"/>
                </a:spcBef>
              </a:pPr>
              <a:t>50</a:t>
            </a:fld>
            <a:endParaRPr lang="en-US" altLang="en-US"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059B8E6-5997-43C5-AEC1-856BEFF2ED52}" type="slidenum">
              <a:rPr lang="en-US" altLang="en-US" smtClean="0"/>
              <a:pPr eaLnBrk="1" hangingPunct="1">
                <a:spcBef>
                  <a:spcPct val="0"/>
                </a:spcBef>
              </a:pPr>
              <a:t>51</a:t>
            </a:fld>
            <a:endParaRPr lang="en-US" alt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90820A6-1D90-4769-A14A-0E7A0623CEBB}" type="slidenum">
              <a:rPr lang="en-US" altLang="en-US" smtClean="0"/>
              <a:pPr eaLnBrk="1" hangingPunct="1">
                <a:spcBef>
                  <a:spcPct val="0"/>
                </a:spcBef>
              </a:pPr>
              <a:t>52</a:t>
            </a:fld>
            <a:endParaRPr lang="en-US" alt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25899C4-08C4-43C4-8A5F-20D85A013095}" type="slidenum">
              <a:rPr lang="en-US" altLang="en-US" smtClean="0"/>
              <a:pPr eaLnBrk="1" hangingPunct="1">
                <a:spcBef>
                  <a:spcPct val="0"/>
                </a:spcBef>
              </a:pPr>
              <a:t>53</a:t>
            </a:fld>
            <a:endParaRPr lang="en-US" alt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644F891-BB92-4697-B447-E9ECB484EA90}" type="slidenum">
              <a:rPr lang="en-US" altLang="en-US" smtClean="0"/>
              <a:pPr eaLnBrk="1" hangingPunct="1">
                <a:spcBef>
                  <a:spcPct val="0"/>
                </a:spcBef>
              </a:pPr>
              <a:t>54</a:t>
            </a:fld>
            <a:endParaRPr lang="en-US" alt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1DB91D7-DB35-470C-9FA5-F178BDD78B1C}" type="slidenum">
              <a:rPr lang="en-US" altLang="en-US" smtClean="0"/>
              <a:pPr eaLnBrk="1" hangingPunct="1">
                <a:spcBef>
                  <a:spcPct val="0"/>
                </a:spcBef>
              </a:pPr>
              <a:t>55</a:t>
            </a:fld>
            <a:endParaRPr lang="en-US" alt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E92E517-93ED-47A0-9785-F4CA4D5A9AB9}" type="slidenum">
              <a:rPr lang="en-US" altLang="en-US" smtClean="0"/>
              <a:pPr eaLnBrk="1" hangingPunct="1">
                <a:spcBef>
                  <a:spcPct val="0"/>
                </a:spcBef>
              </a:pPr>
              <a:t>56</a:t>
            </a:fld>
            <a:endParaRPr lang="en-US" altLang="en-US" smtClean="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40075F2-4F3F-4B2B-A9F0-5AEB05855167}" type="slidenum">
              <a:rPr lang="en-US" altLang="en-US" smtClean="0"/>
              <a:pPr eaLnBrk="1" hangingPunct="1">
                <a:spcBef>
                  <a:spcPct val="0"/>
                </a:spcBef>
              </a:pPr>
              <a:t>57</a:t>
            </a:fld>
            <a:endParaRPr lang="en-US" altLang="en-US" smtClean="0"/>
          </a:p>
        </p:txBody>
      </p:sp>
      <p:sp>
        <p:nvSpPr>
          <p:cNvPr id="136195" name="Rectangle 2"/>
          <p:cNvSpPr>
            <a:spLocks noGrp="1" noRot="1" noChangeAspect="1" noChangeArrowheads="1" noTextEdit="1"/>
          </p:cNvSpPr>
          <p:nvPr>
            <p:ph type="sldImg"/>
          </p:nvPr>
        </p:nvSpPr>
        <p:spPr>
          <a:xfrm>
            <a:off x="873125" y="739775"/>
            <a:ext cx="4922838" cy="3692525"/>
          </a:xfrm>
          <a:ln/>
        </p:spPr>
      </p:sp>
      <p:sp>
        <p:nvSpPr>
          <p:cNvPr id="136196"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0495C47-92B9-4841-B0D8-A045A2BF5D2C}" type="slidenum">
              <a:rPr lang="en-US" altLang="en-US" smtClean="0"/>
              <a:pPr eaLnBrk="1" hangingPunct="1">
                <a:spcBef>
                  <a:spcPct val="0"/>
                </a:spcBef>
              </a:pPr>
              <a:t>58</a:t>
            </a:fld>
            <a:endParaRPr lang="en-US" altLang="en-US" smtClean="0"/>
          </a:p>
        </p:txBody>
      </p:sp>
      <p:sp>
        <p:nvSpPr>
          <p:cNvPr id="137219" name="Rectangle 2"/>
          <p:cNvSpPr>
            <a:spLocks noGrp="1" noRot="1" noChangeAspect="1" noChangeArrowheads="1" noTextEdit="1"/>
          </p:cNvSpPr>
          <p:nvPr>
            <p:ph type="sldImg"/>
          </p:nvPr>
        </p:nvSpPr>
        <p:spPr>
          <a:xfrm>
            <a:off x="873125" y="739775"/>
            <a:ext cx="4922838" cy="3692525"/>
          </a:xfrm>
          <a:ln/>
        </p:spPr>
      </p:sp>
      <p:sp>
        <p:nvSpPr>
          <p:cNvPr id="137220"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E3471D8-C807-4214-B604-D20529DE09B4}" type="slidenum">
              <a:rPr lang="en-US" altLang="en-US" smtClean="0"/>
              <a:pPr eaLnBrk="1" hangingPunct="1">
                <a:spcBef>
                  <a:spcPct val="0"/>
                </a:spcBef>
              </a:pPr>
              <a:t>59</a:t>
            </a:fld>
            <a:endParaRPr lang="en-US" altLang="en-US" smtClean="0"/>
          </a:p>
        </p:txBody>
      </p:sp>
      <p:sp>
        <p:nvSpPr>
          <p:cNvPr id="138243" name="Rectangle 2"/>
          <p:cNvSpPr>
            <a:spLocks noGrp="1" noRot="1" noChangeAspect="1" noChangeArrowheads="1" noTextEdit="1"/>
          </p:cNvSpPr>
          <p:nvPr>
            <p:ph type="sldImg"/>
          </p:nvPr>
        </p:nvSpPr>
        <p:spPr>
          <a:xfrm>
            <a:off x="873125" y="739775"/>
            <a:ext cx="4922838" cy="3692525"/>
          </a:xfrm>
          <a:ln/>
        </p:spPr>
      </p:sp>
      <p:sp>
        <p:nvSpPr>
          <p:cNvPr id="138244"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70AE746-2411-48B4-955F-03B2A4764F27}" type="slidenum">
              <a:rPr lang="en-US" altLang="en-US" smtClean="0"/>
              <a:pPr eaLnBrk="1" hangingPunct="1">
                <a:spcBef>
                  <a:spcPct val="0"/>
                </a:spcBef>
              </a:pPr>
              <a:t>60</a:t>
            </a:fld>
            <a:endParaRPr lang="en-US" altLang="en-US" smtClean="0"/>
          </a:p>
        </p:txBody>
      </p:sp>
      <p:sp>
        <p:nvSpPr>
          <p:cNvPr id="139267" name="Rectangle 2"/>
          <p:cNvSpPr>
            <a:spLocks noGrp="1" noRot="1" noChangeAspect="1" noChangeArrowheads="1" noTextEdit="1"/>
          </p:cNvSpPr>
          <p:nvPr>
            <p:ph type="sldImg"/>
          </p:nvPr>
        </p:nvSpPr>
        <p:spPr>
          <a:xfrm>
            <a:off x="873125" y="739775"/>
            <a:ext cx="4922838" cy="3692525"/>
          </a:xfrm>
          <a:ln/>
        </p:spPr>
      </p:sp>
      <p:sp>
        <p:nvSpPr>
          <p:cNvPr id="139268"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3B973A5-B4B2-455D-8DDB-F2A8E5849178}" type="slidenum">
              <a:rPr lang="en-US" altLang="en-US" smtClean="0"/>
              <a:pPr eaLnBrk="1" hangingPunct="1">
                <a:spcBef>
                  <a:spcPct val="0"/>
                </a:spcBef>
              </a:pPr>
              <a:t>61</a:t>
            </a:fld>
            <a:endParaRPr lang="en-US" altLang="en-US"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7295206-87F5-4675-ABF8-2B6A62031D43}" type="slidenum">
              <a:rPr lang="en-US" altLang="en-US" smtClean="0"/>
              <a:pPr eaLnBrk="1" hangingPunct="1">
                <a:spcBef>
                  <a:spcPct val="0"/>
                </a:spcBef>
              </a:pPr>
              <a:t>62</a:t>
            </a:fld>
            <a:endParaRPr lang="en-US" altLang="en-US" smtClean="0"/>
          </a:p>
        </p:txBody>
      </p:sp>
      <p:sp>
        <p:nvSpPr>
          <p:cNvPr id="141315" name="Rectangle 2"/>
          <p:cNvSpPr>
            <a:spLocks noGrp="1" noRot="1" noChangeAspect="1" noChangeArrowheads="1" noTextEdit="1"/>
          </p:cNvSpPr>
          <p:nvPr>
            <p:ph type="sldImg"/>
          </p:nvPr>
        </p:nvSpPr>
        <p:spPr>
          <a:xfrm>
            <a:off x="873125" y="739775"/>
            <a:ext cx="4922838" cy="3692525"/>
          </a:xfrm>
          <a:ln/>
        </p:spPr>
      </p:sp>
      <p:sp>
        <p:nvSpPr>
          <p:cNvPr id="141316"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FA874FA-6565-49A1-A781-5F662A80AB2B}" type="slidenum">
              <a:rPr lang="en-US" altLang="en-US" smtClean="0"/>
              <a:pPr eaLnBrk="1" hangingPunct="1">
                <a:spcBef>
                  <a:spcPct val="0"/>
                </a:spcBef>
              </a:pPr>
              <a:t>63</a:t>
            </a:fld>
            <a:endParaRPr lang="en-US" altLang="en-US"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97102FB-8872-4F80-A3CA-DD9FF4556572}" type="slidenum">
              <a:rPr lang="en-US" altLang="en-US" smtClean="0"/>
              <a:pPr eaLnBrk="1" hangingPunct="1">
                <a:spcBef>
                  <a:spcPct val="0"/>
                </a:spcBef>
              </a:pPr>
              <a:t>64</a:t>
            </a:fld>
            <a:endParaRPr lang="en-US" altLang="en-US" smtClean="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29F9B67-9675-43A3-8A5D-A38B6C5448DD}" type="slidenum">
              <a:rPr lang="en-US" altLang="en-US" smtClean="0"/>
              <a:pPr eaLnBrk="1" hangingPunct="1">
                <a:spcBef>
                  <a:spcPct val="0"/>
                </a:spcBef>
              </a:pPr>
              <a:t>65</a:t>
            </a:fld>
            <a:endParaRPr lang="en-US" altLang="en-US"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A53D772-45A5-42B5-9D74-9627C10B98BC}" type="slidenum">
              <a:rPr lang="en-US" altLang="en-US" smtClean="0"/>
              <a:pPr eaLnBrk="1" hangingPunct="1">
                <a:spcBef>
                  <a:spcPct val="0"/>
                </a:spcBef>
              </a:pPr>
              <a:t>66</a:t>
            </a:fld>
            <a:endParaRPr lang="en-US" altLang="en-US"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912AC90-08D1-4448-8555-C0F1E81C515D}" type="slidenum">
              <a:rPr lang="en-US" altLang="en-US" smtClean="0"/>
              <a:pPr eaLnBrk="1" hangingPunct="1">
                <a:spcBef>
                  <a:spcPct val="0"/>
                </a:spcBef>
              </a:pPr>
              <a:t>67</a:t>
            </a:fld>
            <a:endParaRPr lang="en-US" alt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9CADC273-0249-408D-83BE-C8D7F289DD97}" type="slidenum">
              <a:rPr lang="en-GB" altLang="en-US"/>
              <a:pPr>
                <a:defRPr/>
              </a:pPr>
              <a:t>‹#›</a:t>
            </a:fld>
            <a:endParaRPr lang="en-GB" altLang="en-US"/>
          </a:p>
        </p:txBody>
      </p:sp>
    </p:spTree>
    <p:extLst>
      <p:ext uri="{BB962C8B-B14F-4D97-AF65-F5344CB8AC3E}">
        <p14:creationId xmlns:p14="http://schemas.microsoft.com/office/powerpoint/2010/main" val="4016362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6C70F77E-16FA-42F0-A822-75947CD671D1}" type="slidenum">
              <a:rPr lang="en-GB" altLang="en-US"/>
              <a:pPr>
                <a:defRPr/>
              </a:pPr>
              <a:t>‹#›</a:t>
            </a:fld>
            <a:endParaRPr lang="en-GB" altLang="en-US"/>
          </a:p>
        </p:txBody>
      </p:sp>
    </p:spTree>
    <p:extLst>
      <p:ext uri="{BB962C8B-B14F-4D97-AF65-F5344CB8AC3E}">
        <p14:creationId xmlns:p14="http://schemas.microsoft.com/office/powerpoint/2010/main" val="410924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B4B39FEA-5EE2-4C94-A968-289760E793AE}" type="slidenum">
              <a:rPr lang="en-GB" altLang="en-US"/>
              <a:pPr>
                <a:defRPr/>
              </a:pPr>
              <a:t>‹#›</a:t>
            </a:fld>
            <a:endParaRPr lang="en-GB" altLang="en-US"/>
          </a:p>
        </p:txBody>
      </p:sp>
    </p:spTree>
    <p:extLst>
      <p:ext uri="{BB962C8B-B14F-4D97-AF65-F5344CB8AC3E}">
        <p14:creationId xmlns:p14="http://schemas.microsoft.com/office/powerpoint/2010/main" val="2686361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8070D409-38E8-454C-AE63-E44010BB6ACF}" type="slidenum">
              <a:rPr lang="en-GB" altLang="en-US"/>
              <a:pPr>
                <a:defRPr/>
              </a:pPr>
              <a:t>‹#›</a:t>
            </a:fld>
            <a:endParaRPr lang="en-GB" altLang="en-US"/>
          </a:p>
        </p:txBody>
      </p:sp>
    </p:spTree>
    <p:extLst>
      <p:ext uri="{BB962C8B-B14F-4D97-AF65-F5344CB8AC3E}">
        <p14:creationId xmlns:p14="http://schemas.microsoft.com/office/powerpoint/2010/main" val="2139203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GB" altLang="en-US"/>
          </a:p>
        </p:txBody>
      </p:sp>
      <p:sp>
        <p:nvSpPr>
          <p:cNvPr id="8" name="Rectangle 5"/>
          <p:cNvSpPr>
            <a:spLocks noGrp="1" noChangeArrowheads="1"/>
          </p:cNvSpPr>
          <p:nvPr>
            <p:ph type="ftr" sz="quarter" idx="11"/>
          </p:nvPr>
        </p:nvSpPr>
        <p:spPr/>
        <p:txBody>
          <a:bodyPr/>
          <a:lstStyle>
            <a:lvl1pPr>
              <a:defRPr/>
            </a:lvl1pPr>
          </a:lstStyle>
          <a:p>
            <a:pPr>
              <a:defRPr/>
            </a:pPr>
            <a:endParaRPr lang="en-GB" altLang="en-US"/>
          </a:p>
        </p:txBody>
      </p:sp>
      <p:sp>
        <p:nvSpPr>
          <p:cNvPr id="9" name="Rectangle 6"/>
          <p:cNvSpPr>
            <a:spLocks noGrp="1" noChangeArrowheads="1"/>
          </p:cNvSpPr>
          <p:nvPr>
            <p:ph type="sldNum" sz="quarter" idx="12"/>
          </p:nvPr>
        </p:nvSpPr>
        <p:spPr/>
        <p:txBody>
          <a:bodyPr/>
          <a:lstStyle>
            <a:lvl1pPr>
              <a:defRPr/>
            </a:lvl1pPr>
          </a:lstStyle>
          <a:p>
            <a:pPr>
              <a:defRPr/>
            </a:pPr>
            <a:fld id="{9A5E47F8-A3D5-4A03-8542-5CC757E39CCF}" type="slidenum">
              <a:rPr lang="en-GB" altLang="en-US"/>
              <a:pPr>
                <a:defRPr/>
              </a:pPr>
              <a:t>‹#›</a:t>
            </a:fld>
            <a:endParaRPr lang="en-GB" altLang="en-US"/>
          </a:p>
        </p:txBody>
      </p:sp>
    </p:spTree>
    <p:extLst>
      <p:ext uri="{BB962C8B-B14F-4D97-AF65-F5344CB8AC3E}">
        <p14:creationId xmlns:p14="http://schemas.microsoft.com/office/powerpoint/2010/main" val="2633870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GB" altLang="en-US"/>
          </a:p>
        </p:txBody>
      </p:sp>
      <p:sp>
        <p:nvSpPr>
          <p:cNvPr id="4" name="Rectangle 5"/>
          <p:cNvSpPr>
            <a:spLocks noGrp="1" noChangeArrowheads="1"/>
          </p:cNvSpPr>
          <p:nvPr>
            <p:ph type="ftr" sz="quarter" idx="11"/>
          </p:nvPr>
        </p:nvSpPr>
        <p:spPr/>
        <p:txBody>
          <a:bodyPr/>
          <a:lstStyle>
            <a:lvl1pPr>
              <a:defRPr/>
            </a:lvl1pPr>
          </a:lstStyle>
          <a:p>
            <a:pPr>
              <a:defRPr/>
            </a:pPr>
            <a:endParaRPr lang="en-GB" altLang="en-US"/>
          </a:p>
        </p:txBody>
      </p:sp>
      <p:sp>
        <p:nvSpPr>
          <p:cNvPr id="5" name="Rectangle 6"/>
          <p:cNvSpPr>
            <a:spLocks noGrp="1" noChangeArrowheads="1"/>
          </p:cNvSpPr>
          <p:nvPr>
            <p:ph type="sldNum" sz="quarter" idx="12"/>
          </p:nvPr>
        </p:nvSpPr>
        <p:spPr/>
        <p:txBody>
          <a:bodyPr/>
          <a:lstStyle>
            <a:lvl1pPr>
              <a:defRPr/>
            </a:lvl1pPr>
          </a:lstStyle>
          <a:p>
            <a:pPr>
              <a:defRPr/>
            </a:pPr>
            <a:fld id="{75466076-AD90-47FD-84B0-E1E1A15EF255}" type="slidenum">
              <a:rPr lang="en-GB" altLang="en-US"/>
              <a:pPr>
                <a:defRPr/>
              </a:pPr>
              <a:t>‹#›</a:t>
            </a:fld>
            <a:endParaRPr lang="en-GB" altLang="en-US"/>
          </a:p>
        </p:txBody>
      </p:sp>
    </p:spTree>
    <p:extLst>
      <p:ext uri="{BB962C8B-B14F-4D97-AF65-F5344CB8AC3E}">
        <p14:creationId xmlns:p14="http://schemas.microsoft.com/office/powerpoint/2010/main" val="2207514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GB" altLang="en-US"/>
          </a:p>
        </p:txBody>
      </p:sp>
      <p:sp>
        <p:nvSpPr>
          <p:cNvPr id="3" name="Rectangle 5"/>
          <p:cNvSpPr>
            <a:spLocks noGrp="1" noChangeArrowheads="1"/>
          </p:cNvSpPr>
          <p:nvPr>
            <p:ph type="ftr" sz="quarter" idx="11"/>
          </p:nvPr>
        </p:nvSpPr>
        <p:spPr/>
        <p:txBody>
          <a:bodyPr/>
          <a:lstStyle>
            <a:lvl1pPr>
              <a:defRPr/>
            </a:lvl1pPr>
          </a:lstStyle>
          <a:p>
            <a:pPr>
              <a:defRPr/>
            </a:pPr>
            <a:endParaRPr lang="en-GB" altLang="en-US"/>
          </a:p>
        </p:txBody>
      </p:sp>
      <p:sp>
        <p:nvSpPr>
          <p:cNvPr id="4" name="Rectangle 6"/>
          <p:cNvSpPr>
            <a:spLocks noGrp="1" noChangeArrowheads="1"/>
          </p:cNvSpPr>
          <p:nvPr>
            <p:ph type="sldNum" sz="quarter" idx="12"/>
          </p:nvPr>
        </p:nvSpPr>
        <p:spPr/>
        <p:txBody>
          <a:bodyPr/>
          <a:lstStyle>
            <a:lvl1pPr>
              <a:defRPr/>
            </a:lvl1pPr>
          </a:lstStyle>
          <a:p>
            <a:pPr>
              <a:defRPr/>
            </a:pPr>
            <a:fld id="{96712B36-519B-4327-A1FE-BA59096D58EC}" type="slidenum">
              <a:rPr lang="en-GB" altLang="en-US"/>
              <a:pPr>
                <a:defRPr/>
              </a:pPr>
              <a:t>‹#›</a:t>
            </a:fld>
            <a:endParaRPr lang="en-GB" altLang="en-US"/>
          </a:p>
        </p:txBody>
      </p:sp>
    </p:spTree>
    <p:extLst>
      <p:ext uri="{BB962C8B-B14F-4D97-AF65-F5344CB8AC3E}">
        <p14:creationId xmlns:p14="http://schemas.microsoft.com/office/powerpoint/2010/main" val="1194447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0872AD4E-A4AF-4CDD-847F-81219C8F2D90}" type="slidenum">
              <a:rPr lang="en-GB" altLang="en-US"/>
              <a:pPr>
                <a:defRPr/>
              </a:pPr>
              <a:t>‹#›</a:t>
            </a:fld>
            <a:endParaRPr lang="en-GB" altLang="en-US"/>
          </a:p>
        </p:txBody>
      </p:sp>
    </p:spTree>
    <p:extLst>
      <p:ext uri="{BB962C8B-B14F-4D97-AF65-F5344CB8AC3E}">
        <p14:creationId xmlns:p14="http://schemas.microsoft.com/office/powerpoint/2010/main" val="2093748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4625A2DA-138A-4D3D-A4E8-2DF99C1EF3CF}" type="slidenum">
              <a:rPr lang="en-GB" altLang="en-US"/>
              <a:pPr>
                <a:defRPr/>
              </a:pPr>
              <a:t>‹#›</a:t>
            </a:fld>
            <a:endParaRPr lang="en-GB" altLang="en-US"/>
          </a:p>
        </p:txBody>
      </p:sp>
    </p:spTree>
    <p:extLst>
      <p:ext uri="{BB962C8B-B14F-4D97-AF65-F5344CB8AC3E}">
        <p14:creationId xmlns:p14="http://schemas.microsoft.com/office/powerpoint/2010/main" val="2568689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ED3AAC9E-78B1-4A5C-B657-EE295EBE98C0}" type="slidenum">
              <a:rPr lang="en-GB" altLang="en-US"/>
              <a:pPr>
                <a:defRPr/>
              </a:pPr>
              <a:t>‹#›</a:t>
            </a:fld>
            <a:endParaRPr lang="en-GB" altLang="en-US"/>
          </a:p>
        </p:txBody>
      </p:sp>
    </p:spTree>
    <p:extLst>
      <p:ext uri="{BB962C8B-B14F-4D97-AF65-F5344CB8AC3E}">
        <p14:creationId xmlns:p14="http://schemas.microsoft.com/office/powerpoint/2010/main" val="917136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FABFA780-6B00-4604-BF72-F130AD5646F4}" type="slidenum">
              <a:rPr lang="en-GB" altLang="en-US"/>
              <a:pPr>
                <a:defRPr/>
              </a:pPr>
              <a:t>‹#›</a:t>
            </a:fld>
            <a:endParaRPr lang="en-GB" altLang="en-US"/>
          </a:p>
        </p:txBody>
      </p:sp>
    </p:spTree>
    <p:extLst>
      <p:ext uri="{BB962C8B-B14F-4D97-AF65-F5344CB8AC3E}">
        <p14:creationId xmlns:p14="http://schemas.microsoft.com/office/powerpoint/2010/main" val="1942815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GB" altLang="en-US"/>
          </a:p>
        </p:txBody>
      </p:sp>
      <p:sp>
        <p:nvSpPr>
          <p:cNvPr id="4" name="Rectangle 5"/>
          <p:cNvSpPr>
            <a:spLocks noGrp="1" noChangeArrowheads="1"/>
          </p:cNvSpPr>
          <p:nvPr>
            <p:ph type="ftr" sz="quarter" idx="11"/>
          </p:nvPr>
        </p:nvSpPr>
        <p:spPr/>
        <p:txBody>
          <a:bodyPr/>
          <a:lstStyle>
            <a:lvl1pPr>
              <a:defRPr/>
            </a:lvl1pPr>
          </a:lstStyle>
          <a:p>
            <a:pPr>
              <a:defRPr/>
            </a:pPr>
            <a:endParaRPr lang="en-GB" altLang="en-US"/>
          </a:p>
        </p:txBody>
      </p:sp>
      <p:sp>
        <p:nvSpPr>
          <p:cNvPr id="5" name="Rectangle 6"/>
          <p:cNvSpPr>
            <a:spLocks noGrp="1" noChangeArrowheads="1"/>
          </p:cNvSpPr>
          <p:nvPr>
            <p:ph type="sldNum" sz="quarter" idx="12"/>
          </p:nvPr>
        </p:nvSpPr>
        <p:spPr/>
        <p:txBody>
          <a:bodyPr/>
          <a:lstStyle>
            <a:lvl1pPr>
              <a:defRPr/>
            </a:lvl1pPr>
          </a:lstStyle>
          <a:p>
            <a:pPr>
              <a:defRPr/>
            </a:pPr>
            <a:fld id="{CC3A0D3F-7856-413B-B6FE-2D7DF0ACE172}" type="slidenum">
              <a:rPr lang="en-GB" altLang="en-US"/>
              <a:pPr>
                <a:defRPr/>
              </a:pPr>
              <a:t>‹#›</a:t>
            </a:fld>
            <a:endParaRPr lang="en-GB" altLang="en-US"/>
          </a:p>
        </p:txBody>
      </p:sp>
    </p:spTree>
    <p:extLst>
      <p:ext uri="{BB962C8B-B14F-4D97-AF65-F5344CB8AC3E}">
        <p14:creationId xmlns:p14="http://schemas.microsoft.com/office/powerpoint/2010/main" val="3657144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4AF1EEDE-DC91-436E-8511-0B6253C9744D}" type="slidenum">
              <a:rPr lang="en-GB" altLang="en-US"/>
              <a:pPr>
                <a:defRPr/>
              </a:pPr>
              <a:t>‹#›</a:t>
            </a:fld>
            <a:endParaRPr lang="en-GB" altLang="en-US"/>
          </a:p>
        </p:txBody>
      </p:sp>
    </p:spTree>
    <p:extLst>
      <p:ext uri="{BB962C8B-B14F-4D97-AF65-F5344CB8AC3E}">
        <p14:creationId xmlns:p14="http://schemas.microsoft.com/office/powerpoint/2010/main" val="4271104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GB"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995FABEB-9513-4D56-8351-D9F27C67B46E}" type="slidenum">
              <a:rPr lang="en-GB" altLang="en-US"/>
              <a:pPr>
                <a:defRPr/>
              </a:pPr>
              <a:t>‹#›</a:t>
            </a:fld>
            <a:endParaRPr lang="en-GB" altLang="en-US"/>
          </a:p>
        </p:txBody>
      </p:sp>
      <p:pic>
        <p:nvPicPr>
          <p:cNvPr id="1031" name="Picture 7" descr="USGSid"/>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228600" y="6351588"/>
            <a:ext cx="1143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8.png"/><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9.png"/><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0.png"/><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1.png"/><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0.png"/><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2.png"/><Relationship Id="rId4" Type="http://schemas.openxmlformats.org/officeDocument/2006/relationships/oleObject" Target="../embeddings/oleObject7.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0.png"/><Relationship Id="rId4" Type="http://schemas.openxmlformats.org/officeDocument/2006/relationships/oleObject" Target="../embeddings/oleObject8.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13.png"/><Relationship Id="rId4" Type="http://schemas.openxmlformats.org/officeDocument/2006/relationships/oleObject" Target="../embeddings/oleObject9.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0.png"/><Relationship Id="rId4" Type="http://schemas.openxmlformats.org/officeDocument/2006/relationships/oleObject" Target="../embeddings/oleObject10.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11.vml"/><Relationship Id="rId5" Type="http://schemas.openxmlformats.org/officeDocument/2006/relationships/image" Target="../media/image14.png"/><Relationship Id="rId4" Type="http://schemas.openxmlformats.org/officeDocument/2006/relationships/oleObject" Target="../embeddings/oleObject11.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10.png"/><Relationship Id="rId4" Type="http://schemas.openxmlformats.org/officeDocument/2006/relationships/oleObject" Target="../embeddings/oleObject12.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hyperlink" Target="http://www.daveboore.com/daves_notes.html" TargetMode="External"/><Relationship Id="rId3" Type="http://schemas.openxmlformats.org/officeDocument/2006/relationships/notesSlide" Target="../notesSlides/notesSlide34.xml"/><Relationship Id="rId7" Type="http://schemas.openxmlformats.org/officeDocument/2006/relationships/image" Target="../media/image18.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14.bin"/><Relationship Id="rId5" Type="http://schemas.openxmlformats.org/officeDocument/2006/relationships/image" Target="../media/image17.wmf"/><Relationship Id="rId4" Type="http://schemas.openxmlformats.org/officeDocument/2006/relationships/oleObject" Target="../embeddings/oleObject13.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19.wmf"/></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vmlDrawing" Target="../drawings/vmlDrawing15.vml"/><Relationship Id="rId5" Type="http://schemas.openxmlformats.org/officeDocument/2006/relationships/image" Target="../media/image23.png"/><Relationship Id="rId4" Type="http://schemas.openxmlformats.org/officeDocument/2006/relationships/oleObject" Target="../embeddings/oleObject16.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vmlDrawing" Target="../drawings/vmlDrawing16.vml"/><Relationship Id="rId5" Type="http://schemas.openxmlformats.org/officeDocument/2006/relationships/image" Target="../media/image24.png"/><Relationship Id="rId4" Type="http://schemas.openxmlformats.org/officeDocument/2006/relationships/oleObject" Target="../embeddings/oleObject17.bin"/></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vmlDrawing" Target="../drawings/vmlDrawing17.vml"/><Relationship Id="rId5" Type="http://schemas.openxmlformats.org/officeDocument/2006/relationships/image" Target="../media/image26.png"/><Relationship Id="rId4" Type="http://schemas.openxmlformats.org/officeDocument/2006/relationships/oleObject" Target="../embeddings/oleObject18.bin"/></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10.png"/><Relationship Id="rId4" Type="http://schemas.openxmlformats.org/officeDocument/2006/relationships/oleObject" Target="../embeddings/oleObject19.bin"/></Relationships>
</file>

<file path=ppt/slides/_rels/slide5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066800" y="1219200"/>
            <a:ext cx="6934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b="1">
                <a:solidFill>
                  <a:srgbClr val="0000FF"/>
                </a:solidFill>
                <a:latin typeface="Rockwell Extra Bold" pitchFamily="18" charset="0"/>
              </a:rPr>
              <a:t>FUNDAMENTALS of ENGINEERING SEISMOLOGY</a:t>
            </a:r>
          </a:p>
        </p:txBody>
      </p:sp>
      <p:sp>
        <p:nvSpPr>
          <p:cNvPr id="15363" name="Rectangle 3"/>
          <p:cNvSpPr>
            <a:spLocks noChangeArrowheads="1"/>
          </p:cNvSpPr>
          <p:nvPr/>
        </p:nvSpPr>
        <p:spPr bwMode="auto">
          <a:xfrm>
            <a:off x="1066800" y="914400"/>
            <a:ext cx="7086600" cy="16764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5364" name="Text Box 4"/>
          <p:cNvSpPr txBox="1">
            <a:spLocks noChangeArrowheads="1"/>
          </p:cNvSpPr>
          <p:nvPr/>
        </p:nvSpPr>
        <p:spPr bwMode="auto">
          <a:xfrm>
            <a:off x="1143000" y="3429000"/>
            <a:ext cx="6934200"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GB" altLang="en-US" sz="4400" b="1"/>
              <a:t>SEISMIC WAVES, TRAVEL TIMES, AND GEOMETRICAL SPREADING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2" descr="18"/>
          <p:cNvPicPr>
            <a:picLocks noChangeAspect="1" noChangeArrowheads="1"/>
          </p:cNvPicPr>
          <p:nvPr/>
        </p:nvPicPr>
        <p:blipFill>
          <a:blip r:embed="rId3">
            <a:lum bright="12000"/>
            <a:extLst>
              <a:ext uri="{28A0092B-C50C-407E-A947-70E740481C1C}">
                <a14:useLocalDpi xmlns:a14="http://schemas.microsoft.com/office/drawing/2010/main" val="0"/>
              </a:ext>
            </a:extLst>
          </a:blip>
          <a:srcRect r="20833"/>
          <a:stretch>
            <a:fillRect/>
          </a:stretch>
        </p:blipFill>
        <p:spPr bwMode="auto">
          <a:xfrm>
            <a:off x="1714500" y="2452688"/>
            <a:ext cx="5715000" cy="356870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6387" name="Text Box 3"/>
          <p:cNvSpPr txBox="1">
            <a:spLocks noChangeArrowheads="1"/>
          </p:cNvSpPr>
          <p:nvPr/>
        </p:nvSpPr>
        <p:spPr bwMode="auto">
          <a:xfrm>
            <a:off x="533400" y="228600"/>
            <a:ext cx="8305800" cy="163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2000">
                <a:latin typeface="Arial" pitchFamily="34" charset="0"/>
                <a:ea typeface="Verdana" pitchFamily="34" charset="0"/>
                <a:cs typeface="Verdana" pitchFamily="34" charset="0"/>
              </a:rPr>
              <a:t>The release of the accumulated elastic strain energy by the sudden rupture of the fault is the cause of the earthquake shaking.  A small fraction of the released energy is transmitted to the Earth’s surface via seismic waves.  It is these waves that cause ground shaking and most of the damage associated with earthquakes.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363" y="414338"/>
            <a:ext cx="7151687" cy="60293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411" name="Text Box 3"/>
          <p:cNvSpPr txBox="1">
            <a:spLocks noChangeArrowheads="1"/>
          </p:cNvSpPr>
          <p:nvPr/>
        </p:nvSpPr>
        <p:spPr bwMode="auto">
          <a:xfrm>
            <a:off x="2971800" y="381000"/>
            <a:ext cx="3975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solidFill>
                  <a:srgbClr val="FFFF00"/>
                </a:solidFill>
                <a:latin typeface="Times" pitchFamily="18" charset="0"/>
              </a:rPr>
              <a:t>Ground Motion Deconvolution</a:t>
            </a:r>
          </a:p>
        </p:txBody>
      </p:sp>
      <p:sp>
        <p:nvSpPr>
          <p:cNvPr id="17412" name="Text Box 4"/>
          <p:cNvSpPr txBox="1">
            <a:spLocks noChangeArrowheads="1"/>
          </p:cNvSpPr>
          <p:nvPr/>
        </p:nvSpPr>
        <p:spPr bwMode="auto">
          <a:xfrm>
            <a:off x="6858000" y="5943600"/>
            <a:ext cx="746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400">
                <a:solidFill>
                  <a:schemeClr val="bg1"/>
                </a:solidFill>
                <a:latin typeface="Arial" pitchFamily="34" charset="0"/>
              </a:rPr>
              <a:t>(Steidl)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solidFill>
                  <a:srgbClr val="0000FF"/>
                </a:solidFill>
              </a:rPr>
              <a:t>Seismic Waves</a:t>
            </a:r>
          </a:p>
        </p:txBody>
      </p:sp>
      <p:sp>
        <p:nvSpPr>
          <p:cNvPr id="217091" name="Rectangle 3"/>
          <p:cNvSpPr>
            <a:spLocks noGrp="1" noChangeArrowheads="1"/>
          </p:cNvSpPr>
          <p:nvPr>
            <p:ph type="body" idx="1"/>
          </p:nvPr>
        </p:nvSpPr>
        <p:spPr/>
        <p:txBody>
          <a:bodyPr/>
          <a:lstStyle/>
          <a:p>
            <a:pPr marL="609600" indent="-609600" eaLnBrk="1" hangingPunct="1">
              <a:lnSpc>
                <a:spcPct val="90000"/>
              </a:lnSpc>
              <a:defRPr/>
            </a:pPr>
            <a:r>
              <a:rPr lang="en-US" altLang="en-US" dirty="0" smtClean="0"/>
              <a:t>The wiggles on a seismogram are caused by seismic waves which are generated by the movement of the rocks along a fault.</a:t>
            </a:r>
          </a:p>
          <a:p>
            <a:pPr marL="609600" indent="-609600" eaLnBrk="1" hangingPunct="1">
              <a:lnSpc>
                <a:spcPct val="90000"/>
              </a:lnSpc>
              <a:defRPr/>
            </a:pPr>
            <a:endParaRPr lang="en-US" altLang="en-US" dirty="0" smtClean="0"/>
          </a:p>
          <a:p>
            <a:pPr eaLnBrk="1" hangingPunct="1">
              <a:lnSpc>
                <a:spcPct val="90000"/>
              </a:lnSpc>
              <a:defRPr/>
            </a:pPr>
            <a:r>
              <a:rPr lang="en-US" altLang="en-US" dirty="0" smtClean="0"/>
              <a:t>The waves emanate from the “source” or earthquake, and travel:</a:t>
            </a:r>
          </a:p>
          <a:p>
            <a:pPr lvl="1" eaLnBrk="1" hangingPunct="1">
              <a:lnSpc>
                <a:spcPct val="90000"/>
              </a:lnSpc>
              <a:defRPr/>
            </a:pPr>
            <a:r>
              <a:rPr lang="en-US" altLang="en-US" dirty="0" smtClean="0"/>
              <a:t>through </a:t>
            </a:r>
            <a:r>
              <a:rPr lang="en-US" altLang="en-US" dirty="0" smtClean="0"/>
              <a:t>the body of the Earth, and </a:t>
            </a:r>
          </a:p>
          <a:p>
            <a:pPr lvl="1" eaLnBrk="1" hangingPunct="1">
              <a:lnSpc>
                <a:spcPct val="90000"/>
              </a:lnSpc>
              <a:defRPr/>
            </a:pPr>
            <a:r>
              <a:rPr lang="en-US" altLang="en-US" dirty="0" smtClean="0"/>
              <a:t>over the surface of Earth.</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80988" y="1066800"/>
            <a:ext cx="8301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US" altLang="en-US" sz="2400" b="1">
                <a:latin typeface="Arial" pitchFamily="34" charset="0"/>
              </a:rPr>
              <a:t>Seismographic recording of  P, S and surface waves</a:t>
            </a:r>
          </a:p>
        </p:txBody>
      </p:sp>
      <p:pic>
        <p:nvPicPr>
          <p:cNvPr id="19459" name="Picture 3" descr="New-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362200"/>
            <a:ext cx="8632825"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685800" y="228600"/>
            <a:ext cx="7772400" cy="1143000"/>
          </a:xfrm>
        </p:spPr>
        <p:txBody>
          <a:bodyPr/>
          <a:lstStyle/>
          <a:p>
            <a:pPr eaLnBrk="1" hangingPunct="1"/>
            <a:r>
              <a:rPr lang="en-US" altLang="en-US" smtClean="0">
                <a:solidFill>
                  <a:srgbClr val="0000FF"/>
                </a:solidFill>
              </a:rPr>
              <a:t>Waves in a pond</a:t>
            </a:r>
          </a:p>
        </p:txBody>
      </p:sp>
      <p:sp>
        <p:nvSpPr>
          <p:cNvPr id="20483" name="Rectangle 1027"/>
          <p:cNvSpPr>
            <a:spLocks noGrp="1" noChangeArrowheads="1"/>
          </p:cNvSpPr>
          <p:nvPr>
            <p:ph type="body" idx="1"/>
          </p:nvPr>
        </p:nvSpPr>
        <p:spPr>
          <a:xfrm>
            <a:off x="685800" y="1371600"/>
            <a:ext cx="7772400" cy="1143000"/>
          </a:xfrm>
        </p:spPr>
        <p:txBody>
          <a:bodyPr/>
          <a:lstStyle/>
          <a:p>
            <a:pPr eaLnBrk="1" hangingPunct="1"/>
            <a:r>
              <a:rPr lang="en-US" altLang="en-US" smtClean="0"/>
              <a:t>The idea is analogous to waves caused by tossing a stone in a pond.</a:t>
            </a:r>
          </a:p>
        </p:txBody>
      </p:sp>
      <p:pic>
        <p:nvPicPr>
          <p:cNvPr id="20484"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743200"/>
            <a:ext cx="5638800" cy="302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1026"/>
          <p:cNvSpPr>
            <a:spLocks noGrp="1" noChangeArrowheads="1"/>
          </p:cNvSpPr>
          <p:nvPr>
            <p:ph type="title"/>
          </p:nvPr>
        </p:nvSpPr>
        <p:spPr>
          <a:xfrm>
            <a:off x="685800" y="304800"/>
            <a:ext cx="7772400" cy="1143000"/>
          </a:xfrm>
        </p:spPr>
        <p:txBody>
          <a:bodyPr/>
          <a:lstStyle/>
          <a:p>
            <a:pPr eaLnBrk="1" hangingPunct="1"/>
            <a:r>
              <a:rPr lang="en-US" altLang="en-US" smtClean="0">
                <a:solidFill>
                  <a:srgbClr val="0000FF"/>
                </a:solidFill>
              </a:rPr>
              <a:t>Sound Wave Analogy</a:t>
            </a:r>
          </a:p>
        </p:txBody>
      </p:sp>
      <p:sp>
        <p:nvSpPr>
          <p:cNvPr id="21507" name="Rectangle 1027"/>
          <p:cNvSpPr>
            <a:spLocks noGrp="1" noChangeArrowheads="1"/>
          </p:cNvSpPr>
          <p:nvPr>
            <p:ph type="body" idx="1"/>
          </p:nvPr>
        </p:nvSpPr>
        <p:spPr>
          <a:xfrm>
            <a:off x="609600" y="1371600"/>
            <a:ext cx="7772400" cy="4114800"/>
          </a:xfrm>
        </p:spPr>
        <p:txBody>
          <a:bodyPr/>
          <a:lstStyle/>
          <a:p>
            <a:pPr eaLnBrk="1" hangingPunct="1"/>
            <a:r>
              <a:rPr lang="en-US" altLang="en-US" smtClean="0"/>
              <a:t>Seismic waves represent </a:t>
            </a:r>
            <a:r>
              <a:rPr lang="en-US" altLang="en-US" i="1" smtClean="0"/>
              <a:t>acoustic</a:t>
            </a:r>
            <a:r>
              <a:rPr lang="en-US" altLang="en-US" smtClean="0"/>
              <a:t> (sound) energy and so are analogous to speech:</a:t>
            </a:r>
          </a:p>
        </p:txBody>
      </p:sp>
      <p:sp>
        <p:nvSpPr>
          <p:cNvPr id="21508" name="Text Box 1028"/>
          <p:cNvSpPr txBox="1">
            <a:spLocks noChangeArrowheads="1"/>
          </p:cNvSpPr>
          <p:nvPr/>
        </p:nvSpPr>
        <p:spPr bwMode="auto">
          <a:xfrm>
            <a:off x="533400" y="3078163"/>
            <a:ext cx="3509963"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spcBef>
                <a:spcPct val="20000"/>
              </a:spcBef>
              <a:buChar char="•"/>
              <a:defRPr sz="3200">
                <a:solidFill>
                  <a:schemeClr val="tx1"/>
                </a:solidFill>
                <a:latin typeface="Times New Roman" pitchFamily="18" charset="0"/>
              </a:defRPr>
            </a:lvl1pPr>
            <a:lvl2pPr marL="914400" indent="-457200" eaLnBrk="0" hangingPunct="0">
              <a:spcBef>
                <a:spcPct val="20000"/>
              </a:spcBef>
              <a:buChar char="–"/>
              <a:defRPr sz="2800">
                <a:solidFill>
                  <a:schemeClr val="tx1"/>
                </a:solidFill>
                <a:latin typeface="Times New Roman" pitchFamily="18" charset="0"/>
              </a:defRPr>
            </a:lvl2pPr>
            <a:lvl3pPr marL="1371600" indent="-457200" eaLnBrk="0" hangingPunct="0">
              <a:spcBef>
                <a:spcPct val="20000"/>
              </a:spcBef>
              <a:buChar char="•"/>
              <a:defRPr sz="2400">
                <a:solidFill>
                  <a:schemeClr val="tx1"/>
                </a:solidFill>
                <a:latin typeface="Times New Roman" pitchFamily="18" charset="0"/>
              </a:defRPr>
            </a:lvl3pPr>
            <a:lvl4pPr marL="1828800" indent="-457200" eaLnBrk="0" hangingPunct="0">
              <a:spcBef>
                <a:spcPct val="20000"/>
              </a:spcBef>
              <a:buChar char="–"/>
              <a:defRPr sz="2000">
                <a:solidFill>
                  <a:schemeClr val="tx1"/>
                </a:solidFill>
                <a:latin typeface="Times New Roman" pitchFamily="18" charset="0"/>
              </a:defRPr>
            </a:lvl4pPr>
            <a:lvl5pPr marL="2286000" indent="-457200" eaLnBrk="0" hangingPunct="0">
              <a:spcBef>
                <a:spcPct val="20000"/>
              </a:spcBef>
              <a:buChar char="»"/>
              <a:defRPr sz="2000">
                <a:solidFill>
                  <a:schemeClr val="tx1"/>
                </a:solidFill>
                <a:latin typeface="Times New Roman" pitchFamily="18" charset="0"/>
              </a:defRPr>
            </a:lvl5pPr>
            <a:lvl6pPr marL="2743200" indent="-457200" eaLnBrk="0" fontAlgn="base" hangingPunct="0">
              <a:spcBef>
                <a:spcPct val="20000"/>
              </a:spcBef>
              <a:spcAft>
                <a:spcPct val="0"/>
              </a:spcAft>
              <a:buChar char="»"/>
              <a:defRPr sz="2000">
                <a:solidFill>
                  <a:schemeClr val="tx1"/>
                </a:solidFill>
                <a:latin typeface="Times New Roman" pitchFamily="18" charset="0"/>
              </a:defRPr>
            </a:lvl6pPr>
            <a:lvl7pPr marL="3200400" indent="-457200" eaLnBrk="0" fontAlgn="base" hangingPunct="0">
              <a:spcBef>
                <a:spcPct val="20000"/>
              </a:spcBef>
              <a:spcAft>
                <a:spcPct val="0"/>
              </a:spcAft>
              <a:buChar char="»"/>
              <a:defRPr sz="2000">
                <a:solidFill>
                  <a:schemeClr val="tx1"/>
                </a:solidFill>
                <a:latin typeface="Times New Roman" pitchFamily="18" charset="0"/>
              </a:defRPr>
            </a:lvl7pPr>
            <a:lvl8pPr marL="3657600" indent="-457200" eaLnBrk="0" fontAlgn="base" hangingPunct="0">
              <a:spcBef>
                <a:spcPct val="20000"/>
              </a:spcBef>
              <a:spcAft>
                <a:spcPct val="0"/>
              </a:spcAft>
              <a:buChar char="»"/>
              <a:defRPr sz="2000">
                <a:solidFill>
                  <a:schemeClr val="tx1"/>
                </a:solidFill>
                <a:latin typeface="Times New Roman" pitchFamily="18" charset="0"/>
              </a:defRPr>
            </a:lvl8pPr>
            <a:lvl9pPr marL="4114800" indent="-457200" eaLnBrk="0" fontAlgn="base" hangingPunct="0">
              <a:spcBef>
                <a:spcPct val="20000"/>
              </a:spcBef>
              <a:spcAft>
                <a:spcPct val="0"/>
              </a:spcAft>
              <a:buChar char="»"/>
              <a:defRPr sz="2000">
                <a:solidFill>
                  <a:schemeClr val="tx1"/>
                </a:solidFill>
                <a:latin typeface="Times New Roman" pitchFamily="18" charset="0"/>
              </a:defRPr>
            </a:lvl9pPr>
          </a:lstStyle>
          <a:p>
            <a:pPr marL="0" indent="0">
              <a:spcBef>
                <a:spcPct val="0"/>
              </a:spcBef>
              <a:buNone/>
            </a:pPr>
            <a:r>
              <a:rPr lang="en-US" altLang="en-US" sz="2000" dirty="0" smtClean="0"/>
              <a:t>(1) Vocal </a:t>
            </a:r>
            <a:r>
              <a:rPr lang="en-US" altLang="en-US" sz="2000" dirty="0"/>
              <a:t>cords vibrate</a:t>
            </a:r>
          </a:p>
          <a:p>
            <a:pPr>
              <a:spcBef>
                <a:spcPct val="0"/>
              </a:spcBef>
              <a:buFontTx/>
              <a:buNone/>
            </a:pPr>
            <a:endParaRPr lang="en-US" altLang="en-US" sz="2000" dirty="0"/>
          </a:p>
          <a:p>
            <a:pPr>
              <a:spcBef>
                <a:spcPct val="0"/>
              </a:spcBef>
              <a:buFontTx/>
              <a:buNone/>
            </a:pPr>
            <a:r>
              <a:rPr lang="en-US" altLang="en-US" sz="2000" dirty="0"/>
              <a:t>(2) Sound waves propagate</a:t>
            </a:r>
          </a:p>
          <a:p>
            <a:pPr>
              <a:spcBef>
                <a:spcPct val="0"/>
              </a:spcBef>
              <a:buFontTx/>
              <a:buNone/>
            </a:pPr>
            <a:r>
              <a:rPr lang="en-US" altLang="en-US" sz="2000" dirty="0"/>
              <a:t>thru atmosphere</a:t>
            </a:r>
          </a:p>
          <a:p>
            <a:pPr>
              <a:spcBef>
                <a:spcPct val="0"/>
              </a:spcBef>
              <a:buFontTx/>
              <a:buNone/>
            </a:pPr>
            <a:endParaRPr lang="en-US" altLang="en-US" sz="2000" dirty="0"/>
          </a:p>
          <a:p>
            <a:pPr>
              <a:spcBef>
                <a:spcPct val="0"/>
              </a:spcBef>
              <a:buFontTx/>
              <a:buNone/>
            </a:pPr>
            <a:r>
              <a:rPr lang="en-US" altLang="en-US" sz="2000" dirty="0"/>
              <a:t>(3) Ears record these </a:t>
            </a:r>
          </a:p>
          <a:p>
            <a:pPr>
              <a:spcBef>
                <a:spcPct val="0"/>
              </a:spcBef>
              <a:buFontTx/>
              <a:buNone/>
            </a:pPr>
            <a:r>
              <a:rPr lang="en-US" altLang="en-US" sz="2000" dirty="0"/>
              <a:t>vibrations</a:t>
            </a:r>
          </a:p>
          <a:p>
            <a:pPr>
              <a:spcBef>
                <a:spcPct val="0"/>
              </a:spcBef>
              <a:buFontTx/>
              <a:buNone/>
            </a:pPr>
            <a:endParaRPr lang="en-US" altLang="en-US" sz="2000" dirty="0"/>
          </a:p>
          <a:p>
            <a:pPr>
              <a:spcBef>
                <a:spcPct val="0"/>
              </a:spcBef>
              <a:buFontTx/>
              <a:buNone/>
            </a:pPr>
            <a:r>
              <a:rPr lang="en-US" altLang="en-US" sz="2000" dirty="0"/>
              <a:t>(4) Brain processes the </a:t>
            </a:r>
          </a:p>
          <a:p>
            <a:pPr>
              <a:spcBef>
                <a:spcPct val="0"/>
              </a:spcBef>
              <a:buFontTx/>
              <a:buNone/>
            </a:pPr>
            <a:r>
              <a:rPr lang="en-US" altLang="en-US" sz="2000" dirty="0"/>
              <a:t>recordings</a:t>
            </a:r>
          </a:p>
        </p:txBody>
      </p:sp>
      <p:sp>
        <p:nvSpPr>
          <p:cNvPr id="21509" name="Text Box 1029"/>
          <p:cNvSpPr txBox="1">
            <a:spLocks noChangeArrowheads="1"/>
          </p:cNvSpPr>
          <p:nvPr/>
        </p:nvSpPr>
        <p:spPr bwMode="auto">
          <a:xfrm>
            <a:off x="1371600" y="2667000"/>
            <a:ext cx="1063625" cy="4572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u="sng">
                <a:solidFill>
                  <a:srgbClr val="FF0000"/>
                </a:solidFill>
              </a:rPr>
              <a:t>Speech</a:t>
            </a:r>
          </a:p>
        </p:txBody>
      </p:sp>
      <p:sp>
        <p:nvSpPr>
          <p:cNvPr id="21510" name="Text Box 1030"/>
          <p:cNvSpPr txBox="1">
            <a:spLocks noChangeArrowheads="1"/>
          </p:cNvSpPr>
          <p:nvPr/>
        </p:nvSpPr>
        <p:spPr bwMode="auto">
          <a:xfrm>
            <a:off x="5334000" y="2590800"/>
            <a:ext cx="1689100" cy="4572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u="sng">
                <a:solidFill>
                  <a:srgbClr val="FF0000"/>
                </a:solidFill>
              </a:rPr>
              <a:t>Earthquakes</a:t>
            </a:r>
          </a:p>
        </p:txBody>
      </p:sp>
      <p:sp>
        <p:nvSpPr>
          <p:cNvPr id="21511" name="Text Box 1031"/>
          <p:cNvSpPr txBox="1">
            <a:spLocks noChangeArrowheads="1"/>
          </p:cNvSpPr>
          <p:nvPr/>
        </p:nvSpPr>
        <p:spPr bwMode="auto">
          <a:xfrm>
            <a:off x="4419600" y="3048000"/>
            <a:ext cx="4267200" cy="353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spcBef>
                <a:spcPct val="20000"/>
              </a:spcBef>
              <a:buChar char="•"/>
              <a:defRPr sz="3200">
                <a:solidFill>
                  <a:schemeClr val="tx1"/>
                </a:solidFill>
                <a:latin typeface="Times New Roman" pitchFamily="18" charset="0"/>
              </a:defRPr>
            </a:lvl1pPr>
            <a:lvl2pPr marL="914400" indent="-457200" eaLnBrk="0" hangingPunct="0">
              <a:spcBef>
                <a:spcPct val="20000"/>
              </a:spcBef>
              <a:buChar char="–"/>
              <a:defRPr sz="2800">
                <a:solidFill>
                  <a:schemeClr val="tx1"/>
                </a:solidFill>
                <a:latin typeface="Times New Roman" pitchFamily="18" charset="0"/>
              </a:defRPr>
            </a:lvl2pPr>
            <a:lvl3pPr marL="1371600" indent="-457200" eaLnBrk="0" hangingPunct="0">
              <a:spcBef>
                <a:spcPct val="20000"/>
              </a:spcBef>
              <a:buChar char="•"/>
              <a:defRPr sz="2400">
                <a:solidFill>
                  <a:schemeClr val="tx1"/>
                </a:solidFill>
                <a:latin typeface="Times New Roman" pitchFamily="18" charset="0"/>
              </a:defRPr>
            </a:lvl3pPr>
            <a:lvl4pPr marL="1828800" indent="-457200" eaLnBrk="0" hangingPunct="0">
              <a:spcBef>
                <a:spcPct val="20000"/>
              </a:spcBef>
              <a:buChar char="–"/>
              <a:defRPr sz="2000">
                <a:solidFill>
                  <a:schemeClr val="tx1"/>
                </a:solidFill>
                <a:latin typeface="Times New Roman" pitchFamily="18" charset="0"/>
              </a:defRPr>
            </a:lvl4pPr>
            <a:lvl5pPr marL="2286000" indent="-457200" eaLnBrk="0" hangingPunct="0">
              <a:spcBef>
                <a:spcPct val="20000"/>
              </a:spcBef>
              <a:buChar char="»"/>
              <a:defRPr sz="2000">
                <a:solidFill>
                  <a:schemeClr val="tx1"/>
                </a:solidFill>
                <a:latin typeface="Times New Roman" pitchFamily="18" charset="0"/>
              </a:defRPr>
            </a:lvl5pPr>
            <a:lvl6pPr marL="2743200" indent="-457200" eaLnBrk="0" fontAlgn="base" hangingPunct="0">
              <a:spcBef>
                <a:spcPct val="20000"/>
              </a:spcBef>
              <a:spcAft>
                <a:spcPct val="0"/>
              </a:spcAft>
              <a:buChar char="»"/>
              <a:defRPr sz="2000">
                <a:solidFill>
                  <a:schemeClr val="tx1"/>
                </a:solidFill>
                <a:latin typeface="Times New Roman" pitchFamily="18" charset="0"/>
              </a:defRPr>
            </a:lvl6pPr>
            <a:lvl7pPr marL="3200400" indent="-457200" eaLnBrk="0" fontAlgn="base" hangingPunct="0">
              <a:spcBef>
                <a:spcPct val="20000"/>
              </a:spcBef>
              <a:spcAft>
                <a:spcPct val="0"/>
              </a:spcAft>
              <a:buChar char="»"/>
              <a:defRPr sz="2000">
                <a:solidFill>
                  <a:schemeClr val="tx1"/>
                </a:solidFill>
                <a:latin typeface="Times New Roman" pitchFamily="18" charset="0"/>
              </a:defRPr>
            </a:lvl7pPr>
            <a:lvl8pPr marL="3657600" indent="-457200" eaLnBrk="0" fontAlgn="base" hangingPunct="0">
              <a:spcBef>
                <a:spcPct val="20000"/>
              </a:spcBef>
              <a:spcAft>
                <a:spcPct val="0"/>
              </a:spcAft>
              <a:buChar char="»"/>
              <a:defRPr sz="2000">
                <a:solidFill>
                  <a:schemeClr val="tx1"/>
                </a:solidFill>
                <a:latin typeface="Times New Roman" pitchFamily="18" charset="0"/>
              </a:defRPr>
            </a:lvl8pPr>
            <a:lvl9pPr marL="4114800" indent="-4572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AutoNum type="arabicParenBoth"/>
            </a:pPr>
            <a:r>
              <a:rPr lang="en-US" altLang="en-US" sz="2000"/>
              <a:t>A locked fault segment fails (ruptures)</a:t>
            </a:r>
          </a:p>
          <a:p>
            <a:pPr>
              <a:spcBef>
                <a:spcPct val="50000"/>
              </a:spcBef>
              <a:buFontTx/>
              <a:buNone/>
            </a:pPr>
            <a:r>
              <a:rPr lang="en-US" altLang="en-US" sz="2400"/>
              <a:t>(2) </a:t>
            </a:r>
            <a:r>
              <a:rPr lang="en-US" altLang="en-US" sz="2000"/>
              <a:t>Sound waves propagate thru the Earth</a:t>
            </a:r>
          </a:p>
          <a:p>
            <a:pPr>
              <a:spcBef>
                <a:spcPct val="50000"/>
              </a:spcBef>
              <a:buFontTx/>
              <a:buNone/>
            </a:pPr>
            <a:r>
              <a:rPr lang="en-US" altLang="en-US" sz="2000"/>
              <a:t>(3) Seismometers record these vibrations</a:t>
            </a:r>
          </a:p>
          <a:p>
            <a:pPr>
              <a:spcBef>
                <a:spcPct val="50000"/>
              </a:spcBef>
              <a:buFontTx/>
              <a:buNone/>
            </a:pPr>
            <a:r>
              <a:rPr lang="en-US" altLang="en-US" sz="2000"/>
              <a:t>(4) Seismologists process these recordings (seismograms)</a:t>
            </a:r>
          </a:p>
          <a:p>
            <a:pPr>
              <a:spcBef>
                <a:spcPct val="50000"/>
              </a:spcBef>
              <a:buFontTx/>
              <a:buAutoNum type="arabicParenBoth"/>
            </a:pPr>
            <a:endParaRPr lang="en-US" altLang="en-US" sz="20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a:lstStyle/>
          <a:p>
            <a:pPr eaLnBrk="1" hangingPunct="1"/>
            <a:r>
              <a:rPr lang="en-US" altLang="en-US" smtClean="0">
                <a:solidFill>
                  <a:srgbClr val="0000FF"/>
                </a:solidFill>
              </a:rPr>
              <a:t>What is a Wave ?</a:t>
            </a:r>
          </a:p>
        </p:txBody>
      </p:sp>
      <p:sp>
        <p:nvSpPr>
          <p:cNvPr id="22531" name="Rectangle 1027"/>
          <p:cNvSpPr>
            <a:spLocks noGrp="1" noChangeArrowheads="1"/>
          </p:cNvSpPr>
          <p:nvPr>
            <p:ph type="body" idx="1"/>
          </p:nvPr>
        </p:nvSpPr>
        <p:spPr/>
        <p:txBody>
          <a:bodyPr/>
          <a:lstStyle/>
          <a:p>
            <a:pPr eaLnBrk="1" hangingPunct="1"/>
            <a:r>
              <a:rPr lang="en-US" altLang="en-US" sz="2800" smtClean="0"/>
              <a:t>A </a:t>
            </a:r>
            <a:r>
              <a:rPr lang="en-US" altLang="en-US" sz="2800" i="1" smtClean="0"/>
              <a:t>wave</a:t>
            </a:r>
            <a:r>
              <a:rPr lang="en-US" altLang="en-US" sz="2800" smtClean="0"/>
              <a:t> is a disturbance that transfers energy.</a:t>
            </a:r>
          </a:p>
          <a:p>
            <a:pPr eaLnBrk="1" hangingPunct="1"/>
            <a:endParaRPr lang="en-US" altLang="en-US" sz="2800" smtClean="0"/>
          </a:p>
          <a:p>
            <a:pPr eaLnBrk="1" hangingPunct="1"/>
            <a:r>
              <a:rPr lang="en-US" altLang="en-US" sz="2800" smtClean="0"/>
              <a:t>Waves are common in nature:</a:t>
            </a:r>
          </a:p>
          <a:p>
            <a:pPr lvl="1" eaLnBrk="1" hangingPunct="1"/>
            <a:r>
              <a:rPr lang="en-US" altLang="en-US" sz="2400" smtClean="0"/>
              <a:t>Light is a wave</a:t>
            </a:r>
          </a:p>
          <a:p>
            <a:pPr lvl="1" eaLnBrk="1" hangingPunct="1"/>
            <a:r>
              <a:rPr lang="en-US" altLang="en-US" sz="2400" smtClean="0"/>
              <a:t>Sound is a wave</a:t>
            </a:r>
          </a:p>
          <a:p>
            <a:pPr lvl="1" eaLnBrk="1" hangingPunct="1"/>
            <a:endParaRPr lang="en-US" altLang="en-US" sz="2400" smtClean="0"/>
          </a:p>
          <a:p>
            <a:pPr eaLnBrk="1" hangingPunct="1"/>
            <a:r>
              <a:rPr lang="en-US" altLang="en-US" sz="2800" smtClean="0"/>
              <a:t>Waves are periodic in </a:t>
            </a:r>
            <a:r>
              <a:rPr lang="en-US" altLang="en-US" sz="2800" i="1" smtClean="0"/>
              <a:t>both</a:t>
            </a:r>
            <a:r>
              <a:rPr lang="en-US" altLang="en-US" sz="2800" smtClean="0"/>
              <a:t> space and time (they have wavelengths and periods)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a:xfrm>
            <a:off x="685800" y="0"/>
            <a:ext cx="7772400" cy="1143000"/>
          </a:xfrm>
        </p:spPr>
        <p:txBody>
          <a:bodyPr/>
          <a:lstStyle/>
          <a:p>
            <a:pPr eaLnBrk="1" hangingPunct="1"/>
            <a:r>
              <a:rPr lang="en-US" altLang="en-US" smtClean="0">
                <a:solidFill>
                  <a:srgbClr val="0000FF"/>
                </a:solidFill>
              </a:rPr>
              <a:t>Wave Terminology</a:t>
            </a:r>
          </a:p>
        </p:txBody>
      </p:sp>
      <p:sp>
        <p:nvSpPr>
          <p:cNvPr id="23555" name="Rectangle 1027"/>
          <p:cNvSpPr>
            <a:spLocks noGrp="1" noChangeArrowheads="1"/>
          </p:cNvSpPr>
          <p:nvPr>
            <p:ph type="body" idx="1"/>
          </p:nvPr>
        </p:nvSpPr>
        <p:spPr>
          <a:xfrm>
            <a:off x="609600" y="1447800"/>
            <a:ext cx="7772400" cy="4800600"/>
          </a:xfrm>
        </p:spPr>
        <p:txBody>
          <a:bodyPr/>
          <a:lstStyle/>
          <a:p>
            <a:pPr marL="609600" indent="-609600" eaLnBrk="1" hangingPunct="1"/>
            <a:r>
              <a:rPr lang="en-US" altLang="en-US" sz="2400" i="1" dirty="0" smtClean="0"/>
              <a:t>Wavelength</a:t>
            </a:r>
            <a:r>
              <a:rPr lang="en-US" altLang="en-US" sz="2400" dirty="0" smtClean="0"/>
              <a:t> is a measure of the spatial </a:t>
            </a:r>
            <a:r>
              <a:rPr lang="en-US" altLang="en-US" sz="2400" dirty="0" smtClean="0"/>
              <a:t>extent of </a:t>
            </a:r>
            <a:r>
              <a:rPr lang="en-US" altLang="en-US" sz="2400" dirty="0" smtClean="0"/>
              <a:t>a </a:t>
            </a:r>
            <a:r>
              <a:rPr lang="en-US" altLang="en-US" sz="2400" dirty="0" smtClean="0"/>
              <a:t>wave (e.g., crest-to-crest or trough-to-trough). </a:t>
            </a:r>
            <a:r>
              <a:rPr lang="en-US" altLang="en-US" sz="2400" dirty="0" smtClean="0"/>
              <a:t>It has units of length (m, km).</a:t>
            </a:r>
          </a:p>
          <a:p>
            <a:pPr marL="609600" indent="-609600" eaLnBrk="1" hangingPunct="1"/>
            <a:endParaRPr lang="en-US" altLang="en-US" sz="2400" dirty="0" smtClean="0"/>
          </a:p>
          <a:p>
            <a:pPr marL="609600" indent="-609600" eaLnBrk="1" hangingPunct="1"/>
            <a:r>
              <a:rPr lang="en-US" altLang="en-US" sz="2400" i="1" dirty="0" smtClean="0"/>
              <a:t>Period</a:t>
            </a:r>
            <a:r>
              <a:rPr lang="en-US" altLang="en-US" sz="2400" dirty="0" smtClean="0"/>
              <a:t> is a measure of the duration of a vibration. Period has units of time (s)</a:t>
            </a:r>
          </a:p>
          <a:p>
            <a:pPr marL="609600" indent="-609600" eaLnBrk="1" hangingPunct="1"/>
            <a:endParaRPr lang="en-US" altLang="en-US" sz="2400" dirty="0" smtClean="0"/>
          </a:p>
          <a:p>
            <a:pPr marL="609600" indent="-609600" eaLnBrk="1" hangingPunct="1"/>
            <a:r>
              <a:rPr lang="en-US" altLang="en-US" sz="2400" i="1" dirty="0" smtClean="0"/>
              <a:t>Frequency</a:t>
            </a:r>
            <a:r>
              <a:rPr lang="en-US" altLang="en-US" sz="2400" dirty="0" smtClean="0"/>
              <a:t> is one over the period. It has units of one over time (s</a:t>
            </a:r>
            <a:r>
              <a:rPr lang="en-US" altLang="en-US" sz="2400" baseline="30000" dirty="0" smtClean="0"/>
              <a:t>-1</a:t>
            </a:r>
            <a:r>
              <a:rPr lang="en-US" altLang="en-US" sz="2400" dirty="0" smtClean="0">
                <a:cs typeface="Times New Roman" pitchFamily="18" charset="0"/>
              </a:rPr>
              <a:t>≡Hz</a:t>
            </a:r>
            <a:r>
              <a:rPr lang="en-US" altLang="en-US" sz="2400" dirty="0" smtClean="0"/>
              <a:t>).</a:t>
            </a:r>
          </a:p>
          <a:p>
            <a:pPr marL="609600" indent="-609600" eaLnBrk="1" hangingPunct="1"/>
            <a:endParaRPr lang="en-US" altLang="en-US" sz="2400" dirty="0" smtClean="0"/>
          </a:p>
          <a:p>
            <a:pPr marL="609600" indent="-609600" eaLnBrk="1" hangingPunct="1"/>
            <a:r>
              <a:rPr lang="en-US" altLang="en-US" sz="2400" i="1" dirty="0" smtClean="0"/>
              <a:t>Amplitude</a:t>
            </a:r>
            <a:r>
              <a:rPr lang="en-US" altLang="en-US" sz="2400" dirty="0" smtClean="0"/>
              <a:t> is a measure of the height of the wave. It has  units of displacement  (cm, m).</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609600"/>
            <a:ext cx="7772400" cy="933450"/>
          </a:xfrm>
        </p:spPr>
        <p:txBody>
          <a:bodyPr/>
          <a:lstStyle/>
          <a:p>
            <a:pPr eaLnBrk="1" hangingPunct="1"/>
            <a:r>
              <a:rPr lang="en-US" altLang="en-US" smtClean="0">
                <a:solidFill>
                  <a:schemeClr val="accent2"/>
                </a:solidFill>
              </a:rPr>
              <a:t>Wavelength and Period</a:t>
            </a:r>
          </a:p>
        </p:txBody>
      </p:sp>
      <p:sp>
        <p:nvSpPr>
          <p:cNvPr id="24579" name="Line 3"/>
          <p:cNvSpPr>
            <a:spLocks noChangeShapeType="1"/>
          </p:cNvSpPr>
          <p:nvPr/>
        </p:nvSpPr>
        <p:spPr bwMode="auto">
          <a:xfrm>
            <a:off x="990600" y="1600200"/>
            <a:ext cx="0" cy="2819400"/>
          </a:xfrm>
          <a:prstGeom prst="line">
            <a:avLst/>
          </a:prstGeom>
          <a:noFill/>
          <a:ln w="12700">
            <a:solidFill>
              <a:schemeClr val="tx1"/>
            </a:solidFill>
            <a:round/>
            <a:headEnd type="stealth"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0" name="Line 4"/>
          <p:cNvSpPr>
            <a:spLocks noChangeShapeType="1"/>
          </p:cNvSpPr>
          <p:nvPr/>
        </p:nvSpPr>
        <p:spPr bwMode="auto">
          <a:xfrm>
            <a:off x="990600" y="2895600"/>
            <a:ext cx="2667000" cy="0"/>
          </a:xfrm>
          <a:prstGeom prst="line">
            <a:avLst/>
          </a:prstGeom>
          <a:noFill/>
          <a:ln w="12700">
            <a:solidFill>
              <a:schemeClr val="tx1"/>
            </a:solidFill>
            <a:round/>
            <a:headEnd type="none"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1" name="Freeform 5"/>
          <p:cNvSpPr>
            <a:spLocks/>
          </p:cNvSpPr>
          <p:nvPr/>
        </p:nvSpPr>
        <p:spPr bwMode="auto">
          <a:xfrm>
            <a:off x="1008063" y="2392363"/>
            <a:ext cx="2768600" cy="1116012"/>
          </a:xfrm>
          <a:custGeom>
            <a:avLst/>
            <a:gdLst>
              <a:gd name="T0" fmla="*/ 0 w 1744"/>
              <a:gd name="T1" fmla="*/ 2147483647 h 703"/>
              <a:gd name="T2" fmla="*/ 2147483647 w 1744"/>
              <a:gd name="T3" fmla="*/ 2147483647 h 703"/>
              <a:gd name="T4" fmla="*/ 2147483647 w 1744"/>
              <a:gd name="T5" fmla="*/ 2147483647 h 703"/>
              <a:gd name="T6" fmla="*/ 2147483647 w 1744"/>
              <a:gd name="T7" fmla="*/ 2147483647 h 703"/>
              <a:gd name="T8" fmla="*/ 2147483647 w 1744"/>
              <a:gd name="T9" fmla="*/ 2147483647 h 703"/>
              <a:gd name="T10" fmla="*/ 2147483647 w 1744"/>
              <a:gd name="T11" fmla="*/ 2147483647 h 703"/>
              <a:gd name="T12" fmla="*/ 2147483647 w 1744"/>
              <a:gd name="T13" fmla="*/ 2147483647 h 703"/>
              <a:gd name="T14" fmla="*/ 2147483647 w 1744"/>
              <a:gd name="T15" fmla="*/ 2147483647 h 703"/>
              <a:gd name="T16" fmla="*/ 2147483647 w 1744"/>
              <a:gd name="T17" fmla="*/ 2147483647 h 703"/>
              <a:gd name="T18" fmla="*/ 2147483647 w 1744"/>
              <a:gd name="T19" fmla="*/ 2147483647 h 703"/>
              <a:gd name="T20" fmla="*/ 2147483647 w 1744"/>
              <a:gd name="T21" fmla="*/ 2147483647 h 703"/>
              <a:gd name="T22" fmla="*/ 2147483647 w 1744"/>
              <a:gd name="T23" fmla="*/ 2147483647 h 703"/>
              <a:gd name="T24" fmla="*/ 2147483647 w 1744"/>
              <a:gd name="T25" fmla="*/ 2147483647 h 703"/>
              <a:gd name="T26" fmla="*/ 2147483647 w 1744"/>
              <a:gd name="T27" fmla="*/ 2147483647 h 703"/>
              <a:gd name="T28" fmla="*/ 2147483647 w 1744"/>
              <a:gd name="T29" fmla="*/ 2147483647 h 703"/>
              <a:gd name="T30" fmla="*/ 2147483647 w 1744"/>
              <a:gd name="T31" fmla="*/ 2147483647 h 703"/>
              <a:gd name="T32" fmla="*/ 2147483647 w 1744"/>
              <a:gd name="T33" fmla="*/ 2147483647 h 703"/>
              <a:gd name="T34" fmla="*/ 2147483647 w 1744"/>
              <a:gd name="T35" fmla="*/ 2147483647 h 703"/>
              <a:gd name="T36" fmla="*/ 2147483647 w 1744"/>
              <a:gd name="T37" fmla="*/ 2147483647 h 703"/>
              <a:gd name="T38" fmla="*/ 2147483647 w 1744"/>
              <a:gd name="T39" fmla="*/ 2147483647 h 703"/>
              <a:gd name="T40" fmla="*/ 2147483647 w 1744"/>
              <a:gd name="T41" fmla="*/ 2147483647 h 703"/>
              <a:gd name="T42" fmla="*/ 2147483647 w 1744"/>
              <a:gd name="T43" fmla="*/ 2147483647 h 703"/>
              <a:gd name="T44" fmla="*/ 2147483647 w 1744"/>
              <a:gd name="T45" fmla="*/ 2147483647 h 703"/>
              <a:gd name="T46" fmla="*/ 2147483647 w 1744"/>
              <a:gd name="T47" fmla="*/ 2147483647 h 703"/>
              <a:gd name="T48" fmla="*/ 2147483647 w 1744"/>
              <a:gd name="T49" fmla="*/ 2147483647 h 703"/>
              <a:gd name="T50" fmla="*/ 2147483647 w 1744"/>
              <a:gd name="T51" fmla="*/ 2147483647 h 703"/>
              <a:gd name="T52" fmla="*/ 2147483647 w 1744"/>
              <a:gd name="T53" fmla="*/ 2147483647 h 70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744" h="703">
                <a:moveTo>
                  <a:pt x="0" y="308"/>
                </a:moveTo>
                <a:cubicBezTo>
                  <a:pt x="15" y="249"/>
                  <a:pt x="43" y="193"/>
                  <a:pt x="87" y="151"/>
                </a:cubicBezTo>
                <a:cubicBezTo>
                  <a:pt x="120" y="86"/>
                  <a:pt x="155" y="49"/>
                  <a:pt x="221" y="17"/>
                </a:cubicBezTo>
                <a:cubicBezTo>
                  <a:pt x="374" y="25"/>
                  <a:pt x="319" y="22"/>
                  <a:pt x="418" y="56"/>
                </a:cubicBezTo>
                <a:cubicBezTo>
                  <a:pt x="426" y="64"/>
                  <a:pt x="436" y="71"/>
                  <a:pt x="442" y="80"/>
                </a:cubicBezTo>
                <a:cubicBezTo>
                  <a:pt x="463" y="110"/>
                  <a:pt x="445" y="128"/>
                  <a:pt x="489" y="143"/>
                </a:cubicBezTo>
                <a:cubicBezTo>
                  <a:pt x="521" y="205"/>
                  <a:pt x="555" y="269"/>
                  <a:pt x="584" y="332"/>
                </a:cubicBezTo>
                <a:cubicBezTo>
                  <a:pt x="591" y="347"/>
                  <a:pt x="596" y="363"/>
                  <a:pt x="600" y="379"/>
                </a:cubicBezTo>
                <a:cubicBezTo>
                  <a:pt x="603" y="390"/>
                  <a:pt x="604" y="401"/>
                  <a:pt x="608" y="411"/>
                </a:cubicBezTo>
                <a:cubicBezTo>
                  <a:pt x="617" y="433"/>
                  <a:pt x="632" y="452"/>
                  <a:pt x="639" y="474"/>
                </a:cubicBezTo>
                <a:cubicBezTo>
                  <a:pt x="667" y="557"/>
                  <a:pt x="705" y="644"/>
                  <a:pt x="797" y="671"/>
                </a:cubicBezTo>
                <a:cubicBezTo>
                  <a:pt x="805" y="676"/>
                  <a:pt x="812" y="684"/>
                  <a:pt x="821" y="687"/>
                </a:cubicBezTo>
                <a:cubicBezTo>
                  <a:pt x="841" y="694"/>
                  <a:pt x="884" y="703"/>
                  <a:pt x="884" y="703"/>
                </a:cubicBezTo>
                <a:cubicBezTo>
                  <a:pt x="938" y="696"/>
                  <a:pt x="987" y="693"/>
                  <a:pt x="1034" y="664"/>
                </a:cubicBezTo>
                <a:cubicBezTo>
                  <a:pt x="1053" y="636"/>
                  <a:pt x="1085" y="603"/>
                  <a:pt x="1113" y="585"/>
                </a:cubicBezTo>
                <a:cubicBezTo>
                  <a:pt x="1123" y="569"/>
                  <a:pt x="1130" y="550"/>
                  <a:pt x="1144" y="537"/>
                </a:cubicBezTo>
                <a:cubicBezTo>
                  <a:pt x="1152" y="529"/>
                  <a:pt x="1161" y="523"/>
                  <a:pt x="1168" y="514"/>
                </a:cubicBezTo>
                <a:cubicBezTo>
                  <a:pt x="1180" y="499"/>
                  <a:pt x="1200" y="466"/>
                  <a:pt x="1200" y="466"/>
                </a:cubicBezTo>
                <a:cubicBezTo>
                  <a:pt x="1212" y="428"/>
                  <a:pt x="1241" y="365"/>
                  <a:pt x="1263" y="332"/>
                </a:cubicBezTo>
                <a:cubicBezTo>
                  <a:pt x="1276" y="283"/>
                  <a:pt x="1298" y="242"/>
                  <a:pt x="1334" y="206"/>
                </a:cubicBezTo>
                <a:cubicBezTo>
                  <a:pt x="1360" y="128"/>
                  <a:pt x="1319" y="236"/>
                  <a:pt x="1365" y="166"/>
                </a:cubicBezTo>
                <a:cubicBezTo>
                  <a:pt x="1395" y="120"/>
                  <a:pt x="1347" y="144"/>
                  <a:pt x="1397" y="127"/>
                </a:cubicBezTo>
                <a:cubicBezTo>
                  <a:pt x="1417" y="97"/>
                  <a:pt x="1476" y="61"/>
                  <a:pt x="1507" y="40"/>
                </a:cubicBezTo>
                <a:cubicBezTo>
                  <a:pt x="1516" y="34"/>
                  <a:pt x="1521" y="22"/>
                  <a:pt x="1531" y="17"/>
                </a:cubicBezTo>
                <a:cubicBezTo>
                  <a:pt x="1546" y="9"/>
                  <a:pt x="1578" y="1"/>
                  <a:pt x="1578" y="1"/>
                </a:cubicBezTo>
                <a:cubicBezTo>
                  <a:pt x="1618" y="4"/>
                  <a:pt x="1658" y="0"/>
                  <a:pt x="1697" y="9"/>
                </a:cubicBezTo>
                <a:cubicBezTo>
                  <a:pt x="1715" y="13"/>
                  <a:pt x="1744" y="40"/>
                  <a:pt x="1744" y="40"/>
                </a:cubicBezTo>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2" name="Text Box 6"/>
          <p:cNvSpPr txBox="1">
            <a:spLocks noChangeArrowheads="1"/>
          </p:cNvSpPr>
          <p:nvPr/>
        </p:nvSpPr>
        <p:spPr bwMode="auto">
          <a:xfrm rot="-5400000">
            <a:off x="78582" y="2817018"/>
            <a:ext cx="1123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i="1"/>
              <a:t>Amplitude</a:t>
            </a:r>
          </a:p>
        </p:txBody>
      </p:sp>
      <p:sp>
        <p:nvSpPr>
          <p:cNvPr id="24583" name="Text Box 7"/>
          <p:cNvSpPr txBox="1">
            <a:spLocks noChangeArrowheads="1"/>
          </p:cNvSpPr>
          <p:nvPr/>
        </p:nvSpPr>
        <p:spPr bwMode="auto">
          <a:xfrm>
            <a:off x="2971800" y="3048000"/>
            <a:ext cx="13081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i="1"/>
              <a:t>  Distance </a:t>
            </a:r>
          </a:p>
          <a:p>
            <a:pPr>
              <a:spcBef>
                <a:spcPct val="0"/>
              </a:spcBef>
              <a:buFontTx/>
              <a:buNone/>
            </a:pPr>
            <a:r>
              <a:rPr lang="en-US" altLang="en-US" sz="1800" i="1"/>
              <a:t>from Source</a:t>
            </a:r>
          </a:p>
        </p:txBody>
      </p:sp>
      <p:sp>
        <p:nvSpPr>
          <p:cNvPr id="24584" name="Line 8"/>
          <p:cNvSpPr>
            <a:spLocks noChangeShapeType="1"/>
          </p:cNvSpPr>
          <p:nvPr/>
        </p:nvSpPr>
        <p:spPr bwMode="auto">
          <a:xfrm>
            <a:off x="1371600" y="1981200"/>
            <a:ext cx="2133600" cy="0"/>
          </a:xfrm>
          <a:prstGeom prst="line">
            <a:avLst/>
          </a:prstGeom>
          <a:noFill/>
          <a:ln w="12700" cap="rnd">
            <a:solidFill>
              <a:schemeClr val="tx1"/>
            </a:solidFill>
            <a:prstDash val="sysDot"/>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5" name="Line 9"/>
          <p:cNvSpPr>
            <a:spLocks noChangeShapeType="1"/>
          </p:cNvSpPr>
          <p:nvPr/>
        </p:nvSpPr>
        <p:spPr bwMode="auto">
          <a:xfrm>
            <a:off x="3505200" y="1981200"/>
            <a:ext cx="0" cy="381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6" name="Line 10"/>
          <p:cNvSpPr>
            <a:spLocks noChangeShapeType="1"/>
          </p:cNvSpPr>
          <p:nvPr/>
        </p:nvSpPr>
        <p:spPr bwMode="auto">
          <a:xfrm>
            <a:off x="1371600" y="2057400"/>
            <a:ext cx="0" cy="381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7" name="Text Box 11"/>
          <p:cNvSpPr txBox="1">
            <a:spLocks noChangeArrowheads="1"/>
          </p:cNvSpPr>
          <p:nvPr/>
        </p:nvSpPr>
        <p:spPr bwMode="auto">
          <a:xfrm>
            <a:off x="1752600" y="1524000"/>
            <a:ext cx="1263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i="1">
                <a:solidFill>
                  <a:schemeClr val="tx2"/>
                </a:solidFill>
              </a:rPr>
              <a:t>Wavelength</a:t>
            </a:r>
          </a:p>
        </p:txBody>
      </p:sp>
      <p:sp>
        <p:nvSpPr>
          <p:cNvPr id="24588" name="Text Box 12"/>
          <p:cNvSpPr txBox="1">
            <a:spLocks noChangeArrowheads="1"/>
          </p:cNvSpPr>
          <p:nvPr/>
        </p:nvSpPr>
        <p:spPr bwMode="auto">
          <a:xfrm>
            <a:off x="381000" y="4648200"/>
            <a:ext cx="3886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solidFill>
                  <a:schemeClr val="accent2"/>
                </a:solidFill>
              </a:rPr>
              <a:t>At a given instant in time, the</a:t>
            </a:r>
          </a:p>
          <a:p>
            <a:pPr>
              <a:spcBef>
                <a:spcPct val="0"/>
              </a:spcBef>
              <a:buFontTx/>
              <a:buNone/>
            </a:pPr>
            <a:r>
              <a:rPr lang="en-US" altLang="en-US" sz="2400">
                <a:solidFill>
                  <a:schemeClr val="accent2"/>
                </a:solidFill>
              </a:rPr>
              <a:t>displacement is periodic in space(distance).</a:t>
            </a:r>
          </a:p>
        </p:txBody>
      </p:sp>
      <p:sp>
        <p:nvSpPr>
          <p:cNvPr id="24589" name="Line 13"/>
          <p:cNvSpPr>
            <a:spLocks noChangeShapeType="1"/>
          </p:cNvSpPr>
          <p:nvPr/>
        </p:nvSpPr>
        <p:spPr bwMode="auto">
          <a:xfrm>
            <a:off x="5546725" y="1524000"/>
            <a:ext cx="0" cy="2819400"/>
          </a:xfrm>
          <a:prstGeom prst="line">
            <a:avLst/>
          </a:prstGeom>
          <a:noFill/>
          <a:ln w="12700">
            <a:solidFill>
              <a:schemeClr val="tx1"/>
            </a:solidFill>
            <a:round/>
            <a:headEnd type="stealth"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0" name="Line 14"/>
          <p:cNvSpPr>
            <a:spLocks noChangeShapeType="1"/>
          </p:cNvSpPr>
          <p:nvPr/>
        </p:nvSpPr>
        <p:spPr bwMode="auto">
          <a:xfrm>
            <a:off x="5546725" y="2819400"/>
            <a:ext cx="2667000" cy="0"/>
          </a:xfrm>
          <a:prstGeom prst="line">
            <a:avLst/>
          </a:prstGeom>
          <a:noFill/>
          <a:ln w="12700">
            <a:solidFill>
              <a:schemeClr val="tx1"/>
            </a:solidFill>
            <a:round/>
            <a:headEnd type="none"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1" name="Freeform 15"/>
          <p:cNvSpPr>
            <a:spLocks/>
          </p:cNvSpPr>
          <p:nvPr/>
        </p:nvSpPr>
        <p:spPr bwMode="auto">
          <a:xfrm>
            <a:off x="5564188" y="2316163"/>
            <a:ext cx="2768600" cy="1116012"/>
          </a:xfrm>
          <a:custGeom>
            <a:avLst/>
            <a:gdLst>
              <a:gd name="T0" fmla="*/ 0 w 1744"/>
              <a:gd name="T1" fmla="*/ 2147483647 h 703"/>
              <a:gd name="T2" fmla="*/ 2147483647 w 1744"/>
              <a:gd name="T3" fmla="*/ 2147483647 h 703"/>
              <a:gd name="T4" fmla="*/ 2147483647 w 1744"/>
              <a:gd name="T5" fmla="*/ 2147483647 h 703"/>
              <a:gd name="T6" fmla="*/ 2147483647 w 1744"/>
              <a:gd name="T7" fmla="*/ 2147483647 h 703"/>
              <a:gd name="T8" fmla="*/ 2147483647 w 1744"/>
              <a:gd name="T9" fmla="*/ 2147483647 h 703"/>
              <a:gd name="T10" fmla="*/ 2147483647 w 1744"/>
              <a:gd name="T11" fmla="*/ 2147483647 h 703"/>
              <a:gd name="T12" fmla="*/ 2147483647 w 1744"/>
              <a:gd name="T13" fmla="*/ 2147483647 h 703"/>
              <a:gd name="T14" fmla="*/ 2147483647 w 1744"/>
              <a:gd name="T15" fmla="*/ 2147483647 h 703"/>
              <a:gd name="T16" fmla="*/ 2147483647 w 1744"/>
              <a:gd name="T17" fmla="*/ 2147483647 h 703"/>
              <a:gd name="T18" fmla="*/ 2147483647 w 1744"/>
              <a:gd name="T19" fmla="*/ 2147483647 h 703"/>
              <a:gd name="T20" fmla="*/ 2147483647 w 1744"/>
              <a:gd name="T21" fmla="*/ 2147483647 h 703"/>
              <a:gd name="T22" fmla="*/ 2147483647 w 1744"/>
              <a:gd name="T23" fmla="*/ 2147483647 h 703"/>
              <a:gd name="T24" fmla="*/ 2147483647 w 1744"/>
              <a:gd name="T25" fmla="*/ 2147483647 h 703"/>
              <a:gd name="T26" fmla="*/ 2147483647 w 1744"/>
              <a:gd name="T27" fmla="*/ 2147483647 h 703"/>
              <a:gd name="T28" fmla="*/ 2147483647 w 1744"/>
              <a:gd name="T29" fmla="*/ 2147483647 h 703"/>
              <a:gd name="T30" fmla="*/ 2147483647 w 1744"/>
              <a:gd name="T31" fmla="*/ 2147483647 h 703"/>
              <a:gd name="T32" fmla="*/ 2147483647 w 1744"/>
              <a:gd name="T33" fmla="*/ 2147483647 h 703"/>
              <a:gd name="T34" fmla="*/ 2147483647 w 1744"/>
              <a:gd name="T35" fmla="*/ 2147483647 h 703"/>
              <a:gd name="T36" fmla="*/ 2147483647 w 1744"/>
              <a:gd name="T37" fmla="*/ 2147483647 h 703"/>
              <a:gd name="T38" fmla="*/ 2147483647 w 1744"/>
              <a:gd name="T39" fmla="*/ 2147483647 h 703"/>
              <a:gd name="T40" fmla="*/ 2147483647 w 1744"/>
              <a:gd name="T41" fmla="*/ 2147483647 h 703"/>
              <a:gd name="T42" fmla="*/ 2147483647 w 1744"/>
              <a:gd name="T43" fmla="*/ 2147483647 h 703"/>
              <a:gd name="T44" fmla="*/ 2147483647 w 1744"/>
              <a:gd name="T45" fmla="*/ 2147483647 h 703"/>
              <a:gd name="T46" fmla="*/ 2147483647 w 1744"/>
              <a:gd name="T47" fmla="*/ 2147483647 h 703"/>
              <a:gd name="T48" fmla="*/ 2147483647 w 1744"/>
              <a:gd name="T49" fmla="*/ 2147483647 h 703"/>
              <a:gd name="T50" fmla="*/ 2147483647 w 1744"/>
              <a:gd name="T51" fmla="*/ 2147483647 h 703"/>
              <a:gd name="T52" fmla="*/ 2147483647 w 1744"/>
              <a:gd name="T53" fmla="*/ 2147483647 h 70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744" h="703">
                <a:moveTo>
                  <a:pt x="0" y="308"/>
                </a:moveTo>
                <a:cubicBezTo>
                  <a:pt x="15" y="249"/>
                  <a:pt x="43" y="193"/>
                  <a:pt x="87" y="151"/>
                </a:cubicBezTo>
                <a:cubicBezTo>
                  <a:pt x="120" y="86"/>
                  <a:pt x="155" y="49"/>
                  <a:pt x="221" y="17"/>
                </a:cubicBezTo>
                <a:cubicBezTo>
                  <a:pt x="374" y="25"/>
                  <a:pt x="319" y="22"/>
                  <a:pt x="418" y="56"/>
                </a:cubicBezTo>
                <a:cubicBezTo>
                  <a:pt x="426" y="64"/>
                  <a:pt x="436" y="71"/>
                  <a:pt x="442" y="80"/>
                </a:cubicBezTo>
                <a:cubicBezTo>
                  <a:pt x="463" y="110"/>
                  <a:pt x="445" y="128"/>
                  <a:pt x="489" y="143"/>
                </a:cubicBezTo>
                <a:cubicBezTo>
                  <a:pt x="521" y="205"/>
                  <a:pt x="555" y="269"/>
                  <a:pt x="584" y="332"/>
                </a:cubicBezTo>
                <a:cubicBezTo>
                  <a:pt x="591" y="347"/>
                  <a:pt x="596" y="363"/>
                  <a:pt x="600" y="379"/>
                </a:cubicBezTo>
                <a:cubicBezTo>
                  <a:pt x="603" y="390"/>
                  <a:pt x="604" y="401"/>
                  <a:pt x="608" y="411"/>
                </a:cubicBezTo>
                <a:cubicBezTo>
                  <a:pt x="617" y="433"/>
                  <a:pt x="632" y="452"/>
                  <a:pt x="639" y="474"/>
                </a:cubicBezTo>
                <a:cubicBezTo>
                  <a:pt x="667" y="557"/>
                  <a:pt x="705" y="644"/>
                  <a:pt x="797" y="671"/>
                </a:cubicBezTo>
                <a:cubicBezTo>
                  <a:pt x="805" y="676"/>
                  <a:pt x="812" y="684"/>
                  <a:pt x="821" y="687"/>
                </a:cubicBezTo>
                <a:cubicBezTo>
                  <a:pt x="841" y="694"/>
                  <a:pt x="884" y="703"/>
                  <a:pt x="884" y="703"/>
                </a:cubicBezTo>
                <a:cubicBezTo>
                  <a:pt x="938" y="696"/>
                  <a:pt x="987" y="693"/>
                  <a:pt x="1034" y="664"/>
                </a:cubicBezTo>
                <a:cubicBezTo>
                  <a:pt x="1053" y="636"/>
                  <a:pt x="1085" y="603"/>
                  <a:pt x="1113" y="585"/>
                </a:cubicBezTo>
                <a:cubicBezTo>
                  <a:pt x="1123" y="569"/>
                  <a:pt x="1130" y="550"/>
                  <a:pt x="1144" y="537"/>
                </a:cubicBezTo>
                <a:cubicBezTo>
                  <a:pt x="1152" y="529"/>
                  <a:pt x="1161" y="523"/>
                  <a:pt x="1168" y="514"/>
                </a:cubicBezTo>
                <a:cubicBezTo>
                  <a:pt x="1180" y="499"/>
                  <a:pt x="1200" y="466"/>
                  <a:pt x="1200" y="466"/>
                </a:cubicBezTo>
                <a:cubicBezTo>
                  <a:pt x="1212" y="428"/>
                  <a:pt x="1241" y="365"/>
                  <a:pt x="1263" y="332"/>
                </a:cubicBezTo>
                <a:cubicBezTo>
                  <a:pt x="1276" y="283"/>
                  <a:pt x="1298" y="242"/>
                  <a:pt x="1334" y="206"/>
                </a:cubicBezTo>
                <a:cubicBezTo>
                  <a:pt x="1360" y="128"/>
                  <a:pt x="1319" y="236"/>
                  <a:pt x="1365" y="166"/>
                </a:cubicBezTo>
                <a:cubicBezTo>
                  <a:pt x="1395" y="120"/>
                  <a:pt x="1347" y="144"/>
                  <a:pt x="1397" y="127"/>
                </a:cubicBezTo>
                <a:cubicBezTo>
                  <a:pt x="1417" y="97"/>
                  <a:pt x="1476" y="61"/>
                  <a:pt x="1507" y="40"/>
                </a:cubicBezTo>
                <a:cubicBezTo>
                  <a:pt x="1516" y="34"/>
                  <a:pt x="1521" y="22"/>
                  <a:pt x="1531" y="17"/>
                </a:cubicBezTo>
                <a:cubicBezTo>
                  <a:pt x="1546" y="9"/>
                  <a:pt x="1578" y="1"/>
                  <a:pt x="1578" y="1"/>
                </a:cubicBezTo>
                <a:cubicBezTo>
                  <a:pt x="1618" y="4"/>
                  <a:pt x="1658" y="0"/>
                  <a:pt x="1697" y="9"/>
                </a:cubicBezTo>
                <a:cubicBezTo>
                  <a:pt x="1715" y="13"/>
                  <a:pt x="1744" y="40"/>
                  <a:pt x="1744" y="40"/>
                </a:cubicBezTo>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2" name="Text Box 16"/>
          <p:cNvSpPr txBox="1">
            <a:spLocks noChangeArrowheads="1"/>
          </p:cNvSpPr>
          <p:nvPr/>
        </p:nvSpPr>
        <p:spPr bwMode="auto">
          <a:xfrm rot="-5400000">
            <a:off x="4634707" y="2740818"/>
            <a:ext cx="1123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i="1"/>
              <a:t>Amplitude</a:t>
            </a:r>
          </a:p>
        </p:txBody>
      </p:sp>
      <p:sp>
        <p:nvSpPr>
          <p:cNvPr id="24593" name="Text Box 17"/>
          <p:cNvSpPr txBox="1">
            <a:spLocks noChangeArrowheads="1"/>
          </p:cNvSpPr>
          <p:nvPr/>
        </p:nvSpPr>
        <p:spPr bwMode="auto">
          <a:xfrm>
            <a:off x="7527925" y="2971800"/>
            <a:ext cx="755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i="1"/>
              <a:t>  Time</a:t>
            </a:r>
          </a:p>
        </p:txBody>
      </p:sp>
      <p:sp>
        <p:nvSpPr>
          <p:cNvPr id="24594" name="Line 18"/>
          <p:cNvSpPr>
            <a:spLocks noChangeShapeType="1"/>
          </p:cNvSpPr>
          <p:nvPr/>
        </p:nvSpPr>
        <p:spPr bwMode="auto">
          <a:xfrm>
            <a:off x="5927725" y="1905000"/>
            <a:ext cx="2133600" cy="0"/>
          </a:xfrm>
          <a:prstGeom prst="line">
            <a:avLst/>
          </a:prstGeom>
          <a:noFill/>
          <a:ln w="12700" cap="rnd">
            <a:solidFill>
              <a:schemeClr val="tx1"/>
            </a:solidFill>
            <a:prstDash val="sysDot"/>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5" name="Line 19"/>
          <p:cNvSpPr>
            <a:spLocks noChangeShapeType="1"/>
          </p:cNvSpPr>
          <p:nvPr/>
        </p:nvSpPr>
        <p:spPr bwMode="auto">
          <a:xfrm>
            <a:off x="8061325" y="1905000"/>
            <a:ext cx="0" cy="381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6" name="Line 20"/>
          <p:cNvSpPr>
            <a:spLocks noChangeShapeType="1"/>
          </p:cNvSpPr>
          <p:nvPr/>
        </p:nvSpPr>
        <p:spPr bwMode="auto">
          <a:xfrm>
            <a:off x="5927725" y="1981200"/>
            <a:ext cx="0" cy="381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7" name="Text Box 21"/>
          <p:cNvSpPr txBox="1">
            <a:spLocks noChangeArrowheads="1"/>
          </p:cNvSpPr>
          <p:nvPr/>
        </p:nvSpPr>
        <p:spPr bwMode="auto">
          <a:xfrm>
            <a:off x="6705600" y="1447800"/>
            <a:ext cx="806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i="1">
                <a:solidFill>
                  <a:schemeClr val="tx2"/>
                </a:solidFill>
              </a:rPr>
              <a:t>Period</a:t>
            </a:r>
          </a:p>
        </p:txBody>
      </p:sp>
      <p:sp>
        <p:nvSpPr>
          <p:cNvPr id="24598" name="Text Box 22"/>
          <p:cNvSpPr txBox="1">
            <a:spLocks noChangeArrowheads="1"/>
          </p:cNvSpPr>
          <p:nvPr/>
        </p:nvSpPr>
        <p:spPr bwMode="auto">
          <a:xfrm>
            <a:off x="5181600" y="4724400"/>
            <a:ext cx="37496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solidFill>
                  <a:schemeClr val="accent2"/>
                </a:solidFill>
              </a:rPr>
              <a:t>At a given fixed place, the</a:t>
            </a:r>
          </a:p>
          <a:p>
            <a:pPr>
              <a:spcBef>
                <a:spcPct val="0"/>
              </a:spcBef>
              <a:buFontTx/>
              <a:buNone/>
            </a:pPr>
            <a:r>
              <a:rPr lang="en-US" altLang="en-US" sz="2400">
                <a:solidFill>
                  <a:schemeClr val="accent2"/>
                </a:solidFill>
              </a:rPr>
              <a:t>displacement is periodic in time</a:t>
            </a:r>
            <a:r>
              <a:rPr lang="en-US" altLang="en-US" sz="2400">
                <a:solidFill>
                  <a:srgbClr val="FFFF00"/>
                </a:solidFill>
              </a:rPr>
              <a:t>.</a:t>
            </a:r>
          </a:p>
        </p:txBody>
      </p:sp>
      <p:sp>
        <p:nvSpPr>
          <p:cNvPr id="24599" name="Line 23"/>
          <p:cNvSpPr>
            <a:spLocks noChangeShapeType="1"/>
          </p:cNvSpPr>
          <p:nvPr/>
        </p:nvSpPr>
        <p:spPr bwMode="auto">
          <a:xfrm>
            <a:off x="4495800" y="1295400"/>
            <a:ext cx="0" cy="5334000"/>
          </a:xfrm>
          <a:prstGeom prst="line">
            <a:avLst/>
          </a:prstGeom>
          <a:noFill/>
          <a:ln w="635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152400"/>
            <a:ext cx="7772400" cy="628650"/>
          </a:xfrm>
        </p:spPr>
        <p:txBody>
          <a:bodyPr/>
          <a:lstStyle/>
          <a:p>
            <a:pPr eaLnBrk="1" hangingPunct="1"/>
            <a:r>
              <a:rPr lang="en-US" altLang="en-US" smtClean="0">
                <a:solidFill>
                  <a:srgbClr val="0000FF"/>
                </a:solidFill>
              </a:rPr>
              <a:t>Wave Speeds</a:t>
            </a:r>
          </a:p>
        </p:txBody>
      </p:sp>
      <p:sp>
        <p:nvSpPr>
          <p:cNvPr id="25603" name="Rectangle 3"/>
          <p:cNvSpPr>
            <a:spLocks noGrp="1" noChangeArrowheads="1"/>
          </p:cNvSpPr>
          <p:nvPr>
            <p:ph type="body" idx="1"/>
          </p:nvPr>
        </p:nvSpPr>
        <p:spPr>
          <a:xfrm>
            <a:off x="609600" y="1066800"/>
            <a:ext cx="7772400" cy="4114800"/>
          </a:xfrm>
        </p:spPr>
        <p:txBody>
          <a:bodyPr/>
          <a:lstStyle/>
          <a:p>
            <a:pPr marL="533400" indent="-533400" eaLnBrk="1" hangingPunct="1">
              <a:lnSpc>
                <a:spcPct val="90000"/>
              </a:lnSpc>
            </a:pPr>
            <a:r>
              <a:rPr lang="en-US" altLang="en-US" sz="2400" dirty="0" smtClean="0"/>
              <a:t>The speed that a wave propagates at  is not a dynamic quantity – it is a fixed material property. (like density)</a:t>
            </a:r>
          </a:p>
          <a:p>
            <a:pPr marL="533400" indent="-533400" eaLnBrk="1" hangingPunct="1">
              <a:lnSpc>
                <a:spcPct val="90000"/>
              </a:lnSpc>
            </a:pPr>
            <a:r>
              <a:rPr lang="en-US" altLang="en-US" sz="2400" dirty="0" smtClean="0"/>
              <a:t>For very distant earthquakes, no matter how big </a:t>
            </a:r>
            <a:r>
              <a:rPr lang="en-US" altLang="en-US" sz="2400" dirty="0" smtClean="0"/>
              <a:t>the</a:t>
            </a:r>
            <a:r>
              <a:rPr lang="en-US" altLang="en-US" sz="2400" dirty="0" smtClean="0"/>
              <a:t> earthquake, </a:t>
            </a:r>
            <a:r>
              <a:rPr lang="en-US" altLang="en-US" sz="2400" dirty="0" smtClean="0"/>
              <a:t>the seismic waves it produces will always travel at the same speed.  </a:t>
            </a:r>
          </a:p>
          <a:p>
            <a:pPr marL="533400" indent="-533400" eaLnBrk="1" hangingPunct="1">
              <a:lnSpc>
                <a:spcPct val="90000"/>
              </a:lnSpc>
            </a:pPr>
            <a:r>
              <a:rPr lang="en-US" altLang="en-US" sz="2400" dirty="0" smtClean="0"/>
              <a:t>At closer distances, nonlinear wave propagation can result in amplitude-dependent propagation velocity</a:t>
            </a:r>
          </a:p>
          <a:p>
            <a:pPr marL="533400" indent="-533400" eaLnBrk="1" hangingPunct="1">
              <a:lnSpc>
                <a:spcPct val="90000"/>
              </a:lnSpc>
            </a:pPr>
            <a:r>
              <a:rPr lang="en-US" altLang="en-US" sz="2400" dirty="0" smtClean="0"/>
              <a:t>The seismic wave speed of a material depends mainly  its upon:</a:t>
            </a:r>
          </a:p>
          <a:p>
            <a:pPr marL="1295400" lvl="2" indent="-381000" eaLnBrk="1" hangingPunct="1">
              <a:lnSpc>
                <a:spcPct val="90000"/>
              </a:lnSpc>
              <a:buFontTx/>
              <a:buChar char="–"/>
            </a:pPr>
            <a:r>
              <a:rPr lang="en-US" altLang="en-US" sz="1800" dirty="0" smtClean="0"/>
              <a:t>Temperature</a:t>
            </a:r>
          </a:p>
          <a:p>
            <a:pPr marL="1295400" lvl="2" indent="-381000" eaLnBrk="1" hangingPunct="1">
              <a:lnSpc>
                <a:spcPct val="90000"/>
              </a:lnSpc>
              <a:buFontTx/>
              <a:buChar char="–"/>
            </a:pPr>
            <a:r>
              <a:rPr lang="en-US" altLang="en-US" sz="1800" dirty="0" smtClean="0"/>
              <a:t>Pressure</a:t>
            </a:r>
          </a:p>
          <a:p>
            <a:pPr marL="1295400" lvl="2" indent="-381000" eaLnBrk="1" hangingPunct="1">
              <a:lnSpc>
                <a:spcPct val="90000"/>
              </a:lnSpc>
              <a:buFontTx/>
              <a:buChar char="–"/>
            </a:pPr>
            <a:r>
              <a:rPr lang="en-US" altLang="en-US" sz="1800" dirty="0" smtClean="0"/>
              <a:t>Composition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228600"/>
            <a:ext cx="7772400" cy="1143000"/>
          </a:xfrm>
        </p:spPr>
        <p:txBody>
          <a:bodyPr/>
          <a:lstStyle/>
          <a:p>
            <a:pPr eaLnBrk="1" hangingPunct="1"/>
            <a:r>
              <a:rPr lang="en-US" altLang="en-US" smtClean="0">
                <a:solidFill>
                  <a:srgbClr val="0000FF"/>
                </a:solidFill>
              </a:rPr>
              <a:t>Elastic Waves</a:t>
            </a:r>
          </a:p>
        </p:txBody>
      </p:sp>
      <p:sp>
        <p:nvSpPr>
          <p:cNvPr id="26627" name="Rectangle 3"/>
          <p:cNvSpPr>
            <a:spLocks noGrp="1" noChangeArrowheads="1"/>
          </p:cNvSpPr>
          <p:nvPr>
            <p:ph type="body" idx="1"/>
          </p:nvPr>
        </p:nvSpPr>
        <p:spPr>
          <a:xfrm>
            <a:off x="685800" y="1447800"/>
            <a:ext cx="7772400" cy="4114800"/>
          </a:xfrm>
        </p:spPr>
        <p:txBody>
          <a:bodyPr/>
          <a:lstStyle/>
          <a:p>
            <a:pPr eaLnBrk="1" hangingPunct="1">
              <a:lnSpc>
                <a:spcPct val="90000"/>
              </a:lnSpc>
            </a:pPr>
            <a:r>
              <a:rPr lang="en-US" altLang="en-US" sz="2800" smtClean="0"/>
              <a:t>Seismic waves are also called </a:t>
            </a:r>
            <a:r>
              <a:rPr lang="en-US" altLang="en-US" sz="2800" i="1" smtClean="0"/>
              <a:t>elastic waves</a:t>
            </a:r>
            <a:r>
              <a:rPr lang="en-US" altLang="en-US" sz="2800" smtClean="0"/>
              <a:t>, because they deform the Earth elastically - the rock returns to its original shape and position after the seismic wave passes through.</a:t>
            </a:r>
          </a:p>
          <a:p>
            <a:pPr eaLnBrk="1" hangingPunct="1">
              <a:lnSpc>
                <a:spcPct val="90000"/>
              </a:lnSpc>
              <a:buFontTx/>
              <a:buNone/>
            </a:pPr>
            <a:endParaRPr lang="en-US" altLang="en-US" sz="2800" smtClean="0"/>
          </a:p>
          <a:p>
            <a:pPr eaLnBrk="1" hangingPunct="1">
              <a:lnSpc>
                <a:spcPct val="90000"/>
              </a:lnSpc>
            </a:pPr>
            <a:r>
              <a:rPr lang="en-US" altLang="en-US" sz="2800" smtClean="0"/>
              <a:t>An example of a non-elastic wave is a </a:t>
            </a:r>
            <a:r>
              <a:rPr lang="en-US" altLang="en-US" sz="2800" i="1" smtClean="0"/>
              <a:t>shock wave</a:t>
            </a:r>
            <a:r>
              <a:rPr lang="en-US" altLang="en-US" sz="2800" smtClean="0"/>
              <a:t>. This type of wave fundamentally changes the medium thru which it propagates (</a:t>
            </a:r>
            <a:r>
              <a:rPr lang="en-US" altLang="en-US" sz="2800" b="1" smtClean="0"/>
              <a:t>nonlinear propagation is important for strong-motion seismology</a:t>
            </a:r>
            <a:r>
              <a:rPr lang="en-US" altLang="en-US" sz="2800" smtClean="0"/>
              <a: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
            <a:ext cx="7772400" cy="1143000"/>
          </a:xfrm>
        </p:spPr>
        <p:txBody>
          <a:bodyPr/>
          <a:lstStyle/>
          <a:p>
            <a:pPr eaLnBrk="1" hangingPunct="1"/>
            <a:r>
              <a:rPr lang="en-US" altLang="en-US" smtClean="0">
                <a:solidFill>
                  <a:srgbClr val="0000FF"/>
                </a:solidFill>
              </a:rPr>
              <a:t>Sources of Seismic Waves</a:t>
            </a:r>
          </a:p>
        </p:txBody>
      </p:sp>
      <p:sp>
        <p:nvSpPr>
          <p:cNvPr id="27651" name="Rectangle 3"/>
          <p:cNvSpPr>
            <a:spLocks noGrp="1" noChangeArrowheads="1"/>
          </p:cNvSpPr>
          <p:nvPr>
            <p:ph type="body" idx="1"/>
          </p:nvPr>
        </p:nvSpPr>
        <p:spPr>
          <a:xfrm>
            <a:off x="609600" y="1447800"/>
            <a:ext cx="7772400" cy="5029200"/>
          </a:xfrm>
        </p:spPr>
        <p:txBody>
          <a:bodyPr/>
          <a:lstStyle/>
          <a:p>
            <a:pPr eaLnBrk="1" hangingPunct="1"/>
            <a:r>
              <a:rPr lang="en-US" altLang="en-US" smtClean="0"/>
              <a:t>Earthquakes generate seismic waves, but so do many other processes---for example: </a:t>
            </a:r>
          </a:p>
          <a:p>
            <a:pPr lvl="1" eaLnBrk="1" hangingPunct="1"/>
            <a:r>
              <a:rPr lang="en-US" altLang="en-US" smtClean="0"/>
              <a:t>Volcanic eruptions</a:t>
            </a:r>
          </a:p>
          <a:p>
            <a:pPr lvl="1" eaLnBrk="1" hangingPunct="1"/>
            <a:r>
              <a:rPr lang="en-US" altLang="en-US" smtClean="0"/>
              <a:t>Explosions</a:t>
            </a:r>
          </a:p>
          <a:p>
            <a:pPr lvl="1" eaLnBrk="1" hangingPunct="1"/>
            <a:r>
              <a:rPr lang="en-US" altLang="en-US" smtClean="0"/>
              <a:t>Wind</a:t>
            </a:r>
          </a:p>
          <a:p>
            <a:pPr lvl="1" eaLnBrk="1" hangingPunct="1"/>
            <a:r>
              <a:rPr lang="en-US" altLang="en-US" smtClean="0"/>
              <a:t>Surf</a:t>
            </a:r>
          </a:p>
          <a:p>
            <a:pPr lvl="1" eaLnBrk="1" hangingPunct="1"/>
            <a:r>
              <a:rPr lang="en-US" altLang="en-US" smtClean="0"/>
              <a:t>Traffic</a:t>
            </a:r>
          </a:p>
          <a:p>
            <a:pPr lvl="1" eaLnBrk="1" hangingPunct="1"/>
            <a:r>
              <a:rPr lang="en-US" altLang="en-US" smtClean="0"/>
              <a:t>Sonic Booms (planes, shuttle, meteorites)</a:t>
            </a:r>
          </a:p>
          <a:p>
            <a:pPr lvl="1" eaLnBrk="1" hangingPunct="1"/>
            <a:r>
              <a:rPr lang="en-US" altLang="en-US" smtClean="0"/>
              <a:t>Humans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685800"/>
            <a:ext cx="4800600" cy="1143000"/>
          </a:xfrm>
        </p:spPr>
        <p:txBody>
          <a:bodyPr/>
          <a:lstStyle/>
          <a:p>
            <a:pPr eaLnBrk="1" hangingPunct="1"/>
            <a:r>
              <a:rPr lang="en-US" altLang="en-US" smtClean="0">
                <a:solidFill>
                  <a:srgbClr val="0000FF"/>
                </a:solidFill>
              </a:rPr>
              <a:t>A Jet and </a:t>
            </a:r>
            <a:br>
              <a:rPr lang="en-US" altLang="en-US" smtClean="0">
                <a:solidFill>
                  <a:srgbClr val="0000FF"/>
                </a:solidFill>
              </a:rPr>
            </a:br>
            <a:r>
              <a:rPr lang="en-US" altLang="en-US" smtClean="0">
                <a:solidFill>
                  <a:srgbClr val="0000FF"/>
                </a:solidFill>
              </a:rPr>
              <a:t>an Earthquake</a:t>
            </a:r>
          </a:p>
        </p:txBody>
      </p:sp>
      <p:graphicFrame>
        <p:nvGraphicFramePr>
          <p:cNvPr id="28675" name="Object 6"/>
          <p:cNvGraphicFramePr>
            <a:graphicFrameLocks noGrp="1" noChangeAspect="1"/>
          </p:cNvGraphicFramePr>
          <p:nvPr>
            <p:ph idx="1"/>
          </p:nvPr>
        </p:nvGraphicFramePr>
        <p:xfrm>
          <a:off x="4724400" y="304800"/>
          <a:ext cx="6172200" cy="6248400"/>
        </p:xfrm>
        <a:graphic>
          <a:graphicData uri="http://schemas.openxmlformats.org/presentationml/2006/ole">
            <mc:AlternateContent xmlns:mc="http://schemas.openxmlformats.org/markup-compatibility/2006">
              <mc:Choice xmlns:v="urn:schemas-microsoft-com:vml" Requires="v">
                <p:oleObj spid="_x0000_s28680" name="Bitmap Image" r:id="rId4" imgW="6095238" imgH="6171429" progId="Paint.Picture">
                  <p:embed/>
                </p:oleObj>
              </mc:Choice>
              <mc:Fallback>
                <p:oleObj name="Bitmap Image" r:id="rId4" imgW="6095238" imgH="6171429" progId="Paint.Picture">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04800"/>
                        <a:ext cx="61722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838201" y="3200400"/>
            <a:ext cx="2895600" cy="3046988"/>
          </a:xfrm>
          <a:prstGeom prst="rect">
            <a:avLst/>
          </a:prstGeom>
          <a:noFill/>
        </p:spPr>
        <p:txBody>
          <a:bodyPr wrap="square" rtlCol="0">
            <a:spAutoFit/>
          </a:bodyPr>
          <a:lstStyle/>
          <a:p>
            <a:r>
              <a:rPr lang="en-US" altLang="en-US" dirty="0">
                <a:solidFill>
                  <a:srgbClr val="0000FF"/>
                </a:solidFill>
                <a:latin typeface="Verdana" pitchFamily="34" charset="0"/>
              </a:rPr>
              <a:t>Note differences in apparent horizontal </a:t>
            </a:r>
            <a:r>
              <a:rPr lang="en-US" altLang="en-US" dirty="0" smtClean="0">
                <a:solidFill>
                  <a:srgbClr val="0000FF"/>
                </a:solidFill>
                <a:latin typeface="Verdana" pitchFamily="34" charset="0"/>
              </a:rPr>
              <a:t>velocity</a:t>
            </a:r>
          </a:p>
          <a:p>
            <a:r>
              <a:rPr lang="en-US" altLang="en-US" dirty="0" smtClean="0">
                <a:solidFill>
                  <a:srgbClr val="0000FF"/>
                </a:solidFill>
                <a:latin typeface="Verdana" pitchFamily="34" charset="0"/>
              </a:rPr>
              <a:t>(discuss, drawing pictures on board)</a:t>
            </a:r>
            <a:endParaRPr lang="en-US" altLang="en-US" dirty="0">
              <a:solidFill>
                <a:srgbClr val="0000FF"/>
              </a:solidFill>
              <a:latin typeface="Verdana" pitchFamily="34" charset="0"/>
            </a:endParaRPr>
          </a:p>
          <a:p>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609600"/>
            <a:ext cx="7772400" cy="704850"/>
          </a:xfrm>
        </p:spPr>
        <p:txBody>
          <a:bodyPr/>
          <a:lstStyle/>
          <a:p>
            <a:pPr eaLnBrk="1" hangingPunct="1"/>
            <a:r>
              <a:rPr lang="en-US" altLang="en-US" smtClean="0">
                <a:solidFill>
                  <a:srgbClr val="0000FF"/>
                </a:solidFill>
              </a:rPr>
              <a:t>Multiple-Frequency Signals</a:t>
            </a:r>
          </a:p>
        </p:txBody>
      </p:sp>
      <p:sp>
        <p:nvSpPr>
          <p:cNvPr id="227331" name="Rectangle 3"/>
          <p:cNvSpPr>
            <a:spLocks noGrp="1" noChangeArrowheads="1"/>
          </p:cNvSpPr>
          <p:nvPr>
            <p:ph type="body" idx="1"/>
          </p:nvPr>
        </p:nvSpPr>
        <p:spPr>
          <a:xfrm>
            <a:off x="685800" y="1295400"/>
            <a:ext cx="7772400" cy="2133600"/>
          </a:xfrm>
        </p:spPr>
        <p:txBody>
          <a:bodyPr/>
          <a:lstStyle/>
          <a:p>
            <a:pPr eaLnBrk="1" hangingPunct="1">
              <a:defRPr/>
            </a:pPr>
            <a:r>
              <a:rPr lang="en-US" altLang="en-US" smtClean="0"/>
              <a:t>Most interesting signals are composites of waves with many different frequencies. The range of frequency is sometimes called the “band” and we speak of </a:t>
            </a:r>
            <a:r>
              <a:rPr lang="en-US" altLang="en-US" smtClean="0">
                <a:solidFill>
                  <a:srgbClr val="FF0000"/>
                </a:solidFill>
                <a:effectLst>
                  <a:outerShdw blurRad="38100" dist="38100" dir="2700000" algn="tl">
                    <a:srgbClr val="C0C0C0"/>
                  </a:outerShdw>
                </a:effectLst>
              </a:rPr>
              <a:t>bandwidth</a:t>
            </a:r>
            <a:r>
              <a:rPr lang="en-US" altLang="en-US" smtClean="0"/>
              <a:t>.</a:t>
            </a: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810000"/>
            <a:ext cx="3454400" cy="227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1" name="Text Box 5"/>
          <p:cNvSpPr txBox="1">
            <a:spLocks noChangeArrowheads="1"/>
          </p:cNvSpPr>
          <p:nvPr/>
        </p:nvSpPr>
        <p:spPr bwMode="auto">
          <a:xfrm>
            <a:off x="1143000" y="3848100"/>
            <a:ext cx="28194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400">
                <a:solidFill>
                  <a:srgbClr val="0000FF"/>
                </a:solidFill>
                <a:latin typeface="Times" pitchFamily="18" charset="0"/>
              </a:rPr>
              <a:t>Light is a usually a multiple frequency signal, and the different frequencies correspond to what we call colors.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762000" y="914400"/>
            <a:ext cx="33528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000" dirty="0">
                <a:solidFill>
                  <a:srgbClr val="0000FF"/>
                </a:solidFill>
                <a:latin typeface="Verdana" pitchFamily="34" charset="0"/>
              </a:rPr>
              <a:t>Sometimes we can use the observed frequencies to identify different sources of vibrations.</a:t>
            </a:r>
          </a:p>
          <a:p>
            <a:pPr>
              <a:spcBef>
                <a:spcPct val="50000"/>
              </a:spcBef>
              <a:buFontTx/>
              <a:buNone/>
            </a:pPr>
            <a:endParaRPr lang="en-US" altLang="en-US" sz="2000" dirty="0">
              <a:solidFill>
                <a:srgbClr val="0000FF"/>
              </a:solidFill>
              <a:latin typeface="Verdana" pitchFamily="34" charset="0"/>
            </a:endParaRPr>
          </a:p>
          <a:p>
            <a:pPr>
              <a:spcBef>
                <a:spcPct val="50000"/>
              </a:spcBef>
              <a:buFontTx/>
              <a:buNone/>
            </a:pPr>
            <a:r>
              <a:rPr lang="en-US" altLang="en-US" sz="2000" dirty="0">
                <a:solidFill>
                  <a:srgbClr val="0000FF"/>
                </a:solidFill>
                <a:latin typeface="Verdana" pitchFamily="34" charset="0"/>
              </a:rPr>
              <a:t>Which has higher frequency content, the sonic boom or the earthquake</a:t>
            </a:r>
            <a:r>
              <a:rPr lang="en-US" altLang="en-US" sz="2000" dirty="0" smtClean="0">
                <a:solidFill>
                  <a:srgbClr val="0000FF"/>
                </a:solidFill>
                <a:latin typeface="Verdana" pitchFamily="34" charset="0"/>
              </a:rPr>
              <a:t>?</a:t>
            </a:r>
            <a:endParaRPr lang="en-US" altLang="en-US" sz="2000" dirty="0">
              <a:solidFill>
                <a:srgbClr val="0000FF"/>
              </a:solidFill>
              <a:latin typeface="Verdana" pitchFamily="34" charset="0"/>
            </a:endParaRPr>
          </a:p>
        </p:txBody>
      </p:sp>
      <p:graphicFrame>
        <p:nvGraphicFramePr>
          <p:cNvPr id="30723" name="Object 4"/>
          <p:cNvGraphicFramePr>
            <a:graphicFrameLocks noGrp="1" noChangeAspect="1"/>
          </p:cNvGraphicFramePr>
          <p:nvPr>
            <p:ph/>
          </p:nvPr>
        </p:nvGraphicFramePr>
        <p:xfrm>
          <a:off x="4572000" y="342900"/>
          <a:ext cx="3876675" cy="6172200"/>
        </p:xfrm>
        <a:graphic>
          <a:graphicData uri="http://schemas.openxmlformats.org/presentationml/2006/ole">
            <mc:AlternateContent xmlns:mc="http://schemas.openxmlformats.org/markup-compatibility/2006">
              <mc:Choice xmlns:v="urn:schemas-microsoft-com:vml" Requires="v">
                <p:oleObj spid="_x0000_s30727" name="Bitmap Image" r:id="rId4" imgW="3877216" imgH="6171429" progId="Paint.Picture">
                  <p:embed/>
                </p:oleObj>
              </mc:Choice>
              <mc:Fallback>
                <p:oleObj name="Bitmap Image" r:id="rId4" imgW="3877216" imgH="6171429" progId="Paint.Picture">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42900"/>
                        <a:ext cx="3876675"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3"/>
          <p:cNvSpPr>
            <a:spLocks noGrp="1" noChangeArrowheads="1"/>
          </p:cNvSpPr>
          <p:nvPr>
            <p:ph type="title"/>
          </p:nvPr>
        </p:nvSpPr>
        <p:spPr>
          <a:xfrm>
            <a:off x="990600" y="0"/>
            <a:ext cx="7772400" cy="1143000"/>
          </a:xfrm>
        </p:spPr>
        <p:txBody>
          <a:bodyPr/>
          <a:lstStyle/>
          <a:p>
            <a:pPr eaLnBrk="1" hangingPunct="1"/>
            <a:r>
              <a:rPr lang="en-US" altLang="en-US" smtClean="0">
                <a:solidFill>
                  <a:srgbClr val="0000FF"/>
                </a:solidFill>
              </a:rPr>
              <a:t>Seismic Wave Types</a:t>
            </a:r>
          </a:p>
        </p:txBody>
      </p:sp>
      <p:sp>
        <p:nvSpPr>
          <p:cNvPr id="31747" name="Rectangle 4"/>
          <p:cNvSpPr>
            <a:spLocks noGrp="1" noChangeArrowheads="1"/>
          </p:cNvSpPr>
          <p:nvPr>
            <p:ph type="body" sz="half" idx="1"/>
          </p:nvPr>
        </p:nvSpPr>
        <p:spPr>
          <a:xfrm>
            <a:off x="381000" y="914400"/>
            <a:ext cx="3810000" cy="4114800"/>
          </a:xfrm>
        </p:spPr>
        <p:txBody>
          <a:bodyPr/>
          <a:lstStyle/>
          <a:p>
            <a:pPr eaLnBrk="1" hangingPunct="1"/>
            <a:r>
              <a:rPr lang="en-US" altLang="en-US" sz="2800" smtClean="0"/>
              <a:t>Seismic waves can be labeled by the paths they take in the Earth.</a:t>
            </a:r>
          </a:p>
        </p:txBody>
      </p:sp>
      <p:sp>
        <p:nvSpPr>
          <p:cNvPr id="31748" name="Text Box 5"/>
          <p:cNvSpPr txBox="1">
            <a:spLocks noChangeArrowheads="1"/>
          </p:cNvSpPr>
          <p:nvPr/>
        </p:nvSpPr>
        <p:spPr bwMode="auto">
          <a:xfrm>
            <a:off x="609600" y="2743200"/>
            <a:ext cx="3733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400"/>
              <a:t>Surface Waves:</a:t>
            </a:r>
          </a:p>
          <a:p>
            <a:pPr lvl="1">
              <a:spcBef>
                <a:spcPct val="50000"/>
              </a:spcBef>
              <a:buFontTx/>
              <a:buNone/>
            </a:pPr>
            <a:r>
              <a:rPr lang="en-US" altLang="en-US" sz="2400"/>
              <a:t>(1) Love Waves</a:t>
            </a:r>
          </a:p>
          <a:p>
            <a:pPr lvl="1">
              <a:spcBef>
                <a:spcPct val="50000"/>
              </a:spcBef>
              <a:buFontTx/>
              <a:buNone/>
            </a:pPr>
            <a:r>
              <a:rPr lang="en-US" altLang="en-US" sz="2400"/>
              <a:t>(2) Rayleigh Waves</a:t>
            </a:r>
          </a:p>
        </p:txBody>
      </p:sp>
      <p:sp>
        <p:nvSpPr>
          <p:cNvPr id="31749" name="Text Box 6"/>
          <p:cNvSpPr txBox="1">
            <a:spLocks noChangeArrowheads="1"/>
          </p:cNvSpPr>
          <p:nvPr/>
        </p:nvSpPr>
        <p:spPr bwMode="auto">
          <a:xfrm>
            <a:off x="685800" y="4800600"/>
            <a:ext cx="3048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spcBef>
                <a:spcPct val="20000"/>
              </a:spcBef>
              <a:buChar char="•"/>
              <a:defRPr sz="3200">
                <a:solidFill>
                  <a:schemeClr val="tx1"/>
                </a:solidFill>
                <a:latin typeface="Times New Roman" pitchFamily="18" charset="0"/>
              </a:defRPr>
            </a:lvl1pPr>
            <a:lvl2pPr marL="914400" indent="-457200" eaLnBrk="0" hangingPunct="0">
              <a:spcBef>
                <a:spcPct val="20000"/>
              </a:spcBef>
              <a:buChar char="–"/>
              <a:defRPr sz="2800">
                <a:solidFill>
                  <a:schemeClr val="tx1"/>
                </a:solidFill>
                <a:latin typeface="Times New Roman" pitchFamily="18" charset="0"/>
              </a:defRPr>
            </a:lvl2pPr>
            <a:lvl3pPr marL="1371600" indent="-457200" eaLnBrk="0" hangingPunct="0">
              <a:spcBef>
                <a:spcPct val="20000"/>
              </a:spcBef>
              <a:buChar char="•"/>
              <a:defRPr sz="2400">
                <a:solidFill>
                  <a:schemeClr val="tx1"/>
                </a:solidFill>
                <a:latin typeface="Times New Roman" pitchFamily="18" charset="0"/>
              </a:defRPr>
            </a:lvl3pPr>
            <a:lvl4pPr marL="1828800" indent="-457200" eaLnBrk="0" hangingPunct="0">
              <a:spcBef>
                <a:spcPct val="20000"/>
              </a:spcBef>
              <a:buChar char="–"/>
              <a:defRPr sz="2000">
                <a:solidFill>
                  <a:schemeClr val="tx1"/>
                </a:solidFill>
                <a:latin typeface="Times New Roman" pitchFamily="18" charset="0"/>
              </a:defRPr>
            </a:lvl4pPr>
            <a:lvl5pPr marL="2286000" indent="-457200" eaLnBrk="0" hangingPunct="0">
              <a:spcBef>
                <a:spcPct val="20000"/>
              </a:spcBef>
              <a:buChar char="»"/>
              <a:defRPr sz="2000">
                <a:solidFill>
                  <a:schemeClr val="tx1"/>
                </a:solidFill>
                <a:latin typeface="Times New Roman" pitchFamily="18" charset="0"/>
              </a:defRPr>
            </a:lvl5pPr>
            <a:lvl6pPr marL="2743200" indent="-457200" eaLnBrk="0" fontAlgn="base" hangingPunct="0">
              <a:spcBef>
                <a:spcPct val="20000"/>
              </a:spcBef>
              <a:spcAft>
                <a:spcPct val="0"/>
              </a:spcAft>
              <a:buChar char="»"/>
              <a:defRPr sz="2000">
                <a:solidFill>
                  <a:schemeClr val="tx1"/>
                </a:solidFill>
                <a:latin typeface="Times New Roman" pitchFamily="18" charset="0"/>
              </a:defRPr>
            </a:lvl6pPr>
            <a:lvl7pPr marL="3200400" indent="-457200" eaLnBrk="0" fontAlgn="base" hangingPunct="0">
              <a:spcBef>
                <a:spcPct val="20000"/>
              </a:spcBef>
              <a:spcAft>
                <a:spcPct val="0"/>
              </a:spcAft>
              <a:buChar char="»"/>
              <a:defRPr sz="2000">
                <a:solidFill>
                  <a:schemeClr val="tx1"/>
                </a:solidFill>
                <a:latin typeface="Times New Roman" pitchFamily="18" charset="0"/>
              </a:defRPr>
            </a:lvl7pPr>
            <a:lvl8pPr marL="3657600" indent="-457200" eaLnBrk="0" fontAlgn="base" hangingPunct="0">
              <a:spcBef>
                <a:spcPct val="20000"/>
              </a:spcBef>
              <a:spcAft>
                <a:spcPct val="0"/>
              </a:spcAft>
              <a:buChar char="»"/>
              <a:defRPr sz="2000">
                <a:solidFill>
                  <a:schemeClr val="tx1"/>
                </a:solidFill>
                <a:latin typeface="Times New Roman" pitchFamily="18" charset="0"/>
              </a:defRPr>
            </a:lvl8pPr>
            <a:lvl9pPr marL="4114800" indent="-4572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400"/>
              <a:t>Body Waves:</a:t>
            </a:r>
          </a:p>
          <a:p>
            <a:pPr lvl="1">
              <a:spcBef>
                <a:spcPct val="50000"/>
              </a:spcBef>
              <a:buFontTx/>
              <a:buAutoNum type="arabicParenBoth"/>
            </a:pPr>
            <a:r>
              <a:rPr lang="en-US" altLang="en-US" sz="2400"/>
              <a:t>P waves</a:t>
            </a:r>
          </a:p>
          <a:p>
            <a:pPr lvl="1">
              <a:spcBef>
                <a:spcPct val="50000"/>
              </a:spcBef>
              <a:buFontTx/>
              <a:buAutoNum type="arabicParenBoth"/>
            </a:pPr>
            <a:r>
              <a:rPr lang="en-US" altLang="en-US" sz="2400"/>
              <a:t>S waves</a:t>
            </a:r>
          </a:p>
        </p:txBody>
      </p:sp>
      <p:graphicFrame>
        <p:nvGraphicFramePr>
          <p:cNvPr id="31750" name="Object 7"/>
          <p:cNvGraphicFramePr>
            <a:graphicFrameLocks noGrp="1" noChangeAspect="1"/>
          </p:cNvGraphicFramePr>
          <p:nvPr>
            <p:ph sz="half" idx="2"/>
          </p:nvPr>
        </p:nvGraphicFramePr>
        <p:xfrm>
          <a:off x="4343400" y="2133600"/>
          <a:ext cx="4495800" cy="3924300"/>
        </p:xfrm>
        <a:graphic>
          <a:graphicData uri="http://schemas.openxmlformats.org/presentationml/2006/ole">
            <mc:AlternateContent xmlns:mc="http://schemas.openxmlformats.org/markup-compatibility/2006">
              <mc:Choice xmlns:v="urn:schemas-microsoft-com:vml" Requires="v">
                <p:oleObj spid="_x0000_s31754" name="Bitmap Image" r:id="rId4" imgW="4495238" imgH="3924848" progId="Paint.Picture">
                  <p:embed/>
                </p:oleObj>
              </mc:Choice>
              <mc:Fallback>
                <p:oleObj name="Bitmap Image" r:id="rId4" imgW="4495238" imgH="3924848" progId="Paint.Picture">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2133600"/>
                        <a:ext cx="4495800"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2770" name="Object 2"/>
          <p:cNvGraphicFramePr>
            <a:graphicFrameLocks noChangeAspect="1"/>
          </p:cNvGraphicFramePr>
          <p:nvPr/>
        </p:nvGraphicFramePr>
        <p:xfrm>
          <a:off x="1495425" y="357188"/>
          <a:ext cx="6153150" cy="6145212"/>
        </p:xfrm>
        <a:graphic>
          <a:graphicData uri="http://schemas.openxmlformats.org/presentationml/2006/ole">
            <mc:AlternateContent xmlns:mc="http://schemas.openxmlformats.org/markup-compatibility/2006">
              <mc:Choice xmlns:v="urn:schemas-microsoft-com:vml" Requires="v">
                <p:oleObj spid="_x0000_s32774" name="Bitmap Image" r:id="rId4" imgW="6152381" imgH="6144483" progId="Paint.Picture">
                  <p:embed/>
                </p:oleObj>
              </mc:Choice>
              <mc:Fallback>
                <p:oleObj name="Bitmap Image" r:id="rId4" imgW="6152381" imgH="6144483"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5425" y="357188"/>
                        <a:ext cx="6153150" cy="614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solidFill>
                  <a:srgbClr val="0000FF"/>
                </a:solidFill>
              </a:rPr>
              <a:t>Seismic Wave Types</a:t>
            </a:r>
          </a:p>
        </p:txBody>
      </p:sp>
      <p:sp>
        <p:nvSpPr>
          <p:cNvPr id="33795" name="Rectangle 3"/>
          <p:cNvSpPr>
            <a:spLocks noGrp="1" noChangeArrowheads="1"/>
          </p:cNvSpPr>
          <p:nvPr>
            <p:ph type="body" sz="half" idx="1"/>
          </p:nvPr>
        </p:nvSpPr>
        <p:spPr/>
        <p:txBody>
          <a:bodyPr/>
          <a:lstStyle/>
          <a:p>
            <a:pPr marL="533400" indent="-533400" algn="ctr" eaLnBrk="1" hangingPunct="1">
              <a:buFontTx/>
              <a:buNone/>
            </a:pPr>
            <a:r>
              <a:rPr lang="en-US" altLang="en-US" sz="2400" u="sng" smtClean="0">
                <a:solidFill>
                  <a:srgbClr val="FF0000"/>
                </a:solidFill>
              </a:rPr>
              <a:t>Surface Waves</a:t>
            </a:r>
          </a:p>
          <a:p>
            <a:pPr marL="533400" indent="-533400" algn="ctr" eaLnBrk="1" hangingPunct="1">
              <a:buFontTx/>
              <a:buNone/>
            </a:pPr>
            <a:endParaRPr lang="en-US" altLang="en-US" sz="2400" u="sng" smtClean="0"/>
          </a:p>
          <a:p>
            <a:pPr lvl="1" eaLnBrk="1" hangingPunct="1"/>
            <a:r>
              <a:rPr lang="en-US" altLang="en-US" sz="2000" smtClean="0"/>
              <a:t>Large amplitude</a:t>
            </a:r>
          </a:p>
          <a:p>
            <a:pPr lvl="1" eaLnBrk="1" hangingPunct="1"/>
            <a:r>
              <a:rPr lang="en-US" altLang="en-US" sz="2000" smtClean="0"/>
              <a:t>Long wavelength</a:t>
            </a:r>
          </a:p>
          <a:p>
            <a:pPr lvl="1" eaLnBrk="1" hangingPunct="1"/>
            <a:r>
              <a:rPr lang="en-US" altLang="en-US" sz="2000" smtClean="0"/>
              <a:t>Wide range of frequencies (large bandwidth)</a:t>
            </a:r>
          </a:p>
          <a:p>
            <a:pPr lvl="1" eaLnBrk="1" hangingPunct="1"/>
            <a:r>
              <a:rPr lang="en-US" altLang="en-US" sz="2000" smtClean="0"/>
              <a:t>Dispersive</a:t>
            </a:r>
          </a:p>
          <a:p>
            <a:pPr lvl="1" eaLnBrk="1" hangingPunct="1"/>
            <a:r>
              <a:rPr lang="en-US" altLang="en-US" sz="2000" smtClean="0"/>
              <a:t>Travel slowly</a:t>
            </a:r>
          </a:p>
          <a:p>
            <a:pPr lvl="1" eaLnBrk="1" hangingPunct="1"/>
            <a:r>
              <a:rPr lang="en-US" altLang="en-US" sz="2000" smtClean="0"/>
              <a:t>Not produced by deep earthquakes</a:t>
            </a:r>
          </a:p>
          <a:p>
            <a:pPr marL="533400" indent="-533400" eaLnBrk="1" hangingPunct="1"/>
            <a:endParaRPr lang="en-US" altLang="en-US" sz="2400" smtClean="0"/>
          </a:p>
          <a:p>
            <a:pPr marL="533400" indent="-533400" eaLnBrk="1" hangingPunct="1">
              <a:buFontTx/>
              <a:buNone/>
            </a:pPr>
            <a:endParaRPr lang="en-US" altLang="en-US" sz="2400" smtClean="0"/>
          </a:p>
        </p:txBody>
      </p:sp>
      <p:sp>
        <p:nvSpPr>
          <p:cNvPr id="33796" name="Rectangle 4"/>
          <p:cNvSpPr>
            <a:spLocks noGrp="1" noChangeArrowheads="1"/>
          </p:cNvSpPr>
          <p:nvPr>
            <p:ph type="body" sz="half" idx="2"/>
          </p:nvPr>
        </p:nvSpPr>
        <p:spPr>
          <a:xfrm>
            <a:off x="4800600" y="1676400"/>
            <a:ext cx="3810000" cy="4114800"/>
          </a:xfrm>
        </p:spPr>
        <p:txBody>
          <a:bodyPr/>
          <a:lstStyle/>
          <a:p>
            <a:pPr marL="533400" indent="-533400" algn="ctr" eaLnBrk="1" hangingPunct="1">
              <a:buFontTx/>
              <a:buNone/>
            </a:pPr>
            <a:r>
              <a:rPr lang="en-US" altLang="en-US" sz="2400" u="sng" smtClean="0">
                <a:solidFill>
                  <a:srgbClr val="FF0000"/>
                </a:solidFill>
              </a:rPr>
              <a:t>Body Waves</a:t>
            </a:r>
          </a:p>
          <a:p>
            <a:pPr marL="533400" indent="-533400" algn="ctr" eaLnBrk="1" hangingPunct="1">
              <a:buFontTx/>
              <a:buNone/>
            </a:pPr>
            <a:endParaRPr lang="en-US" altLang="en-US" sz="2400" u="sng" smtClean="0"/>
          </a:p>
          <a:p>
            <a:pPr lvl="1" eaLnBrk="1" hangingPunct="1"/>
            <a:r>
              <a:rPr lang="en-US" altLang="en-US" sz="2000" smtClean="0"/>
              <a:t>Small amplitude</a:t>
            </a:r>
          </a:p>
          <a:p>
            <a:pPr lvl="1" eaLnBrk="1" hangingPunct="1"/>
            <a:r>
              <a:rPr lang="en-US" altLang="en-US" sz="2000" smtClean="0"/>
              <a:t>Short wavelength</a:t>
            </a:r>
          </a:p>
          <a:p>
            <a:pPr lvl="1" eaLnBrk="1" hangingPunct="1"/>
            <a:r>
              <a:rPr lang="en-US" altLang="en-US" sz="2000" smtClean="0"/>
              <a:t>Narrow frequency band</a:t>
            </a:r>
          </a:p>
          <a:p>
            <a:pPr lvl="1" eaLnBrk="1" hangingPunct="1"/>
            <a:r>
              <a:rPr lang="en-US" altLang="en-US" sz="2000" smtClean="0"/>
              <a:t>Travel more quickly</a:t>
            </a:r>
          </a:p>
          <a:p>
            <a:pPr lvl="1" eaLnBrk="1" hangingPunct="1"/>
            <a:r>
              <a:rPr lang="en-US" altLang="en-US" sz="2000" smtClean="0"/>
              <a:t>Produced by all earthquakes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609600"/>
            <a:ext cx="7772400" cy="704850"/>
          </a:xfrm>
        </p:spPr>
        <p:txBody>
          <a:bodyPr/>
          <a:lstStyle/>
          <a:p>
            <a:pPr eaLnBrk="1" hangingPunct="1"/>
            <a:r>
              <a:rPr lang="en-US" altLang="en-US" smtClean="0">
                <a:solidFill>
                  <a:srgbClr val="0000FF"/>
                </a:solidFill>
              </a:rPr>
              <a:t>Seismic Wave Types</a:t>
            </a:r>
          </a:p>
        </p:txBody>
      </p:sp>
      <p:sp>
        <p:nvSpPr>
          <p:cNvPr id="34819" name="Rectangle 3"/>
          <p:cNvSpPr>
            <a:spLocks noGrp="1" noChangeArrowheads="1"/>
          </p:cNvSpPr>
          <p:nvPr>
            <p:ph type="body" idx="1"/>
          </p:nvPr>
        </p:nvSpPr>
        <p:spPr>
          <a:xfrm>
            <a:off x="685800" y="1219200"/>
            <a:ext cx="7772400" cy="4953000"/>
          </a:xfrm>
        </p:spPr>
        <p:txBody>
          <a:bodyPr/>
          <a:lstStyle/>
          <a:p>
            <a:pPr marL="609600" indent="-609600" eaLnBrk="1" hangingPunct="1"/>
            <a:r>
              <a:rPr lang="en-US" altLang="en-US" sz="2800" smtClean="0"/>
              <a:t>A second way we distinguish between waves is by the type of deformation (strain) they induce:</a:t>
            </a:r>
          </a:p>
          <a:p>
            <a:pPr marL="609600" indent="-609600" eaLnBrk="1" hangingPunct="1">
              <a:buFontTx/>
              <a:buNone/>
            </a:pPr>
            <a:endParaRPr lang="en-US" altLang="en-US" sz="2800" smtClean="0"/>
          </a:p>
          <a:p>
            <a:pPr marL="990600" lvl="1" indent="-533400" eaLnBrk="1" hangingPunct="1"/>
            <a:r>
              <a:rPr lang="en-US" altLang="en-US" sz="2400" i="1" smtClean="0">
                <a:solidFill>
                  <a:srgbClr val="FF0000"/>
                </a:solidFill>
              </a:rPr>
              <a:t>Compressional</a:t>
            </a:r>
            <a:r>
              <a:rPr lang="en-US" altLang="en-US" sz="2400" smtClean="0"/>
              <a:t> waves cause changes in volume:</a:t>
            </a:r>
          </a:p>
          <a:p>
            <a:pPr marL="1371600" lvl="2" indent="-457200" eaLnBrk="1" hangingPunct="1">
              <a:buFontTx/>
              <a:buChar char="–"/>
            </a:pPr>
            <a:r>
              <a:rPr lang="en-US" altLang="en-US" sz="2000" b="1" smtClean="0"/>
              <a:t>Rayleigh wave </a:t>
            </a:r>
            <a:r>
              <a:rPr lang="en-US" altLang="en-US" sz="2000" smtClean="0"/>
              <a:t>(compressional surface wave) </a:t>
            </a:r>
          </a:p>
          <a:p>
            <a:pPr marL="1371600" lvl="2" indent="-457200" eaLnBrk="1" hangingPunct="1">
              <a:buFontTx/>
              <a:buChar char="–"/>
            </a:pPr>
            <a:r>
              <a:rPr lang="en-US" altLang="en-US" sz="2000" b="1" smtClean="0"/>
              <a:t>P wave </a:t>
            </a:r>
            <a:r>
              <a:rPr lang="en-US" altLang="en-US" sz="2000" smtClean="0"/>
              <a:t>(compressional body wave)</a:t>
            </a:r>
          </a:p>
          <a:p>
            <a:pPr marL="1371600" lvl="2" indent="-457200" eaLnBrk="1" hangingPunct="1">
              <a:buFontTx/>
              <a:buNone/>
            </a:pPr>
            <a:endParaRPr lang="en-US" altLang="en-US" sz="2000" smtClean="0"/>
          </a:p>
          <a:p>
            <a:pPr marL="990600" lvl="1" indent="-533400" eaLnBrk="1" hangingPunct="1"/>
            <a:r>
              <a:rPr lang="en-US" altLang="en-US" sz="2400" i="1" smtClean="0">
                <a:solidFill>
                  <a:srgbClr val="FF0000"/>
                </a:solidFill>
              </a:rPr>
              <a:t>Shear</a:t>
            </a:r>
            <a:r>
              <a:rPr lang="en-US" altLang="en-US" sz="2400" smtClean="0"/>
              <a:t> waves cause changes in shape:</a:t>
            </a:r>
          </a:p>
          <a:p>
            <a:pPr marL="1371600" lvl="2" indent="-457200" eaLnBrk="1" hangingPunct="1">
              <a:buFontTx/>
              <a:buChar char="–"/>
            </a:pPr>
            <a:r>
              <a:rPr lang="en-US" altLang="en-US" sz="2000" b="1" smtClean="0"/>
              <a:t>Love wave </a:t>
            </a:r>
            <a:r>
              <a:rPr lang="en-US" altLang="en-US" sz="2000" smtClean="0"/>
              <a:t>(shear surface wave)</a:t>
            </a:r>
          </a:p>
          <a:p>
            <a:pPr marL="1371600" lvl="2" indent="-457200" eaLnBrk="1" hangingPunct="1">
              <a:buFontTx/>
              <a:buChar char="–"/>
            </a:pPr>
            <a:r>
              <a:rPr lang="en-US" altLang="en-US" sz="2000" b="1" smtClean="0"/>
              <a:t>S wave </a:t>
            </a:r>
            <a:r>
              <a:rPr lang="en-US" altLang="en-US" sz="2000" smtClean="0"/>
              <a:t>(shear body wave)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solidFill>
                  <a:srgbClr val="0000FF"/>
                </a:solidFill>
              </a:rPr>
              <a:t>Compressional Body </a:t>
            </a:r>
            <a:br>
              <a:rPr lang="en-US" altLang="en-US" smtClean="0">
                <a:solidFill>
                  <a:srgbClr val="0000FF"/>
                </a:solidFill>
              </a:rPr>
            </a:br>
            <a:r>
              <a:rPr lang="en-US" altLang="en-US" smtClean="0">
                <a:solidFill>
                  <a:srgbClr val="0000FF"/>
                </a:solidFill>
              </a:rPr>
              <a:t>Waves ( P-waves )</a:t>
            </a:r>
          </a:p>
        </p:txBody>
      </p:sp>
      <p:sp>
        <p:nvSpPr>
          <p:cNvPr id="35843" name="Rectangle 3"/>
          <p:cNvSpPr>
            <a:spLocks noGrp="1" noChangeArrowheads="1"/>
          </p:cNvSpPr>
          <p:nvPr>
            <p:ph type="body" idx="1"/>
          </p:nvPr>
        </p:nvSpPr>
        <p:spPr/>
        <p:txBody>
          <a:bodyPr/>
          <a:lstStyle/>
          <a:p>
            <a:pPr eaLnBrk="1" hangingPunct="1">
              <a:lnSpc>
                <a:spcPct val="90000"/>
              </a:lnSpc>
            </a:pPr>
            <a:r>
              <a:rPr lang="en-US" altLang="en-US" smtClean="0"/>
              <a:t>“P” stands for primary, because they travel the fastest and are the first waves to arrive.</a:t>
            </a:r>
          </a:p>
          <a:p>
            <a:pPr eaLnBrk="1" hangingPunct="1">
              <a:lnSpc>
                <a:spcPct val="90000"/>
              </a:lnSpc>
            </a:pPr>
            <a:endParaRPr lang="en-US" altLang="en-US" smtClean="0"/>
          </a:p>
          <a:p>
            <a:pPr lvl="1" eaLnBrk="1" hangingPunct="1">
              <a:lnSpc>
                <a:spcPct val="90000"/>
              </a:lnSpc>
            </a:pPr>
            <a:r>
              <a:rPr lang="en-US" altLang="en-US" smtClean="0"/>
              <a:t>They also travel through all types of materials including solids, liquids, gasses.</a:t>
            </a:r>
          </a:p>
          <a:p>
            <a:pPr lvl="1" eaLnBrk="1" hangingPunct="1">
              <a:lnSpc>
                <a:spcPct val="90000"/>
              </a:lnSpc>
            </a:pPr>
            <a:endParaRPr lang="en-US" altLang="en-US" smtClean="0"/>
          </a:p>
          <a:p>
            <a:pPr lvl="1" eaLnBrk="1" hangingPunct="1">
              <a:lnSpc>
                <a:spcPct val="90000"/>
              </a:lnSpc>
            </a:pPr>
            <a:r>
              <a:rPr lang="en-US" altLang="en-US" smtClean="0"/>
              <a:t>Within Earth, P-waves travel at speeds up to 14 km/s (kilometers per second). The precise velocity depends on the rock type.</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smtClean="0">
                <a:solidFill>
                  <a:srgbClr val="0000FF"/>
                </a:solidFill>
              </a:rPr>
              <a:t>Compressional Wave Vibrations</a:t>
            </a:r>
          </a:p>
        </p:txBody>
      </p:sp>
      <p:sp>
        <p:nvSpPr>
          <p:cNvPr id="36867" name="Text Box 4"/>
          <p:cNvSpPr txBox="1">
            <a:spLocks noChangeArrowheads="1"/>
          </p:cNvSpPr>
          <p:nvPr/>
        </p:nvSpPr>
        <p:spPr bwMode="auto">
          <a:xfrm>
            <a:off x="609600" y="1676400"/>
            <a:ext cx="35814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000">
                <a:latin typeface="Verdana" pitchFamily="34" charset="0"/>
              </a:rPr>
              <a:t>The motion produced by a P-wave is an alternating compression and expansion of the material.</a:t>
            </a:r>
          </a:p>
          <a:p>
            <a:pPr>
              <a:spcBef>
                <a:spcPct val="50000"/>
              </a:spcBef>
              <a:buFontTx/>
              <a:buNone/>
            </a:pPr>
            <a:r>
              <a:rPr lang="en-US" altLang="en-US" sz="2000">
                <a:latin typeface="Verdana" pitchFamily="34" charset="0"/>
              </a:rPr>
              <a:t>The ground is deformed along the direction that the wave is traveling.</a:t>
            </a:r>
          </a:p>
          <a:p>
            <a:pPr>
              <a:spcBef>
                <a:spcPct val="50000"/>
              </a:spcBef>
              <a:buFontTx/>
              <a:buNone/>
            </a:pPr>
            <a:r>
              <a:rPr lang="en-US" altLang="en-US" sz="2000">
                <a:latin typeface="Verdana" pitchFamily="34" charset="0"/>
              </a:rPr>
              <a:t>P-waves are sound waves, but most seismic P-waves are at too low a frequency for humans to hear.</a:t>
            </a:r>
          </a:p>
        </p:txBody>
      </p:sp>
      <p:graphicFrame>
        <p:nvGraphicFramePr>
          <p:cNvPr id="36868" name="Object 5"/>
          <p:cNvGraphicFramePr>
            <a:graphicFrameLocks noGrp="1" noChangeAspect="1"/>
          </p:cNvGraphicFramePr>
          <p:nvPr>
            <p:ph idx="1"/>
          </p:nvPr>
        </p:nvGraphicFramePr>
        <p:xfrm>
          <a:off x="4343400" y="2349500"/>
          <a:ext cx="4662488" cy="2157413"/>
        </p:xfrm>
        <a:graphic>
          <a:graphicData uri="http://schemas.openxmlformats.org/presentationml/2006/ole">
            <mc:AlternateContent xmlns:mc="http://schemas.openxmlformats.org/markup-compatibility/2006">
              <mc:Choice xmlns:v="urn:schemas-microsoft-com:vml" Requires="v">
                <p:oleObj spid="_x0000_s36872" name="Bitmap Image" r:id="rId4" imgW="3990476" imgH="1848108" progId="Paint.Picture">
                  <p:embed/>
                </p:oleObj>
              </mc:Choice>
              <mc:Fallback>
                <p:oleObj name="Bitmap Image" r:id="rId4" imgW="3990476" imgH="1848108"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2349500"/>
                        <a:ext cx="4662488"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7890" name="Object 3"/>
          <p:cNvGraphicFramePr>
            <a:graphicFrameLocks noChangeAspect="1"/>
          </p:cNvGraphicFramePr>
          <p:nvPr/>
        </p:nvGraphicFramePr>
        <p:xfrm>
          <a:off x="1495425" y="357188"/>
          <a:ext cx="6153150" cy="6145212"/>
        </p:xfrm>
        <a:graphic>
          <a:graphicData uri="http://schemas.openxmlformats.org/presentationml/2006/ole">
            <mc:AlternateContent xmlns:mc="http://schemas.openxmlformats.org/markup-compatibility/2006">
              <mc:Choice xmlns:v="urn:schemas-microsoft-com:vml" Requires="v">
                <p:oleObj spid="_x0000_s37895" name="Bitmap Image" r:id="rId4" imgW="6152381" imgH="6144483" progId="Paint.Picture">
                  <p:embed/>
                </p:oleObj>
              </mc:Choice>
              <mc:Fallback>
                <p:oleObj name="Bitmap Image" r:id="rId4" imgW="6152381" imgH="6144483"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5425" y="357188"/>
                        <a:ext cx="6153150" cy="614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891" name="Line 4"/>
          <p:cNvSpPr>
            <a:spLocks noChangeShapeType="1"/>
          </p:cNvSpPr>
          <p:nvPr/>
        </p:nvSpPr>
        <p:spPr bwMode="auto">
          <a:xfrm>
            <a:off x="2743200" y="3733800"/>
            <a:ext cx="762000" cy="0"/>
          </a:xfrm>
          <a:prstGeom prst="line">
            <a:avLst/>
          </a:prstGeom>
          <a:noFill/>
          <a:ln w="635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a:xfrm>
            <a:off x="685800" y="228600"/>
            <a:ext cx="7772400" cy="1143000"/>
          </a:xfrm>
        </p:spPr>
        <p:txBody>
          <a:bodyPr/>
          <a:lstStyle/>
          <a:p>
            <a:pPr eaLnBrk="1" hangingPunct="1"/>
            <a:r>
              <a:rPr lang="en-US" altLang="en-US" sz="4000" smtClean="0">
                <a:solidFill>
                  <a:srgbClr val="0000FF"/>
                </a:solidFill>
              </a:rPr>
              <a:t>Shear Body </a:t>
            </a:r>
            <a:br>
              <a:rPr lang="en-US" altLang="en-US" sz="4000" smtClean="0">
                <a:solidFill>
                  <a:srgbClr val="0000FF"/>
                </a:solidFill>
              </a:rPr>
            </a:br>
            <a:r>
              <a:rPr lang="en-US" altLang="en-US" sz="4000" smtClean="0">
                <a:solidFill>
                  <a:srgbClr val="0000FF"/>
                </a:solidFill>
              </a:rPr>
              <a:t>Waves (S-Waves)</a:t>
            </a:r>
          </a:p>
        </p:txBody>
      </p:sp>
      <p:sp>
        <p:nvSpPr>
          <p:cNvPr id="237571" name="Rectangle 1027"/>
          <p:cNvSpPr>
            <a:spLocks noGrp="1" noChangeArrowheads="1"/>
          </p:cNvSpPr>
          <p:nvPr>
            <p:ph type="body" idx="1"/>
          </p:nvPr>
        </p:nvSpPr>
        <p:spPr>
          <a:xfrm>
            <a:off x="228600" y="1447800"/>
            <a:ext cx="8686800" cy="4953000"/>
          </a:xfrm>
        </p:spPr>
        <p:txBody>
          <a:bodyPr/>
          <a:lstStyle/>
          <a:p>
            <a:pPr eaLnBrk="1" hangingPunct="1">
              <a:defRPr/>
            </a:pPr>
            <a:r>
              <a:rPr lang="en-US" altLang="en-US" smtClean="0"/>
              <a:t>“S” stands for secondary, and these waves travel second fastest. S-waves are often called </a:t>
            </a:r>
            <a:r>
              <a:rPr lang="en-US" altLang="en-US" smtClean="0">
                <a:solidFill>
                  <a:srgbClr val="FF0000"/>
                </a:solidFill>
                <a:effectLst>
                  <a:outerShdw blurRad="38100" dist="38100" dir="2700000" algn="tl">
                    <a:srgbClr val="C0C0C0"/>
                  </a:outerShdw>
                </a:effectLst>
              </a:rPr>
              <a:t>shear waves</a:t>
            </a:r>
            <a:r>
              <a:rPr lang="en-US" altLang="en-US" smtClean="0"/>
              <a:t>.</a:t>
            </a:r>
          </a:p>
          <a:p>
            <a:pPr lvl="1" eaLnBrk="1" hangingPunct="1">
              <a:defRPr/>
            </a:pPr>
            <a:r>
              <a:rPr lang="en-US" altLang="en-US" smtClean="0"/>
              <a:t>S-waves also travel through solids but not through liquids or gasses.</a:t>
            </a:r>
          </a:p>
          <a:p>
            <a:pPr lvl="1" eaLnBrk="1" hangingPunct="1">
              <a:defRPr/>
            </a:pPr>
            <a:endParaRPr lang="en-US" altLang="en-US" smtClean="0"/>
          </a:p>
          <a:p>
            <a:pPr lvl="1" eaLnBrk="1" hangingPunct="1">
              <a:defRPr/>
            </a:pPr>
            <a:r>
              <a:rPr lang="en-US" altLang="en-US" smtClean="0"/>
              <a:t>Within Earth, S-waves travel at speeds up to 8 km/s (kilometers per second). The precise velocity depends on the rock type.</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1026"/>
          <p:cNvSpPr>
            <a:spLocks noGrp="1" noChangeArrowheads="1"/>
          </p:cNvSpPr>
          <p:nvPr>
            <p:ph type="title"/>
          </p:nvPr>
        </p:nvSpPr>
        <p:spPr/>
        <p:txBody>
          <a:bodyPr/>
          <a:lstStyle/>
          <a:p>
            <a:pPr eaLnBrk="1" hangingPunct="1"/>
            <a:r>
              <a:rPr lang="en-US" altLang="en-US" smtClean="0">
                <a:solidFill>
                  <a:srgbClr val="0000FF"/>
                </a:solidFill>
              </a:rPr>
              <a:t>Shear-Wave Vibrations</a:t>
            </a:r>
          </a:p>
        </p:txBody>
      </p:sp>
      <p:sp>
        <p:nvSpPr>
          <p:cNvPr id="39939" name="Text Box 1027"/>
          <p:cNvSpPr txBox="1">
            <a:spLocks noChangeArrowheads="1"/>
          </p:cNvSpPr>
          <p:nvPr/>
        </p:nvSpPr>
        <p:spPr bwMode="auto">
          <a:xfrm>
            <a:off x="533400" y="1670050"/>
            <a:ext cx="3276600"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000">
                <a:latin typeface="Verdana" pitchFamily="34" charset="0"/>
              </a:rPr>
              <a:t>S-waves vibrate the ground in a shearing motion, with movement perpendicular to the direction that the wave is traveling.</a:t>
            </a:r>
          </a:p>
          <a:p>
            <a:pPr>
              <a:spcBef>
                <a:spcPct val="50000"/>
              </a:spcBef>
              <a:buFontTx/>
              <a:buNone/>
            </a:pPr>
            <a:r>
              <a:rPr lang="en-US" altLang="en-US" sz="2000">
                <a:latin typeface="Verdana" pitchFamily="34" charset="0"/>
              </a:rPr>
              <a:t>They are often the largest waves close to an earthquake, and they usually do the most damage.</a:t>
            </a:r>
          </a:p>
        </p:txBody>
      </p:sp>
      <p:graphicFrame>
        <p:nvGraphicFramePr>
          <p:cNvPr id="39940" name="Object 1029"/>
          <p:cNvGraphicFramePr>
            <a:graphicFrameLocks noGrp="1" noChangeAspect="1"/>
          </p:cNvGraphicFramePr>
          <p:nvPr>
            <p:ph idx="1"/>
          </p:nvPr>
        </p:nvGraphicFramePr>
        <p:xfrm>
          <a:off x="4343400" y="2205038"/>
          <a:ext cx="4210050" cy="2447925"/>
        </p:xfrm>
        <a:graphic>
          <a:graphicData uri="http://schemas.openxmlformats.org/presentationml/2006/ole">
            <mc:AlternateContent xmlns:mc="http://schemas.openxmlformats.org/markup-compatibility/2006">
              <mc:Choice xmlns:v="urn:schemas-microsoft-com:vml" Requires="v">
                <p:oleObj spid="_x0000_s39944" name="Bitmap Image" r:id="rId4" imgW="4210638" imgH="2448267" progId="Paint.Picture">
                  <p:embed/>
                </p:oleObj>
              </mc:Choice>
              <mc:Fallback>
                <p:oleObj name="Bitmap Image" r:id="rId4" imgW="4210638" imgH="2448267" progId="Paint.Picture">
                  <p:embed/>
                  <p:pic>
                    <p:nvPicPr>
                      <p:cNvPr id="0" name="Object 10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2205038"/>
                        <a:ext cx="4210050"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0962" name="Object 3"/>
          <p:cNvGraphicFramePr>
            <a:graphicFrameLocks noChangeAspect="1"/>
          </p:cNvGraphicFramePr>
          <p:nvPr/>
        </p:nvGraphicFramePr>
        <p:xfrm>
          <a:off x="1495425" y="357188"/>
          <a:ext cx="6153150" cy="6145212"/>
        </p:xfrm>
        <a:graphic>
          <a:graphicData uri="http://schemas.openxmlformats.org/presentationml/2006/ole">
            <mc:AlternateContent xmlns:mc="http://schemas.openxmlformats.org/markup-compatibility/2006">
              <mc:Choice xmlns:v="urn:schemas-microsoft-com:vml" Requires="v">
                <p:oleObj spid="_x0000_s40967" name="Bitmap Image" r:id="rId4" imgW="6152381" imgH="6144483" progId="Paint.Picture">
                  <p:embed/>
                </p:oleObj>
              </mc:Choice>
              <mc:Fallback>
                <p:oleObj name="Bitmap Image" r:id="rId4" imgW="6152381" imgH="6144483"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5425" y="357188"/>
                        <a:ext cx="6153150" cy="614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63" name="Line 4"/>
          <p:cNvSpPr>
            <a:spLocks noChangeShapeType="1"/>
          </p:cNvSpPr>
          <p:nvPr/>
        </p:nvSpPr>
        <p:spPr bwMode="auto">
          <a:xfrm>
            <a:off x="3962400" y="3962400"/>
            <a:ext cx="1828800" cy="0"/>
          </a:xfrm>
          <a:prstGeom prst="line">
            <a:avLst/>
          </a:prstGeom>
          <a:noFill/>
          <a:ln w="635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sz="4000" smtClean="0">
                <a:solidFill>
                  <a:srgbClr val="0000FF"/>
                </a:solidFill>
              </a:rPr>
              <a:t>Shear Surface Waves (Love Waves)</a:t>
            </a:r>
          </a:p>
        </p:txBody>
      </p:sp>
      <p:sp>
        <p:nvSpPr>
          <p:cNvPr id="41987" name="Rectangle 3"/>
          <p:cNvSpPr>
            <a:spLocks noGrp="1" noChangeArrowheads="1"/>
          </p:cNvSpPr>
          <p:nvPr>
            <p:ph type="body" sz="half" idx="1"/>
          </p:nvPr>
        </p:nvSpPr>
        <p:spPr/>
        <p:txBody>
          <a:bodyPr/>
          <a:lstStyle/>
          <a:p>
            <a:pPr eaLnBrk="1" hangingPunct="1"/>
            <a:endParaRPr lang="en-US" altLang="en-US" sz="2800" smtClean="0"/>
          </a:p>
          <a:p>
            <a:pPr eaLnBrk="1" hangingPunct="1"/>
            <a:r>
              <a:rPr lang="en-US" altLang="en-US" sz="2800" smtClean="0"/>
              <a:t>Loves waves are the faster of the two surface waves.</a:t>
            </a:r>
          </a:p>
          <a:p>
            <a:pPr lvl="1" eaLnBrk="1" hangingPunct="1"/>
            <a:r>
              <a:rPr lang="en-US" altLang="en-US" sz="2400" smtClean="0"/>
              <a:t>They vibrate the ground from side-to-side with no vertical movement.</a:t>
            </a:r>
          </a:p>
        </p:txBody>
      </p:sp>
      <p:graphicFrame>
        <p:nvGraphicFramePr>
          <p:cNvPr id="41988" name="Object 5"/>
          <p:cNvGraphicFramePr>
            <a:graphicFrameLocks noGrp="1" noChangeAspect="1"/>
          </p:cNvGraphicFramePr>
          <p:nvPr>
            <p:ph sz="half" idx="2"/>
          </p:nvPr>
        </p:nvGraphicFramePr>
        <p:xfrm>
          <a:off x="4648200" y="3435350"/>
          <a:ext cx="3810000" cy="1206500"/>
        </p:xfrm>
        <a:graphic>
          <a:graphicData uri="http://schemas.openxmlformats.org/presentationml/2006/ole">
            <mc:AlternateContent xmlns:mc="http://schemas.openxmlformats.org/markup-compatibility/2006">
              <mc:Choice xmlns:v="urn:schemas-microsoft-com:vml" Requires="v">
                <p:oleObj spid="_x0000_s41992" name="Bitmap Image" r:id="rId4" imgW="4001058" imgH="1267002" progId="Paint.Picture">
                  <p:embed/>
                </p:oleObj>
              </mc:Choice>
              <mc:Fallback>
                <p:oleObj name="Bitmap Image" r:id="rId4" imgW="4001058" imgH="1267002"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3435350"/>
                        <a:ext cx="3810000"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3010" name="Object 3"/>
          <p:cNvGraphicFramePr>
            <a:graphicFrameLocks noChangeAspect="1"/>
          </p:cNvGraphicFramePr>
          <p:nvPr/>
        </p:nvGraphicFramePr>
        <p:xfrm>
          <a:off x="1495425" y="357188"/>
          <a:ext cx="6153150" cy="6145212"/>
        </p:xfrm>
        <a:graphic>
          <a:graphicData uri="http://schemas.openxmlformats.org/presentationml/2006/ole">
            <mc:AlternateContent xmlns:mc="http://schemas.openxmlformats.org/markup-compatibility/2006">
              <mc:Choice xmlns:v="urn:schemas-microsoft-com:vml" Requires="v">
                <p:oleObj spid="_x0000_s43016" name="Bitmap Image" r:id="rId4" imgW="6152381" imgH="6144483" progId="Paint.Picture">
                  <p:embed/>
                </p:oleObj>
              </mc:Choice>
              <mc:Fallback>
                <p:oleObj name="Bitmap Image" r:id="rId4" imgW="6152381" imgH="6144483"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5425" y="357188"/>
                        <a:ext cx="6153150" cy="614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011" name="Line 4"/>
          <p:cNvSpPr>
            <a:spLocks noChangeShapeType="1"/>
          </p:cNvSpPr>
          <p:nvPr/>
        </p:nvSpPr>
        <p:spPr bwMode="auto">
          <a:xfrm>
            <a:off x="5181600" y="5791200"/>
            <a:ext cx="990600" cy="0"/>
          </a:xfrm>
          <a:prstGeom prst="line">
            <a:avLst/>
          </a:prstGeom>
          <a:noFill/>
          <a:ln w="635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2" name="Text Box 5"/>
          <p:cNvSpPr txBox="1">
            <a:spLocks noChangeArrowheads="1"/>
          </p:cNvSpPr>
          <p:nvPr/>
        </p:nvSpPr>
        <p:spPr bwMode="auto">
          <a:xfrm>
            <a:off x="5943600" y="4191000"/>
            <a:ext cx="129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solidFill>
                  <a:srgbClr val="0000FF"/>
                </a:solidFill>
              </a:rPr>
              <a:t>Notice dispersion</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z="4000" smtClean="0">
                <a:solidFill>
                  <a:srgbClr val="0000FF"/>
                </a:solidFill>
              </a:rPr>
              <a:t>Compressional Surface Waves (Rayleigh Waves)</a:t>
            </a:r>
          </a:p>
        </p:txBody>
      </p:sp>
      <p:sp>
        <p:nvSpPr>
          <p:cNvPr id="44035" name="Rectangle 3"/>
          <p:cNvSpPr>
            <a:spLocks noGrp="1" noChangeArrowheads="1"/>
          </p:cNvSpPr>
          <p:nvPr>
            <p:ph type="body" sz="half" idx="1"/>
          </p:nvPr>
        </p:nvSpPr>
        <p:spPr/>
        <p:txBody>
          <a:bodyPr/>
          <a:lstStyle/>
          <a:p>
            <a:pPr eaLnBrk="1" hangingPunct="1"/>
            <a:r>
              <a:rPr lang="en-US" altLang="en-US" sz="2800" smtClean="0"/>
              <a:t>Rayleigh waves are the most complex wave, and they are also the slowest.</a:t>
            </a:r>
          </a:p>
          <a:p>
            <a:pPr eaLnBrk="1" hangingPunct="1"/>
            <a:endParaRPr lang="en-US" altLang="en-US" sz="2800" smtClean="0"/>
          </a:p>
        </p:txBody>
      </p:sp>
      <p:graphicFrame>
        <p:nvGraphicFramePr>
          <p:cNvPr id="44036" name="Object 5"/>
          <p:cNvGraphicFramePr>
            <a:graphicFrameLocks noGrp="1" noChangeAspect="1"/>
          </p:cNvGraphicFramePr>
          <p:nvPr>
            <p:ph sz="half" idx="2"/>
          </p:nvPr>
        </p:nvGraphicFramePr>
        <p:xfrm>
          <a:off x="4648200" y="2825750"/>
          <a:ext cx="3810000" cy="2424113"/>
        </p:xfrm>
        <a:graphic>
          <a:graphicData uri="http://schemas.openxmlformats.org/presentationml/2006/ole">
            <mc:AlternateContent xmlns:mc="http://schemas.openxmlformats.org/markup-compatibility/2006">
              <mc:Choice xmlns:v="urn:schemas-microsoft-com:vml" Requires="v">
                <p:oleObj spid="_x0000_s44040" name="Bitmap Image" r:id="rId4" imgW="3847619" imgH="2448267" progId="Paint.Picture">
                  <p:embed/>
                </p:oleObj>
              </mc:Choice>
              <mc:Fallback>
                <p:oleObj name="Bitmap Image" r:id="rId4" imgW="3847619" imgH="2448267"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2825750"/>
                        <a:ext cx="3810000" cy="242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5058" name="Object 3"/>
          <p:cNvGraphicFramePr>
            <a:graphicFrameLocks noChangeAspect="1"/>
          </p:cNvGraphicFramePr>
          <p:nvPr/>
        </p:nvGraphicFramePr>
        <p:xfrm>
          <a:off x="1495425" y="357188"/>
          <a:ext cx="6153150" cy="6145212"/>
        </p:xfrm>
        <a:graphic>
          <a:graphicData uri="http://schemas.openxmlformats.org/presentationml/2006/ole">
            <mc:AlternateContent xmlns:mc="http://schemas.openxmlformats.org/markup-compatibility/2006">
              <mc:Choice xmlns:v="urn:schemas-microsoft-com:vml" Requires="v">
                <p:oleObj spid="_x0000_s45063" name="Bitmap Image" r:id="rId4" imgW="6152381" imgH="6144483" progId="Paint.Picture">
                  <p:embed/>
                </p:oleObj>
              </mc:Choice>
              <mc:Fallback>
                <p:oleObj name="Bitmap Image" r:id="rId4" imgW="6152381" imgH="6144483"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5425" y="357188"/>
                        <a:ext cx="6153150" cy="614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59" name="Line 4"/>
          <p:cNvSpPr>
            <a:spLocks noChangeShapeType="1"/>
          </p:cNvSpPr>
          <p:nvPr/>
        </p:nvSpPr>
        <p:spPr bwMode="auto">
          <a:xfrm>
            <a:off x="5867400" y="4114800"/>
            <a:ext cx="1447800" cy="0"/>
          </a:xfrm>
          <a:prstGeom prst="line">
            <a:avLst/>
          </a:prstGeom>
          <a:noFill/>
          <a:ln w="635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a:xfrm>
            <a:off x="685800" y="228600"/>
            <a:ext cx="7772400" cy="1143000"/>
          </a:xfrm>
        </p:spPr>
        <p:txBody>
          <a:bodyPr/>
          <a:lstStyle/>
          <a:p>
            <a:pPr eaLnBrk="1" hangingPunct="1"/>
            <a:r>
              <a:rPr lang="en-US" altLang="en-US" smtClean="0">
                <a:solidFill>
                  <a:srgbClr val="0000FF"/>
                </a:solidFill>
              </a:rPr>
              <a:t>Summary</a:t>
            </a:r>
          </a:p>
        </p:txBody>
      </p:sp>
      <p:sp>
        <p:nvSpPr>
          <p:cNvPr id="46083" name="Rectangle 1027"/>
          <p:cNvSpPr>
            <a:spLocks noGrp="1" noChangeArrowheads="1"/>
          </p:cNvSpPr>
          <p:nvPr>
            <p:ph type="body" idx="1"/>
          </p:nvPr>
        </p:nvSpPr>
        <p:spPr>
          <a:xfrm>
            <a:off x="114300" y="1524000"/>
            <a:ext cx="8915400" cy="4419600"/>
          </a:xfrm>
        </p:spPr>
        <p:txBody>
          <a:bodyPr/>
          <a:lstStyle/>
          <a:p>
            <a:pPr eaLnBrk="1" hangingPunct="1"/>
            <a:r>
              <a:rPr lang="en-US" altLang="en-US" sz="2800" smtClean="0"/>
              <a:t>Seismic waves are traveling vibrations that transport energy from the earthquake “source” region throughout the Earth.</a:t>
            </a:r>
          </a:p>
          <a:p>
            <a:pPr eaLnBrk="1" hangingPunct="1"/>
            <a:endParaRPr lang="en-US" altLang="en-US" sz="2800" smtClean="0"/>
          </a:p>
          <a:p>
            <a:pPr eaLnBrk="1" hangingPunct="1"/>
            <a:r>
              <a:rPr lang="en-US" altLang="en-US" sz="2800" smtClean="0"/>
              <a:t>We distinguish between 4 types of waves, the body waves P and S, and the surface waves, Love and Rayleigh.</a:t>
            </a:r>
          </a:p>
          <a:p>
            <a:pPr eaLnBrk="1" hangingPunct="1"/>
            <a:endParaRPr lang="en-US" altLang="en-US" sz="2800" smtClean="0"/>
          </a:p>
          <a:p>
            <a:pPr eaLnBrk="1" hangingPunct="1"/>
            <a:r>
              <a:rPr lang="en-US" altLang="en-US" sz="2800" smtClean="0"/>
              <a:t>Each wave travels with a characteristic speed, and vibrates the ground in a specific manner.</a:t>
            </a:r>
            <a:endParaRPr lang="en-US" altLang="en-US" smtClean="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6" name="Picture 2" descr="body_waves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33400"/>
            <a:ext cx="7810500" cy="592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Rectangle 3"/>
          <p:cNvSpPr>
            <a:spLocks noChangeArrowheads="1"/>
          </p:cNvSpPr>
          <p:nvPr/>
        </p:nvSpPr>
        <p:spPr bwMode="auto">
          <a:xfrm>
            <a:off x="762000" y="533400"/>
            <a:ext cx="7772400" cy="59436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2" descr="surface_waves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57200"/>
            <a:ext cx="7467600" cy="589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3"/>
          <p:cNvSpPr>
            <a:spLocks noChangeArrowheads="1"/>
          </p:cNvSpPr>
          <p:nvPr/>
        </p:nvSpPr>
        <p:spPr bwMode="auto">
          <a:xfrm>
            <a:off x="838200" y="457200"/>
            <a:ext cx="7467600" cy="5867400"/>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8"/>
          <p:cNvSpPr>
            <a:spLocks noChangeArrowheads="1"/>
          </p:cNvSpPr>
          <p:nvPr/>
        </p:nvSpPr>
        <p:spPr bwMode="auto">
          <a:xfrm>
            <a:off x="990600" y="838200"/>
            <a:ext cx="4419600" cy="388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endParaRPr lang="en-US" altLang="en-US" sz="2400"/>
          </a:p>
        </p:txBody>
      </p:sp>
      <p:sp>
        <p:nvSpPr>
          <p:cNvPr id="49155" name="Rectangle 3"/>
          <p:cNvSpPr>
            <a:spLocks noChangeArrowheads="1"/>
          </p:cNvSpPr>
          <p:nvPr/>
        </p:nvSpPr>
        <p:spPr bwMode="auto">
          <a:xfrm>
            <a:off x="3771900" y="3195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graphicFrame>
        <p:nvGraphicFramePr>
          <p:cNvPr id="49156" name="Object 2"/>
          <p:cNvGraphicFramePr>
            <a:graphicFrameLocks noChangeAspect="1"/>
          </p:cNvGraphicFramePr>
          <p:nvPr>
            <p:extLst>
              <p:ext uri="{D42A27DB-BD31-4B8C-83A1-F6EECF244321}">
                <p14:modId xmlns:p14="http://schemas.microsoft.com/office/powerpoint/2010/main" val="726259187"/>
              </p:ext>
            </p:extLst>
          </p:nvPr>
        </p:nvGraphicFramePr>
        <p:xfrm>
          <a:off x="1978025" y="1295400"/>
          <a:ext cx="2836863" cy="914400"/>
        </p:xfrm>
        <a:graphic>
          <a:graphicData uri="http://schemas.openxmlformats.org/presentationml/2006/ole">
            <mc:AlternateContent xmlns:mc="http://schemas.openxmlformats.org/markup-compatibility/2006">
              <mc:Choice xmlns:v="urn:schemas-microsoft-com:vml" Requires="v">
                <p:oleObj spid="_x0000_s49173" name="Equation" r:id="rId4" imgW="1447560" imgH="469800" progId="Equation.DSMT4">
                  <p:embed/>
                </p:oleObj>
              </mc:Choice>
              <mc:Fallback>
                <p:oleObj name="Equation" r:id="rId4" imgW="1447560" imgH="469800" progId="Equation.DSMT4">
                  <p:embed/>
                  <p:pic>
                    <p:nvPicPr>
                      <p:cNvPr id="0" name="Object 2"/>
                      <p:cNvPicPr>
                        <a:picLocks noChangeAspect="1" noChangeArrowheads="1"/>
                      </p:cNvPicPr>
                      <p:nvPr/>
                    </p:nvPicPr>
                    <p:blipFill>
                      <a:blip r:embed="rId5"/>
                      <a:srcRect/>
                      <a:stretch>
                        <a:fillRect/>
                      </a:stretch>
                    </p:blipFill>
                    <p:spPr bwMode="auto">
                      <a:xfrm>
                        <a:off x="1978025" y="1295400"/>
                        <a:ext cx="28368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157" name="Rectangle 5"/>
          <p:cNvSpPr>
            <a:spLocks noChangeArrowheads="1"/>
          </p:cNvSpPr>
          <p:nvPr/>
        </p:nvSpPr>
        <p:spPr bwMode="auto">
          <a:xfrm>
            <a:off x="3790950" y="3195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49158" name="Rectangle 7"/>
          <p:cNvSpPr>
            <a:spLocks noChangeArrowheads="1"/>
          </p:cNvSpPr>
          <p:nvPr/>
        </p:nvSpPr>
        <p:spPr bwMode="auto">
          <a:xfrm>
            <a:off x="3833813" y="3195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graphicFrame>
        <p:nvGraphicFramePr>
          <p:cNvPr id="49159" name="Object 6"/>
          <p:cNvGraphicFramePr>
            <a:graphicFrameLocks noChangeAspect="1"/>
          </p:cNvGraphicFramePr>
          <p:nvPr>
            <p:extLst>
              <p:ext uri="{D42A27DB-BD31-4B8C-83A1-F6EECF244321}">
                <p14:modId xmlns:p14="http://schemas.microsoft.com/office/powerpoint/2010/main" val="2224956430"/>
              </p:ext>
            </p:extLst>
          </p:nvPr>
        </p:nvGraphicFramePr>
        <p:xfrm>
          <a:off x="2005013" y="2971800"/>
          <a:ext cx="2840037" cy="914400"/>
        </p:xfrm>
        <a:graphic>
          <a:graphicData uri="http://schemas.openxmlformats.org/presentationml/2006/ole">
            <mc:AlternateContent xmlns:mc="http://schemas.openxmlformats.org/markup-compatibility/2006">
              <mc:Choice xmlns:v="urn:schemas-microsoft-com:vml" Requires="v">
                <p:oleObj spid="_x0000_s49174" name="Equation" r:id="rId6" imgW="1447560" imgH="469800" progId="Equation.DSMT4">
                  <p:embed/>
                </p:oleObj>
              </mc:Choice>
              <mc:Fallback>
                <p:oleObj name="Equation" r:id="rId6" imgW="1447560" imgH="469800" progId="Equation.DSMT4">
                  <p:embed/>
                  <p:pic>
                    <p:nvPicPr>
                      <p:cNvPr id="0" name="Object 6"/>
                      <p:cNvPicPr>
                        <a:picLocks noChangeAspect="1" noChangeArrowheads="1"/>
                      </p:cNvPicPr>
                      <p:nvPr/>
                    </p:nvPicPr>
                    <p:blipFill>
                      <a:blip r:embed="rId7"/>
                      <a:srcRect/>
                      <a:stretch>
                        <a:fillRect/>
                      </a:stretch>
                    </p:blipFill>
                    <p:spPr bwMode="auto">
                      <a:xfrm>
                        <a:off x="2005013" y="2971800"/>
                        <a:ext cx="284003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160" name="Text Box 9"/>
          <p:cNvSpPr txBox="1">
            <a:spLocks noChangeArrowheads="1"/>
          </p:cNvSpPr>
          <p:nvPr/>
        </p:nvSpPr>
        <p:spPr bwMode="auto">
          <a:xfrm>
            <a:off x="1524000" y="152400"/>
            <a:ext cx="609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2400" b="1">
                <a:solidFill>
                  <a:srgbClr val="0000FF"/>
                </a:solidFill>
              </a:rPr>
              <a:t>Relating wave speeds to elastic constants</a:t>
            </a:r>
          </a:p>
        </p:txBody>
      </p:sp>
      <p:sp>
        <p:nvSpPr>
          <p:cNvPr id="49161" name="Text Box 10"/>
          <p:cNvSpPr txBox="1">
            <a:spLocks noChangeArrowheads="1"/>
          </p:cNvSpPr>
          <p:nvPr/>
        </p:nvSpPr>
        <p:spPr bwMode="auto">
          <a:xfrm>
            <a:off x="1371600" y="4191000"/>
            <a:ext cx="60960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2000" b="1" dirty="0"/>
              <a:t>The relation between rigidity, density, and shear-wave velocity is important.</a:t>
            </a:r>
          </a:p>
          <a:p>
            <a:pPr eaLnBrk="1" hangingPunct="1">
              <a:spcBef>
                <a:spcPct val="50000"/>
              </a:spcBef>
              <a:buFontTx/>
              <a:buNone/>
            </a:pPr>
            <a:r>
              <a:rPr lang="en-GB" altLang="en-US" sz="2000" b="1" dirty="0"/>
              <a:t>Ratio of </a:t>
            </a:r>
            <a:r>
              <a:rPr lang="en-GB" altLang="en-US" sz="2000" b="1" dirty="0" err="1"/>
              <a:t>Vp</a:t>
            </a:r>
            <a:r>
              <a:rPr lang="en-GB" altLang="en-US" sz="2000" b="1" dirty="0"/>
              <a:t> and </a:t>
            </a:r>
            <a:r>
              <a:rPr lang="en-GB" altLang="en-US" sz="2000" b="1" dirty="0" err="1"/>
              <a:t>Vs</a:t>
            </a:r>
            <a:r>
              <a:rPr lang="en-GB" altLang="en-US" sz="2000" b="1" dirty="0"/>
              <a:t> given by Poisson’s ratio (generally between 0 and 0.5; 0.25 common for </a:t>
            </a:r>
            <a:r>
              <a:rPr lang="en-GB" altLang="en-US" sz="2000" b="1" dirty="0" smtClean="0"/>
              <a:t>rocks</a:t>
            </a:r>
            <a:r>
              <a:rPr lang="en-GB" altLang="en-US" sz="2000" b="1" dirty="0" smtClean="0"/>
              <a:t>; </a:t>
            </a:r>
            <a:r>
              <a:rPr lang="en-GB" altLang="en-US" sz="2000" b="1" dirty="0"/>
              <a:t>see daves_notes_on_poissons_ratio.pdf on </a:t>
            </a:r>
            <a:r>
              <a:rPr lang="en-GB" altLang="en-US" sz="2000" b="1" dirty="0">
                <a:solidFill>
                  <a:srgbClr val="0000FF"/>
                </a:solidFill>
                <a:hlinkClick r:id="rId8"/>
              </a:rPr>
              <a:t>http://</a:t>
            </a:r>
            <a:r>
              <a:rPr lang="en-GB" altLang="en-US" sz="2000" b="1" dirty="0" smtClean="0">
                <a:solidFill>
                  <a:srgbClr val="0000FF"/>
                </a:solidFill>
                <a:hlinkClick r:id="rId8"/>
              </a:rPr>
              <a:t>www.daveboore.com/daves_notes.html</a:t>
            </a:r>
            <a:r>
              <a:rPr lang="en-GB" altLang="en-US" sz="2000" b="1" dirty="0" smtClean="0">
                <a:solidFill>
                  <a:srgbClr val="0000FF"/>
                </a:solidFill>
              </a:rPr>
              <a:t> </a:t>
            </a:r>
            <a:r>
              <a:rPr lang="en-GB" altLang="en-US" sz="2000" b="1" dirty="0" smtClean="0"/>
              <a:t>for more information).</a:t>
            </a:r>
            <a:endParaRPr lang="en-GB" altLang="en-US" sz="2000" b="1" dirty="0"/>
          </a:p>
        </p:txBody>
      </p:sp>
      <p:sp>
        <p:nvSpPr>
          <p:cNvPr id="49162" name="Text Box 12"/>
          <p:cNvSpPr txBox="1">
            <a:spLocks noChangeArrowheads="1"/>
          </p:cNvSpPr>
          <p:nvPr/>
        </p:nvSpPr>
        <p:spPr bwMode="auto">
          <a:xfrm>
            <a:off x="5334000" y="3124200"/>
            <a:ext cx="3079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dirty="0"/>
              <a:t>G = modulus of rigidity</a:t>
            </a:r>
          </a:p>
        </p:txBody>
      </p:sp>
      <p:sp>
        <p:nvSpPr>
          <p:cNvPr id="11" name="Text Box 12"/>
          <p:cNvSpPr txBox="1">
            <a:spLocks noChangeArrowheads="1"/>
          </p:cNvSpPr>
          <p:nvPr/>
        </p:nvSpPr>
        <p:spPr bwMode="auto">
          <a:xfrm>
            <a:off x="5264150" y="1143000"/>
            <a:ext cx="28377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dirty="0"/>
              <a:t>E</a:t>
            </a:r>
            <a:r>
              <a:rPr lang="en-US" altLang="en-US" sz="2400" dirty="0" smtClean="0"/>
              <a:t> </a:t>
            </a:r>
            <a:r>
              <a:rPr lang="en-US" altLang="en-US" sz="2400" dirty="0"/>
              <a:t>= </a:t>
            </a:r>
            <a:r>
              <a:rPr lang="en-US" altLang="en-US" sz="2400" dirty="0" smtClean="0"/>
              <a:t>Young’s modulus</a:t>
            </a:r>
            <a:endParaRPr lang="en-US" altLang="en-US" sz="2400" dirty="0"/>
          </a:p>
        </p:txBody>
      </p:sp>
      <p:sp>
        <p:nvSpPr>
          <p:cNvPr id="12" name="Text Box 12"/>
          <p:cNvSpPr txBox="1">
            <a:spLocks noChangeArrowheads="1"/>
          </p:cNvSpPr>
          <p:nvPr/>
        </p:nvSpPr>
        <p:spPr bwMode="auto">
          <a:xfrm>
            <a:off x="5374105" y="1981200"/>
            <a:ext cx="24936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dirty="0">
                <a:latin typeface="Arial"/>
                <a:cs typeface="Arial"/>
              </a:rPr>
              <a:t>μ</a:t>
            </a:r>
            <a:r>
              <a:rPr lang="en-US" altLang="en-US" sz="2400" dirty="0" smtClean="0"/>
              <a:t> </a:t>
            </a:r>
            <a:r>
              <a:rPr lang="en-US" altLang="en-US" sz="2400" dirty="0"/>
              <a:t>= </a:t>
            </a:r>
            <a:r>
              <a:rPr lang="en-US" altLang="en-US" sz="2400" dirty="0" smtClean="0"/>
              <a:t>Poisson</a:t>
            </a:r>
            <a:r>
              <a:rPr lang="en-US" altLang="en-US" sz="2400" dirty="0" smtClean="0"/>
              <a:t>’s ratio</a:t>
            </a:r>
            <a:endParaRPr lang="en-US" alt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328609888"/>
              </p:ext>
            </p:extLst>
          </p:nvPr>
        </p:nvGraphicFramePr>
        <p:xfrm>
          <a:off x="2895600" y="1143000"/>
          <a:ext cx="2834217" cy="990600"/>
        </p:xfrm>
        <a:graphic>
          <a:graphicData uri="http://schemas.openxmlformats.org/presentationml/2006/ole">
            <mc:AlternateContent xmlns:mc="http://schemas.openxmlformats.org/markup-compatibility/2006">
              <mc:Choice xmlns:v="urn:schemas-microsoft-com:vml" Requires="v">
                <p:oleObj spid="_x0000_s65542" name="Equation" r:id="rId3" imgW="1307880" imgH="457200" progId="Equation.DSMT4">
                  <p:embed/>
                </p:oleObj>
              </mc:Choice>
              <mc:Fallback>
                <p:oleObj name="Equation" r:id="rId3" imgW="1307880" imgH="457200" progId="Equation.DSMT4">
                  <p:embed/>
                  <p:pic>
                    <p:nvPicPr>
                      <p:cNvPr id="0" name=""/>
                      <p:cNvPicPr/>
                      <p:nvPr/>
                    </p:nvPicPr>
                    <p:blipFill>
                      <a:blip r:embed="rId4"/>
                      <a:stretch>
                        <a:fillRect/>
                      </a:stretch>
                    </p:blipFill>
                    <p:spPr>
                      <a:xfrm>
                        <a:off x="2895600" y="1143000"/>
                        <a:ext cx="2834217" cy="990600"/>
                      </a:xfrm>
                      <a:prstGeom prst="rect">
                        <a:avLst/>
                      </a:prstGeom>
                    </p:spPr>
                  </p:pic>
                </p:oleObj>
              </mc:Fallback>
            </mc:AlternateContent>
          </a:graphicData>
        </a:graphic>
      </p:graphicFrame>
      <p:sp>
        <p:nvSpPr>
          <p:cNvPr id="5" name="TextBox 4"/>
          <p:cNvSpPr txBox="1"/>
          <p:nvPr/>
        </p:nvSpPr>
        <p:spPr>
          <a:xfrm>
            <a:off x="1905000" y="3429000"/>
            <a:ext cx="5595443" cy="461665"/>
          </a:xfrm>
          <a:prstGeom prst="rect">
            <a:avLst/>
          </a:prstGeom>
          <a:noFill/>
        </p:spPr>
        <p:txBody>
          <a:bodyPr wrap="none" rtlCol="0">
            <a:spAutoFit/>
          </a:bodyPr>
          <a:lstStyle/>
          <a:p>
            <a:r>
              <a:rPr lang="en-US" dirty="0" smtClean="0"/>
              <a:t>What is Poisson’s ratio for a liquid (V</a:t>
            </a:r>
            <a:r>
              <a:rPr lang="en-US" baseline="-25000" dirty="0" smtClean="0"/>
              <a:t>S</a:t>
            </a:r>
            <a:r>
              <a:rPr lang="en-US" dirty="0" smtClean="0"/>
              <a:t>=0)?</a:t>
            </a:r>
            <a:endParaRPr lang="en-US" dirty="0"/>
          </a:p>
        </p:txBody>
      </p:sp>
    </p:spTree>
    <p:extLst>
      <p:ext uri="{BB962C8B-B14F-4D97-AF65-F5344CB8AC3E}">
        <p14:creationId xmlns:p14="http://schemas.microsoft.com/office/powerpoint/2010/main" val="33694020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7862" y="428625"/>
            <a:ext cx="5248275" cy="6000750"/>
          </a:xfrm>
          <a:prstGeom prst="rect">
            <a:avLst/>
          </a:prstGeom>
        </p:spPr>
      </p:pic>
    </p:spTree>
    <p:extLst>
      <p:ext uri="{BB962C8B-B14F-4D97-AF65-F5344CB8AC3E}">
        <p14:creationId xmlns:p14="http://schemas.microsoft.com/office/powerpoint/2010/main" val="15572544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2050" y="1540042"/>
            <a:ext cx="6819900" cy="3810000"/>
          </a:xfrm>
          <a:prstGeom prst="rect">
            <a:avLst/>
          </a:prstGeom>
        </p:spPr>
      </p:pic>
    </p:spTree>
    <p:extLst>
      <p:ext uri="{BB962C8B-B14F-4D97-AF65-F5344CB8AC3E}">
        <p14:creationId xmlns:p14="http://schemas.microsoft.com/office/powerpoint/2010/main" val="15572544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066800"/>
            <a:ext cx="6858000" cy="530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179" name="Rectangle 3"/>
          <p:cNvSpPr>
            <a:spLocks noChangeArrowheads="1"/>
          </p:cNvSpPr>
          <p:nvPr/>
        </p:nvSpPr>
        <p:spPr bwMode="auto">
          <a:xfrm>
            <a:off x="1143000" y="1066800"/>
            <a:ext cx="6858000" cy="53340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50180" name="Text Box 4"/>
          <p:cNvSpPr txBox="1">
            <a:spLocks noChangeArrowheads="1"/>
          </p:cNvSpPr>
          <p:nvPr/>
        </p:nvSpPr>
        <p:spPr bwMode="auto">
          <a:xfrm>
            <a:off x="1524000" y="381000"/>
            <a:ext cx="6096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2800" b="1">
                <a:solidFill>
                  <a:srgbClr val="0000FF"/>
                </a:solidFill>
              </a:rPr>
              <a:t>Polarisation of S-Waves:  SH and SV</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1026"/>
          <p:cNvSpPr>
            <a:spLocks noGrp="1" noChangeArrowheads="1"/>
          </p:cNvSpPr>
          <p:nvPr>
            <p:ph type="ctrTitle"/>
          </p:nvPr>
        </p:nvSpPr>
        <p:spPr>
          <a:xfrm>
            <a:off x="685800" y="1828800"/>
            <a:ext cx="7772400" cy="1143000"/>
          </a:xfrm>
        </p:spPr>
        <p:txBody>
          <a:bodyPr/>
          <a:lstStyle/>
          <a:p>
            <a:pPr eaLnBrk="1" hangingPunct="1"/>
            <a:r>
              <a:rPr lang="en-US" altLang="en-US" smtClean="0">
                <a:solidFill>
                  <a:srgbClr val="0000FF"/>
                </a:solidFill>
              </a:rPr>
              <a:t> Wave Propagation</a:t>
            </a:r>
          </a:p>
        </p:txBody>
      </p:sp>
    </p:spTree>
  </p:cSld>
  <p:clrMapOvr>
    <a:masterClrMapping/>
  </p:clrMapOvr>
  <p:transition>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152400"/>
            <a:ext cx="7772400" cy="1143000"/>
          </a:xfrm>
        </p:spPr>
        <p:txBody>
          <a:bodyPr/>
          <a:lstStyle/>
          <a:p>
            <a:pPr eaLnBrk="1" hangingPunct="1"/>
            <a:r>
              <a:rPr lang="en-US" altLang="en-US" smtClean="0">
                <a:solidFill>
                  <a:srgbClr val="0000FF"/>
                </a:solidFill>
              </a:rPr>
              <a:t>Wave Propagation</a:t>
            </a:r>
          </a:p>
        </p:txBody>
      </p:sp>
      <p:sp>
        <p:nvSpPr>
          <p:cNvPr id="52227" name="Rectangle 3"/>
          <p:cNvSpPr>
            <a:spLocks noGrp="1" noChangeArrowheads="1"/>
          </p:cNvSpPr>
          <p:nvPr>
            <p:ph type="body" idx="1"/>
          </p:nvPr>
        </p:nvSpPr>
        <p:spPr>
          <a:xfrm>
            <a:off x="533400" y="1066800"/>
            <a:ext cx="8077200" cy="4724400"/>
          </a:xfrm>
        </p:spPr>
        <p:txBody>
          <a:bodyPr/>
          <a:lstStyle/>
          <a:p>
            <a:pPr eaLnBrk="1" hangingPunct="1"/>
            <a:r>
              <a:rPr lang="en-US" altLang="en-US" sz="2800" smtClean="0"/>
              <a:t>As seismic waves travel through Earth, they interact with the internal structure of the planet and:</a:t>
            </a:r>
          </a:p>
          <a:p>
            <a:pPr eaLnBrk="1" hangingPunct="1"/>
            <a:endParaRPr lang="en-US" altLang="en-US" sz="2800" smtClean="0"/>
          </a:p>
          <a:p>
            <a:pPr lvl="1" eaLnBrk="1" hangingPunct="1"/>
            <a:r>
              <a:rPr lang="en-US" altLang="en-US" sz="2400" u="sng" smtClean="0"/>
              <a:t>Refract</a:t>
            </a:r>
            <a:r>
              <a:rPr lang="en-US" altLang="en-US" sz="2400" smtClean="0"/>
              <a:t> – bend / change direction</a:t>
            </a:r>
          </a:p>
          <a:p>
            <a:pPr lvl="1" eaLnBrk="1" hangingPunct="1"/>
            <a:r>
              <a:rPr lang="en-US" altLang="en-US" sz="2400" u="sng" smtClean="0"/>
              <a:t>Reflect</a:t>
            </a:r>
            <a:r>
              <a:rPr lang="en-US" altLang="en-US" sz="2400" smtClean="0"/>
              <a:t> – bounce off of a boundary (echo)</a:t>
            </a:r>
          </a:p>
          <a:p>
            <a:pPr lvl="1" eaLnBrk="1" hangingPunct="1"/>
            <a:r>
              <a:rPr lang="en-US" altLang="en-US" sz="2400" smtClean="0"/>
              <a:t>Disperse – spread out in time (seismogram gets longer)</a:t>
            </a:r>
          </a:p>
          <a:p>
            <a:pPr lvl="1" eaLnBrk="1" hangingPunct="1"/>
            <a:r>
              <a:rPr lang="en-US" altLang="en-US" sz="2400" smtClean="0"/>
              <a:t>Attenuate – decay of wave amplitude</a:t>
            </a:r>
          </a:p>
          <a:p>
            <a:pPr lvl="1" eaLnBrk="1" hangingPunct="1"/>
            <a:r>
              <a:rPr lang="en-US" altLang="en-US" sz="2400" smtClean="0"/>
              <a:t>Diffract – non-geometric “leaking” of wave energy</a:t>
            </a:r>
          </a:p>
          <a:p>
            <a:pPr lvl="1" eaLnBrk="1" hangingPunct="1"/>
            <a:r>
              <a:rPr lang="en-US" altLang="en-US" sz="2400" smtClean="0"/>
              <a:t>Scatter – multiple bouncing around</a:t>
            </a:r>
          </a:p>
          <a:p>
            <a:pPr marL="3086100" lvl="2" indent="-342900" eaLnBrk="1" hangingPunct="1"/>
            <a:endParaRPr lang="en-US" altLang="en-US" sz="2000" smtClean="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3251" name="Object 5"/>
          <p:cNvGraphicFramePr>
            <a:graphicFrameLocks noGrp="1" noChangeAspect="1"/>
          </p:cNvGraphicFramePr>
          <p:nvPr>
            <p:ph sz="half" idx="2"/>
          </p:nvPr>
        </p:nvGraphicFramePr>
        <p:xfrm>
          <a:off x="1066800" y="1752600"/>
          <a:ext cx="7010400" cy="2911475"/>
        </p:xfrm>
        <a:graphic>
          <a:graphicData uri="http://schemas.openxmlformats.org/presentationml/2006/ole">
            <mc:AlternateContent xmlns:mc="http://schemas.openxmlformats.org/markup-compatibility/2006">
              <mc:Choice xmlns:v="urn:schemas-microsoft-com:vml" Requires="v">
                <p:oleObj spid="_x0000_s53257" name="Bitmap Image" r:id="rId4" imgW="7706801" imgH="3200000" progId="Paint.Picture">
                  <p:embed/>
                </p:oleObj>
              </mc:Choice>
              <mc:Fallback>
                <p:oleObj name="Bitmap Image" r:id="rId4" imgW="7706801" imgH="3200000"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752600"/>
                        <a:ext cx="7010400" cy="291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252" name="Rectangle 7"/>
          <p:cNvSpPr>
            <a:spLocks noChangeArrowheads="1"/>
          </p:cNvSpPr>
          <p:nvPr/>
        </p:nvSpPr>
        <p:spPr bwMode="auto">
          <a:xfrm>
            <a:off x="533400" y="4724400"/>
            <a:ext cx="38100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pPr>
            <a:r>
              <a:rPr lang="en-US" altLang="en-US" sz="2000" dirty="0">
                <a:solidFill>
                  <a:srgbClr val="0000FF"/>
                </a:solidFill>
              </a:rPr>
              <a:t>The reverse of this situation (with upward traveling waves) is more relevant for engineering seismology). </a:t>
            </a:r>
          </a:p>
        </p:txBody>
      </p:sp>
      <p:sp>
        <p:nvSpPr>
          <p:cNvPr id="53253" name="Rectangle 2"/>
          <p:cNvSpPr>
            <a:spLocks noGrp="1" noChangeArrowheads="1"/>
          </p:cNvSpPr>
          <p:nvPr>
            <p:ph type="title"/>
          </p:nvPr>
        </p:nvSpPr>
        <p:spPr>
          <a:xfrm>
            <a:off x="685800" y="228600"/>
            <a:ext cx="7772400" cy="1828800"/>
          </a:xfrm>
        </p:spPr>
        <p:txBody>
          <a:bodyPr/>
          <a:lstStyle/>
          <a:p>
            <a:pPr eaLnBrk="1" hangingPunct="1"/>
            <a:r>
              <a:rPr lang="en-US" altLang="en-US" sz="2000" dirty="0" smtClean="0">
                <a:solidFill>
                  <a:srgbClr val="0000FF"/>
                </a:solidFill>
              </a:rPr>
              <a:t>Wave Refraction</a:t>
            </a:r>
            <a:br>
              <a:rPr lang="en-US" altLang="en-US" sz="2000" dirty="0" smtClean="0">
                <a:solidFill>
                  <a:srgbClr val="0000FF"/>
                </a:solidFill>
              </a:rPr>
            </a:br>
            <a:r>
              <a:rPr lang="en-US" altLang="en-US" sz="1800" dirty="0" smtClean="0"/>
              <a:t>The direction in which a seismic wave is traveling can be changed if the wave travels from one material into </a:t>
            </a:r>
            <a:r>
              <a:rPr lang="en-US" altLang="en-US" sz="1800" dirty="0" smtClean="0"/>
              <a:t>another.  The change in direction is often described as a change in “angles” </a:t>
            </a:r>
            <a:r>
              <a:rPr lang="en-US" altLang="en-US" sz="1800" dirty="0">
                <a:solidFill>
                  <a:schemeClr val="tx1"/>
                </a:solidFill>
              </a:rPr>
              <a:t>at the boundary between the different rocks or materials</a:t>
            </a:r>
            <a:r>
              <a:rPr lang="en-US" altLang="en-US" sz="1800" dirty="0" smtClean="0">
                <a:solidFill>
                  <a:schemeClr val="tx1"/>
                </a:solidFill>
              </a:rPr>
              <a:t> </a:t>
            </a:r>
            <a:endParaRPr lang="en-US" altLang="en-US" sz="2000" dirty="0" smtClean="0">
              <a:solidFill>
                <a:schemeClr val="tx1"/>
              </a:solidFill>
            </a:endParaRPr>
          </a:p>
        </p:txBody>
      </p:sp>
      <p:sp>
        <p:nvSpPr>
          <p:cNvPr id="2" name="Text Placeholder 1"/>
          <p:cNvSpPr>
            <a:spLocks noGrp="1"/>
          </p:cNvSpPr>
          <p:nvPr>
            <p:ph type="body" sz="half" idx="1"/>
          </p:nvPr>
        </p:nvSpPr>
        <p:spPr/>
        <p:txBody>
          <a:bodyPr/>
          <a:lstStyle/>
          <a:p>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solidFill>
                  <a:srgbClr val="0000FF"/>
                </a:solidFill>
              </a:rPr>
              <a:t>Refraction</a:t>
            </a:r>
          </a:p>
        </p:txBody>
      </p:sp>
      <p:sp>
        <p:nvSpPr>
          <p:cNvPr id="54275" name="Rectangle 3"/>
          <p:cNvSpPr>
            <a:spLocks noGrp="1" noChangeArrowheads="1"/>
          </p:cNvSpPr>
          <p:nvPr>
            <p:ph type="body" idx="1"/>
          </p:nvPr>
        </p:nvSpPr>
        <p:spPr/>
        <p:txBody>
          <a:bodyPr/>
          <a:lstStyle/>
          <a:p>
            <a:pPr eaLnBrk="1" hangingPunct="1">
              <a:lnSpc>
                <a:spcPct val="90000"/>
              </a:lnSpc>
            </a:pPr>
            <a:r>
              <a:rPr lang="en-US" altLang="en-US" i="1" smtClean="0"/>
              <a:t>Question:</a:t>
            </a:r>
            <a:r>
              <a:rPr lang="en-US" altLang="en-US" smtClean="0"/>
              <a:t> What is a real life example of refraction ?</a:t>
            </a:r>
          </a:p>
          <a:p>
            <a:pPr eaLnBrk="1" hangingPunct="1">
              <a:lnSpc>
                <a:spcPct val="90000"/>
              </a:lnSpc>
            </a:pPr>
            <a:endParaRPr lang="en-US" altLang="en-US" smtClean="0"/>
          </a:p>
          <a:p>
            <a:pPr eaLnBrk="1" hangingPunct="1">
              <a:lnSpc>
                <a:spcPct val="90000"/>
              </a:lnSpc>
            </a:pPr>
            <a:r>
              <a:rPr lang="en-US" altLang="en-US" i="1" smtClean="0"/>
              <a:t>Answer:</a:t>
            </a:r>
            <a:r>
              <a:rPr lang="en-US" altLang="en-US" smtClean="0"/>
              <a:t> Stick your arm in a fish tank and you will notice that the angle of your arm “looks funny”. The speed of light is different in water than in air, so the light rays refract across the fish tank boundary.</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685800" y="609600"/>
            <a:ext cx="7772400" cy="781050"/>
          </a:xfrm>
        </p:spPr>
        <p:txBody>
          <a:bodyPr/>
          <a:lstStyle/>
          <a:p>
            <a:pPr eaLnBrk="1" hangingPunct="1">
              <a:defRPr/>
            </a:pPr>
            <a:r>
              <a:rPr lang="en-US" altLang="en-US" smtClean="0">
                <a:solidFill>
                  <a:schemeClr val="accent2"/>
                </a:solidFill>
              </a:rPr>
              <a:t>Snell’s Law </a:t>
            </a:r>
            <a:r>
              <a:rPr lang="en-US" altLang="en-US" smtClean="0">
                <a:solidFill>
                  <a:srgbClr val="FF0000"/>
                </a:solidFill>
                <a:effectLst>
                  <a:outerShdw blurRad="38100" dist="38100" dir="2700000" algn="tl">
                    <a:srgbClr val="C0C0C0"/>
                  </a:outerShdw>
                </a:effectLst>
              </a:rPr>
              <a:t>(very important)</a:t>
            </a:r>
          </a:p>
        </p:txBody>
      </p:sp>
      <p:sp>
        <p:nvSpPr>
          <p:cNvPr id="55299" name="Line 3"/>
          <p:cNvSpPr>
            <a:spLocks noChangeShapeType="1"/>
          </p:cNvSpPr>
          <p:nvPr/>
        </p:nvSpPr>
        <p:spPr bwMode="auto">
          <a:xfrm>
            <a:off x="1219200" y="3429000"/>
            <a:ext cx="46482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00" name="Line 4"/>
          <p:cNvSpPr>
            <a:spLocks noChangeShapeType="1"/>
          </p:cNvSpPr>
          <p:nvPr/>
        </p:nvSpPr>
        <p:spPr bwMode="auto">
          <a:xfrm>
            <a:off x="2514600" y="1524000"/>
            <a:ext cx="914400" cy="19050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01" name="Line 5"/>
          <p:cNvSpPr>
            <a:spLocks noChangeShapeType="1"/>
          </p:cNvSpPr>
          <p:nvPr/>
        </p:nvSpPr>
        <p:spPr bwMode="auto">
          <a:xfrm>
            <a:off x="3429000" y="3429000"/>
            <a:ext cx="2743200" cy="9144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02" name="Line 6"/>
          <p:cNvSpPr>
            <a:spLocks noChangeShapeType="1"/>
          </p:cNvSpPr>
          <p:nvPr/>
        </p:nvSpPr>
        <p:spPr bwMode="auto">
          <a:xfrm>
            <a:off x="3429000" y="1524000"/>
            <a:ext cx="0" cy="4038600"/>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03" name="Freeform 7"/>
          <p:cNvSpPr>
            <a:spLocks/>
          </p:cNvSpPr>
          <p:nvPr/>
        </p:nvSpPr>
        <p:spPr bwMode="auto">
          <a:xfrm>
            <a:off x="2705100" y="1703388"/>
            <a:ext cx="701675" cy="125412"/>
          </a:xfrm>
          <a:custGeom>
            <a:avLst/>
            <a:gdLst>
              <a:gd name="T0" fmla="*/ 0 w 442"/>
              <a:gd name="T1" fmla="*/ 2147483647 h 79"/>
              <a:gd name="T2" fmla="*/ 2147483647 w 442"/>
              <a:gd name="T3" fmla="*/ 2147483647 h 79"/>
              <a:gd name="T4" fmla="*/ 2147483647 w 442"/>
              <a:gd name="T5" fmla="*/ 2147483647 h 79"/>
              <a:gd name="T6" fmla="*/ 2147483647 w 442"/>
              <a:gd name="T7" fmla="*/ 0 h 79"/>
              <a:gd name="T8" fmla="*/ 2147483647 w 442"/>
              <a:gd name="T9" fmla="*/ 2147483647 h 79"/>
              <a:gd name="T10" fmla="*/ 2147483647 w 442"/>
              <a:gd name="T11" fmla="*/ 2147483647 h 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42" h="79">
                <a:moveTo>
                  <a:pt x="0" y="79"/>
                </a:moveTo>
                <a:cubicBezTo>
                  <a:pt x="16" y="74"/>
                  <a:pt x="36" y="75"/>
                  <a:pt x="48" y="63"/>
                </a:cubicBezTo>
                <a:cubicBezTo>
                  <a:pt x="56" y="55"/>
                  <a:pt x="61" y="45"/>
                  <a:pt x="71" y="40"/>
                </a:cubicBezTo>
                <a:cubicBezTo>
                  <a:pt x="109" y="19"/>
                  <a:pt x="163" y="9"/>
                  <a:pt x="205" y="0"/>
                </a:cubicBezTo>
                <a:cubicBezTo>
                  <a:pt x="271" y="3"/>
                  <a:pt x="337" y="4"/>
                  <a:pt x="403" y="8"/>
                </a:cubicBezTo>
                <a:cubicBezTo>
                  <a:pt x="416" y="9"/>
                  <a:pt x="442" y="16"/>
                  <a:pt x="442" y="16"/>
                </a:cubicBezTo>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04" name="Freeform 8"/>
          <p:cNvSpPr>
            <a:spLocks/>
          </p:cNvSpPr>
          <p:nvPr/>
        </p:nvSpPr>
        <p:spPr bwMode="auto">
          <a:xfrm>
            <a:off x="3470275" y="3795713"/>
            <a:ext cx="850900" cy="412750"/>
          </a:xfrm>
          <a:custGeom>
            <a:avLst/>
            <a:gdLst>
              <a:gd name="T0" fmla="*/ 0 w 536"/>
              <a:gd name="T1" fmla="*/ 2147483647 h 260"/>
              <a:gd name="T2" fmla="*/ 2147483647 w 536"/>
              <a:gd name="T3" fmla="*/ 2147483647 h 260"/>
              <a:gd name="T4" fmla="*/ 2147483647 w 536"/>
              <a:gd name="T5" fmla="*/ 2147483647 h 260"/>
              <a:gd name="T6" fmla="*/ 2147483647 w 536"/>
              <a:gd name="T7" fmla="*/ 2147483647 h 260"/>
              <a:gd name="T8" fmla="*/ 2147483647 w 536"/>
              <a:gd name="T9" fmla="*/ 2147483647 h 260"/>
              <a:gd name="T10" fmla="*/ 2147483647 w 536"/>
              <a:gd name="T11" fmla="*/ 0 h 2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6" h="260">
                <a:moveTo>
                  <a:pt x="0" y="260"/>
                </a:moveTo>
                <a:cubicBezTo>
                  <a:pt x="84" y="252"/>
                  <a:pt x="154" y="225"/>
                  <a:pt x="236" y="213"/>
                </a:cubicBezTo>
                <a:cubicBezTo>
                  <a:pt x="270" y="199"/>
                  <a:pt x="296" y="182"/>
                  <a:pt x="331" y="173"/>
                </a:cubicBezTo>
                <a:cubicBezTo>
                  <a:pt x="355" y="158"/>
                  <a:pt x="402" y="126"/>
                  <a:pt x="402" y="126"/>
                </a:cubicBezTo>
                <a:cubicBezTo>
                  <a:pt x="423" y="94"/>
                  <a:pt x="457" y="68"/>
                  <a:pt x="489" y="47"/>
                </a:cubicBezTo>
                <a:cubicBezTo>
                  <a:pt x="504" y="25"/>
                  <a:pt x="518" y="18"/>
                  <a:pt x="536" y="0"/>
                </a:cubicBezTo>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05" name="Text Box 9"/>
          <p:cNvSpPr txBox="1">
            <a:spLocks noChangeArrowheads="1"/>
          </p:cNvSpPr>
          <p:nvPr/>
        </p:nvSpPr>
        <p:spPr bwMode="auto">
          <a:xfrm>
            <a:off x="2895600" y="1219200"/>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i</a:t>
            </a:r>
            <a:r>
              <a:rPr lang="en-US" altLang="en-US" sz="2400" baseline="-25000"/>
              <a:t>1</a:t>
            </a:r>
          </a:p>
        </p:txBody>
      </p:sp>
      <p:sp>
        <p:nvSpPr>
          <p:cNvPr id="55306" name="Rectangle 10"/>
          <p:cNvSpPr>
            <a:spLocks noChangeArrowheads="1"/>
          </p:cNvSpPr>
          <p:nvPr/>
        </p:nvSpPr>
        <p:spPr bwMode="auto">
          <a:xfrm>
            <a:off x="4038600" y="4191000"/>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i</a:t>
            </a:r>
            <a:r>
              <a:rPr lang="en-US" altLang="en-US" sz="2400" baseline="-25000"/>
              <a:t>2</a:t>
            </a:r>
          </a:p>
        </p:txBody>
      </p:sp>
      <p:sp>
        <p:nvSpPr>
          <p:cNvPr id="55307" name="Text Box 11"/>
          <p:cNvSpPr txBox="1">
            <a:spLocks noChangeArrowheads="1"/>
          </p:cNvSpPr>
          <p:nvPr/>
        </p:nvSpPr>
        <p:spPr bwMode="auto">
          <a:xfrm>
            <a:off x="1203325" y="2555875"/>
            <a:ext cx="1265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velocity</a:t>
            </a:r>
            <a:r>
              <a:rPr lang="en-US" altLang="en-US" sz="2400" baseline="-25000"/>
              <a:t>1</a:t>
            </a:r>
          </a:p>
        </p:txBody>
      </p:sp>
      <p:sp>
        <p:nvSpPr>
          <p:cNvPr id="55308" name="Rectangle 12"/>
          <p:cNvSpPr>
            <a:spLocks noChangeArrowheads="1"/>
          </p:cNvSpPr>
          <p:nvPr/>
        </p:nvSpPr>
        <p:spPr bwMode="auto">
          <a:xfrm>
            <a:off x="1143000" y="3733800"/>
            <a:ext cx="1265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velocity</a:t>
            </a:r>
            <a:r>
              <a:rPr lang="en-US" altLang="en-US" sz="2400" baseline="-25000"/>
              <a:t>2</a:t>
            </a:r>
          </a:p>
        </p:txBody>
      </p:sp>
      <p:sp>
        <p:nvSpPr>
          <p:cNvPr id="55309" name="Text Box 13"/>
          <p:cNvSpPr txBox="1">
            <a:spLocks noChangeArrowheads="1"/>
          </p:cNvSpPr>
          <p:nvPr/>
        </p:nvSpPr>
        <p:spPr bwMode="auto">
          <a:xfrm>
            <a:off x="5486400" y="1752600"/>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sin(i</a:t>
            </a:r>
            <a:r>
              <a:rPr lang="en-US" altLang="en-US" sz="2400" baseline="-25000"/>
              <a:t>1</a:t>
            </a:r>
            <a:r>
              <a:rPr lang="en-US" altLang="en-US" sz="2400"/>
              <a:t>)</a:t>
            </a:r>
          </a:p>
        </p:txBody>
      </p:sp>
      <p:sp>
        <p:nvSpPr>
          <p:cNvPr id="55310" name="Line 14"/>
          <p:cNvSpPr>
            <a:spLocks noChangeShapeType="1"/>
          </p:cNvSpPr>
          <p:nvPr/>
        </p:nvSpPr>
        <p:spPr bwMode="auto">
          <a:xfrm>
            <a:off x="5486400" y="2209800"/>
            <a:ext cx="914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1" name="Rectangle 15"/>
          <p:cNvSpPr>
            <a:spLocks noChangeArrowheads="1"/>
          </p:cNvSpPr>
          <p:nvPr/>
        </p:nvSpPr>
        <p:spPr bwMode="auto">
          <a:xfrm>
            <a:off x="5334000" y="2209800"/>
            <a:ext cx="1265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velocity</a:t>
            </a:r>
            <a:r>
              <a:rPr lang="en-US" altLang="en-US" sz="2400" baseline="-25000"/>
              <a:t>1</a:t>
            </a:r>
          </a:p>
        </p:txBody>
      </p:sp>
      <p:sp>
        <p:nvSpPr>
          <p:cNvPr id="55312" name="Text Box 16"/>
          <p:cNvSpPr txBox="1">
            <a:spLocks noChangeArrowheads="1"/>
          </p:cNvSpPr>
          <p:nvPr/>
        </p:nvSpPr>
        <p:spPr bwMode="auto">
          <a:xfrm>
            <a:off x="7162800" y="1752600"/>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sin(i</a:t>
            </a:r>
            <a:r>
              <a:rPr lang="en-US" altLang="en-US" sz="2400" baseline="-25000"/>
              <a:t>2</a:t>
            </a:r>
            <a:r>
              <a:rPr lang="en-US" altLang="en-US" sz="2400"/>
              <a:t>)</a:t>
            </a:r>
          </a:p>
        </p:txBody>
      </p:sp>
      <p:sp>
        <p:nvSpPr>
          <p:cNvPr id="55313" name="Line 17"/>
          <p:cNvSpPr>
            <a:spLocks noChangeShapeType="1"/>
          </p:cNvSpPr>
          <p:nvPr/>
        </p:nvSpPr>
        <p:spPr bwMode="auto">
          <a:xfrm>
            <a:off x="7162800" y="2209800"/>
            <a:ext cx="914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4" name="Rectangle 18"/>
          <p:cNvSpPr>
            <a:spLocks noChangeArrowheads="1"/>
          </p:cNvSpPr>
          <p:nvPr/>
        </p:nvSpPr>
        <p:spPr bwMode="auto">
          <a:xfrm>
            <a:off x="7010400" y="2209800"/>
            <a:ext cx="1265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velocity</a:t>
            </a:r>
            <a:r>
              <a:rPr lang="en-US" altLang="en-US" sz="2400" baseline="-25000"/>
              <a:t>2</a:t>
            </a:r>
          </a:p>
        </p:txBody>
      </p:sp>
      <p:sp>
        <p:nvSpPr>
          <p:cNvPr id="55315" name="Text Box 19"/>
          <p:cNvSpPr txBox="1">
            <a:spLocks noChangeArrowheads="1"/>
          </p:cNvSpPr>
          <p:nvPr/>
        </p:nvSpPr>
        <p:spPr bwMode="auto">
          <a:xfrm>
            <a:off x="6553200" y="1981200"/>
            <a:ext cx="35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a:t>
            </a:r>
          </a:p>
        </p:txBody>
      </p:sp>
      <p:sp>
        <p:nvSpPr>
          <p:cNvPr id="55316" name="Rectangle 20"/>
          <p:cNvSpPr>
            <a:spLocks noChangeArrowheads="1"/>
          </p:cNvSpPr>
          <p:nvPr/>
        </p:nvSpPr>
        <p:spPr bwMode="auto">
          <a:xfrm>
            <a:off x="5105400" y="1600200"/>
            <a:ext cx="3581400" cy="1371600"/>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55317" name="Text Box 21"/>
          <p:cNvSpPr txBox="1">
            <a:spLocks noChangeArrowheads="1"/>
          </p:cNvSpPr>
          <p:nvPr/>
        </p:nvSpPr>
        <p:spPr bwMode="auto">
          <a:xfrm>
            <a:off x="2133600" y="5867400"/>
            <a:ext cx="2838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a:t>
            </a:r>
            <a:r>
              <a:rPr lang="en-US" altLang="en-US" sz="2400" i="1"/>
              <a:t>velocity</a:t>
            </a:r>
            <a:r>
              <a:rPr lang="en-US" altLang="en-US" sz="2400" i="1" baseline="-25000"/>
              <a:t>2</a:t>
            </a:r>
            <a:r>
              <a:rPr lang="en-US" altLang="en-US" sz="2400" i="1"/>
              <a:t> &gt; velocity</a:t>
            </a:r>
            <a:r>
              <a:rPr lang="en-US" altLang="en-US" sz="2400" i="1" baseline="-25000"/>
              <a:t>1</a:t>
            </a:r>
            <a:r>
              <a:rPr lang="en-US" altLang="en-US" sz="2400"/>
              <a:t>)</a:t>
            </a:r>
          </a:p>
        </p:txBody>
      </p:sp>
      <p:sp>
        <p:nvSpPr>
          <p:cNvPr id="55318" name="Text Box 22"/>
          <p:cNvSpPr txBox="1">
            <a:spLocks noChangeArrowheads="1"/>
          </p:cNvSpPr>
          <p:nvPr/>
        </p:nvSpPr>
        <p:spPr bwMode="auto">
          <a:xfrm>
            <a:off x="4495800" y="4953000"/>
            <a:ext cx="39893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0000FF"/>
                </a:solidFill>
              </a:rPr>
              <a:t>For horizontal interfaces,</a:t>
            </a:r>
          </a:p>
          <a:p>
            <a:pPr eaLnBrk="1" hangingPunct="1">
              <a:spcBef>
                <a:spcPct val="0"/>
              </a:spcBef>
              <a:buFontTx/>
              <a:buNone/>
            </a:pPr>
            <a:r>
              <a:rPr lang="en-US" altLang="en-US" sz="2400">
                <a:solidFill>
                  <a:srgbClr val="0000FF"/>
                </a:solidFill>
              </a:rPr>
              <a:t>any combination of wave types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smtClean="0">
                <a:solidFill>
                  <a:srgbClr val="0000FF"/>
                </a:solidFill>
              </a:rPr>
              <a:t>Snell’s Law</a:t>
            </a:r>
          </a:p>
        </p:txBody>
      </p:sp>
      <p:sp>
        <p:nvSpPr>
          <p:cNvPr id="253955" name="Rectangle 3"/>
          <p:cNvSpPr>
            <a:spLocks noGrp="1" noChangeArrowheads="1"/>
          </p:cNvSpPr>
          <p:nvPr>
            <p:ph type="body" idx="1"/>
          </p:nvPr>
        </p:nvSpPr>
        <p:spPr/>
        <p:txBody>
          <a:bodyPr/>
          <a:lstStyle/>
          <a:p>
            <a:pPr marL="609600" indent="-609600" eaLnBrk="1" hangingPunct="1">
              <a:lnSpc>
                <a:spcPct val="90000"/>
              </a:lnSpc>
              <a:defRPr/>
            </a:pPr>
            <a:r>
              <a:rPr lang="en-US" altLang="en-US" sz="2800" i="1" dirty="0" smtClean="0"/>
              <a:t>Question:</a:t>
            </a:r>
            <a:r>
              <a:rPr lang="en-US" altLang="en-US" sz="2800" dirty="0" smtClean="0"/>
              <a:t> At the </a:t>
            </a:r>
            <a:r>
              <a:rPr lang="en-US" altLang="en-US" sz="2800" dirty="0" err="1" smtClean="0"/>
              <a:t>Moho</a:t>
            </a:r>
            <a:r>
              <a:rPr lang="en-US" altLang="en-US" sz="2800" dirty="0" smtClean="0"/>
              <a:t> the P-wave velocity jumps from 6 km/s (in the crust) to 8 km/s (in the mantle). If a ray has an angle of incidence (i</a:t>
            </a:r>
            <a:r>
              <a:rPr lang="en-US" altLang="en-US" sz="2800" baseline="-25000" dirty="0" smtClean="0"/>
              <a:t>1</a:t>
            </a:r>
            <a:r>
              <a:rPr lang="en-US" altLang="en-US" sz="2800" dirty="0" smtClean="0"/>
              <a:t>) of 20</a:t>
            </a:r>
            <a:r>
              <a:rPr lang="en-US" altLang="en-US" sz="2800" baseline="30000" dirty="0" smtClean="0"/>
              <a:t>o</a:t>
            </a:r>
            <a:r>
              <a:rPr lang="en-US" altLang="en-US" sz="2800" dirty="0" smtClean="0"/>
              <a:t>, what is the angle of refraction (i</a:t>
            </a:r>
            <a:r>
              <a:rPr lang="en-US" altLang="en-US" sz="2800" baseline="-25000" dirty="0" smtClean="0"/>
              <a:t>2</a:t>
            </a:r>
            <a:r>
              <a:rPr lang="en-US" altLang="en-US" sz="2800" dirty="0" smtClean="0"/>
              <a:t>)?</a:t>
            </a:r>
          </a:p>
          <a:p>
            <a:pPr marL="609600" indent="-609600" eaLnBrk="1" hangingPunct="1">
              <a:lnSpc>
                <a:spcPct val="90000"/>
              </a:lnSpc>
              <a:defRPr/>
            </a:pPr>
            <a:endParaRPr lang="en-US" altLang="en-US" sz="2800" dirty="0" smtClean="0"/>
          </a:p>
          <a:p>
            <a:pPr eaLnBrk="1" hangingPunct="1">
              <a:lnSpc>
                <a:spcPct val="90000"/>
              </a:lnSpc>
              <a:defRPr/>
            </a:pPr>
            <a:r>
              <a:rPr lang="en-US" altLang="en-US" sz="2800" dirty="0" smtClean="0"/>
              <a:t>Answer: </a:t>
            </a:r>
          </a:p>
          <a:p>
            <a:pPr lvl="1" eaLnBrk="1" hangingPunct="1">
              <a:lnSpc>
                <a:spcPct val="90000"/>
              </a:lnSpc>
              <a:defRPr/>
            </a:pPr>
            <a:r>
              <a:rPr lang="en-US" altLang="en-US" sz="2400" dirty="0" smtClean="0"/>
              <a:t>sin(i</a:t>
            </a:r>
            <a:r>
              <a:rPr lang="en-US" altLang="en-US" sz="2400" baseline="-25000" dirty="0" smtClean="0"/>
              <a:t>2</a:t>
            </a:r>
            <a:r>
              <a:rPr lang="en-US" altLang="en-US" sz="2400" dirty="0" smtClean="0"/>
              <a:t>) = (velocity</a:t>
            </a:r>
            <a:r>
              <a:rPr lang="en-US" altLang="en-US" sz="2400" baseline="-25000" dirty="0" smtClean="0"/>
              <a:t>2</a:t>
            </a:r>
            <a:r>
              <a:rPr lang="en-US" altLang="en-US" sz="2400" dirty="0" smtClean="0"/>
              <a:t> / velocity</a:t>
            </a:r>
            <a:r>
              <a:rPr lang="en-US" altLang="en-US" sz="2400" baseline="-25000" dirty="0" smtClean="0"/>
              <a:t>1</a:t>
            </a:r>
            <a:r>
              <a:rPr lang="en-US" altLang="en-US" sz="2400" dirty="0" smtClean="0"/>
              <a:t>) x sin(i</a:t>
            </a:r>
            <a:r>
              <a:rPr lang="en-US" altLang="en-US" sz="2400" baseline="-25000" dirty="0" smtClean="0"/>
              <a:t>1</a:t>
            </a:r>
            <a:r>
              <a:rPr lang="en-US" altLang="en-US" sz="2400" dirty="0" smtClean="0"/>
              <a:t>)</a:t>
            </a:r>
          </a:p>
          <a:p>
            <a:pPr lvl="1" eaLnBrk="1" hangingPunct="1">
              <a:lnSpc>
                <a:spcPct val="90000"/>
              </a:lnSpc>
              <a:defRPr/>
            </a:pPr>
            <a:r>
              <a:rPr lang="en-US" altLang="en-US" sz="2400" dirty="0" smtClean="0"/>
              <a:t>sin(i</a:t>
            </a:r>
            <a:r>
              <a:rPr lang="en-US" altLang="en-US" sz="2400" baseline="-25000" dirty="0" smtClean="0"/>
              <a:t>2</a:t>
            </a:r>
            <a:r>
              <a:rPr lang="en-US" altLang="en-US" sz="2400" dirty="0" smtClean="0"/>
              <a:t>) = ( 8 / 6 ) x sin(20</a:t>
            </a:r>
            <a:r>
              <a:rPr lang="en-US" altLang="en-US" sz="2400" baseline="30000" dirty="0" smtClean="0"/>
              <a:t>o</a:t>
            </a:r>
            <a:r>
              <a:rPr lang="en-US" altLang="en-US" sz="2400" dirty="0" smtClean="0"/>
              <a:t>) = 0.456</a:t>
            </a:r>
          </a:p>
          <a:p>
            <a:pPr lvl="1" eaLnBrk="1" hangingPunct="1">
              <a:lnSpc>
                <a:spcPct val="90000"/>
              </a:lnSpc>
              <a:defRPr/>
            </a:pPr>
            <a:r>
              <a:rPr lang="en-US" altLang="en-US" sz="2400" dirty="0" smtClean="0"/>
              <a:t>i</a:t>
            </a:r>
            <a:r>
              <a:rPr lang="en-US" altLang="en-US" sz="2400" baseline="-25000" dirty="0" smtClean="0"/>
              <a:t>2</a:t>
            </a:r>
            <a:r>
              <a:rPr lang="en-US" altLang="en-US" sz="2400" dirty="0" smtClean="0"/>
              <a:t> = sin</a:t>
            </a:r>
            <a:r>
              <a:rPr lang="en-US" altLang="en-US" sz="2400" baseline="30000" dirty="0" smtClean="0"/>
              <a:t>-1</a:t>
            </a:r>
            <a:r>
              <a:rPr lang="en-US" altLang="en-US" sz="2400" dirty="0" smtClean="0"/>
              <a:t>(0.456) = 27.1</a:t>
            </a:r>
            <a:r>
              <a:rPr lang="en-US" altLang="en-US" sz="2400" baseline="30000" dirty="0" smtClean="0"/>
              <a:t>o</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smtClean="0">
                <a:solidFill>
                  <a:srgbClr val="0000FF"/>
                </a:solidFill>
              </a:rPr>
              <a:t>Snell’s Law</a:t>
            </a:r>
          </a:p>
        </p:txBody>
      </p:sp>
      <p:sp>
        <p:nvSpPr>
          <p:cNvPr id="253955" name="Rectangle 3"/>
          <p:cNvSpPr>
            <a:spLocks noGrp="1" noChangeArrowheads="1"/>
          </p:cNvSpPr>
          <p:nvPr>
            <p:ph type="body" idx="1"/>
          </p:nvPr>
        </p:nvSpPr>
        <p:spPr/>
        <p:txBody>
          <a:bodyPr/>
          <a:lstStyle/>
          <a:p>
            <a:pPr marL="609600" indent="-609600" eaLnBrk="1" hangingPunct="1">
              <a:lnSpc>
                <a:spcPct val="90000"/>
              </a:lnSpc>
              <a:defRPr/>
            </a:pPr>
            <a:r>
              <a:rPr lang="en-US" altLang="en-US" sz="2800" i="1" dirty="0" smtClean="0"/>
              <a:t>Question:</a:t>
            </a:r>
            <a:r>
              <a:rPr lang="en-US" altLang="en-US" sz="2800" dirty="0" smtClean="0"/>
              <a:t> At the </a:t>
            </a:r>
            <a:r>
              <a:rPr lang="en-US" altLang="en-US" sz="2800" dirty="0" err="1" smtClean="0"/>
              <a:t>Moho</a:t>
            </a:r>
            <a:r>
              <a:rPr lang="en-US" altLang="en-US" sz="2800" dirty="0" smtClean="0"/>
              <a:t> the P-wave velocity jumps from 6 km/s (in the crust) to 8 km/s (in the mantle). What angle of incidence (i</a:t>
            </a:r>
            <a:r>
              <a:rPr lang="en-US" altLang="en-US" sz="2800" baseline="-25000" dirty="0" smtClean="0"/>
              <a:t>1</a:t>
            </a:r>
            <a:r>
              <a:rPr lang="en-US" altLang="en-US" sz="2800" dirty="0" smtClean="0"/>
              <a:t>) produces critical refraction (i</a:t>
            </a:r>
            <a:r>
              <a:rPr lang="en-US" altLang="en-US" sz="2800" baseline="-25000" dirty="0" smtClean="0"/>
              <a:t>2</a:t>
            </a:r>
            <a:r>
              <a:rPr lang="en-US" altLang="en-US" sz="2800" dirty="0" smtClean="0"/>
              <a:t>=90°)?</a:t>
            </a:r>
          </a:p>
          <a:p>
            <a:pPr marL="609600" indent="-609600" eaLnBrk="1" hangingPunct="1">
              <a:lnSpc>
                <a:spcPct val="90000"/>
              </a:lnSpc>
              <a:defRPr/>
            </a:pPr>
            <a:endParaRPr lang="en-US" altLang="en-US" sz="2800" dirty="0" smtClean="0"/>
          </a:p>
          <a:p>
            <a:pPr eaLnBrk="1" hangingPunct="1">
              <a:lnSpc>
                <a:spcPct val="90000"/>
              </a:lnSpc>
              <a:defRPr/>
            </a:pPr>
            <a:r>
              <a:rPr lang="en-US" altLang="en-US" sz="2800" dirty="0" smtClean="0"/>
              <a:t>Answer: </a:t>
            </a:r>
          </a:p>
          <a:p>
            <a:pPr lvl="1" eaLnBrk="1" hangingPunct="1">
              <a:lnSpc>
                <a:spcPct val="90000"/>
              </a:lnSpc>
              <a:defRPr/>
            </a:pPr>
            <a:r>
              <a:rPr lang="en-US" altLang="en-US" sz="2400" dirty="0" smtClean="0"/>
              <a:t>sin(i</a:t>
            </a:r>
            <a:r>
              <a:rPr lang="en-US" altLang="en-US" sz="2400" baseline="-25000" dirty="0" smtClean="0"/>
              <a:t>1</a:t>
            </a:r>
            <a:r>
              <a:rPr lang="en-US" altLang="en-US" sz="2400" dirty="0" smtClean="0"/>
              <a:t>) = (velocity</a:t>
            </a:r>
            <a:r>
              <a:rPr lang="en-US" altLang="en-US" sz="2400" baseline="-25000" dirty="0" smtClean="0"/>
              <a:t>1</a:t>
            </a:r>
            <a:r>
              <a:rPr lang="en-US" altLang="en-US" sz="2400" dirty="0" smtClean="0"/>
              <a:t> / velocity</a:t>
            </a:r>
            <a:r>
              <a:rPr lang="en-US" altLang="en-US" sz="2400" baseline="-25000" dirty="0" smtClean="0"/>
              <a:t>2</a:t>
            </a:r>
            <a:r>
              <a:rPr lang="en-US" altLang="en-US" sz="2400" dirty="0" smtClean="0"/>
              <a:t>) x sin(i</a:t>
            </a:r>
            <a:r>
              <a:rPr lang="en-US" altLang="en-US" sz="2400" baseline="-25000" dirty="0" smtClean="0"/>
              <a:t>2</a:t>
            </a:r>
            <a:r>
              <a:rPr lang="en-US" altLang="en-US" sz="2400" dirty="0" smtClean="0"/>
              <a:t>)</a:t>
            </a:r>
          </a:p>
          <a:p>
            <a:pPr lvl="1" eaLnBrk="1" hangingPunct="1">
              <a:lnSpc>
                <a:spcPct val="90000"/>
              </a:lnSpc>
              <a:defRPr/>
            </a:pPr>
            <a:r>
              <a:rPr lang="en-US" altLang="en-US" sz="2400" dirty="0" smtClean="0"/>
              <a:t>sin(i</a:t>
            </a:r>
            <a:r>
              <a:rPr lang="en-US" altLang="en-US" sz="2400" baseline="-25000" dirty="0" smtClean="0"/>
              <a:t>1</a:t>
            </a:r>
            <a:r>
              <a:rPr lang="en-US" altLang="en-US" sz="2400" dirty="0" smtClean="0"/>
              <a:t>) = ( 6 / 8 ) x sin(90</a:t>
            </a:r>
            <a:r>
              <a:rPr lang="en-US" altLang="en-US" sz="2400" baseline="30000" dirty="0" smtClean="0"/>
              <a:t>o</a:t>
            </a:r>
            <a:r>
              <a:rPr lang="en-US" altLang="en-US" sz="2400" dirty="0" smtClean="0"/>
              <a:t>) = 0.75</a:t>
            </a:r>
          </a:p>
          <a:p>
            <a:pPr lvl="1" eaLnBrk="1" hangingPunct="1">
              <a:lnSpc>
                <a:spcPct val="90000"/>
              </a:lnSpc>
              <a:defRPr/>
            </a:pPr>
            <a:r>
              <a:rPr lang="en-US" altLang="en-US" sz="2400" dirty="0" smtClean="0"/>
              <a:t>i</a:t>
            </a:r>
            <a:r>
              <a:rPr lang="en-US" altLang="en-US" sz="2400" baseline="-25000" dirty="0" smtClean="0"/>
              <a:t>1</a:t>
            </a:r>
            <a:r>
              <a:rPr lang="en-US" altLang="en-US" sz="2400" dirty="0" smtClean="0"/>
              <a:t> = sin</a:t>
            </a:r>
            <a:r>
              <a:rPr lang="en-US" altLang="en-US" sz="2400" baseline="30000" dirty="0" smtClean="0"/>
              <a:t>-1</a:t>
            </a:r>
            <a:r>
              <a:rPr lang="en-US" altLang="en-US" sz="2400" dirty="0" smtClean="0"/>
              <a:t>(0.75) = 48.6</a:t>
            </a:r>
            <a:r>
              <a:rPr lang="en-US" altLang="en-US" sz="2400" baseline="30000" dirty="0" smtClean="0"/>
              <a:t>o</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smtClean="0">
                <a:solidFill>
                  <a:schemeClr val="accent2"/>
                </a:solidFill>
              </a:rPr>
              <a:t>Refraction</a:t>
            </a:r>
          </a:p>
        </p:txBody>
      </p:sp>
      <p:sp>
        <p:nvSpPr>
          <p:cNvPr id="58371" name="Rectangle 3"/>
          <p:cNvSpPr>
            <a:spLocks noGrp="1" noChangeArrowheads="1"/>
          </p:cNvSpPr>
          <p:nvPr>
            <p:ph type="body" idx="1"/>
          </p:nvPr>
        </p:nvSpPr>
        <p:spPr/>
        <p:txBody>
          <a:bodyPr/>
          <a:lstStyle/>
          <a:p>
            <a:pPr eaLnBrk="1" hangingPunct="1"/>
            <a:r>
              <a:rPr lang="en-US" altLang="en-US" smtClean="0"/>
              <a:t>What happens if we have several layers with increasing velocities?</a:t>
            </a:r>
          </a:p>
        </p:txBody>
      </p:sp>
      <p:sp>
        <p:nvSpPr>
          <p:cNvPr id="58372" name="Line 4"/>
          <p:cNvSpPr>
            <a:spLocks noChangeShapeType="1"/>
          </p:cNvSpPr>
          <p:nvPr/>
        </p:nvSpPr>
        <p:spPr bwMode="auto">
          <a:xfrm>
            <a:off x="1600200" y="3733800"/>
            <a:ext cx="5562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3" name="Line 5"/>
          <p:cNvSpPr>
            <a:spLocks noChangeShapeType="1"/>
          </p:cNvSpPr>
          <p:nvPr/>
        </p:nvSpPr>
        <p:spPr bwMode="auto">
          <a:xfrm>
            <a:off x="1600200" y="4419600"/>
            <a:ext cx="5562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4" name="Line 6"/>
          <p:cNvSpPr>
            <a:spLocks noChangeShapeType="1"/>
          </p:cNvSpPr>
          <p:nvPr/>
        </p:nvSpPr>
        <p:spPr bwMode="auto">
          <a:xfrm>
            <a:off x="1676400" y="5029200"/>
            <a:ext cx="5562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5" name="Line 7"/>
          <p:cNvSpPr>
            <a:spLocks noChangeShapeType="1"/>
          </p:cNvSpPr>
          <p:nvPr/>
        </p:nvSpPr>
        <p:spPr bwMode="auto">
          <a:xfrm>
            <a:off x="1676400" y="5638800"/>
            <a:ext cx="5562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6" name="Line 8"/>
          <p:cNvSpPr>
            <a:spLocks noChangeShapeType="1"/>
          </p:cNvSpPr>
          <p:nvPr/>
        </p:nvSpPr>
        <p:spPr bwMode="auto">
          <a:xfrm>
            <a:off x="1676400" y="6096000"/>
            <a:ext cx="5562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7" name="Line 9"/>
          <p:cNvSpPr>
            <a:spLocks noChangeShapeType="1"/>
          </p:cNvSpPr>
          <p:nvPr/>
        </p:nvSpPr>
        <p:spPr bwMode="auto">
          <a:xfrm>
            <a:off x="2286000" y="3733800"/>
            <a:ext cx="152400" cy="6858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8" name="Line 10"/>
          <p:cNvSpPr>
            <a:spLocks noChangeShapeType="1"/>
          </p:cNvSpPr>
          <p:nvPr/>
        </p:nvSpPr>
        <p:spPr bwMode="auto">
          <a:xfrm>
            <a:off x="2438400" y="4419600"/>
            <a:ext cx="381000" cy="6096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9" name="Line 11"/>
          <p:cNvSpPr>
            <a:spLocks noChangeShapeType="1"/>
          </p:cNvSpPr>
          <p:nvPr/>
        </p:nvSpPr>
        <p:spPr bwMode="auto">
          <a:xfrm>
            <a:off x="2819400" y="5029200"/>
            <a:ext cx="838200" cy="6096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80" name="Line 12"/>
          <p:cNvSpPr>
            <a:spLocks noChangeShapeType="1"/>
          </p:cNvSpPr>
          <p:nvPr/>
        </p:nvSpPr>
        <p:spPr bwMode="auto">
          <a:xfrm>
            <a:off x="3657600" y="5638800"/>
            <a:ext cx="1371600" cy="4572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4989" name="AutoShape 13"/>
          <p:cNvSpPr>
            <a:spLocks noChangeArrowheads="1"/>
          </p:cNvSpPr>
          <p:nvPr/>
        </p:nvSpPr>
        <p:spPr bwMode="auto">
          <a:xfrm>
            <a:off x="1905000" y="3200400"/>
            <a:ext cx="484188" cy="457200"/>
          </a:xfrm>
          <a:prstGeom prst="star5">
            <a:avLst/>
          </a:prstGeom>
          <a:solidFill>
            <a:schemeClr val="bg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54990" name="Text Box 14"/>
          <p:cNvSpPr txBox="1">
            <a:spLocks noChangeArrowheads="1"/>
          </p:cNvSpPr>
          <p:nvPr/>
        </p:nvSpPr>
        <p:spPr bwMode="auto">
          <a:xfrm>
            <a:off x="5699125" y="2936875"/>
            <a:ext cx="2562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defRPr/>
            </a:pPr>
            <a:r>
              <a:rPr lang="en-US" altLang="en-US">
                <a:solidFill>
                  <a:schemeClr val="tx2"/>
                </a:solidFill>
                <a:effectLst>
                  <a:outerShdw blurRad="38100" dist="38100" dir="2700000" algn="tl">
                    <a:srgbClr val="C0C0C0"/>
                  </a:outerShdw>
                </a:effectLst>
              </a:rPr>
              <a:t>Curved Ray Paths !</a:t>
            </a:r>
          </a:p>
        </p:txBody>
      </p:sp>
      <p:sp>
        <p:nvSpPr>
          <p:cNvPr id="58383" name="Text Box 15"/>
          <p:cNvSpPr txBox="1">
            <a:spLocks noChangeArrowheads="1"/>
          </p:cNvSpPr>
          <p:nvPr/>
        </p:nvSpPr>
        <p:spPr bwMode="auto">
          <a:xfrm>
            <a:off x="2514600" y="3200400"/>
            <a:ext cx="1554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i="1"/>
              <a:t>earthquake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en-US" smtClean="0">
                <a:solidFill>
                  <a:srgbClr val="0000FF"/>
                </a:solidFill>
              </a:rPr>
              <a:t>Refraction in Earth</a:t>
            </a:r>
          </a:p>
        </p:txBody>
      </p:sp>
      <p:sp>
        <p:nvSpPr>
          <p:cNvPr id="59395" name="Rectangle 3"/>
          <p:cNvSpPr>
            <a:spLocks noGrp="1" noChangeArrowheads="1"/>
          </p:cNvSpPr>
          <p:nvPr>
            <p:ph type="body" sz="half" idx="1"/>
          </p:nvPr>
        </p:nvSpPr>
        <p:spPr>
          <a:xfrm>
            <a:off x="685800" y="1981200"/>
            <a:ext cx="7543800" cy="1600200"/>
          </a:xfrm>
        </p:spPr>
        <p:txBody>
          <a:bodyPr/>
          <a:lstStyle/>
          <a:p>
            <a:pPr eaLnBrk="1" hangingPunct="1"/>
            <a:r>
              <a:rPr lang="en-US" altLang="en-US" sz="2400" smtClean="0"/>
              <a:t>Refraction plays a big role in body wave wave propagation because the velocity changes with depth in Earth.</a:t>
            </a:r>
          </a:p>
        </p:txBody>
      </p:sp>
      <p:graphicFrame>
        <p:nvGraphicFramePr>
          <p:cNvPr id="59396" name="Object 5"/>
          <p:cNvGraphicFramePr>
            <a:graphicFrameLocks noGrp="1" noChangeAspect="1"/>
          </p:cNvGraphicFramePr>
          <p:nvPr>
            <p:ph sz="half" idx="2"/>
          </p:nvPr>
        </p:nvGraphicFramePr>
        <p:xfrm>
          <a:off x="666750" y="3200400"/>
          <a:ext cx="7810500" cy="2935288"/>
        </p:xfrm>
        <a:graphic>
          <a:graphicData uri="http://schemas.openxmlformats.org/presentationml/2006/ole">
            <mc:AlternateContent xmlns:mc="http://schemas.openxmlformats.org/markup-compatibility/2006">
              <mc:Choice xmlns:v="urn:schemas-microsoft-com:vml" Requires="v">
                <p:oleObj spid="_x0000_s59400" name="Bitmap Image" r:id="rId4" imgW="7857143" imgH="2952381" progId="Paint.Picture">
                  <p:embed/>
                </p:oleObj>
              </mc:Choice>
              <mc:Fallback>
                <p:oleObj name="Bitmap Image" r:id="rId4" imgW="7857143" imgH="2952381"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 y="3200400"/>
                        <a:ext cx="7810500" cy="293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0418" name="Picture 2" descr="shadow_zone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513" y="533400"/>
            <a:ext cx="6276975"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Rectangle 3"/>
          <p:cNvSpPr>
            <a:spLocks noChangeArrowheads="1"/>
          </p:cNvSpPr>
          <p:nvPr/>
        </p:nvSpPr>
        <p:spPr bwMode="auto">
          <a:xfrm>
            <a:off x="3086100" y="0"/>
            <a:ext cx="2971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2800">
                <a:solidFill>
                  <a:srgbClr val="0000FF"/>
                </a:solidFill>
              </a:rPr>
              <a:t>P-Wave Refraction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en-US" smtClean="0">
                <a:solidFill>
                  <a:srgbClr val="0000FF"/>
                </a:solidFill>
              </a:rPr>
              <a:t>Wave Reflection</a:t>
            </a:r>
          </a:p>
        </p:txBody>
      </p:sp>
      <p:sp>
        <p:nvSpPr>
          <p:cNvPr id="61443" name="Rectangle 3"/>
          <p:cNvSpPr>
            <a:spLocks noGrp="1" noChangeArrowheads="1"/>
          </p:cNvSpPr>
          <p:nvPr>
            <p:ph type="body" sz="half" idx="1"/>
          </p:nvPr>
        </p:nvSpPr>
        <p:spPr>
          <a:xfrm>
            <a:off x="685800" y="1981200"/>
            <a:ext cx="8001000" cy="1447800"/>
          </a:xfrm>
        </p:spPr>
        <p:txBody>
          <a:bodyPr/>
          <a:lstStyle/>
          <a:p>
            <a:pPr eaLnBrk="1" hangingPunct="1"/>
            <a:r>
              <a:rPr lang="en-US" altLang="en-US" sz="2800" smtClean="0"/>
              <a:t>Reflections are like </a:t>
            </a:r>
            <a:r>
              <a:rPr lang="en-US" altLang="en-US" sz="2800" i="1" smtClean="0"/>
              <a:t>echoes</a:t>
            </a:r>
            <a:r>
              <a:rPr lang="en-US" altLang="en-US" sz="2800" smtClean="0"/>
              <a:t>. When a wave hits a boundary between two materials, part is refracted and part is reflected.</a:t>
            </a:r>
          </a:p>
        </p:txBody>
      </p:sp>
      <p:sp>
        <p:nvSpPr>
          <p:cNvPr id="61444" name="Text Box 5"/>
          <p:cNvSpPr txBox="1">
            <a:spLocks noChangeArrowheads="1"/>
          </p:cNvSpPr>
          <p:nvPr/>
        </p:nvSpPr>
        <p:spPr bwMode="auto">
          <a:xfrm>
            <a:off x="1066800" y="3810000"/>
            <a:ext cx="33528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800">
                <a:latin typeface="Verdana" pitchFamily="34" charset="0"/>
              </a:rPr>
              <a:t>The reflected angle is equal to the incident angle.</a:t>
            </a:r>
          </a:p>
        </p:txBody>
      </p:sp>
      <p:graphicFrame>
        <p:nvGraphicFramePr>
          <p:cNvPr id="61445" name="Object 6"/>
          <p:cNvGraphicFramePr>
            <a:graphicFrameLocks noGrp="1" noChangeAspect="1"/>
          </p:cNvGraphicFramePr>
          <p:nvPr>
            <p:ph sz="half" idx="2"/>
          </p:nvPr>
        </p:nvGraphicFramePr>
        <p:xfrm>
          <a:off x="4572000" y="3429000"/>
          <a:ext cx="3810000" cy="2727325"/>
        </p:xfrm>
        <a:graphic>
          <a:graphicData uri="http://schemas.openxmlformats.org/presentationml/2006/ole">
            <mc:AlternateContent xmlns:mc="http://schemas.openxmlformats.org/markup-compatibility/2006">
              <mc:Choice xmlns:v="urn:schemas-microsoft-com:vml" Requires="v">
                <p:oleObj spid="_x0000_s61449" name="Bitmap Image" r:id="rId4" imgW="3885714" imgH="2781688" progId="Paint.Picture">
                  <p:embed/>
                </p:oleObj>
              </mc:Choice>
              <mc:Fallback>
                <p:oleObj name="Bitmap Image" r:id="rId4" imgW="3885714" imgH="2781688" progId="Paint.Picture">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429000"/>
                        <a:ext cx="3810000" cy="272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609600"/>
            <a:ext cx="7772400" cy="933450"/>
          </a:xfrm>
        </p:spPr>
        <p:txBody>
          <a:bodyPr/>
          <a:lstStyle/>
          <a:p>
            <a:pPr eaLnBrk="1" hangingPunct="1"/>
            <a:r>
              <a:rPr lang="en-US" altLang="en-US" smtClean="0">
                <a:solidFill>
                  <a:schemeClr val="accent2"/>
                </a:solidFill>
              </a:rPr>
              <a:t>Wave Reflection</a:t>
            </a:r>
            <a:r>
              <a:rPr lang="en-US" altLang="en-US" smtClean="0"/>
              <a:t> (Echoes)</a:t>
            </a:r>
          </a:p>
        </p:txBody>
      </p:sp>
      <p:sp>
        <p:nvSpPr>
          <p:cNvPr id="62467" name="Line 3"/>
          <p:cNvSpPr>
            <a:spLocks noChangeShapeType="1"/>
          </p:cNvSpPr>
          <p:nvPr/>
        </p:nvSpPr>
        <p:spPr bwMode="auto">
          <a:xfrm>
            <a:off x="533400" y="3962400"/>
            <a:ext cx="4800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68" name="Line 4"/>
          <p:cNvSpPr>
            <a:spLocks noChangeShapeType="1"/>
          </p:cNvSpPr>
          <p:nvPr/>
        </p:nvSpPr>
        <p:spPr bwMode="auto">
          <a:xfrm>
            <a:off x="1295400" y="1752600"/>
            <a:ext cx="1143000" cy="22098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69" name="Line 5"/>
          <p:cNvSpPr>
            <a:spLocks noChangeShapeType="1"/>
          </p:cNvSpPr>
          <p:nvPr/>
        </p:nvSpPr>
        <p:spPr bwMode="auto">
          <a:xfrm flipV="1">
            <a:off x="2438400" y="1752600"/>
            <a:ext cx="1371600" cy="22098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0" name="Line 6"/>
          <p:cNvSpPr>
            <a:spLocks noChangeShapeType="1"/>
          </p:cNvSpPr>
          <p:nvPr/>
        </p:nvSpPr>
        <p:spPr bwMode="auto">
          <a:xfrm>
            <a:off x="2438400" y="3962400"/>
            <a:ext cx="2438400" cy="11430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1" name="Line 7"/>
          <p:cNvSpPr>
            <a:spLocks noChangeShapeType="1"/>
          </p:cNvSpPr>
          <p:nvPr/>
        </p:nvSpPr>
        <p:spPr bwMode="auto">
          <a:xfrm>
            <a:off x="2438400" y="1828800"/>
            <a:ext cx="0" cy="4038600"/>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2" name="Text Box 8"/>
          <p:cNvSpPr txBox="1">
            <a:spLocks noChangeArrowheads="1"/>
          </p:cNvSpPr>
          <p:nvPr/>
        </p:nvSpPr>
        <p:spPr bwMode="auto">
          <a:xfrm>
            <a:off x="1828800" y="2057400"/>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i</a:t>
            </a:r>
            <a:r>
              <a:rPr lang="en-US" altLang="en-US" sz="2400" baseline="-25000"/>
              <a:t>1</a:t>
            </a:r>
          </a:p>
        </p:txBody>
      </p:sp>
      <p:sp>
        <p:nvSpPr>
          <p:cNvPr id="62473" name="Rectangle 9"/>
          <p:cNvSpPr>
            <a:spLocks noChangeArrowheads="1"/>
          </p:cNvSpPr>
          <p:nvPr/>
        </p:nvSpPr>
        <p:spPr bwMode="auto">
          <a:xfrm>
            <a:off x="2667000" y="2438400"/>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i</a:t>
            </a:r>
            <a:r>
              <a:rPr lang="en-US" altLang="en-US" sz="2400" baseline="-25000"/>
              <a:t>3</a:t>
            </a:r>
          </a:p>
        </p:txBody>
      </p:sp>
      <p:sp>
        <p:nvSpPr>
          <p:cNvPr id="62474" name="Rectangle 10"/>
          <p:cNvSpPr>
            <a:spLocks noChangeArrowheads="1"/>
          </p:cNvSpPr>
          <p:nvPr/>
        </p:nvSpPr>
        <p:spPr bwMode="auto">
          <a:xfrm>
            <a:off x="2819400" y="4800600"/>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i</a:t>
            </a:r>
            <a:r>
              <a:rPr lang="en-US" altLang="en-US" sz="2400" baseline="-25000"/>
              <a:t>2</a:t>
            </a:r>
          </a:p>
        </p:txBody>
      </p:sp>
      <p:sp>
        <p:nvSpPr>
          <p:cNvPr id="62475" name="Freeform 11"/>
          <p:cNvSpPr>
            <a:spLocks/>
          </p:cNvSpPr>
          <p:nvPr/>
        </p:nvSpPr>
        <p:spPr bwMode="auto">
          <a:xfrm>
            <a:off x="1841500" y="2617788"/>
            <a:ext cx="588963" cy="187325"/>
          </a:xfrm>
          <a:custGeom>
            <a:avLst/>
            <a:gdLst>
              <a:gd name="T0" fmla="*/ 0 w 371"/>
              <a:gd name="T1" fmla="*/ 2147483647 h 118"/>
              <a:gd name="T2" fmla="*/ 2147483647 w 371"/>
              <a:gd name="T3" fmla="*/ 2147483647 h 118"/>
              <a:gd name="T4" fmla="*/ 2147483647 w 371"/>
              <a:gd name="T5" fmla="*/ 2147483647 h 118"/>
              <a:gd name="T6" fmla="*/ 2147483647 w 371"/>
              <a:gd name="T7" fmla="*/ 0 h 118"/>
              <a:gd name="T8" fmla="*/ 2147483647 w 371"/>
              <a:gd name="T9" fmla="*/ 2147483647 h 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1" h="118">
                <a:moveTo>
                  <a:pt x="0" y="118"/>
                </a:moveTo>
                <a:cubicBezTo>
                  <a:pt x="41" y="88"/>
                  <a:pt x="67" y="47"/>
                  <a:pt x="118" y="32"/>
                </a:cubicBezTo>
                <a:cubicBezTo>
                  <a:pt x="210" y="5"/>
                  <a:pt x="74" y="50"/>
                  <a:pt x="197" y="8"/>
                </a:cubicBezTo>
                <a:cubicBezTo>
                  <a:pt x="205" y="5"/>
                  <a:pt x="221" y="0"/>
                  <a:pt x="221" y="0"/>
                </a:cubicBezTo>
                <a:cubicBezTo>
                  <a:pt x="366" y="8"/>
                  <a:pt x="316" y="8"/>
                  <a:pt x="371" y="8"/>
                </a:cubicBezTo>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6" name="Freeform 12"/>
          <p:cNvSpPr>
            <a:spLocks/>
          </p:cNvSpPr>
          <p:nvPr/>
        </p:nvSpPr>
        <p:spPr bwMode="auto">
          <a:xfrm>
            <a:off x="2466975" y="4379913"/>
            <a:ext cx="842963" cy="568325"/>
          </a:xfrm>
          <a:custGeom>
            <a:avLst/>
            <a:gdLst>
              <a:gd name="T0" fmla="*/ 0 w 531"/>
              <a:gd name="T1" fmla="*/ 2147483647 h 358"/>
              <a:gd name="T2" fmla="*/ 2147483647 w 531"/>
              <a:gd name="T3" fmla="*/ 2147483647 h 358"/>
              <a:gd name="T4" fmla="*/ 2147483647 w 531"/>
              <a:gd name="T5" fmla="*/ 2147483647 h 358"/>
              <a:gd name="T6" fmla="*/ 2147483647 w 531"/>
              <a:gd name="T7" fmla="*/ 2147483647 h 358"/>
              <a:gd name="T8" fmla="*/ 2147483647 w 531"/>
              <a:gd name="T9" fmla="*/ 2147483647 h 358"/>
              <a:gd name="T10" fmla="*/ 2147483647 w 531"/>
              <a:gd name="T11" fmla="*/ 2147483647 h 358"/>
              <a:gd name="T12" fmla="*/ 2147483647 w 531"/>
              <a:gd name="T13" fmla="*/ 2147483647 h 3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1" h="358">
                <a:moveTo>
                  <a:pt x="0" y="358"/>
                </a:moveTo>
                <a:cubicBezTo>
                  <a:pt x="69" y="346"/>
                  <a:pt x="116" y="303"/>
                  <a:pt x="182" y="287"/>
                </a:cubicBezTo>
                <a:cubicBezTo>
                  <a:pt x="213" y="266"/>
                  <a:pt x="248" y="248"/>
                  <a:pt x="284" y="239"/>
                </a:cubicBezTo>
                <a:cubicBezTo>
                  <a:pt x="313" y="211"/>
                  <a:pt x="345" y="182"/>
                  <a:pt x="379" y="160"/>
                </a:cubicBezTo>
                <a:cubicBezTo>
                  <a:pt x="409" y="117"/>
                  <a:pt x="452" y="87"/>
                  <a:pt x="490" y="50"/>
                </a:cubicBezTo>
                <a:cubicBezTo>
                  <a:pt x="497" y="43"/>
                  <a:pt x="498" y="33"/>
                  <a:pt x="505" y="26"/>
                </a:cubicBezTo>
                <a:cubicBezTo>
                  <a:pt x="531" y="0"/>
                  <a:pt x="529" y="23"/>
                  <a:pt x="529" y="3"/>
                </a:cubicBezTo>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7" name="Freeform 13"/>
          <p:cNvSpPr>
            <a:spLocks/>
          </p:cNvSpPr>
          <p:nvPr/>
        </p:nvSpPr>
        <p:spPr bwMode="auto">
          <a:xfrm>
            <a:off x="2466975" y="2943225"/>
            <a:ext cx="463550" cy="212725"/>
          </a:xfrm>
          <a:custGeom>
            <a:avLst/>
            <a:gdLst>
              <a:gd name="T0" fmla="*/ 0 w 292"/>
              <a:gd name="T1" fmla="*/ 0 h 134"/>
              <a:gd name="T2" fmla="*/ 2147483647 w 292"/>
              <a:gd name="T3" fmla="*/ 2147483647 h 134"/>
              <a:gd name="T4" fmla="*/ 2147483647 w 292"/>
              <a:gd name="T5" fmla="*/ 2147483647 h 134"/>
              <a:gd name="T6" fmla="*/ 2147483647 w 292"/>
              <a:gd name="T7" fmla="*/ 2147483647 h 134"/>
              <a:gd name="T8" fmla="*/ 2147483647 w 292"/>
              <a:gd name="T9" fmla="*/ 2147483647 h 134"/>
              <a:gd name="T10" fmla="*/ 2147483647 w 292"/>
              <a:gd name="T11" fmla="*/ 2147483647 h 134"/>
              <a:gd name="T12" fmla="*/ 2147483647 w 292"/>
              <a:gd name="T13" fmla="*/ 2147483647 h 1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2" h="134">
                <a:moveTo>
                  <a:pt x="0" y="0"/>
                </a:moveTo>
                <a:cubicBezTo>
                  <a:pt x="49" y="16"/>
                  <a:pt x="76" y="25"/>
                  <a:pt x="127" y="32"/>
                </a:cubicBezTo>
                <a:cubicBezTo>
                  <a:pt x="182" y="51"/>
                  <a:pt x="158" y="43"/>
                  <a:pt x="198" y="55"/>
                </a:cubicBezTo>
                <a:cubicBezTo>
                  <a:pt x="206" y="60"/>
                  <a:pt x="214" y="64"/>
                  <a:pt x="221" y="71"/>
                </a:cubicBezTo>
                <a:cubicBezTo>
                  <a:pt x="228" y="78"/>
                  <a:pt x="230" y="89"/>
                  <a:pt x="237" y="95"/>
                </a:cubicBezTo>
                <a:cubicBezTo>
                  <a:pt x="251" y="107"/>
                  <a:pt x="268" y="116"/>
                  <a:pt x="284" y="126"/>
                </a:cubicBezTo>
                <a:cubicBezTo>
                  <a:pt x="287" y="128"/>
                  <a:pt x="289" y="131"/>
                  <a:pt x="292" y="134"/>
                </a:cubicBezTo>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8" name="Text Box 14"/>
          <p:cNvSpPr txBox="1">
            <a:spLocks noChangeArrowheads="1"/>
          </p:cNvSpPr>
          <p:nvPr/>
        </p:nvSpPr>
        <p:spPr bwMode="auto">
          <a:xfrm>
            <a:off x="5318125" y="1870075"/>
            <a:ext cx="294163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i</a:t>
            </a:r>
            <a:r>
              <a:rPr lang="en-US" altLang="en-US" sz="2400" baseline="-25000"/>
              <a:t>1</a:t>
            </a:r>
            <a:r>
              <a:rPr lang="en-US" altLang="en-US" sz="2400"/>
              <a:t> = angle of incidence</a:t>
            </a:r>
          </a:p>
          <a:p>
            <a:pPr>
              <a:spcBef>
                <a:spcPct val="0"/>
              </a:spcBef>
              <a:buFontTx/>
              <a:buNone/>
            </a:pPr>
            <a:r>
              <a:rPr lang="en-US" altLang="en-US" sz="2400"/>
              <a:t>i</a:t>
            </a:r>
            <a:r>
              <a:rPr lang="en-US" altLang="en-US" sz="2400" baseline="-25000"/>
              <a:t>2</a:t>
            </a:r>
            <a:r>
              <a:rPr lang="en-US" altLang="en-US" sz="2400"/>
              <a:t> = angle of refraction</a:t>
            </a:r>
          </a:p>
          <a:p>
            <a:pPr>
              <a:spcBef>
                <a:spcPct val="0"/>
              </a:spcBef>
              <a:buFontTx/>
              <a:buNone/>
            </a:pPr>
            <a:r>
              <a:rPr lang="en-US" altLang="en-US" sz="2400"/>
              <a:t>i</a:t>
            </a:r>
            <a:r>
              <a:rPr lang="en-US" altLang="en-US" sz="2400" baseline="-25000"/>
              <a:t>3</a:t>
            </a:r>
            <a:r>
              <a:rPr lang="en-US" altLang="en-US" sz="2400"/>
              <a:t> = angle of reflection</a:t>
            </a:r>
          </a:p>
        </p:txBody>
      </p:sp>
      <p:sp>
        <p:nvSpPr>
          <p:cNvPr id="62479" name="Text Box 15"/>
          <p:cNvSpPr txBox="1">
            <a:spLocks noChangeArrowheads="1"/>
          </p:cNvSpPr>
          <p:nvPr/>
        </p:nvSpPr>
        <p:spPr bwMode="auto">
          <a:xfrm>
            <a:off x="457200" y="3429000"/>
            <a:ext cx="1230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i="1"/>
              <a:t>velocity</a:t>
            </a:r>
            <a:r>
              <a:rPr lang="en-US" altLang="en-US" sz="2400" i="1" baseline="-25000"/>
              <a:t>1</a:t>
            </a:r>
          </a:p>
        </p:txBody>
      </p:sp>
      <p:sp>
        <p:nvSpPr>
          <p:cNvPr id="62480" name="Rectangle 16"/>
          <p:cNvSpPr>
            <a:spLocks noChangeArrowheads="1"/>
          </p:cNvSpPr>
          <p:nvPr/>
        </p:nvSpPr>
        <p:spPr bwMode="auto">
          <a:xfrm>
            <a:off x="457200" y="4114800"/>
            <a:ext cx="1230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i="1"/>
              <a:t>velocity</a:t>
            </a:r>
            <a:r>
              <a:rPr lang="en-US" altLang="en-US" sz="2400" i="1" baseline="-25000"/>
              <a:t>2</a:t>
            </a:r>
          </a:p>
        </p:txBody>
      </p:sp>
      <p:sp>
        <p:nvSpPr>
          <p:cNvPr id="62481" name="Text Box 17"/>
          <p:cNvSpPr txBox="1">
            <a:spLocks noChangeArrowheads="1"/>
          </p:cNvSpPr>
          <p:nvPr/>
        </p:nvSpPr>
        <p:spPr bwMode="auto">
          <a:xfrm>
            <a:off x="5867400" y="3733800"/>
            <a:ext cx="2408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i</a:t>
            </a:r>
            <a:r>
              <a:rPr lang="en-US" altLang="en-US" sz="2400" baseline="-25000"/>
              <a:t>1</a:t>
            </a:r>
            <a:r>
              <a:rPr lang="en-US" altLang="en-US" sz="2400"/>
              <a:t> always equals i</a:t>
            </a:r>
            <a:r>
              <a:rPr lang="en-US" altLang="en-US" sz="2400" baseline="-25000"/>
              <a:t>3</a:t>
            </a:r>
          </a:p>
        </p:txBody>
      </p:sp>
      <p:sp>
        <p:nvSpPr>
          <p:cNvPr id="62482" name="Rectangle 18"/>
          <p:cNvSpPr>
            <a:spLocks noChangeArrowheads="1"/>
          </p:cNvSpPr>
          <p:nvPr/>
        </p:nvSpPr>
        <p:spPr bwMode="auto">
          <a:xfrm>
            <a:off x="5730875" y="3616325"/>
            <a:ext cx="2819400" cy="762000"/>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490" name="Picture 2" descr="19"/>
          <p:cNvPicPr>
            <a:picLocks noChangeAspect="1" noChangeArrowheads="1"/>
          </p:cNvPicPr>
          <p:nvPr/>
        </p:nvPicPr>
        <p:blipFill>
          <a:blip r:embed="rId3">
            <a:extLst>
              <a:ext uri="{28A0092B-C50C-407E-A947-70E740481C1C}">
                <a14:useLocalDpi xmlns:a14="http://schemas.microsoft.com/office/drawing/2010/main" val="0"/>
              </a:ext>
            </a:extLst>
          </a:blip>
          <a:srcRect b="29199"/>
          <a:stretch>
            <a:fillRect/>
          </a:stretch>
        </p:blipFill>
        <p:spPr bwMode="auto">
          <a:xfrm>
            <a:off x="1863725" y="1295400"/>
            <a:ext cx="5416550" cy="41148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3491" name="Text Box 4"/>
          <p:cNvSpPr txBox="1">
            <a:spLocks noChangeArrowheads="1"/>
          </p:cNvSpPr>
          <p:nvPr/>
        </p:nvSpPr>
        <p:spPr bwMode="auto">
          <a:xfrm>
            <a:off x="280988" y="4648200"/>
            <a:ext cx="2673350"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1400" b="1">
                <a:solidFill>
                  <a:schemeClr val="bg1"/>
                </a:solidFill>
                <a:latin typeface="Arial" pitchFamily="34" charset="0"/>
              </a:rPr>
              <a:t>A beam of light is refracted or reflected when it crosses the boundary between air and water. Seismic waves behave similarly at boundaries within the Earth.</a:t>
            </a:r>
          </a:p>
        </p:txBody>
      </p:sp>
      <p:sp>
        <p:nvSpPr>
          <p:cNvPr id="63492" name="Text Box 5"/>
          <p:cNvSpPr txBox="1">
            <a:spLocks noChangeArrowheads="1"/>
          </p:cNvSpPr>
          <p:nvPr/>
        </p:nvSpPr>
        <p:spPr bwMode="auto">
          <a:xfrm>
            <a:off x="3305175" y="5562600"/>
            <a:ext cx="555783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1400" b="1">
                <a:solidFill>
                  <a:schemeClr val="bg1"/>
                </a:solidFill>
                <a:latin typeface="Arial" pitchFamily="34" charset="0"/>
              </a:rPr>
              <a:t>P and S Waves radiate from an earthquake focus in many directions</a:t>
            </a:r>
          </a:p>
        </p:txBody>
      </p:sp>
      <p:sp>
        <p:nvSpPr>
          <p:cNvPr id="63493" name="Text Box 6"/>
          <p:cNvSpPr txBox="1">
            <a:spLocks noChangeArrowheads="1"/>
          </p:cNvSpPr>
          <p:nvPr/>
        </p:nvSpPr>
        <p:spPr bwMode="auto">
          <a:xfrm>
            <a:off x="1828800" y="6324600"/>
            <a:ext cx="2319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1400"/>
              <a:t>from Press and Siever (1994)</a:t>
            </a:r>
          </a:p>
        </p:txBody>
      </p:sp>
      <p:sp>
        <p:nvSpPr>
          <p:cNvPr id="63494" name="Text Box 7"/>
          <p:cNvSpPr txBox="1">
            <a:spLocks noChangeArrowheads="1"/>
          </p:cNvSpPr>
          <p:nvPr/>
        </p:nvSpPr>
        <p:spPr bwMode="auto">
          <a:xfrm>
            <a:off x="1266825" y="457200"/>
            <a:ext cx="6470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US" altLang="en-US" sz="2400" b="1" i="1">
                <a:solidFill>
                  <a:schemeClr val="tx2"/>
                </a:solidFill>
                <a:latin typeface="Arial" pitchFamily="34" charset="0"/>
              </a:rPr>
              <a:t>Reflection and refraction  of seismic waves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4514" name="Object 3"/>
          <p:cNvGraphicFramePr>
            <a:graphicFrameLocks noChangeAspect="1"/>
          </p:cNvGraphicFramePr>
          <p:nvPr/>
        </p:nvGraphicFramePr>
        <p:xfrm>
          <a:off x="1495425" y="357188"/>
          <a:ext cx="6153150" cy="6145212"/>
        </p:xfrm>
        <a:graphic>
          <a:graphicData uri="http://schemas.openxmlformats.org/presentationml/2006/ole">
            <mc:AlternateContent xmlns:mc="http://schemas.openxmlformats.org/markup-compatibility/2006">
              <mc:Choice xmlns:v="urn:schemas-microsoft-com:vml" Requires="v">
                <p:oleObj spid="_x0000_s64518" name="Bitmap Image" r:id="rId4" imgW="6152381" imgH="6144483" progId="Paint.Picture">
                  <p:embed/>
                </p:oleObj>
              </mc:Choice>
              <mc:Fallback>
                <p:oleObj name="Bitmap Image" r:id="rId4" imgW="6152381" imgH="6144483"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5425" y="357188"/>
                        <a:ext cx="6153150" cy="614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743200"/>
            <a:ext cx="7743825" cy="314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539" name="Rectangle 3"/>
          <p:cNvSpPr>
            <a:spLocks noChangeArrowheads="1"/>
          </p:cNvSpPr>
          <p:nvPr/>
        </p:nvSpPr>
        <p:spPr bwMode="auto">
          <a:xfrm>
            <a:off x="685800" y="2743200"/>
            <a:ext cx="7772400" cy="31242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65540" name="Text Box 4"/>
          <p:cNvSpPr txBox="1">
            <a:spLocks noChangeArrowheads="1"/>
          </p:cNvSpPr>
          <p:nvPr/>
        </p:nvSpPr>
        <p:spPr bwMode="auto">
          <a:xfrm>
            <a:off x="1371600" y="1295400"/>
            <a:ext cx="6172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3600" b="1">
                <a:solidFill>
                  <a:srgbClr val="0000FF"/>
                </a:solidFill>
              </a:rPr>
              <a:t>Depth Phases:  pP, sS, sP, pS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5800" y="1447800"/>
            <a:ext cx="7772400" cy="1143000"/>
          </a:xfrm>
        </p:spPr>
        <p:txBody>
          <a:bodyPr/>
          <a:lstStyle/>
          <a:p>
            <a:pPr eaLnBrk="1" hangingPunct="1"/>
            <a:r>
              <a:rPr lang="en-US" altLang="en-US" smtClean="0">
                <a:solidFill>
                  <a:srgbClr val="0000FF"/>
                </a:solidFill>
              </a:rPr>
              <a:t>Crustal &amp; Regional Phases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57400"/>
            <a:ext cx="8239125" cy="394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587" name="Rectangle 3"/>
          <p:cNvSpPr>
            <a:spLocks noChangeArrowheads="1"/>
          </p:cNvSpPr>
          <p:nvPr/>
        </p:nvSpPr>
        <p:spPr bwMode="auto">
          <a:xfrm>
            <a:off x="533400" y="2057400"/>
            <a:ext cx="8229600" cy="39624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67588" name="Text Box 4"/>
          <p:cNvSpPr txBox="1">
            <a:spLocks noChangeArrowheads="1"/>
          </p:cNvSpPr>
          <p:nvPr/>
        </p:nvSpPr>
        <p:spPr bwMode="auto">
          <a:xfrm>
            <a:off x="1219200" y="762000"/>
            <a:ext cx="6400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3600" b="1">
                <a:solidFill>
                  <a:srgbClr val="0000FF"/>
                </a:solidFill>
              </a:rPr>
              <a:t>Crustal Seismic Phases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08075"/>
            <a:ext cx="4600575" cy="5430838"/>
          </a:xfrm>
          <a:prstGeom prst="rect">
            <a:avLst/>
          </a:prstGeom>
          <a:noFill/>
          <a:ln w="5715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611" name="Text Box 3"/>
          <p:cNvSpPr txBox="1">
            <a:spLocks noChangeArrowheads="1"/>
          </p:cNvSpPr>
          <p:nvPr/>
        </p:nvSpPr>
        <p:spPr bwMode="auto">
          <a:xfrm>
            <a:off x="5486400" y="3657600"/>
            <a:ext cx="343535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500"/>
              </a:spcBef>
              <a:spcAft>
                <a:spcPts val="500"/>
              </a:spcAft>
              <a:buFontTx/>
              <a:buNone/>
            </a:pPr>
            <a:r>
              <a:rPr lang="en-US" altLang="en-US" sz="2000" b="1">
                <a:latin typeface="Arial" pitchFamily="34" charset="0"/>
              </a:rPr>
              <a:t>Reflection and refraction of a longitudinal (P) wave in an earthquake after it hits a boundary between two types of rock.   Note conversion from P to S (angles determined by Snell’s law)</a:t>
            </a:r>
            <a:endParaRPr lang="en-US" altLang="en-US" sz="2000">
              <a:latin typeface="Arial" pitchFamily="34" charset="0"/>
            </a:endParaRPr>
          </a:p>
        </p:txBody>
      </p:sp>
      <p:sp>
        <p:nvSpPr>
          <p:cNvPr id="68612" name="Text Box 4"/>
          <p:cNvSpPr txBox="1">
            <a:spLocks noChangeArrowheads="1"/>
          </p:cNvSpPr>
          <p:nvPr/>
        </p:nvSpPr>
        <p:spPr bwMode="auto">
          <a:xfrm>
            <a:off x="5486400" y="1143000"/>
            <a:ext cx="33528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500"/>
              </a:spcBef>
              <a:spcAft>
                <a:spcPts val="500"/>
              </a:spcAft>
              <a:buFontTx/>
              <a:buNone/>
            </a:pPr>
            <a:r>
              <a:rPr lang="en-US" altLang="en-US" sz="2000" b="1">
                <a:latin typeface="Arial" pitchFamily="34" charset="0"/>
              </a:rPr>
              <a:t>Picture of the paths of seismic P or S waves being reflected and refracted in rock structures of the Earth's crust.</a:t>
            </a:r>
            <a:r>
              <a:rPr lang="en-US" altLang="en-US" sz="1400" b="1">
                <a:latin typeface="Arial" pitchFamily="34" charset="0"/>
              </a:rPr>
              <a:t> </a:t>
            </a:r>
          </a:p>
        </p:txBody>
      </p:sp>
      <p:sp>
        <p:nvSpPr>
          <p:cNvPr id="68613" name="Text Box 6"/>
          <p:cNvSpPr txBox="1">
            <a:spLocks noChangeArrowheads="1"/>
          </p:cNvSpPr>
          <p:nvPr/>
        </p:nvSpPr>
        <p:spPr bwMode="auto">
          <a:xfrm>
            <a:off x="1336675" y="228600"/>
            <a:ext cx="6470650" cy="8302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US" altLang="en-US" sz="2400" b="1" i="1">
                <a:solidFill>
                  <a:srgbClr val="FF0000"/>
                </a:solidFill>
                <a:latin typeface="Arial" pitchFamily="34" charset="0"/>
              </a:rPr>
              <a:t>Seismogram Complexity: Reflection and refraction  of seismic waves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9634" name="Picture 2" descr="Map3_p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30188"/>
            <a:ext cx="5629275" cy="639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Text Box 3"/>
          <p:cNvSpPr txBox="1">
            <a:spLocks noChangeArrowheads="1"/>
          </p:cNvSpPr>
          <p:nvPr/>
        </p:nvSpPr>
        <p:spPr bwMode="auto">
          <a:xfrm>
            <a:off x="441325" y="879475"/>
            <a:ext cx="2789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0000FF"/>
                </a:solidFill>
              </a:rPr>
              <a:t>Basin Surface Waves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0658" name="Picture 2" descr="s3lbx_santacruz_av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9913" y="411163"/>
            <a:ext cx="6034087" cy="603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 Box 3"/>
          <p:cNvSpPr txBox="1">
            <a:spLocks noChangeArrowheads="1"/>
          </p:cNvSpPr>
          <p:nvPr/>
        </p:nvSpPr>
        <p:spPr bwMode="auto">
          <a:xfrm>
            <a:off x="533400" y="457200"/>
            <a:ext cx="1828800" cy="27416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600">
                <a:latin typeface="Arial" pitchFamily="34" charset="0"/>
              </a:rPr>
              <a:t>Surface waves (basin waves) lead to “nonstationarity” (long period energy arrives later than high-frequency energy).  Note contrast with records from 1989 Loma Prieta earthquake recorded at Santa Cruz</a:t>
            </a:r>
          </a:p>
        </p:txBody>
      </p:sp>
      <p:sp>
        <p:nvSpPr>
          <p:cNvPr id="70660" name="Text Box 4"/>
          <p:cNvSpPr txBox="1">
            <a:spLocks noChangeArrowheads="1"/>
          </p:cNvSpPr>
          <p:nvPr/>
        </p:nvSpPr>
        <p:spPr bwMode="auto">
          <a:xfrm>
            <a:off x="533400" y="4419600"/>
            <a:ext cx="245427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a:solidFill>
                  <a:srgbClr val="0000FF"/>
                </a:solidFill>
              </a:rPr>
              <a:t>Important concept: integration is like high-cut (low-pass) filtering</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682" name="Picture 2" descr="HFJLEJFABJFCGKLJNCNNLMAA052810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143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Oval 3"/>
          <p:cNvSpPr>
            <a:spLocks noChangeArrowheads="1"/>
          </p:cNvSpPr>
          <p:nvPr/>
        </p:nvSpPr>
        <p:spPr bwMode="auto">
          <a:xfrm>
            <a:off x="3657600" y="3276600"/>
            <a:ext cx="685800" cy="609600"/>
          </a:xfrm>
          <a:prstGeom prst="ellipse">
            <a:avLst/>
          </a:prstGeom>
          <a:noFill/>
          <a:ln w="31750">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71684" name="Text Box 4"/>
          <p:cNvSpPr txBox="1">
            <a:spLocks noChangeArrowheads="1"/>
          </p:cNvSpPr>
          <p:nvPr/>
        </p:nvSpPr>
        <p:spPr bwMode="auto">
          <a:xfrm>
            <a:off x="517525" y="1562100"/>
            <a:ext cx="1616075" cy="14652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solidFill>
                  <a:schemeClr val="bg1"/>
                </a:solidFill>
                <a:latin typeface="Verdana" pitchFamily="34" charset="0"/>
              </a:rPr>
              <a:t>Surface waves on Taiwan coastal plain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descr="rm_alcp02_av_4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6600" y="228600"/>
            <a:ext cx="5129213"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en-US" smtClean="0">
                <a:solidFill>
                  <a:srgbClr val="0000FF"/>
                </a:solidFill>
              </a:rPr>
              <a:t>Travel Time</a:t>
            </a:r>
          </a:p>
        </p:txBody>
      </p:sp>
      <p:sp>
        <p:nvSpPr>
          <p:cNvPr id="73731" name="Rectangle 3"/>
          <p:cNvSpPr>
            <a:spLocks noGrp="1" noChangeArrowheads="1"/>
          </p:cNvSpPr>
          <p:nvPr>
            <p:ph type="body" idx="1"/>
          </p:nvPr>
        </p:nvSpPr>
        <p:spPr/>
        <p:txBody>
          <a:bodyPr/>
          <a:lstStyle/>
          <a:p>
            <a:pPr marL="609600" indent="-609600" eaLnBrk="1" hangingPunct="1">
              <a:lnSpc>
                <a:spcPct val="90000"/>
              </a:lnSpc>
            </a:pPr>
            <a:r>
              <a:rPr lang="en-US" altLang="en-US" sz="2800" smtClean="0"/>
              <a:t>Travel time, T, is defined as </a:t>
            </a:r>
          </a:p>
          <a:p>
            <a:pPr marL="1371600" lvl="2" indent="-457200" eaLnBrk="1" hangingPunct="1">
              <a:lnSpc>
                <a:spcPct val="90000"/>
              </a:lnSpc>
              <a:buFontTx/>
              <a:buNone/>
            </a:pPr>
            <a:r>
              <a:rPr lang="en-US" altLang="en-US" sz="2000" smtClean="0"/>
              <a:t>T = distance / velocity</a:t>
            </a:r>
          </a:p>
          <a:p>
            <a:pPr marL="1371600" lvl="2" indent="-457200" eaLnBrk="1" hangingPunct="1">
              <a:lnSpc>
                <a:spcPct val="90000"/>
              </a:lnSpc>
              <a:buFontTx/>
              <a:buNone/>
            </a:pPr>
            <a:endParaRPr lang="en-US" altLang="en-US" sz="2000" smtClean="0"/>
          </a:p>
          <a:p>
            <a:pPr marL="609600" indent="-609600" eaLnBrk="1" hangingPunct="1">
              <a:lnSpc>
                <a:spcPct val="90000"/>
              </a:lnSpc>
            </a:pPr>
            <a:r>
              <a:rPr lang="en-US" altLang="en-US" sz="2800" smtClean="0"/>
              <a:t>Example: the travel times of P- and S-waves are</a:t>
            </a:r>
          </a:p>
          <a:p>
            <a:pPr marL="1371600" lvl="2" indent="-457200" eaLnBrk="1" hangingPunct="1">
              <a:lnSpc>
                <a:spcPct val="90000"/>
              </a:lnSpc>
              <a:buFontTx/>
              <a:buNone/>
            </a:pPr>
            <a:r>
              <a:rPr lang="en-US" altLang="en-US" sz="2000" smtClean="0"/>
              <a:t>T</a:t>
            </a:r>
            <a:r>
              <a:rPr lang="en-US" altLang="en-US" sz="2000" baseline="-25000" smtClean="0"/>
              <a:t>p</a:t>
            </a:r>
            <a:r>
              <a:rPr lang="en-US" altLang="en-US" sz="2000" smtClean="0"/>
              <a:t> = distance / P-velocity</a:t>
            </a:r>
          </a:p>
          <a:p>
            <a:pPr marL="1371600" lvl="2" indent="-457200" eaLnBrk="1" hangingPunct="1">
              <a:lnSpc>
                <a:spcPct val="90000"/>
              </a:lnSpc>
              <a:buFontTx/>
              <a:buNone/>
            </a:pPr>
            <a:r>
              <a:rPr lang="en-US" altLang="en-US" sz="2000" smtClean="0"/>
              <a:t>T</a:t>
            </a:r>
            <a:r>
              <a:rPr lang="en-US" altLang="en-US" sz="2000" baseline="-25000" smtClean="0"/>
              <a:t>s</a:t>
            </a:r>
            <a:r>
              <a:rPr lang="en-US" altLang="en-US" sz="2000" smtClean="0"/>
              <a:t> = distance / S-velocity</a:t>
            </a:r>
          </a:p>
          <a:p>
            <a:pPr marL="1371600" lvl="2" indent="-457200" eaLnBrk="1" hangingPunct="1">
              <a:lnSpc>
                <a:spcPct val="90000"/>
              </a:lnSpc>
            </a:pPr>
            <a:endParaRPr lang="en-US" altLang="en-US" sz="2000" smtClean="0"/>
          </a:p>
          <a:p>
            <a:pPr marL="609600" indent="-609600" eaLnBrk="1" hangingPunct="1">
              <a:lnSpc>
                <a:spcPct val="90000"/>
              </a:lnSpc>
            </a:pPr>
            <a:r>
              <a:rPr lang="en-US" altLang="en-US" sz="2800" smtClean="0"/>
              <a:t>Since P-waves travel faster than S-wave, the time separation between the two is larger at greater distances.</a:t>
            </a:r>
          </a:p>
          <a:p>
            <a:pPr marL="609600" indent="-609600" eaLnBrk="1" hangingPunct="1">
              <a:lnSpc>
                <a:spcPct val="90000"/>
              </a:lnSpc>
            </a:pPr>
            <a:endParaRPr lang="en-US" altLang="en-US" sz="2800" smtClean="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4" name="Picture 2" descr="sylm_3comp_a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228600"/>
            <a:ext cx="4897438"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 Box 3"/>
          <p:cNvSpPr txBox="1">
            <a:spLocks noChangeArrowheads="1"/>
          </p:cNvSpPr>
          <p:nvPr/>
        </p:nvSpPr>
        <p:spPr bwMode="auto">
          <a:xfrm>
            <a:off x="838200" y="838200"/>
            <a:ext cx="2286000" cy="116998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600">
                <a:latin typeface="Arial" pitchFamily="34" charset="0"/>
              </a:rPr>
              <a:t>P wave arrives before S wave. S-Trigger time = 3.2 sec, hypocentral distance between approx. 5*3.2= 16 km and 8*3.2= 26 km</a:t>
            </a:r>
          </a:p>
        </p:txBody>
      </p:sp>
      <p:sp>
        <p:nvSpPr>
          <p:cNvPr id="74756" name="Text Box 4"/>
          <p:cNvSpPr txBox="1">
            <a:spLocks noChangeArrowheads="1"/>
          </p:cNvSpPr>
          <p:nvPr/>
        </p:nvSpPr>
        <p:spPr bwMode="auto">
          <a:xfrm>
            <a:off x="838200" y="2743200"/>
            <a:ext cx="2286000" cy="9906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600">
                <a:latin typeface="Arial" pitchFamily="34" charset="0"/>
              </a:rPr>
              <a:t>P-motion much higher frequency than S, and predominately on vertical component.</a:t>
            </a:r>
          </a:p>
        </p:txBody>
      </p:sp>
      <p:sp>
        <p:nvSpPr>
          <p:cNvPr id="74757" name="Text Box 5"/>
          <p:cNvSpPr txBox="1">
            <a:spLocks noChangeArrowheads="1"/>
          </p:cNvSpPr>
          <p:nvPr/>
        </p:nvSpPr>
        <p:spPr bwMode="auto">
          <a:xfrm>
            <a:off x="838200" y="4876800"/>
            <a:ext cx="2286000" cy="5334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600">
                <a:latin typeface="Arial" pitchFamily="34" charset="0"/>
              </a:rPr>
              <a:t>Dominant motions are S waves.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Text Box 3"/>
          <p:cNvSpPr txBox="1">
            <a:spLocks noChangeArrowheads="1"/>
          </p:cNvSpPr>
          <p:nvPr/>
        </p:nvSpPr>
        <p:spPr bwMode="auto">
          <a:xfrm>
            <a:off x="381000" y="762000"/>
            <a:ext cx="2168525" cy="230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30000"/>
              </a:spcBef>
              <a:buFontTx/>
              <a:buNone/>
            </a:pPr>
            <a:r>
              <a:rPr lang="en-US" altLang="en-US" sz="2400" b="1">
                <a:solidFill>
                  <a:srgbClr val="0000FF"/>
                </a:solidFill>
                <a:latin typeface="Arial" pitchFamily="34" charset="0"/>
              </a:rPr>
              <a:t>Travel-time curves: crustal phases, layer over halfspace</a:t>
            </a:r>
          </a:p>
        </p:txBody>
      </p:sp>
      <p:pic>
        <p:nvPicPr>
          <p:cNvPr id="75779" name="Picture 4" descr="Stt_Ptt_same_pl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317500"/>
            <a:ext cx="63246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Text Box 5"/>
          <p:cNvSpPr txBox="1">
            <a:spLocks noChangeArrowheads="1"/>
          </p:cNvSpPr>
          <p:nvPr/>
        </p:nvSpPr>
        <p:spPr bwMode="auto">
          <a:xfrm>
            <a:off x="441325" y="3698875"/>
            <a:ext cx="19208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a:solidFill>
                  <a:srgbClr val="FF0000"/>
                </a:solidFill>
              </a:rPr>
              <a:t>(Draw picture of rays on board for critical angle refraction)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04800"/>
            <a:ext cx="4111625"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6803" name="Rectangle 3"/>
          <p:cNvSpPr>
            <a:spLocks noChangeArrowheads="1"/>
          </p:cNvSpPr>
          <p:nvPr/>
        </p:nvSpPr>
        <p:spPr bwMode="auto">
          <a:xfrm>
            <a:off x="4038600" y="304800"/>
            <a:ext cx="4114800" cy="6324600"/>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76804" name="Text Box 4"/>
          <p:cNvSpPr txBox="1">
            <a:spLocks noChangeArrowheads="1"/>
          </p:cNvSpPr>
          <p:nvPr/>
        </p:nvSpPr>
        <p:spPr bwMode="auto">
          <a:xfrm>
            <a:off x="457200" y="1447800"/>
            <a:ext cx="32004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2800" b="1">
                <a:solidFill>
                  <a:srgbClr val="0000FF"/>
                </a:solidFill>
              </a:rPr>
              <a:t>Travel-Time Curves for Global Seismic Phases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685800" y="609600"/>
            <a:ext cx="1981200" cy="5715000"/>
          </a:xfrm>
        </p:spPr>
        <p:txBody>
          <a:bodyPr/>
          <a:lstStyle/>
          <a:p>
            <a:pPr algn="l" eaLnBrk="1" hangingPunct="1"/>
            <a:r>
              <a:rPr lang="en-US" altLang="en-US" sz="2400" smtClean="0"/>
              <a:t>The travel time curves were pieced together in a long, painstaking, study.  Modern networks make the job much easier.</a:t>
            </a:r>
            <a:br>
              <a:rPr lang="en-US" altLang="en-US" sz="2400" smtClean="0"/>
            </a:br>
            <a:r>
              <a:rPr lang="en-US" altLang="en-US" sz="2400" smtClean="0"/>
              <a:t/>
            </a:r>
            <a:br>
              <a:rPr lang="en-US" altLang="en-US" sz="2400" smtClean="0"/>
            </a:br>
            <a:r>
              <a:rPr lang="en-US" altLang="en-US" sz="1800" smtClean="0"/>
              <a:t>(Stein &amp; Wysession, Fig2_7_04)</a:t>
            </a:r>
          </a:p>
        </p:txBody>
      </p:sp>
      <p:pic>
        <p:nvPicPr>
          <p:cNvPr id="77827" name="Picture 3" descr="stein_wysession_fig2_7_0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365125"/>
            <a:ext cx="5335588" cy="61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mtClean="0">
                <a:solidFill>
                  <a:srgbClr val="0000FF"/>
                </a:solidFill>
              </a:rPr>
              <a:t>Seismogram Complexity</a:t>
            </a:r>
          </a:p>
        </p:txBody>
      </p:sp>
      <p:sp>
        <p:nvSpPr>
          <p:cNvPr id="78851" name="Rectangle 3"/>
          <p:cNvSpPr>
            <a:spLocks noGrp="1" noChangeArrowheads="1"/>
          </p:cNvSpPr>
          <p:nvPr>
            <p:ph type="body" idx="1"/>
          </p:nvPr>
        </p:nvSpPr>
        <p:spPr/>
        <p:txBody>
          <a:bodyPr/>
          <a:lstStyle/>
          <a:p>
            <a:pPr eaLnBrk="1" hangingPunct="1"/>
            <a:r>
              <a:rPr lang="en-US" altLang="en-US" sz="2800" smtClean="0"/>
              <a:t>The complexity of seismograms is a result of the many different waves that arrive at the seismometer at different times.</a:t>
            </a:r>
          </a:p>
          <a:p>
            <a:pPr eaLnBrk="1" hangingPunct="1"/>
            <a:endParaRPr lang="en-US" altLang="en-US" sz="2800" smtClean="0"/>
          </a:p>
          <a:p>
            <a:pPr eaLnBrk="1" hangingPunct="1"/>
            <a:r>
              <a:rPr lang="en-US" altLang="en-US" sz="2800" smtClean="0"/>
              <a:t>With experience, and an understanding of seismic waves and propagation, you can identify the various wiggles using their arrival time and the direction of ground vibration.</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altLang="en-US" smtClean="0">
                <a:solidFill>
                  <a:srgbClr val="0000FF"/>
                </a:solidFill>
              </a:rPr>
              <a:t>Summary</a:t>
            </a:r>
          </a:p>
        </p:txBody>
      </p:sp>
      <p:sp>
        <p:nvSpPr>
          <p:cNvPr id="79875" name="Rectangle 3"/>
          <p:cNvSpPr>
            <a:spLocks noGrp="1" noChangeArrowheads="1"/>
          </p:cNvSpPr>
          <p:nvPr>
            <p:ph type="body" idx="1"/>
          </p:nvPr>
        </p:nvSpPr>
        <p:spPr>
          <a:xfrm>
            <a:off x="304800" y="1828800"/>
            <a:ext cx="8610600" cy="4191000"/>
          </a:xfrm>
        </p:spPr>
        <p:txBody>
          <a:bodyPr/>
          <a:lstStyle/>
          <a:p>
            <a:pPr eaLnBrk="1" hangingPunct="1"/>
            <a:r>
              <a:rPr lang="en-US" altLang="en-US" sz="2400" smtClean="0"/>
              <a:t>As they travel through Earth, seismic waves interact with Earth structure (where the boundaries between rocks types are located and how big are the changes in properties).</a:t>
            </a:r>
          </a:p>
          <a:p>
            <a:pPr eaLnBrk="1" hangingPunct="1"/>
            <a:endParaRPr lang="en-US" altLang="en-US" sz="2400" smtClean="0"/>
          </a:p>
          <a:p>
            <a:pPr eaLnBrk="1" hangingPunct="1"/>
            <a:r>
              <a:rPr lang="en-US" altLang="en-US" sz="2400" smtClean="0"/>
              <a:t>A number of different processes occur, including </a:t>
            </a:r>
            <a:r>
              <a:rPr lang="en-US" altLang="en-US" sz="2400" u="sng" smtClean="0"/>
              <a:t>reflection</a:t>
            </a:r>
            <a:r>
              <a:rPr lang="en-US" altLang="en-US" sz="2400" smtClean="0"/>
              <a:t>, </a:t>
            </a:r>
            <a:r>
              <a:rPr lang="en-US" altLang="en-US" sz="2400" u="sng" smtClean="0"/>
              <a:t>refraction</a:t>
            </a:r>
            <a:r>
              <a:rPr lang="en-US" altLang="en-US" sz="2400" smtClean="0"/>
              <a:t>, dispersion, attenuation, and diffraction.</a:t>
            </a:r>
          </a:p>
          <a:p>
            <a:pPr eaLnBrk="1" hangingPunct="1">
              <a:buFontTx/>
              <a:buNone/>
            </a:pPr>
            <a:endParaRPr lang="en-US" altLang="en-US" sz="2400" smtClean="0"/>
          </a:p>
          <a:p>
            <a:pPr eaLnBrk="1" hangingPunct="1"/>
            <a:r>
              <a:rPr lang="en-US" altLang="en-US" sz="2400" smtClean="0"/>
              <a:t>By studying the propagation of waves, we are able to estimate Earth’s internal structure.</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1297</TotalTime>
  <Words>2200</Words>
  <Application>Microsoft Office PowerPoint</Application>
  <PresentationFormat>On-screen Show (4:3)</PresentationFormat>
  <Paragraphs>331</Paragraphs>
  <Slides>67</Slides>
  <Notes>64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67</vt:i4>
      </vt:variant>
    </vt:vector>
  </HeadingPairs>
  <TitlesOfParts>
    <vt:vector size="76" baseType="lpstr">
      <vt:lpstr>Arial</vt:lpstr>
      <vt:lpstr>Verdana</vt:lpstr>
      <vt:lpstr>Rockwell Extra Bold</vt:lpstr>
      <vt:lpstr>Times New Roman</vt:lpstr>
      <vt:lpstr>Monotype Sorts</vt:lpstr>
      <vt:lpstr>Times</vt:lpstr>
      <vt:lpstr>Default Design</vt:lpstr>
      <vt:lpstr>Bitmap Image</vt:lpstr>
      <vt:lpstr>MathType 6.0 Equation</vt:lpstr>
      <vt:lpstr>PowerPoint Presentation</vt:lpstr>
      <vt:lpstr>PowerPoint Presentation</vt:lpstr>
      <vt:lpstr>PowerPoint Presentation</vt:lpstr>
      <vt:lpstr>Seismic Waves</vt:lpstr>
      <vt:lpstr>PowerPoint Presentation</vt:lpstr>
      <vt:lpstr>Waves in a pond</vt:lpstr>
      <vt:lpstr>Sound Wave Analogy</vt:lpstr>
      <vt:lpstr>What is a Wave ?</vt:lpstr>
      <vt:lpstr>Wave Terminology</vt:lpstr>
      <vt:lpstr>Wavelength and Period</vt:lpstr>
      <vt:lpstr>Wave Speeds</vt:lpstr>
      <vt:lpstr>Elastic Waves</vt:lpstr>
      <vt:lpstr>Sources of Seismic Waves</vt:lpstr>
      <vt:lpstr>A Jet and  an Earthquake</vt:lpstr>
      <vt:lpstr>Multiple-Frequency Signals</vt:lpstr>
      <vt:lpstr>PowerPoint Presentation</vt:lpstr>
      <vt:lpstr>Seismic Wave Types</vt:lpstr>
      <vt:lpstr>PowerPoint Presentation</vt:lpstr>
      <vt:lpstr>Seismic Wave Types</vt:lpstr>
      <vt:lpstr>Seismic Wave Types</vt:lpstr>
      <vt:lpstr>Compressional Body  Waves ( P-waves )</vt:lpstr>
      <vt:lpstr>Compressional Wave Vibrations</vt:lpstr>
      <vt:lpstr>PowerPoint Presentation</vt:lpstr>
      <vt:lpstr>Shear Body  Waves (S-Waves)</vt:lpstr>
      <vt:lpstr>Shear-Wave Vibrations</vt:lpstr>
      <vt:lpstr>PowerPoint Presentation</vt:lpstr>
      <vt:lpstr>Shear Surface Waves (Love Waves)</vt:lpstr>
      <vt:lpstr>PowerPoint Presentation</vt:lpstr>
      <vt:lpstr>Compressional Surface Waves (Rayleigh Waves)</vt:lpstr>
      <vt:lpstr>PowerPoint Presentation</vt:lpstr>
      <vt:lpstr>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Wave Propagation</vt:lpstr>
      <vt:lpstr>Wave Propagation</vt:lpstr>
      <vt:lpstr>Wave Refraction The direction in which a seismic wave is traveling can be changed if the wave travels from one material into another.  The change in direction is often described as a change in “angles” at the boundary between the different rocks or materials </vt:lpstr>
      <vt:lpstr>Refraction</vt:lpstr>
      <vt:lpstr>Snell’s Law (very important)</vt:lpstr>
      <vt:lpstr>Snell’s Law</vt:lpstr>
      <vt:lpstr>Snell’s Law</vt:lpstr>
      <vt:lpstr>Refraction</vt:lpstr>
      <vt:lpstr>Refraction in Earth</vt:lpstr>
      <vt:lpstr>PowerPoint Presentation</vt:lpstr>
      <vt:lpstr>Wave Reflection</vt:lpstr>
      <vt:lpstr>Wave Reflection (Echoes)</vt:lpstr>
      <vt:lpstr>PowerPoint Presentation</vt:lpstr>
      <vt:lpstr>PowerPoint Presentation</vt:lpstr>
      <vt:lpstr>PowerPoint Presentation</vt:lpstr>
      <vt:lpstr>Crustal &amp; Regional Phases</vt:lpstr>
      <vt:lpstr>PowerPoint Presentation</vt:lpstr>
      <vt:lpstr>PowerPoint Presentation</vt:lpstr>
      <vt:lpstr>PowerPoint Presentation</vt:lpstr>
      <vt:lpstr>PowerPoint Presentation</vt:lpstr>
      <vt:lpstr>PowerPoint Presentation</vt:lpstr>
      <vt:lpstr>PowerPoint Presentation</vt:lpstr>
      <vt:lpstr>Travel Time</vt:lpstr>
      <vt:lpstr>PowerPoint Presentation</vt:lpstr>
      <vt:lpstr>PowerPoint Presentation</vt:lpstr>
      <vt:lpstr>PowerPoint Presentation</vt:lpstr>
      <vt:lpstr>The travel time curves were pieced together in a long, painstaking, study.  Modern networks make the job much easier.  (Stein &amp; Wysession, Fig2_7_04)</vt:lpstr>
      <vt:lpstr>Seismogram Complexity</vt:lpstr>
      <vt:lpstr>Summary</vt:lpstr>
    </vt:vector>
  </TitlesOfParts>
  <Company>ICSTM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Civil Eng</dc:creator>
  <cp:lastModifiedBy>David Boore</cp:lastModifiedBy>
  <cp:revision>298</cp:revision>
  <dcterms:created xsi:type="dcterms:W3CDTF">2000-12-12T15:21:56Z</dcterms:created>
  <dcterms:modified xsi:type="dcterms:W3CDTF">2013-09-02T13:39:31Z</dcterms:modified>
</cp:coreProperties>
</file>