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fntdata" ContentType="application/x-fontdata"/>
  <Default Extension="tiff" ContentType="image/tif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30"/>
  </p:notesMasterIdLst>
  <p:sldIdLst>
    <p:sldId id="256" r:id="rId2"/>
    <p:sldId id="374" r:id="rId3"/>
    <p:sldId id="306" r:id="rId4"/>
    <p:sldId id="307" r:id="rId5"/>
    <p:sldId id="308" r:id="rId6"/>
    <p:sldId id="309" r:id="rId7"/>
    <p:sldId id="375" r:id="rId8"/>
    <p:sldId id="376" r:id="rId9"/>
    <p:sldId id="377" r:id="rId10"/>
    <p:sldId id="378" r:id="rId11"/>
    <p:sldId id="310" r:id="rId12"/>
    <p:sldId id="311" r:id="rId13"/>
    <p:sldId id="312" r:id="rId14"/>
    <p:sldId id="313" r:id="rId15"/>
    <p:sldId id="385" r:id="rId16"/>
    <p:sldId id="387" r:id="rId17"/>
    <p:sldId id="388" r:id="rId18"/>
    <p:sldId id="389" r:id="rId19"/>
    <p:sldId id="315" r:id="rId20"/>
    <p:sldId id="316" r:id="rId21"/>
    <p:sldId id="317" r:id="rId22"/>
    <p:sldId id="318" r:id="rId23"/>
    <p:sldId id="390" r:id="rId24"/>
    <p:sldId id="320" r:id="rId25"/>
    <p:sldId id="321" r:id="rId26"/>
    <p:sldId id="322" r:id="rId27"/>
    <p:sldId id="323" r:id="rId28"/>
    <p:sldId id="324" r:id="rId29"/>
    <p:sldId id="257" r:id="rId30"/>
    <p:sldId id="277" r:id="rId31"/>
    <p:sldId id="429" r:id="rId32"/>
    <p:sldId id="331" r:id="rId33"/>
    <p:sldId id="428" r:id="rId34"/>
    <p:sldId id="278" r:id="rId35"/>
    <p:sldId id="391" r:id="rId36"/>
    <p:sldId id="392" r:id="rId37"/>
    <p:sldId id="398" r:id="rId38"/>
    <p:sldId id="399" r:id="rId39"/>
    <p:sldId id="400" r:id="rId40"/>
    <p:sldId id="401" r:id="rId41"/>
    <p:sldId id="430" r:id="rId42"/>
    <p:sldId id="402" r:id="rId43"/>
    <p:sldId id="403" r:id="rId44"/>
    <p:sldId id="404" r:id="rId45"/>
    <p:sldId id="405" r:id="rId46"/>
    <p:sldId id="406" r:id="rId47"/>
    <p:sldId id="407" r:id="rId48"/>
    <p:sldId id="408" r:id="rId49"/>
    <p:sldId id="409" r:id="rId50"/>
    <p:sldId id="410" r:id="rId51"/>
    <p:sldId id="411" r:id="rId52"/>
    <p:sldId id="412" r:id="rId53"/>
    <p:sldId id="413" r:id="rId54"/>
    <p:sldId id="414" r:id="rId55"/>
    <p:sldId id="415" r:id="rId56"/>
    <p:sldId id="416" r:id="rId57"/>
    <p:sldId id="417" r:id="rId58"/>
    <p:sldId id="418" r:id="rId59"/>
    <p:sldId id="419" r:id="rId60"/>
    <p:sldId id="420" r:id="rId61"/>
    <p:sldId id="422" r:id="rId62"/>
    <p:sldId id="423" r:id="rId63"/>
    <p:sldId id="424" r:id="rId64"/>
    <p:sldId id="425" r:id="rId65"/>
    <p:sldId id="426" r:id="rId66"/>
    <p:sldId id="427" r:id="rId67"/>
    <p:sldId id="332" r:id="rId68"/>
    <p:sldId id="431" r:id="rId69"/>
    <p:sldId id="432" r:id="rId70"/>
    <p:sldId id="333" r:id="rId71"/>
    <p:sldId id="334" r:id="rId72"/>
    <p:sldId id="335" r:id="rId73"/>
    <p:sldId id="336" r:id="rId74"/>
    <p:sldId id="486" r:id="rId75"/>
    <p:sldId id="343" r:id="rId76"/>
    <p:sldId id="345" r:id="rId77"/>
    <p:sldId id="434" r:id="rId78"/>
    <p:sldId id="435" r:id="rId79"/>
    <p:sldId id="436" r:id="rId80"/>
    <p:sldId id="437" r:id="rId81"/>
    <p:sldId id="438" r:id="rId82"/>
    <p:sldId id="439" r:id="rId83"/>
    <p:sldId id="440" r:id="rId84"/>
    <p:sldId id="441" r:id="rId85"/>
    <p:sldId id="442" r:id="rId86"/>
    <p:sldId id="443" r:id="rId87"/>
    <p:sldId id="444" r:id="rId88"/>
    <p:sldId id="445" r:id="rId89"/>
    <p:sldId id="446" r:id="rId90"/>
    <p:sldId id="447" r:id="rId91"/>
    <p:sldId id="448" r:id="rId92"/>
    <p:sldId id="449" r:id="rId93"/>
    <p:sldId id="450" r:id="rId94"/>
    <p:sldId id="451" r:id="rId95"/>
    <p:sldId id="452" r:id="rId96"/>
    <p:sldId id="453" r:id="rId97"/>
    <p:sldId id="454" r:id="rId98"/>
    <p:sldId id="455" r:id="rId99"/>
    <p:sldId id="456" r:id="rId100"/>
    <p:sldId id="457" r:id="rId101"/>
    <p:sldId id="458" r:id="rId102"/>
    <p:sldId id="459" r:id="rId103"/>
    <p:sldId id="460" r:id="rId104"/>
    <p:sldId id="461" r:id="rId105"/>
    <p:sldId id="462" r:id="rId106"/>
    <p:sldId id="463" r:id="rId107"/>
    <p:sldId id="464" r:id="rId108"/>
    <p:sldId id="465" r:id="rId109"/>
    <p:sldId id="466" r:id="rId110"/>
    <p:sldId id="467" r:id="rId111"/>
    <p:sldId id="468" r:id="rId112"/>
    <p:sldId id="469" r:id="rId113"/>
    <p:sldId id="470" r:id="rId114"/>
    <p:sldId id="471" r:id="rId115"/>
    <p:sldId id="472" r:id="rId116"/>
    <p:sldId id="473" r:id="rId117"/>
    <p:sldId id="474" r:id="rId118"/>
    <p:sldId id="475" r:id="rId119"/>
    <p:sldId id="476" r:id="rId120"/>
    <p:sldId id="477" r:id="rId121"/>
    <p:sldId id="478" r:id="rId122"/>
    <p:sldId id="479" r:id="rId123"/>
    <p:sldId id="480" r:id="rId124"/>
    <p:sldId id="481" r:id="rId125"/>
    <p:sldId id="482" r:id="rId126"/>
    <p:sldId id="483" r:id="rId127"/>
    <p:sldId id="484" r:id="rId128"/>
    <p:sldId id="485" r:id="rId129"/>
  </p:sldIdLst>
  <p:sldSz cx="9144000" cy="6858000" type="screen4x3"/>
  <p:notesSz cx="6669088" cy="9926638"/>
  <p:embeddedFontLst>
    <p:embeddedFont>
      <p:font typeface="Verdana" panose="020B0604030504040204" pitchFamily="34" charset="0"/>
      <p:regular r:id="rId131"/>
      <p:bold r:id="rId132"/>
      <p:italic r:id="rId133"/>
      <p:boldItalic r:id="rId134"/>
    </p:embeddedFont>
    <p:embeddedFont>
      <p:font typeface="Monotype Corsiva" panose="03010101010201010101" pitchFamily="66" charset="0"/>
      <p:italic r:id="rId135"/>
    </p:embeddedFont>
    <p:embeddedFont>
      <p:font typeface="Georgia" panose="02040502050405020303" pitchFamily="18" charset="0"/>
      <p:regular r:id="rId136"/>
      <p:bold r:id="rId137"/>
      <p:italic r:id="rId138"/>
      <p:boldItalic r:id="rId139"/>
    </p:embeddedFont>
    <p:embeddedFont>
      <p:font typeface="Times" panose="02020603050405020304" pitchFamily="18" charset="0"/>
      <p:regular r:id="rId140"/>
      <p:bold r:id="rId141"/>
      <p:italic r:id="rId142"/>
      <p:boldItalic r:id="rId143"/>
    </p:embeddedFont>
    <p:embeddedFont>
      <p:font typeface="Helvetica" panose="020B0604020202020204" pitchFamily="34" charset="0"/>
      <p:regular r:id="rId144"/>
      <p:bold r:id="rId145"/>
      <p:italic r:id="rId146"/>
      <p:boldItalic r:id="rId147"/>
    </p:embeddedFont>
  </p:embeddedFontLst>
  <p:defaultTextStyle>
    <a:defPPr>
      <a:defRPr lang="tr-TR"/>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669900"/>
    <a:srgbClr val="9900CC"/>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206" autoAdjust="0"/>
    <p:restoredTop sz="94660"/>
  </p:normalViewPr>
  <p:slideViewPr>
    <p:cSldViewPr>
      <p:cViewPr varScale="1">
        <p:scale>
          <a:sx n="69" d="100"/>
          <a:sy n="69" d="100"/>
        </p:scale>
        <p:origin x="-81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font" Target="fonts/font3.fntdata"/><Relationship Id="rId138" Type="http://schemas.openxmlformats.org/officeDocument/2006/relationships/font" Target="fonts/font8.fntdata"/><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font" Target="fonts/font14.fntdata"/><Relationship Id="rId149"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font" Target="fonts/font4.fntdata"/><Relationship Id="rId139" Type="http://schemas.openxmlformats.org/officeDocument/2006/relationships/font" Target="fonts/font9.fntdata"/><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font" Target="fonts/font7.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font" Target="fonts/font2.fntdata"/><Relationship Id="rId140" Type="http://schemas.openxmlformats.org/officeDocument/2006/relationships/font" Target="fonts/font10.fntdata"/><Relationship Id="rId145"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notesMaster" Target="notesMasters/notesMaster1.xml"/><Relationship Id="rId135" Type="http://schemas.openxmlformats.org/officeDocument/2006/relationships/font" Target="fonts/font5.fntdata"/><Relationship Id="rId143" Type="http://schemas.openxmlformats.org/officeDocument/2006/relationships/font" Target="fonts/font13.fntdata"/><Relationship Id="rId148" Type="http://schemas.openxmlformats.org/officeDocument/2006/relationships/presProps" Target="presProps.xml"/><Relationship Id="rId15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font" Target="fonts/font11.fntdata"/><Relationship Id="rId146" Type="http://schemas.openxmlformats.org/officeDocument/2006/relationships/font" Target="fonts/font16.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font" Target="fonts/font1.fntdata"/><Relationship Id="rId136" Type="http://schemas.openxmlformats.org/officeDocument/2006/relationships/font" Target="fonts/font6.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font" Target="fonts/font17.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font" Target="fonts/font12.fntdata"/><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7.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8.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9.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2.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83.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79.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84.png"/></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image" Target="../media/image85.png"/></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image" Target="../media/image94.png"/></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image" Target="../media/image100.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tr-TR"/>
          </a:p>
        </p:txBody>
      </p:sp>
      <p:sp>
        <p:nvSpPr>
          <p:cNvPr id="8195" name="Rectangle 3"/>
          <p:cNvSpPr>
            <a:spLocks noGrp="1" noChangeArrowheads="1"/>
          </p:cNvSpPr>
          <p:nvPr>
            <p:ph type="dt" idx="1"/>
          </p:nvPr>
        </p:nvSpPr>
        <p:spPr bwMode="auto">
          <a:xfrm>
            <a:off x="377825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tr-TR"/>
          </a:p>
        </p:txBody>
      </p:sp>
      <p:sp>
        <p:nvSpPr>
          <p:cNvPr id="107524" name="Rectangle 4"/>
          <p:cNvSpPr>
            <a:spLocks noGrp="1" noRot="1" noChangeAspect="1" noChangeArrowheads="1" noTextEdit="1"/>
          </p:cNvSpPr>
          <p:nvPr>
            <p:ph type="sldImg" idx="2"/>
          </p:nvPr>
        </p:nvSpPr>
        <p:spPr bwMode="auto">
          <a:xfrm>
            <a:off x="852488" y="744538"/>
            <a:ext cx="4964112" cy="3722687"/>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666750" y="4714875"/>
            <a:ext cx="5335588"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tr-TR" noProof="0" smtClean="0"/>
              <a:t>Click to edit Master text styles</a:t>
            </a:r>
          </a:p>
          <a:p>
            <a:pPr lvl="1"/>
            <a:r>
              <a:rPr lang="tr-TR" noProof="0" smtClean="0"/>
              <a:t>Second level</a:t>
            </a:r>
          </a:p>
          <a:p>
            <a:pPr lvl="2"/>
            <a:r>
              <a:rPr lang="tr-TR" noProof="0" smtClean="0"/>
              <a:t>Third level</a:t>
            </a:r>
          </a:p>
          <a:p>
            <a:pPr lvl="3"/>
            <a:r>
              <a:rPr lang="tr-TR" noProof="0" smtClean="0"/>
              <a:t>Fourth level</a:t>
            </a:r>
          </a:p>
          <a:p>
            <a:pPr lvl="4"/>
            <a:r>
              <a:rPr lang="tr-TR" noProof="0" smtClean="0"/>
              <a:t>Fifth level</a:t>
            </a:r>
          </a:p>
        </p:txBody>
      </p:sp>
      <p:sp>
        <p:nvSpPr>
          <p:cNvPr id="8198" name="Rectangle 6"/>
          <p:cNvSpPr>
            <a:spLocks noGrp="1" noChangeArrowheads="1"/>
          </p:cNvSpPr>
          <p:nvPr>
            <p:ph type="ftr" sz="quarter" idx="4"/>
          </p:nvPr>
        </p:nvSpPr>
        <p:spPr bwMode="auto">
          <a:xfrm>
            <a:off x="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tr-TR"/>
          </a:p>
        </p:txBody>
      </p:sp>
      <p:sp>
        <p:nvSpPr>
          <p:cNvPr id="8199" name="Rectangle 7"/>
          <p:cNvSpPr>
            <a:spLocks noGrp="1" noChangeArrowheads="1"/>
          </p:cNvSpPr>
          <p:nvPr>
            <p:ph type="sldNum" sz="quarter" idx="5"/>
          </p:nvPr>
        </p:nvSpPr>
        <p:spPr bwMode="auto">
          <a:xfrm>
            <a:off x="377825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DA087DEA-00F8-4E92-81EA-B8782A73D49E}" type="slidenum">
              <a:rPr lang="tr-TR"/>
              <a:pPr>
                <a:defRPr/>
              </a:pPr>
              <a:t>‹#›</a:t>
            </a:fld>
            <a:endParaRPr lang="tr-TR"/>
          </a:p>
        </p:txBody>
      </p:sp>
    </p:spTree>
    <p:extLst>
      <p:ext uri="{BB962C8B-B14F-4D97-AF65-F5344CB8AC3E}">
        <p14:creationId xmlns:p14="http://schemas.microsoft.com/office/powerpoint/2010/main" val="41179991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pPr eaLnBrk="1" hangingPunct="1"/>
            <a:endParaRPr lang="en-US" smtClean="0"/>
          </a:p>
        </p:txBody>
      </p:sp>
      <p:sp>
        <p:nvSpPr>
          <p:cNvPr id="108548" name="Slide Number Placeholder 3"/>
          <p:cNvSpPr>
            <a:spLocks noGrp="1"/>
          </p:cNvSpPr>
          <p:nvPr>
            <p:ph type="sldNum" sz="quarter" idx="5"/>
          </p:nvPr>
        </p:nvSpPr>
        <p:spPr>
          <a:noFill/>
        </p:spPr>
        <p:txBody>
          <a:bodyPr/>
          <a:lstStyle/>
          <a:p>
            <a:fld id="{1643CC4A-D72B-405D-974F-26E804A32F9D}" type="slidenum">
              <a:rPr lang="tr-TR" smtClean="0"/>
              <a:pPr/>
              <a:t>1</a:t>
            </a:fld>
            <a:endParaRPr lang="tr-T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C0737093-6B5B-41D2-B52D-27C3FD2D3904}" type="slidenum">
              <a:rPr lang="en-US" smtClean="0"/>
              <a:pPr/>
              <a:t>3</a:t>
            </a:fld>
            <a:endParaRPr lang="en-US" smtClean="0"/>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C74BDE8A-0DB9-4286-94B8-CE1FDA498AF9}" type="slidenum">
              <a:rPr lang="en-US" smtClean="0"/>
              <a:pPr/>
              <a:t>4</a:t>
            </a:fld>
            <a:endParaRPr lang="en-US" smtClean="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2F43FED4-60FF-4CBA-AA27-9F19FC6C7798}" type="slidenum">
              <a:rPr lang="en-US" smtClean="0"/>
              <a:pPr/>
              <a:t>5</a:t>
            </a:fld>
            <a:endParaRPr lang="en-US" smtClean="0"/>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AFEE034E-55F1-4E9A-B263-AB4E732C7C0C}" type="slidenum">
              <a:rPr lang="en-US" smtClean="0"/>
              <a:pPr/>
              <a:t>6</a:t>
            </a:fld>
            <a:endParaRPr lang="en-US" smtClean="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5AA03DF2-8476-4707-BD99-D183810BD1C0}" type="slidenum">
              <a:rPr lang="en-US" smtClean="0"/>
              <a:pPr/>
              <a:t>11</a:t>
            </a:fld>
            <a:endParaRPr lang="en-US" smtClean="0"/>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p>
            <a:fld id="{CEA4C9D0-42EF-48C0-BFB1-EC08BDCDB803}" type="slidenum">
              <a:rPr lang="en-US" smtClean="0"/>
              <a:pPr/>
              <a:t>12</a:t>
            </a:fld>
            <a:endParaRPr lang="en-US" smtClean="0"/>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418E72EC-DF90-4DF1-8A65-C4E2089DC967}" type="slidenum">
              <a:rPr lang="en-US" smtClean="0"/>
              <a:pPr/>
              <a:t>13</a:t>
            </a:fld>
            <a:endParaRPr lang="en-US" smtClean="0"/>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EDC77753-D7A8-4E31-8468-79754377FC41}" type="slidenum">
              <a:rPr lang="en-US" smtClean="0"/>
              <a:pPr/>
              <a:t>14</a:t>
            </a:fld>
            <a:endParaRPr lang="en-US" smtClean="0"/>
          </a:p>
        </p:txBody>
      </p:sp>
      <p:sp>
        <p:nvSpPr>
          <p:cNvPr id="116739" name="Rectangle 2"/>
          <p:cNvSpPr>
            <a:spLocks noGrp="1" noRot="1" noChangeAspect="1" noChangeArrowheads="1" noTextEdit="1"/>
          </p:cNvSpPr>
          <p:nvPr>
            <p:ph type="sldImg"/>
          </p:nvPr>
        </p:nvSpPr>
        <p:spPr>
          <a:xfrm>
            <a:off x="854075" y="744538"/>
            <a:ext cx="4960938" cy="3722687"/>
          </a:xfrm>
          <a:ln/>
        </p:spPr>
      </p:sp>
      <p:sp>
        <p:nvSpPr>
          <p:cNvPr id="116740" name="Rectangle 3"/>
          <p:cNvSpPr>
            <a:spLocks noGrp="1" noChangeArrowheads="1"/>
          </p:cNvSpPr>
          <p:nvPr>
            <p:ph type="body" idx="1"/>
          </p:nvPr>
        </p:nvSpPr>
        <p:spPr>
          <a:xfrm>
            <a:off x="889000" y="4714875"/>
            <a:ext cx="4891088" cy="4467225"/>
          </a:xfrm>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A2C89CBA-43F2-41C6-BD4E-F5A4EB1B2C58}" type="slidenum">
              <a:rPr lang="en-US" smtClean="0"/>
              <a:pPr/>
              <a:t>19</a:t>
            </a:fld>
            <a:endParaRPr lang="en-US" smtClean="0"/>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127AF0B7-9A63-4208-A95C-B0B3FD8AFDA2}" type="slidenum">
              <a:rPr lang="en-US" smtClean="0"/>
              <a:pPr/>
              <a:t>20</a:t>
            </a:fld>
            <a:endParaRPr lang="en-US" smtClean="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70F8D262-CB85-46CA-8619-3887C6843086}" type="slidenum">
              <a:rPr lang="en-US" smtClean="0"/>
              <a:pPr/>
              <a:t>21</a:t>
            </a:fld>
            <a:endParaRPr lang="en-US" smtClean="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D6DFDE90-6E96-420F-AC52-E1105A84EC54}" type="slidenum">
              <a:rPr lang="en-US" smtClean="0"/>
              <a:pPr/>
              <a:t>22</a:t>
            </a:fld>
            <a:endParaRPr lang="en-US" smtClean="0"/>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D921D263-3D27-4681-8517-337C9D732CA8}" type="slidenum">
              <a:rPr lang="en-US" smtClean="0"/>
              <a:pPr/>
              <a:t>24</a:t>
            </a:fld>
            <a:endParaRPr lang="en-US" smtClean="0"/>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p>
            <a:fld id="{65420163-37BE-4E1C-A54C-CD835F74A7D8}" type="slidenum">
              <a:rPr lang="en-US" smtClean="0"/>
              <a:pPr/>
              <a:t>25</a:t>
            </a:fld>
            <a:endParaRPr lang="en-US" smtClean="0"/>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fld id="{7432A1A6-C6B5-4B31-AAD0-AEDF09F37AA8}" type="slidenum">
              <a:rPr lang="en-US" smtClean="0"/>
              <a:pPr/>
              <a:t>26</a:t>
            </a:fld>
            <a:endParaRPr lang="en-US" smtClean="0"/>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12042EF8-D468-4798-AD42-D50C7271F144}" type="slidenum">
              <a:rPr lang="en-US" smtClean="0"/>
              <a:pPr/>
              <a:t>27</a:t>
            </a:fld>
            <a:endParaRPr lang="en-US" smtClean="0"/>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a:ln/>
        </p:spPr>
      </p:sp>
      <p:sp>
        <p:nvSpPr>
          <p:cNvPr id="128003" name="Notes Placeholder 2"/>
          <p:cNvSpPr>
            <a:spLocks noGrp="1"/>
          </p:cNvSpPr>
          <p:nvPr>
            <p:ph type="body" idx="1"/>
          </p:nvPr>
        </p:nvSpPr>
        <p:spPr>
          <a:noFill/>
          <a:ln/>
        </p:spPr>
        <p:txBody>
          <a:bodyPr/>
          <a:lstStyle/>
          <a:p>
            <a:pPr eaLnBrk="1" hangingPunct="1"/>
            <a:endParaRPr lang="en-US" smtClean="0"/>
          </a:p>
        </p:txBody>
      </p:sp>
      <p:sp>
        <p:nvSpPr>
          <p:cNvPr id="128004" name="Slide Number Placeholder 3"/>
          <p:cNvSpPr>
            <a:spLocks noGrp="1"/>
          </p:cNvSpPr>
          <p:nvPr>
            <p:ph type="sldNum" sz="quarter" idx="5"/>
          </p:nvPr>
        </p:nvSpPr>
        <p:spPr>
          <a:noFill/>
        </p:spPr>
        <p:txBody>
          <a:bodyPr/>
          <a:lstStyle/>
          <a:p>
            <a:fld id="{7DCAF3A2-2318-45FB-9B44-03ABE83F0AC7}" type="slidenum">
              <a:rPr lang="tr-TR" smtClean="0"/>
              <a:pPr/>
              <a:t>28</a:t>
            </a:fld>
            <a:endParaRPr lang="tr-TR"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a:ln/>
        </p:spPr>
      </p:sp>
      <p:sp>
        <p:nvSpPr>
          <p:cNvPr id="129027" name="Notes Placeholder 2"/>
          <p:cNvSpPr>
            <a:spLocks noGrp="1"/>
          </p:cNvSpPr>
          <p:nvPr>
            <p:ph type="body" idx="1"/>
          </p:nvPr>
        </p:nvSpPr>
        <p:spPr>
          <a:noFill/>
          <a:ln/>
        </p:spPr>
        <p:txBody>
          <a:bodyPr/>
          <a:lstStyle/>
          <a:p>
            <a:pPr eaLnBrk="1" hangingPunct="1"/>
            <a:endParaRPr lang="en-US" smtClean="0"/>
          </a:p>
        </p:txBody>
      </p:sp>
      <p:sp>
        <p:nvSpPr>
          <p:cNvPr id="129028" name="Slide Number Placeholder 3"/>
          <p:cNvSpPr>
            <a:spLocks noGrp="1"/>
          </p:cNvSpPr>
          <p:nvPr>
            <p:ph type="sldNum" sz="quarter" idx="5"/>
          </p:nvPr>
        </p:nvSpPr>
        <p:spPr>
          <a:noFill/>
        </p:spPr>
        <p:txBody>
          <a:bodyPr/>
          <a:lstStyle/>
          <a:p>
            <a:fld id="{9A902D8C-2156-47EA-BBAB-A0336CDEBF7E}" type="slidenum">
              <a:rPr lang="tr-TR" smtClean="0"/>
              <a:pPr/>
              <a:t>29</a:t>
            </a:fld>
            <a:endParaRPr lang="tr-TR"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a:ln/>
        </p:spPr>
      </p:sp>
      <p:sp>
        <p:nvSpPr>
          <p:cNvPr id="131075" name="Notes Placeholder 2"/>
          <p:cNvSpPr>
            <a:spLocks noGrp="1"/>
          </p:cNvSpPr>
          <p:nvPr>
            <p:ph type="body" idx="1"/>
          </p:nvPr>
        </p:nvSpPr>
        <p:spPr>
          <a:noFill/>
          <a:ln/>
        </p:spPr>
        <p:txBody>
          <a:bodyPr/>
          <a:lstStyle/>
          <a:p>
            <a:pPr eaLnBrk="1" hangingPunct="1"/>
            <a:endParaRPr lang="en-US" smtClean="0"/>
          </a:p>
        </p:txBody>
      </p:sp>
      <p:sp>
        <p:nvSpPr>
          <p:cNvPr id="131076" name="Slide Number Placeholder 3"/>
          <p:cNvSpPr>
            <a:spLocks noGrp="1"/>
          </p:cNvSpPr>
          <p:nvPr>
            <p:ph type="sldNum" sz="quarter" idx="5"/>
          </p:nvPr>
        </p:nvSpPr>
        <p:spPr>
          <a:noFill/>
        </p:spPr>
        <p:txBody>
          <a:bodyPr/>
          <a:lstStyle/>
          <a:p>
            <a:fld id="{F496242C-FB24-4B1D-B2D3-BB6950281206}" type="slidenum">
              <a:rPr lang="tr-TR" smtClean="0"/>
              <a:pPr/>
              <a:t>30</a:t>
            </a:fld>
            <a:endParaRPr lang="tr-TR"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charset="0"/>
            </a:endParaRPr>
          </a:p>
        </p:txBody>
      </p:sp>
      <p:sp>
        <p:nvSpPr>
          <p:cNvPr id="450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C990B52-5722-45BA-A432-BC0D64982B66}" type="slidenum">
              <a:rPr lang="tr-TR" altLang="en-US" smtClean="0"/>
              <a:pPr eaLnBrk="1" hangingPunct="1"/>
              <a:t>31</a:t>
            </a:fld>
            <a:endParaRPr lang="tr-TR"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p>
            <a:fld id="{E4735845-342D-4868-B1AC-EEB994537DF5}" type="slidenum">
              <a:rPr lang="en-US" smtClean="0"/>
              <a:pPr/>
              <a:t>32</a:t>
            </a:fld>
            <a:endParaRPr lang="en-US" smtClean="0"/>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a:ln/>
        </p:spPr>
      </p:sp>
      <p:sp>
        <p:nvSpPr>
          <p:cNvPr id="133123" name="Notes Placeholder 2"/>
          <p:cNvSpPr>
            <a:spLocks noGrp="1"/>
          </p:cNvSpPr>
          <p:nvPr>
            <p:ph type="body" idx="1"/>
          </p:nvPr>
        </p:nvSpPr>
        <p:spPr>
          <a:noFill/>
          <a:ln/>
        </p:spPr>
        <p:txBody>
          <a:bodyPr/>
          <a:lstStyle/>
          <a:p>
            <a:pPr eaLnBrk="1" hangingPunct="1"/>
            <a:endParaRPr lang="en-US" smtClean="0"/>
          </a:p>
        </p:txBody>
      </p:sp>
      <p:sp>
        <p:nvSpPr>
          <p:cNvPr id="133124" name="Slide Number Placeholder 3"/>
          <p:cNvSpPr>
            <a:spLocks noGrp="1"/>
          </p:cNvSpPr>
          <p:nvPr>
            <p:ph type="sldNum" sz="quarter" idx="5"/>
          </p:nvPr>
        </p:nvSpPr>
        <p:spPr>
          <a:noFill/>
        </p:spPr>
        <p:txBody>
          <a:bodyPr/>
          <a:lstStyle/>
          <a:p>
            <a:fld id="{ADFAE722-B89E-4D7E-824D-33FFBC1F61C1}" type="slidenum">
              <a:rPr lang="tr-TR" smtClean="0"/>
              <a:pPr/>
              <a:t>34</a:t>
            </a:fld>
            <a:endParaRPr lang="tr-TR"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p:spPr>
        <p:txBody>
          <a:bodyPr/>
          <a:lstStyle/>
          <a:p>
            <a:endParaRPr lang="en-US" smtClean="0"/>
          </a:p>
        </p:txBody>
      </p:sp>
      <p:sp>
        <p:nvSpPr>
          <p:cNvPr id="57348" name="Slide Number Placeholder 3"/>
          <p:cNvSpPr>
            <a:spLocks noGrp="1"/>
          </p:cNvSpPr>
          <p:nvPr>
            <p:ph type="sldNum" sz="quarter" idx="5"/>
          </p:nvPr>
        </p:nvSpPr>
        <p:spPr>
          <a:noFill/>
        </p:spPr>
        <p:txBody>
          <a:bodyPr/>
          <a:lstStyle/>
          <a:p>
            <a:fld id="{9E4B0984-3136-4C11-ACB8-E495140AFDFD}" type="slidenum">
              <a:rPr lang="en-US" smtClean="0"/>
              <a:pPr/>
              <a:t>35</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charset="0"/>
            </a:endParaRPr>
          </a:p>
        </p:txBody>
      </p:sp>
      <p:sp>
        <p:nvSpPr>
          <p:cNvPr id="460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9154F43-579C-4DB6-A7B4-5BA421E6F851}" type="slidenum">
              <a:rPr lang="tr-TR" altLang="en-US" smtClean="0"/>
              <a:pPr eaLnBrk="1" hangingPunct="1"/>
              <a:t>37</a:t>
            </a:fld>
            <a:endParaRPr lang="tr-TR"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charset="0"/>
            </a:endParaRPr>
          </a:p>
        </p:txBody>
      </p:sp>
      <p:sp>
        <p:nvSpPr>
          <p:cNvPr id="471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45974B4-53C1-4892-97FF-2A07821CDB04}" type="slidenum">
              <a:rPr lang="tr-TR" altLang="en-US" smtClean="0"/>
              <a:pPr eaLnBrk="1" hangingPunct="1"/>
              <a:t>38</a:t>
            </a:fld>
            <a:endParaRPr lang="tr-TR"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charset="0"/>
            </a:endParaRPr>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05C5F2B-5AAB-4AA7-B3C2-886059AC067C}" type="slidenum">
              <a:rPr lang="tr-TR" altLang="en-US" smtClean="0"/>
              <a:pPr eaLnBrk="1" hangingPunct="1"/>
              <a:t>39</a:t>
            </a:fld>
            <a:endParaRPr lang="tr-TR"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a:ln/>
        </p:spPr>
      </p:sp>
      <p:sp>
        <p:nvSpPr>
          <p:cNvPr id="153603" name="Notes Placeholder 2"/>
          <p:cNvSpPr>
            <a:spLocks noGrp="1"/>
          </p:cNvSpPr>
          <p:nvPr>
            <p:ph type="body" idx="1"/>
          </p:nvPr>
        </p:nvSpPr>
        <p:spPr>
          <a:noFill/>
          <a:ln/>
        </p:spPr>
        <p:txBody>
          <a:bodyPr/>
          <a:lstStyle/>
          <a:p>
            <a:pPr eaLnBrk="1" hangingPunct="1"/>
            <a:endParaRPr lang="en-US" smtClean="0"/>
          </a:p>
        </p:txBody>
      </p:sp>
      <p:sp>
        <p:nvSpPr>
          <p:cNvPr id="153604" name="Slide Number Placeholder 3"/>
          <p:cNvSpPr>
            <a:spLocks noGrp="1"/>
          </p:cNvSpPr>
          <p:nvPr>
            <p:ph type="sldNum" sz="quarter" idx="5"/>
          </p:nvPr>
        </p:nvSpPr>
        <p:spPr>
          <a:noFill/>
        </p:spPr>
        <p:txBody>
          <a:bodyPr/>
          <a:lstStyle/>
          <a:p>
            <a:fld id="{7443B843-214B-4B0F-9436-416574A0B56A}" type="slidenum">
              <a:rPr lang="tr-TR" smtClean="0"/>
              <a:pPr/>
              <a:t>41</a:t>
            </a:fld>
            <a:endParaRPr lang="tr-TR"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charset="0"/>
            </a:endParaRPr>
          </a:p>
        </p:txBody>
      </p:sp>
      <p:sp>
        <p:nvSpPr>
          <p:cNvPr id="49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1ADA1B6-2328-4A3B-9B19-AB7A1F1C545F}" type="slidenum">
              <a:rPr lang="tr-TR" altLang="en-US" smtClean="0"/>
              <a:pPr eaLnBrk="1" hangingPunct="1"/>
              <a:t>42</a:t>
            </a:fld>
            <a:endParaRPr lang="tr-TR"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charset="0"/>
            </a:endParaRPr>
          </a:p>
        </p:txBody>
      </p:sp>
      <p:sp>
        <p:nvSpPr>
          <p:cNvPr id="501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59D0299-02AF-4C0D-894C-5BF0E7A3C2FB}" type="slidenum">
              <a:rPr lang="tr-TR" altLang="en-US" smtClean="0"/>
              <a:pPr eaLnBrk="1" hangingPunct="1"/>
              <a:t>43</a:t>
            </a:fld>
            <a:endParaRPr lang="tr-TR"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charset="0"/>
            </a:endParaRPr>
          </a:p>
        </p:txBody>
      </p:sp>
      <p:sp>
        <p:nvSpPr>
          <p:cNvPr id="512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B6D006A-8D41-49F0-8367-A61354F6A784}" type="slidenum">
              <a:rPr lang="tr-TR" altLang="en-US" smtClean="0"/>
              <a:pPr eaLnBrk="1" hangingPunct="1"/>
              <a:t>44</a:t>
            </a:fld>
            <a:endParaRPr lang="tr-TR" alt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C7D7947-6DE3-46CE-AD77-E68BC2A43E89}" type="slidenum">
              <a:rPr lang="en-US" altLang="en-US" smtClean="0"/>
              <a:pPr eaLnBrk="1" hangingPunct="1"/>
              <a:t>45</a:t>
            </a:fld>
            <a:endParaRPr lang="en-US" altLang="en-US" smtClean="0"/>
          </a:p>
        </p:txBody>
      </p:sp>
      <p:sp>
        <p:nvSpPr>
          <p:cNvPr id="52227" name="Rectangle 2"/>
          <p:cNvSpPr>
            <a:spLocks noGrp="1" noRot="1" noChangeAspect="1" noChangeArrowheads="1" noTextEdit="1"/>
          </p:cNvSpPr>
          <p:nvPr>
            <p:ph type="sldImg"/>
          </p:nvPr>
        </p:nvSpPr>
        <p:spPr>
          <a:xfrm>
            <a:off x="855663" y="746125"/>
            <a:ext cx="4960937" cy="3721100"/>
          </a:xfrm>
          <a:solidFill>
            <a:srgbClr val="FFFFFF"/>
          </a:solidFill>
          <a:ln/>
        </p:spPr>
      </p:sp>
      <p:sp>
        <p:nvSpPr>
          <p:cNvPr id="52228" name="Rectangle 3"/>
          <p:cNvSpPr>
            <a:spLocks noGrp="1" noChangeArrowheads="1"/>
          </p:cNvSpPr>
          <p:nvPr>
            <p:ph type="body" idx="1"/>
          </p:nvPr>
        </p:nvSpPr>
        <p:spPr>
          <a:xfrm>
            <a:off x="889000" y="4714875"/>
            <a:ext cx="4891088" cy="4465638"/>
          </a:xfrm>
          <a:solidFill>
            <a:srgbClr val="FFFFFF"/>
          </a:solidFill>
          <a:ln>
            <a:solidFill>
              <a:srgbClr val="000000"/>
            </a:solidFill>
          </a:ln>
        </p:spPr>
        <p:txBody>
          <a:bodyPr/>
          <a:lstStyle/>
          <a:p>
            <a:r>
              <a:rPr lang="en-US" altLang="en-US" smtClean="0">
                <a:latin typeface="Arial" charset="0"/>
              </a:rPr>
              <a:t>Pattern of earthquakes defines the boundaries of tectonic plates</a:t>
            </a:r>
          </a:p>
          <a:p>
            <a:r>
              <a:rPr lang="en-US" altLang="en-US" smtClean="0">
                <a:latin typeface="Arial" charset="0"/>
              </a:rPr>
              <a:t>About 23 major plates</a:t>
            </a:r>
          </a:p>
          <a:p>
            <a:r>
              <a:rPr lang="en-US" altLang="en-US" smtClean="0">
                <a:latin typeface="Arial" charset="0"/>
              </a:rPr>
              <a:t>Can you see where we are?</a:t>
            </a:r>
          </a:p>
          <a:p>
            <a:r>
              <a:rPr lang="en-US" altLang="en-US" smtClean="0">
                <a:latin typeface="Arial" charset="0"/>
              </a:rPr>
              <a:t>Boundary between two plates</a:t>
            </a:r>
          </a:p>
          <a:p>
            <a:r>
              <a:rPr lang="en-US" altLang="en-US" smtClean="0">
                <a:latin typeface="Arial" charset="0"/>
              </a:rPr>
              <a:t>We’ll come back to this later</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28701B4-F6B0-49E9-9538-79AF6EE87226}" type="slidenum">
              <a:rPr lang="en-US" altLang="en-US" smtClean="0"/>
              <a:pPr eaLnBrk="1" hangingPunct="1"/>
              <a:t>46</a:t>
            </a:fld>
            <a:endParaRPr lang="en-US" altLang="en-US"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charset="0"/>
            </a:endParaRPr>
          </a:p>
        </p:txBody>
      </p:sp>
      <p:sp>
        <p:nvSpPr>
          <p:cNvPr id="542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0C0D7B3-8622-4611-91A8-2D8AE035C9C1}" type="slidenum">
              <a:rPr lang="tr-TR" altLang="en-US" smtClean="0"/>
              <a:pPr eaLnBrk="1" hangingPunct="1"/>
              <a:t>48</a:t>
            </a:fld>
            <a:endParaRPr lang="tr-TR" alt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EF03992-2873-4ADC-A5B2-50C2BD91651D}" type="slidenum">
              <a:rPr lang="en-US" altLang="en-US" smtClean="0"/>
              <a:pPr eaLnBrk="1" hangingPunct="1"/>
              <a:t>49</a:t>
            </a:fld>
            <a:endParaRPr lang="en-US" altLang="en-US"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charset="0"/>
            </a:endParaRPr>
          </a:p>
        </p:txBody>
      </p:sp>
      <p:sp>
        <p:nvSpPr>
          <p:cNvPr id="563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4F92FF3-E633-4CDC-AB45-4D13E29A925A}" type="slidenum">
              <a:rPr lang="tr-TR" altLang="en-US" smtClean="0"/>
              <a:pPr eaLnBrk="1" hangingPunct="1"/>
              <a:t>50</a:t>
            </a:fld>
            <a:endParaRPr lang="tr-TR" alt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charset="0"/>
            </a:endParaRPr>
          </a:p>
        </p:txBody>
      </p:sp>
      <p:sp>
        <p:nvSpPr>
          <p:cNvPr id="573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4598D94-732E-4DCD-B0DD-DC9A3C789064}" type="slidenum">
              <a:rPr lang="tr-TR" altLang="en-US" smtClean="0"/>
              <a:pPr eaLnBrk="1" hangingPunct="1"/>
              <a:t>51</a:t>
            </a:fld>
            <a:endParaRPr lang="tr-TR" alt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charset="0"/>
            </a:endParaRPr>
          </a:p>
        </p:txBody>
      </p:sp>
      <p:sp>
        <p:nvSpPr>
          <p:cNvPr id="583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63EDBDD-E1B4-4C9F-A5DD-67CFFBC54228}" type="slidenum">
              <a:rPr lang="tr-TR" altLang="en-US" smtClean="0"/>
              <a:pPr eaLnBrk="1" hangingPunct="1"/>
              <a:t>52</a:t>
            </a:fld>
            <a:endParaRPr lang="tr-TR" alt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charset="0"/>
            </a:endParaRPr>
          </a:p>
        </p:txBody>
      </p:sp>
      <p:sp>
        <p:nvSpPr>
          <p:cNvPr id="593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587AAEF-7CE8-4020-B0EF-5D4D3B05827F}" type="slidenum">
              <a:rPr lang="tr-TR" altLang="en-US" smtClean="0"/>
              <a:pPr eaLnBrk="1" hangingPunct="1"/>
              <a:t>53</a:t>
            </a:fld>
            <a:endParaRPr lang="tr-TR" alt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charset="0"/>
            </a:endParaRPr>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AF7374C-46B1-4E8C-8ECD-D274FE7BFDB9}" type="slidenum">
              <a:rPr lang="tr-TR" altLang="en-US" smtClean="0"/>
              <a:pPr eaLnBrk="1" hangingPunct="1"/>
              <a:t>54</a:t>
            </a:fld>
            <a:endParaRPr lang="tr-TR" alt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charset="0"/>
            </a:endParaRPr>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33B4FD7-5EFD-48DF-863A-367A087003CA}" type="slidenum">
              <a:rPr lang="tr-TR" altLang="en-US" smtClean="0"/>
              <a:pPr eaLnBrk="1" hangingPunct="1"/>
              <a:t>55</a:t>
            </a:fld>
            <a:endParaRPr lang="tr-TR" alt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charset="0"/>
            </a:endParaRPr>
          </a:p>
        </p:txBody>
      </p:sp>
      <p:sp>
        <p:nvSpPr>
          <p:cNvPr id="624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B626AFE-3FEF-4723-918C-D3632A192153}" type="slidenum">
              <a:rPr lang="tr-TR" altLang="en-US" smtClean="0"/>
              <a:pPr eaLnBrk="1" hangingPunct="1"/>
              <a:t>57</a:t>
            </a:fld>
            <a:endParaRPr lang="tr-TR" alt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charset="0"/>
            </a:endParaRPr>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10FB240-1E16-45C4-A82E-BE239BBE1B9D}" type="slidenum">
              <a:rPr lang="tr-TR" altLang="en-US" smtClean="0"/>
              <a:pPr eaLnBrk="1" hangingPunct="1"/>
              <a:t>58</a:t>
            </a:fld>
            <a:endParaRPr lang="tr-TR" alt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charset="0"/>
            </a:endParaRPr>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30667CD-29B3-4E1C-9109-8773466F0CBF}" type="slidenum">
              <a:rPr lang="tr-TR" altLang="en-US" smtClean="0"/>
              <a:pPr eaLnBrk="1" hangingPunct="1"/>
              <a:t>59</a:t>
            </a:fld>
            <a:endParaRPr lang="tr-TR" alt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charset="0"/>
            </a:endParaRPr>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B2D1971-7A0D-4F08-9BC2-5853EE807A63}" type="slidenum">
              <a:rPr lang="tr-TR" altLang="en-US" smtClean="0"/>
              <a:pPr eaLnBrk="1" hangingPunct="1"/>
              <a:t>60</a:t>
            </a:fld>
            <a:endParaRPr lang="tr-TR" alt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p>
            <a:fld id="{82EFA5ED-F028-4FE7-8CD7-2F571B8B33A9}" type="slidenum">
              <a:rPr lang="en-US" smtClean="0"/>
              <a:pPr/>
              <a:t>67</a:t>
            </a:fld>
            <a:endParaRPr lang="en-US" smtClean="0"/>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p:cNvSpPr>
            <a:spLocks noGrp="1" noRot="1" noChangeAspect="1" noTextEdit="1"/>
          </p:cNvSpPr>
          <p:nvPr>
            <p:ph type="sldImg"/>
          </p:nvPr>
        </p:nvSpPr>
        <p:spPr>
          <a:ln/>
        </p:spPr>
      </p:sp>
      <p:sp>
        <p:nvSpPr>
          <p:cNvPr id="159747" name="Notes Placeholder 2"/>
          <p:cNvSpPr>
            <a:spLocks noGrp="1"/>
          </p:cNvSpPr>
          <p:nvPr>
            <p:ph type="body" idx="1"/>
          </p:nvPr>
        </p:nvSpPr>
        <p:spPr>
          <a:noFill/>
          <a:ln/>
        </p:spPr>
        <p:txBody>
          <a:bodyPr/>
          <a:lstStyle/>
          <a:p>
            <a:pPr eaLnBrk="1" hangingPunct="1"/>
            <a:endParaRPr lang="en-US" smtClean="0"/>
          </a:p>
        </p:txBody>
      </p:sp>
      <p:sp>
        <p:nvSpPr>
          <p:cNvPr id="159748" name="Slide Number Placeholder 3"/>
          <p:cNvSpPr>
            <a:spLocks noGrp="1"/>
          </p:cNvSpPr>
          <p:nvPr>
            <p:ph type="sldNum" sz="quarter" idx="5"/>
          </p:nvPr>
        </p:nvSpPr>
        <p:spPr>
          <a:noFill/>
        </p:spPr>
        <p:txBody>
          <a:bodyPr/>
          <a:lstStyle/>
          <a:p>
            <a:fld id="{211A5EFB-0A32-4904-8B5C-8BBAC6C9CD34}" type="slidenum">
              <a:rPr lang="tr-TR" smtClean="0"/>
              <a:pPr/>
              <a:t>68</a:t>
            </a:fld>
            <a:endParaRPr lang="tr-TR"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a:ln/>
        </p:spPr>
      </p:sp>
      <p:sp>
        <p:nvSpPr>
          <p:cNvPr id="160771" name="Notes Placeholder 2"/>
          <p:cNvSpPr>
            <a:spLocks noGrp="1"/>
          </p:cNvSpPr>
          <p:nvPr>
            <p:ph type="body" idx="1"/>
          </p:nvPr>
        </p:nvSpPr>
        <p:spPr>
          <a:noFill/>
          <a:ln/>
        </p:spPr>
        <p:txBody>
          <a:bodyPr/>
          <a:lstStyle/>
          <a:p>
            <a:pPr eaLnBrk="1" hangingPunct="1"/>
            <a:endParaRPr lang="en-US" smtClean="0"/>
          </a:p>
        </p:txBody>
      </p:sp>
      <p:sp>
        <p:nvSpPr>
          <p:cNvPr id="160772" name="Slide Number Placeholder 3"/>
          <p:cNvSpPr>
            <a:spLocks noGrp="1"/>
          </p:cNvSpPr>
          <p:nvPr>
            <p:ph type="sldNum" sz="quarter" idx="5"/>
          </p:nvPr>
        </p:nvSpPr>
        <p:spPr>
          <a:noFill/>
        </p:spPr>
        <p:txBody>
          <a:bodyPr/>
          <a:lstStyle/>
          <a:p>
            <a:fld id="{205EFF2A-CB62-4B69-B582-85BB7BA7A97F}" type="slidenum">
              <a:rPr lang="tr-TR" smtClean="0"/>
              <a:pPr/>
              <a:t>69</a:t>
            </a:fld>
            <a:endParaRPr lang="tr-TR"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p:spPr>
        <p:txBody>
          <a:bodyPr/>
          <a:lstStyle/>
          <a:p>
            <a:fld id="{B39D00DE-E9A5-48D7-BC65-B49A1D3B0512}" type="slidenum">
              <a:rPr lang="en-US" smtClean="0"/>
              <a:pPr/>
              <a:t>70</a:t>
            </a:fld>
            <a:endParaRPr lang="en-US" smtClean="0"/>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p:spPr>
        <p:txBody>
          <a:bodyPr/>
          <a:lstStyle/>
          <a:p>
            <a:fld id="{61498D02-A5ED-4387-B0AA-0003E405AE65}" type="slidenum">
              <a:rPr lang="en-US" smtClean="0"/>
              <a:pPr/>
              <a:t>71</a:t>
            </a:fld>
            <a:endParaRPr lang="en-US" smtClean="0"/>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p:spPr>
        <p:txBody>
          <a:bodyPr/>
          <a:lstStyle/>
          <a:p>
            <a:fld id="{7D386CFA-8359-49AA-8D9C-9A12C56A7EBA}" type="slidenum">
              <a:rPr lang="en-US" smtClean="0"/>
              <a:pPr/>
              <a:t>72</a:t>
            </a:fld>
            <a:endParaRPr lang="en-US" smtClean="0"/>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p:spPr>
        <p:txBody>
          <a:bodyPr/>
          <a:lstStyle/>
          <a:p>
            <a:fld id="{60581DAA-422C-40A9-B954-85A871EEAEAA}" type="slidenum">
              <a:rPr lang="en-US" smtClean="0"/>
              <a:pPr/>
              <a:t>73</a:t>
            </a:fld>
            <a:endParaRPr lang="en-US" smtClean="0"/>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A288A9F-DC98-4627-9B22-9079331D5D73}" type="slidenum">
              <a:rPr lang="en-US" altLang="en-US" smtClean="0"/>
              <a:pPr eaLnBrk="1" hangingPunct="1"/>
              <a:t>74</a:t>
            </a:fld>
            <a:endParaRPr lang="en-US" altLang="en-US"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p:spPr>
        <p:txBody>
          <a:bodyPr/>
          <a:lstStyle/>
          <a:p>
            <a:fld id="{6E7EFD42-C6C0-44EC-B8CD-A323FB8D8D91}" type="slidenum">
              <a:rPr lang="en-US" smtClean="0"/>
              <a:pPr/>
              <a:t>75</a:t>
            </a:fld>
            <a:endParaRPr lang="en-US" smtClean="0"/>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Slide Image Placeholder 1"/>
          <p:cNvSpPr>
            <a:spLocks noGrp="1" noRot="1" noChangeAspect="1" noTextEdit="1"/>
          </p:cNvSpPr>
          <p:nvPr>
            <p:ph type="sldImg"/>
          </p:nvPr>
        </p:nvSpPr>
        <p:spPr>
          <a:ln/>
        </p:spPr>
      </p:sp>
      <p:sp>
        <p:nvSpPr>
          <p:cNvPr id="189443" name="Notes Placeholder 2"/>
          <p:cNvSpPr>
            <a:spLocks noGrp="1"/>
          </p:cNvSpPr>
          <p:nvPr>
            <p:ph type="body" idx="1"/>
          </p:nvPr>
        </p:nvSpPr>
        <p:spPr>
          <a:noFill/>
          <a:ln/>
        </p:spPr>
        <p:txBody>
          <a:bodyPr/>
          <a:lstStyle/>
          <a:p>
            <a:endParaRPr lang="en-US" smtClean="0"/>
          </a:p>
        </p:txBody>
      </p:sp>
      <p:sp>
        <p:nvSpPr>
          <p:cNvPr id="189444" name="Slide Number Placeholder 3"/>
          <p:cNvSpPr>
            <a:spLocks noGrp="1"/>
          </p:cNvSpPr>
          <p:nvPr>
            <p:ph type="sldNum" sz="quarter" idx="5"/>
          </p:nvPr>
        </p:nvSpPr>
        <p:spPr>
          <a:noFill/>
        </p:spPr>
        <p:txBody>
          <a:bodyPr/>
          <a:lstStyle/>
          <a:p>
            <a:fld id="{8C68F389-C766-4404-9864-7A92D93FB790}" type="slidenum">
              <a:rPr lang="tr-TR" smtClean="0"/>
              <a:pPr/>
              <a:t>76</a:t>
            </a:fld>
            <a:endParaRPr lang="tr-TR"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ndParaRPr>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33B8354-4C37-43B1-AA94-A0113A6C1548}" type="slidenum">
              <a:rPr lang="tr-TR" altLang="en-US" smtClean="0"/>
              <a:pPr eaLnBrk="1" hangingPunct="1"/>
              <a:t>114</a:t>
            </a:fld>
            <a:endParaRPr lang="tr-TR" alt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ndParaRPr>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1DCF60F-02E0-4A9A-BFFD-AF217F963CCB}" type="slidenum">
              <a:rPr lang="tr-TR" altLang="en-US" smtClean="0"/>
              <a:pPr eaLnBrk="1" hangingPunct="1"/>
              <a:t>116</a:t>
            </a:fld>
            <a:endParaRPr lang="tr-TR" alt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ndParaRPr>
          </a:p>
        </p:txBody>
      </p:sp>
      <p:sp>
        <p:nvSpPr>
          <p:cNvPr id="624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E1FE0BE-E80B-4D47-9013-300BFA1E3DC7}" type="slidenum">
              <a:rPr lang="tr-TR" altLang="en-US" smtClean="0"/>
              <a:pPr eaLnBrk="1" hangingPunct="1"/>
              <a:t>117</a:t>
            </a:fld>
            <a:endParaRPr lang="tr-TR" alt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ndParaRPr>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9AA3B15-AE2E-4619-9814-27F9DD8AF2D8}" type="slidenum">
              <a:rPr lang="tr-TR" altLang="en-US" smtClean="0"/>
              <a:pPr eaLnBrk="1" hangingPunct="1"/>
              <a:t>119</a:t>
            </a:fld>
            <a:endParaRPr lang="tr-TR" alt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ndParaRPr>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879B892-A58A-4451-ACCB-6A8AE6A45353}" type="slidenum">
              <a:rPr lang="tr-TR" altLang="en-US" smtClean="0"/>
              <a:pPr eaLnBrk="1" hangingPunct="1"/>
              <a:t>120</a:t>
            </a:fld>
            <a:endParaRPr lang="tr-TR" alt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ndParaRPr>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F230DCE-F426-488E-ACE8-0AE0C2EA043B}" type="slidenum">
              <a:rPr lang="tr-TR" altLang="en-US" smtClean="0"/>
              <a:pPr eaLnBrk="1" hangingPunct="1"/>
              <a:t>121</a:t>
            </a:fld>
            <a:endParaRPr lang="tr-TR" alt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3150BF5-BA17-4269-894E-EE143AE771D7}" type="slidenum">
              <a:rPr lang="en-US" altLang="en-US" smtClean="0"/>
              <a:pPr eaLnBrk="1" hangingPunct="1"/>
              <a:t>122</a:t>
            </a:fld>
            <a:endParaRPr lang="en-US" altLang="en-US"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C2DCCF1-70AF-4B10-8727-58DA9263AE44}" type="slidenum">
              <a:rPr lang="en-US" altLang="en-US" smtClean="0"/>
              <a:pPr eaLnBrk="1" hangingPunct="1"/>
              <a:t>123</a:t>
            </a:fld>
            <a:endParaRPr lang="en-US" altLang="en-US"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ndParaRPr>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6C930CD-E1B6-4E77-91CE-99F1B5C0DFD6}" type="slidenum">
              <a:rPr lang="tr-TR" altLang="en-US" smtClean="0"/>
              <a:pPr eaLnBrk="1" hangingPunct="1"/>
              <a:t>124</a:t>
            </a:fld>
            <a:endParaRPr lang="tr-TR" altLang="en-U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A554E0B-3654-4A92-9112-7B554B56DEF7}" type="slidenum">
              <a:rPr lang="en-US" altLang="en-US" smtClean="0"/>
              <a:pPr eaLnBrk="1" hangingPunct="1"/>
              <a:t>125</a:t>
            </a:fld>
            <a:endParaRPr lang="en-US" alt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E153AE8-7B23-476F-AFF1-2AE5D0F76DD1}" type="slidenum">
              <a:rPr lang="en-US" altLang="en-US" smtClean="0"/>
              <a:pPr eaLnBrk="1" hangingPunct="1"/>
              <a:t>126</a:t>
            </a:fld>
            <a:endParaRPr lang="en-US" altLang="en-US"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798CD2B-CF0A-432C-8A76-FFB78EF7F116}" type="slidenum">
              <a:rPr lang="en-US" altLang="en-US" smtClean="0"/>
              <a:pPr eaLnBrk="1" hangingPunct="1"/>
              <a:t>127</a:t>
            </a:fld>
            <a:endParaRPr lang="en-US" altLang="en-US"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ndParaRPr>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A18A92D-D4B2-4794-B5DC-D8C308CAE670}" type="slidenum">
              <a:rPr lang="tr-TR" altLang="en-US" smtClean="0"/>
              <a:pPr eaLnBrk="1" hangingPunct="1"/>
              <a:t>128</a:t>
            </a:fld>
            <a:endParaRPr lang="tr-TR"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C0DAB8F4-2F8B-4849-A955-571A401F5782}" type="slidenum">
              <a:rPr lang="tr-TR"/>
              <a:pPr>
                <a:defRPr/>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ABA6F185-62D2-46E0-8EB9-52EA8D0A0592}" type="slidenum">
              <a:rPr lang="tr-TR"/>
              <a:pPr>
                <a:defRPr/>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FF0B16A6-5F1C-44D2-9330-7D3328EFE8A2}" type="slidenum">
              <a:rPr lang="tr-TR"/>
              <a:pPr>
                <a:defRPr/>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2A3913F9-1A5B-406A-899B-82AB8C21DD4D}" type="slidenum">
              <a:rPr lang="tr-TR"/>
              <a:pPr>
                <a:defRPr/>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Rectangle 4"/>
          <p:cNvSpPr>
            <a:spLocks noGrp="1" noChangeArrowheads="1"/>
          </p:cNvSpPr>
          <p:nvPr>
            <p:ph type="dt" sz="half" idx="10"/>
          </p:nvPr>
        </p:nvSpPr>
        <p:spPr>
          <a:ln/>
        </p:spPr>
        <p:txBody>
          <a:bodyPr/>
          <a:lstStyle>
            <a:lvl1pPr>
              <a:defRPr/>
            </a:lvl1pPr>
          </a:lstStyle>
          <a:p>
            <a:pPr>
              <a:defRPr/>
            </a:pPr>
            <a:endParaRPr lang="tr-TR"/>
          </a:p>
        </p:txBody>
      </p:sp>
      <p:sp>
        <p:nvSpPr>
          <p:cNvPr id="8" name="Rectangle 5"/>
          <p:cNvSpPr>
            <a:spLocks noGrp="1" noChangeArrowheads="1"/>
          </p:cNvSpPr>
          <p:nvPr>
            <p:ph type="ftr" sz="quarter" idx="11"/>
          </p:nvPr>
        </p:nvSpPr>
        <p:spPr>
          <a:ln/>
        </p:spPr>
        <p:txBody>
          <a:bodyPr/>
          <a:lstStyle>
            <a:lvl1pPr>
              <a:defRPr/>
            </a:lvl1pPr>
          </a:lstStyle>
          <a:p>
            <a:pPr>
              <a:defRPr/>
            </a:pPr>
            <a:endParaRPr lang="tr-TR"/>
          </a:p>
        </p:txBody>
      </p:sp>
      <p:sp>
        <p:nvSpPr>
          <p:cNvPr id="9" name="Rectangle 6"/>
          <p:cNvSpPr>
            <a:spLocks noGrp="1" noChangeArrowheads="1"/>
          </p:cNvSpPr>
          <p:nvPr>
            <p:ph type="sldNum" sz="quarter" idx="12"/>
          </p:nvPr>
        </p:nvSpPr>
        <p:spPr>
          <a:ln/>
        </p:spPr>
        <p:txBody>
          <a:bodyPr/>
          <a:lstStyle>
            <a:lvl1pPr>
              <a:defRPr/>
            </a:lvl1pPr>
          </a:lstStyle>
          <a:p>
            <a:pPr>
              <a:defRPr/>
            </a:pPr>
            <a:fld id="{3F6F7F52-AF4C-4E1C-876B-9D37DDF63867}" type="slidenum">
              <a:rPr lang="tr-TR"/>
              <a:pPr>
                <a:defRPr/>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p>
        </p:txBody>
      </p:sp>
      <p:sp>
        <p:nvSpPr>
          <p:cNvPr id="4" name="Rectangle 5"/>
          <p:cNvSpPr>
            <a:spLocks noGrp="1" noChangeArrowheads="1"/>
          </p:cNvSpPr>
          <p:nvPr>
            <p:ph type="ftr" sz="quarter" idx="11"/>
          </p:nvPr>
        </p:nvSpPr>
        <p:spPr>
          <a:ln/>
        </p:spPr>
        <p:txBody>
          <a:bodyPr/>
          <a:lstStyle>
            <a:lvl1pPr>
              <a:defRPr/>
            </a:lvl1pPr>
          </a:lstStyle>
          <a:p>
            <a:pPr>
              <a:defRPr/>
            </a:pPr>
            <a:endParaRPr lang="tr-TR"/>
          </a:p>
        </p:txBody>
      </p:sp>
      <p:sp>
        <p:nvSpPr>
          <p:cNvPr id="5" name="Rectangle 6"/>
          <p:cNvSpPr>
            <a:spLocks noGrp="1" noChangeArrowheads="1"/>
          </p:cNvSpPr>
          <p:nvPr>
            <p:ph type="sldNum" sz="quarter" idx="12"/>
          </p:nvPr>
        </p:nvSpPr>
        <p:spPr>
          <a:ln/>
        </p:spPr>
        <p:txBody>
          <a:bodyPr/>
          <a:lstStyle>
            <a:lvl1pPr>
              <a:defRPr/>
            </a:lvl1pPr>
          </a:lstStyle>
          <a:p>
            <a:pPr>
              <a:defRPr/>
            </a:pPr>
            <a:fld id="{DBF09FDF-88C8-401C-AC28-5219ADF8F7FE}" type="slidenum">
              <a:rPr lang="tr-TR"/>
              <a:pPr>
                <a:defRPr/>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p>
        </p:txBody>
      </p:sp>
      <p:sp>
        <p:nvSpPr>
          <p:cNvPr id="3" name="Rectangle 5"/>
          <p:cNvSpPr>
            <a:spLocks noGrp="1" noChangeArrowheads="1"/>
          </p:cNvSpPr>
          <p:nvPr>
            <p:ph type="ftr" sz="quarter" idx="11"/>
          </p:nvPr>
        </p:nvSpPr>
        <p:spPr>
          <a:ln/>
        </p:spPr>
        <p:txBody>
          <a:bodyPr/>
          <a:lstStyle>
            <a:lvl1pPr>
              <a:defRPr/>
            </a:lvl1pPr>
          </a:lstStyle>
          <a:p>
            <a:pPr>
              <a:defRPr/>
            </a:pPr>
            <a:endParaRPr lang="tr-TR"/>
          </a:p>
        </p:txBody>
      </p:sp>
      <p:sp>
        <p:nvSpPr>
          <p:cNvPr id="4" name="Rectangle 6"/>
          <p:cNvSpPr>
            <a:spLocks noGrp="1" noChangeArrowheads="1"/>
          </p:cNvSpPr>
          <p:nvPr>
            <p:ph type="sldNum" sz="quarter" idx="12"/>
          </p:nvPr>
        </p:nvSpPr>
        <p:spPr>
          <a:ln/>
        </p:spPr>
        <p:txBody>
          <a:bodyPr/>
          <a:lstStyle>
            <a:lvl1pPr>
              <a:defRPr/>
            </a:lvl1pPr>
          </a:lstStyle>
          <a:p>
            <a:pPr>
              <a:defRPr/>
            </a:pPr>
            <a:fld id="{A407BCAB-C15D-472C-BCF8-BAC98A42C8B6}" type="slidenum">
              <a:rPr lang="tr-TR"/>
              <a:pPr>
                <a:defRPr/>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510D05E0-721A-45AF-944F-DD73D1CAEBF7}" type="slidenum">
              <a:rPr lang="tr-TR"/>
              <a:pPr>
                <a:defRPr/>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BBA3C62A-0544-46F7-8508-B9CE034A936E}" type="slidenum">
              <a:rPr lang="tr-TR"/>
              <a:pPr>
                <a:defRPr/>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6694B04F-918E-4B22-A8BF-A0AB6B0B11D5}" type="slidenum">
              <a:rPr lang="tr-TR"/>
              <a:pPr>
                <a:defRPr/>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66169934-D9B1-4956-A5D1-D998CFEDEB7F}" type="slidenum">
              <a:rPr lang="tr-TR"/>
              <a:pPr>
                <a:defRPr/>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tr-TR"/>
          </a:p>
        </p:txBody>
      </p:sp>
      <p:sp>
        <p:nvSpPr>
          <p:cNvPr id="3" name="Table Placeholder 2"/>
          <p:cNvSpPr>
            <a:spLocks noGrp="1"/>
          </p:cNvSpPr>
          <p:nvPr>
            <p:ph type="tbl" idx="1"/>
          </p:nvPr>
        </p:nvSpPr>
        <p:spPr>
          <a:xfrm>
            <a:off x="685800" y="1981200"/>
            <a:ext cx="7772400" cy="4114800"/>
          </a:xfrm>
        </p:spPr>
        <p:txBody>
          <a:bodyPr/>
          <a:lstStyle/>
          <a:p>
            <a:pPr lvl="0"/>
            <a:endParaRPr lang="tr-TR" noProof="0" smtClean="0"/>
          </a:p>
        </p:txBody>
      </p:sp>
      <p:sp>
        <p:nvSpPr>
          <p:cNvPr id="4" name="Date Placeholder 3"/>
          <p:cNvSpPr>
            <a:spLocks noGrp="1"/>
          </p:cNvSpPr>
          <p:nvPr>
            <p:ph type="dt" sz="half" idx="10"/>
          </p:nvPr>
        </p:nvSpPr>
        <p:spPr>
          <a:xfrm>
            <a:off x="685800" y="6248400"/>
            <a:ext cx="1905000" cy="457200"/>
          </a:xfrm>
        </p:spPr>
        <p:txBody>
          <a:bodyPr/>
          <a:lstStyle>
            <a:lvl1pPr>
              <a:defRPr/>
            </a:lvl1pPr>
          </a:lstStyle>
          <a:p>
            <a:pPr>
              <a:defRPr/>
            </a:pPr>
            <a:endParaRPr lang="en-GB"/>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pPr>
              <a:defRPr/>
            </a:pPr>
            <a:endParaRPr lang="en-GB"/>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pPr>
              <a:defRPr/>
            </a:pPr>
            <a:fld id="{42813290-21E9-4582-B686-7DE7D4A17160}" type="slidenum">
              <a:rPr lang="en-GB"/>
              <a:pPr>
                <a:defRPr/>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pPr>
              <a:defRPr/>
            </a:pPr>
            <a:endParaRPr lang="en-GB"/>
          </a:p>
        </p:txBody>
      </p:sp>
      <p:sp>
        <p:nvSpPr>
          <p:cNvPr id="6" name="Rectangle 5"/>
          <p:cNvSpPr>
            <a:spLocks noGrp="1" noChangeArrowheads="1"/>
          </p:cNvSpPr>
          <p:nvPr>
            <p:ph type="ftr" sz="quarter" idx="11"/>
          </p:nvPr>
        </p:nvSpPr>
        <p:spPr/>
        <p:txBody>
          <a:bodyPr/>
          <a:lstStyle>
            <a:lvl1pPr>
              <a:defRPr smtClean="0"/>
            </a:lvl1pPr>
          </a:lstStyle>
          <a:p>
            <a:pPr>
              <a:defRPr/>
            </a:pPr>
            <a:r>
              <a:rPr lang="en-GB"/>
              <a:t>USGS - SUSAN HOUGH</a:t>
            </a:r>
          </a:p>
        </p:txBody>
      </p:sp>
      <p:sp>
        <p:nvSpPr>
          <p:cNvPr id="7" name="Rectangle 6"/>
          <p:cNvSpPr>
            <a:spLocks noGrp="1" noChangeArrowheads="1"/>
          </p:cNvSpPr>
          <p:nvPr>
            <p:ph type="sldNum" sz="quarter" idx="12"/>
          </p:nvPr>
        </p:nvSpPr>
        <p:spPr/>
        <p:txBody>
          <a:bodyPr/>
          <a:lstStyle>
            <a:lvl1pPr>
              <a:defRPr/>
            </a:lvl1pPr>
          </a:lstStyle>
          <a:p>
            <a:pPr>
              <a:defRPr/>
            </a:pPr>
            <a:fld id="{53EA80EA-54F3-4EA5-B7D8-7C2B06569A52}"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smtClean="0"/>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tr-T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tr-T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305CCBD7-A4E8-49AB-91D1-86FCDDAE22D6}" type="slidenum">
              <a:rPr lang="tr-TR"/>
              <a:pPr>
                <a:defRPr/>
              </a:pPr>
              <a:t>‹#›</a:t>
            </a:fld>
            <a:endParaRPr lang="tr-T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4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6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8.png"/><Relationship Id="rId3" Type="http://schemas.openxmlformats.org/officeDocument/2006/relationships/image" Target="../media/image48.png"/><Relationship Id="rId7" Type="http://schemas.openxmlformats.org/officeDocument/2006/relationships/image" Target="../media/image52.png"/><Relationship Id="rId12" Type="http://schemas.openxmlformats.org/officeDocument/2006/relationships/image" Target="../media/image57.png"/><Relationship Id="rId2" Type="http://schemas.openxmlformats.org/officeDocument/2006/relationships/image" Target="../media/image47.png"/><Relationship Id="rId16" Type="http://schemas.openxmlformats.org/officeDocument/2006/relationships/image" Target="../media/image61.png"/><Relationship Id="rId1" Type="http://schemas.openxmlformats.org/officeDocument/2006/relationships/slideLayout" Target="../slideLayouts/slideLayout7.xml"/><Relationship Id="rId6" Type="http://schemas.openxmlformats.org/officeDocument/2006/relationships/image" Target="../media/image51.png"/><Relationship Id="rId11" Type="http://schemas.openxmlformats.org/officeDocument/2006/relationships/image" Target="../media/image56.png"/><Relationship Id="rId5" Type="http://schemas.openxmlformats.org/officeDocument/2006/relationships/image" Target="../media/image50.png"/><Relationship Id="rId15" Type="http://schemas.openxmlformats.org/officeDocument/2006/relationships/image" Target="../media/image60.pn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png"/><Relationship Id="rId14" Type="http://schemas.openxmlformats.org/officeDocument/2006/relationships/image" Target="../media/image59.png"/></Relationships>
</file>

<file path=ppt/slides/_rels/slide66.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9.wmf"/><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75.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3.xml"/><Relationship Id="rId1" Type="http://schemas.openxmlformats.org/officeDocument/2006/relationships/vmlDrawing" Target="../drawings/vmlDrawing2.vml"/><Relationship Id="rId4" Type="http://schemas.openxmlformats.org/officeDocument/2006/relationships/image" Target="../media/image76.png"/></Relationships>
</file>

<file path=ppt/slides/_rels/slide10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3.xml"/><Relationship Id="rId1" Type="http://schemas.openxmlformats.org/officeDocument/2006/relationships/vmlDrawing" Target="../drawings/vmlDrawing3.vml"/><Relationship Id="rId4" Type="http://schemas.openxmlformats.org/officeDocument/2006/relationships/image" Target="../media/image77.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78.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79.png"/></Relationships>
</file>

<file path=ppt/slides/_rels/slide110.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82.png"/><Relationship Id="rId4" Type="http://schemas.openxmlformats.org/officeDocument/2006/relationships/oleObject" Target="../embeddings/oleObject6.bin"/></Relationships>
</file>

<file path=ppt/slides/_rels/slide11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83.png"/></Relationships>
</file>

<file path=ppt/slides/_rels/slide116.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79.png"/><Relationship Id="rId4" Type="http://schemas.openxmlformats.org/officeDocument/2006/relationships/oleObject" Target="../embeddings/oleObject8.bin"/></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image" Target="../media/image84.png"/><Relationship Id="rId4" Type="http://schemas.openxmlformats.org/officeDocument/2006/relationships/oleObject" Target="../embeddings/oleObject9.bin"/></Relationships>
</file>

<file path=ppt/slides/_rels/slide120.xml.rels><?xml version="1.0" encoding="UTF-8" standalone="yes"?>
<Relationships xmlns="http://schemas.openxmlformats.org/package/2006/relationships"><Relationship Id="rId8" Type="http://schemas.openxmlformats.org/officeDocument/2006/relationships/oleObject" Target="../embeddings/oleObject12.bin"/><Relationship Id="rId3" Type="http://schemas.openxmlformats.org/officeDocument/2006/relationships/notesSlide" Target="../notesSlides/notesSlide60.xml"/><Relationship Id="rId7" Type="http://schemas.openxmlformats.org/officeDocument/2006/relationships/image" Target="../media/image86.png"/><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oleObject" Target="../embeddings/oleObject11.bin"/><Relationship Id="rId5" Type="http://schemas.openxmlformats.org/officeDocument/2006/relationships/image" Target="../media/image85.png"/><Relationship Id="rId4" Type="http://schemas.openxmlformats.org/officeDocument/2006/relationships/oleObject" Target="../embeddings/oleObject10.bin"/><Relationship Id="rId9" Type="http://schemas.openxmlformats.org/officeDocument/2006/relationships/image" Target="../media/image87.png"/></Relationships>
</file>

<file path=ppt/slides/_rels/slide12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61.xml"/><Relationship Id="rId1" Type="http://schemas.openxmlformats.org/officeDocument/2006/relationships/slideLayout" Target="../slideLayouts/slideLayout7.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12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8" Type="http://schemas.openxmlformats.org/officeDocument/2006/relationships/oleObject" Target="../embeddings/oleObject15.bin"/><Relationship Id="rId3" Type="http://schemas.openxmlformats.org/officeDocument/2006/relationships/notesSlide" Target="../notesSlides/notesSlide64.xml"/><Relationship Id="rId7" Type="http://schemas.openxmlformats.org/officeDocument/2006/relationships/image" Target="../media/image95.png"/><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oleObject" Target="../embeddings/oleObject14.bin"/><Relationship Id="rId5" Type="http://schemas.openxmlformats.org/officeDocument/2006/relationships/image" Target="../media/image94.png"/><Relationship Id="rId4" Type="http://schemas.openxmlformats.org/officeDocument/2006/relationships/oleObject" Target="../embeddings/oleObject13.bin"/><Relationship Id="rId9" Type="http://schemas.openxmlformats.org/officeDocument/2006/relationships/image" Target="../media/image96.png"/></Relationships>
</file>

<file path=ppt/slides/_rels/slide12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8" Type="http://schemas.openxmlformats.org/officeDocument/2006/relationships/oleObject" Target="../embeddings/oleObject18.bin"/><Relationship Id="rId3" Type="http://schemas.openxmlformats.org/officeDocument/2006/relationships/notesSlide" Target="../notesSlides/notesSlide68.xml"/><Relationship Id="rId7" Type="http://schemas.openxmlformats.org/officeDocument/2006/relationships/image" Target="../media/image101.png"/><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oleObject" Target="../embeddings/oleObject17.bin"/><Relationship Id="rId5" Type="http://schemas.openxmlformats.org/officeDocument/2006/relationships/image" Target="../media/image100.png"/><Relationship Id="rId4" Type="http://schemas.openxmlformats.org/officeDocument/2006/relationships/oleObject" Target="../embeddings/oleObject16.bin"/><Relationship Id="rId9" Type="http://schemas.openxmlformats.org/officeDocument/2006/relationships/image" Target="../media/image10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2" name="TextBox 6"/>
          <p:cNvSpPr txBox="1">
            <a:spLocks noChangeArrowheads="1"/>
          </p:cNvSpPr>
          <p:nvPr/>
        </p:nvSpPr>
        <p:spPr bwMode="auto">
          <a:xfrm>
            <a:off x="0" y="0"/>
            <a:ext cx="5857875" cy="830263"/>
          </a:xfrm>
          <a:prstGeom prst="rect">
            <a:avLst/>
          </a:prstGeom>
          <a:noFill/>
          <a:ln w="9525">
            <a:noFill/>
            <a:miter lim="800000"/>
            <a:headEnd/>
            <a:tailEnd/>
          </a:ln>
        </p:spPr>
        <p:txBody>
          <a:bodyPr>
            <a:spAutoFit/>
          </a:bodyPr>
          <a:lstStyle/>
          <a:p>
            <a:r>
              <a:rPr lang="tr-TR" sz="2400" b="1" dirty="0">
                <a:cs typeface="Arial" pitchFamily="34" charset="0"/>
              </a:rPr>
              <a:t>Rose School Lectures – </a:t>
            </a:r>
            <a:r>
              <a:rPr lang="tr-TR" sz="2400" b="1" dirty="0" smtClean="0">
                <a:cs typeface="Arial" pitchFamily="34" charset="0"/>
              </a:rPr>
              <a:t>20</a:t>
            </a:r>
            <a:r>
              <a:rPr lang="en-US" sz="2400" b="1" dirty="0" smtClean="0">
                <a:cs typeface="Arial" pitchFamily="34" charset="0"/>
              </a:rPr>
              <a:t>13</a:t>
            </a:r>
            <a:endParaRPr lang="tr-TR" sz="2400" b="1" dirty="0">
              <a:cs typeface="Arial" pitchFamily="34" charset="0"/>
            </a:endParaRPr>
          </a:p>
          <a:p>
            <a:r>
              <a:rPr lang="tr-TR" sz="2400" b="1" dirty="0">
                <a:cs typeface="Arial" pitchFamily="34" charset="0"/>
              </a:rPr>
              <a:t>S. Akkar and D. M. Boore</a:t>
            </a:r>
          </a:p>
        </p:txBody>
      </p:sp>
      <p:sp>
        <p:nvSpPr>
          <p:cNvPr id="5123" name="Text Box 4"/>
          <p:cNvSpPr txBox="1">
            <a:spLocks noChangeArrowheads="1"/>
          </p:cNvSpPr>
          <p:nvPr/>
        </p:nvSpPr>
        <p:spPr bwMode="auto">
          <a:xfrm>
            <a:off x="928688" y="1571625"/>
            <a:ext cx="7416800" cy="3046988"/>
          </a:xfrm>
          <a:prstGeom prst="rect">
            <a:avLst/>
          </a:prstGeom>
          <a:noFill/>
          <a:ln w="9525">
            <a:noFill/>
            <a:miter lim="800000"/>
            <a:headEnd/>
            <a:tailEnd/>
          </a:ln>
        </p:spPr>
        <p:txBody>
          <a:bodyPr>
            <a:spAutoFit/>
          </a:bodyPr>
          <a:lstStyle/>
          <a:p>
            <a:pPr algn="ctr"/>
            <a:r>
              <a:rPr lang="en-US" sz="4000" b="1" dirty="0" smtClean="0">
                <a:solidFill>
                  <a:srgbClr val="FF0000"/>
                </a:solidFill>
                <a:cs typeface="Arial" pitchFamily="34" charset="0"/>
              </a:rPr>
              <a:t>Engineering Seismology </a:t>
            </a:r>
            <a:r>
              <a:rPr lang="tr-TR" sz="4000" b="1" dirty="0" smtClean="0">
                <a:solidFill>
                  <a:srgbClr val="FF0000"/>
                </a:solidFill>
                <a:cs typeface="Arial" pitchFamily="34" charset="0"/>
              </a:rPr>
              <a:t>&amp;</a:t>
            </a:r>
            <a:r>
              <a:rPr lang="en-GB" sz="4000" b="1" dirty="0" smtClean="0">
                <a:solidFill>
                  <a:srgbClr val="FF0000"/>
                </a:solidFill>
                <a:cs typeface="Arial" pitchFamily="34" charset="0"/>
              </a:rPr>
              <a:t> </a:t>
            </a:r>
            <a:r>
              <a:rPr lang="en-GB" sz="4000" b="1" dirty="0">
                <a:solidFill>
                  <a:srgbClr val="FF0000"/>
                </a:solidFill>
                <a:cs typeface="Arial" pitchFamily="34" charset="0"/>
              </a:rPr>
              <a:t>S</a:t>
            </a:r>
            <a:r>
              <a:rPr lang="tr-TR" sz="4000" b="1" dirty="0">
                <a:solidFill>
                  <a:srgbClr val="FF0000"/>
                </a:solidFill>
                <a:cs typeface="Arial" pitchFamily="34" charset="0"/>
              </a:rPr>
              <a:t>eismic</a:t>
            </a:r>
            <a:r>
              <a:rPr lang="en-GB" sz="4000" b="1" dirty="0">
                <a:solidFill>
                  <a:srgbClr val="FF0000"/>
                </a:solidFill>
                <a:cs typeface="Arial" pitchFamily="34" charset="0"/>
              </a:rPr>
              <a:t> H</a:t>
            </a:r>
            <a:r>
              <a:rPr lang="tr-TR" sz="4000" b="1" dirty="0">
                <a:solidFill>
                  <a:srgbClr val="FF0000"/>
                </a:solidFill>
                <a:cs typeface="Arial" pitchFamily="34" charset="0"/>
              </a:rPr>
              <a:t>azard</a:t>
            </a:r>
            <a:r>
              <a:rPr lang="en-GB" sz="4000" b="1" dirty="0">
                <a:solidFill>
                  <a:srgbClr val="FF0000"/>
                </a:solidFill>
                <a:cs typeface="Arial" pitchFamily="34" charset="0"/>
              </a:rPr>
              <a:t> A</a:t>
            </a:r>
            <a:r>
              <a:rPr lang="tr-TR" sz="4000" b="1" dirty="0">
                <a:solidFill>
                  <a:srgbClr val="FF0000"/>
                </a:solidFill>
                <a:cs typeface="Arial" pitchFamily="34" charset="0"/>
              </a:rPr>
              <a:t>ssessment</a:t>
            </a:r>
            <a:endParaRPr lang="en-GB" sz="4000" b="1" dirty="0">
              <a:solidFill>
                <a:srgbClr val="FF0000"/>
              </a:solidFill>
              <a:cs typeface="Arial" pitchFamily="34" charset="0"/>
            </a:endParaRPr>
          </a:p>
          <a:p>
            <a:pPr algn="ctr"/>
            <a:endParaRPr lang="tr-TR" sz="4000" b="1" dirty="0">
              <a:solidFill>
                <a:srgbClr val="FFFF00"/>
              </a:solidFill>
            </a:endParaRPr>
          </a:p>
          <a:p>
            <a:pPr algn="ctr"/>
            <a:r>
              <a:rPr lang="en-GB" sz="3600" b="1" dirty="0"/>
              <a:t>H</a:t>
            </a:r>
            <a:r>
              <a:rPr lang="tr-TR" sz="3600" b="1" dirty="0"/>
              <a:t>AZARD</a:t>
            </a:r>
            <a:r>
              <a:rPr lang="en-GB" sz="3600" b="1" dirty="0"/>
              <a:t> and R</a:t>
            </a:r>
            <a:r>
              <a:rPr lang="tr-TR" sz="3600" b="1" dirty="0"/>
              <a:t>ISK,</a:t>
            </a:r>
            <a:r>
              <a:rPr lang="en-GB" sz="3600" b="1" dirty="0"/>
              <a:t> T</a:t>
            </a:r>
            <a:r>
              <a:rPr lang="tr-TR" sz="3600" b="1" dirty="0"/>
              <a:t>ECTONICS,</a:t>
            </a:r>
            <a:r>
              <a:rPr lang="en-GB" sz="3600" b="1" dirty="0"/>
              <a:t> E</a:t>
            </a:r>
            <a:r>
              <a:rPr lang="tr-TR" sz="3600" b="1" dirty="0"/>
              <a:t>ARTHQUAKES</a:t>
            </a:r>
            <a:r>
              <a:rPr lang="en-GB" sz="3600" b="1" dirty="0"/>
              <a:t> </a:t>
            </a:r>
            <a:r>
              <a:rPr lang="tr-TR" sz="3600" b="1" dirty="0"/>
              <a:t>and</a:t>
            </a:r>
            <a:r>
              <a:rPr lang="en-GB" sz="3600" b="1" dirty="0"/>
              <a:t> F</a:t>
            </a:r>
            <a:r>
              <a:rPr lang="tr-TR" sz="3600" b="1" dirty="0"/>
              <a:t>AULTS</a:t>
            </a:r>
            <a:r>
              <a:rPr lang="en-GB" sz="3600" dirty="0"/>
              <a:t> </a:t>
            </a:r>
            <a:endParaRPr lang="en-GB" sz="3600" b="1" dirty="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1143000" y="1066800"/>
            <a:ext cx="6567488" cy="3749675"/>
          </a:xfrm>
          <a:prstGeom prst="rect">
            <a:avLst/>
          </a:prstGeom>
          <a:noFill/>
          <a:ln w="9525">
            <a:noFill/>
            <a:miter lim="800000"/>
            <a:headEnd/>
            <a:tailEnd/>
          </a:ln>
        </p:spPr>
        <p:txBody>
          <a:bodyPr>
            <a:spAutoFit/>
          </a:bodyPr>
          <a:lstStyle/>
          <a:p>
            <a:pPr algn="ctr">
              <a:spcBef>
                <a:spcPct val="50000"/>
              </a:spcBef>
            </a:pPr>
            <a:r>
              <a:rPr lang="en-GB" sz="6000" b="1" i="1">
                <a:latin typeface="Monotype Corsiva" pitchFamily="66" charset="0"/>
              </a:rPr>
              <a:t>“Civilisation exists by geological consent, subject to change without prior notice.”</a:t>
            </a:r>
          </a:p>
        </p:txBody>
      </p:sp>
      <p:sp>
        <p:nvSpPr>
          <p:cNvPr id="6147" name="Text Box 3"/>
          <p:cNvSpPr txBox="1">
            <a:spLocks noChangeArrowheads="1"/>
          </p:cNvSpPr>
          <p:nvPr/>
        </p:nvSpPr>
        <p:spPr bwMode="auto">
          <a:xfrm>
            <a:off x="4648200" y="5334000"/>
            <a:ext cx="3740150" cy="457200"/>
          </a:xfrm>
          <a:prstGeom prst="rect">
            <a:avLst/>
          </a:prstGeom>
          <a:noFill/>
          <a:ln w="9525">
            <a:noFill/>
            <a:miter lim="800000"/>
            <a:headEnd/>
            <a:tailEnd/>
          </a:ln>
        </p:spPr>
        <p:txBody>
          <a:bodyPr>
            <a:spAutoFit/>
          </a:bodyPr>
          <a:lstStyle/>
          <a:p>
            <a:pPr>
              <a:spcBef>
                <a:spcPct val="50000"/>
              </a:spcBef>
            </a:pPr>
            <a:r>
              <a:rPr lang="en-GB"/>
              <a:t>William Durant, </a:t>
            </a:r>
            <a:r>
              <a:rPr lang="en-GB" i="1"/>
              <a:t>historian</a:t>
            </a:r>
          </a:p>
        </p:txBody>
      </p:sp>
      <p:sp>
        <p:nvSpPr>
          <p:cNvPr id="6148" name="Slide Number Placeholder 3"/>
          <p:cNvSpPr>
            <a:spLocks noGrp="1"/>
          </p:cNvSpPr>
          <p:nvPr>
            <p:ph type="sldNum" sz="quarter" idx="12"/>
          </p:nvPr>
        </p:nvSpPr>
        <p:spPr>
          <a:noFill/>
          <a:ln>
            <a:miter lim="800000"/>
            <a:headEnd/>
            <a:tailEnd/>
          </a:ln>
        </p:spPr>
        <p:txBody>
          <a:bodyPr/>
          <a:lstStyle/>
          <a:p>
            <a:fld id="{84F7A551-BEEC-474E-AE8D-191CE125FBA8}" type="slidenum">
              <a:rPr lang="en-GB" smtClean="0"/>
              <a:pPr/>
              <a:t>2</a:t>
            </a:fld>
            <a:endParaRPr lang="en-GB"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1136650" y="1874838"/>
            <a:ext cx="6650038" cy="2554287"/>
          </a:xfrm>
          <a:prstGeom prst="rect">
            <a:avLst/>
          </a:prstGeom>
          <a:noFill/>
          <a:ln w="9525">
            <a:noFill/>
            <a:miter lim="800000"/>
            <a:headEnd/>
            <a:tailEnd/>
          </a:ln>
        </p:spPr>
        <p:txBody>
          <a:bodyPr>
            <a:spAutoFit/>
          </a:bodyPr>
          <a:lstStyle/>
          <a:p>
            <a:pPr algn="ctr">
              <a:spcBef>
                <a:spcPct val="50000"/>
              </a:spcBef>
            </a:pPr>
            <a:r>
              <a:rPr lang="en-GB" sz="3200" b="1"/>
              <a:t>SEISMIC HAZARD </a:t>
            </a:r>
          </a:p>
          <a:p>
            <a:pPr algn="ctr"/>
            <a:r>
              <a:rPr lang="en-GB" sz="3200" b="1"/>
              <a:t>is the possibility of potentially destructive</a:t>
            </a:r>
            <a:r>
              <a:rPr lang="en-GB" sz="3200"/>
              <a:t> </a:t>
            </a:r>
            <a:r>
              <a:rPr lang="en-GB" sz="3200" b="1"/>
              <a:t>earthquake effects</a:t>
            </a:r>
            <a:r>
              <a:rPr lang="en-GB" sz="3200"/>
              <a:t> </a:t>
            </a:r>
            <a:r>
              <a:rPr lang="en-GB" sz="3200" b="1"/>
              <a:t>occurring at a particular location within a specified period.</a:t>
            </a:r>
          </a:p>
        </p:txBody>
      </p:sp>
      <p:sp>
        <p:nvSpPr>
          <p:cNvPr id="6147"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sz="1400"/>
              <a:t>Dr. Sinan Akkar</a:t>
            </a:r>
          </a:p>
        </p:txBody>
      </p:sp>
      <p:sp>
        <p:nvSpPr>
          <p:cNvPr id="6148"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6149" name="Text Box 26"/>
          <p:cNvSpPr txBox="1">
            <a:spLocks noChangeArrowheads="1"/>
          </p:cNvSpPr>
          <p:nvPr/>
        </p:nvSpPr>
        <p:spPr bwMode="auto">
          <a:xfrm>
            <a:off x="-36513" y="6540500"/>
            <a:ext cx="3313113" cy="307975"/>
          </a:xfrm>
          <a:prstGeom prst="rect">
            <a:avLst/>
          </a:prstGeom>
          <a:noFill/>
          <a:ln w="9525">
            <a:noFill/>
            <a:miter lim="800000"/>
            <a:headEnd/>
            <a:tailEnd/>
          </a:ln>
        </p:spPr>
        <p:txBody>
          <a:bodyPr>
            <a:spAutoFit/>
          </a:bodyPr>
          <a:lstStyle/>
          <a:p>
            <a:pPr>
              <a:spcBef>
                <a:spcPct val="50000"/>
              </a:spcBef>
            </a:pPr>
            <a:r>
              <a:rPr lang="tr-TR" sz="1400" i="1"/>
              <a:t>Hazard, Risk,Tectonics,Faults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170" name="Picture 2" descr="Image4"/>
          <p:cNvPicPr>
            <a:picLocks noChangeAspect="1" noChangeArrowheads="1"/>
          </p:cNvPicPr>
          <p:nvPr/>
        </p:nvPicPr>
        <p:blipFill>
          <a:blip r:embed="rId3" cstate="print"/>
          <a:srcRect/>
          <a:stretch>
            <a:fillRect/>
          </a:stretch>
        </p:blipFill>
        <p:spPr bwMode="auto">
          <a:xfrm>
            <a:off x="468313" y="2435225"/>
            <a:ext cx="8207375" cy="4041775"/>
          </a:xfrm>
          <a:prstGeom prst="rect">
            <a:avLst/>
          </a:prstGeom>
          <a:noFill/>
          <a:ln w="9525">
            <a:noFill/>
            <a:miter lim="800000"/>
            <a:headEnd/>
            <a:tailEnd/>
          </a:ln>
        </p:spPr>
      </p:pic>
      <p:grpSp>
        <p:nvGrpSpPr>
          <p:cNvPr id="7171" name="Group 7"/>
          <p:cNvGrpSpPr>
            <a:grpSpLocks/>
          </p:cNvGrpSpPr>
          <p:nvPr/>
        </p:nvGrpSpPr>
        <p:grpSpPr bwMode="auto">
          <a:xfrm>
            <a:off x="971550" y="2000250"/>
            <a:ext cx="7200900" cy="369888"/>
            <a:chOff x="521" y="255"/>
            <a:chExt cx="4536" cy="233"/>
          </a:xfrm>
        </p:grpSpPr>
        <p:sp>
          <p:nvSpPr>
            <p:cNvPr id="7177" name="Text Box 3"/>
            <p:cNvSpPr txBox="1">
              <a:spLocks noChangeArrowheads="1"/>
            </p:cNvSpPr>
            <p:nvPr/>
          </p:nvSpPr>
          <p:spPr bwMode="auto">
            <a:xfrm>
              <a:off x="521" y="255"/>
              <a:ext cx="998" cy="233"/>
            </a:xfrm>
            <a:prstGeom prst="rect">
              <a:avLst/>
            </a:prstGeom>
            <a:noFill/>
            <a:ln w="9525">
              <a:noFill/>
              <a:miter lim="800000"/>
              <a:headEnd/>
              <a:tailEnd/>
            </a:ln>
          </p:spPr>
          <p:txBody>
            <a:bodyPr>
              <a:spAutoFit/>
            </a:bodyPr>
            <a:lstStyle/>
            <a:p>
              <a:pPr algn="ctr">
                <a:spcBef>
                  <a:spcPct val="50000"/>
                </a:spcBef>
              </a:pPr>
              <a:r>
                <a:rPr lang="en-GB" b="1"/>
                <a:t>Nature</a:t>
              </a:r>
            </a:p>
          </p:txBody>
        </p:sp>
        <p:sp>
          <p:nvSpPr>
            <p:cNvPr id="7178" name="Text Box 4"/>
            <p:cNvSpPr txBox="1">
              <a:spLocks noChangeArrowheads="1"/>
            </p:cNvSpPr>
            <p:nvPr/>
          </p:nvSpPr>
          <p:spPr bwMode="auto">
            <a:xfrm>
              <a:off x="2290" y="255"/>
              <a:ext cx="1134" cy="233"/>
            </a:xfrm>
            <a:prstGeom prst="rect">
              <a:avLst/>
            </a:prstGeom>
            <a:noFill/>
            <a:ln w="9525">
              <a:noFill/>
              <a:miter lim="800000"/>
              <a:headEnd/>
              <a:tailEnd/>
            </a:ln>
          </p:spPr>
          <p:txBody>
            <a:bodyPr>
              <a:spAutoFit/>
            </a:bodyPr>
            <a:lstStyle/>
            <a:p>
              <a:pPr algn="ctr">
                <a:spcBef>
                  <a:spcPct val="50000"/>
                </a:spcBef>
              </a:pPr>
              <a:r>
                <a:rPr lang="en-GB" b="1"/>
                <a:t>Engineers</a:t>
              </a:r>
            </a:p>
          </p:txBody>
        </p:sp>
        <p:sp>
          <p:nvSpPr>
            <p:cNvPr id="7179" name="Text Box 5"/>
            <p:cNvSpPr txBox="1">
              <a:spLocks noChangeArrowheads="1"/>
            </p:cNvSpPr>
            <p:nvPr/>
          </p:nvSpPr>
          <p:spPr bwMode="auto">
            <a:xfrm>
              <a:off x="4059" y="255"/>
              <a:ext cx="998" cy="233"/>
            </a:xfrm>
            <a:prstGeom prst="rect">
              <a:avLst/>
            </a:prstGeom>
            <a:noFill/>
            <a:ln w="9525">
              <a:noFill/>
              <a:miter lim="800000"/>
              <a:headEnd/>
              <a:tailEnd/>
            </a:ln>
          </p:spPr>
          <p:txBody>
            <a:bodyPr>
              <a:spAutoFit/>
            </a:bodyPr>
            <a:lstStyle/>
            <a:p>
              <a:pPr algn="ctr">
                <a:spcBef>
                  <a:spcPct val="50000"/>
                </a:spcBef>
              </a:pPr>
              <a:r>
                <a:rPr lang="en-GB" b="1"/>
                <a:t>Planners</a:t>
              </a:r>
            </a:p>
          </p:txBody>
        </p:sp>
      </p:grpSp>
      <p:sp>
        <p:nvSpPr>
          <p:cNvPr id="7172" name="Text Box 6"/>
          <p:cNvSpPr txBox="1">
            <a:spLocks noChangeArrowheads="1"/>
          </p:cNvSpPr>
          <p:nvPr/>
        </p:nvSpPr>
        <p:spPr bwMode="auto">
          <a:xfrm>
            <a:off x="0" y="285750"/>
            <a:ext cx="9144000" cy="523875"/>
          </a:xfrm>
          <a:prstGeom prst="rect">
            <a:avLst/>
          </a:prstGeom>
          <a:noFill/>
          <a:ln w="9525">
            <a:noFill/>
            <a:miter lim="800000"/>
            <a:headEnd/>
            <a:tailEnd/>
          </a:ln>
        </p:spPr>
        <p:txBody>
          <a:bodyPr>
            <a:spAutoFit/>
          </a:bodyPr>
          <a:lstStyle/>
          <a:p>
            <a:pPr algn="ctr">
              <a:spcBef>
                <a:spcPct val="50000"/>
              </a:spcBef>
            </a:pPr>
            <a:r>
              <a:rPr lang="en-GB" sz="2800" b="1">
                <a:solidFill>
                  <a:srgbClr val="C00000"/>
                </a:solidFill>
              </a:rPr>
              <a:t>  RISK = HAZARD * EXPOSURE  * VULNERABILITY</a:t>
            </a:r>
          </a:p>
        </p:txBody>
      </p:sp>
      <p:sp>
        <p:nvSpPr>
          <p:cNvPr id="7173" name="Text Box 8"/>
          <p:cNvSpPr txBox="1">
            <a:spLocks noChangeArrowheads="1"/>
          </p:cNvSpPr>
          <p:nvPr/>
        </p:nvSpPr>
        <p:spPr bwMode="auto">
          <a:xfrm>
            <a:off x="1000125" y="923925"/>
            <a:ext cx="7886700" cy="862013"/>
          </a:xfrm>
          <a:prstGeom prst="rect">
            <a:avLst/>
          </a:prstGeom>
          <a:noFill/>
          <a:ln w="9525">
            <a:noFill/>
            <a:miter lim="800000"/>
            <a:headEnd/>
            <a:tailEnd/>
          </a:ln>
        </p:spPr>
        <p:txBody>
          <a:bodyPr>
            <a:spAutoFit/>
          </a:bodyPr>
          <a:lstStyle/>
          <a:p>
            <a:pPr>
              <a:spcBef>
                <a:spcPct val="50000"/>
              </a:spcBef>
            </a:pPr>
            <a:r>
              <a:rPr lang="en-GB" sz="2000" b="1" i="1"/>
              <a:t>The </a:t>
            </a:r>
            <a:r>
              <a:rPr lang="tr-TR" sz="2000" b="1" i="1"/>
              <a:t>HAZARD</a:t>
            </a:r>
            <a:r>
              <a:rPr lang="en-GB" sz="2000" b="1" i="1"/>
              <a:t> is controlled by N</a:t>
            </a:r>
            <a:r>
              <a:rPr lang="tr-TR" sz="2000" b="1" i="1"/>
              <a:t>ATURE</a:t>
            </a:r>
            <a:r>
              <a:rPr lang="en-GB" sz="2000" b="1" i="1"/>
              <a:t>.</a:t>
            </a:r>
          </a:p>
          <a:p>
            <a:pPr>
              <a:spcBef>
                <a:spcPct val="50000"/>
              </a:spcBef>
            </a:pPr>
            <a:r>
              <a:rPr lang="en-GB" sz="2000" b="1" i="1"/>
              <a:t>V</a:t>
            </a:r>
            <a:r>
              <a:rPr lang="tr-TR" sz="2000" b="1" i="1"/>
              <a:t>ULNERABILITY</a:t>
            </a:r>
            <a:r>
              <a:rPr lang="en-GB" sz="2000" b="1" i="1"/>
              <a:t> and E</a:t>
            </a:r>
            <a:r>
              <a:rPr lang="tr-TR" sz="2000" b="1" i="1"/>
              <a:t>XPOSURE</a:t>
            </a:r>
            <a:r>
              <a:rPr lang="en-GB" sz="2000" b="1" i="1"/>
              <a:t> are controlled by </a:t>
            </a:r>
            <a:r>
              <a:rPr lang="tr-TR" sz="2000" b="1" i="1"/>
              <a:t>HUMANS</a:t>
            </a:r>
            <a:r>
              <a:rPr lang="en-GB" sz="2000" b="1" i="1"/>
              <a:t>.</a:t>
            </a:r>
          </a:p>
        </p:txBody>
      </p:sp>
      <p:sp>
        <p:nvSpPr>
          <p:cNvPr id="7174"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sz="1400"/>
              <a:t>Dr. Sinan Akkar</a:t>
            </a:r>
          </a:p>
        </p:txBody>
      </p:sp>
      <p:sp>
        <p:nvSpPr>
          <p:cNvPr id="7175"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7176" name="Text Box 26"/>
          <p:cNvSpPr txBox="1">
            <a:spLocks noChangeArrowheads="1"/>
          </p:cNvSpPr>
          <p:nvPr/>
        </p:nvSpPr>
        <p:spPr bwMode="auto">
          <a:xfrm>
            <a:off x="-36513" y="6540500"/>
            <a:ext cx="3313113" cy="307975"/>
          </a:xfrm>
          <a:prstGeom prst="rect">
            <a:avLst/>
          </a:prstGeom>
          <a:noFill/>
          <a:ln w="9525">
            <a:noFill/>
            <a:miter lim="800000"/>
            <a:headEnd/>
            <a:tailEnd/>
          </a:ln>
        </p:spPr>
        <p:txBody>
          <a:bodyPr>
            <a:spAutoFit/>
          </a:bodyPr>
          <a:lstStyle/>
          <a:p>
            <a:pPr>
              <a:spcBef>
                <a:spcPct val="50000"/>
              </a:spcBef>
            </a:pPr>
            <a:r>
              <a:rPr lang="tr-TR" sz="1400" i="1"/>
              <a:t>Hazard, Risk,Tectonics,Faults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194" name="Picture 1026" descr="eqs_1900_1999_resize"/>
          <p:cNvPicPr>
            <a:picLocks noChangeAspect="1" noChangeArrowheads="1"/>
          </p:cNvPicPr>
          <p:nvPr/>
        </p:nvPicPr>
        <p:blipFill>
          <a:blip r:embed="rId3" cstate="print"/>
          <a:srcRect/>
          <a:stretch>
            <a:fillRect/>
          </a:stretch>
        </p:blipFill>
        <p:spPr bwMode="auto">
          <a:xfrm>
            <a:off x="304800" y="1214438"/>
            <a:ext cx="8534400" cy="5006975"/>
          </a:xfrm>
          <a:prstGeom prst="rect">
            <a:avLst/>
          </a:prstGeom>
          <a:noFill/>
          <a:ln w="9525">
            <a:noFill/>
            <a:miter lim="800000"/>
            <a:headEnd/>
            <a:tailEnd/>
          </a:ln>
        </p:spPr>
      </p:pic>
      <p:sp>
        <p:nvSpPr>
          <p:cNvPr id="8195" name="Text Box 1027"/>
          <p:cNvSpPr txBox="1">
            <a:spLocks noChangeArrowheads="1"/>
          </p:cNvSpPr>
          <p:nvPr/>
        </p:nvSpPr>
        <p:spPr bwMode="auto">
          <a:xfrm>
            <a:off x="1181100" y="152400"/>
            <a:ext cx="6781800" cy="946150"/>
          </a:xfrm>
          <a:prstGeom prst="rect">
            <a:avLst/>
          </a:prstGeom>
          <a:noFill/>
          <a:ln w="9525">
            <a:noFill/>
            <a:miter lim="800000"/>
            <a:headEnd/>
            <a:tailEnd/>
          </a:ln>
        </p:spPr>
        <p:txBody>
          <a:bodyPr>
            <a:spAutoFit/>
          </a:bodyPr>
          <a:lstStyle/>
          <a:p>
            <a:pPr algn="ctr">
              <a:spcBef>
                <a:spcPct val="50000"/>
              </a:spcBef>
            </a:pPr>
            <a:r>
              <a:rPr lang="en-GB" sz="2800" b="1"/>
              <a:t>Earthquakes are not located randomly around the Earth</a:t>
            </a:r>
            <a:endParaRPr lang="en-US" sz="2800" b="1"/>
          </a:p>
        </p:txBody>
      </p:sp>
      <p:sp>
        <p:nvSpPr>
          <p:cNvPr id="8196"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sz="1400"/>
              <a:t>Dr. Sinan Akkar</a:t>
            </a:r>
          </a:p>
        </p:txBody>
      </p:sp>
      <p:sp>
        <p:nvSpPr>
          <p:cNvPr id="8197"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8198" name="Text Box 26"/>
          <p:cNvSpPr txBox="1">
            <a:spLocks noChangeArrowheads="1"/>
          </p:cNvSpPr>
          <p:nvPr/>
        </p:nvSpPr>
        <p:spPr bwMode="auto">
          <a:xfrm>
            <a:off x="-36513" y="6540500"/>
            <a:ext cx="3313113" cy="307975"/>
          </a:xfrm>
          <a:prstGeom prst="rect">
            <a:avLst/>
          </a:prstGeom>
          <a:noFill/>
          <a:ln w="9525">
            <a:noFill/>
            <a:miter lim="800000"/>
            <a:headEnd/>
            <a:tailEnd/>
          </a:ln>
        </p:spPr>
        <p:txBody>
          <a:bodyPr>
            <a:spAutoFit/>
          </a:bodyPr>
          <a:lstStyle/>
          <a:p>
            <a:pPr>
              <a:spcBef>
                <a:spcPct val="50000"/>
              </a:spcBef>
            </a:pPr>
            <a:r>
              <a:rPr lang="tr-TR" sz="1400" i="1"/>
              <a:t>Hazard, Risk,Tectonics,Faults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218" name="Picture 1026" descr="deadly_eqs_pop_density"/>
          <p:cNvPicPr>
            <a:picLocks noChangeAspect="1" noChangeArrowheads="1"/>
          </p:cNvPicPr>
          <p:nvPr/>
        </p:nvPicPr>
        <p:blipFill>
          <a:blip r:embed="rId3" cstate="print"/>
          <a:srcRect/>
          <a:stretch>
            <a:fillRect/>
          </a:stretch>
        </p:blipFill>
        <p:spPr bwMode="auto">
          <a:xfrm>
            <a:off x="290513" y="153988"/>
            <a:ext cx="8562975" cy="6550025"/>
          </a:xfrm>
          <a:prstGeom prst="rect">
            <a:avLst/>
          </a:prstGeom>
          <a:noFill/>
          <a:ln w="9525">
            <a:noFill/>
            <a:miter lim="800000"/>
            <a:headEnd/>
            <a:tailEnd/>
          </a:ln>
        </p:spPr>
      </p:pic>
      <p:sp>
        <p:nvSpPr>
          <p:cNvPr id="9219" name="Text Box 1027"/>
          <p:cNvSpPr txBox="1">
            <a:spLocks noChangeArrowheads="1"/>
          </p:cNvSpPr>
          <p:nvPr/>
        </p:nvSpPr>
        <p:spPr bwMode="auto">
          <a:xfrm>
            <a:off x="1143000" y="71438"/>
            <a:ext cx="6781800" cy="830262"/>
          </a:xfrm>
          <a:prstGeom prst="rect">
            <a:avLst/>
          </a:prstGeom>
          <a:noFill/>
          <a:ln w="9525">
            <a:noFill/>
            <a:miter lim="800000"/>
            <a:headEnd/>
            <a:tailEnd/>
          </a:ln>
        </p:spPr>
        <p:txBody>
          <a:bodyPr>
            <a:spAutoFit/>
          </a:bodyPr>
          <a:lstStyle/>
          <a:p>
            <a:pPr algn="ctr">
              <a:spcBef>
                <a:spcPct val="50000"/>
              </a:spcBef>
            </a:pPr>
            <a:r>
              <a:rPr lang="en-GB" sz="2400" b="1"/>
              <a:t>Union of earthquakes, population, &amp; poorly built structures = casualties  </a:t>
            </a:r>
            <a:endParaRPr lang="en-US" sz="2400" b="1"/>
          </a:p>
        </p:txBody>
      </p:sp>
      <p:sp>
        <p:nvSpPr>
          <p:cNvPr id="9220" name="Text Box 1028"/>
          <p:cNvSpPr txBox="1">
            <a:spLocks noChangeArrowheads="1"/>
          </p:cNvSpPr>
          <p:nvPr/>
        </p:nvSpPr>
        <p:spPr bwMode="auto">
          <a:xfrm>
            <a:off x="71438" y="4500563"/>
            <a:ext cx="4000500" cy="1938337"/>
          </a:xfrm>
          <a:prstGeom prst="rect">
            <a:avLst/>
          </a:prstGeom>
          <a:solidFill>
            <a:schemeClr val="bg1"/>
          </a:solidFill>
          <a:ln w="9525">
            <a:noFill/>
            <a:miter lim="800000"/>
            <a:headEnd/>
            <a:tailEnd/>
          </a:ln>
        </p:spPr>
        <p:txBody>
          <a:bodyPr>
            <a:spAutoFit/>
          </a:bodyPr>
          <a:lstStyle/>
          <a:p>
            <a:pPr algn="ctr">
              <a:spcBef>
                <a:spcPct val="50000"/>
              </a:spcBef>
            </a:pPr>
            <a:r>
              <a:rPr lang="en-GB" sz="2400" b="1"/>
              <a:t>Note lack of deaths along seismically active coast of N. America, Alaska and densely populated but relatively inactive India</a:t>
            </a:r>
            <a:endParaRPr lang="en-US" sz="2400" b="1"/>
          </a:p>
        </p:txBody>
      </p:sp>
      <p:pic>
        <p:nvPicPr>
          <p:cNvPr id="9221" name="Picture 1026" descr="deadly_eqs_pop_density"/>
          <p:cNvPicPr>
            <a:picLocks noChangeAspect="1" noChangeArrowheads="1"/>
          </p:cNvPicPr>
          <p:nvPr/>
        </p:nvPicPr>
        <p:blipFill>
          <a:blip r:embed="rId4" cstate="print"/>
          <a:srcRect l="5673" t="66214" r="65962" b="3247"/>
          <a:stretch>
            <a:fillRect/>
          </a:stretch>
        </p:blipFill>
        <p:spPr bwMode="auto">
          <a:xfrm>
            <a:off x="5046663" y="3714750"/>
            <a:ext cx="3643312" cy="3000375"/>
          </a:xfrm>
          <a:prstGeom prst="rect">
            <a:avLst/>
          </a:prstGeom>
          <a:noFill/>
          <a:ln w="9525">
            <a:noFill/>
            <a:miter lim="800000"/>
            <a:headEnd/>
            <a:tailEnd/>
          </a:ln>
        </p:spPr>
      </p:pic>
      <p:sp>
        <p:nvSpPr>
          <p:cNvPr id="9222"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sz="1400"/>
              <a:t>Dr. Sinan Akkar</a:t>
            </a:r>
          </a:p>
        </p:txBody>
      </p:sp>
      <p:sp>
        <p:nvSpPr>
          <p:cNvPr id="9223"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9224" name="Text Box 26"/>
          <p:cNvSpPr txBox="1">
            <a:spLocks noChangeArrowheads="1"/>
          </p:cNvSpPr>
          <p:nvPr/>
        </p:nvSpPr>
        <p:spPr bwMode="auto">
          <a:xfrm>
            <a:off x="-36513" y="6540500"/>
            <a:ext cx="3313113" cy="307975"/>
          </a:xfrm>
          <a:prstGeom prst="rect">
            <a:avLst/>
          </a:prstGeom>
          <a:noFill/>
          <a:ln w="9525">
            <a:noFill/>
            <a:miter lim="800000"/>
            <a:headEnd/>
            <a:tailEnd/>
          </a:ln>
        </p:spPr>
        <p:txBody>
          <a:bodyPr>
            <a:spAutoFit/>
          </a:bodyPr>
          <a:lstStyle/>
          <a:p>
            <a:pPr>
              <a:spcBef>
                <a:spcPct val="50000"/>
              </a:spcBef>
            </a:pPr>
            <a:r>
              <a:rPr lang="tr-TR" sz="1400" i="1"/>
              <a:t>Hazard, Risk,Tectonics,Faults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266" name="Picture 2" descr="san_simeon_aftershocks"/>
          <p:cNvPicPr>
            <a:picLocks noChangeAspect="1" noChangeArrowheads="1"/>
          </p:cNvPicPr>
          <p:nvPr/>
        </p:nvPicPr>
        <p:blipFill>
          <a:blip r:embed="rId2" cstate="print"/>
          <a:srcRect/>
          <a:stretch>
            <a:fillRect/>
          </a:stretch>
        </p:blipFill>
        <p:spPr bwMode="auto">
          <a:xfrm>
            <a:off x="3132138" y="-3124200"/>
            <a:ext cx="9361487" cy="9170988"/>
          </a:xfrm>
          <a:prstGeom prst="rect">
            <a:avLst/>
          </a:prstGeom>
          <a:noFill/>
          <a:ln w="9525">
            <a:noFill/>
            <a:miter lim="800000"/>
            <a:headEnd/>
            <a:tailEnd/>
          </a:ln>
        </p:spPr>
      </p:pic>
      <p:sp>
        <p:nvSpPr>
          <p:cNvPr id="11267" name="Text Box 3"/>
          <p:cNvSpPr txBox="1">
            <a:spLocks noChangeArrowheads="1"/>
          </p:cNvSpPr>
          <p:nvPr/>
        </p:nvSpPr>
        <p:spPr bwMode="auto">
          <a:xfrm>
            <a:off x="304800" y="1600200"/>
            <a:ext cx="2952750" cy="2519363"/>
          </a:xfrm>
          <a:prstGeom prst="rect">
            <a:avLst/>
          </a:prstGeom>
          <a:noFill/>
          <a:ln w="9525">
            <a:noFill/>
            <a:miter lim="800000"/>
            <a:headEnd/>
            <a:tailEnd/>
          </a:ln>
        </p:spPr>
        <p:txBody>
          <a:bodyPr/>
          <a:lstStyle/>
          <a:p>
            <a:r>
              <a:rPr lang="en-US" sz="2000"/>
              <a:t> </a:t>
            </a:r>
          </a:p>
          <a:p>
            <a:r>
              <a:rPr lang="en-US" sz="2000"/>
              <a:t>2003 San Simeon earthquake (</a:t>
            </a:r>
            <a:r>
              <a:rPr lang="en-US" sz="2000" b="1"/>
              <a:t>M</a:t>
            </a:r>
            <a:r>
              <a:rPr lang="en-US" sz="2000"/>
              <a:t> 6.5): 2 deaths in Paso Robles  </a:t>
            </a:r>
          </a:p>
        </p:txBody>
      </p:sp>
      <p:sp>
        <p:nvSpPr>
          <p:cNvPr id="11268" name="Text Box 4"/>
          <p:cNvSpPr txBox="1">
            <a:spLocks noChangeArrowheads="1"/>
          </p:cNvSpPr>
          <p:nvPr/>
        </p:nvSpPr>
        <p:spPr bwMode="auto">
          <a:xfrm>
            <a:off x="376238" y="4743450"/>
            <a:ext cx="947737" cy="457200"/>
          </a:xfrm>
          <a:prstGeom prst="rect">
            <a:avLst/>
          </a:prstGeom>
          <a:solidFill>
            <a:schemeClr val="bg1"/>
          </a:solidFill>
          <a:ln w="9525">
            <a:noFill/>
            <a:miter lim="800000"/>
            <a:headEnd/>
            <a:tailEnd/>
          </a:ln>
        </p:spPr>
        <p:txBody>
          <a:bodyPr wrap="none">
            <a:spAutoFit/>
          </a:bodyPr>
          <a:lstStyle/>
          <a:p>
            <a:r>
              <a:rPr lang="en-US"/>
              <a:t>0.48g</a:t>
            </a:r>
          </a:p>
        </p:txBody>
      </p:sp>
      <p:sp>
        <p:nvSpPr>
          <p:cNvPr id="11269" name="Line 5"/>
          <p:cNvSpPr>
            <a:spLocks noChangeShapeType="1"/>
          </p:cNvSpPr>
          <p:nvPr/>
        </p:nvSpPr>
        <p:spPr bwMode="auto">
          <a:xfrm flipV="1">
            <a:off x="1476375" y="2924175"/>
            <a:ext cx="6191250" cy="2017713"/>
          </a:xfrm>
          <a:prstGeom prst="line">
            <a:avLst/>
          </a:prstGeom>
          <a:noFill/>
          <a:ln w="38100">
            <a:solidFill>
              <a:srgbClr val="FF0000"/>
            </a:solidFill>
            <a:round/>
            <a:headEnd/>
            <a:tailEnd type="triangle" w="med" len="med"/>
          </a:ln>
        </p:spPr>
        <p:txBody>
          <a:bodyPr/>
          <a:lstStyle/>
          <a:p>
            <a:endParaRPr lang="en-US"/>
          </a:p>
        </p:txBody>
      </p:sp>
      <p:sp>
        <p:nvSpPr>
          <p:cNvPr id="11270" name="Slide Number Placeholder 5"/>
          <p:cNvSpPr>
            <a:spLocks noGrp="1"/>
          </p:cNvSpPr>
          <p:nvPr>
            <p:ph type="sldNum" sz="quarter" idx="12"/>
          </p:nvPr>
        </p:nvSpPr>
        <p:spPr>
          <a:noFill/>
          <a:ln>
            <a:miter lim="800000"/>
            <a:headEnd/>
            <a:tailEnd/>
          </a:ln>
        </p:spPr>
        <p:txBody>
          <a:bodyPr/>
          <a:lstStyle/>
          <a:p>
            <a:fld id="{FDE641E0-F6DA-4838-8D41-30CC7D53CBB8}" type="slidenum">
              <a:rPr lang="en-GB" smtClean="0"/>
              <a:pPr/>
              <a:t>7</a:t>
            </a:fld>
            <a:endParaRPr lang="en-GB" smtClean="0"/>
          </a:p>
        </p:txBody>
      </p:sp>
      <p:sp>
        <p:nvSpPr>
          <p:cNvPr id="11271" name="Footer Placeholder 6"/>
          <p:cNvSpPr>
            <a:spLocks noGrp="1"/>
          </p:cNvSpPr>
          <p:nvPr>
            <p:ph type="ftr" sz="quarter" idx="11"/>
          </p:nvPr>
        </p:nvSpPr>
        <p:spPr>
          <a:noFill/>
          <a:ln>
            <a:miter lim="800000"/>
            <a:headEnd/>
            <a:tailEnd/>
          </a:ln>
        </p:spPr>
        <p:txBody>
          <a:bodyPr/>
          <a:lstStyle/>
          <a:p>
            <a:r>
              <a:rPr lang="en-GB"/>
              <a:t>USGS - DAVID BOORE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290" name="Picture 2" descr="paso_robles_damag"/>
          <p:cNvPicPr>
            <a:picLocks noChangeAspect="1" noChangeArrowheads="1"/>
          </p:cNvPicPr>
          <p:nvPr/>
        </p:nvPicPr>
        <p:blipFill>
          <a:blip r:embed="rId2" cstate="print"/>
          <a:srcRect/>
          <a:stretch>
            <a:fillRect/>
          </a:stretch>
        </p:blipFill>
        <p:spPr bwMode="auto">
          <a:xfrm>
            <a:off x="1276350" y="1557338"/>
            <a:ext cx="6589713" cy="4935537"/>
          </a:xfrm>
          <a:prstGeom prst="rect">
            <a:avLst/>
          </a:prstGeom>
          <a:noFill/>
          <a:ln w="9525">
            <a:noFill/>
            <a:miter lim="800000"/>
            <a:headEnd/>
            <a:tailEnd/>
          </a:ln>
        </p:spPr>
      </p:pic>
      <p:sp useBgFill="1">
        <p:nvSpPr>
          <p:cNvPr id="12291" name="Text Box 3"/>
          <p:cNvSpPr txBox="1">
            <a:spLocks noChangeArrowheads="1"/>
          </p:cNvSpPr>
          <p:nvPr/>
        </p:nvSpPr>
        <p:spPr bwMode="auto">
          <a:xfrm>
            <a:off x="1357313" y="188913"/>
            <a:ext cx="6429375" cy="987425"/>
          </a:xfrm>
          <a:prstGeom prst="rect">
            <a:avLst/>
          </a:prstGeom>
          <a:ln w="9525">
            <a:noFill/>
            <a:miter lim="800000"/>
            <a:headEnd/>
            <a:tailEnd/>
          </a:ln>
        </p:spPr>
        <p:txBody>
          <a:bodyPr/>
          <a:lstStyle/>
          <a:p>
            <a:r>
              <a:rPr lang="en-US"/>
              <a:t>Damage in Paso Robles, CA, due to collapse of unreinforced masonry building (2 lives lost) during the 2003 San Simeon earthquake</a:t>
            </a:r>
          </a:p>
        </p:txBody>
      </p:sp>
      <p:sp>
        <p:nvSpPr>
          <p:cNvPr id="12292" name="Slide Number Placeholder 3"/>
          <p:cNvSpPr>
            <a:spLocks noGrp="1"/>
          </p:cNvSpPr>
          <p:nvPr>
            <p:ph type="sldNum" sz="quarter" idx="12"/>
          </p:nvPr>
        </p:nvSpPr>
        <p:spPr>
          <a:noFill/>
          <a:ln>
            <a:miter lim="800000"/>
            <a:headEnd/>
            <a:tailEnd/>
          </a:ln>
        </p:spPr>
        <p:txBody>
          <a:bodyPr/>
          <a:lstStyle/>
          <a:p>
            <a:fld id="{F6E13011-9E0B-48D1-AD1C-EE3B53ABE3CA}" type="slidenum">
              <a:rPr lang="en-GB" smtClean="0"/>
              <a:pPr/>
              <a:t>8</a:t>
            </a:fld>
            <a:endParaRPr lang="en-GB" smtClean="0"/>
          </a:p>
        </p:txBody>
      </p:sp>
      <p:sp>
        <p:nvSpPr>
          <p:cNvPr id="12293" name="Footer Placeholder 4"/>
          <p:cNvSpPr>
            <a:spLocks noGrp="1"/>
          </p:cNvSpPr>
          <p:nvPr>
            <p:ph type="ftr" sz="quarter" idx="11"/>
          </p:nvPr>
        </p:nvSpPr>
        <p:spPr>
          <a:noFill/>
          <a:ln>
            <a:miter lim="800000"/>
            <a:headEnd/>
            <a:tailEnd/>
          </a:ln>
        </p:spPr>
        <p:txBody>
          <a:bodyPr/>
          <a:lstStyle/>
          <a:p>
            <a:r>
              <a:rPr lang="en-GB"/>
              <a:t>USGS - DAVID BOORE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314" name="Picture 2" descr="bam"/>
          <p:cNvPicPr>
            <a:picLocks noChangeAspect="1" noChangeArrowheads="1"/>
          </p:cNvPicPr>
          <p:nvPr/>
        </p:nvPicPr>
        <p:blipFill>
          <a:blip r:embed="rId2" cstate="print"/>
          <a:srcRect/>
          <a:stretch>
            <a:fillRect/>
          </a:stretch>
        </p:blipFill>
        <p:spPr bwMode="auto">
          <a:xfrm>
            <a:off x="3171825" y="188913"/>
            <a:ext cx="5972175" cy="6091237"/>
          </a:xfrm>
          <a:prstGeom prst="rect">
            <a:avLst/>
          </a:prstGeom>
          <a:noFill/>
          <a:ln w="9525">
            <a:noFill/>
            <a:miter lim="800000"/>
            <a:headEnd/>
            <a:tailEnd/>
          </a:ln>
        </p:spPr>
      </p:pic>
      <p:sp>
        <p:nvSpPr>
          <p:cNvPr id="13315" name="Text Box 3"/>
          <p:cNvSpPr txBox="1">
            <a:spLocks noChangeArrowheads="1"/>
          </p:cNvSpPr>
          <p:nvPr/>
        </p:nvSpPr>
        <p:spPr bwMode="auto">
          <a:xfrm>
            <a:off x="158750" y="522288"/>
            <a:ext cx="3044825" cy="5859462"/>
          </a:xfrm>
          <a:prstGeom prst="rect">
            <a:avLst/>
          </a:prstGeom>
          <a:noFill/>
          <a:ln w="9525">
            <a:noFill/>
            <a:miter lim="800000"/>
            <a:headEnd/>
            <a:tailEnd/>
          </a:ln>
        </p:spPr>
        <p:txBody>
          <a:bodyPr/>
          <a:lstStyle/>
          <a:p>
            <a:pPr>
              <a:buFontTx/>
              <a:buChar char="•"/>
            </a:pPr>
            <a:r>
              <a:rPr lang="en-US" sz="1800"/>
              <a:t>Contrast damage with that in Bam, Iran (M 6.6)</a:t>
            </a:r>
          </a:p>
          <a:p>
            <a:pPr>
              <a:buFontTx/>
              <a:buChar char="•"/>
            </a:pPr>
            <a:r>
              <a:rPr lang="en-US" sz="1800"/>
              <a:t>&gt;30,000 deaths</a:t>
            </a:r>
          </a:p>
          <a:p>
            <a:pPr>
              <a:buFontTx/>
              <a:buChar char="•"/>
            </a:pPr>
            <a:r>
              <a:rPr lang="en-US" sz="1800"/>
              <a:t>Why so many deaths, compared to Paso Robles?</a:t>
            </a:r>
          </a:p>
          <a:p>
            <a:pPr lvl="1">
              <a:buFontTx/>
              <a:buChar char="•"/>
            </a:pPr>
            <a:r>
              <a:rPr lang="en-US" sz="1800"/>
              <a:t>Was ground motion higher than in Paso Robles? (Yes: 0.98g pga in Bam; 0.48g 10 km from Paso Robles)</a:t>
            </a:r>
          </a:p>
          <a:p>
            <a:pPr lvl="1">
              <a:buFontTx/>
              <a:buChar char="•"/>
            </a:pPr>
            <a:r>
              <a:rPr lang="en-US" sz="1800" b="1">
                <a:solidFill>
                  <a:srgbClr val="FF0000"/>
                </a:solidFill>
              </a:rPr>
              <a:t>Was the construction less earthquake resistant?</a:t>
            </a:r>
          </a:p>
          <a:p>
            <a:pPr>
              <a:buFontTx/>
              <a:buChar char="•"/>
            </a:pPr>
            <a:endParaRPr lang="en-US" sz="1800"/>
          </a:p>
        </p:txBody>
      </p:sp>
      <p:sp>
        <p:nvSpPr>
          <p:cNvPr id="13316" name="Text Box 4"/>
          <p:cNvSpPr txBox="1">
            <a:spLocks noChangeArrowheads="1"/>
          </p:cNvSpPr>
          <p:nvPr/>
        </p:nvSpPr>
        <p:spPr bwMode="auto">
          <a:xfrm>
            <a:off x="879475" y="4529138"/>
            <a:ext cx="869950" cy="457200"/>
          </a:xfrm>
          <a:prstGeom prst="rect">
            <a:avLst/>
          </a:prstGeom>
          <a:solidFill>
            <a:schemeClr val="bg1"/>
          </a:solidFill>
          <a:ln w="9525">
            <a:noFill/>
            <a:miter lim="800000"/>
            <a:headEnd/>
            <a:tailEnd/>
          </a:ln>
        </p:spPr>
        <p:txBody>
          <a:bodyPr wrap="none">
            <a:spAutoFit/>
          </a:bodyPr>
          <a:lstStyle/>
          <a:p>
            <a:r>
              <a:rPr lang="en-US"/>
              <a:t>0.98g</a:t>
            </a:r>
          </a:p>
        </p:txBody>
      </p:sp>
      <p:sp>
        <p:nvSpPr>
          <p:cNvPr id="13317" name="Line 5"/>
          <p:cNvSpPr>
            <a:spLocks noChangeShapeType="1"/>
          </p:cNvSpPr>
          <p:nvPr/>
        </p:nvSpPr>
        <p:spPr bwMode="auto">
          <a:xfrm flipV="1">
            <a:off x="1979613" y="2852738"/>
            <a:ext cx="5329237" cy="1871662"/>
          </a:xfrm>
          <a:prstGeom prst="line">
            <a:avLst/>
          </a:prstGeom>
          <a:noFill/>
          <a:ln w="38100">
            <a:solidFill>
              <a:srgbClr val="FF0000"/>
            </a:solidFill>
            <a:round/>
            <a:headEnd/>
            <a:tailEnd type="triangle" w="med" len="med"/>
          </a:ln>
        </p:spPr>
        <p:txBody>
          <a:bodyPr/>
          <a:lstStyle/>
          <a:p>
            <a:endParaRPr lang="en-US"/>
          </a:p>
        </p:txBody>
      </p:sp>
      <p:sp>
        <p:nvSpPr>
          <p:cNvPr id="13318" name="Slide Number Placeholder 5"/>
          <p:cNvSpPr>
            <a:spLocks noGrp="1"/>
          </p:cNvSpPr>
          <p:nvPr>
            <p:ph type="sldNum" sz="quarter" idx="12"/>
          </p:nvPr>
        </p:nvSpPr>
        <p:spPr>
          <a:noFill/>
          <a:ln>
            <a:miter lim="800000"/>
            <a:headEnd/>
            <a:tailEnd/>
          </a:ln>
        </p:spPr>
        <p:txBody>
          <a:bodyPr/>
          <a:lstStyle/>
          <a:p>
            <a:fld id="{27B5EBA7-ABC5-4199-9947-1ACE7EF21394}" type="slidenum">
              <a:rPr lang="en-GB" smtClean="0"/>
              <a:pPr/>
              <a:t>9</a:t>
            </a:fld>
            <a:endParaRPr lang="en-GB" smtClean="0"/>
          </a:p>
        </p:txBody>
      </p:sp>
      <p:sp>
        <p:nvSpPr>
          <p:cNvPr id="13319" name="Footer Placeholder 6"/>
          <p:cNvSpPr>
            <a:spLocks noGrp="1"/>
          </p:cNvSpPr>
          <p:nvPr>
            <p:ph type="ftr" sz="quarter" idx="11"/>
          </p:nvPr>
        </p:nvSpPr>
        <p:spPr>
          <a:noFill/>
          <a:ln>
            <a:miter lim="800000"/>
            <a:headEnd/>
            <a:tailEnd/>
          </a:ln>
        </p:spPr>
        <p:txBody>
          <a:bodyPr/>
          <a:lstStyle/>
          <a:p>
            <a:r>
              <a:rPr lang="en-GB"/>
              <a:t>USGS - DAVID BOORE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338" name="Picture 2" descr="arg_e_bam_before_after_damage"/>
          <p:cNvPicPr>
            <a:picLocks noChangeAspect="1" noChangeArrowheads="1"/>
          </p:cNvPicPr>
          <p:nvPr/>
        </p:nvPicPr>
        <p:blipFill>
          <a:blip r:embed="rId2" cstate="print"/>
          <a:srcRect/>
          <a:stretch>
            <a:fillRect/>
          </a:stretch>
        </p:blipFill>
        <p:spPr bwMode="auto">
          <a:xfrm>
            <a:off x="1243013" y="1268413"/>
            <a:ext cx="6657975" cy="4983162"/>
          </a:xfrm>
          <a:prstGeom prst="rect">
            <a:avLst/>
          </a:prstGeom>
          <a:noFill/>
          <a:ln w="9525">
            <a:noFill/>
            <a:miter lim="800000"/>
            <a:headEnd/>
            <a:tailEnd/>
          </a:ln>
        </p:spPr>
      </p:pic>
      <p:sp>
        <p:nvSpPr>
          <p:cNvPr id="14339" name="Slide Number Placeholder 2"/>
          <p:cNvSpPr>
            <a:spLocks noGrp="1"/>
          </p:cNvSpPr>
          <p:nvPr>
            <p:ph type="sldNum" sz="quarter" idx="12"/>
          </p:nvPr>
        </p:nvSpPr>
        <p:spPr>
          <a:noFill/>
          <a:ln>
            <a:miter lim="800000"/>
            <a:headEnd/>
            <a:tailEnd/>
          </a:ln>
        </p:spPr>
        <p:txBody>
          <a:bodyPr/>
          <a:lstStyle/>
          <a:p>
            <a:fld id="{2823AD85-697A-4727-AB03-EC9257A78836}" type="slidenum">
              <a:rPr lang="en-GB" smtClean="0"/>
              <a:pPr/>
              <a:t>10</a:t>
            </a:fld>
            <a:endParaRPr lang="en-GB" smtClean="0"/>
          </a:p>
        </p:txBody>
      </p:sp>
      <p:sp>
        <p:nvSpPr>
          <p:cNvPr id="14340" name="Footer Placeholder 3"/>
          <p:cNvSpPr>
            <a:spLocks noGrp="1"/>
          </p:cNvSpPr>
          <p:nvPr>
            <p:ph type="ftr" sz="quarter" idx="11"/>
          </p:nvPr>
        </p:nvSpPr>
        <p:spPr>
          <a:noFill/>
          <a:ln>
            <a:miter lim="800000"/>
            <a:headEnd/>
            <a:tailEnd/>
          </a:ln>
        </p:spPr>
        <p:txBody>
          <a:bodyPr/>
          <a:lstStyle/>
          <a:p>
            <a:r>
              <a:rPr lang="en-GB"/>
              <a:t>USGS - DAVID BOORE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42" name="Picture 3" descr="7nceefig2a"/>
          <p:cNvPicPr>
            <a:picLocks noChangeAspect="1" noChangeArrowheads="1"/>
          </p:cNvPicPr>
          <p:nvPr/>
        </p:nvPicPr>
        <p:blipFill>
          <a:blip r:embed="rId3" cstate="print"/>
          <a:srcRect/>
          <a:stretch>
            <a:fillRect/>
          </a:stretch>
        </p:blipFill>
        <p:spPr bwMode="auto">
          <a:xfrm>
            <a:off x="0" y="225425"/>
            <a:ext cx="9144000" cy="6132513"/>
          </a:xfrm>
          <a:prstGeom prst="rect">
            <a:avLst/>
          </a:prstGeom>
          <a:noFill/>
          <a:ln w="9525">
            <a:noFill/>
            <a:miter lim="800000"/>
            <a:headEnd/>
            <a:tailEnd/>
          </a:ln>
        </p:spPr>
      </p:pic>
      <p:sp>
        <p:nvSpPr>
          <p:cNvPr id="153602" name="Rectangle 2"/>
          <p:cNvSpPr>
            <a:spLocks noGrp="1" noChangeArrowheads="1"/>
          </p:cNvSpPr>
          <p:nvPr>
            <p:ph type="title"/>
          </p:nvPr>
        </p:nvSpPr>
        <p:spPr>
          <a:xfrm>
            <a:off x="0" y="214313"/>
            <a:ext cx="3657600" cy="762000"/>
          </a:xfrm>
          <a:solidFill>
            <a:schemeClr val="bg1"/>
          </a:solidFill>
          <a:ln>
            <a:solidFill>
              <a:srgbClr val="FF0000"/>
            </a:solidFill>
          </a:ln>
        </p:spPr>
        <p:txBody>
          <a:bodyPr/>
          <a:lstStyle/>
          <a:p>
            <a:pPr eaLnBrk="1" hangingPunct="1">
              <a:defRPr/>
            </a:pPr>
            <a:r>
              <a:rPr lang="en-US" sz="3200" b="1" dirty="0" smtClean="0">
                <a:solidFill>
                  <a:srgbClr val="FF0000"/>
                </a:solidFill>
                <a:latin typeface="+mn-lt"/>
              </a:rPr>
              <a:t>Hazard</a:t>
            </a:r>
            <a:endParaRPr lang="en-CA" sz="3200" b="1" dirty="0" smtClean="0">
              <a:solidFill>
                <a:srgbClr val="FF0000"/>
              </a:solidFill>
              <a:latin typeface="+mn-lt"/>
            </a:endParaRPr>
          </a:p>
        </p:txBody>
      </p:sp>
      <p:sp>
        <p:nvSpPr>
          <p:cNvPr id="10244"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sz="1400"/>
              <a:t>Dr. Sinan Akkar</a:t>
            </a:r>
          </a:p>
        </p:txBody>
      </p:sp>
      <p:sp>
        <p:nvSpPr>
          <p:cNvPr id="10245"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0246" name="Text Box 26"/>
          <p:cNvSpPr txBox="1">
            <a:spLocks noChangeArrowheads="1"/>
          </p:cNvSpPr>
          <p:nvPr/>
        </p:nvSpPr>
        <p:spPr bwMode="auto">
          <a:xfrm>
            <a:off x="-36513" y="6540500"/>
            <a:ext cx="3313113" cy="307975"/>
          </a:xfrm>
          <a:prstGeom prst="rect">
            <a:avLst/>
          </a:prstGeom>
          <a:noFill/>
          <a:ln w="9525">
            <a:noFill/>
            <a:miter lim="800000"/>
            <a:headEnd/>
            <a:tailEnd/>
          </a:ln>
        </p:spPr>
        <p:txBody>
          <a:bodyPr>
            <a:spAutoFit/>
          </a:bodyPr>
          <a:lstStyle/>
          <a:p>
            <a:pPr>
              <a:spcBef>
                <a:spcPct val="50000"/>
              </a:spcBef>
            </a:pPr>
            <a:r>
              <a:rPr lang="tr-TR" sz="1400" i="1"/>
              <a:t>Hazard, Risk,Tectonics,Faults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266" name="Picture 2" descr="nbcc-cities2003a"/>
          <p:cNvPicPr>
            <a:picLocks noChangeAspect="1" noChangeArrowheads="1"/>
          </p:cNvPicPr>
          <p:nvPr/>
        </p:nvPicPr>
        <p:blipFill>
          <a:blip r:embed="rId3" cstate="print"/>
          <a:srcRect/>
          <a:stretch>
            <a:fillRect/>
          </a:stretch>
        </p:blipFill>
        <p:spPr bwMode="auto">
          <a:xfrm>
            <a:off x="906463" y="0"/>
            <a:ext cx="7627937" cy="6429375"/>
          </a:xfrm>
          <a:prstGeom prst="rect">
            <a:avLst/>
          </a:prstGeom>
          <a:noFill/>
          <a:ln w="9525">
            <a:noFill/>
            <a:miter lim="800000"/>
            <a:headEnd/>
            <a:tailEnd/>
          </a:ln>
        </p:spPr>
      </p:pic>
      <p:sp>
        <p:nvSpPr>
          <p:cNvPr id="11267" name="Rectangle 3"/>
          <p:cNvSpPr>
            <a:spLocks noGrp="1" noChangeArrowheads="1"/>
          </p:cNvSpPr>
          <p:nvPr>
            <p:ph type="title"/>
          </p:nvPr>
        </p:nvSpPr>
        <p:spPr>
          <a:xfrm>
            <a:off x="922338" y="0"/>
            <a:ext cx="3124200" cy="762000"/>
          </a:xfrm>
          <a:solidFill>
            <a:schemeClr val="bg1"/>
          </a:solidFill>
        </p:spPr>
        <p:txBody>
          <a:bodyPr/>
          <a:lstStyle/>
          <a:p>
            <a:pPr eaLnBrk="1" hangingPunct="1"/>
            <a:r>
              <a:rPr lang="en-US" sz="3600" b="1" dirty="0" smtClean="0">
                <a:solidFill>
                  <a:srgbClr val="FF0000"/>
                </a:solidFill>
              </a:rPr>
              <a:t>Population</a:t>
            </a:r>
            <a:endParaRPr lang="en-CA" sz="3600" b="1" dirty="0" smtClean="0">
              <a:solidFill>
                <a:srgbClr val="FF0000"/>
              </a:solidFill>
            </a:endParaRPr>
          </a:p>
        </p:txBody>
      </p:sp>
      <p:sp>
        <p:nvSpPr>
          <p:cNvPr id="11268" name="Rectangle 4"/>
          <p:cNvSpPr>
            <a:spLocks noChangeArrowheads="1"/>
          </p:cNvSpPr>
          <p:nvPr/>
        </p:nvSpPr>
        <p:spPr bwMode="auto">
          <a:xfrm>
            <a:off x="6342063" y="6034088"/>
            <a:ext cx="2192337" cy="369887"/>
          </a:xfrm>
          <a:prstGeom prst="rect">
            <a:avLst/>
          </a:prstGeom>
          <a:noFill/>
          <a:ln w="9525">
            <a:noFill/>
            <a:miter lim="800000"/>
            <a:headEnd/>
            <a:tailEnd/>
          </a:ln>
        </p:spPr>
        <p:txBody>
          <a:bodyPr wrap="none">
            <a:spAutoFit/>
          </a:bodyPr>
          <a:lstStyle/>
          <a:p>
            <a:pPr algn="r"/>
            <a:r>
              <a:rPr lang="en-US">
                <a:solidFill>
                  <a:srgbClr val="FF3300"/>
                </a:solidFill>
              </a:rPr>
              <a:t>NBCC</a:t>
            </a:r>
            <a:r>
              <a:rPr lang="en-US" sz="1600">
                <a:solidFill>
                  <a:srgbClr val="FF3300"/>
                </a:solidFill>
              </a:rPr>
              <a:t> </a:t>
            </a:r>
            <a:r>
              <a:rPr lang="en-US">
                <a:solidFill>
                  <a:srgbClr val="FF3300"/>
                </a:solidFill>
              </a:rPr>
              <a:t>communities</a:t>
            </a:r>
            <a:endParaRPr lang="en-CA">
              <a:solidFill>
                <a:srgbClr val="FF3300"/>
              </a:solidFill>
            </a:endParaRPr>
          </a:p>
        </p:txBody>
      </p:sp>
      <p:sp>
        <p:nvSpPr>
          <p:cNvPr id="11269"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sz="1400"/>
              <a:t>Dr. Sinan Akkar</a:t>
            </a:r>
          </a:p>
        </p:txBody>
      </p:sp>
      <p:sp>
        <p:nvSpPr>
          <p:cNvPr id="11270"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1271" name="Text Box 26"/>
          <p:cNvSpPr txBox="1">
            <a:spLocks noChangeArrowheads="1"/>
          </p:cNvSpPr>
          <p:nvPr/>
        </p:nvSpPr>
        <p:spPr bwMode="auto">
          <a:xfrm>
            <a:off x="-36513" y="6540500"/>
            <a:ext cx="3313113" cy="307975"/>
          </a:xfrm>
          <a:prstGeom prst="rect">
            <a:avLst/>
          </a:prstGeom>
          <a:noFill/>
          <a:ln w="9525">
            <a:noFill/>
            <a:miter lim="800000"/>
            <a:headEnd/>
            <a:tailEnd/>
          </a:ln>
        </p:spPr>
        <p:txBody>
          <a:bodyPr>
            <a:spAutoFit/>
          </a:bodyPr>
          <a:lstStyle/>
          <a:p>
            <a:pPr>
              <a:spcBef>
                <a:spcPct val="50000"/>
              </a:spcBef>
            </a:pPr>
            <a:r>
              <a:rPr lang="tr-TR" sz="1400" i="1"/>
              <a:t>Hazard, Risk,Tectonics,Faults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290" name="Picture 2" descr="cityred"/>
          <p:cNvPicPr>
            <a:picLocks noChangeAspect="1" noChangeArrowheads="1"/>
          </p:cNvPicPr>
          <p:nvPr/>
        </p:nvPicPr>
        <p:blipFill>
          <a:blip r:embed="rId3" cstate="print"/>
          <a:srcRect/>
          <a:stretch>
            <a:fillRect/>
          </a:stretch>
        </p:blipFill>
        <p:spPr bwMode="auto">
          <a:xfrm>
            <a:off x="928688" y="0"/>
            <a:ext cx="7758112" cy="6535738"/>
          </a:xfrm>
          <a:prstGeom prst="rect">
            <a:avLst/>
          </a:prstGeom>
          <a:noFill/>
          <a:ln w="9525">
            <a:noFill/>
            <a:miter lim="800000"/>
            <a:headEnd/>
            <a:tailEnd/>
          </a:ln>
        </p:spPr>
      </p:pic>
      <p:sp>
        <p:nvSpPr>
          <p:cNvPr id="12291" name="Rectangle 3"/>
          <p:cNvSpPr>
            <a:spLocks noGrp="1" noChangeArrowheads="1"/>
          </p:cNvSpPr>
          <p:nvPr>
            <p:ph type="title"/>
          </p:nvPr>
        </p:nvSpPr>
        <p:spPr>
          <a:xfrm>
            <a:off x="500063" y="0"/>
            <a:ext cx="2895600" cy="838200"/>
          </a:xfrm>
          <a:solidFill>
            <a:schemeClr val="bg1"/>
          </a:solidFill>
        </p:spPr>
        <p:txBody>
          <a:bodyPr/>
          <a:lstStyle/>
          <a:p>
            <a:pPr eaLnBrk="1" hangingPunct="1"/>
            <a:r>
              <a:rPr lang="en-US" b="1" dirty="0" smtClean="0">
                <a:solidFill>
                  <a:schemeClr val="tx1"/>
                </a:solidFill>
              </a:rPr>
              <a:t>“</a:t>
            </a:r>
            <a:r>
              <a:rPr lang="en-US" b="1" dirty="0" smtClean="0">
                <a:solidFill>
                  <a:srgbClr val="FF0000"/>
                </a:solidFill>
              </a:rPr>
              <a:t>Risk</a:t>
            </a:r>
            <a:r>
              <a:rPr lang="en-US" b="1" dirty="0" smtClean="0">
                <a:solidFill>
                  <a:schemeClr val="tx1"/>
                </a:solidFill>
              </a:rPr>
              <a:t>”</a:t>
            </a:r>
            <a:endParaRPr lang="en-CA" b="1" dirty="0" smtClean="0">
              <a:solidFill>
                <a:schemeClr val="tx1"/>
              </a:solidFill>
            </a:endParaRPr>
          </a:p>
        </p:txBody>
      </p:sp>
      <p:sp>
        <p:nvSpPr>
          <p:cNvPr id="12292"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sz="1400"/>
              <a:t>Dr. Sinan Akkar</a:t>
            </a:r>
          </a:p>
        </p:txBody>
      </p:sp>
      <p:sp>
        <p:nvSpPr>
          <p:cNvPr id="12293"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2294" name="Text Box 26"/>
          <p:cNvSpPr txBox="1">
            <a:spLocks noChangeArrowheads="1"/>
          </p:cNvSpPr>
          <p:nvPr/>
        </p:nvSpPr>
        <p:spPr bwMode="auto">
          <a:xfrm>
            <a:off x="-36513" y="6540500"/>
            <a:ext cx="3313113" cy="307975"/>
          </a:xfrm>
          <a:prstGeom prst="rect">
            <a:avLst/>
          </a:prstGeom>
          <a:noFill/>
          <a:ln w="9525">
            <a:noFill/>
            <a:miter lim="800000"/>
            <a:headEnd/>
            <a:tailEnd/>
          </a:ln>
        </p:spPr>
        <p:txBody>
          <a:bodyPr>
            <a:spAutoFit/>
          </a:bodyPr>
          <a:lstStyle/>
          <a:p>
            <a:pPr>
              <a:spcBef>
                <a:spcPct val="50000"/>
              </a:spcBef>
            </a:pPr>
            <a:r>
              <a:rPr lang="tr-TR" sz="1400" i="1"/>
              <a:t>Hazard, Risk,Tectonics,Faults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8146" name="Rectangle 2"/>
          <p:cNvSpPr>
            <a:spLocks noGrp="1" noChangeArrowheads="1"/>
          </p:cNvSpPr>
          <p:nvPr>
            <p:ph type="title"/>
          </p:nvPr>
        </p:nvSpPr>
        <p:spPr>
          <a:xfrm>
            <a:off x="-71438" y="609600"/>
            <a:ext cx="9429751" cy="803275"/>
          </a:xfrm>
        </p:spPr>
        <p:txBody>
          <a:bodyPr/>
          <a:lstStyle/>
          <a:p>
            <a:pPr algn="l" eaLnBrk="1" hangingPunct="1">
              <a:defRPr/>
            </a:pPr>
            <a:r>
              <a:rPr lang="en-US" sz="2800" b="1" dirty="0" smtClean="0">
                <a:solidFill>
                  <a:schemeClr val="tx1"/>
                </a:solidFill>
                <a:latin typeface="+mn-lt"/>
              </a:rPr>
              <a:t>Seismic Hazard: shaking irrespective of consequence</a:t>
            </a:r>
            <a:endParaRPr lang="en-CA" sz="2800" b="1" dirty="0" smtClean="0">
              <a:solidFill>
                <a:schemeClr val="tx1"/>
              </a:solidFill>
              <a:latin typeface="+mn-lt"/>
            </a:endParaRPr>
          </a:p>
        </p:txBody>
      </p:sp>
      <p:sp>
        <p:nvSpPr>
          <p:cNvPr id="518148" name="Rectangle 4"/>
          <p:cNvSpPr>
            <a:spLocks noChangeArrowheads="1"/>
          </p:cNvSpPr>
          <p:nvPr/>
        </p:nvSpPr>
        <p:spPr bwMode="auto">
          <a:xfrm>
            <a:off x="500063" y="1571625"/>
            <a:ext cx="8358187" cy="719138"/>
          </a:xfrm>
          <a:prstGeom prst="rect">
            <a:avLst/>
          </a:prstGeom>
          <a:noFill/>
          <a:ln w="9525">
            <a:noFill/>
            <a:miter lim="800000"/>
            <a:headEnd/>
            <a:tailEnd/>
          </a:ln>
          <a:effectLst/>
        </p:spPr>
        <p:txBody>
          <a:bodyPr anchor="ctr"/>
          <a:lstStyle/>
          <a:p>
            <a:pPr algn="ctr">
              <a:defRPr/>
            </a:pPr>
            <a:r>
              <a:rPr lang="en-US" sz="2800" b="1" dirty="0">
                <a:latin typeface="+mn-lt"/>
              </a:rPr>
              <a:t>Seismic Risk: Hazard * Exposure * Vulnerability</a:t>
            </a:r>
            <a:endParaRPr lang="en-CA" sz="2800" b="1" dirty="0">
              <a:latin typeface="+mn-lt"/>
            </a:endParaRPr>
          </a:p>
        </p:txBody>
      </p:sp>
      <p:graphicFrame>
        <p:nvGraphicFramePr>
          <p:cNvPr id="518448" name="Group 304"/>
          <p:cNvGraphicFramePr>
            <a:graphicFrameLocks noGrp="1"/>
          </p:cNvGraphicFramePr>
          <p:nvPr>
            <p:ph idx="1"/>
            <p:extLst>
              <p:ext uri="{D42A27DB-BD31-4B8C-83A1-F6EECF244321}">
                <p14:modId xmlns:p14="http://schemas.microsoft.com/office/powerpoint/2010/main" val="3499710852"/>
              </p:ext>
            </p:extLst>
          </p:nvPr>
        </p:nvGraphicFramePr>
        <p:xfrm>
          <a:off x="685800" y="2565400"/>
          <a:ext cx="7772400" cy="3609975"/>
        </p:xfrm>
        <a:graphic>
          <a:graphicData uri="http://schemas.openxmlformats.org/drawingml/2006/table">
            <a:tbl>
              <a:tblPr>
                <a:tableStyleId>{5940675A-B579-460E-94D1-54222C63F5DA}</a:tableStyleId>
              </a:tblPr>
              <a:tblGrid>
                <a:gridCol w="1943100"/>
                <a:gridCol w="1295400"/>
                <a:gridCol w="1655763"/>
                <a:gridCol w="2878137"/>
              </a:tblGrid>
              <a:tr h="5238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smtClean="0">
                          <a:ln>
                            <a:noFill/>
                          </a:ln>
                          <a:solidFill>
                            <a:srgbClr val="C00000"/>
                          </a:solidFill>
                          <a:effectLst/>
                        </a:rPr>
                        <a:t>Place</a:t>
                      </a:r>
                      <a:endParaRPr kumimoji="0" lang="en-US" sz="2400" b="0" i="0" u="none" strike="noStrike" cap="none" normalizeH="0" baseline="0" dirty="0" smtClean="0">
                        <a:ln>
                          <a:noFill/>
                        </a:ln>
                        <a:solidFill>
                          <a:srgbClr val="C00000"/>
                        </a:solidFill>
                        <a:effectLst/>
                        <a:latin typeface="Verdana"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smtClean="0">
                          <a:ln>
                            <a:noFill/>
                          </a:ln>
                          <a:solidFill>
                            <a:srgbClr val="C00000"/>
                          </a:solidFill>
                          <a:effectLst/>
                        </a:rPr>
                        <a:t>Hazard</a:t>
                      </a:r>
                      <a:endParaRPr kumimoji="0" lang="en-US" sz="2400" b="0" i="0" u="none" strike="noStrike" cap="none" normalizeH="0" baseline="0" dirty="0" smtClean="0">
                        <a:ln>
                          <a:noFill/>
                        </a:ln>
                        <a:solidFill>
                          <a:srgbClr val="C00000"/>
                        </a:solidFill>
                        <a:effectLst/>
                        <a:latin typeface="Verdana"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smtClean="0">
                          <a:ln>
                            <a:noFill/>
                          </a:ln>
                          <a:solidFill>
                            <a:srgbClr val="C00000"/>
                          </a:solidFill>
                          <a:effectLst/>
                        </a:rPr>
                        <a:t>Exposure</a:t>
                      </a:r>
                      <a:endParaRPr kumimoji="0" lang="en-US" sz="2400" b="0" i="0" u="none" strike="noStrike" cap="none" normalizeH="0" baseline="0" dirty="0" smtClean="0">
                        <a:ln>
                          <a:noFill/>
                        </a:ln>
                        <a:solidFill>
                          <a:srgbClr val="C00000"/>
                        </a:solidFill>
                        <a:effectLst/>
                        <a:latin typeface="Verdana"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smtClean="0">
                          <a:ln>
                            <a:noFill/>
                          </a:ln>
                          <a:solidFill>
                            <a:srgbClr val="C00000"/>
                          </a:solidFill>
                          <a:effectLst/>
                        </a:rPr>
                        <a:t>Risk</a:t>
                      </a:r>
                      <a:endParaRPr kumimoji="0" lang="en-US" sz="2400" b="0" i="0" u="none" strike="noStrike" cap="none" normalizeH="0" baseline="0" dirty="0" smtClean="0">
                        <a:ln>
                          <a:noFill/>
                        </a:ln>
                        <a:solidFill>
                          <a:srgbClr val="C00000"/>
                        </a:solidFill>
                        <a:effectLst/>
                        <a:latin typeface="Verdana" pitchFamily="34" charset="0"/>
                      </a:endParaRPr>
                    </a:p>
                  </a:txBody>
                  <a:tcPr horzOverflow="overflow"/>
                </a:tc>
              </a:tr>
              <a:tr h="10287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smtClean="0">
                          <a:ln>
                            <a:noFill/>
                          </a:ln>
                          <a:effectLst/>
                        </a:rPr>
                        <a:t>Baffin Island</a:t>
                      </a:r>
                      <a:endParaRPr kumimoji="0" lang="en-US" sz="2400" b="0" i="0" u="none" strike="noStrike" cap="none" normalizeH="0" baseline="0" dirty="0" smtClean="0">
                        <a:ln>
                          <a:noFill/>
                        </a:ln>
                        <a:solidFill>
                          <a:schemeClr val="tx1"/>
                        </a:solidFill>
                        <a:effectLst/>
                        <a:latin typeface="Verdana"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smtClean="0">
                          <a:ln>
                            <a:noFill/>
                          </a:ln>
                          <a:effectLst/>
                        </a:rPr>
                        <a:t>high</a:t>
                      </a:r>
                      <a:endParaRPr kumimoji="0" lang="en-US" sz="2400" b="0" i="0" u="none" strike="noStrike" cap="none" normalizeH="0" baseline="0" dirty="0" smtClean="0">
                        <a:ln>
                          <a:noFill/>
                        </a:ln>
                        <a:solidFill>
                          <a:schemeClr val="tx1"/>
                        </a:solidFill>
                        <a:effectLst/>
                        <a:latin typeface="Verdana"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smtClean="0">
                          <a:ln>
                            <a:noFill/>
                          </a:ln>
                          <a:effectLst/>
                        </a:rPr>
                        <a:t>low</a:t>
                      </a:r>
                      <a:endParaRPr kumimoji="0" lang="en-US" sz="2400" b="0" i="0" u="none" strike="noStrike" cap="none" normalizeH="0" baseline="0" smtClean="0">
                        <a:ln>
                          <a:noFill/>
                        </a:ln>
                        <a:solidFill>
                          <a:schemeClr val="tx1"/>
                        </a:solidFill>
                        <a:effectLst/>
                        <a:latin typeface="Verdana"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smtClean="0">
                          <a:ln>
                            <a:noFill/>
                          </a:ln>
                          <a:effectLst/>
                        </a:rPr>
                        <a:t>low</a:t>
                      </a:r>
                      <a:endParaRPr kumimoji="0" lang="en-US" sz="2400" b="0" i="0" u="none" strike="noStrike" cap="none" normalizeH="0" baseline="0" smtClean="0">
                        <a:ln>
                          <a:noFill/>
                        </a:ln>
                        <a:solidFill>
                          <a:schemeClr val="tx1"/>
                        </a:solidFill>
                        <a:effectLst/>
                        <a:latin typeface="Verdana" pitchFamily="34" charset="0"/>
                      </a:endParaRPr>
                    </a:p>
                  </a:txBody>
                  <a:tcPr horzOverflow="overflow"/>
                </a:tc>
              </a:tr>
              <a:tr h="10287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smtClean="0">
                          <a:ln>
                            <a:noFill/>
                          </a:ln>
                          <a:effectLst/>
                        </a:rPr>
                        <a:t>Vancouver</a:t>
                      </a:r>
                      <a:endParaRPr kumimoji="0" lang="en-US" sz="2400" b="0" i="0" u="none" strike="noStrike" cap="none" normalizeH="0" baseline="0" dirty="0" smtClean="0">
                        <a:ln>
                          <a:noFill/>
                        </a:ln>
                        <a:solidFill>
                          <a:schemeClr val="tx1"/>
                        </a:solidFill>
                        <a:effectLst/>
                        <a:latin typeface="Verdana"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smtClean="0">
                          <a:ln>
                            <a:noFill/>
                          </a:ln>
                          <a:effectLst/>
                        </a:rPr>
                        <a:t>high</a:t>
                      </a:r>
                      <a:endParaRPr kumimoji="0" lang="en-US" sz="2400" b="0" i="0" u="none" strike="noStrike" cap="none" normalizeH="0" baseline="0" dirty="0" smtClean="0">
                        <a:ln>
                          <a:noFill/>
                        </a:ln>
                        <a:solidFill>
                          <a:schemeClr val="tx1"/>
                        </a:solidFill>
                        <a:effectLst/>
                        <a:latin typeface="Verdana"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smtClean="0">
                          <a:ln>
                            <a:noFill/>
                          </a:ln>
                          <a:effectLst/>
                        </a:rPr>
                        <a:t>high</a:t>
                      </a:r>
                      <a:endParaRPr kumimoji="0" lang="en-US" sz="2400" b="0" i="0" u="none" strike="noStrike" cap="none" normalizeH="0" baseline="0" dirty="0" smtClean="0">
                        <a:ln>
                          <a:noFill/>
                        </a:ln>
                        <a:solidFill>
                          <a:schemeClr val="tx1"/>
                        </a:solidFill>
                        <a:effectLst/>
                        <a:latin typeface="Verdana"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smtClean="0">
                          <a:ln>
                            <a:noFill/>
                          </a:ln>
                          <a:effectLst/>
                        </a:rPr>
                        <a:t>high</a:t>
                      </a:r>
                      <a:endParaRPr kumimoji="0" lang="en-US" sz="2400" b="0" i="0" u="none" strike="noStrike" cap="none" normalizeH="0" baseline="0" dirty="0" smtClean="0">
                        <a:ln>
                          <a:noFill/>
                        </a:ln>
                        <a:solidFill>
                          <a:schemeClr val="tx1"/>
                        </a:solidFill>
                        <a:effectLst/>
                        <a:latin typeface="Verdana" pitchFamily="34" charset="0"/>
                      </a:endParaRPr>
                    </a:p>
                  </a:txBody>
                  <a:tcPr horzOverflow="overflow"/>
                </a:tc>
              </a:tr>
              <a:tr h="10287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smtClean="0">
                          <a:ln>
                            <a:noFill/>
                          </a:ln>
                          <a:effectLst/>
                        </a:rPr>
                        <a:t>Toronto</a:t>
                      </a:r>
                      <a:endParaRPr kumimoji="0" lang="en-US" sz="2400" b="0" i="0" u="none" strike="noStrike" cap="none" normalizeH="0" baseline="0" dirty="0" smtClean="0">
                        <a:ln>
                          <a:noFill/>
                        </a:ln>
                        <a:solidFill>
                          <a:schemeClr val="tx1"/>
                        </a:solidFill>
                        <a:effectLst/>
                        <a:latin typeface="Verdana"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smtClean="0">
                          <a:ln>
                            <a:noFill/>
                          </a:ln>
                          <a:effectLst/>
                        </a:rPr>
                        <a:t>low</a:t>
                      </a:r>
                      <a:endParaRPr kumimoji="0" lang="en-US" sz="2400" b="0" i="0" u="none" strike="noStrike" cap="none" normalizeH="0" baseline="0" dirty="0" smtClean="0">
                        <a:ln>
                          <a:noFill/>
                        </a:ln>
                        <a:solidFill>
                          <a:schemeClr val="tx1"/>
                        </a:solidFill>
                        <a:effectLst/>
                        <a:latin typeface="Verdana"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smtClean="0">
                          <a:ln>
                            <a:noFill/>
                          </a:ln>
                          <a:effectLst/>
                        </a:rPr>
                        <a:t>high</a:t>
                      </a:r>
                      <a:endParaRPr kumimoji="0" lang="en-US" sz="2400" b="0" i="0" u="none" strike="noStrike" cap="none" normalizeH="0" baseline="0" dirty="0" smtClean="0">
                        <a:ln>
                          <a:noFill/>
                        </a:ln>
                        <a:solidFill>
                          <a:schemeClr val="tx1"/>
                        </a:solidFill>
                        <a:effectLst/>
                        <a:latin typeface="Verdana"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smtClean="0">
                          <a:ln>
                            <a:noFill/>
                          </a:ln>
                          <a:effectLst/>
                        </a:rPr>
                        <a:t>moderate</a:t>
                      </a:r>
                      <a:endParaRPr kumimoji="0" lang="en-US" sz="2400" b="0" i="0" u="none" strike="noStrike" cap="none" normalizeH="0" baseline="0" dirty="0" smtClean="0">
                        <a:ln>
                          <a:noFill/>
                        </a:ln>
                        <a:solidFill>
                          <a:schemeClr val="tx1"/>
                        </a:solidFill>
                        <a:effectLst/>
                        <a:latin typeface="Verdana" pitchFamily="34" charset="0"/>
                      </a:endParaRPr>
                    </a:p>
                  </a:txBody>
                  <a:tcPr horzOverflow="overflow"/>
                </a:tc>
              </a:tr>
            </a:tbl>
          </a:graphicData>
        </a:graphic>
      </p:graphicFrame>
      <p:sp>
        <p:nvSpPr>
          <p:cNvPr id="13343"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sz="1400"/>
              <a:t>Dr. Sinan Akkar</a:t>
            </a:r>
          </a:p>
        </p:txBody>
      </p:sp>
      <p:sp>
        <p:nvSpPr>
          <p:cNvPr id="13344"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3345" name="Text Box 26"/>
          <p:cNvSpPr txBox="1">
            <a:spLocks noChangeArrowheads="1"/>
          </p:cNvSpPr>
          <p:nvPr/>
        </p:nvSpPr>
        <p:spPr bwMode="auto">
          <a:xfrm>
            <a:off x="-36513" y="6540500"/>
            <a:ext cx="3313113" cy="307975"/>
          </a:xfrm>
          <a:prstGeom prst="rect">
            <a:avLst/>
          </a:prstGeom>
          <a:noFill/>
          <a:ln w="9525">
            <a:noFill/>
            <a:miter lim="800000"/>
            <a:headEnd/>
            <a:tailEnd/>
          </a:ln>
        </p:spPr>
        <p:txBody>
          <a:bodyPr>
            <a:spAutoFit/>
          </a:bodyPr>
          <a:lstStyle/>
          <a:p>
            <a:pPr>
              <a:spcBef>
                <a:spcPct val="50000"/>
              </a:spcBef>
            </a:pPr>
            <a:r>
              <a:rPr lang="tr-TR" sz="1400" i="1"/>
              <a:t>Hazard, Risk,Tectonics,Faults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052736"/>
            <a:ext cx="8229600" cy="1143000"/>
          </a:xfrm>
        </p:spPr>
        <p:txBody>
          <a:bodyPr/>
          <a:lstStyle/>
          <a:p>
            <a:r>
              <a:rPr lang="en-US" sz="3600" dirty="0" smtClean="0"/>
              <a:t>Earthquake Disasters</a:t>
            </a:r>
            <a:endParaRPr lang="en-US" sz="3600" dirty="0"/>
          </a:p>
        </p:txBody>
      </p:sp>
      <p:sp>
        <p:nvSpPr>
          <p:cNvPr id="3" name="Content Placeholder 2"/>
          <p:cNvSpPr>
            <a:spLocks noGrp="1"/>
          </p:cNvSpPr>
          <p:nvPr>
            <p:ph idx="1"/>
          </p:nvPr>
        </p:nvSpPr>
        <p:spPr>
          <a:xfrm>
            <a:off x="457200" y="2332037"/>
            <a:ext cx="8229600" cy="4525963"/>
          </a:xfrm>
        </p:spPr>
        <p:txBody>
          <a:bodyPr/>
          <a:lstStyle/>
          <a:p>
            <a:r>
              <a:rPr lang="en-US" dirty="0" smtClean="0"/>
              <a:t>2010 Haiti (M7.0): 250,000 (?)</a:t>
            </a:r>
          </a:p>
          <a:p>
            <a:r>
              <a:rPr lang="en-US" dirty="0" smtClean="0"/>
              <a:t>1976 Tangshan China (M7.5): 243,000</a:t>
            </a:r>
          </a:p>
          <a:p>
            <a:r>
              <a:rPr lang="en-US" dirty="0" smtClean="0"/>
              <a:t>2004 Sumatra (M9.1): 228,000</a:t>
            </a:r>
          </a:p>
          <a:p>
            <a:r>
              <a:rPr lang="en-US" dirty="0" smtClean="0"/>
              <a:t>2008 Sichuan China (M7.9): 88,000</a:t>
            </a:r>
          </a:p>
          <a:p>
            <a:r>
              <a:rPr lang="en-US" dirty="0" smtClean="0"/>
              <a:t>2005 Pakistan (M7.6): 86,000</a:t>
            </a:r>
          </a:p>
          <a:p>
            <a:r>
              <a:rPr lang="en-US" dirty="0" smtClean="0"/>
              <a:t>1990 Western Iran (M7.4): 50,000</a:t>
            </a:r>
            <a:endParaRPr lang="en-US" dirty="0"/>
          </a:p>
        </p:txBody>
      </p:sp>
    </p:spTree>
    <p:extLst>
      <p:ext uri="{BB962C8B-B14F-4D97-AF65-F5344CB8AC3E}">
        <p14:creationId xmlns:p14="http://schemas.microsoft.com/office/powerpoint/2010/main" val="3371870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2" name="Picture 4" descr="http://artsandsciences.colorado.edu/magazine/images/comm_deaths.jpg"/>
          <p:cNvPicPr>
            <a:picLocks noChangeAspect="1" noChangeArrowheads="1"/>
          </p:cNvPicPr>
          <p:nvPr/>
        </p:nvPicPr>
        <p:blipFill>
          <a:blip r:embed="rId2" cstate="print">
            <a:clrChange>
              <a:clrFrom>
                <a:srgbClr val="FFFFFF"/>
              </a:clrFrom>
              <a:clrTo>
                <a:srgbClr val="FFFFFF">
                  <a:alpha val="0"/>
                </a:srgbClr>
              </a:clrTo>
            </a:clrChange>
          </a:blip>
          <a:srcRect t="4302"/>
          <a:stretch>
            <a:fillRect/>
          </a:stretch>
        </p:blipFill>
        <p:spPr bwMode="auto">
          <a:xfrm>
            <a:off x="1143000" y="533400"/>
            <a:ext cx="6593984" cy="5715000"/>
          </a:xfrm>
          <a:prstGeom prst="rect">
            <a:avLst/>
          </a:prstGeom>
          <a:noFill/>
        </p:spPr>
      </p:pic>
      <p:cxnSp>
        <p:nvCxnSpPr>
          <p:cNvPr id="5" name="Straight Connector 4"/>
          <p:cNvCxnSpPr/>
          <p:nvPr/>
        </p:nvCxnSpPr>
        <p:spPr>
          <a:xfrm>
            <a:off x="4572000" y="609600"/>
            <a:ext cx="44668" cy="502920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2502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457200" y="1447800"/>
            <a:ext cx="8733481" cy="5570756"/>
          </a:xfrm>
          <a:prstGeom prst="rect">
            <a:avLst/>
          </a:prstGeom>
          <a:noFill/>
        </p:spPr>
        <p:txBody>
          <a:bodyPr wrap="none" rtlCol="0">
            <a:spAutoFit/>
          </a:bodyPr>
          <a:lstStyle/>
          <a:p>
            <a:pPr>
              <a:buFont typeface="Arial" pitchFamily="34" charset="0"/>
              <a:buChar char="•"/>
            </a:pPr>
            <a:r>
              <a:rPr lang="en-US" sz="3600" dirty="0" smtClean="0"/>
              <a:t>M7s can be more deadly than M9s!</a:t>
            </a:r>
          </a:p>
          <a:p>
            <a:pPr>
              <a:buFont typeface="Arial" pitchFamily="34" charset="0"/>
              <a:buChar char="•"/>
            </a:pPr>
            <a:r>
              <a:rPr lang="en-US" sz="3600" dirty="0" smtClean="0"/>
              <a:t>M7s much more common than M9s</a:t>
            </a:r>
          </a:p>
          <a:p>
            <a:pPr>
              <a:buFont typeface="Arial" pitchFamily="34" charset="0"/>
              <a:buChar char="•"/>
            </a:pPr>
            <a:r>
              <a:rPr lang="en-US" sz="3600" dirty="0" smtClean="0"/>
              <a:t>Death tolls approaching 1,000,000</a:t>
            </a:r>
          </a:p>
          <a:p>
            <a:pPr>
              <a:buFont typeface="Arial" pitchFamily="34" charset="0"/>
              <a:buChar char="•"/>
            </a:pPr>
            <a:r>
              <a:rPr lang="en-US" sz="3600" dirty="0" smtClean="0"/>
              <a:t>Big earthquakes can have low death tolls</a:t>
            </a:r>
          </a:p>
          <a:p>
            <a:pPr>
              <a:buFont typeface="Arial" pitchFamily="34" charset="0"/>
              <a:buChar char="•"/>
            </a:pPr>
            <a:r>
              <a:rPr lang="en-US" sz="3600" dirty="0" smtClean="0"/>
              <a:t>Earthquake impact:</a:t>
            </a:r>
          </a:p>
          <a:p>
            <a:r>
              <a:rPr lang="en-US" sz="3600" dirty="0" smtClean="0"/>
              <a:t>	1) location, location, location</a:t>
            </a:r>
          </a:p>
          <a:p>
            <a:r>
              <a:rPr lang="en-US" sz="3600" dirty="0" smtClean="0"/>
              <a:t>	2) (population exposure)</a:t>
            </a:r>
          </a:p>
          <a:p>
            <a:r>
              <a:rPr lang="en-US" sz="3600" dirty="0" smtClean="0"/>
              <a:t>	3) vulnerability</a:t>
            </a:r>
          </a:p>
          <a:p>
            <a:r>
              <a:rPr lang="en-US" sz="3600" dirty="0" smtClean="0"/>
              <a:t>	</a:t>
            </a:r>
          </a:p>
          <a:p>
            <a:endParaRPr lang="en-US" sz="3200" dirty="0"/>
          </a:p>
        </p:txBody>
      </p:sp>
      <p:sp>
        <p:nvSpPr>
          <p:cNvPr id="3" name="Title 2"/>
          <p:cNvSpPr>
            <a:spLocks noGrp="1"/>
          </p:cNvSpPr>
          <p:nvPr>
            <p:ph type="title"/>
          </p:nvPr>
        </p:nvSpPr>
        <p:spPr/>
        <p:txBody>
          <a:bodyPr/>
          <a:lstStyle/>
          <a:p>
            <a:r>
              <a:rPr lang="en-US" dirty="0" smtClean="0"/>
              <a:t>Note</a:t>
            </a:r>
            <a:endParaRPr lang="en-US" dirty="0"/>
          </a:p>
        </p:txBody>
      </p:sp>
    </p:spTree>
    <p:extLst>
      <p:ext uri="{BB962C8B-B14F-4D97-AF65-F5344CB8AC3E}">
        <p14:creationId xmlns:p14="http://schemas.microsoft.com/office/powerpoint/2010/main" val="4267325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20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20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20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20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20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20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2000"/>
                                        <p:tgtEl>
                                          <p:spTgt spid="2">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fade">
                                      <p:cBhvr>
                                        <p:cTn id="47" dur="20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554" name="Picture 2" descr="C:\Users\hough\Desktop\chapters_6_24\ElasticRebound-final\Photos-final\Fig 12.4 2millenniaEarthquakes.tif"/>
          <p:cNvPicPr>
            <a:picLocks noChangeAspect="1" noChangeArrowheads="1"/>
          </p:cNvPicPr>
          <p:nvPr/>
        </p:nvPicPr>
        <p:blipFill>
          <a:blip r:embed="rId2" cstate="print"/>
          <a:srcRect/>
          <a:stretch>
            <a:fillRect/>
          </a:stretch>
        </p:blipFill>
        <p:spPr bwMode="auto">
          <a:xfrm>
            <a:off x="304800" y="1828800"/>
            <a:ext cx="8515554" cy="3733800"/>
          </a:xfrm>
          <a:prstGeom prst="rect">
            <a:avLst/>
          </a:prstGeom>
          <a:noFill/>
        </p:spPr>
      </p:pic>
      <p:sp>
        <p:nvSpPr>
          <p:cNvPr id="4" name="Title 3"/>
          <p:cNvSpPr>
            <a:spLocks noGrp="1"/>
          </p:cNvSpPr>
          <p:nvPr>
            <p:ph type="title"/>
          </p:nvPr>
        </p:nvSpPr>
        <p:spPr>
          <a:xfrm>
            <a:off x="190500" y="908720"/>
            <a:ext cx="8229600" cy="1143000"/>
          </a:xfrm>
        </p:spPr>
        <p:txBody>
          <a:bodyPr>
            <a:noAutofit/>
          </a:bodyPr>
          <a:lstStyle/>
          <a:p>
            <a:r>
              <a:rPr lang="en-US" sz="2800" dirty="0" smtClean="0"/>
              <a:t>Bigger Population </a:t>
            </a:r>
            <a:r>
              <a:rPr lang="en-US" sz="2800" dirty="0" smtClean="0">
                <a:sym typeface="Wingdings" pitchFamily="2" charset="2"/>
              </a:rPr>
              <a:t></a:t>
            </a:r>
            <a:br>
              <a:rPr lang="en-US" sz="2800" dirty="0" smtClean="0">
                <a:sym typeface="Wingdings" pitchFamily="2" charset="2"/>
              </a:rPr>
            </a:br>
            <a:r>
              <a:rPr lang="en-US" sz="2800" dirty="0" smtClean="0">
                <a:sym typeface="Wingdings" pitchFamily="2" charset="2"/>
              </a:rPr>
              <a:t>Bigger Death Tolls</a:t>
            </a:r>
            <a:endParaRPr lang="en-US" sz="2800" dirty="0"/>
          </a:p>
        </p:txBody>
      </p:sp>
      <p:sp>
        <p:nvSpPr>
          <p:cNvPr id="6" name="Text Box 559"/>
          <p:cNvSpPr txBox="1">
            <a:spLocks noChangeArrowheads="1"/>
          </p:cNvSpPr>
          <p:nvPr/>
        </p:nvSpPr>
        <p:spPr bwMode="auto">
          <a:xfrm>
            <a:off x="723900" y="116632"/>
            <a:ext cx="7696200" cy="1077218"/>
          </a:xfrm>
          <a:prstGeom prst="rect">
            <a:avLst/>
          </a:prstGeom>
          <a:noFill/>
          <a:ln w="9525">
            <a:noFill/>
            <a:miter lim="800000"/>
            <a:headEnd/>
            <a:tailEnd/>
          </a:ln>
        </p:spPr>
        <p:txBody>
          <a:bodyPr>
            <a:spAutoFit/>
          </a:bodyPr>
          <a:lstStyle/>
          <a:p>
            <a:pPr algn="ctr">
              <a:spcBef>
                <a:spcPct val="50000"/>
              </a:spcBef>
            </a:pPr>
            <a:r>
              <a:rPr lang="en-GB" sz="3200" b="1" dirty="0"/>
              <a:t>Earthquake casualties are not decreasing</a:t>
            </a:r>
            <a:r>
              <a:rPr lang="en-GB" sz="3200" dirty="0"/>
              <a:t> </a:t>
            </a:r>
          </a:p>
        </p:txBody>
      </p:sp>
    </p:spTree>
    <p:extLst>
      <p:ext uri="{BB962C8B-B14F-4D97-AF65-F5344CB8AC3E}">
        <p14:creationId xmlns:p14="http://schemas.microsoft.com/office/powerpoint/2010/main" val="26235539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990600" y="990600"/>
            <a:ext cx="6934200" cy="4862513"/>
          </a:xfrm>
          <a:prstGeom prst="rect">
            <a:avLst/>
          </a:prstGeom>
          <a:noFill/>
          <a:ln w="9525">
            <a:noFill/>
            <a:miter lim="800000"/>
            <a:headEnd/>
            <a:tailEnd/>
          </a:ln>
        </p:spPr>
        <p:txBody>
          <a:bodyPr>
            <a:spAutoFit/>
          </a:bodyPr>
          <a:lstStyle/>
          <a:p>
            <a:pPr>
              <a:spcBef>
                <a:spcPct val="50000"/>
              </a:spcBef>
            </a:pPr>
            <a:r>
              <a:rPr lang="en-GB" sz="3200"/>
              <a:t>There is no evidence for an increase in seismicity, </a:t>
            </a:r>
          </a:p>
          <a:p>
            <a:pPr>
              <a:spcBef>
                <a:spcPct val="50000"/>
              </a:spcBef>
            </a:pPr>
            <a:r>
              <a:rPr lang="en-GB" sz="3200"/>
              <a:t>but there is clear evidence for increase in exposure – particularly in the developing world – </a:t>
            </a:r>
          </a:p>
          <a:p>
            <a:pPr>
              <a:spcBef>
                <a:spcPct val="50000"/>
              </a:spcBef>
            </a:pPr>
            <a:r>
              <a:rPr lang="en-GB" sz="3200"/>
              <a:t>and at least no significant reduction in vulnerability.</a:t>
            </a:r>
            <a:r>
              <a:rPr lang="en-GB"/>
              <a:t> </a:t>
            </a:r>
          </a:p>
          <a:p>
            <a:pPr>
              <a:spcBef>
                <a:spcPct val="50000"/>
              </a:spcBef>
            </a:pPr>
            <a:r>
              <a:rPr lang="tr-TR" sz="3200"/>
              <a:t>                 </a:t>
            </a:r>
            <a:r>
              <a:rPr lang="en-GB" sz="3600" b="1"/>
              <a:t>Increased RISK</a:t>
            </a:r>
            <a:endParaRPr lang="en-US" sz="3600" b="1"/>
          </a:p>
        </p:txBody>
      </p:sp>
      <p:sp>
        <p:nvSpPr>
          <p:cNvPr id="3" name="Right Arrow 2"/>
          <p:cNvSpPr/>
          <p:nvPr/>
        </p:nvSpPr>
        <p:spPr>
          <a:xfrm>
            <a:off x="1214438" y="5286375"/>
            <a:ext cx="1500187" cy="500063"/>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dirty="0">
              <a:solidFill>
                <a:srgbClr val="FF6600"/>
              </a:solidFill>
            </a:endParaRPr>
          </a:p>
        </p:txBody>
      </p:sp>
      <p:sp>
        <p:nvSpPr>
          <p:cNvPr id="14340"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sz="1400"/>
              <a:t>Dr. Sinan Akkar</a:t>
            </a:r>
          </a:p>
        </p:txBody>
      </p:sp>
      <p:sp>
        <p:nvSpPr>
          <p:cNvPr id="14341"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4342" name="Text Box 26"/>
          <p:cNvSpPr txBox="1">
            <a:spLocks noChangeArrowheads="1"/>
          </p:cNvSpPr>
          <p:nvPr/>
        </p:nvSpPr>
        <p:spPr bwMode="auto">
          <a:xfrm>
            <a:off x="-36513" y="6540500"/>
            <a:ext cx="3313113" cy="307975"/>
          </a:xfrm>
          <a:prstGeom prst="rect">
            <a:avLst/>
          </a:prstGeom>
          <a:noFill/>
          <a:ln w="9525">
            <a:noFill/>
            <a:miter lim="800000"/>
            <a:headEnd/>
            <a:tailEnd/>
          </a:ln>
        </p:spPr>
        <p:txBody>
          <a:bodyPr>
            <a:spAutoFit/>
          </a:bodyPr>
          <a:lstStyle/>
          <a:p>
            <a:pPr>
              <a:spcBef>
                <a:spcPct val="50000"/>
              </a:spcBef>
            </a:pPr>
            <a:r>
              <a:rPr lang="tr-TR" sz="1400" i="1"/>
              <a:t>Hazard, Risk,Tectonics,Faults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362" name="Picture 2" descr="EMS1998F21"/>
          <p:cNvPicPr>
            <a:picLocks noChangeAspect="1" noChangeArrowheads="1"/>
          </p:cNvPicPr>
          <p:nvPr/>
        </p:nvPicPr>
        <p:blipFill>
          <a:blip r:embed="rId3" cstate="print"/>
          <a:srcRect/>
          <a:stretch>
            <a:fillRect/>
          </a:stretch>
        </p:blipFill>
        <p:spPr bwMode="auto">
          <a:xfrm>
            <a:off x="914400" y="1571625"/>
            <a:ext cx="7324725" cy="4735513"/>
          </a:xfrm>
          <a:prstGeom prst="rect">
            <a:avLst/>
          </a:prstGeom>
          <a:noFill/>
          <a:ln w="9525">
            <a:noFill/>
            <a:miter lim="800000"/>
            <a:headEnd/>
            <a:tailEnd/>
          </a:ln>
        </p:spPr>
      </p:pic>
      <p:sp>
        <p:nvSpPr>
          <p:cNvPr id="15363" name="Text Box 4"/>
          <p:cNvSpPr txBox="1">
            <a:spLocks noChangeArrowheads="1"/>
          </p:cNvSpPr>
          <p:nvPr/>
        </p:nvSpPr>
        <p:spPr bwMode="auto">
          <a:xfrm>
            <a:off x="533400" y="228600"/>
            <a:ext cx="8382000" cy="1200150"/>
          </a:xfrm>
          <a:prstGeom prst="rect">
            <a:avLst/>
          </a:prstGeom>
          <a:noFill/>
          <a:ln w="9525">
            <a:noFill/>
            <a:miter lim="800000"/>
            <a:headEnd/>
            <a:tailEnd/>
          </a:ln>
        </p:spPr>
        <p:txBody>
          <a:bodyPr>
            <a:spAutoFit/>
          </a:bodyPr>
          <a:lstStyle/>
          <a:p>
            <a:pPr>
              <a:spcBef>
                <a:spcPct val="50000"/>
              </a:spcBef>
            </a:pPr>
            <a:r>
              <a:rPr lang="en-GB" sz="2400" b="1"/>
              <a:t>Spitak, Armenia (1988) – magnitude 6.7 earthquake, death toll of at least 25,000 due to collapse of extremely vulnerable high-rise buildings</a:t>
            </a:r>
            <a:endParaRPr lang="en-US" sz="2400" b="1"/>
          </a:p>
        </p:txBody>
      </p:sp>
      <p:sp>
        <p:nvSpPr>
          <p:cNvPr id="15364"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sz="1400"/>
              <a:t>Dr. Sinan Akkar</a:t>
            </a:r>
          </a:p>
        </p:txBody>
      </p:sp>
      <p:sp>
        <p:nvSpPr>
          <p:cNvPr id="15365"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5366" name="Text Box 26"/>
          <p:cNvSpPr txBox="1">
            <a:spLocks noChangeArrowheads="1"/>
          </p:cNvSpPr>
          <p:nvPr/>
        </p:nvSpPr>
        <p:spPr bwMode="auto">
          <a:xfrm>
            <a:off x="-36513" y="6540500"/>
            <a:ext cx="3313113" cy="307975"/>
          </a:xfrm>
          <a:prstGeom prst="rect">
            <a:avLst/>
          </a:prstGeom>
          <a:noFill/>
          <a:ln w="9525">
            <a:noFill/>
            <a:miter lim="800000"/>
            <a:headEnd/>
            <a:tailEnd/>
          </a:ln>
        </p:spPr>
        <p:txBody>
          <a:bodyPr>
            <a:spAutoFit/>
          </a:bodyPr>
          <a:lstStyle/>
          <a:p>
            <a:pPr>
              <a:spcBef>
                <a:spcPct val="50000"/>
              </a:spcBef>
            </a:pPr>
            <a:r>
              <a:rPr lang="tr-TR" sz="1400" i="1"/>
              <a:t>Hazard, Risk,Tectonics,Faults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3" cstate="print"/>
          <a:srcRect/>
          <a:stretch>
            <a:fillRect/>
          </a:stretch>
        </p:blipFill>
        <p:spPr bwMode="auto">
          <a:xfrm>
            <a:off x="609600" y="1643063"/>
            <a:ext cx="7772400" cy="4572000"/>
          </a:xfrm>
          <a:prstGeom prst="rect">
            <a:avLst/>
          </a:prstGeom>
          <a:noFill/>
          <a:ln w="9525">
            <a:noFill/>
            <a:miter lim="800000"/>
            <a:headEnd/>
            <a:tailEnd/>
          </a:ln>
        </p:spPr>
      </p:pic>
      <p:sp>
        <p:nvSpPr>
          <p:cNvPr id="16387" name="Text Box 3"/>
          <p:cNvSpPr txBox="1">
            <a:spLocks noChangeArrowheads="1"/>
          </p:cNvSpPr>
          <p:nvPr/>
        </p:nvSpPr>
        <p:spPr bwMode="auto">
          <a:xfrm>
            <a:off x="762000" y="228600"/>
            <a:ext cx="7924800" cy="1200150"/>
          </a:xfrm>
          <a:prstGeom prst="rect">
            <a:avLst/>
          </a:prstGeom>
          <a:noFill/>
          <a:ln w="9525">
            <a:noFill/>
            <a:miter lim="800000"/>
            <a:headEnd/>
            <a:tailEnd/>
          </a:ln>
        </p:spPr>
        <p:txBody>
          <a:bodyPr>
            <a:spAutoFit/>
          </a:bodyPr>
          <a:lstStyle/>
          <a:p>
            <a:pPr>
              <a:spcBef>
                <a:spcPct val="50000"/>
              </a:spcBef>
            </a:pPr>
            <a:r>
              <a:rPr lang="en-GB" sz="2400" b="1"/>
              <a:t>Loma Prieta, California (1989) – magnitude 6.9 earthquake, with death toll of less than 70; most fatalities due to collapse of Cypress Viaduct </a:t>
            </a:r>
            <a:endParaRPr lang="en-US" sz="2400" b="1"/>
          </a:p>
        </p:txBody>
      </p:sp>
      <p:sp>
        <p:nvSpPr>
          <p:cNvPr id="16388"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sz="1400"/>
              <a:t>Dr. Sinan Akkar</a:t>
            </a:r>
          </a:p>
        </p:txBody>
      </p:sp>
      <p:sp>
        <p:nvSpPr>
          <p:cNvPr id="16389"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6390" name="Text Box 26"/>
          <p:cNvSpPr txBox="1">
            <a:spLocks noChangeArrowheads="1"/>
          </p:cNvSpPr>
          <p:nvPr/>
        </p:nvSpPr>
        <p:spPr bwMode="auto">
          <a:xfrm>
            <a:off x="-36513" y="6540500"/>
            <a:ext cx="3313113" cy="307975"/>
          </a:xfrm>
          <a:prstGeom prst="rect">
            <a:avLst/>
          </a:prstGeom>
          <a:noFill/>
          <a:ln w="9525">
            <a:noFill/>
            <a:miter lim="800000"/>
            <a:headEnd/>
            <a:tailEnd/>
          </a:ln>
        </p:spPr>
        <p:txBody>
          <a:bodyPr>
            <a:spAutoFit/>
          </a:bodyPr>
          <a:lstStyle/>
          <a:p>
            <a:pPr>
              <a:spcBef>
                <a:spcPct val="50000"/>
              </a:spcBef>
            </a:pPr>
            <a:r>
              <a:rPr lang="tr-TR" sz="1400" i="1"/>
              <a:t>Hazard, Risk,Tectonics,Faults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7410" name="Picture 2" descr="DISAST~1"/>
          <p:cNvPicPr>
            <a:picLocks noChangeAspect="1" noChangeArrowheads="1"/>
          </p:cNvPicPr>
          <p:nvPr/>
        </p:nvPicPr>
        <p:blipFill>
          <a:blip r:embed="rId3" cstate="print"/>
          <a:srcRect/>
          <a:stretch>
            <a:fillRect/>
          </a:stretch>
        </p:blipFill>
        <p:spPr bwMode="auto">
          <a:xfrm>
            <a:off x="533400" y="1752600"/>
            <a:ext cx="8210550" cy="4649788"/>
          </a:xfrm>
          <a:prstGeom prst="rect">
            <a:avLst/>
          </a:prstGeom>
          <a:noFill/>
          <a:ln w="9525">
            <a:noFill/>
            <a:miter lim="800000"/>
            <a:headEnd/>
            <a:tailEnd/>
          </a:ln>
        </p:spPr>
      </p:pic>
      <p:sp>
        <p:nvSpPr>
          <p:cNvPr id="17411" name="Rectangle 3"/>
          <p:cNvSpPr>
            <a:spLocks noChangeArrowheads="1"/>
          </p:cNvSpPr>
          <p:nvPr/>
        </p:nvSpPr>
        <p:spPr bwMode="auto">
          <a:xfrm>
            <a:off x="533400" y="1752600"/>
            <a:ext cx="8229600" cy="4648200"/>
          </a:xfrm>
          <a:prstGeom prst="rect">
            <a:avLst/>
          </a:prstGeom>
          <a:noFill/>
          <a:ln w="57150">
            <a:solidFill>
              <a:schemeClr val="tx1"/>
            </a:solidFill>
            <a:miter lim="800000"/>
            <a:headEnd/>
            <a:tailEnd/>
          </a:ln>
        </p:spPr>
        <p:txBody>
          <a:bodyPr wrap="none" anchor="ctr"/>
          <a:lstStyle/>
          <a:p>
            <a:endParaRPr lang="en-US"/>
          </a:p>
        </p:txBody>
      </p:sp>
      <p:sp>
        <p:nvSpPr>
          <p:cNvPr id="17412" name="Text Box 4"/>
          <p:cNvSpPr txBox="1">
            <a:spLocks noChangeArrowheads="1"/>
          </p:cNvSpPr>
          <p:nvPr/>
        </p:nvSpPr>
        <p:spPr bwMode="auto">
          <a:xfrm>
            <a:off x="1066800" y="357188"/>
            <a:ext cx="6781800" cy="1066800"/>
          </a:xfrm>
          <a:prstGeom prst="rect">
            <a:avLst/>
          </a:prstGeom>
          <a:noFill/>
          <a:ln w="9525">
            <a:noFill/>
            <a:miter lim="800000"/>
            <a:headEnd/>
            <a:tailEnd/>
          </a:ln>
        </p:spPr>
        <p:txBody>
          <a:bodyPr>
            <a:spAutoFit/>
          </a:bodyPr>
          <a:lstStyle/>
          <a:p>
            <a:pPr algn="ctr">
              <a:spcBef>
                <a:spcPct val="50000"/>
              </a:spcBef>
            </a:pPr>
            <a:r>
              <a:rPr lang="en-GB" sz="3200" b="1"/>
              <a:t>“Natural” Disasters and Casualties</a:t>
            </a:r>
            <a:endParaRPr lang="en-US" sz="3200" b="1"/>
          </a:p>
        </p:txBody>
      </p:sp>
      <p:sp>
        <p:nvSpPr>
          <p:cNvPr id="17413"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sz="1400"/>
              <a:t>Dr. Sinan Akkar</a:t>
            </a:r>
          </a:p>
        </p:txBody>
      </p:sp>
      <p:sp>
        <p:nvSpPr>
          <p:cNvPr id="17414"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7415" name="Text Box 26"/>
          <p:cNvSpPr txBox="1">
            <a:spLocks noChangeArrowheads="1"/>
          </p:cNvSpPr>
          <p:nvPr/>
        </p:nvSpPr>
        <p:spPr bwMode="auto">
          <a:xfrm>
            <a:off x="-36513" y="6540500"/>
            <a:ext cx="3313113" cy="307975"/>
          </a:xfrm>
          <a:prstGeom prst="rect">
            <a:avLst/>
          </a:prstGeom>
          <a:noFill/>
          <a:ln w="9525">
            <a:noFill/>
            <a:miter lim="800000"/>
            <a:headEnd/>
            <a:tailEnd/>
          </a:ln>
        </p:spPr>
        <p:txBody>
          <a:bodyPr>
            <a:spAutoFit/>
          </a:bodyPr>
          <a:lstStyle/>
          <a:p>
            <a:pPr>
              <a:spcBef>
                <a:spcPct val="50000"/>
              </a:spcBef>
            </a:pPr>
            <a:r>
              <a:rPr lang="tr-TR" sz="1400" i="1"/>
              <a:t>Hazard, Risk,Tectonics,Faults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r>
              <a:rPr lang="en-US" dirty="0" smtClean="0">
                <a:sym typeface="Wingdings" pitchFamily="2" charset="2"/>
              </a:rPr>
              <a:t></a:t>
            </a:r>
            <a:r>
              <a:rPr lang="en-US" dirty="0" smtClean="0"/>
              <a:t>Natural Disasters are </a:t>
            </a:r>
            <a:br>
              <a:rPr lang="en-US" dirty="0" smtClean="0"/>
            </a:br>
            <a:r>
              <a:rPr lang="en-US" dirty="0" smtClean="0"/>
              <a:t>Not Natural!</a:t>
            </a:r>
            <a:endParaRPr lang="en-US" dirty="0"/>
          </a:p>
        </p:txBody>
      </p:sp>
      <p:sp>
        <p:nvSpPr>
          <p:cNvPr id="3" name="Content Placeholder 2"/>
          <p:cNvSpPr>
            <a:spLocks noGrp="1"/>
          </p:cNvSpPr>
          <p:nvPr>
            <p:ph idx="1"/>
          </p:nvPr>
        </p:nvSpPr>
        <p:spPr>
          <a:xfrm>
            <a:off x="457200" y="1981200"/>
            <a:ext cx="8229600" cy="4525963"/>
          </a:xfrm>
        </p:spPr>
        <p:txBody>
          <a:bodyPr/>
          <a:lstStyle/>
          <a:p>
            <a:r>
              <a:rPr lang="en-US" dirty="0" smtClean="0"/>
              <a:t>Death toll/damage is a consequence of the built environment. </a:t>
            </a:r>
          </a:p>
          <a:p>
            <a:r>
              <a:rPr lang="en-US" dirty="0" smtClean="0"/>
              <a:t>Urbanization </a:t>
            </a:r>
            <a:r>
              <a:rPr lang="en-US" dirty="0" smtClean="0">
                <a:sym typeface="Wingdings" pitchFamily="2" charset="2"/>
              </a:rPr>
              <a:t>+ ignorance (and/or corruption)      = risk</a:t>
            </a:r>
            <a:r>
              <a:rPr lang="en-US" dirty="0" smtClean="0"/>
              <a:t> </a:t>
            </a:r>
          </a:p>
          <a:p>
            <a:r>
              <a:rPr lang="en-US" dirty="0" smtClean="0"/>
              <a:t>During rapid modernization, good building codes critical</a:t>
            </a:r>
          </a:p>
          <a:p>
            <a:pPr>
              <a:buNone/>
            </a:pPr>
            <a:endParaRPr lang="en-US" dirty="0" smtClean="0"/>
          </a:p>
          <a:p>
            <a:endParaRPr lang="en-US" dirty="0"/>
          </a:p>
        </p:txBody>
      </p:sp>
    </p:spTree>
    <p:extLst>
      <p:ext uri="{BB962C8B-B14F-4D97-AF65-F5344CB8AC3E}">
        <p14:creationId xmlns:p14="http://schemas.microsoft.com/office/powerpoint/2010/main" val="2072737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228600" y="1752600"/>
            <a:ext cx="8915400" cy="519113"/>
          </a:xfrm>
          <a:prstGeom prst="rect">
            <a:avLst/>
          </a:prstGeom>
          <a:noFill/>
          <a:ln w="9525">
            <a:noFill/>
            <a:miter lim="800000"/>
            <a:headEnd/>
            <a:tailEnd/>
          </a:ln>
        </p:spPr>
        <p:txBody>
          <a:bodyPr>
            <a:spAutoFit/>
          </a:bodyPr>
          <a:lstStyle/>
          <a:p>
            <a:pPr>
              <a:spcBef>
                <a:spcPct val="50000"/>
              </a:spcBef>
            </a:pPr>
            <a:r>
              <a:rPr lang="en-GB" sz="2800" b="1"/>
              <a:t>HAZARD * EXPOSURE * VULNERABILITY * COST</a:t>
            </a:r>
          </a:p>
        </p:txBody>
      </p:sp>
      <p:sp>
        <p:nvSpPr>
          <p:cNvPr id="19459" name="Line 3"/>
          <p:cNvSpPr>
            <a:spLocks noChangeShapeType="1"/>
          </p:cNvSpPr>
          <p:nvPr/>
        </p:nvSpPr>
        <p:spPr bwMode="auto">
          <a:xfrm>
            <a:off x="990600" y="2438400"/>
            <a:ext cx="0" cy="1143000"/>
          </a:xfrm>
          <a:prstGeom prst="line">
            <a:avLst/>
          </a:prstGeom>
          <a:noFill/>
          <a:ln w="66675">
            <a:solidFill>
              <a:srgbClr val="FF0000"/>
            </a:solidFill>
            <a:round/>
            <a:headEnd/>
            <a:tailEnd type="stealth" w="med" len="med"/>
          </a:ln>
        </p:spPr>
        <p:txBody>
          <a:bodyPr/>
          <a:lstStyle/>
          <a:p>
            <a:endParaRPr lang="en-US"/>
          </a:p>
        </p:txBody>
      </p:sp>
      <p:sp>
        <p:nvSpPr>
          <p:cNvPr id="19460" name="Line 4"/>
          <p:cNvSpPr>
            <a:spLocks noChangeShapeType="1"/>
          </p:cNvSpPr>
          <p:nvPr/>
        </p:nvSpPr>
        <p:spPr bwMode="auto">
          <a:xfrm>
            <a:off x="5791200" y="2362200"/>
            <a:ext cx="0" cy="2667000"/>
          </a:xfrm>
          <a:prstGeom prst="line">
            <a:avLst/>
          </a:prstGeom>
          <a:noFill/>
          <a:ln w="66675">
            <a:solidFill>
              <a:srgbClr val="FF0000"/>
            </a:solidFill>
            <a:round/>
            <a:headEnd/>
            <a:tailEnd type="stealth" w="med" len="med"/>
          </a:ln>
        </p:spPr>
        <p:txBody>
          <a:bodyPr/>
          <a:lstStyle/>
          <a:p>
            <a:endParaRPr lang="en-US"/>
          </a:p>
        </p:txBody>
      </p:sp>
      <p:sp>
        <p:nvSpPr>
          <p:cNvPr id="19461" name="Text Box 5"/>
          <p:cNvSpPr txBox="1">
            <a:spLocks noChangeArrowheads="1"/>
          </p:cNvSpPr>
          <p:nvPr/>
        </p:nvSpPr>
        <p:spPr bwMode="auto">
          <a:xfrm>
            <a:off x="304800" y="3657600"/>
            <a:ext cx="1662113" cy="519113"/>
          </a:xfrm>
          <a:prstGeom prst="rect">
            <a:avLst/>
          </a:prstGeom>
          <a:noFill/>
          <a:ln w="9525">
            <a:noFill/>
            <a:miter lim="800000"/>
            <a:headEnd/>
            <a:tailEnd/>
          </a:ln>
        </p:spPr>
        <p:txBody>
          <a:bodyPr>
            <a:spAutoFit/>
          </a:bodyPr>
          <a:lstStyle/>
          <a:p>
            <a:pPr>
              <a:spcBef>
                <a:spcPct val="50000"/>
              </a:spcBef>
            </a:pPr>
            <a:r>
              <a:rPr lang="en-GB" sz="2800" b="1"/>
              <a:t>Assess</a:t>
            </a:r>
          </a:p>
        </p:txBody>
      </p:sp>
      <p:sp>
        <p:nvSpPr>
          <p:cNvPr id="19462" name="Text Box 6"/>
          <p:cNvSpPr txBox="1">
            <a:spLocks noChangeArrowheads="1"/>
          </p:cNvSpPr>
          <p:nvPr/>
        </p:nvSpPr>
        <p:spPr bwMode="auto">
          <a:xfrm>
            <a:off x="4876800" y="5105400"/>
            <a:ext cx="2078038" cy="519113"/>
          </a:xfrm>
          <a:prstGeom prst="rect">
            <a:avLst/>
          </a:prstGeom>
          <a:noFill/>
          <a:ln w="9525">
            <a:noFill/>
            <a:miter lim="800000"/>
            <a:headEnd/>
            <a:tailEnd/>
          </a:ln>
        </p:spPr>
        <p:txBody>
          <a:bodyPr>
            <a:spAutoFit/>
          </a:bodyPr>
          <a:lstStyle/>
          <a:p>
            <a:pPr algn="ctr">
              <a:spcBef>
                <a:spcPct val="50000"/>
              </a:spcBef>
            </a:pPr>
            <a:r>
              <a:rPr lang="en-GB" sz="2800" b="1"/>
              <a:t>Reduce</a:t>
            </a:r>
          </a:p>
        </p:txBody>
      </p:sp>
      <p:sp>
        <p:nvSpPr>
          <p:cNvPr id="19463" name="Line 7"/>
          <p:cNvSpPr>
            <a:spLocks noChangeShapeType="1"/>
          </p:cNvSpPr>
          <p:nvPr/>
        </p:nvSpPr>
        <p:spPr bwMode="auto">
          <a:xfrm>
            <a:off x="8153400" y="2362200"/>
            <a:ext cx="0" cy="3276600"/>
          </a:xfrm>
          <a:prstGeom prst="line">
            <a:avLst/>
          </a:prstGeom>
          <a:noFill/>
          <a:ln w="66675">
            <a:solidFill>
              <a:srgbClr val="FF0000"/>
            </a:solidFill>
            <a:round/>
            <a:headEnd/>
            <a:tailEnd type="stealth" w="med" len="med"/>
          </a:ln>
        </p:spPr>
        <p:txBody>
          <a:bodyPr/>
          <a:lstStyle/>
          <a:p>
            <a:endParaRPr lang="en-US"/>
          </a:p>
        </p:txBody>
      </p:sp>
      <p:sp>
        <p:nvSpPr>
          <p:cNvPr id="19464" name="Text Box 8"/>
          <p:cNvSpPr txBox="1">
            <a:spLocks noChangeArrowheads="1"/>
          </p:cNvSpPr>
          <p:nvPr/>
        </p:nvSpPr>
        <p:spPr bwMode="auto">
          <a:xfrm>
            <a:off x="7162800" y="5715000"/>
            <a:ext cx="1828800" cy="519113"/>
          </a:xfrm>
          <a:prstGeom prst="rect">
            <a:avLst/>
          </a:prstGeom>
          <a:noFill/>
          <a:ln w="9525">
            <a:noFill/>
            <a:miter lim="800000"/>
            <a:headEnd/>
            <a:tailEnd/>
          </a:ln>
        </p:spPr>
        <p:txBody>
          <a:bodyPr>
            <a:spAutoFit/>
          </a:bodyPr>
          <a:lstStyle/>
          <a:p>
            <a:pPr>
              <a:spcBef>
                <a:spcPct val="50000"/>
              </a:spcBef>
            </a:pPr>
            <a:r>
              <a:rPr lang="en-GB" sz="2800" b="1"/>
              <a:t>Balance</a:t>
            </a:r>
          </a:p>
        </p:txBody>
      </p:sp>
      <p:sp>
        <p:nvSpPr>
          <p:cNvPr id="19465" name="Text Box 9"/>
          <p:cNvSpPr txBox="1">
            <a:spLocks noChangeArrowheads="1"/>
          </p:cNvSpPr>
          <p:nvPr/>
        </p:nvSpPr>
        <p:spPr bwMode="auto">
          <a:xfrm>
            <a:off x="1412875" y="609600"/>
            <a:ext cx="6151563" cy="708025"/>
          </a:xfrm>
          <a:prstGeom prst="rect">
            <a:avLst/>
          </a:prstGeom>
          <a:solidFill>
            <a:schemeClr val="bg1"/>
          </a:solidFill>
          <a:ln w="9525">
            <a:noFill/>
            <a:miter lim="800000"/>
            <a:headEnd/>
            <a:tailEnd/>
          </a:ln>
        </p:spPr>
        <p:txBody>
          <a:bodyPr>
            <a:spAutoFit/>
          </a:bodyPr>
          <a:lstStyle/>
          <a:p>
            <a:pPr algn="ctr">
              <a:spcBef>
                <a:spcPct val="50000"/>
              </a:spcBef>
            </a:pPr>
            <a:r>
              <a:rPr lang="en-GB" sz="4000" b="1"/>
              <a:t>Seismic Risk Mitigation</a:t>
            </a:r>
          </a:p>
        </p:txBody>
      </p:sp>
      <p:sp>
        <p:nvSpPr>
          <p:cNvPr id="19466" name="Line 11"/>
          <p:cNvSpPr>
            <a:spLocks noChangeShapeType="1"/>
          </p:cNvSpPr>
          <p:nvPr/>
        </p:nvSpPr>
        <p:spPr bwMode="auto">
          <a:xfrm>
            <a:off x="3200400" y="2514600"/>
            <a:ext cx="0" cy="1905000"/>
          </a:xfrm>
          <a:prstGeom prst="line">
            <a:avLst/>
          </a:prstGeom>
          <a:noFill/>
          <a:ln w="66675">
            <a:solidFill>
              <a:srgbClr val="FF0000"/>
            </a:solidFill>
            <a:round/>
            <a:headEnd/>
            <a:tailEnd type="stealth" w="med" len="med"/>
          </a:ln>
        </p:spPr>
        <p:txBody>
          <a:bodyPr/>
          <a:lstStyle/>
          <a:p>
            <a:endParaRPr lang="en-US"/>
          </a:p>
        </p:txBody>
      </p:sp>
      <p:sp>
        <p:nvSpPr>
          <p:cNvPr id="19467" name="Text Box 12"/>
          <p:cNvSpPr txBox="1">
            <a:spLocks noChangeArrowheads="1"/>
          </p:cNvSpPr>
          <p:nvPr/>
        </p:nvSpPr>
        <p:spPr bwMode="auto">
          <a:xfrm>
            <a:off x="2362200" y="4495800"/>
            <a:ext cx="2078038" cy="519113"/>
          </a:xfrm>
          <a:prstGeom prst="rect">
            <a:avLst/>
          </a:prstGeom>
          <a:noFill/>
          <a:ln w="9525">
            <a:noFill/>
            <a:miter lim="800000"/>
            <a:headEnd/>
            <a:tailEnd/>
          </a:ln>
        </p:spPr>
        <p:txBody>
          <a:bodyPr>
            <a:spAutoFit/>
          </a:bodyPr>
          <a:lstStyle/>
          <a:p>
            <a:pPr algn="ctr">
              <a:spcBef>
                <a:spcPct val="50000"/>
              </a:spcBef>
            </a:pPr>
            <a:r>
              <a:rPr lang="en-GB" sz="2800" b="1"/>
              <a:t>Control</a:t>
            </a:r>
          </a:p>
        </p:txBody>
      </p:sp>
      <p:sp>
        <p:nvSpPr>
          <p:cNvPr id="19468"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sz="1400"/>
              <a:t>Dr. Sinan Akkar</a:t>
            </a:r>
          </a:p>
        </p:txBody>
      </p:sp>
      <p:sp>
        <p:nvSpPr>
          <p:cNvPr id="19469"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19470" name="Text Box 26"/>
          <p:cNvSpPr txBox="1">
            <a:spLocks noChangeArrowheads="1"/>
          </p:cNvSpPr>
          <p:nvPr/>
        </p:nvSpPr>
        <p:spPr bwMode="auto">
          <a:xfrm>
            <a:off x="-36513" y="6540500"/>
            <a:ext cx="3313113" cy="307975"/>
          </a:xfrm>
          <a:prstGeom prst="rect">
            <a:avLst/>
          </a:prstGeom>
          <a:noFill/>
          <a:ln w="9525">
            <a:noFill/>
            <a:miter lim="800000"/>
            <a:headEnd/>
            <a:tailEnd/>
          </a:ln>
        </p:spPr>
        <p:txBody>
          <a:bodyPr>
            <a:spAutoFit/>
          </a:bodyPr>
          <a:lstStyle/>
          <a:p>
            <a:pPr>
              <a:spcBef>
                <a:spcPct val="50000"/>
              </a:spcBef>
            </a:pPr>
            <a:r>
              <a:rPr lang="tr-TR" sz="1400" i="1"/>
              <a:t>Hazard, Risk,Tectonics,Faults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685800" y="685800"/>
            <a:ext cx="8101013" cy="830263"/>
          </a:xfrm>
          <a:prstGeom prst="rect">
            <a:avLst/>
          </a:prstGeom>
          <a:noFill/>
          <a:ln w="9525">
            <a:noFill/>
            <a:miter lim="800000"/>
            <a:headEnd/>
            <a:tailEnd/>
          </a:ln>
        </p:spPr>
        <p:txBody>
          <a:bodyPr>
            <a:spAutoFit/>
          </a:bodyPr>
          <a:lstStyle/>
          <a:p>
            <a:pPr>
              <a:spcBef>
                <a:spcPct val="50000"/>
              </a:spcBef>
            </a:pPr>
            <a:r>
              <a:rPr lang="en-GB" sz="2400" b="1">
                <a:solidFill>
                  <a:srgbClr val="C00000"/>
                </a:solidFill>
              </a:rPr>
              <a:t>Any rational and cost-effective program of seismic risk mitigation, whether it be:</a:t>
            </a:r>
            <a:endParaRPr lang="en-US" sz="2400" b="1">
              <a:solidFill>
                <a:srgbClr val="C00000"/>
              </a:solidFill>
            </a:endParaRPr>
          </a:p>
        </p:txBody>
      </p:sp>
      <p:grpSp>
        <p:nvGrpSpPr>
          <p:cNvPr id="20483" name="Group 9"/>
          <p:cNvGrpSpPr>
            <a:grpSpLocks/>
          </p:cNvGrpSpPr>
          <p:nvPr/>
        </p:nvGrpSpPr>
        <p:grpSpPr bwMode="auto">
          <a:xfrm>
            <a:off x="755650" y="1628775"/>
            <a:ext cx="7626350" cy="2943224"/>
            <a:chOff x="524" y="1125"/>
            <a:chExt cx="4804" cy="1854"/>
          </a:xfrm>
        </p:grpSpPr>
        <p:sp>
          <p:nvSpPr>
            <p:cNvPr id="20488" name="Text Box 3"/>
            <p:cNvSpPr txBox="1">
              <a:spLocks noChangeArrowheads="1"/>
            </p:cNvSpPr>
            <p:nvPr/>
          </p:nvSpPr>
          <p:spPr bwMode="auto">
            <a:xfrm>
              <a:off x="524" y="1125"/>
              <a:ext cx="4800" cy="523"/>
            </a:xfrm>
            <a:prstGeom prst="rect">
              <a:avLst/>
            </a:prstGeom>
            <a:noFill/>
            <a:ln w="9525">
              <a:noFill/>
              <a:miter lim="800000"/>
              <a:headEnd/>
              <a:tailEnd/>
            </a:ln>
          </p:spPr>
          <p:txBody>
            <a:bodyPr>
              <a:spAutoFit/>
            </a:bodyPr>
            <a:lstStyle/>
            <a:p>
              <a:pPr marL="228600" indent="-228600">
                <a:spcBef>
                  <a:spcPct val="50000"/>
                </a:spcBef>
                <a:buFontTx/>
                <a:buChar char="•"/>
              </a:pPr>
              <a:r>
                <a:rPr lang="en-GB" sz="2400" b="1" dirty="0" smtClean="0"/>
                <a:t>Seismic </a:t>
              </a:r>
              <a:r>
                <a:rPr lang="en-GB" sz="2400" b="1" dirty="0"/>
                <a:t>design of a critical facility (e.g. </a:t>
              </a:r>
              <a:r>
                <a:rPr lang="en-GB" sz="2400" b="1" dirty="0" smtClean="0"/>
                <a:t>nuclear </a:t>
              </a:r>
              <a:r>
                <a:rPr lang="en-GB" sz="2400" b="1" dirty="0" err="1" smtClean="0"/>
                <a:t>powerplant</a:t>
              </a:r>
              <a:r>
                <a:rPr lang="en-GB" sz="2400" b="1" dirty="0" smtClean="0"/>
                <a:t> (NPP))</a:t>
              </a:r>
              <a:endParaRPr lang="en-US" sz="2400" b="1" dirty="0"/>
            </a:p>
          </p:txBody>
        </p:sp>
        <p:sp>
          <p:nvSpPr>
            <p:cNvPr id="20489" name="Text Box 4"/>
            <p:cNvSpPr txBox="1">
              <a:spLocks noChangeArrowheads="1"/>
            </p:cNvSpPr>
            <p:nvPr/>
          </p:nvSpPr>
          <p:spPr bwMode="auto">
            <a:xfrm>
              <a:off x="528" y="1645"/>
              <a:ext cx="4800" cy="291"/>
            </a:xfrm>
            <a:prstGeom prst="rect">
              <a:avLst/>
            </a:prstGeom>
            <a:noFill/>
            <a:ln w="9525">
              <a:noFill/>
              <a:miter lim="800000"/>
              <a:headEnd/>
              <a:tailEnd/>
            </a:ln>
          </p:spPr>
          <p:txBody>
            <a:bodyPr>
              <a:spAutoFit/>
            </a:bodyPr>
            <a:lstStyle/>
            <a:p>
              <a:pPr>
                <a:spcBef>
                  <a:spcPct val="50000"/>
                </a:spcBef>
                <a:buFontTx/>
                <a:buChar char="•"/>
              </a:pPr>
              <a:r>
                <a:rPr lang="en-GB" sz="2400"/>
                <a:t> </a:t>
              </a:r>
              <a:r>
                <a:rPr lang="en-GB" sz="2400" b="1"/>
                <a:t>Drafting of a building code</a:t>
              </a:r>
              <a:endParaRPr lang="en-US" sz="2400" b="1"/>
            </a:p>
          </p:txBody>
        </p:sp>
        <p:sp>
          <p:nvSpPr>
            <p:cNvPr id="20490" name="Text Box 5"/>
            <p:cNvSpPr txBox="1">
              <a:spLocks noChangeArrowheads="1"/>
            </p:cNvSpPr>
            <p:nvPr/>
          </p:nvSpPr>
          <p:spPr bwMode="auto">
            <a:xfrm>
              <a:off x="528" y="1993"/>
              <a:ext cx="4800" cy="291"/>
            </a:xfrm>
            <a:prstGeom prst="rect">
              <a:avLst/>
            </a:prstGeom>
            <a:noFill/>
            <a:ln w="9525">
              <a:noFill/>
              <a:miter lim="800000"/>
              <a:headEnd/>
              <a:tailEnd/>
            </a:ln>
          </p:spPr>
          <p:txBody>
            <a:bodyPr>
              <a:spAutoFit/>
            </a:bodyPr>
            <a:lstStyle/>
            <a:p>
              <a:pPr>
                <a:spcBef>
                  <a:spcPct val="50000"/>
                </a:spcBef>
                <a:buFontTx/>
                <a:buChar char="•"/>
              </a:pPr>
              <a:r>
                <a:rPr lang="en-GB" sz="2400"/>
                <a:t> </a:t>
              </a:r>
              <a:r>
                <a:rPr lang="en-GB" sz="2400" b="1"/>
                <a:t>Strengthening of a hospital for emergency care</a:t>
              </a:r>
              <a:endParaRPr lang="en-US" sz="2400" b="1"/>
            </a:p>
          </p:txBody>
        </p:sp>
        <p:sp>
          <p:nvSpPr>
            <p:cNvPr id="20491" name="Text Box 6"/>
            <p:cNvSpPr txBox="1">
              <a:spLocks noChangeArrowheads="1"/>
            </p:cNvSpPr>
            <p:nvPr/>
          </p:nvSpPr>
          <p:spPr bwMode="auto">
            <a:xfrm>
              <a:off x="528" y="2340"/>
              <a:ext cx="4800" cy="291"/>
            </a:xfrm>
            <a:prstGeom prst="rect">
              <a:avLst/>
            </a:prstGeom>
            <a:noFill/>
            <a:ln w="9525">
              <a:noFill/>
              <a:miter lim="800000"/>
              <a:headEnd/>
              <a:tailEnd/>
            </a:ln>
          </p:spPr>
          <p:txBody>
            <a:bodyPr>
              <a:spAutoFit/>
            </a:bodyPr>
            <a:lstStyle/>
            <a:p>
              <a:pPr>
                <a:spcBef>
                  <a:spcPct val="50000"/>
                </a:spcBef>
                <a:buFontTx/>
                <a:buChar char="•"/>
              </a:pPr>
              <a:r>
                <a:rPr lang="en-GB" sz="2400" dirty="0"/>
                <a:t> </a:t>
              </a:r>
              <a:r>
                <a:rPr lang="en-GB" sz="2400" b="1" dirty="0"/>
                <a:t>Insurance against earthquake losses</a:t>
              </a:r>
              <a:endParaRPr lang="en-US" sz="2400" b="1" dirty="0"/>
            </a:p>
          </p:txBody>
        </p:sp>
        <p:sp>
          <p:nvSpPr>
            <p:cNvPr id="20492" name="Text Box 7"/>
            <p:cNvSpPr txBox="1">
              <a:spLocks noChangeArrowheads="1"/>
            </p:cNvSpPr>
            <p:nvPr/>
          </p:nvSpPr>
          <p:spPr bwMode="auto">
            <a:xfrm>
              <a:off x="528" y="2688"/>
              <a:ext cx="4800" cy="291"/>
            </a:xfrm>
            <a:prstGeom prst="rect">
              <a:avLst/>
            </a:prstGeom>
            <a:noFill/>
            <a:ln w="9525">
              <a:noFill/>
              <a:miter lim="800000"/>
              <a:headEnd/>
              <a:tailEnd/>
            </a:ln>
          </p:spPr>
          <p:txBody>
            <a:bodyPr>
              <a:spAutoFit/>
            </a:bodyPr>
            <a:lstStyle/>
            <a:p>
              <a:pPr>
                <a:spcBef>
                  <a:spcPct val="50000"/>
                </a:spcBef>
                <a:buFontTx/>
                <a:buChar char="•"/>
              </a:pPr>
              <a:r>
                <a:rPr lang="en-GB" sz="2400" dirty="0"/>
                <a:t> </a:t>
              </a:r>
              <a:r>
                <a:rPr lang="en-GB" sz="2400" b="1" dirty="0" err="1" smtClean="0"/>
                <a:t>Siting</a:t>
              </a:r>
              <a:r>
                <a:rPr lang="en-GB" sz="2400" b="1" dirty="0" smtClean="0"/>
                <a:t> </a:t>
              </a:r>
              <a:r>
                <a:rPr lang="en-GB" sz="2400" b="1" dirty="0"/>
                <a:t>of new developments and infrastructure</a:t>
              </a:r>
              <a:endParaRPr lang="en-US" sz="2400" b="1" dirty="0"/>
            </a:p>
          </p:txBody>
        </p:sp>
      </p:grpSp>
      <p:sp>
        <p:nvSpPr>
          <p:cNvPr id="20484" name="Text Box 8"/>
          <p:cNvSpPr txBox="1">
            <a:spLocks noChangeArrowheads="1"/>
          </p:cNvSpPr>
          <p:nvPr/>
        </p:nvSpPr>
        <p:spPr bwMode="auto">
          <a:xfrm>
            <a:off x="714375" y="4840288"/>
            <a:ext cx="7786688" cy="1384995"/>
          </a:xfrm>
          <a:prstGeom prst="rect">
            <a:avLst/>
          </a:prstGeom>
          <a:noFill/>
          <a:ln w="9525">
            <a:noFill/>
            <a:miter lim="800000"/>
            <a:headEnd/>
            <a:tailEnd/>
          </a:ln>
        </p:spPr>
        <p:txBody>
          <a:bodyPr>
            <a:spAutoFit/>
          </a:bodyPr>
          <a:lstStyle/>
          <a:p>
            <a:pPr>
              <a:spcBef>
                <a:spcPct val="50000"/>
              </a:spcBef>
            </a:pPr>
            <a:r>
              <a:rPr lang="en-GB" sz="2800" b="1" dirty="0">
                <a:solidFill>
                  <a:srgbClr val="C00000"/>
                </a:solidFill>
              </a:rPr>
              <a:t>Must necessarily begin with a quantitative assessment of seismic hazard</a:t>
            </a:r>
            <a:r>
              <a:rPr lang="en-GB" sz="2800" b="1" dirty="0" smtClean="0">
                <a:solidFill>
                  <a:srgbClr val="C00000"/>
                </a:solidFill>
              </a:rPr>
              <a:t>. </a:t>
            </a:r>
            <a:r>
              <a:rPr lang="en-GB" sz="2800" b="1" dirty="0" smtClean="0">
                <a:solidFill>
                  <a:srgbClr val="C00000"/>
                </a:solidFill>
                <a:effectLst>
                  <a:outerShdw blurRad="38100" dist="38100" dir="2700000" algn="tl">
                    <a:srgbClr val="000000">
                      <a:alpha val="43137"/>
                    </a:srgbClr>
                  </a:outerShdw>
                </a:effectLst>
              </a:rPr>
              <a:t>And learning how to do so is the goal of this course</a:t>
            </a:r>
            <a:r>
              <a:rPr lang="en-GB" sz="2800" b="1" dirty="0" smtClean="0">
                <a:solidFill>
                  <a:srgbClr val="C00000"/>
                </a:solidFill>
              </a:rPr>
              <a:t>.</a:t>
            </a:r>
            <a:endParaRPr lang="en-US" sz="2800" b="1" dirty="0">
              <a:solidFill>
                <a:srgbClr val="C00000"/>
              </a:solidFill>
            </a:endParaRPr>
          </a:p>
        </p:txBody>
      </p:sp>
      <p:sp>
        <p:nvSpPr>
          <p:cNvPr id="20485"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sz="1400"/>
              <a:t>Dr. Sinan Akkar</a:t>
            </a:r>
          </a:p>
        </p:txBody>
      </p:sp>
      <p:sp>
        <p:nvSpPr>
          <p:cNvPr id="20486"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20487" name="Text Box 26"/>
          <p:cNvSpPr txBox="1">
            <a:spLocks noChangeArrowheads="1"/>
          </p:cNvSpPr>
          <p:nvPr/>
        </p:nvSpPr>
        <p:spPr bwMode="auto">
          <a:xfrm>
            <a:off x="-36513" y="6540500"/>
            <a:ext cx="3313113" cy="307975"/>
          </a:xfrm>
          <a:prstGeom prst="rect">
            <a:avLst/>
          </a:prstGeom>
          <a:noFill/>
          <a:ln w="9525">
            <a:noFill/>
            <a:miter lim="800000"/>
            <a:headEnd/>
            <a:tailEnd/>
          </a:ln>
        </p:spPr>
        <p:txBody>
          <a:bodyPr>
            <a:spAutoFit/>
          </a:bodyPr>
          <a:lstStyle/>
          <a:p>
            <a:pPr>
              <a:spcBef>
                <a:spcPct val="50000"/>
              </a:spcBef>
            </a:pPr>
            <a:r>
              <a:rPr lang="tr-TR" sz="1400" i="1"/>
              <a:t>Hazard, Risk,Tectonics,Faults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2443163" y="1223963"/>
            <a:ext cx="9144000" cy="0"/>
          </a:xfrm>
          <a:prstGeom prst="rect">
            <a:avLst/>
          </a:prstGeom>
          <a:noFill/>
          <a:ln w="9525">
            <a:noFill/>
            <a:miter lim="800000"/>
            <a:headEnd/>
            <a:tailEnd/>
          </a:ln>
        </p:spPr>
        <p:txBody>
          <a:bodyPr>
            <a:spAutoFit/>
          </a:bodyPr>
          <a:lstStyle/>
          <a:p>
            <a:endParaRPr lang="en-US"/>
          </a:p>
        </p:txBody>
      </p:sp>
      <p:pic>
        <p:nvPicPr>
          <p:cNvPr id="21507" name="Picture 3"/>
          <p:cNvPicPr>
            <a:picLocks noChangeAspect="1" noChangeArrowheads="1"/>
          </p:cNvPicPr>
          <p:nvPr/>
        </p:nvPicPr>
        <p:blipFill>
          <a:blip r:embed="rId3" cstate="print"/>
          <a:srcRect/>
          <a:stretch>
            <a:fillRect/>
          </a:stretch>
        </p:blipFill>
        <p:spPr bwMode="auto">
          <a:xfrm>
            <a:off x="2073275" y="839788"/>
            <a:ext cx="4997450" cy="5176837"/>
          </a:xfrm>
          <a:prstGeom prst="rect">
            <a:avLst/>
          </a:prstGeom>
          <a:solidFill>
            <a:schemeClr val="bg1"/>
          </a:solidFill>
          <a:ln w="9525">
            <a:noFill/>
            <a:miter lim="800000"/>
            <a:headEnd/>
            <a:tailEnd/>
          </a:ln>
        </p:spPr>
      </p:pic>
      <p:sp>
        <p:nvSpPr>
          <p:cNvPr id="21508"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sz="1400"/>
              <a:t>Dr. Sinan Akkar</a:t>
            </a:r>
          </a:p>
        </p:txBody>
      </p:sp>
      <p:sp>
        <p:nvSpPr>
          <p:cNvPr id="21509"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21510" name="Text Box 26"/>
          <p:cNvSpPr txBox="1">
            <a:spLocks noChangeArrowheads="1"/>
          </p:cNvSpPr>
          <p:nvPr/>
        </p:nvSpPr>
        <p:spPr bwMode="auto">
          <a:xfrm>
            <a:off x="-36513" y="6540500"/>
            <a:ext cx="3313113" cy="307975"/>
          </a:xfrm>
          <a:prstGeom prst="rect">
            <a:avLst/>
          </a:prstGeom>
          <a:noFill/>
          <a:ln w="9525">
            <a:noFill/>
            <a:miter lim="800000"/>
            <a:headEnd/>
            <a:tailEnd/>
          </a:ln>
        </p:spPr>
        <p:txBody>
          <a:bodyPr>
            <a:spAutoFit/>
          </a:bodyPr>
          <a:lstStyle/>
          <a:p>
            <a:pPr>
              <a:spcBef>
                <a:spcPct val="50000"/>
              </a:spcBef>
            </a:pPr>
            <a:r>
              <a:rPr lang="tr-TR" sz="1400" i="1"/>
              <a:t>Hazard, Risk,Tectonics,Faults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7300" name="Rectangle 4"/>
          <p:cNvSpPr>
            <a:spLocks noChangeArrowheads="1"/>
          </p:cNvSpPr>
          <p:nvPr/>
        </p:nvSpPr>
        <p:spPr bwMode="auto">
          <a:xfrm>
            <a:off x="1001713" y="476250"/>
            <a:ext cx="7138987" cy="752475"/>
          </a:xfrm>
          <a:prstGeom prst="rect">
            <a:avLst/>
          </a:prstGeom>
          <a:noFill/>
          <a:ln w="12700">
            <a:noFill/>
            <a:miter lim="800000"/>
            <a:headEnd/>
            <a:tailEnd/>
          </a:ln>
          <a:effectLst>
            <a:outerShdw dist="17961" dir="13500000" algn="ctr" rotWithShape="0">
              <a:schemeClr val="bg2"/>
            </a:outerShdw>
          </a:effectLst>
        </p:spPr>
        <p:txBody>
          <a:bodyPr lIns="88931" tIns="43685" rIns="88931" bIns="43685" anchor="b"/>
          <a:lstStyle/>
          <a:p>
            <a:pPr algn="ctr">
              <a:defRPr/>
            </a:pPr>
            <a:r>
              <a:rPr lang="en-US" sz="3200" dirty="0">
                <a:latin typeface="+mj-lt"/>
              </a:rPr>
              <a:t>What Controls the Level of Shaking?</a:t>
            </a:r>
          </a:p>
        </p:txBody>
      </p:sp>
      <p:sp>
        <p:nvSpPr>
          <p:cNvPr id="22531" name="Rectangle 5"/>
          <p:cNvSpPr>
            <a:spLocks noChangeArrowheads="1"/>
          </p:cNvSpPr>
          <p:nvPr/>
        </p:nvSpPr>
        <p:spPr bwMode="auto">
          <a:xfrm>
            <a:off x="1524000" y="1600200"/>
            <a:ext cx="6454775" cy="3962400"/>
          </a:xfrm>
          <a:prstGeom prst="rect">
            <a:avLst/>
          </a:prstGeom>
          <a:noFill/>
          <a:ln w="12700">
            <a:noFill/>
            <a:miter lim="800000"/>
            <a:headEnd/>
            <a:tailEnd/>
          </a:ln>
        </p:spPr>
        <p:txBody>
          <a:bodyPr lIns="90487" tIns="44450" rIns="90487" bIns="44450"/>
          <a:lstStyle/>
          <a:p>
            <a:pPr marL="342900" indent="-342900">
              <a:spcBef>
                <a:spcPct val="20000"/>
              </a:spcBef>
              <a:buFontTx/>
              <a:buChar char="•"/>
            </a:pPr>
            <a:r>
              <a:rPr lang="en-US" sz="2800" b="1">
                <a:latin typeface="Verdana" pitchFamily="34" charset="0"/>
              </a:rPr>
              <a:t>Magnitude</a:t>
            </a:r>
          </a:p>
          <a:p>
            <a:pPr marL="742950" lvl="1" indent="-285750">
              <a:spcBef>
                <a:spcPct val="20000"/>
              </a:spcBef>
              <a:buFontTx/>
              <a:buChar char="–"/>
            </a:pPr>
            <a:r>
              <a:rPr lang="en-US">
                <a:latin typeface="Verdana" pitchFamily="34" charset="0"/>
              </a:rPr>
              <a:t>More energy released</a:t>
            </a:r>
          </a:p>
          <a:p>
            <a:pPr marL="342900" indent="-342900">
              <a:spcBef>
                <a:spcPct val="20000"/>
              </a:spcBef>
              <a:buFontTx/>
              <a:buChar char="•"/>
            </a:pPr>
            <a:r>
              <a:rPr lang="en-US" sz="2800" b="1">
                <a:latin typeface="Verdana" pitchFamily="34" charset="0"/>
              </a:rPr>
              <a:t>Distance</a:t>
            </a:r>
          </a:p>
          <a:p>
            <a:pPr marL="742950" lvl="1" indent="-285750">
              <a:spcBef>
                <a:spcPct val="20000"/>
              </a:spcBef>
              <a:buFontTx/>
              <a:buChar char="–"/>
            </a:pPr>
            <a:r>
              <a:rPr lang="en-US">
                <a:latin typeface="Verdana" pitchFamily="34" charset="0"/>
              </a:rPr>
              <a:t>Shaking decays with distance</a:t>
            </a:r>
          </a:p>
          <a:p>
            <a:pPr marL="342900" indent="-342900">
              <a:spcBef>
                <a:spcPct val="20000"/>
              </a:spcBef>
              <a:buFontTx/>
              <a:buChar char="•"/>
            </a:pPr>
            <a:r>
              <a:rPr lang="en-US" sz="2800" b="1">
                <a:latin typeface="Verdana" pitchFamily="34" charset="0"/>
              </a:rPr>
              <a:t>Local soils</a:t>
            </a:r>
          </a:p>
          <a:p>
            <a:pPr marL="742950" lvl="1" indent="-285750">
              <a:spcBef>
                <a:spcPct val="20000"/>
              </a:spcBef>
              <a:buFontTx/>
              <a:buChar char="–"/>
            </a:pPr>
            <a:r>
              <a:rPr lang="en-US">
                <a:latin typeface="Verdana" pitchFamily="34" charset="0"/>
              </a:rPr>
              <a:t>amplify the shaking</a:t>
            </a:r>
          </a:p>
        </p:txBody>
      </p:sp>
      <p:sp>
        <p:nvSpPr>
          <p:cNvPr id="22532"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sz="1400"/>
              <a:t>Dr. Sinan Akkar</a:t>
            </a:r>
          </a:p>
        </p:txBody>
      </p:sp>
      <p:sp>
        <p:nvSpPr>
          <p:cNvPr id="22533"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22534" name="Text Box 26"/>
          <p:cNvSpPr txBox="1">
            <a:spLocks noChangeArrowheads="1"/>
          </p:cNvSpPr>
          <p:nvPr/>
        </p:nvSpPr>
        <p:spPr bwMode="auto">
          <a:xfrm>
            <a:off x="-36513" y="6540500"/>
            <a:ext cx="3313113" cy="307975"/>
          </a:xfrm>
          <a:prstGeom prst="rect">
            <a:avLst/>
          </a:prstGeom>
          <a:noFill/>
          <a:ln w="9525">
            <a:noFill/>
            <a:miter lim="800000"/>
            <a:headEnd/>
            <a:tailEnd/>
          </a:ln>
        </p:spPr>
        <p:txBody>
          <a:bodyPr>
            <a:spAutoFit/>
          </a:bodyPr>
          <a:lstStyle/>
          <a:p>
            <a:pPr>
              <a:spcBef>
                <a:spcPct val="50000"/>
              </a:spcBef>
            </a:pPr>
            <a:r>
              <a:rPr lang="tr-TR" sz="1400" i="1"/>
              <a:t>Hazard, Risk,Tectonics,Faults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2"/>
          <p:cNvSpPr txBox="1">
            <a:spLocks noChangeArrowheads="1"/>
          </p:cNvSpPr>
          <p:nvPr/>
        </p:nvSpPr>
        <p:spPr>
          <a:xfrm>
            <a:off x="685800" y="609600"/>
            <a:ext cx="7772400" cy="1143000"/>
          </a:xfrm>
          <a:prstGeom prst="rect">
            <a:avLst/>
          </a:prstGeom>
        </p:spPr>
        <p:txBody>
          <a:bodyPr/>
          <a:lstStyle/>
          <a:p>
            <a:pPr algn="ctr">
              <a:defRPr/>
            </a:pPr>
            <a:r>
              <a:rPr lang="en-US" sz="4000" b="1" kern="0" dirty="0">
                <a:latin typeface="+mj-lt"/>
                <a:ea typeface="+mj-ea"/>
                <a:cs typeface="+mj-cs"/>
              </a:rPr>
              <a:t>But first need an understanding of …</a:t>
            </a:r>
          </a:p>
        </p:txBody>
      </p:sp>
      <p:sp>
        <p:nvSpPr>
          <p:cNvPr id="3" name="Rectangle 3"/>
          <p:cNvSpPr txBox="1">
            <a:spLocks noChangeArrowheads="1"/>
          </p:cNvSpPr>
          <p:nvPr/>
        </p:nvSpPr>
        <p:spPr>
          <a:xfrm>
            <a:off x="642938" y="2357438"/>
            <a:ext cx="7772400" cy="2447925"/>
          </a:xfrm>
          <a:prstGeom prst="rect">
            <a:avLst/>
          </a:prstGeom>
        </p:spPr>
        <p:txBody>
          <a:bodyPr/>
          <a:lstStyle/>
          <a:p>
            <a:pPr marL="342900" indent="-342900">
              <a:spcBef>
                <a:spcPct val="20000"/>
              </a:spcBef>
              <a:buFontTx/>
              <a:buChar char="•"/>
              <a:defRPr/>
            </a:pPr>
            <a:r>
              <a:rPr lang="en-US" sz="3200" b="1" kern="0" dirty="0">
                <a:latin typeface="+mn-lt"/>
              </a:rPr>
              <a:t>Earth structure</a:t>
            </a:r>
          </a:p>
          <a:p>
            <a:pPr marL="342900" indent="-342900">
              <a:spcBef>
                <a:spcPct val="20000"/>
              </a:spcBef>
              <a:buFontTx/>
              <a:buChar char="•"/>
              <a:defRPr/>
            </a:pPr>
            <a:r>
              <a:rPr lang="en-US" sz="3200" b="1" kern="0" dirty="0">
                <a:latin typeface="+mn-lt"/>
              </a:rPr>
              <a:t>Tectonics</a:t>
            </a:r>
          </a:p>
          <a:p>
            <a:pPr marL="342900" indent="-342900">
              <a:spcBef>
                <a:spcPct val="20000"/>
              </a:spcBef>
              <a:buFontTx/>
              <a:buChar char="•"/>
              <a:defRPr/>
            </a:pPr>
            <a:r>
              <a:rPr lang="en-US" sz="3200" b="1" kern="0" dirty="0">
                <a:latin typeface="+mn-lt"/>
              </a:rPr>
              <a:t>Plate motions and interactions</a:t>
            </a:r>
          </a:p>
          <a:p>
            <a:pPr marL="342900" indent="-342900">
              <a:spcBef>
                <a:spcPct val="20000"/>
              </a:spcBef>
              <a:buFontTx/>
              <a:buChar char="•"/>
              <a:defRPr/>
            </a:pPr>
            <a:endParaRPr lang="en-US" sz="3200" b="1" kern="0" dirty="0">
              <a:latin typeface="+mn-lt"/>
            </a:endParaRPr>
          </a:p>
        </p:txBody>
      </p:sp>
      <p:sp>
        <p:nvSpPr>
          <p:cNvPr id="23556"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sz="1400"/>
              <a:t>Dr. Sinan Akkar</a:t>
            </a:r>
          </a:p>
        </p:txBody>
      </p:sp>
      <p:sp>
        <p:nvSpPr>
          <p:cNvPr id="23557"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23558" name="Text Box 26"/>
          <p:cNvSpPr txBox="1">
            <a:spLocks noChangeArrowheads="1"/>
          </p:cNvSpPr>
          <p:nvPr/>
        </p:nvSpPr>
        <p:spPr bwMode="auto">
          <a:xfrm>
            <a:off x="-36513" y="6540500"/>
            <a:ext cx="3313113" cy="307975"/>
          </a:xfrm>
          <a:prstGeom prst="rect">
            <a:avLst/>
          </a:prstGeom>
          <a:noFill/>
          <a:ln w="9525">
            <a:noFill/>
            <a:miter lim="800000"/>
            <a:headEnd/>
            <a:tailEnd/>
          </a:ln>
        </p:spPr>
        <p:txBody>
          <a:bodyPr>
            <a:spAutoFit/>
          </a:bodyPr>
          <a:lstStyle/>
          <a:p>
            <a:pPr>
              <a:spcBef>
                <a:spcPct val="50000"/>
              </a:spcBef>
            </a:pPr>
            <a:r>
              <a:rPr lang="tr-TR" sz="1400" i="1"/>
              <a:t>Hazard, Risk,Tectonics,Faults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Text Box 9"/>
          <p:cNvSpPr txBox="1">
            <a:spLocks noChangeArrowheads="1"/>
          </p:cNvSpPr>
          <p:nvPr/>
        </p:nvSpPr>
        <p:spPr bwMode="auto">
          <a:xfrm>
            <a:off x="468313" y="5157788"/>
            <a:ext cx="8424862" cy="1192212"/>
          </a:xfrm>
          <a:prstGeom prst="rect">
            <a:avLst/>
          </a:prstGeom>
          <a:noFill/>
          <a:ln w="9525">
            <a:noFill/>
            <a:miter lim="800000"/>
            <a:headEnd/>
            <a:tailEnd/>
          </a:ln>
        </p:spPr>
        <p:txBody>
          <a:bodyPr>
            <a:spAutoFit/>
          </a:bodyPr>
          <a:lstStyle/>
          <a:p>
            <a:pPr>
              <a:spcBef>
                <a:spcPct val="50000"/>
              </a:spcBef>
            </a:pPr>
            <a:r>
              <a:rPr lang="en-US" sz="1600" b="1" dirty="0">
                <a:solidFill>
                  <a:srgbClr val="FF0000"/>
                </a:solidFill>
              </a:rPr>
              <a:t>Earthquake activity is not distributed uniformly around the world</a:t>
            </a:r>
            <a:r>
              <a:rPr lang="en-US" sz="1600" dirty="0"/>
              <a:t>. It is mainly confined to relatively narrow bands of intense seismicity that enclose areas within which very few earthquakes occur.</a:t>
            </a:r>
          </a:p>
          <a:p>
            <a:pPr algn="ctr">
              <a:spcBef>
                <a:spcPct val="50000"/>
              </a:spcBef>
            </a:pPr>
            <a:r>
              <a:rPr lang="en-US" sz="1600" b="1" dirty="0"/>
              <a:t>(Map shows the earthquake activity around the major bands of </a:t>
            </a:r>
            <a:r>
              <a:rPr lang="en-US" sz="1600" b="1" dirty="0" err="1"/>
              <a:t>interplate</a:t>
            </a:r>
            <a:r>
              <a:rPr lang="en-US" sz="1600" b="1" dirty="0"/>
              <a:t> seismicity)</a:t>
            </a:r>
          </a:p>
        </p:txBody>
      </p:sp>
      <p:pic>
        <p:nvPicPr>
          <p:cNvPr id="24579" name="Picture 6" descr="Figure_2_1"/>
          <p:cNvPicPr>
            <a:picLocks noChangeAspect="1" noChangeArrowheads="1"/>
          </p:cNvPicPr>
          <p:nvPr/>
        </p:nvPicPr>
        <p:blipFill>
          <a:blip r:embed="rId3" cstate="print"/>
          <a:srcRect/>
          <a:stretch>
            <a:fillRect/>
          </a:stretch>
        </p:blipFill>
        <p:spPr bwMode="auto">
          <a:xfrm>
            <a:off x="1476375" y="1062038"/>
            <a:ext cx="5865813" cy="4084637"/>
          </a:xfrm>
          <a:prstGeom prst="rect">
            <a:avLst/>
          </a:prstGeom>
          <a:noFill/>
          <a:ln w="9525">
            <a:noFill/>
            <a:miter lim="800000"/>
            <a:headEnd/>
            <a:tailEnd/>
          </a:ln>
        </p:spPr>
      </p:pic>
      <p:sp>
        <p:nvSpPr>
          <p:cNvPr id="24580" name="Text Box 7"/>
          <p:cNvSpPr txBox="1">
            <a:spLocks noChangeArrowheads="1"/>
          </p:cNvSpPr>
          <p:nvPr/>
        </p:nvSpPr>
        <p:spPr bwMode="auto">
          <a:xfrm>
            <a:off x="1535113" y="749300"/>
            <a:ext cx="5903912" cy="366713"/>
          </a:xfrm>
          <a:prstGeom prst="rect">
            <a:avLst/>
          </a:prstGeom>
          <a:noFill/>
          <a:ln w="9525">
            <a:noFill/>
            <a:miter lim="800000"/>
            <a:headEnd/>
            <a:tailEnd/>
          </a:ln>
        </p:spPr>
        <p:txBody>
          <a:bodyPr>
            <a:spAutoFit/>
          </a:bodyPr>
          <a:lstStyle/>
          <a:p>
            <a:pPr algn="ctr">
              <a:spcBef>
                <a:spcPct val="50000"/>
              </a:spcBef>
            </a:pPr>
            <a:r>
              <a:rPr lang="en-US" b="1" i="1">
                <a:solidFill>
                  <a:schemeClr val="tx2"/>
                </a:solidFill>
              </a:rPr>
              <a:t>Earthquake activity around the world (1977-1994)</a:t>
            </a:r>
          </a:p>
        </p:txBody>
      </p:sp>
      <p:sp>
        <p:nvSpPr>
          <p:cNvPr id="24581" name="Text Box 8"/>
          <p:cNvSpPr txBox="1">
            <a:spLocks noChangeArrowheads="1"/>
          </p:cNvSpPr>
          <p:nvPr/>
        </p:nvSpPr>
        <p:spPr bwMode="auto">
          <a:xfrm>
            <a:off x="3981450" y="2808288"/>
            <a:ext cx="1517650" cy="336550"/>
          </a:xfrm>
          <a:prstGeom prst="rect">
            <a:avLst/>
          </a:prstGeom>
          <a:noFill/>
          <a:ln w="9525">
            <a:noFill/>
            <a:miter lim="800000"/>
            <a:headEnd/>
            <a:tailEnd/>
          </a:ln>
        </p:spPr>
        <p:txBody>
          <a:bodyPr wrap="none">
            <a:spAutoFit/>
          </a:bodyPr>
          <a:lstStyle/>
          <a:p>
            <a:r>
              <a:rPr lang="tr-TR" sz="1600" b="1" i="1">
                <a:solidFill>
                  <a:srgbClr val="FF3300"/>
                </a:solidFill>
              </a:rPr>
              <a:t>Pacific Ocean</a:t>
            </a:r>
          </a:p>
        </p:txBody>
      </p:sp>
      <p:sp>
        <p:nvSpPr>
          <p:cNvPr id="24582" name="Line 10"/>
          <p:cNvSpPr>
            <a:spLocks noChangeShapeType="1"/>
          </p:cNvSpPr>
          <p:nvPr/>
        </p:nvSpPr>
        <p:spPr bwMode="auto">
          <a:xfrm flipV="1">
            <a:off x="3924300" y="2205038"/>
            <a:ext cx="3455988" cy="503237"/>
          </a:xfrm>
          <a:prstGeom prst="line">
            <a:avLst/>
          </a:prstGeom>
          <a:noFill/>
          <a:ln w="19050">
            <a:solidFill>
              <a:schemeClr val="accent2"/>
            </a:solidFill>
            <a:round/>
            <a:headEnd/>
            <a:tailEnd type="triangle" w="med" len="med"/>
          </a:ln>
        </p:spPr>
        <p:txBody>
          <a:bodyPr/>
          <a:lstStyle/>
          <a:p>
            <a:endParaRPr lang="en-US"/>
          </a:p>
        </p:txBody>
      </p:sp>
      <p:sp>
        <p:nvSpPr>
          <p:cNvPr id="24583" name="Line 11"/>
          <p:cNvSpPr>
            <a:spLocks noChangeShapeType="1"/>
          </p:cNvSpPr>
          <p:nvPr/>
        </p:nvSpPr>
        <p:spPr bwMode="auto">
          <a:xfrm flipV="1">
            <a:off x="4500563" y="2420938"/>
            <a:ext cx="2879725" cy="1295400"/>
          </a:xfrm>
          <a:prstGeom prst="line">
            <a:avLst/>
          </a:prstGeom>
          <a:noFill/>
          <a:ln w="19050">
            <a:solidFill>
              <a:schemeClr val="accent2"/>
            </a:solidFill>
            <a:round/>
            <a:headEnd/>
            <a:tailEnd type="triangle" w="med" len="med"/>
          </a:ln>
        </p:spPr>
        <p:txBody>
          <a:bodyPr/>
          <a:lstStyle/>
          <a:p>
            <a:endParaRPr lang="en-US"/>
          </a:p>
        </p:txBody>
      </p:sp>
      <p:sp>
        <p:nvSpPr>
          <p:cNvPr id="24584" name="Line 12"/>
          <p:cNvSpPr>
            <a:spLocks noChangeShapeType="1"/>
          </p:cNvSpPr>
          <p:nvPr/>
        </p:nvSpPr>
        <p:spPr bwMode="auto">
          <a:xfrm flipV="1">
            <a:off x="5003800" y="2636838"/>
            <a:ext cx="2305050" cy="1728787"/>
          </a:xfrm>
          <a:prstGeom prst="line">
            <a:avLst/>
          </a:prstGeom>
          <a:noFill/>
          <a:ln w="19050">
            <a:solidFill>
              <a:schemeClr val="accent2"/>
            </a:solidFill>
            <a:round/>
            <a:headEnd/>
            <a:tailEnd type="triangle" w="med" len="med"/>
          </a:ln>
        </p:spPr>
        <p:txBody>
          <a:bodyPr/>
          <a:lstStyle/>
          <a:p>
            <a:endParaRPr lang="en-US"/>
          </a:p>
        </p:txBody>
      </p:sp>
      <p:sp>
        <p:nvSpPr>
          <p:cNvPr id="24585" name="Line 13"/>
          <p:cNvSpPr>
            <a:spLocks noChangeShapeType="1"/>
          </p:cNvSpPr>
          <p:nvPr/>
        </p:nvSpPr>
        <p:spPr bwMode="auto">
          <a:xfrm flipV="1">
            <a:off x="6156325" y="2708275"/>
            <a:ext cx="1223963" cy="1008063"/>
          </a:xfrm>
          <a:prstGeom prst="line">
            <a:avLst/>
          </a:prstGeom>
          <a:noFill/>
          <a:ln w="19050">
            <a:solidFill>
              <a:schemeClr val="accent2"/>
            </a:solidFill>
            <a:round/>
            <a:headEnd/>
            <a:tailEnd type="triangle" w="med" len="med"/>
          </a:ln>
        </p:spPr>
        <p:txBody>
          <a:bodyPr/>
          <a:lstStyle/>
          <a:p>
            <a:endParaRPr lang="en-US"/>
          </a:p>
        </p:txBody>
      </p:sp>
      <p:sp>
        <p:nvSpPr>
          <p:cNvPr id="24586" name="Line 14"/>
          <p:cNvSpPr>
            <a:spLocks noChangeShapeType="1"/>
          </p:cNvSpPr>
          <p:nvPr/>
        </p:nvSpPr>
        <p:spPr bwMode="auto">
          <a:xfrm>
            <a:off x="4643438" y="2060575"/>
            <a:ext cx="2665412" cy="0"/>
          </a:xfrm>
          <a:prstGeom prst="line">
            <a:avLst/>
          </a:prstGeom>
          <a:noFill/>
          <a:ln w="19050">
            <a:solidFill>
              <a:schemeClr val="accent2"/>
            </a:solidFill>
            <a:round/>
            <a:headEnd/>
            <a:tailEnd type="triangle" w="med" len="med"/>
          </a:ln>
        </p:spPr>
        <p:txBody>
          <a:bodyPr/>
          <a:lstStyle/>
          <a:p>
            <a:endParaRPr lang="en-US"/>
          </a:p>
        </p:txBody>
      </p:sp>
      <p:sp>
        <p:nvSpPr>
          <p:cNvPr id="24587" name="Line 15"/>
          <p:cNvSpPr>
            <a:spLocks noChangeShapeType="1"/>
          </p:cNvSpPr>
          <p:nvPr/>
        </p:nvSpPr>
        <p:spPr bwMode="auto">
          <a:xfrm flipV="1">
            <a:off x="5795963" y="2276475"/>
            <a:ext cx="1512887" cy="576263"/>
          </a:xfrm>
          <a:prstGeom prst="line">
            <a:avLst/>
          </a:prstGeom>
          <a:noFill/>
          <a:ln w="19050">
            <a:solidFill>
              <a:schemeClr val="accent2"/>
            </a:solidFill>
            <a:round/>
            <a:headEnd/>
            <a:tailEnd type="triangle" w="med" len="med"/>
          </a:ln>
        </p:spPr>
        <p:txBody>
          <a:bodyPr/>
          <a:lstStyle/>
          <a:p>
            <a:endParaRPr lang="en-US"/>
          </a:p>
        </p:txBody>
      </p:sp>
      <p:sp>
        <p:nvSpPr>
          <p:cNvPr id="24588" name="Text Box 16"/>
          <p:cNvSpPr txBox="1">
            <a:spLocks noChangeArrowheads="1"/>
          </p:cNvSpPr>
          <p:nvPr/>
        </p:nvSpPr>
        <p:spPr bwMode="auto">
          <a:xfrm>
            <a:off x="7332663" y="1628775"/>
            <a:ext cx="1811337" cy="2644775"/>
          </a:xfrm>
          <a:prstGeom prst="rect">
            <a:avLst/>
          </a:prstGeom>
          <a:noFill/>
          <a:ln w="9525">
            <a:noFill/>
            <a:miter lim="800000"/>
            <a:headEnd/>
            <a:tailEnd/>
          </a:ln>
        </p:spPr>
        <p:txBody>
          <a:bodyPr>
            <a:spAutoFit/>
          </a:bodyPr>
          <a:lstStyle/>
          <a:p>
            <a:r>
              <a:rPr lang="en-US" sz="1400" b="1" i="1">
                <a:solidFill>
                  <a:srgbClr val="FF3300"/>
                </a:solidFill>
              </a:rPr>
              <a:t>Pacific Circumfrence (3/4 of the global seismicity)</a:t>
            </a:r>
          </a:p>
          <a:p>
            <a:r>
              <a:rPr lang="en-US" sz="1400" i="1"/>
              <a:t>Western coasts of South, Central and North America, along Kurile islands, the Aleutian arc, Japan, Philippines, Papa New Guinea and New Zealand</a:t>
            </a:r>
          </a:p>
        </p:txBody>
      </p:sp>
      <p:sp>
        <p:nvSpPr>
          <p:cNvPr id="24589" name="Text Box 17"/>
          <p:cNvSpPr txBox="1">
            <a:spLocks noChangeArrowheads="1"/>
          </p:cNvSpPr>
          <p:nvPr/>
        </p:nvSpPr>
        <p:spPr bwMode="auto">
          <a:xfrm>
            <a:off x="2411413" y="3213100"/>
            <a:ext cx="811441" cy="584775"/>
          </a:xfrm>
          <a:prstGeom prst="rect">
            <a:avLst/>
          </a:prstGeom>
          <a:noFill/>
          <a:ln w="9525">
            <a:noFill/>
            <a:miter lim="800000"/>
            <a:headEnd/>
            <a:tailEnd/>
          </a:ln>
        </p:spPr>
        <p:txBody>
          <a:bodyPr wrap="none">
            <a:spAutoFit/>
          </a:bodyPr>
          <a:lstStyle/>
          <a:p>
            <a:r>
              <a:rPr lang="en-US" sz="1600" b="1" i="1" dirty="0" smtClean="0">
                <a:solidFill>
                  <a:srgbClr val="FF3300"/>
                </a:solidFill>
              </a:rPr>
              <a:t>Indian</a:t>
            </a:r>
            <a:endParaRPr lang="tr-TR" sz="1600" b="1" i="1" dirty="0">
              <a:solidFill>
                <a:srgbClr val="FF3300"/>
              </a:solidFill>
            </a:endParaRPr>
          </a:p>
          <a:p>
            <a:r>
              <a:rPr lang="tr-TR" sz="1600" b="1" i="1" dirty="0">
                <a:solidFill>
                  <a:srgbClr val="FF3300"/>
                </a:solidFill>
              </a:rPr>
              <a:t>Ocean</a:t>
            </a:r>
          </a:p>
        </p:txBody>
      </p:sp>
      <p:sp>
        <p:nvSpPr>
          <p:cNvPr id="24590" name="Text Box 18"/>
          <p:cNvSpPr txBox="1">
            <a:spLocks noChangeArrowheads="1"/>
          </p:cNvSpPr>
          <p:nvPr/>
        </p:nvSpPr>
        <p:spPr bwMode="auto">
          <a:xfrm>
            <a:off x="34925" y="1557338"/>
            <a:ext cx="1811338" cy="2677656"/>
          </a:xfrm>
          <a:prstGeom prst="rect">
            <a:avLst/>
          </a:prstGeom>
          <a:noFill/>
          <a:ln w="9525">
            <a:noFill/>
            <a:miter lim="800000"/>
            <a:headEnd/>
            <a:tailEnd/>
          </a:ln>
        </p:spPr>
        <p:txBody>
          <a:bodyPr>
            <a:spAutoFit/>
          </a:bodyPr>
          <a:lstStyle/>
          <a:p>
            <a:r>
              <a:rPr lang="en-US" sz="1400" b="1" i="1" dirty="0">
                <a:solidFill>
                  <a:srgbClr val="FF3300"/>
                </a:solidFill>
              </a:rPr>
              <a:t>Zones in and around Atlantic (1/5 of the global seismicity)</a:t>
            </a:r>
          </a:p>
          <a:p>
            <a:r>
              <a:rPr lang="en-US" sz="1400" i="1" dirty="0"/>
              <a:t>Mediterranean Sea, Portugal, Spain, </a:t>
            </a:r>
            <a:r>
              <a:rPr lang="en-US" sz="1400" i="1" dirty="0" smtClean="0"/>
              <a:t>northern Africa countries, </a:t>
            </a:r>
            <a:r>
              <a:rPr lang="en-US" sz="1400" i="1" dirty="0"/>
              <a:t>Italy, Turkey, Iran, Pakistan, Northern India, Nepal and China </a:t>
            </a:r>
          </a:p>
        </p:txBody>
      </p:sp>
      <p:sp>
        <p:nvSpPr>
          <p:cNvPr id="24591" name="Rectangle 19"/>
          <p:cNvSpPr>
            <a:spLocks noChangeArrowheads="1"/>
          </p:cNvSpPr>
          <p:nvPr/>
        </p:nvSpPr>
        <p:spPr bwMode="auto">
          <a:xfrm>
            <a:off x="1763713" y="2133600"/>
            <a:ext cx="1584325" cy="503238"/>
          </a:xfrm>
          <a:prstGeom prst="rect">
            <a:avLst/>
          </a:prstGeom>
          <a:noFill/>
          <a:ln w="31750">
            <a:solidFill>
              <a:schemeClr val="accent2"/>
            </a:solidFill>
            <a:miter lim="800000"/>
            <a:headEnd/>
            <a:tailEnd/>
          </a:ln>
        </p:spPr>
        <p:txBody>
          <a:bodyPr wrap="none" anchor="ctr"/>
          <a:lstStyle/>
          <a:p>
            <a:endParaRPr lang="en-US"/>
          </a:p>
        </p:txBody>
      </p:sp>
      <p:sp>
        <p:nvSpPr>
          <p:cNvPr id="24592" name="Line 20"/>
          <p:cNvSpPr>
            <a:spLocks noChangeShapeType="1"/>
          </p:cNvSpPr>
          <p:nvPr/>
        </p:nvSpPr>
        <p:spPr bwMode="auto">
          <a:xfrm flipV="1">
            <a:off x="2484438" y="1844675"/>
            <a:ext cx="0" cy="288925"/>
          </a:xfrm>
          <a:prstGeom prst="line">
            <a:avLst/>
          </a:prstGeom>
          <a:noFill/>
          <a:ln w="19050">
            <a:solidFill>
              <a:schemeClr val="accent2"/>
            </a:solidFill>
            <a:round/>
            <a:headEnd/>
            <a:tailEnd/>
          </a:ln>
        </p:spPr>
        <p:txBody>
          <a:bodyPr/>
          <a:lstStyle/>
          <a:p>
            <a:endParaRPr lang="en-US"/>
          </a:p>
        </p:txBody>
      </p:sp>
      <p:sp>
        <p:nvSpPr>
          <p:cNvPr id="24593" name="Line 21"/>
          <p:cNvSpPr>
            <a:spLocks noChangeShapeType="1"/>
          </p:cNvSpPr>
          <p:nvPr/>
        </p:nvSpPr>
        <p:spPr bwMode="auto">
          <a:xfrm flipH="1">
            <a:off x="1476375" y="1844675"/>
            <a:ext cx="1008063" cy="0"/>
          </a:xfrm>
          <a:prstGeom prst="line">
            <a:avLst/>
          </a:prstGeom>
          <a:noFill/>
          <a:ln w="19050">
            <a:solidFill>
              <a:schemeClr val="accent2"/>
            </a:solidFill>
            <a:round/>
            <a:headEnd/>
            <a:tailEnd type="triangle" w="med" len="med"/>
          </a:ln>
        </p:spPr>
        <p:txBody>
          <a:bodyPr/>
          <a:lstStyle/>
          <a:p>
            <a:endParaRPr lang="en-US"/>
          </a:p>
        </p:txBody>
      </p:sp>
      <p:sp>
        <p:nvSpPr>
          <p:cNvPr id="24594" name="Line 22"/>
          <p:cNvSpPr>
            <a:spLocks noChangeShapeType="1"/>
          </p:cNvSpPr>
          <p:nvPr/>
        </p:nvSpPr>
        <p:spPr bwMode="auto">
          <a:xfrm>
            <a:off x="2484438" y="2636838"/>
            <a:ext cx="0" cy="215900"/>
          </a:xfrm>
          <a:prstGeom prst="line">
            <a:avLst/>
          </a:prstGeom>
          <a:noFill/>
          <a:ln w="19050">
            <a:solidFill>
              <a:schemeClr val="accent2"/>
            </a:solidFill>
            <a:round/>
            <a:headEnd/>
            <a:tailEnd/>
          </a:ln>
        </p:spPr>
        <p:txBody>
          <a:bodyPr/>
          <a:lstStyle/>
          <a:p>
            <a:endParaRPr lang="en-US"/>
          </a:p>
        </p:txBody>
      </p:sp>
      <p:sp>
        <p:nvSpPr>
          <p:cNvPr id="24595" name="Line 23"/>
          <p:cNvSpPr>
            <a:spLocks noChangeShapeType="1"/>
          </p:cNvSpPr>
          <p:nvPr/>
        </p:nvSpPr>
        <p:spPr bwMode="auto">
          <a:xfrm flipH="1">
            <a:off x="1619250" y="2852738"/>
            <a:ext cx="865188" cy="0"/>
          </a:xfrm>
          <a:prstGeom prst="line">
            <a:avLst/>
          </a:prstGeom>
          <a:noFill/>
          <a:ln w="19050">
            <a:solidFill>
              <a:schemeClr val="accent2"/>
            </a:solidFill>
            <a:round/>
            <a:headEnd/>
            <a:tailEnd type="triangle" w="med" len="med"/>
          </a:ln>
        </p:spPr>
        <p:txBody>
          <a:bodyPr/>
          <a:lstStyle/>
          <a:p>
            <a:endParaRPr lang="en-US"/>
          </a:p>
        </p:txBody>
      </p:sp>
      <p:sp>
        <p:nvSpPr>
          <p:cNvPr id="24596" name="Freeform 24"/>
          <p:cNvSpPr>
            <a:spLocks/>
          </p:cNvSpPr>
          <p:nvPr/>
        </p:nvSpPr>
        <p:spPr bwMode="auto">
          <a:xfrm>
            <a:off x="1606550" y="2859088"/>
            <a:ext cx="2554288" cy="1670050"/>
          </a:xfrm>
          <a:custGeom>
            <a:avLst/>
            <a:gdLst>
              <a:gd name="T0" fmla="*/ 992188 w 1609"/>
              <a:gd name="T1" fmla="*/ 0 h 1052"/>
              <a:gd name="T2" fmla="*/ 904875 w 1609"/>
              <a:gd name="T3" fmla="*/ 101600 h 1052"/>
              <a:gd name="T4" fmla="*/ 919163 w 1609"/>
              <a:gd name="T5" fmla="*/ 349250 h 1052"/>
              <a:gd name="T6" fmla="*/ 846138 w 1609"/>
              <a:gd name="T7" fmla="*/ 900112 h 1052"/>
              <a:gd name="T8" fmla="*/ 758825 w 1609"/>
              <a:gd name="T9" fmla="*/ 1001712 h 1052"/>
              <a:gd name="T10" fmla="*/ 642938 w 1609"/>
              <a:gd name="T11" fmla="*/ 1089025 h 1052"/>
              <a:gd name="T12" fmla="*/ 484188 w 1609"/>
              <a:gd name="T13" fmla="*/ 1190625 h 1052"/>
              <a:gd name="T14" fmla="*/ 250825 w 1609"/>
              <a:gd name="T15" fmla="*/ 1263650 h 1052"/>
              <a:gd name="T16" fmla="*/ 163513 w 1609"/>
              <a:gd name="T17" fmla="*/ 1306512 h 1052"/>
              <a:gd name="T18" fmla="*/ 33338 w 1609"/>
              <a:gd name="T19" fmla="*/ 1379537 h 1052"/>
              <a:gd name="T20" fmla="*/ 134938 w 1609"/>
              <a:gd name="T21" fmla="*/ 1625600 h 1052"/>
              <a:gd name="T22" fmla="*/ 454025 w 1609"/>
              <a:gd name="T23" fmla="*/ 1552575 h 1052"/>
              <a:gd name="T24" fmla="*/ 657225 w 1609"/>
              <a:gd name="T25" fmla="*/ 1422400 h 1052"/>
              <a:gd name="T26" fmla="*/ 976313 w 1609"/>
              <a:gd name="T27" fmla="*/ 1306512 h 1052"/>
              <a:gd name="T28" fmla="*/ 1281113 w 1609"/>
              <a:gd name="T29" fmla="*/ 1335087 h 1052"/>
              <a:gd name="T30" fmla="*/ 1325563 w 1609"/>
              <a:gd name="T31" fmla="*/ 1365250 h 1052"/>
              <a:gd name="T32" fmla="*/ 1412875 w 1609"/>
              <a:gd name="T33" fmla="*/ 1393825 h 1052"/>
              <a:gd name="T34" fmla="*/ 1746251 w 1609"/>
              <a:gd name="T35" fmla="*/ 1481137 h 1052"/>
              <a:gd name="T36" fmla="*/ 1992313 w 1609"/>
              <a:gd name="T37" fmla="*/ 1538287 h 1052"/>
              <a:gd name="T38" fmla="*/ 2268538 w 1609"/>
              <a:gd name="T39" fmla="*/ 1582737 h 1052"/>
              <a:gd name="T40" fmla="*/ 2500313 w 1609"/>
              <a:gd name="T41" fmla="*/ 1670050 h 1052"/>
              <a:gd name="T42" fmla="*/ 2457451 w 1609"/>
              <a:gd name="T43" fmla="*/ 1582737 h 1052"/>
              <a:gd name="T44" fmla="*/ 2443163 w 1609"/>
              <a:gd name="T45" fmla="*/ 1436687 h 1052"/>
              <a:gd name="T46" fmla="*/ 2312988 w 1609"/>
              <a:gd name="T47" fmla="*/ 1379537 h 1052"/>
              <a:gd name="T48" fmla="*/ 2239963 w 1609"/>
              <a:gd name="T49" fmla="*/ 1320800 h 1052"/>
              <a:gd name="T50" fmla="*/ 2195513 w 1609"/>
              <a:gd name="T51" fmla="*/ 1233487 h 1052"/>
              <a:gd name="T52" fmla="*/ 2138363 w 1609"/>
              <a:gd name="T53" fmla="*/ 1219200 h 1052"/>
              <a:gd name="T54" fmla="*/ 1862138 w 1609"/>
              <a:gd name="T55" fmla="*/ 1131887 h 1052"/>
              <a:gd name="T56" fmla="*/ 1616075 w 1609"/>
              <a:gd name="T57" fmla="*/ 1044575 h 1052"/>
              <a:gd name="T58" fmla="*/ 1500188 w 1609"/>
              <a:gd name="T59" fmla="*/ 973137 h 1052"/>
              <a:gd name="T60" fmla="*/ 1484313 w 1609"/>
              <a:gd name="T61" fmla="*/ 928687 h 1052"/>
              <a:gd name="T62" fmla="*/ 1455738 w 1609"/>
              <a:gd name="T63" fmla="*/ 885825 h 1052"/>
              <a:gd name="T64" fmla="*/ 1412875 w 1609"/>
              <a:gd name="T65" fmla="*/ 784225 h 1052"/>
              <a:gd name="T66" fmla="*/ 1311275 w 1609"/>
              <a:gd name="T67" fmla="*/ 420687 h 1052"/>
              <a:gd name="T68" fmla="*/ 1195388 w 1609"/>
              <a:gd name="T69" fmla="*/ 115887 h 1052"/>
              <a:gd name="T70" fmla="*/ 919163 w 1609"/>
              <a:gd name="T71" fmla="*/ 58737 h 105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609"/>
              <a:gd name="T109" fmla="*/ 0 h 1052"/>
              <a:gd name="T110" fmla="*/ 1609 w 1609"/>
              <a:gd name="T111" fmla="*/ 1052 h 105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609" h="1052">
                <a:moveTo>
                  <a:pt x="625" y="0"/>
                </a:moveTo>
                <a:cubicBezTo>
                  <a:pt x="603" y="21"/>
                  <a:pt x="587" y="39"/>
                  <a:pt x="570" y="64"/>
                </a:cubicBezTo>
                <a:cubicBezTo>
                  <a:pt x="553" y="116"/>
                  <a:pt x="562" y="169"/>
                  <a:pt x="579" y="220"/>
                </a:cubicBezTo>
                <a:cubicBezTo>
                  <a:pt x="572" y="334"/>
                  <a:pt x="569" y="458"/>
                  <a:pt x="533" y="567"/>
                </a:cubicBezTo>
                <a:cubicBezTo>
                  <a:pt x="524" y="595"/>
                  <a:pt x="495" y="610"/>
                  <a:pt x="478" y="631"/>
                </a:cubicBezTo>
                <a:cubicBezTo>
                  <a:pt x="453" y="661"/>
                  <a:pt x="443" y="674"/>
                  <a:pt x="405" y="686"/>
                </a:cubicBezTo>
                <a:cubicBezTo>
                  <a:pt x="371" y="708"/>
                  <a:pt x="342" y="734"/>
                  <a:pt x="305" y="750"/>
                </a:cubicBezTo>
                <a:cubicBezTo>
                  <a:pt x="262" y="769"/>
                  <a:pt x="197" y="770"/>
                  <a:pt x="158" y="796"/>
                </a:cubicBezTo>
                <a:cubicBezTo>
                  <a:pt x="123" y="819"/>
                  <a:pt x="141" y="811"/>
                  <a:pt x="103" y="823"/>
                </a:cubicBezTo>
                <a:cubicBezTo>
                  <a:pt x="73" y="843"/>
                  <a:pt x="45" y="843"/>
                  <a:pt x="21" y="869"/>
                </a:cubicBezTo>
                <a:cubicBezTo>
                  <a:pt x="0" y="932"/>
                  <a:pt x="20" y="1002"/>
                  <a:pt x="85" y="1024"/>
                </a:cubicBezTo>
                <a:cubicBezTo>
                  <a:pt x="161" y="1018"/>
                  <a:pt x="221" y="1014"/>
                  <a:pt x="286" y="978"/>
                </a:cubicBezTo>
                <a:cubicBezTo>
                  <a:pt x="327" y="955"/>
                  <a:pt x="370" y="911"/>
                  <a:pt x="414" y="896"/>
                </a:cubicBezTo>
                <a:cubicBezTo>
                  <a:pt x="470" y="843"/>
                  <a:pt x="543" y="841"/>
                  <a:pt x="615" y="823"/>
                </a:cubicBezTo>
                <a:cubicBezTo>
                  <a:pt x="679" y="827"/>
                  <a:pt x="748" y="815"/>
                  <a:pt x="807" y="841"/>
                </a:cubicBezTo>
                <a:cubicBezTo>
                  <a:pt x="817" y="846"/>
                  <a:pt x="825" y="855"/>
                  <a:pt x="835" y="860"/>
                </a:cubicBezTo>
                <a:cubicBezTo>
                  <a:pt x="853" y="868"/>
                  <a:pt x="890" y="878"/>
                  <a:pt x="890" y="878"/>
                </a:cubicBezTo>
                <a:cubicBezTo>
                  <a:pt x="949" y="917"/>
                  <a:pt x="1031" y="922"/>
                  <a:pt x="1100" y="933"/>
                </a:cubicBezTo>
                <a:cubicBezTo>
                  <a:pt x="1152" y="942"/>
                  <a:pt x="1203" y="960"/>
                  <a:pt x="1255" y="969"/>
                </a:cubicBezTo>
                <a:cubicBezTo>
                  <a:pt x="1313" y="979"/>
                  <a:pt x="1371" y="986"/>
                  <a:pt x="1429" y="997"/>
                </a:cubicBezTo>
                <a:cubicBezTo>
                  <a:pt x="1491" y="1038"/>
                  <a:pt x="1499" y="1040"/>
                  <a:pt x="1575" y="1052"/>
                </a:cubicBezTo>
                <a:cubicBezTo>
                  <a:pt x="1609" y="1018"/>
                  <a:pt x="1581" y="1019"/>
                  <a:pt x="1548" y="997"/>
                </a:cubicBezTo>
                <a:cubicBezTo>
                  <a:pt x="1545" y="966"/>
                  <a:pt x="1549" y="934"/>
                  <a:pt x="1539" y="905"/>
                </a:cubicBezTo>
                <a:cubicBezTo>
                  <a:pt x="1529" y="877"/>
                  <a:pt x="1457" y="869"/>
                  <a:pt x="1457" y="869"/>
                </a:cubicBezTo>
                <a:cubicBezTo>
                  <a:pt x="1443" y="855"/>
                  <a:pt x="1425" y="846"/>
                  <a:pt x="1411" y="832"/>
                </a:cubicBezTo>
                <a:cubicBezTo>
                  <a:pt x="1396" y="817"/>
                  <a:pt x="1399" y="790"/>
                  <a:pt x="1383" y="777"/>
                </a:cubicBezTo>
                <a:cubicBezTo>
                  <a:pt x="1373" y="769"/>
                  <a:pt x="1359" y="772"/>
                  <a:pt x="1347" y="768"/>
                </a:cubicBezTo>
                <a:cubicBezTo>
                  <a:pt x="1289" y="751"/>
                  <a:pt x="1231" y="732"/>
                  <a:pt x="1173" y="713"/>
                </a:cubicBezTo>
                <a:cubicBezTo>
                  <a:pt x="1128" y="683"/>
                  <a:pt x="1069" y="677"/>
                  <a:pt x="1018" y="658"/>
                </a:cubicBezTo>
                <a:cubicBezTo>
                  <a:pt x="996" y="637"/>
                  <a:pt x="971" y="630"/>
                  <a:pt x="945" y="613"/>
                </a:cubicBezTo>
                <a:cubicBezTo>
                  <a:pt x="942" y="604"/>
                  <a:pt x="939" y="594"/>
                  <a:pt x="935" y="585"/>
                </a:cubicBezTo>
                <a:cubicBezTo>
                  <a:pt x="930" y="575"/>
                  <a:pt x="921" y="568"/>
                  <a:pt x="917" y="558"/>
                </a:cubicBezTo>
                <a:cubicBezTo>
                  <a:pt x="882" y="476"/>
                  <a:pt x="935" y="561"/>
                  <a:pt x="890" y="494"/>
                </a:cubicBezTo>
                <a:cubicBezTo>
                  <a:pt x="865" y="417"/>
                  <a:pt x="841" y="344"/>
                  <a:pt x="826" y="265"/>
                </a:cubicBezTo>
                <a:cubicBezTo>
                  <a:pt x="816" y="212"/>
                  <a:pt x="798" y="109"/>
                  <a:pt x="753" y="73"/>
                </a:cubicBezTo>
                <a:cubicBezTo>
                  <a:pt x="698" y="29"/>
                  <a:pt x="645" y="37"/>
                  <a:pt x="579" y="37"/>
                </a:cubicBezTo>
              </a:path>
            </a:pathLst>
          </a:custGeom>
          <a:noFill/>
          <a:ln w="31750">
            <a:solidFill>
              <a:srgbClr val="9900CC"/>
            </a:solidFill>
            <a:round/>
            <a:headEnd/>
            <a:tailEnd/>
          </a:ln>
        </p:spPr>
        <p:txBody>
          <a:bodyPr/>
          <a:lstStyle/>
          <a:p>
            <a:endParaRPr lang="en-US"/>
          </a:p>
        </p:txBody>
      </p:sp>
      <p:sp>
        <p:nvSpPr>
          <p:cNvPr id="24597" name="Text Box 27"/>
          <p:cNvSpPr txBox="1">
            <a:spLocks noChangeArrowheads="1"/>
          </p:cNvSpPr>
          <p:nvPr/>
        </p:nvSpPr>
        <p:spPr bwMode="auto">
          <a:xfrm>
            <a:off x="1614488" y="4840288"/>
            <a:ext cx="3476625" cy="274637"/>
          </a:xfrm>
          <a:prstGeom prst="rect">
            <a:avLst/>
          </a:prstGeom>
          <a:noFill/>
          <a:ln w="9525">
            <a:noFill/>
            <a:miter lim="800000"/>
            <a:headEnd/>
            <a:tailEnd/>
          </a:ln>
        </p:spPr>
        <p:txBody>
          <a:bodyPr>
            <a:spAutoFit/>
          </a:bodyPr>
          <a:lstStyle/>
          <a:p>
            <a:r>
              <a:rPr lang="tr-TR" sz="1200" i="1"/>
              <a:t>Shearer</a:t>
            </a:r>
            <a:r>
              <a:rPr lang="en-US" sz="1200" i="1"/>
              <a:t>, 19</a:t>
            </a:r>
            <a:r>
              <a:rPr lang="tr-TR" sz="1200" i="1"/>
              <a:t>99</a:t>
            </a:r>
            <a:r>
              <a:rPr lang="en-US" sz="1200" i="1"/>
              <a:t> (courtesy of Dr. J. Bommer)</a:t>
            </a:r>
          </a:p>
        </p:txBody>
      </p:sp>
      <p:sp>
        <p:nvSpPr>
          <p:cNvPr id="24598"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sz="1400"/>
              <a:t>Dr. Sinan Akkar</a:t>
            </a:r>
          </a:p>
        </p:txBody>
      </p:sp>
      <p:sp>
        <p:nvSpPr>
          <p:cNvPr id="24599"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24600" name="Text Box 26"/>
          <p:cNvSpPr txBox="1">
            <a:spLocks noChangeArrowheads="1"/>
          </p:cNvSpPr>
          <p:nvPr/>
        </p:nvSpPr>
        <p:spPr bwMode="auto">
          <a:xfrm>
            <a:off x="-36513" y="6540500"/>
            <a:ext cx="3313113" cy="307975"/>
          </a:xfrm>
          <a:prstGeom prst="rect">
            <a:avLst/>
          </a:prstGeom>
          <a:noFill/>
          <a:ln w="9525">
            <a:noFill/>
            <a:miter lim="800000"/>
            <a:headEnd/>
            <a:tailEnd/>
          </a:ln>
        </p:spPr>
        <p:txBody>
          <a:bodyPr>
            <a:spAutoFit/>
          </a:bodyPr>
          <a:lstStyle/>
          <a:p>
            <a:pPr>
              <a:spcBef>
                <a:spcPct val="50000"/>
              </a:spcBef>
            </a:pPr>
            <a:r>
              <a:rPr lang="tr-TR" sz="1400" i="1"/>
              <a:t>Hazard, Risk,Tectonics,Faults</a:t>
            </a:r>
          </a:p>
        </p:txBody>
      </p:sp>
      <p:sp>
        <p:nvSpPr>
          <p:cNvPr id="25" name="Text Box 17"/>
          <p:cNvSpPr txBox="1">
            <a:spLocks noChangeArrowheads="1"/>
          </p:cNvSpPr>
          <p:nvPr/>
        </p:nvSpPr>
        <p:spPr bwMode="auto">
          <a:xfrm>
            <a:off x="6369979" y="3436361"/>
            <a:ext cx="938077" cy="584775"/>
          </a:xfrm>
          <a:prstGeom prst="rect">
            <a:avLst/>
          </a:prstGeom>
          <a:noFill/>
          <a:ln w="9525">
            <a:noFill/>
            <a:miter lim="800000"/>
            <a:headEnd/>
            <a:tailEnd/>
          </a:ln>
        </p:spPr>
        <p:txBody>
          <a:bodyPr wrap="none">
            <a:spAutoFit/>
          </a:bodyPr>
          <a:lstStyle/>
          <a:p>
            <a:r>
              <a:rPr lang="en-US" sz="1600" b="1" i="1" dirty="0" smtClean="0">
                <a:solidFill>
                  <a:srgbClr val="FF3300"/>
                </a:solidFill>
              </a:rPr>
              <a:t>Atlantic</a:t>
            </a:r>
            <a:endParaRPr lang="tr-TR" sz="1600" b="1" i="1" dirty="0">
              <a:solidFill>
                <a:srgbClr val="FF3300"/>
              </a:solidFill>
            </a:endParaRPr>
          </a:p>
          <a:p>
            <a:r>
              <a:rPr lang="tr-TR" sz="1600" b="1" i="1" dirty="0">
                <a:solidFill>
                  <a:srgbClr val="FF3300"/>
                </a:solidFill>
              </a:rPr>
              <a:t>Ocean</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6626" name="Picture 4" descr="world"/>
          <p:cNvPicPr>
            <a:picLocks noChangeAspect="1" noChangeArrowheads="1"/>
          </p:cNvPicPr>
          <p:nvPr/>
        </p:nvPicPr>
        <p:blipFill>
          <a:blip r:embed="rId3" cstate="print"/>
          <a:srcRect/>
          <a:stretch>
            <a:fillRect/>
          </a:stretch>
        </p:blipFill>
        <p:spPr bwMode="auto">
          <a:xfrm>
            <a:off x="304800" y="914400"/>
            <a:ext cx="8675688" cy="5360988"/>
          </a:xfrm>
          <a:prstGeom prst="rect">
            <a:avLst/>
          </a:prstGeom>
          <a:noFill/>
          <a:ln w="9525">
            <a:noFill/>
            <a:miter lim="800000"/>
            <a:headEnd/>
            <a:tailEnd/>
          </a:ln>
        </p:spPr>
      </p:pic>
      <p:sp>
        <p:nvSpPr>
          <p:cNvPr id="24586" name="Text Box 10"/>
          <p:cNvSpPr txBox="1">
            <a:spLocks noChangeArrowheads="1"/>
          </p:cNvSpPr>
          <p:nvPr/>
        </p:nvSpPr>
        <p:spPr bwMode="auto">
          <a:xfrm>
            <a:off x="323850" y="549275"/>
            <a:ext cx="5472113" cy="366713"/>
          </a:xfrm>
          <a:prstGeom prst="rect">
            <a:avLst/>
          </a:prstGeom>
          <a:noFill/>
          <a:ln w="9525">
            <a:noFill/>
            <a:miter lim="800000"/>
            <a:headEnd/>
            <a:tailEnd/>
          </a:ln>
          <a:effectLst/>
        </p:spPr>
        <p:txBody>
          <a:bodyPr>
            <a:spAutoFit/>
          </a:bodyPr>
          <a:lstStyle/>
          <a:p>
            <a:pPr>
              <a:spcBef>
                <a:spcPct val="50000"/>
              </a:spcBef>
              <a:defRPr/>
            </a:pPr>
            <a:r>
              <a:rPr lang="tr-TR" b="1" i="1">
                <a:solidFill>
                  <a:srgbClr val="FF3300"/>
                </a:solidFill>
                <a:effectLst>
                  <a:outerShdw blurRad="38100" dist="38100" dir="2700000" algn="tl">
                    <a:srgbClr val="C0C0C0"/>
                  </a:outerShdw>
                </a:effectLst>
              </a:rPr>
              <a:t>More in colors ... (look at the depth distribution)</a:t>
            </a:r>
          </a:p>
        </p:txBody>
      </p:sp>
      <p:sp>
        <p:nvSpPr>
          <p:cNvPr id="26628"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sz="1400"/>
              <a:t>Dr. Sinan Akkar</a:t>
            </a:r>
          </a:p>
        </p:txBody>
      </p:sp>
      <p:sp>
        <p:nvSpPr>
          <p:cNvPr id="26629"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26630" name="Text Box 26"/>
          <p:cNvSpPr txBox="1">
            <a:spLocks noChangeArrowheads="1"/>
          </p:cNvSpPr>
          <p:nvPr/>
        </p:nvSpPr>
        <p:spPr bwMode="auto">
          <a:xfrm>
            <a:off x="-36513" y="6540500"/>
            <a:ext cx="3313113" cy="307975"/>
          </a:xfrm>
          <a:prstGeom prst="rect">
            <a:avLst/>
          </a:prstGeom>
          <a:noFill/>
          <a:ln w="9525">
            <a:noFill/>
            <a:miter lim="800000"/>
            <a:headEnd/>
            <a:tailEnd/>
          </a:ln>
        </p:spPr>
        <p:txBody>
          <a:bodyPr>
            <a:spAutoFit/>
          </a:bodyPr>
          <a:lstStyle/>
          <a:p>
            <a:pPr>
              <a:spcBef>
                <a:spcPct val="50000"/>
              </a:spcBef>
            </a:pPr>
            <a:r>
              <a:rPr lang="tr-TR" sz="1400" i="1"/>
              <a:t>Hazard, Risk,Tectonics,Faults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Text Box 11"/>
          <p:cNvSpPr txBox="1">
            <a:spLocks noChangeArrowheads="1"/>
          </p:cNvSpPr>
          <p:nvPr/>
        </p:nvSpPr>
        <p:spPr bwMode="auto">
          <a:xfrm>
            <a:off x="285750" y="285750"/>
            <a:ext cx="8678863"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sz="2000"/>
              <a:t>There are a few earthquakes that are remote from the major bands of seismic activity (</a:t>
            </a:r>
            <a:r>
              <a:rPr lang="en-US" altLang="en-US" sz="2000" u="sng"/>
              <a:t>intraplate earthquakes</a:t>
            </a:r>
            <a:r>
              <a:rPr lang="en-US" altLang="en-US" sz="2000"/>
              <a:t>).</a:t>
            </a:r>
          </a:p>
          <a:p>
            <a:pPr eaLnBrk="1" hangingPunct="1">
              <a:spcBef>
                <a:spcPct val="50000"/>
              </a:spcBef>
            </a:pPr>
            <a:r>
              <a:rPr lang="en-US" altLang="en-US" sz="2000" i="1"/>
              <a:t>Examples:</a:t>
            </a:r>
            <a:r>
              <a:rPr lang="en-US" altLang="en-US" sz="2000"/>
              <a:t> earthquake locations in Australia, eastern North America, central India, northeast Brazil.</a:t>
            </a:r>
          </a:p>
        </p:txBody>
      </p:sp>
      <p:sp>
        <p:nvSpPr>
          <p:cNvPr id="9219" name="Line 5"/>
          <p:cNvSpPr>
            <a:spLocks noChangeShapeType="1"/>
          </p:cNvSpPr>
          <p:nvPr/>
        </p:nvSpPr>
        <p:spPr bwMode="auto">
          <a:xfrm>
            <a:off x="0" y="6524625"/>
            <a:ext cx="9144000" cy="0"/>
          </a:xfrm>
          <a:prstGeom prst="line">
            <a:avLst/>
          </a:prstGeom>
          <a:noFill/>
          <a:ln w="38100" cmpd="dbl">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20" name="Text Box 26"/>
          <p:cNvSpPr txBox="1">
            <a:spLocks noChangeArrowheads="1"/>
          </p:cNvSpPr>
          <p:nvPr/>
        </p:nvSpPr>
        <p:spPr bwMode="auto">
          <a:xfrm>
            <a:off x="-36513" y="6540500"/>
            <a:ext cx="33131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altLang="en-US" sz="1400" i="1"/>
              <a:t>Hazard, Risk,Tectonics,Faults</a:t>
            </a:r>
          </a:p>
        </p:txBody>
      </p:sp>
      <p:pic>
        <p:nvPicPr>
          <p:cNvPr id="9221" name="Picture 2" descr="AUSTRUPT"/>
          <p:cNvPicPr>
            <a:picLocks noChangeAspect="1" noChangeArrowheads="1"/>
          </p:cNvPicPr>
          <p:nvPr/>
        </p:nvPicPr>
        <p:blipFill>
          <a:blip r:embed="rId3">
            <a:extLst>
              <a:ext uri="{28A0092B-C50C-407E-A947-70E740481C1C}">
                <a14:useLocalDpi xmlns:a14="http://schemas.microsoft.com/office/drawing/2010/main" val="0"/>
              </a:ext>
            </a:extLst>
          </a:blip>
          <a:srcRect l="14473" t="5775" r="14474" b="7594"/>
          <a:stretch>
            <a:fillRect/>
          </a:stretch>
        </p:blipFill>
        <p:spPr bwMode="auto">
          <a:xfrm>
            <a:off x="71438" y="1857375"/>
            <a:ext cx="3857625" cy="321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2" descr="seismicityhandout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2413" y="2643188"/>
            <a:ext cx="4938712" cy="379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67875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609600" y="533400"/>
            <a:ext cx="8001000" cy="579438"/>
          </a:xfrm>
          <a:prstGeom prst="rect">
            <a:avLst/>
          </a:prstGeom>
          <a:noFill/>
          <a:ln w="9525">
            <a:noFill/>
            <a:miter lim="800000"/>
            <a:headEnd/>
            <a:tailEnd/>
          </a:ln>
        </p:spPr>
        <p:txBody>
          <a:bodyPr>
            <a:spAutoFit/>
          </a:bodyPr>
          <a:lstStyle/>
          <a:p>
            <a:pPr algn="ctr">
              <a:spcBef>
                <a:spcPct val="50000"/>
              </a:spcBef>
            </a:pPr>
            <a:r>
              <a:rPr lang="en-GB" sz="3200" b="1"/>
              <a:t>SEISMICITY and PLATE TECTONICS</a:t>
            </a:r>
          </a:p>
        </p:txBody>
      </p:sp>
      <p:sp>
        <p:nvSpPr>
          <p:cNvPr id="25603" name="Text Box 4"/>
          <p:cNvSpPr txBox="1">
            <a:spLocks noChangeArrowheads="1"/>
          </p:cNvSpPr>
          <p:nvPr/>
        </p:nvSpPr>
        <p:spPr bwMode="auto">
          <a:xfrm>
            <a:off x="457200" y="1524000"/>
            <a:ext cx="8305800" cy="4340225"/>
          </a:xfrm>
          <a:prstGeom prst="rect">
            <a:avLst/>
          </a:prstGeom>
          <a:noFill/>
          <a:ln w="9525">
            <a:noFill/>
            <a:miter lim="800000"/>
            <a:headEnd/>
            <a:tailEnd/>
          </a:ln>
        </p:spPr>
        <p:txBody>
          <a:bodyPr>
            <a:spAutoFit/>
          </a:bodyPr>
          <a:lstStyle/>
          <a:p>
            <a:pPr>
              <a:spcBef>
                <a:spcPct val="50000"/>
              </a:spcBef>
            </a:pPr>
            <a:r>
              <a:rPr lang="en-GB" sz="2400" b="1"/>
              <a:t>The majority of earthquakes occur at locations on or close to the boundaries between tectonic plates:</a:t>
            </a:r>
          </a:p>
          <a:p>
            <a:pPr>
              <a:spcBef>
                <a:spcPct val="50000"/>
              </a:spcBef>
              <a:buFontTx/>
              <a:buChar char="•"/>
            </a:pPr>
            <a:r>
              <a:rPr lang="en-GB" sz="2400" b="1"/>
              <a:t> ~75% on the circum-Pacific belt (“ring of fire”)</a:t>
            </a:r>
          </a:p>
          <a:p>
            <a:pPr>
              <a:spcBef>
                <a:spcPct val="50000"/>
              </a:spcBef>
              <a:buFontTx/>
              <a:buChar char="•"/>
            </a:pPr>
            <a:r>
              <a:rPr lang="en-GB" sz="2400" b="1"/>
              <a:t> ~22% on the Alpine-Himalayan region</a:t>
            </a:r>
          </a:p>
          <a:p>
            <a:pPr>
              <a:spcBef>
                <a:spcPct val="50000"/>
              </a:spcBef>
              <a:buFontTx/>
              <a:buChar char="•"/>
            </a:pPr>
            <a:r>
              <a:rPr lang="en-GB" sz="2400" b="1"/>
              <a:t> ~2% on the oceanic spreading ridges </a:t>
            </a:r>
          </a:p>
          <a:p>
            <a:pPr>
              <a:spcBef>
                <a:spcPct val="50000"/>
              </a:spcBef>
            </a:pPr>
            <a:endParaRPr lang="en-GB" sz="2400" b="1"/>
          </a:p>
          <a:p>
            <a:pPr>
              <a:spcBef>
                <a:spcPct val="50000"/>
              </a:spcBef>
            </a:pPr>
            <a:r>
              <a:rPr lang="en-GB" sz="2400" b="1"/>
              <a:t>Therefore, knowledge of the direction and velocity of plate motions is fundamental to understanding earthquake processes</a:t>
            </a:r>
          </a:p>
        </p:txBody>
      </p:sp>
      <p:sp>
        <p:nvSpPr>
          <p:cNvPr id="25604"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sz="1400"/>
              <a:t>Dr. Sinan Akkar</a:t>
            </a:r>
          </a:p>
        </p:txBody>
      </p:sp>
      <p:sp>
        <p:nvSpPr>
          <p:cNvPr id="25605"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25606" name="Text Box 26"/>
          <p:cNvSpPr txBox="1">
            <a:spLocks noChangeArrowheads="1"/>
          </p:cNvSpPr>
          <p:nvPr/>
        </p:nvSpPr>
        <p:spPr bwMode="auto">
          <a:xfrm>
            <a:off x="-36513" y="6540500"/>
            <a:ext cx="3313113" cy="307975"/>
          </a:xfrm>
          <a:prstGeom prst="rect">
            <a:avLst/>
          </a:prstGeom>
          <a:noFill/>
          <a:ln w="9525">
            <a:noFill/>
            <a:miter lim="800000"/>
            <a:headEnd/>
            <a:tailEnd/>
          </a:ln>
        </p:spPr>
        <p:txBody>
          <a:bodyPr>
            <a:spAutoFit/>
          </a:bodyPr>
          <a:lstStyle/>
          <a:p>
            <a:pPr>
              <a:spcBef>
                <a:spcPct val="50000"/>
              </a:spcBef>
            </a:pPr>
            <a:r>
              <a:rPr lang="tr-TR" sz="1400" i="1"/>
              <a:t>Hazard, Risk,Tectonics,Faults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smtClean="0"/>
              <a:t>Things that plate tectonics (mostly) explains</a:t>
            </a:r>
          </a:p>
        </p:txBody>
      </p:sp>
      <p:sp>
        <p:nvSpPr>
          <p:cNvPr id="7171" name="Content Placeholder 2"/>
          <p:cNvSpPr>
            <a:spLocks noGrp="1"/>
          </p:cNvSpPr>
          <p:nvPr>
            <p:ph idx="1"/>
          </p:nvPr>
        </p:nvSpPr>
        <p:spPr/>
        <p:txBody>
          <a:bodyPr/>
          <a:lstStyle/>
          <a:p>
            <a:r>
              <a:rPr lang="en-US" altLang="en-US" smtClean="0"/>
              <a:t>Distribution of earthquakes on the globe (</a:t>
            </a:r>
            <a:r>
              <a:rPr lang="en-US" altLang="en-US" smtClean="0">
                <a:solidFill>
                  <a:srgbClr val="FF0000"/>
                </a:solidFill>
              </a:rPr>
              <a:t>including depth</a:t>
            </a:r>
            <a:r>
              <a:rPr lang="en-US" altLang="en-US" smtClean="0"/>
              <a:t>)</a:t>
            </a:r>
          </a:p>
          <a:p>
            <a:r>
              <a:rPr lang="en-US" altLang="en-US" smtClean="0"/>
              <a:t>Geographic differences in the types of earthquakes</a:t>
            </a:r>
          </a:p>
          <a:p>
            <a:r>
              <a:rPr lang="en-US" altLang="en-US" smtClean="0"/>
              <a:t>Spatial distribution of the largest earthquakes</a:t>
            </a:r>
          </a:p>
          <a:p>
            <a:r>
              <a:rPr lang="en-US" altLang="en-US" smtClean="0"/>
              <a:t>Relative frequency of earthquakes</a:t>
            </a:r>
          </a:p>
        </p:txBody>
      </p:sp>
    </p:spTree>
    <p:extLst>
      <p:ext uri="{BB962C8B-B14F-4D97-AF65-F5344CB8AC3E}">
        <p14:creationId xmlns:p14="http://schemas.microsoft.com/office/powerpoint/2010/main" val="89201579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8674" name="Picture 4"/>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468313" y="692150"/>
            <a:ext cx="5349875" cy="2552700"/>
          </a:xfrm>
          <a:prstGeom prst="rect">
            <a:avLst/>
          </a:prstGeom>
          <a:noFill/>
          <a:ln w="9525">
            <a:noFill/>
            <a:miter lim="800000"/>
            <a:headEnd/>
            <a:tailEnd/>
          </a:ln>
        </p:spPr>
      </p:pic>
      <p:pic>
        <p:nvPicPr>
          <p:cNvPr id="28675" name="Picture 5"/>
          <p:cNvPicPr>
            <a:picLocks noChangeAspect="1" noChangeArrowheads="1"/>
          </p:cNvPicPr>
          <p:nvPr/>
        </p:nvPicPr>
        <p:blipFill>
          <a:blip r:embed="rId4" cstate="print"/>
          <a:srcRect/>
          <a:stretch>
            <a:fillRect/>
          </a:stretch>
        </p:blipFill>
        <p:spPr bwMode="auto">
          <a:xfrm>
            <a:off x="1044575" y="3284538"/>
            <a:ext cx="4105275" cy="3117850"/>
          </a:xfrm>
          <a:prstGeom prst="rect">
            <a:avLst/>
          </a:prstGeom>
          <a:noFill/>
          <a:ln w="9525">
            <a:noFill/>
            <a:miter lim="800000"/>
            <a:headEnd/>
            <a:tailEnd/>
          </a:ln>
        </p:spPr>
      </p:pic>
      <p:sp>
        <p:nvSpPr>
          <p:cNvPr id="25611" name="Text Box 11"/>
          <p:cNvSpPr txBox="1">
            <a:spLocks noChangeArrowheads="1"/>
          </p:cNvSpPr>
          <p:nvPr/>
        </p:nvSpPr>
        <p:spPr bwMode="auto">
          <a:xfrm>
            <a:off x="6084888" y="765175"/>
            <a:ext cx="2735262" cy="2308324"/>
          </a:xfrm>
          <a:prstGeom prst="rect">
            <a:avLst/>
          </a:prstGeom>
          <a:noFill/>
          <a:ln w="9525">
            <a:noFill/>
            <a:miter lim="800000"/>
            <a:headEnd/>
            <a:tailEnd/>
          </a:ln>
          <a:effectLst/>
        </p:spPr>
        <p:txBody>
          <a:bodyPr>
            <a:spAutoFit/>
          </a:bodyPr>
          <a:lstStyle/>
          <a:p>
            <a:pPr>
              <a:spcBef>
                <a:spcPct val="50000"/>
              </a:spcBef>
              <a:defRPr/>
            </a:pPr>
            <a:r>
              <a:rPr lang="en-US" sz="2400" b="1" i="1" dirty="0">
                <a:effectLst>
                  <a:outerShdw blurRad="38100" dist="38100" dir="2700000" algn="tl">
                    <a:srgbClr val="C0C0C0"/>
                  </a:outerShdw>
                </a:effectLst>
              </a:rPr>
              <a:t>Earthquakes occur quite often. However, large magnitude earthquakes are </a:t>
            </a:r>
            <a:r>
              <a:rPr lang="en-US" sz="2400" b="1" i="1" dirty="0" smtClean="0">
                <a:effectLst>
                  <a:outerShdw blurRad="38100" dist="38100" dir="2700000" algn="tl">
                    <a:srgbClr val="C0C0C0"/>
                  </a:outerShdw>
                </a:effectLst>
              </a:rPr>
              <a:t>infrequent...</a:t>
            </a:r>
            <a:endParaRPr lang="en-US" sz="2400" b="1" i="1" dirty="0">
              <a:effectLst>
                <a:outerShdw blurRad="38100" dist="38100" dir="2700000" algn="tl">
                  <a:srgbClr val="C0C0C0"/>
                </a:outerShdw>
              </a:effectLst>
            </a:endParaRPr>
          </a:p>
        </p:txBody>
      </p:sp>
      <p:sp>
        <p:nvSpPr>
          <p:cNvPr id="25612" name="AutoShape 12"/>
          <p:cNvSpPr>
            <a:spLocks noChangeArrowheads="1"/>
          </p:cNvSpPr>
          <p:nvPr/>
        </p:nvSpPr>
        <p:spPr bwMode="auto">
          <a:xfrm>
            <a:off x="5219700" y="4365625"/>
            <a:ext cx="1584325" cy="503238"/>
          </a:xfrm>
          <a:prstGeom prst="rightArrow">
            <a:avLst>
              <a:gd name="adj1" fmla="val 50000"/>
              <a:gd name="adj2" fmla="val 78707"/>
            </a:avLst>
          </a:prstGeom>
          <a:solidFill>
            <a:schemeClr val="bg2"/>
          </a:solidFill>
          <a:ln w="9525">
            <a:solidFill>
              <a:schemeClr val="tx1"/>
            </a:solidFill>
            <a:miter lim="800000"/>
            <a:headEnd/>
            <a:tailEnd/>
          </a:ln>
          <a:effectLst>
            <a:outerShdw dist="107763" dir="8100000" algn="ctr" rotWithShape="0">
              <a:schemeClr val="bg2">
                <a:alpha val="50000"/>
              </a:schemeClr>
            </a:outerShdw>
          </a:effectLst>
        </p:spPr>
        <p:txBody>
          <a:bodyPr wrap="none" anchor="ctr"/>
          <a:lstStyle/>
          <a:p>
            <a:pPr>
              <a:defRPr/>
            </a:pPr>
            <a:endParaRPr lang="tr-TR"/>
          </a:p>
        </p:txBody>
      </p:sp>
      <p:sp>
        <p:nvSpPr>
          <p:cNvPr id="28678" name="Text Box 13"/>
          <p:cNvSpPr txBox="1">
            <a:spLocks noChangeArrowheads="1"/>
          </p:cNvSpPr>
          <p:nvPr/>
        </p:nvSpPr>
        <p:spPr bwMode="auto">
          <a:xfrm>
            <a:off x="6934200" y="4176713"/>
            <a:ext cx="2195513" cy="915987"/>
          </a:xfrm>
          <a:prstGeom prst="rect">
            <a:avLst/>
          </a:prstGeom>
          <a:noFill/>
          <a:ln w="9525">
            <a:noFill/>
            <a:miter lim="800000"/>
            <a:headEnd/>
            <a:tailEnd/>
          </a:ln>
        </p:spPr>
        <p:txBody>
          <a:bodyPr>
            <a:spAutoFit/>
          </a:bodyPr>
          <a:lstStyle/>
          <a:p>
            <a:pPr>
              <a:spcBef>
                <a:spcPct val="50000"/>
              </a:spcBef>
            </a:pPr>
            <a:r>
              <a:rPr lang="en-US" b="1" i="1"/>
              <a:t>Big yellow and red circles show earthquakes M &gt; 7</a:t>
            </a:r>
          </a:p>
        </p:txBody>
      </p:sp>
      <p:sp>
        <p:nvSpPr>
          <p:cNvPr id="28679"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sz="1400"/>
              <a:t>Dr. Sinan Akkar</a:t>
            </a:r>
          </a:p>
        </p:txBody>
      </p:sp>
      <p:sp>
        <p:nvSpPr>
          <p:cNvPr id="28680"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28681" name="Text Box 26"/>
          <p:cNvSpPr txBox="1">
            <a:spLocks noChangeArrowheads="1"/>
          </p:cNvSpPr>
          <p:nvPr/>
        </p:nvSpPr>
        <p:spPr bwMode="auto">
          <a:xfrm>
            <a:off x="-36513" y="6540500"/>
            <a:ext cx="3313113" cy="307975"/>
          </a:xfrm>
          <a:prstGeom prst="rect">
            <a:avLst/>
          </a:prstGeom>
          <a:noFill/>
          <a:ln w="9525">
            <a:noFill/>
            <a:miter lim="800000"/>
            <a:headEnd/>
            <a:tailEnd/>
          </a:ln>
        </p:spPr>
        <p:txBody>
          <a:bodyPr>
            <a:spAutoFit/>
          </a:bodyPr>
          <a:lstStyle/>
          <a:p>
            <a:pPr>
              <a:spcBef>
                <a:spcPct val="50000"/>
              </a:spcBef>
            </a:pPr>
            <a:r>
              <a:rPr lang="tr-TR" sz="1400" i="1"/>
              <a:t>Hazard, Risk,Tectonics,Faults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42" name="Picture 1"/>
          <p:cNvPicPr>
            <a:picLocks noChangeAspect="1"/>
          </p:cNvPicPr>
          <p:nvPr/>
        </p:nvPicPr>
        <p:blipFill>
          <a:blip r:embed="rId3" cstate="print"/>
          <a:srcRect/>
          <a:stretch>
            <a:fillRect/>
          </a:stretch>
        </p:blipFill>
        <p:spPr bwMode="auto">
          <a:xfrm>
            <a:off x="601663" y="1725613"/>
            <a:ext cx="7937500" cy="2971800"/>
          </a:xfrm>
          <a:prstGeom prst="rect">
            <a:avLst/>
          </a:prstGeom>
          <a:noFill/>
          <a:ln w="9525">
            <a:noFill/>
            <a:miter lim="800000"/>
            <a:headEnd/>
            <a:tailEnd/>
          </a:ln>
        </p:spPr>
      </p:pic>
      <p:cxnSp>
        <p:nvCxnSpPr>
          <p:cNvPr id="5" name="Straight Arrow Connector 4"/>
          <p:cNvCxnSpPr/>
          <p:nvPr/>
        </p:nvCxnSpPr>
        <p:spPr>
          <a:xfrm flipV="1">
            <a:off x="8447088" y="2754313"/>
            <a:ext cx="0" cy="1600200"/>
          </a:xfrm>
          <a:prstGeom prst="straightConnector1">
            <a:avLst/>
          </a:prstGeom>
          <a:ln w="57150">
            <a:solidFill>
              <a:srgbClr val="C00000"/>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143000" y="4343400"/>
            <a:ext cx="762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a:endCxn id="10242" idx="3"/>
          </p:cNvCxnSpPr>
          <p:nvPr/>
        </p:nvCxnSpPr>
        <p:spPr>
          <a:xfrm flipH="1" flipV="1">
            <a:off x="8539163" y="3211513"/>
            <a:ext cx="6350" cy="1160462"/>
          </a:xfrm>
          <a:prstGeom prst="straightConnector1">
            <a:avLst/>
          </a:prstGeom>
          <a:ln w="57150">
            <a:solidFill>
              <a:srgbClr val="C00000"/>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7" name="Title 6"/>
          <p:cNvSpPr>
            <a:spLocks noGrp="1"/>
          </p:cNvSpPr>
          <p:nvPr>
            <p:ph type="title"/>
          </p:nvPr>
        </p:nvSpPr>
        <p:spPr/>
        <p:txBody>
          <a:bodyPr/>
          <a:lstStyle/>
          <a:p>
            <a:r>
              <a:rPr lang="en-US" dirty="0" smtClean="0"/>
              <a:t>Global Earthquakes</a:t>
            </a:r>
            <a:endParaRPr lang="en-US" dirty="0"/>
          </a:p>
        </p:txBody>
      </p:sp>
      <p:sp>
        <p:nvSpPr>
          <p:cNvPr id="8" name="TextBox 7"/>
          <p:cNvSpPr txBox="1"/>
          <p:nvPr/>
        </p:nvSpPr>
        <p:spPr>
          <a:xfrm>
            <a:off x="2514600" y="4876800"/>
            <a:ext cx="4053674" cy="1200329"/>
          </a:xfrm>
          <a:prstGeom prst="rect">
            <a:avLst/>
          </a:prstGeom>
          <a:noFill/>
        </p:spPr>
        <p:txBody>
          <a:bodyPr wrap="none" rtlCol="0">
            <a:spAutoFit/>
          </a:bodyPr>
          <a:lstStyle/>
          <a:p>
            <a:r>
              <a:rPr lang="en-US" sz="2400" dirty="0" smtClean="0"/>
              <a:t>Earthquake activity since 2004:</a:t>
            </a:r>
          </a:p>
          <a:p>
            <a:pPr marL="457200" indent="-457200">
              <a:buAutoNum type="arabicParenR"/>
            </a:pPr>
            <a:r>
              <a:rPr lang="en-US" sz="2400" dirty="0" smtClean="0"/>
              <a:t>Cluster by chance?</a:t>
            </a:r>
          </a:p>
          <a:p>
            <a:pPr marL="457200" indent="-457200">
              <a:buAutoNum type="arabicParenR"/>
            </a:pPr>
            <a:r>
              <a:rPr lang="en-US" sz="2400" dirty="0" smtClean="0"/>
              <a:t>Significant clustering? </a:t>
            </a:r>
            <a:endParaRPr lang="en-US" sz="2400" dirty="0"/>
          </a:p>
        </p:txBody>
      </p:sp>
    </p:spTree>
    <p:extLst>
      <p:ext uri="{BB962C8B-B14F-4D97-AF65-F5344CB8AC3E}">
        <p14:creationId xmlns:p14="http://schemas.microsoft.com/office/powerpoint/2010/main" val="2951943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20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20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20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l="34538" t="18889" r="27320" b="30046"/>
          <a:stretch>
            <a:fillRect/>
          </a:stretch>
        </p:blipFill>
        <p:spPr bwMode="auto">
          <a:xfrm>
            <a:off x="914400" y="1158052"/>
            <a:ext cx="7467600" cy="5623748"/>
          </a:xfrm>
          <a:prstGeom prst="rect">
            <a:avLst/>
          </a:prstGeom>
          <a:noFill/>
          <a:ln w="9525">
            <a:noFill/>
            <a:miter lim="800000"/>
            <a:headEnd/>
            <a:tailEnd/>
          </a:ln>
        </p:spPr>
      </p:pic>
      <p:sp>
        <p:nvSpPr>
          <p:cNvPr id="3" name="TextBox 2"/>
          <p:cNvSpPr txBox="1"/>
          <p:nvPr/>
        </p:nvSpPr>
        <p:spPr>
          <a:xfrm>
            <a:off x="1676400" y="228600"/>
            <a:ext cx="6051465" cy="1077218"/>
          </a:xfrm>
          <a:prstGeom prst="rect">
            <a:avLst/>
          </a:prstGeom>
          <a:noFill/>
        </p:spPr>
        <p:txBody>
          <a:bodyPr wrap="none" rtlCol="0">
            <a:spAutoFit/>
          </a:bodyPr>
          <a:lstStyle/>
          <a:p>
            <a:pPr algn="ctr"/>
            <a:r>
              <a:rPr lang="en-US" sz="3200" dirty="0" smtClean="0"/>
              <a:t>15 Biggest Earthquakes Since 1900:</a:t>
            </a:r>
          </a:p>
          <a:p>
            <a:pPr algn="ctr"/>
            <a:r>
              <a:rPr lang="en-US" sz="3200" dirty="0" smtClean="0"/>
              <a:t>6 since 2004!</a:t>
            </a:r>
            <a:endParaRPr lang="en-US" sz="3200" dirty="0"/>
          </a:p>
        </p:txBody>
      </p:sp>
    </p:spTree>
    <p:extLst>
      <p:ext uri="{BB962C8B-B14F-4D97-AF65-F5344CB8AC3E}">
        <p14:creationId xmlns:p14="http://schemas.microsoft.com/office/powerpoint/2010/main" val="33358287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Text Box 9"/>
          <p:cNvSpPr txBox="1">
            <a:spLocks noChangeArrowheads="1"/>
          </p:cNvSpPr>
          <p:nvPr/>
        </p:nvSpPr>
        <p:spPr bwMode="auto">
          <a:xfrm>
            <a:off x="107950" y="333375"/>
            <a:ext cx="4248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sz="2000" b="1" i="1">
                <a:solidFill>
                  <a:srgbClr val="FF3300"/>
                </a:solidFill>
              </a:rPr>
              <a:t>Concept of continental drift...</a:t>
            </a:r>
          </a:p>
        </p:txBody>
      </p:sp>
      <p:pic>
        <p:nvPicPr>
          <p:cNvPr id="10243" name="Picture 10" descr="World_phy_l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836613"/>
            <a:ext cx="4392613" cy="294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Text Box 11"/>
          <p:cNvSpPr txBox="1">
            <a:spLocks noChangeArrowheads="1"/>
          </p:cNvSpPr>
          <p:nvPr/>
        </p:nvSpPr>
        <p:spPr bwMode="auto">
          <a:xfrm>
            <a:off x="142875" y="4149725"/>
            <a:ext cx="8893175" cy="204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sz="1600"/>
              <a:t>A German meteorologist, Alfred Wegener (</a:t>
            </a:r>
            <a:r>
              <a:rPr lang="en-US" altLang="en-US" sz="1600" i="1"/>
              <a:t>The Origin of the Continents and Oceans,</a:t>
            </a:r>
            <a:r>
              <a:rPr lang="en-US" altLang="en-US" sz="1600"/>
              <a:t> 1915) demonstrated that the two sides of the Atlantic Ocean had indeed once been joined together. He included similarity of geological structures and mineral deposits and identical fossils of both flora and fauna. Despite the extensive evidence that Wegener presented to prove that Africa and South America, as well as many other continents, had once been joined, his theory was rejected by the scientific community at the time not because of questions regarding the validity of the evidence he provided for the relative movement of the continents but rather because he failed to provide a convincing explanation for how this movement came about. </a:t>
            </a:r>
          </a:p>
        </p:txBody>
      </p:sp>
      <p:sp>
        <p:nvSpPr>
          <p:cNvPr id="10245" name="Text Box 12"/>
          <p:cNvSpPr txBox="1">
            <a:spLocks noChangeArrowheads="1"/>
          </p:cNvSpPr>
          <p:nvPr/>
        </p:nvSpPr>
        <p:spPr bwMode="auto">
          <a:xfrm>
            <a:off x="4787900" y="1460500"/>
            <a:ext cx="4105275"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a:t>There is apparent match between the eastern coastline of South America and the western coastline of Africa, suggesting that these two continents had once been joined together.</a:t>
            </a:r>
          </a:p>
        </p:txBody>
      </p:sp>
    </p:spTree>
    <p:extLst>
      <p:ext uri="{BB962C8B-B14F-4D97-AF65-F5344CB8AC3E}">
        <p14:creationId xmlns:p14="http://schemas.microsoft.com/office/powerpoint/2010/main" val="122152904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266" name="Picture 9" descr="Figure_2_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088" y="333375"/>
            <a:ext cx="5038725"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Rectangle 10"/>
          <p:cNvSpPr>
            <a:spLocks noChangeArrowheads="1"/>
          </p:cNvSpPr>
          <p:nvPr/>
        </p:nvSpPr>
        <p:spPr bwMode="auto">
          <a:xfrm>
            <a:off x="1546225" y="3211513"/>
            <a:ext cx="381793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altLang="en-US" sz="1200" i="1"/>
              <a:t>Tarbuck &amp; Lutgens, 1997</a:t>
            </a:r>
            <a:r>
              <a:rPr lang="tr-TR" altLang="en-US"/>
              <a:t> </a:t>
            </a:r>
            <a:r>
              <a:rPr lang="en-US" altLang="en-US" sz="1200" i="1"/>
              <a:t>(courtesy of Dr. J. Bommer)</a:t>
            </a:r>
            <a:endParaRPr lang="tr-TR" altLang="en-US" sz="1200" i="1"/>
          </a:p>
        </p:txBody>
      </p:sp>
      <p:sp>
        <p:nvSpPr>
          <p:cNvPr id="11268" name="Text Box 11"/>
          <p:cNvSpPr txBox="1">
            <a:spLocks noChangeArrowheads="1"/>
          </p:cNvSpPr>
          <p:nvPr/>
        </p:nvSpPr>
        <p:spPr bwMode="auto">
          <a:xfrm>
            <a:off x="466725" y="3716338"/>
            <a:ext cx="8208963" cy="253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sz="1600"/>
              <a:t>Over the years further evidence was gathered by geologists and other scientists, which confirmed that once upon a time Africa and South America had been joined as a single continent. This evidence also showed that 200 million years ago all of the continents had formed a single landmass, one giant continent called </a:t>
            </a:r>
            <a:r>
              <a:rPr lang="en-US" altLang="en-US" sz="1600" i="1" u="sng"/>
              <a:t>Pangaea</a:t>
            </a:r>
            <a:r>
              <a:rPr lang="en-US" altLang="en-US" sz="1600"/>
              <a:t>. This continent began to break up, initially forming two continents, Laurasia and Gondwanaland, about 150 million years ago. By 100 million years ago, Laurasia had split into the continents of North America and Eurasia, and Gondwanaland had divided itself into the continents of India, South America, Africa, Antarctica and Australia. These continents have continued to move to bring about their current configuration, including the collision of India with Eurasia about 50 million years ago. </a:t>
            </a:r>
          </a:p>
        </p:txBody>
      </p:sp>
      <p:sp>
        <p:nvSpPr>
          <p:cNvPr id="11269" name="Text Box 12"/>
          <p:cNvSpPr txBox="1">
            <a:spLocks noChangeArrowheads="1"/>
          </p:cNvSpPr>
          <p:nvPr/>
        </p:nvSpPr>
        <p:spPr bwMode="auto">
          <a:xfrm>
            <a:off x="6300788" y="1384300"/>
            <a:ext cx="2808287"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a:t>Continents about 100 million years ago before the present</a:t>
            </a:r>
          </a:p>
        </p:txBody>
      </p:sp>
      <p:sp>
        <p:nvSpPr>
          <p:cNvPr id="11270" name="AutoShape 13"/>
          <p:cNvSpPr>
            <a:spLocks noChangeArrowheads="1"/>
          </p:cNvSpPr>
          <p:nvPr/>
        </p:nvSpPr>
        <p:spPr bwMode="auto">
          <a:xfrm>
            <a:off x="5724525" y="1628775"/>
            <a:ext cx="503238" cy="360363"/>
          </a:xfrm>
          <a:prstGeom prst="rightArrow">
            <a:avLst>
              <a:gd name="adj1" fmla="val 50000"/>
              <a:gd name="adj2" fmla="val 34912"/>
            </a:avLst>
          </a:prstGeom>
          <a:solidFill>
            <a:schemeClr val="bg2"/>
          </a:solidFill>
          <a:ln w="9525">
            <a:solidFill>
              <a:schemeClr val="tx1"/>
            </a:solidFill>
            <a:miter lim="800000"/>
            <a:headEnd/>
            <a:tailEnd/>
          </a:ln>
          <a:effectLst>
            <a:outerShdw dist="107763" dir="13500000" algn="ctr" rotWithShape="0">
              <a:schemeClr val="bg2">
                <a:alpha val="50000"/>
              </a:schemeClr>
            </a:outerShdw>
          </a:effectLst>
        </p:spPr>
        <p:txBody>
          <a:bodyPr wrap="none" anchor="ctr"/>
          <a:lstStyle/>
          <a:p>
            <a:pPr>
              <a:defRPr/>
            </a:pPr>
            <a:endParaRPr lang="en-US">
              <a:latin typeface="Arial" pitchFamily="34" charset="0"/>
            </a:endParaRPr>
          </a:p>
        </p:txBody>
      </p:sp>
    </p:spTree>
    <p:extLst>
      <p:ext uri="{BB962C8B-B14F-4D97-AF65-F5344CB8AC3E}">
        <p14:creationId xmlns:p14="http://schemas.microsoft.com/office/powerpoint/2010/main" val="127840605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29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914400"/>
            <a:ext cx="6553200" cy="550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Text Box 8"/>
          <p:cNvSpPr txBox="1">
            <a:spLocks noChangeArrowheads="1"/>
          </p:cNvSpPr>
          <p:nvPr/>
        </p:nvSpPr>
        <p:spPr bwMode="auto">
          <a:xfrm>
            <a:off x="485775" y="541338"/>
            <a:ext cx="73437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i="1" u="sng"/>
              <a:t>A knowledge of the internal structure of the Earth is important in understanding plate tectonics</a:t>
            </a:r>
          </a:p>
        </p:txBody>
      </p:sp>
    </p:spTree>
    <p:extLst>
      <p:ext uri="{BB962C8B-B14F-4D97-AF65-F5344CB8AC3E}">
        <p14:creationId xmlns:p14="http://schemas.microsoft.com/office/powerpoint/2010/main" val="324141068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r="28262" b="3569"/>
          <a:stretch>
            <a:fillRect/>
          </a:stretch>
        </p:blipFill>
        <p:spPr bwMode="auto">
          <a:xfrm>
            <a:off x="838200" y="1700213"/>
            <a:ext cx="7467600" cy="371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TextBox 2"/>
          <p:cNvSpPr txBox="1">
            <a:spLocks noChangeArrowheads="1"/>
          </p:cNvSpPr>
          <p:nvPr/>
        </p:nvSpPr>
        <p:spPr bwMode="auto">
          <a:xfrm>
            <a:off x="1187450" y="908050"/>
            <a:ext cx="77089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2400"/>
              <a:t>Different types of crust can determine plate interactions</a:t>
            </a:r>
          </a:p>
        </p:txBody>
      </p:sp>
    </p:spTree>
    <p:extLst>
      <p:ext uri="{BB962C8B-B14F-4D97-AF65-F5344CB8AC3E}">
        <p14:creationId xmlns:p14="http://schemas.microsoft.com/office/powerpoint/2010/main" val="211788545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7" name="Rectangle 9"/>
          <p:cNvSpPr>
            <a:spLocks noChangeArrowheads="1"/>
          </p:cNvSpPr>
          <p:nvPr/>
        </p:nvSpPr>
        <p:spPr bwMode="auto">
          <a:xfrm>
            <a:off x="539750" y="1206500"/>
            <a:ext cx="7993063" cy="3662363"/>
          </a:xfrm>
          <a:prstGeom prst="rect">
            <a:avLst/>
          </a:prstGeom>
          <a:noFill/>
          <a:ln w="9525">
            <a:noFill/>
            <a:miter lim="800000"/>
            <a:headEnd/>
            <a:tailEnd/>
          </a:ln>
          <a:effectLst/>
        </p:spPr>
        <p:txBody>
          <a:bodyPr>
            <a:spAutoFit/>
          </a:bodyPr>
          <a:lstStyle/>
          <a:p>
            <a:pPr>
              <a:defRPr/>
            </a:pPr>
            <a:r>
              <a:rPr lang="en-US" altLang="en-US" b="1" i="1">
                <a:effectLst>
                  <a:outerShdw blurRad="38100" dist="38100" dir="2700000" algn="tl">
                    <a:srgbClr val="C0C0C0"/>
                  </a:outerShdw>
                </a:effectLst>
              </a:rPr>
              <a:t>Continents</a:t>
            </a:r>
            <a:r>
              <a:rPr lang="en-US" altLang="en-US"/>
              <a:t> can be thought of as </a:t>
            </a:r>
            <a:r>
              <a:rPr lang="en-US" altLang="en-US" i="1" u="sng"/>
              <a:t>rafts</a:t>
            </a:r>
            <a:r>
              <a:rPr lang="en-US" altLang="en-US" i="1"/>
              <a:t> </a:t>
            </a:r>
            <a:r>
              <a:rPr lang="en-US" altLang="en-US"/>
              <a:t>which ride along</a:t>
            </a:r>
            <a:r>
              <a:rPr lang="en-US" altLang="en-US" i="1"/>
              <a:t> </a:t>
            </a:r>
            <a:r>
              <a:rPr lang="en-US" altLang="en-US"/>
              <a:t>on tectonic plates. </a:t>
            </a:r>
            <a:r>
              <a:rPr lang="en-US" altLang="en-US" i="1" u="sng"/>
              <a:t>Continental</a:t>
            </a:r>
            <a:r>
              <a:rPr lang="en-US" altLang="en-US"/>
              <a:t> material is virtually </a:t>
            </a:r>
            <a:r>
              <a:rPr lang="en-US" altLang="en-US" i="1"/>
              <a:t>permanent</a:t>
            </a:r>
            <a:r>
              <a:rPr lang="en-US" altLang="en-US"/>
              <a:t> once it has been formed. </a:t>
            </a:r>
            <a:r>
              <a:rPr lang="en-US" altLang="en-US" i="1" u="sng"/>
              <a:t>Oceanic</a:t>
            </a:r>
            <a:r>
              <a:rPr lang="en-US" altLang="en-US"/>
              <a:t> material is continuously</a:t>
            </a:r>
            <a:r>
              <a:rPr lang="en-US" altLang="en-US" i="1"/>
              <a:t> recycled</a:t>
            </a:r>
            <a:r>
              <a:rPr lang="en-US" altLang="en-US"/>
              <a:t> and only temporarily exists near the surface. That is why </a:t>
            </a:r>
            <a:r>
              <a:rPr lang="en-US" altLang="en-US" i="1" u="sng"/>
              <a:t>continental crust</a:t>
            </a:r>
            <a:r>
              <a:rPr lang="en-US" altLang="en-US"/>
              <a:t> can be very old, over 4 billion years old whereas </a:t>
            </a:r>
            <a:r>
              <a:rPr lang="en-US" altLang="en-US" i="1" u="sng"/>
              <a:t>oceanic crust</a:t>
            </a:r>
            <a:r>
              <a:rPr lang="en-US" altLang="en-US"/>
              <a:t> is much younger. The oldest oceanic crust on Earth is about 200 million years old - this is </a:t>
            </a:r>
            <a:r>
              <a:rPr lang="en-US" altLang="en-US" i="1"/>
              <a:t>20 times</a:t>
            </a:r>
            <a:r>
              <a:rPr lang="en-US" altLang="en-US"/>
              <a:t> younger than the oldest continental crust. Oceanic crust, and lithosphere, is so young because it is constantly being recycled. Over a 200 million year time span, oceanic lithosphere is:</a:t>
            </a:r>
          </a:p>
          <a:p>
            <a:pPr>
              <a:defRPr/>
            </a:pPr>
            <a:endParaRPr lang="en-US" altLang="en-US"/>
          </a:p>
          <a:p>
            <a:pPr lvl="1">
              <a:defRPr/>
            </a:pPr>
            <a:r>
              <a:rPr lang="en-US" altLang="en-US"/>
              <a:t>	- produced at a mid-ocean ridge</a:t>
            </a:r>
          </a:p>
          <a:p>
            <a:pPr lvl="1">
              <a:defRPr/>
            </a:pPr>
            <a:r>
              <a:rPr lang="en-US" altLang="en-US"/>
              <a:t>	- moved across the asthenosphere</a:t>
            </a:r>
          </a:p>
          <a:p>
            <a:pPr lvl="1">
              <a:defRPr/>
            </a:pPr>
            <a:r>
              <a:rPr lang="en-US" altLang="en-US"/>
              <a:t>	- buried at a subduction zone</a:t>
            </a:r>
            <a:endParaRPr lang="en-US"/>
          </a:p>
        </p:txBody>
      </p:sp>
      <p:sp>
        <p:nvSpPr>
          <p:cNvPr id="48131"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sz="1400"/>
              <a:t>Dr. Sinan Akkar</a:t>
            </a:r>
          </a:p>
        </p:txBody>
      </p:sp>
      <p:sp>
        <p:nvSpPr>
          <p:cNvPr id="48132"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48133" name="Text Box 26"/>
          <p:cNvSpPr txBox="1">
            <a:spLocks noChangeArrowheads="1"/>
          </p:cNvSpPr>
          <p:nvPr/>
        </p:nvSpPr>
        <p:spPr bwMode="auto">
          <a:xfrm>
            <a:off x="-36513" y="6540500"/>
            <a:ext cx="3313113" cy="307975"/>
          </a:xfrm>
          <a:prstGeom prst="rect">
            <a:avLst/>
          </a:prstGeom>
          <a:noFill/>
          <a:ln w="9525">
            <a:noFill/>
            <a:miter lim="800000"/>
            <a:headEnd/>
            <a:tailEnd/>
          </a:ln>
        </p:spPr>
        <p:txBody>
          <a:bodyPr>
            <a:spAutoFit/>
          </a:bodyPr>
          <a:lstStyle/>
          <a:p>
            <a:pPr>
              <a:spcBef>
                <a:spcPct val="50000"/>
              </a:spcBef>
            </a:pPr>
            <a:r>
              <a:rPr lang="tr-TR" sz="1400" i="1"/>
              <a:t>Hazard, Risk,Tectonics,Faults</a:t>
            </a:r>
          </a:p>
        </p:txBody>
      </p:sp>
    </p:spTree>
    <p:extLst>
      <p:ext uri="{BB962C8B-B14F-4D97-AF65-F5344CB8AC3E}">
        <p14:creationId xmlns:p14="http://schemas.microsoft.com/office/powerpoint/2010/main" val="317284148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9"/>
          <p:cNvSpPr>
            <a:spLocks noChangeArrowheads="1"/>
          </p:cNvSpPr>
          <p:nvPr/>
        </p:nvSpPr>
        <p:spPr bwMode="auto">
          <a:xfrm>
            <a:off x="468313" y="1196975"/>
            <a:ext cx="7772400" cy="148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Bef>
                <a:spcPct val="20000"/>
              </a:spcBef>
              <a:buFont typeface="Wingdings" pitchFamily="2" charset="2"/>
              <a:buChar char="Ø"/>
            </a:pPr>
            <a:r>
              <a:rPr lang="en-US" altLang="en-US"/>
              <a:t>Continental areas are much thicker than oceanic areas.</a:t>
            </a:r>
          </a:p>
          <a:p>
            <a:pPr eaLnBrk="1" hangingPunct="1">
              <a:lnSpc>
                <a:spcPct val="90000"/>
              </a:lnSpc>
              <a:spcBef>
                <a:spcPct val="20000"/>
              </a:spcBef>
              <a:buFont typeface="Wingdings" pitchFamily="2" charset="2"/>
              <a:buChar char="Ø"/>
            </a:pPr>
            <a:r>
              <a:rPr lang="en-US" altLang="en-US"/>
              <a:t>Continental crust can be 70-80 km thick; oceanic crust is at most 10-15 km thick</a:t>
            </a:r>
          </a:p>
          <a:p>
            <a:pPr eaLnBrk="1" hangingPunct="1">
              <a:lnSpc>
                <a:spcPct val="90000"/>
              </a:lnSpc>
              <a:spcBef>
                <a:spcPct val="20000"/>
              </a:spcBef>
              <a:buFont typeface="Wingdings" pitchFamily="2" charset="2"/>
              <a:buChar char="Ø"/>
            </a:pPr>
            <a:r>
              <a:rPr lang="en-US" altLang="en-US"/>
              <a:t>Continental lithosphere can extend to 300-400 km in depth; oceanic lithosphere extends only to 100-150 km in depth.</a:t>
            </a:r>
          </a:p>
        </p:txBody>
      </p:sp>
      <p:sp>
        <p:nvSpPr>
          <p:cNvPr id="33802" name="Text Box 10"/>
          <p:cNvSpPr txBox="1">
            <a:spLocks noChangeArrowheads="1"/>
          </p:cNvSpPr>
          <p:nvPr/>
        </p:nvSpPr>
        <p:spPr bwMode="auto">
          <a:xfrm>
            <a:off x="323850" y="765175"/>
            <a:ext cx="8135938" cy="366713"/>
          </a:xfrm>
          <a:prstGeom prst="rect">
            <a:avLst/>
          </a:prstGeom>
          <a:noFill/>
          <a:ln w="9525">
            <a:noFill/>
            <a:miter lim="800000"/>
            <a:headEnd/>
            <a:tailEnd/>
          </a:ln>
          <a:effectLst/>
        </p:spPr>
        <p:txBody>
          <a:bodyPr>
            <a:spAutoFit/>
          </a:bodyPr>
          <a:lstStyle/>
          <a:p>
            <a:pPr>
              <a:spcBef>
                <a:spcPct val="50000"/>
              </a:spcBef>
              <a:defRPr/>
            </a:pPr>
            <a:r>
              <a:rPr lang="en-US" b="1" i="1">
                <a:solidFill>
                  <a:srgbClr val="FF3300"/>
                </a:solidFill>
                <a:effectLst>
                  <a:outerShdw blurRad="38100" dist="38100" dir="2700000" algn="tl">
                    <a:srgbClr val="C0C0C0"/>
                  </a:outerShdw>
                </a:effectLst>
                <a:latin typeface="Arial" pitchFamily="34" charset="0"/>
              </a:rPr>
              <a:t>Comparison of continental and oceanic crusts in terms of thickness</a:t>
            </a:r>
          </a:p>
        </p:txBody>
      </p:sp>
      <p:sp>
        <p:nvSpPr>
          <p:cNvPr id="14340" name="Rectangle 11"/>
          <p:cNvSpPr>
            <a:spLocks noChangeArrowheads="1"/>
          </p:cNvSpPr>
          <p:nvPr/>
        </p:nvSpPr>
        <p:spPr bwMode="auto">
          <a:xfrm>
            <a:off x="611188" y="3213100"/>
            <a:ext cx="7772400"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20000"/>
              </a:spcBef>
              <a:buFont typeface="Wingdings" pitchFamily="2" charset="2"/>
              <a:buChar char="Ø"/>
            </a:pPr>
            <a:r>
              <a:rPr lang="en-US" altLang="en-US"/>
              <a:t>Continental lithosphere is </a:t>
            </a:r>
            <a:r>
              <a:rPr lang="en-US" altLang="en-US" b="1" u="sng"/>
              <a:t>less dense</a:t>
            </a:r>
            <a:r>
              <a:rPr lang="en-US" altLang="en-US"/>
              <a:t> than oceanic lithosphere (think of them as rafts, floating over the asthenosphere).</a:t>
            </a:r>
          </a:p>
          <a:p>
            <a:pPr eaLnBrk="1" hangingPunct="1">
              <a:spcBef>
                <a:spcPct val="20000"/>
              </a:spcBef>
              <a:buFont typeface="Wingdings" pitchFamily="2" charset="2"/>
              <a:buChar char="Ø"/>
            </a:pPr>
            <a:r>
              <a:rPr lang="en-US" altLang="en-US"/>
              <a:t>Because they are lighter, continents never get buried beneath one another; in other words they do not </a:t>
            </a:r>
            <a:r>
              <a:rPr lang="en-US" altLang="en-US" i="1"/>
              <a:t>subduct</a:t>
            </a:r>
            <a:r>
              <a:rPr lang="en-US" altLang="en-US"/>
              <a:t>. </a:t>
            </a:r>
          </a:p>
          <a:p>
            <a:pPr eaLnBrk="1" hangingPunct="1">
              <a:spcBef>
                <a:spcPct val="20000"/>
              </a:spcBef>
              <a:buFont typeface="Wingdings" pitchFamily="2" charset="2"/>
              <a:buChar char="Ø"/>
            </a:pPr>
            <a:r>
              <a:rPr lang="en-US" altLang="en-US"/>
              <a:t>Continental material can remain at the Earth’s surface indefinitely.</a:t>
            </a:r>
          </a:p>
        </p:txBody>
      </p:sp>
      <p:sp>
        <p:nvSpPr>
          <p:cNvPr id="33805" name="Text Box 13"/>
          <p:cNvSpPr txBox="1">
            <a:spLocks noChangeArrowheads="1"/>
          </p:cNvSpPr>
          <p:nvPr/>
        </p:nvSpPr>
        <p:spPr bwMode="auto">
          <a:xfrm>
            <a:off x="395288" y="2781300"/>
            <a:ext cx="8135937" cy="366713"/>
          </a:xfrm>
          <a:prstGeom prst="rect">
            <a:avLst/>
          </a:prstGeom>
          <a:noFill/>
          <a:ln w="9525">
            <a:noFill/>
            <a:miter lim="800000"/>
            <a:headEnd/>
            <a:tailEnd/>
          </a:ln>
          <a:effectLst/>
        </p:spPr>
        <p:txBody>
          <a:bodyPr>
            <a:spAutoFit/>
          </a:bodyPr>
          <a:lstStyle/>
          <a:p>
            <a:pPr>
              <a:spcBef>
                <a:spcPct val="50000"/>
              </a:spcBef>
              <a:defRPr/>
            </a:pPr>
            <a:r>
              <a:rPr lang="en-US" b="1" i="1">
                <a:solidFill>
                  <a:srgbClr val="FF3300"/>
                </a:solidFill>
                <a:effectLst>
                  <a:outerShdw blurRad="38100" dist="38100" dir="2700000" algn="tl">
                    <a:srgbClr val="C0C0C0"/>
                  </a:outerShdw>
                </a:effectLst>
                <a:latin typeface="Arial" pitchFamily="34" charset="0"/>
              </a:rPr>
              <a:t>Comparison of continental and oceanic crusts in terms of buoyancy</a:t>
            </a:r>
          </a:p>
        </p:txBody>
      </p:sp>
      <p:sp>
        <p:nvSpPr>
          <p:cNvPr id="14342" name="Text Box 4"/>
          <p:cNvSpPr txBox="1">
            <a:spLocks noChangeArrowheads="1"/>
          </p:cNvSpPr>
          <p:nvPr/>
        </p:nvSpPr>
        <p:spPr bwMode="auto">
          <a:xfrm>
            <a:off x="7812088" y="6553200"/>
            <a:ext cx="13319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altLang="en-US" sz="1400"/>
              <a:t>Dr. Sinan Akkar</a:t>
            </a:r>
          </a:p>
        </p:txBody>
      </p:sp>
      <p:sp>
        <p:nvSpPr>
          <p:cNvPr id="14343" name="Line 5"/>
          <p:cNvSpPr>
            <a:spLocks noChangeShapeType="1"/>
          </p:cNvSpPr>
          <p:nvPr/>
        </p:nvSpPr>
        <p:spPr bwMode="auto">
          <a:xfrm>
            <a:off x="0" y="6524625"/>
            <a:ext cx="9144000" cy="0"/>
          </a:xfrm>
          <a:prstGeom prst="line">
            <a:avLst/>
          </a:prstGeom>
          <a:noFill/>
          <a:ln w="38100" cmpd="dbl">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44" name="Text Box 26"/>
          <p:cNvSpPr txBox="1">
            <a:spLocks noChangeArrowheads="1"/>
          </p:cNvSpPr>
          <p:nvPr/>
        </p:nvSpPr>
        <p:spPr bwMode="auto">
          <a:xfrm>
            <a:off x="-36513" y="6540500"/>
            <a:ext cx="33131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altLang="en-US" sz="1400" i="1"/>
              <a:t>Hazard, Risk,Tectonics,Faults</a:t>
            </a:r>
          </a:p>
        </p:txBody>
      </p:sp>
    </p:spTree>
    <p:extLst>
      <p:ext uri="{BB962C8B-B14F-4D97-AF65-F5344CB8AC3E}">
        <p14:creationId xmlns:p14="http://schemas.microsoft.com/office/powerpoint/2010/main" val="411239205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25" name="Rectangle 9"/>
          <p:cNvSpPr>
            <a:spLocks noChangeArrowheads="1"/>
          </p:cNvSpPr>
          <p:nvPr/>
        </p:nvSpPr>
        <p:spPr bwMode="auto">
          <a:xfrm>
            <a:off x="323850" y="1628775"/>
            <a:ext cx="3810000" cy="2995613"/>
          </a:xfrm>
          <a:prstGeom prst="rect">
            <a:avLst/>
          </a:prstGeom>
          <a:noFill/>
          <a:ln w="9525">
            <a:noFill/>
            <a:miter lim="800000"/>
            <a:headEnd/>
            <a:tailEnd/>
          </a:ln>
          <a:effectLst/>
        </p:spPr>
        <p:txBody>
          <a:bodyPr lIns="92075" tIns="46038" rIns="92075" bIns="46038"/>
          <a:lstStyle/>
          <a:p>
            <a:pPr marL="342900" indent="-342900">
              <a:lnSpc>
                <a:spcPct val="90000"/>
              </a:lnSpc>
              <a:spcBef>
                <a:spcPct val="20000"/>
              </a:spcBef>
              <a:buFont typeface="Wingdings" pitchFamily="2" charset="2"/>
              <a:buChar char="Ø"/>
              <a:defRPr/>
            </a:pPr>
            <a:r>
              <a:rPr lang="en-US" altLang="en-US" b="1" i="1" u="sng">
                <a:effectLst>
                  <a:outerShdw blurRad="38100" dist="38100" dir="2700000" algn="tl">
                    <a:srgbClr val="C0C0C0"/>
                  </a:outerShdw>
                </a:effectLst>
                <a:latin typeface="Arial" pitchFamily="34" charset="0"/>
              </a:rPr>
              <a:t>Continent Material</a:t>
            </a:r>
          </a:p>
          <a:p>
            <a:pPr marL="742950" lvl="1" indent="-285750">
              <a:lnSpc>
                <a:spcPct val="90000"/>
              </a:lnSpc>
              <a:spcBef>
                <a:spcPct val="20000"/>
              </a:spcBef>
              <a:buFont typeface="Wingdings" pitchFamily="2" charset="2"/>
              <a:buChar char="Ø"/>
              <a:defRPr/>
            </a:pPr>
            <a:r>
              <a:rPr lang="en-US" altLang="en-US" b="1" i="1">
                <a:latin typeface="Arial" pitchFamily="34" charset="0"/>
              </a:rPr>
              <a:t>thick</a:t>
            </a:r>
          </a:p>
          <a:p>
            <a:pPr marL="1143000" lvl="2" indent="-228600">
              <a:lnSpc>
                <a:spcPct val="90000"/>
              </a:lnSpc>
              <a:spcBef>
                <a:spcPct val="20000"/>
              </a:spcBef>
              <a:buFont typeface="Wingdings" pitchFamily="2" charset="2"/>
              <a:buChar char="Ø"/>
              <a:defRPr/>
            </a:pPr>
            <a:r>
              <a:rPr lang="en-US" altLang="en-US">
                <a:latin typeface="Arial" pitchFamily="34" charset="0"/>
              </a:rPr>
              <a:t>crust up to 70-80 km</a:t>
            </a:r>
          </a:p>
          <a:p>
            <a:pPr marL="1143000" lvl="2" indent="-228600">
              <a:lnSpc>
                <a:spcPct val="90000"/>
              </a:lnSpc>
              <a:spcBef>
                <a:spcPct val="20000"/>
              </a:spcBef>
              <a:buFont typeface="Wingdings" pitchFamily="2" charset="2"/>
              <a:buChar char="Ø"/>
              <a:defRPr/>
            </a:pPr>
            <a:r>
              <a:rPr lang="en-US" altLang="en-US">
                <a:latin typeface="Arial" pitchFamily="34" charset="0"/>
              </a:rPr>
              <a:t>lithosphere up to 300-400 km</a:t>
            </a:r>
          </a:p>
          <a:p>
            <a:pPr marL="742950" lvl="1" indent="-285750">
              <a:lnSpc>
                <a:spcPct val="90000"/>
              </a:lnSpc>
              <a:spcBef>
                <a:spcPct val="20000"/>
              </a:spcBef>
              <a:buFont typeface="Wingdings" pitchFamily="2" charset="2"/>
              <a:buChar char="Ø"/>
              <a:defRPr/>
            </a:pPr>
            <a:r>
              <a:rPr lang="en-US" altLang="en-US" b="1" i="1">
                <a:latin typeface="Arial" pitchFamily="34" charset="0"/>
              </a:rPr>
              <a:t>old</a:t>
            </a:r>
          </a:p>
          <a:p>
            <a:pPr marL="1143000" lvl="2" indent="-228600">
              <a:lnSpc>
                <a:spcPct val="90000"/>
              </a:lnSpc>
              <a:spcBef>
                <a:spcPct val="20000"/>
              </a:spcBef>
              <a:buFont typeface="Wingdings" pitchFamily="2" charset="2"/>
              <a:buChar char="Ø"/>
              <a:defRPr/>
            </a:pPr>
            <a:r>
              <a:rPr lang="en-US" altLang="en-US">
                <a:latin typeface="Arial" pitchFamily="34" charset="0"/>
              </a:rPr>
              <a:t>over 4 billion years</a:t>
            </a:r>
          </a:p>
          <a:p>
            <a:pPr marL="742950" lvl="1" indent="-285750">
              <a:lnSpc>
                <a:spcPct val="90000"/>
              </a:lnSpc>
              <a:spcBef>
                <a:spcPct val="20000"/>
              </a:spcBef>
              <a:buFont typeface="Wingdings" pitchFamily="2" charset="2"/>
              <a:buChar char="Ø"/>
              <a:defRPr/>
            </a:pPr>
            <a:r>
              <a:rPr lang="en-US" altLang="en-US" b="1" i="1">
                <a:latin typeface="Arial" pitchFamily="34" charset="0"/>
              </a:rPr>
              <a:t>light</a:t>
            </a:r>
          </a:p>
          <a:p>
            <a:pPr marL="1143000" lvl="2" indent="-228600">
              <a:lnSpc>
                <a:spcPct val="90000"/>
              </a:lnSpc>
              <a:spcBef>
                <a:spcPct val="20000"/>
              </a:spcBef>
              <a:buFont typeface="Wingdings" pitchFamily="2" charset="2"/>
              <a:buChar char="Ø"/>
              <a:defRPr/>
            </a:pPr>
            <a:r>
              <a:rPr lang="en-US" altLang="en-US">
                <a:latin typeface="Arial" pitchFamily="34" charset="0"/>
              </a:rPr>
              <a:t>never (rarely) subducts</a:t>
            </a:r>
          </a:p>
        </p:txBody>
      </p:sp>
      <p:sp>
        <p:nvSpPr>
          <p:cNvPr id="34826" name="Rectangle 10"/>
          <p:cNvSpPr>
            <a:spLocks noChangeArrowheads="1"/>
          </p:cNvSpPr>
          <p:nvPr/>
        </p:nvSpPr>
        <p:spPr bwMode="auto">
          <a:xfrm>
            <a:off x="4498975" y="1657350"/>
            <a:ext cx="4465638" cy="3284538"/>
          </a:xfrm>
          <a:prstGeom prst="rect">
            <a:avLst/>
          </a:prstGeom>
          <a:noFill/>
          <a:ln w="9525">
            <a:noFill/>
            <a:miter lim="800000"/>
            <a:headEnd/>
            <a:tailEnd/>
          </a:ln>
          <a:effectLst/>
        </p:spPr>
        <p:txBody>
          <a:bodyPr lIns="92075" tIns="46038" rIns="92075" bIns="46038"/>
          <a:lstStyle/>
          <a:p>
            <a:pPr marL="342900" indent="-342900">
              <a:spcBef>
                <a:spcPct val="20000"/>
              </a:spcBef>
              <a:buFont typeface="Wingdings" pitchFamily="2" charset="2"/>
              <a:buChar char="Ø"/>
              <a:defRPr/>
            </a:pPr>
            <a:r>
              <a:rPr lang="en-US" altLang="en-US" b="1" i="1" u="sng">
                <a:effectLst>
                  <a:outerShdw blurRad="38100" dist="38100" dir="2700000" algn="tl">
                    <a:srgbClr val="C0C0C0"/>
                  </a:outerShdw>
                </a:effectLst>
                <a:latin typeface="Arial" pitchFamily="34" charset="0"/>
              </a:rPr>
              <a:t>Oceanic Material</a:t>
            </a:r>
            <a:endParaRPr lang="en-US" altLang="en-US" b="1" i="1">
              <a:effectLst>
                <a:outerShdw blurRad="38100" dist="38100" dir="2700000" algn="tl">
                  <a:srgbClr val="C0C0C0"/>
                </a:outerShdw>
              </a:effectLst>
              <a:latin typeface="Arial" pitchFamily="34" charset="0"/>
            </a:endParaRPr>
          </a:p>
          <a:p>
            <a:pPr marL="742950" lvl="1" indent="-285750">
              <a:spcBef>
                <a:spcPct val="20000"/>
              </a:spcBef>
              <a:buFont typeface="Wingdings" pitchFamily="2" charset="2"/>
              <a:buChar char="Ø"/>
              <a:defRPr/>
            </a:pPr>
            <a:r>
              <a:rPr lang="en-US" altLang="en-US" b="1" i="1">
                <a:latin typeface="Arial" pitchFamily="34" charset="0"/>
              </a:rPr>
              <a:t>thin</a:t>
            </a:r>
          </a:p>
          <a:p>
            <a:pPr marL="1143000" lvl="2" indent="-228600">
              <a:spcBef>
                <a:spcPct val="20000"/>
              </a:spcBef>
              <a:buFont typeface="Wingdings" pitchFamily="2" charset="2"/>
              <a:buChar char="Ø"/>
              <a:defRPr/>
            </a:pPr>
            <a:r>
              <a:rPr lang="en-US" altLang="en-US">
                <a:latin typeface="Arial" pitchFamily="34" charset="0"/>
              </a:rPr>
              <a:t>crust 10-20 km</a:t>
            </a:r>
          </a:p>
          <a:p>
            <a:pPr marL="1143000" lvl="2" indent="-228600">
              <a:spcBef>
                <a:spcPct val="20000"/>
              </a:spcBef>
              <a:buFont typeface="Wingdings" pitchFamily="2" charset="2"/>
              <a:buChar char="Ø"/>
              <a:defRPr/>
            </a:pPr>
            <a:r>
              <a:rPr lang="en-US" altLang="en-US">
                <a:latin typeface="Arial" pitchFamily="34" charset="0"/>
              </a:rPr>
              <a:t>lithosphere 100-150 km</a:t>
            </a:r>
          </a:p>
          <a:p>
            <a:pPr marL="742950" lvl="1" indent="-285750">
              <a:spcBef>
                <a:spcPct val="20000"/>
              </a:spcBef>
              <a:buFont typeface="Wingdings" pitchFamily="2" charset="2"/>
              <a:buChar char="Ø"/>
              <a:defRPr/>
            </a:pPr>
            <a:r>
              <a:rPr lang="en-US" altLang="en-US" b="1" i="1">
                <a:latin typeface="Arial" pitchFamily="34" charset="0"/>
              </a:rPr>
              <a:t>young</a:t>
            </a:r>
          </a:p>
          <a:p>
            <a:pPr marL="1143000" lvl="2" indent="-228600">
              <a:spcBef>
                <a:spcPct val="20000"/>
              </a:spcBef>
              <a:buFont typeface="Wingdings" pitchFamily="2" charset="2"/>
              <a:buChar char="Ø"/>
              <a:defRPr/>
            </a:pPr>
            <a:r>
              <a:rPr lang="en-US" altLang="en-US">
                <a:latin typeface="Arial" pitchFamily="34" charset="0"/>
              </a:rPr>
              <a:t>younger than 200 million years</a:t>
            </a:r>
          </a:p>
          <a:p>
            <a:pPr marL="742950" lvl="1" indent="-285750">
              <a:spcBef>
                <a:spcPct val="20000"/>
              </a:spcBef>
              <a:buFont typeface="Wingdings" pitchFamily="2" charset="2"/>
              <a:buChar char="Ø"/>
              <a:defRPr/>
            </a:pPr>
            <a:r>
              <a:rPr lang="en-US" altLang="en-US" b="1" i="1">
                <a:latin typeface="Arial" pitchFamily="34" charset="0"/>
              </a:rPr>
              <a:t>heavy</a:t>
            </a:r>
            <a:endParaRPr lang="en-US" altLang="en-US" b="1">
              <a:latin typeface="Arial" pitchFamily="34" charset="0"/>
            </a:endParaRPr>
          </a:p>
          <a:p>
            <a:pPr marL="1143000" lvl="2" indent="-228600">
              <a:spcBef>
                <a:spcPct val="20000"/>
              </a:spcBef>
              <a:buFont typeface="Wingdings" pitchFamily="2" charset="2"/>
              <a:buChar char="Ø"/>
              <a:defRPr/>
            </a:pPr>
            <a:r>
              <a:rPr lang="en-US" altLang="en-US">
                <a:latin typeface="Arial" pitchFamily="34" charset="0"/>
              </a:rPr>
              <a:t>always subducts eventually</a:t>
            </a:r>
          </a:p>
        </p:txBody>
      </p:sp>
      <p:sp>
        <p:nvSpPr>
          <p:cNvPr id="34827" name="Rectangle 11"/>
          <p:cNvSpPr>
            <a:spLocks noChangeArrowheads="1"/>
          </p:cNvSpPr>
          <p:nvPr/>
        </p:nvSpPr>
        <p:spPr bwMode="auto">
          <a:xfrm>
            <a:off x="611188" y="765175"/>
            <a:ext cx="7772400" cy="766763"/>
          </a:xfrm>
          <a:prstGeom prst="rect">
            <a:avLst/>
          </a:prstGeom>
          <a:noFill/>
          <a:ln w="9525">
            <a:noFill/>
            <a:miter lim="800000"/>
            <a:headEnd/>
            <a:tailEnd/>
          </a:ln>
          <a:effectLst/>
        </p:spPr>
        <p:txBody>
          <a:bodyPr lIns="92075" tIns="46038" rIns="92075" bIns="46038" anchor="ctr"/>
          <a:lstStyle/>
          <a:p>
            <a:pPr algn="ctr">
              <a:defRPr/>
            </a:pPr>
            <a:r>
              <a:rPr lang="en-US" altLang="en-US" sz="2000" b="1" i="1">
                <a:solidFill>
                  <a:srgbClr val="FF3300"/>
                </a:solidFill>
                <a:effectLst>
                  <a:outerShdw blurRad="38100" dist="38100" dir="2700000" algn="tl">
                    <a:srgbClr val="C0C0C0"/>
                  </a:outerShdw>
                </a:effectLst>
                <a:latin typeface="Arial" pitchFamily="34" charset="0"/>
              </a:rPr>
              <a:t>Summary of differences between continents and oceans</a:t>
            </a:r>
          </a:p>
        </p:txBody>
      </p:sp>
      <p:sp>
        <p:nvSpPr>
          <p:cNvPr id="15365" name="Text Box 4"/>
          <p:cNvSpPr txBox="1">
            <a:spLocks noChangeArrowheads="1"/>
          </p:cNvSpPr>
          <p:nvPr/>
        </p:nvSpPr>
        <p:spPr bwMode="auto">
          <a:xfrm>
            <a:off x="7812088" y="6553200"/>
            <a:ext cx="13319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altLang="en-US" sz="1400"/>
              <a:t>Dr. Sinan Akkar</a:t>
            </a:r>
          </a:p>
        </p:txBody>
      </p:sp>
      <p:sp>
        <p:nvSpPr>
          <p:cNvPr id="15366" name="Line 5"/>
          <p:cNvSpPr>
            <a:spLocks noChangeShapeType="1"/>
          </p:cNvSpPr>
          <p:nvPr/>
        </p:nvSpPr>
        <p:spPr bwMode="auto">
          <a:xfrm>
            <a:off x="0" y="6524625"/>
            <a:ext cx="9144000" cy="0"/>
          </a:xfrm>
          <a:prstGeom prst="line">
            <a:avLst/>
          </a:prstGeom>
          <a:noFill/>
          <a:ln w="38100" cmpd="dbl">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67" name="Text Box 26"/>
          <p:cNvSpPr txBox="1">
            <a:spLocks noChangeArrowheads="1"/>
          </p:cNvSpPr>
          <p:nvPr/>
        </p:nvSpPr>
        <p:spPr bwMode="auto">
          <a:xfrm>
            <a:off x="-36513" y="6540500"/>
            <a:ext cx="33131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altLang="en-US" sz="1400" i="1"/>
              <a:t>Hazard, Risk,Tectonics,Faults</a:t>
            </a:r>
          </a:p>
        </p:txBody>
      </p:sp>
    </p:spTree>
    <p:extLst>
      <p:ext uri="{BB962C8B-B14F-4D97-AF65-F5344CB8AC3E}">
        <p14:creationId xmlns:p14="http://schemas.microsoft.com/office/powerpoint/2010/main" val="404386115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Text Box 10"/>
          <p:cNvSpPr txBox="1">
            <a:spLocks noChangeArrowheads="1"/>
          </p:cNvSpPr>
          <p:nvPr/>
        </p:nvSpPr>
        <p:spPr bwMode="auto">
          <a:xfrm>
            <a:off x="250825" y="5300663"/>
            <a:ext cx="28082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tr-TR" altLang="en-US" sz="1200" i="1"/>
              <a:t>Press and Siever</a:t>
            </a:r>
            <a:r>
              <a:rPr lang="en-US" altLang="en-US" sz="1200" i="1"/>
              <a:t>, 19</a:t>
            </a:r>
            <a:r>
              <a:rPr lang="tr-TR" altLang="en-US" sz="1200" i="1"/>
              <a:t>86 </a:t>
            </a:r>
            <a:r>
              <a:rPr lang="en-US" altLang="en-US" sz="1200" i="1"/>
              <a:t>(courtesy of Dr. J. Bommer)</a:t>
            </a:r>
          </a:p>
        </p:txBody>
      </p:sp>
      <p:sp>
        <p:nvSpPr>
          <p:cNvPr id="16387" name="Text Box 11"/>
          <p:cNvSpPr txBox="1">
            <a:spLocks noChangeArrowheads="1"/>
          </p:cNvSpPr>
          <p:nvPr/>
        </p:nvSpPr>
        <p:spPr bwMode="auto">
          <a:xfrm>
            <a:off x="468313" y="549275"/>
            <a:ext cx="82819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b="1" i="1"/>
              <a:t>The interior of the earth is in constant motion, which is driven by heat ...</a:t>
            </a:r>
          </a:p>
        </p:txBody>
      </p:sp>
      <p:sp>
        <p:nvSpPr>
          <p:cNvPr id="16388" name="Text Box 12"/>
          <p:cNvSpPr txBox="1">
            <a:spLocks noChangeArrowheads="1"/>
          </p:cNvSpPr>
          <p:nvPr/>
        </p:nvSpPr>
        <p:spPr bwMode="auto">
          <a:xfrm>
            <a:off x="3419475" y="1125538"/>
            <a:ext cx="5473700" cy="437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sz="1600"/>
              <a:t>Within the crust temperatures increase at the rate of about 1°C with every 30 m of depth and then the rate of increase gradually reduces within the Earth. It is estimated that within the core temperatures are in excess of 6,000°C. </a:t>
            </a:r>
            <a:r>
              <a:rPr lang="en-US" altLang="en-US" sz="1600" u="sng"/>
              <a:t>The source of this heat is radioactivity within the core</a:t>
            </a:r>
            <a:r>
              <a:rPr lang="en-US" altLang="en-US" sz="1600"/>
              <a:t>.</a:t>
            </a:r>
          </a:p>
          <a:p>
            <a:pPr eaLnBrk="1" hangingPunct="1">
              <a:spcBef>
                <a:spcPct val="50000"/>
              </a:spcBef>
            </a:pPr>
            <a:r>
              <a:rPr lang="en-US" altLang="en-US" sz="1600"/>
              <a:t>The temperature gradient across the Earth sets up a flow of heat towards the surface; in the outer core, which is liquid, the mechanism of heat transfer is </a:t>
            </a:r>
            <a:r>
              <a:rPr lang="en-US" altLang="en-US" sz="1600">
                <a:hlinkClick r:id="rId3" action="ppaction://hlinksldjump"/>
              </a:rPr>
              <a:t>convection</a:t>
            </a:r>
            <a:r>
              <a:rPr lang="en-US" altLang="en-US" sz="1600"/>
              <a:t>. The mantle is solid, although materials are close to their fusion point, hence heat transfer would be expected to take place by </a:t>
            </a:r>
            <a:r>
              <a:rPr lang="en-US" altLang="en-US" sz="1600">
                <a:hlinkClick r:id="rId3" action="ppaction://hlinksldjump"/>
              </a:rPr>
              <a:t>conduction</a:t>
            </a:r>
            <a:r>
              <a:rPr lang="en-US" altLang="en-US" sz="1600"/>
              <a:t>. However, the thermal conductivity of the materials that make up the mantle is inadequate to account for the very large flow of heat from the core and the heat is actually transferred across the mantle by very slow convection currents. These in turn give rise to convection currents within the asthenosphere, which in turn give rise to movement of the lithosphere </a:t>
            </a:r>
          </a:p>
        </p:txBody>
      </p:sp>
      <p:pic>
        <p:nvPicPr>
          <p:cNvPr id="16389" name="Picture 2" descr="1"/>
          <p:cNvPicPr>
            <a:picLocks noChangeAspect="1" noChangeArrowheads="1"/>
          </p:cNvPicPr>
          <p:nvPr/>
        </p:nvPicPr>
        <p:blipFill>
          <a:blip r:embed="rId4">
            <a:extLst>
              <a:ext uri="{28A0092B-C50C-407E-A947-70E740481C1C}">
                <a14:useLocalDpi xmlns:a14="http://schemas.microsoft.com/office/drawing/2010/main" val="0"/>
              </a:ext>
            </a:extLst>
          </a:blip>
          <a:srcRect l="18898" r="12598" b="27959"/>
          <a:stretch>
            <a:fillRect/>
          </a:stretch>
        </p:blipFill>
        <p:spPr bwMode="auto">
          <a:xfrm>
            <a:off x="250825" y="1068388"/>
            <a:ext cx="2911475" cy="4230687"/>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959865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393700" y="3810000"/>
            <a:ext cx="1981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b="1">
              <a:solidFill>
                <a:srgbClr val="FFFFFF"/>
              </a:solidFill>
              <a:latin typeface="Helvetica" pitchFamily="34" charset="0"/>
            </a:endParaRPr>
          </a:p>
        </p:txBody>
      </p:sp>
      <p:sp>
        <p:nvSpPr>
          <p:cNvPr id="17411" name="Rectangle 4"/>
          <p:cNvSpPr>
            <a:spLocks noChangeArrowheads="1"/>
          </p:cNvSpPr>
          <p:nvPr/>
        </p:nvSpPr>
        <p:spPr bwMode="auto">
          <a:xfrm>
            <a:off x="393700" y="1371600"/>
            <a:ext cx="5791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ltLang="en-US" b="1">
                <a:solidFill>
                  <a:schemeClr val="bg1"/>
                </a:solidFill>
                <a:latin typeface="Helvetica" pitchFamily="34" charset="0"/>
              </a:rPr>
              <a:t>USGS Earthquake Hazards Program</a:t>
            </a:r>
          </a:p>
        </p:txBody>
      </p:sp>
      <p:sp>
        <p:nvSpPr>
          <p:cNvPr id="17412" name="Rectangle 5"/>
          <p:cNvSpPr>
            <a:spLocks noChangeArrowheads="1"/>
          </p:cNvSpPr>
          <p:nvPr/>
        </p:nvSpPr>
        <p:spPr bwMode="auto">
          <a:xfrm>
            <a:off x="393700" y="2057400"/>
            <a:ext cx="8458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a:latin typeface="Times" pitchFamily="18" charset="0"/>
            </a:endParaRPr>
          </a:p>
        </p:txBody>
      </p:sp>
      <p:sp>
        <p:nvSpPr>
          <p:cNvPr id="17413" name="Rectangle 6"/>
          <p:cNvSpPr>
            <a:spLocks noGrp="1" noChangeArrowheads="1"/>
          </p:cNvSpPr>
          <p:nvPr>
            <p:ph type="title" idx="4294967295"/>
          </p:nvPr>
        </p:nvSpPr>
        <p:spPr>
          <a:xfrm>
            <a:off x="2971800" y="-76200"/>
            <a:ext cx="3276600" cy="990600"/>
          </a:xfrm>
        </p:spPr>
        <p:txBody>
          <a:bodyPr/>
          <a:lstStyle/>
          <a:p>
            <a:pPr algn="l"/>
            <a:r>
              <a:rPr lang="en-US" altLang="en-US" sz="3200" b="1" smtClean="0"/>
              <a:t> </a:t>
            </a:r>
          </a:p>
        </p:txBody>
      </p:sp>
      <p:pic>
        <p:nvPicPr>
          <p:cNvPr id="1741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5988" y="1336675"/>
            <a:ext cx="7312025" cy="494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5" name="Text Box 8"/>
          <p:cNvSpPr txBox="1">
            <a:spLocks noChangeArrowheads="1"/>
          </p:cNvSpPr>
          <p:nvPr/>
        </p:nvSpPr>
        <p:spPr bwMode="auto">
          <a:xfrm>
            <a:off x="533400" y="0"/>
            <a:ext cx="80772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GB" altLang="en-US" sz="2400" b="1"/>
              <a:t>Plates Today</a:t>
            </a:r>
          </a:p>
          <a:p>
            <a:pPr algn="ctr" eaLnBrk="1" hangingPunct="1">
              <a:spcBef>
                <a:spcPct val="50000"/>
              </a:spcBef>
            </a:pPr>
            <a:r>
              <a:rPr lang="en-GB" altLang="en-US" sz="2400" b="1"/>
              <a:t>The lithosphere is broken up into slabs, called tectonic plates  </a:t>
            </a:r>
          </a:p>
        </p:txBody>
      </p:sp>
      <p:sp>
        <p:nvSpPr>
          <p:cNvPr id="17416" name="Text Box 4"/>
          <p:cNvSpPr txBox="1">
            <a:spLocks noChangeArrowheads="1"/>
          </p:cNvSpPr>
          <p:nvPr/>
        </p:nvSpPr>
        <p:spPr bwMode="auto">
          <a:xfrm>
            <a:off x="7812088" y="6553200"/>
            <a:ext cx="13319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altLang="en-US" sz="1400"/>
              <a:t>Dr. Sinan Akkar</a:t>
            </a:r>
          </a:p>
        </p:txBody>
      </p:sp>
      <p:sp>
        <p:nvSpPr>
          <p:cNvPr id="17417" name="Line 5"/>
          <p:cNvSpPr>
            <a:spLocks noChangeShapeType="1"/>
          </p:cNvSpPr>
          <p:nvPr/>
        </p:nvSpPr>
        <p:spPr bwMode="auto">
          <a:xfrm>
            <a:off x="0" y="6524625"/>
            <a:ext cx="9144000" cy="0"/>
          </a:xfrm>
          <a:prstGeom prst="line">
            <a:avLst/>
          </a:prstGeom>
          <a:noFill/>
          <a:ln w="38100" cmpd="dbl">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18" name="Text Box 26"/>
          <p:cNvSpPr txBox="1">
            <a:spLocks noChangeArrowheads="1"/>
          </p:cNvSpPr>
          <p:nvPr/>
        </p:nvSpPr>
        <p:spPr bwMode="auto">
          <a:xfrm>
            <a:off x="-36513" y="6540500"/>
            <a:ext cx="33131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altLang="en-US" sz="1400" i="1"/>
              <a:t>Hazard, Risk,Tectonics,Faults</a:t>
            </a:r>
          </a:p>
        </p:txBody>
      </p:sp>
    </p:spTree>
    <p:extLst>
      <p:ext uri="{BB962C8B-B14F-4D97-AF65-F5344CB8AC3E}">
        <p14:creationId xmlns:p14="http://schemas.microsoft.com/office/powerpoint/2010/main" val="305631022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8434" name="Picture 2" descr="nuvel1a_n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1752600"/>
            <a:ext cx="8064500"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Text Box 3"/>
          <p:cNvSpPr txBox="1">
            <a:spLocks noChangeArrowheads="1"/>
          </p:cNvSpPr>
          <p:nvPr/>
        </p:nvSpPr>
        <p:spPr bwMode="auto">
          <a:xfrm>
            <a:off x="609600" y="381000"/>
            <a:ext cx="8077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GB" altLang="en-US" sz="2400" b="1"/>
              <a:t>The plates move relative to one another; their interaction produces earthquake </a:t>
            </a:r>
          </a:p>
        </p:txBody>
      </p:sp>
      <p:sp>
        <p:nvSpPr>
          <p:cNvPr id="18436" name="Text Box 4"/>
          <p:cNvSpPr txBox="1">
            <a:spLocks noChangeArrowheads="1"/>
          </p:cNvSpPr>
          <p:nvPr/>
        </p:nvSpPr>
        <p:spPr bwMode="auto">
          <a:xfrm>
            <a:off x="7812088" y="6553200"/>
            <a:ext cx="13319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altLang="en-US" sz="1400"/>
              <a:t>Dr. Sinan Akkar</a:t>
            </a:r>
          </a:p>
        </p:txBody>
      </p:sp>
      <p:sp>
        <p:nvSpPr>
          <p:cNvPr id="18437" name="Line 5"/>
          <p:cNvSpPr>
            <a:spLocks noChangeShapeType="1"/>
          </p:cNvSpPr>
          <p:nvPr/>
        </p:nvSpPr>
        <p:spPr bwMode="auto">
          <a:xfrm>
            <a:off x="0" y="6524625"/>
            <a:ext cx="9144000" cy="0"/>
          </a:xfrm>
          <a:prstGeom prst="line">
            <a:avLst/>
          </a:prstGeom>
          <a:noFill/>
          <a:ln w="38100" cmpd="dbl">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38" name="Text Box 26"/>
          <p:cNvSpPr txBox="1">
            <a:spLocks noChangeArrowheads="1"/>
          </p:cNvSpPr>
          <p:nvPr/>
        </p:nvSpPr>
        <p:spPr bwMode="auto">
          <a:xfrm>
            <a:off x="-36513" y="6540500"/>
            <a:ext cx="33131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altLang="en-US" sz="1400" i="1"/>
              <a:t>Hazard, Risk,Tectonics,Faults</a:t>
            </a:r>
          </a:p>
        </p:txBody>
      </p:sp>
    </p:spTree>
    <p:extLst>
      <p:ext uri="{BB962C8B-B14F-4D97-AF65-F5344CB8AC3E}">
        <p14:creationId xmlns:p14="http://schemas.microsoft.com/office/powerpoint/2010/main" val="295446509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smtClean="0"/>
              <a:t>Types of Plate Boundaries</a:t>
            </a:r>
          </a:p>
        </p:txBody>
      </p:sp>
      <p:sp>
        <p:nvSpPr>
          <p:cNvPr id="19459" name="Content Placeholder 2"/>
          <p:cNvSpPr>
            <a:spLocks noGrp="1"/>
          </p:cNvSpPr>
          <p:nvPr>
            <p:ph idx="1"/>
          </p:nvPr>
        </p:nvSpPr>
        <p:spPr/>
        <p:txBody>
          <a:bodyPr/>
          <a:lstStyle/>
          <a:p>
            <a:r>
              <a:rPr lang="en-US" altLang="en-US" smtClean="0"/>
              <a:t>Divergent</a:t>
            </a:r>
          </a:p>
          <a:p>
            <a:r>
              <a:rPr lang="en-US" altLang="en-US" smtClean="0"/>
              <a:t>Convergent</a:t>
            </a:r>
          </a:p>
          <a:p>
            <a:r>
              <a:rPr lang="en-US" altLang="en-US" smtClean="0"/>
              <a:t>Transform</a:t>
            </a:r>
          </a:p>
        </p:txBody>
      </p:sp>
    </p:spTree>
    <p:extLst>
      <p:ext uri="{BB962C8B-B14F-4D97-AF65-F5344CB8AC3E}">
        <p14:creationId xmlns:p14="http://schemas.microsoft.com/office/powerpoint/2010/main" val="47768832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482" name="Picture 2" descr="rifting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14313"/>
            <a:ext cx="6824663" cy="613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Rectangle 9"/>
          <p:cNvSpPr>
            <a:spLocks noChangeArrowheads="1"/>
          </p:cNvSpPr>
          <p:nvPr/>
        </p:nvSpPr>
        <p:spPr bwMode="auto">
          <a:xfrm>
            <a:off x="6192838" y="571500"/>
            <a:ext cx="27368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t> </a:t>
            </a:r>
          </a:p>
        </p:txBody>
      </p:sp>
      <p:cxnSp>
        <p:nvCxnSpPr>
          <p:cNvPr id="11" name="Straight Arrow Connector 10"/>
          <p:cNvCxnSpPr/>
          <p:nvPr/>
        </p:nvCxnSpPr>
        <p:spPr>
          <a:xfrm rot="5400000">
            <a:off x="4818063" y="4643438"/>
            <a:ext cx="642937" cy="7143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485" name="TextBox 11"/>
          <p:cNvSpPr txBox="1">
            <a:spLocks noChangeArrowheads="1"/>
          </p:cNvSpPr>
          <p:nvPr/>
        </p:nvSpPr>
        <p:spPr bwMode="auto">
          <a:xfrm>
            <a:off x="4929188" y="3786188"/>
            <a:ext cx="1143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tr-TR" altLang="en-US" sz="1600"/>
              <a:t>passive margin</a:t>
            </a:r>
          </a:p>
        </p:txBody>
      </p:sp>
      <p:sp>
        <p:nvSpPr>
          <p:cNvPr id="20486" name="Rectangle 10"/>
          <p:cNvSpPr>
            <a:spLocks noChangeArrowheads="1"/>
          </p:cNvSpPr>
          <p:nvPr/>
        </p:nvSpPr>
        <p:spPr bwMode="auto">
          <a:xfrm>
            <a:off x="6192838" y="941388"/>
            <a:ext cx="2449512" cy="378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600"/>
              <a:t>these are regions where plates move away from one another. Mid-ocean ridges are the “birthplace” of oceanic lithosphere. The newly formed oceanic crust and lithosphere are pushed sideways to make room for hotter upwelling material. This sideways motion continues as the plates age and become cooler and heavier.</a:t>
            </a:r>
          </a:p>
        </p:txBody>
      </p:sp>
      <p:sp>
        <p:nvSpPr>
          <p:cNvPr id="10" name="Text Box 9"/>
          <p:cNvSpPr txBox="1">
            <a:spLocks noChangeArrowheads="1"/>
          </p:cNvSpPr>
          <p:nvPr/>
        </p:nvSpPr>
        <p:spPr bwMode="auto">
          <a:xfrm>
            <a:off x="5203825" y="382588"/>
            <a:ext cx="3241675" cy="366712"/>
          </a:xfrm>
          <a:prstGeom prst="rect">
            <a:avLst/>
          </a:prstGeom>
          <a:noFill/>
          <a:ln w="9525">
            <a:noFill/>
            <a:miter lim="800000"/>
            <a:headEnd/>
            <a:tailEnd/>
          </a:ln>
          <a:effectLst/>
        </p:spPr>
        <p:txBody>
          <a:bodyPr>
            <a:spAutoFit/>
          </a:bodyPr>
          <a:lstStyle/>
          <a:p>
            <a:pPr>
              <a:spcBef>
                <a:spcPct val="50000"/>
              </a:spcBef>
              <a:defRPr/>
            </a:pPr>
            <a:r>
              <a:rPr lang="en-US" b="1" i="1" dirty="0">
                <a:solidFill>
                  <a:srgbClr val="FF3300"/>
                </a:solidFill>
                <a:effectLst>
                  <a:outerShdw blurRad="38100" dist="38100" dir="2700000" algn="tl">
                    <a:srgbClr val="C0C0C0"/>
                  </a:outerShdw>
                </a:effectLst>
                <a:latin typeface="Arial" pitchFamily="34" charset="0"/>
              </a:rPr>
              <a:t>Divergent Plate Boundaries</a:t>
            </a:r>
          </a:p>
        </p:txBody>
      </p:sp>
    </p:spTree>
    <p:extLst>
      <p:ext uri="{BB962C8B-B14F-4D97-AF65-F5344CB8AC3E}">
        <p14:creationId xmlns:p14="http://schemas.microsoft.com/office/powerpoint/2010/main" val="45082825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1506" name="Picture 2" descr="Ice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685800"/>
            <a:ext cx="5289550" cy="5486400"/>
          </a:xfrm>
          <a:prstGeom prst="rect">
            <a:avLst/>
          </a:prstGeom>
          <a:noFill/>
          <a:ln w="38100">
            <a:solidFill>
              <a:srgbClr val="CC0000"/>
            </a:solidFill>
            <a:miter lim="800000"/>
            <a:headEnd/>
            <a:tailEnd/>
          </a:ln>
          <a:extLst>
            <a:ext uri="{909E8E84-426E-40DD-AFC4-6F175D3DCCD1}">
              <a14:hiddenFill xmlns:a14="http://schemas.microsoft.com/office/drawing/2010/main">
                <a:solidFill>
                  <a:srgbClr val="FFFFFF"/>
                </a:solidFill>
              </a14:hiddenFill>
            </a:ext>
          </a:extLst>
        </p:spPr>
      </p:pic>
      <p:sp>
        <p:nvSpPr>
          <p:cNvPr id="21507" name="Rectangle 3"/>
          <p:cNvSpPr>
            <a:spLocks noChangeArrowheads="1"/>
          </p:cNvSpPr>
          <p:nvPr/>
        </p:nvSpPr>
        <p:spPr bwMode="auto">
          <a:xfrm>
            <a:off x="357188" y="2286000"/>
            <a:ext cx="269081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en-US" sz="3600" b="1"/>
              <a:t>Divergent boundaries</a:t>
            </a:r>
          </a:p>
        </p:txBody>
      </p:sp>
      <p:sp>
        <p:nvSpPr>
          <p:cNvPr id="21508" name="Text Box 4"/>
          <p:cNvSpPr txBox="1">
            <a:spLocks noChangeArrowheads="1"/>
          </p:cNvSpPr>
          <p:nvPr/>
        </p:nvSpPr>
        <p:spPr bwMode="auto">
          <a:xfrm>
            <a:off x="7812088" y="6553200"/>
            <a:ext cx="13319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altLang="en-US" sz="1400"/>
              <a:t>Dr. Sinan Akkar</a:t>
            </a:r>
          </a:p>
        </p:txBody>
      </p:sp>
      <p:sp>
        <p:nvSpPr>
          <p:cNvPr id="21509" name="Line 5"/>
          <p:cNvSpPr>
            <a:spLocks noChangeShapeType="1"/>
          </p:cNvSpPr>
          <p:nvPr/>
        </p:nvSpPr>
        <p:spPr bwMode="auto">
          <a:xfrm>
            <a:off x="0" y="6524625"/>
            <a:ext cx="9144000" cy="0"/>
          </a:xfrm>
          <a:prstGeom prst="line">
            <a:avLst/>
          </a:prstGeom>
          <a:noFill/>
          <a:ln w="38100" cmpd="dbl">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10" name="Text Box 26"/>
          <p:cNvSpPr txBox="1">
            <a:spLocks noChangeArrowheads="1"/>
          </p:cNvSpPr>
          <p:nvPr/>
        </p:nvSpPr>
        <p:spPr bwMode="auto">
          <a:xfrm>
            <a:off x="-36513" y="6540500"/>
            <a:ext cx="33131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altLang="en-US" sz="1400" i="1"/>
              <a:t>Hazard, Risk,Tectonics,Faults</a:t>
            </a:r>
          </a:p>
        </p:txBody>
      </p:sp>
    </p:spTree>
    <p:extLst>
      <p:ext uri="{BB962C8B-B14F-4D97-AF65-F5344CB8AC3E}">
        <p14:creationId xmlns:p14="http://schemas.microsoft.com/office/powerpoint/2010/main" val="393870588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21" name="Text Box 9"/>
          <p:cNvSpPr txBox="1">
            <a:spLocks noChangeArrowheads="1"/>
          </p:cNvSpPr>
          <p:nvPr/>
        </p:nvSpPr>
        <p:spPr bwMode="auto">
          <a:xfrm>
            <a:off x="250825" y="620713"/>
            <a:ext cx="5545138" cy="366712"/>
          </a:xfrm>
          <a:prstGeom prst="rect">
            <a:avLst/>
          </a:prstGeom>
          <a:noFill/>
          <a:ln w="9525">
            <a:noFill/>
            <a:miter lim="800000"/>
            <a:headEnd/>
            <a:tailEnd/>
          </a:ln>
          <a:effectLst/>
        </p:spPr>
        <p:txBody>
          <a:bodyPr>
            <a:spAutoFit/>
          </a:bodyPr>
          <a:lstStyle/>
          <a:p>
            <a:pPr>
              <a:spcBef>
                <a:spcPct val="50000"/>
              </a:spcBef>
              <a:defRPr/>
            </a:pPr>
            <a:r>
              <a:rPr lang="en-US" b="1" i="1" dirty="0">
                <a:solidFill>
                  <a:srgbClr val="FF3300"/>
                </a:solidFill>
                <a:effectLst>
                  <a:outerShdw blurRad="38100" dist="38100" dir="2700000" algn="tl">
                    <a:srgbClr val="C0C0C0"/>
                  </a:outerShdw>
                </a:effectLst>
                <a:latin typeface="Arial" pitchFamily="34" charset="0"/>
              </a:rPr>
              <a:t>Convergent Plate Boundaries</a:t>
            </a:r>
          </a:p>
        </p:txBody>
      </p:sp>
      <p:sp>
        <p:nvSpPr>
          <p:cNvPr id="38922" name="Rectangle 10"/>
          <p:cNvSpPr>
            <a:spLocks noChangeArrowheads="1"/>
          </p:cNvSpPr>
          <p:nvPr/>
        </p:nvSpPr>
        <p:spPr bwMode="auto">
          <a:xfrm>
            <a:off x="684213" y="1206500"/>
            <a:ext cx="7775575" cy="4211638"/>
          </a:xfrm>
          <a:prstGeom prst="rect">
            <a:avLst/>
          </a:prstGeom>
          <a:noFill/>
          <a:ln w="9525">
            <a:noFill/>
            <a:miter lim="800000"/>
            <a:headEnd/>
            <a:tailEnd/>
          </a:ln>
          <a:effectLst/>
        </p:spPr>
        <p:txBody>
          <a:bodyPr>
            <a:spAutoFit/>
          </a:bodyPr>
          <a:lstStyle/>
          <a:p>
            <a:pPr>
              <a:defRPr/>
            </a:pPr>
            <a:r>
              <a:rPr lang="en-US">
                <a:latin typeface="Arial" pitchFamily="34" charset="0"/>
              </a:rPr>
              <a:t>When two tectonic plates </a:t>
            </a:r>
            <a:r>
              <a:rPr lang="en-US" b="1" i="1">
                <a:effectLst>
                  <a:outerShdw blurRad="38100" dist="38100" dir="2700000" algn="tl">
                    <a:srgbClr val="C0C0C0"/>
                  </a:outerShdw>
                </a:effectLst>
                <a:latin typeface="Arial" pitchFamily="34" charset="0"/>
              </a:rPr>
              <a:t>converge</a:t>
            </a:r>
            <a:r>
              <a:rPr lang="en-US" i="1">
                <a:latin typeface="Arial" pitchFamily="34" charset="0"/>
              </a:rPr>
              <a:t> </a:t>
            </a:r>
            <a:r>
              <a:rPr lang="en-US">
                <a:latin typeface="Arial" pitchFamily="34" charset="0"/>
              </a:rPr>
              <a:t>often one will get buried or</a:t>
            </a:r>
            <a:r>
              <a:rPr lang="en-US" i="1">
                <a:latin typeface="Arial" pitchFamily="34" charset="0"/>
              </a:rPr>
              <a:t> subducted </a:t>
            </a:r>
            <a:r>
              <a:rPr lang="en-US">
                <a:latin typeface="Arial" pitchFamily="34" charset="0"/>
              </a:rPr>
              <a:t>beneath the other. The plate boundary regions where this occurs are called </a:t>
            </a:r>
            <a:r>
              <a:rPr lang="en-US" b="1" i="1">
                <a:effectLst>
                  <a:outerShdw blurRad="38100" dist="38100" dir="2700000" algn="tl">
                    <a:srgbClr val="C0C0C0"/>
                  </a:outerShdw>
                </a:effectLst>
                <a:latin typeface="Arial" pitchFamily="34" charset="0"/>
              </a:rPr>
              <a:t>subduction zones.</a:t>
            </a:r>
            <a:r>
              <a:rPr lang="en-US">
                <a:latin typeface="Arial" pitchFamily="34" charset="0"/>
              </a:rPr>
              <a:t> There are two types of lithosphere, </a:t>
            </a:r>
            <a:r>
              <a:rPr lang="en-US" i="1" u="sng">
                <a:latin typeface="Arial" pitchFamily="34" charset="0"/>
              </a:rPr>
              <a:t>oceanic and continental</a:t>
            </a:r>
            <a:r>
              <a:rPr lang="en-US">
                <a:latin typeface="Arial" pitchFamily="34" charset="0"/>
              </a:rPr>
              <a:t>, so there are three possibilities at a convergent boundary:</a:t>
            </a:r>
          </a:p>
          <a:p>
            <a:pPr>
              <a:defRPr/>
            </a:pPr>
            <a:endParaRPr lang="en-US">
              <a:latin typeface="Arial" pitchFamily="34" charset="0"/>
            </a:endParaRPr>
          </a:p>
          <a:p>
            <a:pPr lvl="1">
              <a:defRPr/>
            </a:pPr>
            <a:r>
              <a:rPr lang="en-US">
                <a:latin typeface="Arial" pitchFamily="34" charset="0"/>
              </a:rPr>
              <a:t>	- oceanic and oceanic</a:t>
            </a:r>
          </a:p>
          <a:p>
            <a:pPr lvl="1">
              <a:defRPr/>
            </a:pPr>
            <a:r>
              <a:rPr lang="en-US">
                <a:latin typeface="Arial" pitchFamily="34" charset="0"/>
              </a:rPr>
              <a:t>	- oceanic and continental</a:t>
            </a:r>
          </a:p>
          <a:p>
            <a:pPr lvl="1">
              <a:defRPr/>
            </a:pPr>
            <a:r>
              <a:rPr lang="en-US">
                <a:latin typeface="Arial" pitchFamily="34" charset="0"/>
              </a:rPr>
              <a:t>	- continental and continental</a:t>
            </a:r>
          </a:p>
          <a:p>
            <a:pPr lvl="1">
              <a:defRPr/>
            </a:pPr>
            <a:endParaRPr lang="en-US">
              <a:latin typeface="Arial" pitchFamily="34" charset="0"/>
            </a:endParaRPr>
          </a:p>
          <a:p>
            <a:pPr lvl="1">
              <a:defRPr/>
            </a:pPr>
            <a:r>
              <a:rPr lang="en-US">
                <a:latin typeface="Arial" pitchFamily="34" charset="0"/>
              </a:rPr>
              <a:t>Subduction zones only occur at </a:t>
            </a:r>
            <a:r>
              <a:rPr lang="en-US" i="1">
                <a:latin typeface="Arial" pitchFamily="34" charset="0"/>
              </a:rPr>
              <a:t>convergent</a:t>
            </a:r>
            <a:r>
              <a:rPr lang="en-US">
                <a:latin typeface="Arial" pitchFamily="34" charset="0"/>
              </a:rPr>
              <a:t> boundaries between </a:t>
            </a:r>
            <a:r>
              <a:rPr lang="en-US" i="1" u="sng">
                <a:latin typeface="Arial" pitchFamily="34" charset="0"/>
              </a:rPr>
              <a:t>oceans and continents</a:t>
            </a:r>
            <a:r>
              <a:rPr lang="en-US">
                <a:latin typeface="Arial" pitchFamily="34" charset="0"/>
              </a:rPr>
              <a:t>, and </a:t>
            </a:r>
            <a:r>
              <a:rPr lang="en-US" i="1" u="sng">
                <a:latin typeface="Arial" pitchFamily="34" charset="0"/>
              </a:rPr>
              <a:t>oceans and oceans</a:t>
            </a:r>
            <a:r>
              <a:rPr lang="en-US">
                <a:latin typeface="Arial" pitchFamily="34" charset="0"/>
              </a:rPr>
              <a:t> (why not between </a:t>
            </a:r>
            <a:r>
              <a:rPr lang="en-US" i="1">
                <a:latin typeface="Arial" pitchFamily="34" charset="0"/>
              </a:rPr>
              <a:t>continent and continents?</a:t>
            </a:r>
            <a:r>
              <a:rPr lang="en-US">
                <a:latin typeface="Arial" pitchFamily="34" charset="0"/>
              </a:rPr>
              <a:t>) When oceanic lithosphere converges with continental lithosphere it is the oceanic material that is always subducted beneath the continental material. When the convergent boundary is between two oceans it is the older (heavier) plate which usually subducts.</a:t>
            </a:r>
          </a:p>
        </p:txBody>
      </p:sp>
    </p:spTree>
    <p:extLst>
      <p:ext uri="{BB962C8B-B14F-4D97-AF65-F5344CB8AC3E}">
        <p14:creationId xmlns:p14="http://schemas.microsoft.com/office/powerpoint/2010/main" val="38447157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554" name="Picture 10" descr="sub_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838" y="1112838"/>
            <a:ext cx="4300537" cy="286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Text Box 12"/>
          <p:cNvSpPr txBox="1">
            <a:spLocks noChangeArrowheads="1"/>
          </p:cNvSpPr>
          <p:nvPr/>
        </p:nvSpPr>
        <p:spPr bwMode="auto">
          <a:xfrm>
            <a:off x="4859338" y="1628775"/>
            <a:ext cx="3960812"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b="1" i="1">
                <a:solidFill>
                  <a:srgbClr val="FF3300"/>
                </a:solidFill>
              </a:rPr>
              <a:t>Examples of subduction zone. Result of converging plates are “trenches” on the surface.</a:t>
            </a:r>
          </a:p>
        </p:txBody>
      </p:sp>
    </p:spTree>
    <p:extLst>
      <p:ext uri="{BB962C8B-B14F-4D97-AF65-F5344CB8AC3E}">
        <p14:creationId xmlns:p14="http://schemas.microsoft.com/office/powerpoint/2010/main" val="251162540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9"/>
          <p:cNvSpPr>
            <a:spLocks noChangeArrowheads="1"/>
          </p:cNvSpPr>
          <p:nvPr/>
        </p:nvSpPr>
        <p:spPr bwMode="auto">
          <a:xfrm>
            <a:off x="468313" y="1657350"/>
            <a:ext cx="8280400" cy="198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Bef>
                <a:spcPct val="20000"/>
              </a:spcBef>
              <a:buFont typeface="Wingdings" pitchFamily="2" charset="2"/>
              <a:buChar char="Ø"/>
            </a:pPr>
            <a:r>
              <a:rPr lang="en-US" altLang="en-US" b="1"/>
              <a:t>Examples of an oceanic lithosphere subducting beneath a continental lithosphere:</a:t>
            </a:r>
          </a:p>
          <a:p>
            <a:pPr lvl="1" eaLnBrk="1" hangingPunct="1">
              <a:lnSpc>
                <a:spcPct val="90000"/>
              </a:lnSpc>
              <a:spcBef>
                <a:spcPct val="20000"/>
              </a:spcBef>
              <a:buFontTx/>
              <a:buChar char="–"/>
            </a:pPr>
            <a:r>
              <a:rPr lang="en-US" altLang="en-US" i="1" u="sng"/>
              <a:t>South America subduction zone</a:t>
            </a:r>
            <a:r>
              <a:rPr lang="en-US" altLang="en-US" u="sng"/>
              <a:t>:</a:t>
            </a:r>
            <a:r>
              <a:rPr lang="en-US" altLang="en-US"/>
              <a:t> Nazca plate (oceanic) subducting beneath South American plate (continental)</a:t>
            </a:r>
          </a:p>
          <a:p>
            <a:pPr lvl="1" eaLnBrk="1" hangingPunct="1">
              <a:lnSpc>
                <a:spcPct val="90000"/>
              </a:lnSpc>
              <a:spcBef>
                <a:spcPct val="20000"/>
              </a:spcBef>
              <a:buFontTx/>
              <a:buChar char="–"/>
            </a:pPr>
            <a:r>
              <a:rPr lang="en-US" altLang="en-US" i="1" u="sng"/>
              <a:t>Aleutian subduction zone</a:t>
            </a:r>
            <a:r>
              <a:rPr lang="en-US" altLang="en-US" u="sng"/>
              <a:t>:</a:t>
            </a:r>
            <a:r>
              <a:rPr lang="en-US" altLang="en-US"/>
              <a:t> Pacific plate (oceanic) subducting beneath North American plate (continental) – in Alaska</a:t>
            </a:r>
          </a:p>
          <a:p>
            <a:pPr eaLnBrk="1" hangingPunct="1">
              <a:lnSpc>
                <a:spcPct val="90000"/>
              </a:lnSpc>
              <a:spcBef>
                <a:spcPct val="20000"/>
              </a:spcBef>
              <a:buFontTx/>
              <a:buChar char="•"/>
            </a:pPr>
            <a:endParaRPr lang="en-US" altLang="en-US"/>
          </a:p>
        </p:txBody>
      </p:sp>
      <p:sp>
        <p:nvSpPr>
          <p:cNvPr id="24579" name="Rectangle 10"/>
          <p:cNvSpPr>
            <a:spLocks noChangeArrowheads="1"/>
          </p:cNvSpPr>
          <p:nvPr/>
        </p:nvSpPr>
        <p:spPr bwMode="auto">
          <a:xfrm>
            <a:off x="611188" y="3644900"/>
            <a:ext cx="7772400" cy="184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Bef>
                <a:spcPct val="20000"/>
              </a:spcBef>
              <a:buFont typeface="Wingdings" pitchFamily="2" charset="2"/>
              <a:buChar char="Ø"/>
            </a:pPr>
            <a:r>
              <a:rPr lang="en-US" altLang="en-US" b="1"/>
              <a:t>Examples of oceanic lithosphere subducting beneath oceanic lithosphere</a:t>
            </a:r>
            <a:r>
              <a:rPr lang="en-US" altLang="en-US" b="1" i="1"/>
              <a:t> </a:t>
            </a:r>
            <a:r>
              <a:rPr lang="en-US" altLang="en-US" b="1"/>
              <a:t>of</a:t>
            </a:r>
            <a:r>
              <a:rPr lang="en-US" altLang="en-US" b="1" i="1"/>
              <a:t> another plate</a:t>
            </a:r>
            <a:r>
              <a:rPr lang="en-US" altLang="en-US" b="1"/>
              <a:t>:</a:t>
            </a:r>
          </a:p>
          <a:p>
            <a:pPr lvl="1" eaLnBrk="1" hangingPunct="1">
              <a:lnSpc>
                <a:spcPct val="90000"/>
              </a:lnSpc>
              <a:spcBef>
                <a:spcPct val="20000"/>
              </a:spcBef>
              <a:buFontTx/>
              <a:buChar char="–"/>
            </a:pPr>
            <a:r>
              <a:rPr lang="en-US" altLang="en-US" i="1" u="sng"/>
              <a:t>Marianas subduction zone</a:t>
            </a:r>
            <a:r>
              <a:rPr lang="en-US" altLang="en-US" u="sng"/>
              <a:t>:</a:t>
            </a:r>
            <a:r>
              <a:rPr lang="en-US" altLang="en-US"/>
              <a:t> Pacific plate subducting beneath Phillipine Sea plate in western Pacific</a:t>
            </a:r>
          </a:p>
          <a:p>
            <a:pPr lvl="1" eaLnBrk="1" hangingPunct="1">
              <a:lnSpc>
                <a:spcPct val="90000"/>
              </a:lnSpc>
              <a:spcBef>
                <a:spcPct val="20000"/>
              </a:spcBef>
              <a:buFontTx/>
              <a:buChar char="–"/>
            </a:pPr>
            <a:r>
              <a:rPr lang="en-US" altLang="en-US" i="1" u="sng"/>
              <a:t>Tonga subduction zone:</a:t>
            </a:r>
            <a:r>
              <a:rPr lang="en-US" altLang="en-US"/>
              <a:t> Pacific plate subducting beneath Australian plate in western Pacific</a:t>
            </a:r>
          </a:p>
        </p:txBody>
      </p:sp>
    </p:spTree>
    <p:extLst>
      <p:ext uri="{BB962C8B-B14F-4D97-AF65-F5344CB8AC3E}">
        <p14:creationId xmlns:p14="http://schemas.microsoft.com/office/powerpoint/2010/main" val="47139686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2" name="Rectangle 4"/>
          <p:cNvSpPr>
            <a:spLocks noChangeArrowheads="1"/>
          </p:cNvSpPr>
          <p:nvPr/>
        </p:nvSpPr>
        <p:spPr bwMode="auto">
          <a:xfrm>
            <a:off x="395288" y="692150"/>
            <a:ext cx="7772400" cy="1484313"/>
          </a:xfrm>
          <a:prstGeom prst="rect">
            <a:avLst/>
          </a:prstGeom>
          <a:noFill/>
          <a:ln w="9525">
            <a:noFill/>
            <a:miter lim="800000"/>
            <a:headEnd/>
            <a:tailEnd/>
          </a:ln>
          <a:effectLst/>
        </p:spPr>
        <p:txBody>
          <a:bodyPr lIns="92075" tIns="46038" rIns="92075" bIns="46038"/>
          <a:lstStyle/>
          <a:p>
            <a:pPr marL="342900" indent="-342900">
              <a:spcBef>
                <a:spcPct val="20000"/>
              </a:spcBef>
              <a:buFont typeface="Wingdings" pitchFamily="2" charset="2"/>
              <a:buChar char="Ø"/>
              <a:defRPr/>
            </a:pPr>
            <a:r>
              <a:rPr lang="en-US" b="1">
                <a:solidFill>
                  <a:srgbClr val="FF3300"/>
                </a:solidFill>
                <a:effectLst>
                  <a:outerShdw blurRad="38100" dist="38100" dir="2700000" algn="tl">
                    <a:srgbClr val="C0C0C0"/>
                  </a:outerShdw>
                </a:effectLst>
                <a:latin typeface="Arial" pitchFamily="34" charset="0"/>
              </a:rPr>
              <a:t>Two dominant features associated with subduction zones are:</a:t>
            </a:r>
          </a:p>
          <a:p>
            <a:pPr marL="342900" indent="-342900">
              <a:spcBef>
                <a:spcPct val="20000"/>
              </a:spcBef>
              <a:defRPr/>
            </a:pPr>
            <a:endParaRPr lang="en-US">
              <a:latin typeface="Arial" pitchFamily="34" charset="0"/>
            </a:endParaRPr>
          </a:p>
          <a:p>
            <a:pPr marL="742950" lvl="1" indent="-285750">
              <a:spcBef>
                <a:spcPct val="20000"/>
              </a:spcBef>
              <a:buFontTx/>
              <a:buChar char="–"/>
              <a:defRPr/>
            </a:pPr>
            <a:r>
              <a:rPr lang="en-US">
                <a:latin typeface="Arial" pitchFamily="34" charset="0"/>
              </a:rPr>
              <a:t> </a:t>
            </a:r>
            <a:r>
              <a:rPr lang="en-US" i="1">
                <a:latin typeface="Arial" pitchFamily="34" charset="0"/>
              </a:rPr>
              <a:t>deep</a:t>
            </a:r>
            <a:r>
              <a:rPr lang="en-US">
                <a:latin typeface="Arial" pitchFamily="34" charset="0"/>
              </a:rPr>
              <a:t> earthquakes</a:t>
            </a:r>
          </a:p>
          <a:p>
            <a:pPr marL="742950" lvl="1" indent="-285750">
              <a:spcBef>
                <a:spcPct val="20000"/>
              </a:spcBef>
              <a:buFontTx/>
              <a:buChar char="–"/>
              <a:defRPr/>
            </a:pPr>
            <a:r>
              <a:rPr lang="en-US">
                <a:latin typeface="Arial" pitchFamily="34" charset="0"/>
              </a:rPr>
              <a:t> volcanoes</a:t>
            </a:r>
          </a:p>
        </p:txBody>
      </p:sp>
      <p:sp>
        <p:nvSpPr>
          <p:cNvPr id="25603" name="Rectangle 5"/>
          <p:cNvSpPr>
            <a:spLocks noChangeArrowheads="1"/>
          </p:cNvSpPr>
          <p:nvPr/>
        </p:nvSpPr>
        <p:spPr bwMode="auto">
          <a:xfrm>
            <a:off x="684213" y="2349500"/>
            <a:ext cx="7772400"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20000"/>
              </a:spcBef>
              <a:buFont typeface="Wingdings" pitchFamily="2" charset="2"/>
              <a:buChar char="Ø"/>
            </a:pPr>
            <a:r>
              <a:rPr lang="en-US" altLang="en-US" b="1"/>
              <a:t>Subduction zones and deep earthquakes:</a:t>
            </a:r>
          </a:p>
          <a:p>
            <a:pPr eaLnBrk="1" hangingPunct="1">
              <a:spcBef>
                <a:spcPct val="20000"/>
              </a:spcBef>
              <a:buFont typeface="Wingdings" pitchFamily="2" charset="2"/>
              <a:buChar char="Ø"/>
            </a:pPr>
            <a:endParaRPr lang="en-US" altLang="en-US" b="1"/>
          </a:p>
          <a:p>
            <a:pPr eaLnBrk="1" hangingPunct="1">
              <a:spcBef>
                <a:spcPct val="20000"/>
              </a:spcBef>
              <a:buFont typeface="Wingdings" pitchFamily="2" charset="2"/>
              <a:buChar char="ü"/>
            </a:pPr>
            <a:r>
              <a:rPr lang="en-US" altLang="en-US"/>
              <a:t>Earthquakes can only occur in </a:t>
            </a:r>
            <a:r>
              <a:rPr lang="en-US" altLang="en-US" i="1"/>
              <a:t>brittle</a:t>
            </a:r>
            <a:r>
              <a:rPr lang="en-US" altLang="en-US"/>
              <a:t> material (high viscosity). It follows that most earthquakes happen only in the lithosphere, which is usually 100-200 km thick. However, we observe earthquakes down to a depth of 700 km ??? </a:t>
            </a:r>
            <a:r>
              <a:rPr lang="en-US" altLang="en-US" u="sng"/>
              <a:t>It turns out the deep earthquakes we observe (depth &gt; 200 km) are occurring in lithosphere that has been subducted.</a:t>
            </a:r>
            <a:r>
              <a:rPr lang="en-US" altLang="en-US"/>
              <a:t> Deep earthquakes do not occur in any place except for subduction zones since this is the only place where brittle material (lithosphere) exists below its normal depth. Deep earthquakes occur in planar (2D) arrangements called </a:t>
            </a:r>
            <a:r>
              <a:rPr lang="en-US" altLang="en-US" b="1" i="1" u="sng"/>
              <a:t>Wadati-Benioff</a:t>
            </a:r>
            <a:r>
              <a:rPr lang="en-US" altLang="en-US" b="1" u="sng"/>
              <a:t> Zones.</a:t>
            </a:r>
            <a:r>
              <a:rPr lang="en-US" altLang="en-US"/>
              <a:t> Seismologists use the locations of deep earthquakes to map out the geometry of subducting lithosphere.</a:t>
            </a:r>
          </a:p>
          <a:p>
            <a:pPr eaLnBrk="1" hangingPunct="1">
              <a:spcBef>
                <a:spcPct val="20000"/>
              </a:spcBef>
              <a:buFont typeface="Wingdings" pitchFamily="2" charset="2"/>
              <a:buChar char="Ø"/>
            </a:pPr>
            <a:endParaRPr lang="en-US" altLang="en-US"/>
          </a:p>
        </p:txBody>
      </p:sp>
    </p:spTree>
    <p:extLst>
      <p:ext uri="{BB962C8B-B14F-4D97-AF65-F5344CB8AC3E}">
        <p14:creationId xmlns:p14="http://schemas.microsoft.com/office/powerpoint/2010/main" val="325213582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7" name="Text Box 9"/>
          <p:cNvSpPr txBox="1">
            <a:spLocks noChangeArrowheads="1"/>
          </p:cNvSpPr>
          <p:nvPr/>
        </p:nvSpPr>
        <p:spPr bwMode="auto">
          <a:xfrm>
            <a:off x="250825" y="476250"/>
            <a:ext cx="5545138" cy="461963"/>
          </a:xfrm>
          <a:prstGeom prst="rect">
            <a:avLst/>
          </a:prstGeom>
          <a:noFill/>
          <a:ln w="9525">
            <a:noFill/>
            <a:miter lim="800000"/>
            <a:headEnd/>
            <a:tailEnd/>
          </a:ln>
          <a:effectLst/>
        </p:spPr>
        <p:txBody>
          <a:bodyPr>
            <a:spAutoFit/>
          </a:bodyPr>
          <a:lstStyle/>
          <a:p>
            <a:pPr>
              <a:spcBef>
                <a:spcPct val="50000"/>
              </a:spcBef>
              <a:defRPr/>
            </a:pPr>
            <a:r>
              <a:rPr lang="en-US" sz="2400" b="1" i="1" dirty="0">
                <a:solidFill>
                  <a:srgbClr val="FF3300"/>
                </a:solidFill>
                <a:effectLst>
                  <a:outerShdw blurRad="38100" dist="38100" dir="2700000" algn="tl">
                    <a:srgbClr val="C0C0C0"/>
                  </a:outerShdw>
                </a:effectLst>
                <a:latin typeface="Arial" pitchFamily="34" charset="0"/>
              </a:rPr>
              <a:t>Transform Plate Boundaries</a:t>
            </a:r>
          </a:p>
        </p:txBody>
      </p:sp>
      <p:sp>
        <p:nvSpPr>
          <p:cNvPr id="48138" name="Rectangle 10"/>
          <p:cNvSpPr>
            <a:spLocks noChangeArrowheads="1"/>
          </p:cNvSpPr>
          <p:nvPr/>
        </p:nvSpPr>
        <p:spPr bwMode="auto">
          <a:xfrm>
            <a:off x="0" y="1196975"/>
            <a:ext cx="9144000" cy="1739900"/>
          </a:xfrm>
          <a:prstGeom prst="rect">
            <a:avLst/>
          </a:prstGeom>
          <a:noFill/>
          <a:ln w="9525">
            <a:noFill/>
            <a:miter lim="800000"/>
            <a:headEnd/>
            <a:tailEnd/>
          </a:ln>
          <a:effectLst/>
        </p:spPr>
        <p:txBody>
          <a:bodyPr>
            <a:spAutoFit/>
          </a:bodyPr>
          <a:lstStyle/>
          <a:p>
            <a:pPr eaLnBrk="0" hangingPunct="0">
              <a:spcBef>
                <a:spcPct val="20000"/>
              </a:spcBef>
              <a:buClr>
                <a:schemeClr val="tx2"/>
              </a:buClr>
              <a:buSzPct val="75000"/>
              <a:buFont typeface="Monotype Sorts"/>
              <a:buNone/>
              <a:defRPr/>
            </a:pPr>
            <a:r>
              <a:rPr lang="en-US">
                <a:latin typeface="Arial" pitchFamily="34" charset="0"/>
              </a:rPr>
              <a:t>Not all plate boundaries are convergent or divergent; many are defined by </a:t>
            </a:r>
            <a:r>
              <a:rPr lang="en-US" i="1" u="sng">
                <a:latin typeface="Arial" pitchFamily="34" charset="0"/>
              </a:rPr>
              <a:t>lateral </a:t>
            </a:r>
            <a:r>
              <a:rPr lang="en-US" u="sng">
                <a:latin typeface="Arial" pitchFamily="34" charset="0"/>
              </a:rPr>
              <a:t>relative movement</a:t>
            </a:r>
            <a:r>
              <a:rPr lang="en-US">
                <a:latin typeface="Arial" pitchFamily="34" charset="0"/>
              </a:rPr>
              <a:t>. These types of plate boundaries are called </a:t>
            </a:r>
            <a:r>
              <a:rPr lang="en-US" b="1" i="1">
                <a:effectLst>
                  <a:outerShdw blurRad="38100" dist="38100" dir="2700000" algn="tl">
                    <a:srgbClr val="C0C0C0"/>
                  </a:outerShdw>
                </a:effectLst>
                <a:latin typeface="Arial" pitchFamily="34" charset="0"/>
              </a:rPr>
              <a:t>transform boundaries</a:t>
            </a:r>
            <a:r>
              <a:rPr lang="en-US">
                <a:latin typeface="Arial" pitchFamily="34" charset="0"/>
              </a:rPr>
              <a:t>. Here, material is not being created (as it is at ridges) and is not being buried (as it is as subduction zones). Like divergent and convergent plate boundaries there is significant seismicity associated with transform faults (earthquakes). Unlike the other types of boundaries there is relatively little volcanism.</a:t>
            </a:r>
          </a:p>
        </p:txBody>
      </p:sp>
      <p:pic>
        <p:nvPicPr>
          <p:cNvPr id="26628" name="Picture 11" descr="transform_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8538" y="2997200"/>
            <a:ext cx="4530725" cy="340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456665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7650" name="Picture 4" descr="ridge_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1196975"/>
            <a:ext cx="7848600" cy="520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4"/>
          <p:cNvSpPr>
            <a:spLocks noChangeArrowheads="1"/>
          </p:cNvSpPr>
          <p:nvPr/>
        </p:nvSpPr>
        <p:spPr bwMode="auto">
          <a:xfrm>
            <a:off x="131763" y="188913"/>
            <a:ext cx="8347075" cy="1190625"/>
          </a:xfrm>
          <a:prstGeom prst="rect">
            <a:avLst/>
          </a:prstGeom>
          <a:noFill/>
          <a:ln w="9525">
            <a:noFill/>
            <a:miter lim="800000"/>
            <a:headEnd/>
            <a:tailEnd/>
          </a:ln>
          <a:effectLst/>
        </p:spPr>
        <p:txBody>
          <a:bodyPr>
            <a:spAutoFit/>
          </a:bodyPr>
          <a:lstStyle/>
          <a:p>
            <a:pPr>
              <a:defRPr/>
            </a:pPr>
            <a:r>
              <a:rPr lang="en-US" dirty="0">
                <a:latin typeface="Arial" pitchFamily="34" charset="0"/>
              </a:rPr>
              <a:t>Since no material is being created or destroyed transform boundaries are also referred to as </a:t>
            </a:r>
            <a:r>
              <a:rPr lang="en-US" b="1" i="1" dirty="0">
                <a:effectLst>
                  <a:outerShdw blurRad="38100" dist="38100" dir="2700000" algn="tl">
                    <a:srgbClr val="C0C0C0"/>
                  </a:outerShdw>
                </a:effectLst>
                <a:latin typeface="Arial" pitchFamily="34" charset="0"/>
              </a:rPr>
              <a:t>conservative boundaries</a:t>
            </a:r>
            <a:r>
              <a:rPr lang="en-US" i="1" dirty="0">
                <a:latin typeface="Arial" pitchFamily="34" charset="0"/>
              </a:rPr>
              <a:t>. </a:t>
            </a:r>
            <a:r>
              <a:rPr lang="en-US" dirty="0">
                <a:latin typeface="Arial" pitchFamily="34" charset="0"/>
              </a:rPr>
              <a:t>Another name is a </a:t>
            </a:r>
            <a:r>
              <a:rPr lang="en-US" b="1" dirty="0">
                <a:effectLst>
                  <a:outerShdw blurRad="38100" dist="38100" dir="2700000" algn="tl">
                    <a:srgbClr val="C0C0C0"/>
                  </a:outerShdw>
                </a:effectLst>
                <a:latin typeface="Arial" pitchFamily="34" charset="0"/>
              </a:rPr>
              <a:t>strike-slip boundary</a:t>
            </a:r>
            <a:r>
              <a:rPr lang="en-US" i="1" dirty="0">
                <a:latin typeface="Arial" pitchFamily="34" charset="0"/>
              </a:rPr>
              <a:t>. </a:t>
            </a:r>
            <a:r>
              <a:rPr lang="en-US" u="sng" dirty="0">
                <a:latin typeface="Arial" pitchFamily="34" charset="0"/>
              </a:rPr>
              <a:t>Transform faults occur most often as </a:t>
            </a:r>
            <a:r>
              <a:rPr lang="en-US" i="1" u="sng" dirty="0">
                <a:latin typeface="Arial" pitchFamily="34" charset="0"/>
              </a:rPr>
              <a:t>connecting segments</a:t>
            </a:r>
            <a:r>
              <a:rPr lang="en-US" u="sng" dirty="0">
                <a:latin typeface="Arial" pitchFamily="34" charset="0"/>
              </a:rPr>
              <a:t> between spreading ridges</a:t>
            </a:r>
            <a:r>
              <a:rPr lang="en-US" i="1" dirty="0">
                <a:latin typeface="Arial" pitchFamily="34" charset="0"/>
              </a:rPr>
              <a:t> </a:t>
            </a:r>
          </a:p>
        </p:txBody>
      </p:sp>
    </p:spTree>
    <p:extLst>
      <p:ext uri="{BB962C8B-B14F-4D97-AF65-F5344CB8AC3E}">
        <p14:creationId xmlns:p14="http://schemas.microsoft.com/office/powerpoint/2010/main" val="233604217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5125" y="585788"/>
            <a:ext cx="3333750" cy="5686425"/>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TextBox 2"/>
          <p:cNvSpPr txBox="1">
            <a:spLocks noChangeArrowheads="1"/>
          </p:cNvSpPr>
          <p:nvPr/>
        </p:nvSpPr>
        <p:spPr bwMode="auto">
          <a:xfrm>
            <a:off x="827088" y="1700213"/>
            <a:ext cx="17287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t>An example of a transform fault: the Sagaing fault</a:t>
            </a:r>
          </a:p>
        </p:txBody>
      </p:sp>
    </p:spTree>
    <p:extLst>
      <p:ext uri="{BB962C8B-B14F-4D97-AF65-F5344CB8AC3E}">
        <p14:creationId xmlns:p14="http://schemas.microsoft.com/office/powerpoint/2010/main" val="292382854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9" descr="interac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3017838"/>
            <a:ext cx="5038725" cy="315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Text Box 10"/>
          <p:cNvSpPr txBox="1">
            <a:spLocks noChangeArrowheads="1"/>
          </p:cNvSpPr>
          <p:nvPr/>
        </p:nvSpPr>
        <p:spPr bwMode="auto">
          <a:xfrm>
            <a:off x="395288" y="684213"/>
            <a:ext cx="8569325" cy="242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a:t>The plates interact at their boundaries in one of three ways depending on their relative directions of motion.</a:t>
            </a:r>
          </a:p>
          <a:p>
            <a:pPr eaLnBrk="1" hangingPunct="1">
              <a:spcBef>
                <a:spcPct val="50000"/>
              </a:spcBef>
            </a:pPr>
            <a:r>
              <a:rPr lang="en-US" altLang="en-US"/>
              <a:t>At the ocean ridges, plates move apart from each other and hence these are </a:t>
            </a:r>
            <a:r>
              <a:rPr lang="en-US" altLang="en-US" b="1"/>
              <a:t>divergent plate boundaries</a:t>
            </a:r>
            <a:r>
              <a:rPr lang="en-US" altLang="en-US"/>
              <a:t>. Where plates collide, at </a:t>
            </a:r>
            <a:r>
              <a:rPr lang="en-US" altLang="en-US" b="1"/>
              <a:t>convergent boundaries</a:t>
            </a:r>
            <a:r>
              <a:rPr lang="en-US" altLang="en-US"/>
              <a:t>, one plate will usually be driven below the other in the process of subduction. Oceanic plate is subducted below continental plate along the Pacific coast of South and Central America; oceanic crust is subducted below oceanic crust in the Caribbean arc. </a:t>
            </a:r>
          </a:p>
        </p:txBody>
      </p:sp>
      <p:sp>
        <p:nvSpPr>
          <p:cNvPr id="29700" name="Rectangle 11"/>
          <p:cNvSpPr>
            <a:spLocks noChangeArrowheads="1"/>
          </p:cNvSpPr>
          <p:nvPr/>
        </p:nvSpPr>
        <p:spPr bwMode="auto">
          <a:xfrm>
            <a:off x="755650" y="5899150"/>
            <a:ext cx="30813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tr-TR" altLang="en-US" sz="1200" i="1"/>
              <a:t>Shearer</a:t>
            </a:r>
            <a:r>
              <a:rPr lang="en-GB" altLang="en-US" sz="1200" i="1"/>
              <a:t>, 19</a:t>
            </a:r>
            <a:r>
              <a:rPr lang="tr-TR" altLang="en-US" sz="1200" i="1"/>
              <a:t>99</a:t>
            </a:r>
            <a:r>
              <a:rPr lang="tr-TR" altLang="en-US"/>
              <a:t> </a:t>
            </a:r>
            <a:r>
              <a:rPr lang="en-US" altLang="en-US" sz="1200" i="1"/>
              <a:t>(courtesy of Dr. J. Bommer)</a:t>
            </a:r>
            <a:endParaRPr lang="tr-TR" altLang="en-US" sz="1200" i="1"/>
          </a:p>
        </p:txBody>
      </p:sp>
      <p:sp>
        <p:nvSpPr>
          <p:cNvPr id="29701" name="Text Box 12"/>
          <p:cNvSpPr txBox="1">
            <a:spLocks noChangeArrowheads="1"/>
          </p:cNvSpPr>
          <p:nvPr/>
        </p:nvSpPr>
        <p:spPr bwMode="auto">
          <a:xfrm>
            <a:off x="6156325" y="4098925"/>
            <a:ext cx="244792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i="1"/>
              <a:t>Mechanisms of interaction between tectonic plates</a:t>
            </a:r>
          </a:p>
        </p:txBody>
      </p:sp>
      <p:sp>
        <p:nvSpPr>
          <p:cNvPr id="29702" name="AutoShape 13"/>
          <p:cNvSpPr>
            <a:spLocks noChangeArrowheads="1"/>
          </p:cNvSpPr>
          <p:nvPr/>
        </p:nvSpPr>
        <p:spPr bwMode="auto">
          <a:xfrm>
            <a:off x="5364163" y="4386263"/>
            <a:ext cx="720725" cy="360362"/>
          </a:xfrm>
          <a:prstGeom prst="rightArrow">
            <a:avLst>
              <a:gd name="adj1" fmla="val 50000"/>
              <a:gd name="adj2" fmla="val 50000"/>
            </a:avLst>
          </a:prstGeom>
          <a:solidFill>
            <a:schemeClr val="bg2"/>
          </a:solidFill>
          <a:ln w="9525">
            <a:solidFill>
              <a:schemeClr val="tx1"/>
            </a:solidFill>
            <a:miter lim="800000"/>
            <a:headEnd/>
            <a:tailEnd/>
          </a:ln>
          <a:effectLst>
            <a:outerShdw dist="107763" dir="18900000" algn="ctr" rotWithShape="0">
              <a:schemeClr val="bg2">
                <a:alpha val="50000"/>
              </a:schemeClr>
            </a:outerShdw>
          </a:effectLst>
        </p:spPr>
        <p:txBody>
          <a:bodyPr wrap="none" anchor="ctr"/>
          <a:lstStyle/>
          <a:p>
            <a:pPr>
              <a:defRPr/>
            </a:pPr>
            <a:endParaRPr lang="en-US">
              <a:latin typeface="Arial" pitchFamily="34" charset="0"/>
            </a:endParaRPr>
          </a:p>
        </p:txBody>
      </p:sp>
      <p:sp>
        <p:nvSpPr>
          <p:cNvPr id="16398" name="Text Box 14"/>
          <p:cNvSpPr txBox="1">
            <a:spLocks noChangeArrowheads="1"/>
          </p:cNvSpPr>
          <p:nvPr/>
        </p:nvSpPr>
        <p:spPr bwMode="auto">
          <a:xfrm>
            <a:off x="395288" y="333375"/>
            <a:ext cx="5761037" cy="366713"/>
          </a:xfrm>
          <a:prstGeom prst="rect">
            <a:avLst/>
          </a:prstGeom>
          <a:noFill/>
          <a:ln w="9525">
            <a:noFill/>
            <a:miter lim="800000"/>
            <a:headEnd/>
            <a:tailEnd/>
          </a:ln>
          <a:effectLst/>
        </p:spPr>
        <p:txBody>
          <a:bodyPr>
            <a:spAutoFit/>
          </a:bodyPr>
          <a:lstStyle/>
          <a:p>
            <a:pPr>
              <a:spcBef>
                <a:spcPct val="50000"/>
              </a:spcBef>
              <a:defRPr/>
            </a:pPr>
            <a:r>
              <a:rPr lang="en-US" b="1" i="1">
                <a:solidFill>
                  <a:srgbClr val="FF3300"/>
                </a:solidFill>
                <a:effectLst>
                  <a:outerShdw blurRad="38100" dist="38100" dir="2700000" algn="tl">
                    <a:srgbClr val="C0C0C0"/>
                  </a:outerShdw>
                </a:effectLst>
                <a:latin typeface="Arial" pitchFamily="34" charset="0"/>
              </a:rPr>
              <a:t>OVERALL SUMMARY FOR PLATE BOUNDARIES</a:t>
            </a:r>
          </a:p>
        </p:txBody>
      </p:sp>
    </p:spTree>
    <p:extLst>
      <p:ext uri="{BB962C8B-B14F-4D97-AF65-F5344CB8AC3E}">
        <p14:creationId xmlns:p14="http://schemas.microsoft.com/office/powerpoint/2010/main" val="366131365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Text Box 4"/>
          <p:cNvSpPr txBox="1">
            <a:spLocks noChangeArrowheads="1"/>
          </p:cNvSpPr>
          <p:nvPr/>
        </p:nvSpPr>
        <p:spPr bwMode="auto">
          <a:xfrm>
            <a:off x="0" y="4092575"/>
            <a:ext cx="9144000" cy="228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a:t>When two continental plates collide, there is enormous deformation and thickening of the lithosphere along the boundary: the clearest example of this is the Himalayas. It is also possible for two plates to move horizontally past one another. Such boundaries tend to be clearly marked by long and well-defined faults such as the San Andreas fault in California, which is the boundary between the North American and Pacific plates, the North Anatolian fault in Turkey, and the Sagaing fault in Myanmar. Figure above shows the global distribution of the three different types of plate boundaries, which can be related to the motions depicted in the previous slides.</a:t>
            </a:r>
          </a:p>
        </p:txBody>
      </p:sp>
      <p:pic>
        <p:nvPicPr>
          <p:cNvPr id="30723" name="Picture 10" descr="Figure_2_1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313" y="612775"/>
            <a:ext cx="5457825" cy="321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Rectangle 11"/>
          <p:cNvSpPr>
            <a:spLocks noChangeArrowheads="1"/>
          </p:cNvSpPr>
          <p:nvPr/>
        </p:nvSpPr>
        <p:spPr bwMode="auto">
          <a:xfrm>
            <a:off x="684213" y="3624263"/>
            <a:ext cx="292893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tr-TR" altLang="en-US" sz="1200" i="1"/>
              <a:t>Udias</a:t>
            </a:r>
            <a:r>
              <a:rPr lang="en-GB" altLang="en-US" sz="1200" i="1"/>
              <a:t>, 19</a:t>
            </a:r>
            <a:r>
              <a:rPr lang="tr-TR" altLang="en-US" sz="1200" i="1"/>
              <a:t>99</a:t>
            </a:r>
            <a:r>
              <a:rPr lang="tr-TR" altLang="en-US"/>
              <a:t> </a:t>
            </a:r>
            <a:r>
              <a:rPr lang="en-US" altLang="en-US" sz="1200" i="1"/>
              <a:t>(courtesy of Dr. J. Bommer)</a:t>
            </a:r>
            <a:endParaRPr lang="tr-TR" altLang="en-US" sz="1200" i="1"/>
          </a:p>
        </p:txBody>
      </p:sp>
      <p:sp>
        <p:nvSpPr>
          <p:cNvPr id="30725" name="Text Box 12"/>
          <p:cNvSpPr txBox="1">
            <a:spLocks noChangeArrowheads="1"/>
          </p:cNvSpPr>
          <p:nvPr/>
        </p:nvSpPr>
        <p:spPr bwMode="auto">
          <a:xfrm>
            <a:off x="6372225" y="1928813"/>
            <a:ext cx="2447925"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altLang="en-US"/>
              <a:t>Main lithosperic plates and the nature of their boundaries</a:t>
            </a:r>
          </a:p>
        </p:txBody>
      </p:sp>
      <p:sp>
        <p:nvSpPr>
          <p:cNvPr id="30726" name="AutoShape 13"/>
          <p:cNvSpPr>
            <a:spLocks noChangeArrowheads="1"/>
          </p:cNvSpPr>
          <p:nvPr/>
        </p:nvSpPr>
        <p:spPr bwMode="auto">
          <a:xfrm>
            <a:off x="5938838" y="2216150"/>
            <a:ext cx="431800" cy="360363"/>
          </a:xfrm>
          <a:prstGeom prst="rightArrow">
            <a:avLst>
              <a:gd name="adj1" fmla="val 50000"/>
              <a:gd name="adj2" fmla="val 29956"/>
            </a:avLst>
          </a:prstGeom>
          <a:solidFill>
            <a:schemeClr val="bg2"/>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pPr>
              <a:defRPr/>
            </a:pPr>
            <a:endParaRPr lang="en-US">
              <a:latin typeface="Arial" pitchFamily="34" charset="0"/>
            </a:endParaRPr>
          </a:p>
        </p:txBody>
      </p:sp>
      <p:sp>
        <p:nvSpPr>
          <p:cNvPr id="17422" name="Text Box 14"/>
          <p:cNvSpPr txBox="1">
            <a:spLocks noChangeArrowheads="1"/>
          </p:cNvSpPr>
          <p:nvPr/>
        </p:nvSpPr>
        <p:spPr bwMode="auto">
          <a:xfrm>
            <a:off x="684213" y="333375"/>
            <a:ext cx="5761037" cy="366713"/>
          </a:xfrm>
          <a:prstGeom prst="rect">
            <a:avLst/>
          </a:prstGeom>
          <a:noFill/>
          <a:ln w="9525">
            <a:noFill/>
            <a:miter lim="800000"/>
            <a:headEnd/>
            <a:tailEnd/>
          </a:ln>
          <a:effectLst/>
        </p:spPr>
        <p:txBody>
          <a:bodyPr>
            <a:spAutoFit/>
          </a:bodyPr>
          <a:lstStyle/>
          <a:p>
            <a:pPr>
              <a:spcBef>
                <a:spcPct val="50000"/>
              </a:spcBef>
              <a:defRPr/>
            </a:pPr>
            <a:r>
              <a:rPr lang="tr-TR" b="1" i="1">
                <a:solidFill>
                  <a:srgbClr val="FF3300"/>
                </a:solidFill>
                <a:effectLst>
                  <a:outerShdw blurRad="38100" dist="38100" dir="2700000" algn="tl">
                    <a:srgbClr val="C0C0C0"/>
                  </a:outerShdw>
                </a:effectLst>
                <a:latin typeface="Arial" pitchFamily="34" charset="0"/>
              </a:rPr>
              <a:t>OVERALL SUMMARY FOR PLATE BOUNDARIES</a:t>
            </a:r>
          </a:p>
        </p:txBody>
      </p:sp>
    </p:spTree>
    <p:extLst>
      <p:ext uri="{BB962C8B-B14F-4D97-AF65-F5344CB8AC3E}">
        <p14:creationId xmlns:p14="http://schemas.microsoft.com/office/powerpoint/2010/main" val="331259164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1746" name="Picture 9" descr="Figure_2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8138" y="1000125"/>
            <a:ext cx="3489325"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7" name="Picture 10" descr="Figure_2_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60000">
            <a:off x="4881563" y="1074738"/>
            <a:ext cx="4090987"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8" name="AutoShape 11"/>
          <p:cNvSpPr>
            <a:spLocks noChangeArrowheads="1"/>
          </p:cNvSpPr>
          <p:nvPr/>
        </p:nvSpPr>
        <p:spPr bwMode="auto">
          <a:xfrm>
            <a:off x="3851275" y="2065338"/>
            <a:ext cx="720725" cy="431800"/>
          </a:xfrm>
          <a:prstGeom prst="leftRightArrow">
            <a:avLst>
              <a:gd name="adj1" fmla="val 50000"/>
              <a:gd name="adj2" fmla="val 33382"/>
            </a:avLst>
          </a:prstGeom>
          <a:solidFill>
            <a:schemeClr val="bg2"/>
          </a:solidFill>
          <a:ln w="9525">
            <a:solidFill>
              <a:schemeClr val="tx1"/>
            </a:solidFill>
            <a:miter lim="800000"/>
            <a:headEnd/>
            <a:tailEnd/>
          </a:ln>
          <a:effectLst>
            <a:outerShdw dist="107763" dir="18900000" algn="ctr" rotWithShape="0">
              <a:schemeClr val="bg2">
                <a:alpha val="50000"/>
              </a:schemeClr>
            </a:outerShdw>
          </a:effectLst>
        </p:spPr>
        <p:txBody>
          <a:bodyPr wrap="none" anchor="ctr"/>
          <a:lstStyle/>
          <a:p>
            <a:pPr>
              <a:defRPr/>
            </a:pPr>
            <a:endParaRPr lang="en-US">
              <a:latin typeface="Arial" pitchFamily="34" charset="0"/>
            </a:endParaRPr>
          </a:p>
        </p:txBody>
      </p:sp>
      <p:sp>
        <p:nvSpPr>
          <p:cNvPr id="31749" name="Text Box 12"/>
          <p:cNvSpPr txBox="1">
            <a:spLocks noChangeArrowheads="1"/>
          </p:cNvSpPr>
          <p:nvPr/>
        </p:nvSpPr>
        <p:spPr bwMode="auto">
          <a:xfrm>
            <a:off x="-12700" y="4005263"/>
            <a:ext cx="91440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sz="1600" b="1"/>
              <a:t>Comparison:</a:t>
            </a:r>
            <a:r>
              <a:rPr lang="en-US" altLang="en-US" sz="1600"/>
              <a:t> the dense bands of seismicity around the world coincide with the boundaries between tectonic plates.</a:t>
            </a:r>
          </a:p>
          <a:p>
            <a:pPr eaLnBrk="1" hangingPunct="1">
              <a:spcBef>
                <a:spcPct val="50000"/>
              </a:spcBef>
            </a:pPr>
            <a:r>
              <a:rPr lang="en-US" altLang="en-US" sz="1600"/>
              <a:t>Earthquakes occurring on the boundaries between plates are generally referred to as </a:t>
            </a:r>
            <a:r>
              <a:rPr lang="en-US" altLang="en-US" sz="1600" b="1"/>
              <a:t>inter-plate events</a:t>
            </a:r>
            <a:r>
              <a:rPr lang="en-US" altLang="en-US" sz="1600"/>
              <a:t>. There are earthquakes, however, such as the New Madrid earthquakes that occur far from the boundaries of tectonic plates and which do not appear therefore to be directly related to the interaction between tectonic plates. Such events are generally referred to as </a:t>
            </a:r>
            <a:r>
              <a:rPr lang="en-US" altLang="en-US" sz="1600" b="1"/>
              <a:t>intra-plate earthquakes</a:t>
            </a:r>
            <a:r>
              <a:rPr lang="en-US" altLang="en-US" sz="1600"/>
              <a:t>.</a:t>
            </a:r>
          </a:p>
          <a:p>
            <a:pPr eaLnBrk="1" hangingPunct="1">
              <a:spcBef>
                <a:spcPct val="50000"/>
              </a:spcBef>
            </a:pPr>
            <a:r>
              <a:rPr lang="en-US" altLang="en-US" sz="1600" b="1"/>
              <a:t> </a:t>
            </a:r>
            <a:endParaRPr lang="en-US" altLang="en-US" sz="1600"/>
          </a:p>
        </p:txBody>
      </p:sp>
    </p:spTree>
    <p:extLst>
      <p:ext uri="{BB962C8B-B14F-4D97-AF65-F5344CB8AC3E}">
        <p14:creationId xmlns:p14="http://schemas.microsoft.com/office/powerpoint/2010/main" val="300912539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2770" name="Picture 4" descr="atlantic_03_ma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333375"/>
            <a:ext cx="3140075" cy="417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Text Box 11"/>
          <p:cNvSpPr txBox="1">
            <a:spLocks noChangeArrowheads="1"/>
          </p:cNvSpPr>
          <p:nvPr/>
        </p:nvSpPr>
        <p:spPr bwMode="auto">
          <a:xfrm>
            <a:off x="4140200" y="1454150"/>
            <a:ext cx="3203575"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a:t>The sea-floor spreading is observed clearly.</a:t>
            </a:r>
          </a:p>
          <a:p>
            <a:pPr eaLnBrk="1" hangingPunct="1"/>
            <a:r>
              <a:rPr lang="en-US" altLang="en-US"/>
              <a:t>Since new material is created at the mid-ocean ridges and Earth is not expanding, somewhere material must be removed from the surface. It turns out that old ocean floor is “subducted” into the mantle at </a:t>
            </a:r>
            <a:r>
              <a:rPr lang="en-US" altLang="en-US" u="sng">
                <a:solidFill>
                  <a:srgbClr val="FF3300"/>
                </a:solidFill>
              </a:rPr>
              <a:t>subduction zones</a:t>
            </a:r>
            <a:r>
              <a:rPr lang="en-US" altLang="en-US"/>
              <a:t>.</a:t>
            </a:r>
          </a:p>
        </p:txBody>
      </p:sp>
      <p:pic>
        <p:nvPicPr>
          <p:cNvPr id="32773" name="Picture 12"/>
          <p:cNvPicPr>
            <a:picLocks noChangeAspect="1" noChangeArrowheads="1"/>
          </p:cNvPicPr>
          <p:nvPr/>
        </p:nvPicPr>
        <p:blipFill>
          <a:blip r:embed="rId4" cstate="print">
            <a:clrChange>
              <a:clrFrom>
                <a:srgbClr val="336666"/>
              </a:clrFrom>
              <a:clrTo>
                <a:srgbClr val="336666">
                  <a:alpha val="0"/>
                </a:srgbClr>
              </a:clrTo>
            </a:clrChange>
            <a:duotone>
              <a:schemeClr val="bg2">
                <a:shade val="45000"/>
                <a:satMod val="135000"/>
              </a:schemeClr>
              <a:prstClr val="white"/>
            </a:duotone>
            <a:extLst/>
          </a:blip>
          <a:srcRect/>
          <a:stretch>
            <a:fillRect/>
          </a:stretch>
        </p:blipFill>
        <p:spPr bwMode="auto">
          <a:xfrm>
            <a:off x="900113" y="4581525"/>
            <a:ext cx="6511925" cy="1747838"/>
          </a:xfrm>
          <a:prstGeom prst="rect">
            <a:avLst/>
          </a:prstGeom>
          <a:noFill/>
          <a:ln>
            <a:noFill/>
          </a:ln>
          <a:extLst/>
        </p:spPr>
      </p:pic>
      <p:sp>
        <p:nvSpPr>
          <p:cNvPr id="6" name="Text Box 10"/>
          <p:cNvSpPr txBox="1">
            <a:spLocks noChangeArrowheads="1"/>
          </p:cNvSpPr>
          <p:nvPr/>
        </p:nvSpPr>
        <p:spPr bwMode="auto">
          <a:xfrm>
            <a:off x="4281488" y="404813"/>
            <a:ext cx="3024187" cy="830262"/>
          </a:xfrm>
          <a:prstGeom prst="rect">
            <a:avLst/>
          </a:prstGeom>
          <a:noFill/>
          <a:ln w="9525">
            <a:noFill/>
            <a:miter lim="800000"/>
            <a:headEnd/>
            <a:tailEnd/>
          </a:ln>
          <a:effectLst/>
        </p:spPr>
        <p:txBody>
          <a:bodyPr>
            <a:spAutoFit/>
          </a:bodyPr>
          <a:lstStyle/>
          <a:p>
            <a:pPr>
              <a:spcBef>
                <a:spcPct val="50000"/>
              </a:spcBef>
              <a:defRPr/>
            </a:pPr>
            <a:r>
              <a:rPr lang="en-US" sz="2400" b="1" i="1" dirty="0">
                <a:effectLst>
                  <a:outerShdw blurRad="38100" dist="38100" dir="2700000" algn="tl">
                    <a:srgbClr val="C0C0C0"/>
                  </a:outerShdw>
                </a:effectLst>
                <a:latin typeface="Arial" pitchFamily="34" charset="0"/>
              </a:rPr>
              <a:t>The mechanism for continental drift</a:t>
            </a:r>
          </a:p>
        </p:txBody>
      </p:sp>
    </p:spTree>
    <p:extLst>
      <p:ext uri="{BB962C8B-B14F-4D97-AF65-F5344CB8AC3E}">
        <p14:creationId xmlns:p14="http://schemas.microsoft.com/office/powerpoint/2010/main" val="228813549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dirty="0" smtClean="0"/>
              <a:t>A detailed look at one region</a:t>
            </a:r>
          </a:p>
        </p:txBody>
      </p:sp>
      <p:sp>
        <p:nvSpPr>
          <p:cNvPr id="34819" name="Content Placeholder 2"/>
          <p:cNvSpPr>
            <a:spLocks noGrp="1"/>
          </p:cNvSpPr>
          <p:nvPr>
            <p:ph idx="1"/>
          </p:nvPr>
        </p:nvSpPr>
        <p:spPr/>
        <p:txBody>
          <a:bodyPr/>
          <a:lstStyle/>
          <a:p>
            <a:endParaRPr lang="en-US" altLang="en-US" smtClean="0"/>
          </a:p>
        </p:txBody>
      </p:sp>
    </p:spTree>
    <p:extLst>
      <p:ext uri="{BB962C8B-B14F-4D97-AF65-F5344CB8AC3E}">
        <p14:creationId xmlns:p14="http://schemas.microsoft.com/office/powerpoint/2010/main" val="392356783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5842"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7575" y="1409700"/>
            <a:ext cx="222885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969167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6866" name="Picture 2" descr="http://www.earthobservatory.sg/images/stories/news/myanmar-24mar2011/asia-deformation-50m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0"/>
            <a:ext cx="5715000" cy="659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323850" y="5673725"/>
            <a:ext cx="2286000" cy="830263"/>
          </a:xfrm>
          <a:prstGeom prst="rect">
            <a:avLst/>
          </a:prstGeom>
          <a:noFill/>
        </p:spPr>
        <p:txBody>
          <a:bodyPr>
            <a:spAutoFit/>
          </a:bodyPr>
          <a:lstStyle/>
          <a:p>
            <a:pPr>
              <a:defRPr/>
            </a:pPr>
            <a:r>
              <a:rPr lang="en-US" sz="1200" dirty="0">
                <a:solidFill>
                  <a:schemeClr val="bg1">
                    <a:lumMod val="50000"/>
                  </a:schemeClr>
                </a:solidFill>
                <a:latin typeface="Arial" pitchFamily="34" charset="0"/>
              </a:rPr>
              <a:t>http://www.earthobservatory.sg/media/news-and-features/295-myanmar-earthquake-of-march-24th-magnitude-68.html</a:t>
            </a:r>
          </a:p>
        </p:txBody>
      </p:sp>
    </p:spTree>
    <p:extLst>
      <p:ext uri="{BB962C8B-B14F-4D97-AF65-F5344CB8AC3E}">
        <p14:creationId xmlns:p14="http://schemas.microsoft.com/office/powerpoint/2010/main" val="83068241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7890"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7225" y="-247650"/>
            <a:ext cx="5289550" cy="684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344518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8914" name="Group 2"/>
          <p:cNvGrpSpPr>
            <a:grpSpLocks/>
          </p:cNvGrpSpPr>
          <p:nvPr/>
        </p:nvGrpSpPr>
        <p:grpSpPr bwMode="auto">
          <a:xfrm>
            <a:off x="1528763" y="733425"/>
            <a:ext cx="2743200" cy="5735638"/>
            <a:chOff x="1537" y="1394"/>
            <a:chExt cx="4321" cy="9033"/>
          </a:xfrm>
        </p:grpSpPr>
        <p:grpSp>
          <p:nvGrpSpPr>
            <p:cNvPr id="38918" name="Group 3"/>
            <p:cNvGrpSpPr>
              <a:grpSpLocks/>
            </p:cNvGrpSpPr>
            <p:nvPr/>
          </p:nvGrpSpPr>
          <p:grpSpPr bwMode="auto">
            <a:xfrm>
              <a:off x="1604" y="10360"/>
              <a:ext cx="2" cy="63"/>
              <a:chOff x="1604" y="10360"/>
              <a:chExt cx="2" cy="63"/>
            </a:xfrm>
          </p:grpSpPr>
          <p:sp>
            <p:nvSpPr>
              <p:cNvPr id="39671" name="Freeform 4"/>
              <p:cNvSpPr>
                <a:spLocks/>
              </p:cNvSpPr>
              <p:nvPr/>
            </p:nvSpPr>
            <p:spPr bwMode="auto">
              <a:xfrm>
                <a:off x="1604" y="10360"/>
                <a:ext cx="2" cy="63"/>
              </a:xfrm>
              <a:custGeom>
                <a:avLst/>
                <a:gdLst>
                  <a:gd name="T0" fmla="*/ 0 w 2"/>
                  <a:gd name="T1" fmla="*/ 10360 h 63"/>
                  <a:gd name="T2" fmla="*/ 0 w 2"/>
                  <a:gd name="T3" fmla="*/ 10422 h 63"/>
                  <a:gd name="T4" fmla="*/ 0 60000 65536"/>
                  <a:gd name="T5" fmla="*/ 0 60000 65536"/>
                  <a:gd name="T6" fmla="*/ 0 w 2"/>
                  <a:gd name="T7" fmla="*/ 0 h 63"/>
                  <a:gd name="T8" fmla="*/ 2 w 2"/>
                  <a:gd name="T9" fmla="*/ 63 h 63"/>
                </a:gdLst>
                <a:ahLst/>
                <a:cxnLst>
                  <a:cxn ang="T4">
                    <a:pos x="T0" y="T1"/>
                  </a:cxn>
                  <a:cxn ang="T5">
                    <a:pos x="T2" y="T3"/>
                  </a:cxn>
                </a:cxnLst>
                <a:rect l="T6" t="T7" r="T8" b="T9"/>
                <a:pathLst>
                  <a:path w="2" h="63">
                    <a:moveTo>
                      <a:pt x="0" y="0"/>
                    </a:moveTo>
                    <a:lnTo>
                      <a:pt x="0" y="62"/>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19" name="Group 5"/>
            <p:cNvGrpSpPr>
              <a:grpSpLocks/>
            </p:cNvGrpSpPr>
            <p:nvPr/>
          </p:nvGrpSpPr>
          <p:grpSpPr bwMode="auto">
            <a:xfrm>
              <a:off x="1541" y="10360"/>
              <a:ext cx="63" cy="2"/>
              <a:chOff x="1541" y="10360"/>
              <a:chExt cx="63" cy="2"/>
            </a:xfrm>
          </p:grpSpPr>
          <p:sp>
            <p:nvSpPr>
              <p:cNvPr id="39670" name="Freeform 6"/>
              <p:cNvSpPr>
                <a:spLocks/>
              </p:cNvSpPr>
              <p:nvPr/>
            </p:nvSpPr>
            <p:spPr bwMode="auto">
              <a:xfrm>
                <a:off x="1541" y="10360"/>
                <a:ext cx="63" cy="2"/>
              </a:xfrm>
              <a:custGeom>
                <a:avLst/>
                <a:gdLst>
                  <a:gd name="T0" fmla="*/ 63 w 63"/>
                  <a:gd name="T1" fmla="*/ 0 h 2"/>
                  <a:gd name="T2" fmla="*/ 0 w 63"/>
                  <a:gd name="T3" fmla="*/ 0 h 2"/>
                  <a:gd name="T4" fmla="*/ 0 60000 65536"/>
                  <a:gd name="T5" fmla="*/ 0 60000 65536"/>
                  <a:gd name="T6" fmla="*/ 0 w 63"/>
                  <a:gd name="T7" fmla="*/ 0 h 2"/>
                  <a:gd name="T8" fmla="*/ 63 w 63"/>
                  <a:gd name="T9" fmla="*/ 2 h 2"/>
                </a:gdLst>
                <a:ahLst/>
                <a:cxnLst>
                  <a:cxn ang="T4">
                    <a:pos x="T0" y="T1"/>
                  </a:cxn>
                  <a:cxn ang="T5">
                    <a:pos x="T2" y="T3"/>
                  </a:cxn>
                </a:cxnLst>
                <a:rect l="T6" t="T7" r="T8" b="T9"/>
                <a:pathLst>
                  <a:path w="63" h="2">
                    <a:moveTo>
                      <a:pt x="63" y="0"/>
                    </a:moveTo>
                    <a:lnTo>
                      <a:pt x="0"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20" name="Group 7"/>
            <p:cNvGrpSpPr>
              <a:grpSpLocks/>
            </p:cNvGrpSpPr>
            <p:nvPr/>
          </p:nvGrpSpPr>
          <p:grpSpPr bwMode="auto">
            <a:xfrm>
              <a:off x="1604" y="1397"/>
              <a:ext cx="2" cy="63"/>
              <a:chOff x="1604" y="1397"/>
              <a:chExt cx="2" cy="63"/>
            </a:xfrm>
          </p:grpSpPr>
          <p:sp>
            <p:nvSpPr>
              <p:cNvPr id="39669" name="Freeform 8"/>
              <p:cNvSpPr>
                <a:spLocks/>
              </p:cNvSpPr>
              <p:nvPr/>
            </p:nvSpPr>
            <p:spPr bwMode="auto">
              <a:xfrm>
                <a:off x="1604" y="1397"/>
                <a:ext cx="2" cy="63"/>
              </a:xfrm>
              <a:custGeom>
                <a:avLst/>
                <a:gdLst>
                  <a:gd name="T0" fmla="*/ 0 w 2"/>
                  <a:gd name="T1" fmla="*/ 1460 h 63"/>
                  <a:gd name="T2" fmla="*/ 0 w 2"/>
                  <a:gd name="T3" fmla="*/ 1397 h 63"/>
                  <a:gd name="T4" fmla="*/ 0 60000 65536"/>
                  <a:gd name="T5" fmla="*/ 0 60000 65536"/>
                  <a:gd name="T6" fmla="*/ 0 w 2"/>
                  <a:gd name="T7" fmla="*/ 0 h 63"/>
                  <a:gd name="T8" fmla="*/ 2 w 2"/>
                  <a:gd name="T9" fmla="*/ 63 h 63"/>
                </a:gdLst>
                <a:ahLst/>
                <a:cxnLst>
                  <a:cxn ang="T4">
                    <a:pos x="T0" y="T1"/>
                  </a:cxn>
                  <a:cxn ang="T5">
                    <a:pos x="T2" y="T3"/>
                  </a:cxn>
                </a:cxnLst>
                <a:rect l="T6" t="T7" r="T8" b="T9"/>
                <a:pathLst>
                  <a:path w="2" h="63">
                    <a:moveTo>
                      <a:pt x="0" y="63"/>
                    </a:moveTo>
                    <a:lnTo>
                      <a:pt x="0"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21" name="Group 9"/>
            <p:cNvGrpSpPr>
              <a:grpSpLocks/>
            </p:cNvGrpSpPr>
            <p:nvPr/>
          </p:nvGrpSpPr>
          <p:grpSpPr bwMode="auto">
            <a:xfrm>
              <a:off x="1541" y="1460"/>
              <a:ext cx="63" cy="2"/>
              <a:chOff x="1541" y="1460"/>
              <a:chExt cx="63" cy="2"/>
            </a:xfrm>
          </p:grpSpPr>
          <p:sp>
            <p:nvSpPr>
              <p:cNvPr id="39668" name="Freeform 10"/>
              <p:cNvSpPr>
                <a:spLocks/>
              </p:cNvSpPr>
              <p:nvPr/>
            </p:nvSpPr>
            <p:spPr bwMode="auto">
              <a:xfrm>
                <a:off x="1541" y="1460"/>
                <a:ext cx="63" cy="2"/>
              </a:xfrm>
              <a:custGeom>
                <a:avLst/>
                <a:gdLst>
                  <a:gd name="T0" fmla="*/ 63 w 63"/>
                  <a:gd name="T1" fmla="*/ 0 h 2"/>
                  <a:gd name="T2" fmla="*/ 0 w 63"/>
                  <a:gd name="T3" fmla="*/ 0 h 2"/>
                  <a:gd name="T4" fmla="*/ 0 60000 65536"/>
                  <a:gd name="T5" fmla="*/ 0 60000 65536"/>
                  <a:gd name="T6" fmla="*/ 0 w 63"/>
                  <a:gd name="T7" fmla="*/ 0 h 2"/>
                  <a:gd name="T8" fmla="*/ 63 w 63"/>
                  <a:gd name="T9" fmla="*/ 2 h 2"/>
                </a:gdLst>
                <a:ahLst/>
                <a:cxnLst>
                  <a:cxn ang="T4">
                    <a:pos x="T0" y="T1"/>
                  </a:cxn>
                  <a:cxn ang="T5">
                    <a:pos x="T2" y="T3"/>
                  </a:cxn>
                </a:cxnLst>
                <a:rect l="T6" t="T7" r="T8" b="T9"/>
                <a:pathLst>
                  <a:path w="63" h="2">
                    <a:moveTo>
                      <a:pt x="63" y="0"/>
                    </a:moveTo>
                    <a:lnTo>
                      <a:pt x="0"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22" name="Group 11"/>
            <p:cNvGrpSpPr>
              <a:grpSpLocks/>
            </p:cNvGrpSpPr>
            <p:nvPr/>
          </p:nvGrpSpPr>
          <p:grpSpPr bwMode="auto">
            <a:xfrm>
              <a:off x="1541" y="9827"/>
              <a:ext cx="63" cy="2"/>
              <a:chOff x="1541" y="9827"/>
              <a:chExt cx="63" cy="2"/>
            </a:xfrm>
          </p:grpSpPr>
          <p:sp>
            <p:nvSpPr>
              <p:cNvPr id="39667" name="Freeform 12"/>
              <p:cNvSpPr>
                <a:spLocks/>
              </p:cNvSpPr>
              <p:nvPr/>
            </p:nvSpPr>
            <p:spPr bwMode="auto">
              <a:xfrm>
                <a:off x="1541" y="9827"/>
                <a:ext cx="63" cy="2"/>
              </a:xfrm>
              <a:custGeom>
                <a:avLst/>
                <a:gdLst>
                  <a:gd name="T0" fmla="*/ 63 w 63"/>
                  <a:gd name="T1" fmla="*/ 0 h 2"/>
                  <a:gd name="T2" fmla="*/ 0 w 63"/>
                  <a:gd name="T3" fmla="*/ 0 h 2"/>
                  <a:gd name="T4" fmla="*/ 0 60000 65536"/>
                  <a:gd name="T5" fmla="*/ 0 60000 65536"/>
                  <a:gd name="T6" fmla="*/ 0 w 63"/>
                  <a:gd name="T7" fmla="*/ 0 h 2"/>
                  <a:gd name="T8" fmla="*/ 63 w 63"/>
                  <a:gd name="T9" fmla="*/ 2 h 2"/>
                </a:gdLst>
                <a:ahLst/>
                <a:cxnLst>
                  <a:cxn ang="T4">
                    <a:pos x="T0" y="T1"/>
                  </a:cxn>
                  <a:cxn ang="T5">
                    <a:pos x="T2" y="T3"/>
                  </a:cxn>
                </a:cxnLst>
                <a:rect l="T6" t="T7" r="T8" b="T9"/>
                <a:pathLst>
                  <a:path w="63" h="2">
                    <a:moveTo>
                      <a:pt x="63" y="0"/>
                    </a:moveTo>
                    <a:lnTo>
                      <a:pt x="0"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23" name="Group 13"/>
            <p:cNvGrpSpPr>
              <a:grpSpLocks/>
            </p:cNvGrpSpPr>
            <p:nvPr/>
          </p:nvGrpSpPr>
          <p:grpSpPr bwMode="auto">
            <a:xfrm>
              <a:off x="1541" y="9293"/>
              <a:ext cx="63" cy="2"/>
              <a:chOff x="1541" y="9293"/>
              <a:chExt cx="63" cy="2"/>
            </a:xfrm>
          </p:grpSpPr>
          <p:sp>
            <p:nvSpPr>
              <p:cNvPr id="39666" name="Freeform 14"/>
              <p:cNvSpPr>
                <a:spLocks/>
              </p:cNvSpPr>
              <p:nvPr/>
            </p:nvSpPr>
            <p:spPr bwMode="auto">
              <a:xfrm>
                <a:off x="1541" y="9293"/>
                <a:ext cx="63" cy="2"/>
              </a:xfrm>
              <a:custGeom>
                <a:avLst/>
                <a:gdLst>
                  <a:gd name="T0" fmla="*/ 63 w 63"/>
                  <a:gd name="T1" fmla="*/ 0 h 2"/>
                  <a:gd name="T2" fmla="*/ 0 w 63"/>
                  <a:gd name="T3" fmla="*/ 0 h 2"/>
                  <a:gd name="T4" fmla="*/ 0 60000 65536"/>
                  <a:gd name="T5" fmla="*/ 0 60000 65536"/>
                  <a:gd name="T6" fmla="*/ 0 w 63"/>
                  <a:gd name="T7" fmla="*/ 0 h 2"/>
                  <a:gd name="T8" fmla="*/ 63 w 63"/>
                  <a:gd name="T9" fmla="*/ 2 h 2"/>
                </a:gdLst>
                <a:ahLst/>
                <a:cxnLst>
                  <a:cxn ang="T4">
                    <a:pos x="T0" y="T1"/>
                  </a:cxn>
                  <a:cxn ang="T5">
                    <a:pos x="T2" y="T3"/>
                  </a:cxn>
                </a:cxnLst>
                <a:rect l="T6" t="T7" r="T8" b="T9"/>
                <a:pathLst>
                  <a:path w="63" h="2">
                    <a:moveTo>
                      <a:pt x="63" y="0"/>
                    </a:moveTo>
                    <a:lnTo>
                      <a:pt x="0"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24" name="Group 15"/>
            <p:cNvGrpSpPr>
              <a:grpSpLocks/>
            </p:cNvGrpSpPr>
            <p:nvPr/>
          </p:nvGrpSpPr>
          <p:grpSpPr bwMode="auto">
            <a:xfrm>
              <a:off x="1541" y="8753"/>
              <a:ext cx="63" cy="2"/>
              <a:chOff x="1541" y="8753"/>
              <a:chExt cx="63" cy="2"/>
            </a:xfrm>
          </p:grpSpPr>
          <p:sp>
            <p:nvSpPr>
              <p:cNvPr id="39665" name="Freeform 16"/>
              <p:cNvSpPr>
                <a:spLocks/>
              </p:cNvSpPr>
              <p:nvPr/>
            </p:nvSpPr>
            <p:spPr bwMode="auto">
              <a:xfrm>
                <a:off x="1541" y="8753"/>
                <a:ext cx="63" cy="2"/>
              </a:xfrm>
              <a:custGeom>
                <a:avLst/>
                <a:gdLst>
                  <a:gd name="T0" fmla="*/ 63 w 63"/>
                  <a:gd name="T1" fmla="*/ 0 h 2"/>
                  <a:gd name="T2" fmla="*/ 0 w 63"/>
                  <a:gd name="T3" fmla="*/ 0 h 2"/>
                  <a:gd name="T4" fmla="*/ 0 60000 65536"/>
                  <a:gd name="T5" fmla="*/ 0 60000 65536"/>
                  <a:gd name="T6" fmla="*/ 0 w 63"/>
                  <a:gd name="T7" fmla="*/ 0 h 2"/>
                  <a:gd name="T8" fmla="*/ 63 w 63"/>
                  <a:gd name="T9" fmla="*/ 2 h 2"/>
                </a:gdLst>
                <a:ahLst/>
                <a:cxnLst>
                  <a:cxn ang="T4">
                    <a:pos x="T0" y="T1"/>
                  </a:cxn>
                  <a:cxn ang="T5">
                    <a:pos x="T2" y="T3"/>
                  </a:cxn>
                </a:cxnLst>
                <a:rect l="T6" t="T7" r="T8" b="T9"/>
                <a:pathLst>
                  <a:path w="63" h="2">
                    <a:moveTo>
                      <a:pt x="63" y="0"/>
                    </a:moveTo>
                    <a:lnTo>
                      <a:pt x="0"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25" name="Group 17"/>
            <p:cNvGrpSpPr>
              <a:grpSpLocks/>
            </p:cNvGrpSpPr>
            <p:nvPr/>
          </p:nvGrpSpPr>
          <p:grpSpPr bwMode="auto">
            <a:xfrm>
              <a:off x="1541" y="8213"/>
              <a:ext cx="63" cy="2"/>
              <a:chOff x="1541" y="8213"/>
              <a:chExt cx="63" cy="2"/>
            </a:xfrm>
          </p:grpSpPr>
          <p:sp>
            <p:nvSpPr>
              <p:cNvPr id="39664" name="Freeform 18"/>
              <p:cNvSpPr>
                <a:spLocks/>
              </p:cNvSpPr>
              <p:nvPr/>
            </p:nvSpPr>
            <p:spPr bwMode="auto">
              <a:xfrm>
                <a:off x="1541" y="8213"/>
                <a:ext cx="63" cy="2"/>
              </a:xfrm>
              <a:custGeom>
                <a:avLst/>
                <a:gdLst>
                  <a:gd name="T0" fmla="*/ 63 w 63"/>
                  <a:gd name="T1" fmla="*/ 0 h 2"/>
                  <a:gd name="T2" fmla="*/ 0 w 63"/>
                  <a:gd name="T3" fmla="*/ 0 h 2"/>
                  <a:gd name="T4" fmla="*/ 0 60000 65536"/>
                  <a:gd name="T5" fmla="*/ 0 60000 65536"/>
                  <a:gd name="T6" fmla="*/ 0 w 63"/>
                  <a:gd name="T7" fmla="*/ 0 h 2"/>
                  <a:gd name="T8" fmla="*/ 63 w 63"/>
                  <a:gd name="T9" fmla="*/ 2 h 2"/>
                </a:gdLst>
                <a:ahLst/>
                <a:cxnLst>
                  <a:cxn ang="T4">
                    <a:pos x="T0" y="T1"/>
                  </a:cxn>
                  <a:cxn ang="T5">
                    <a:pos x="T2" y="T3"/>
                  </a:cxn>
                </a:cxnLst>
                <a:rect l="T6" t="T7" r="T8" b="T9"/>
                <a:pathLst>
                  <a:path w="63" h="2">
                    <a:moveTo>
                      <a:pt x="63" y="0"/>
                    </a:moveTo>
                    <a:lnTo>
                      <a:pt x="0"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26" name="Group 19"/>
            <p:cNvGrpSpPr>
              <a:grpSpLocks/>
            </p:cNvGrpSpPr>
            <p:nvPr/>
          </p:nvGrpSpPr>
          <p:grpSpPr bwMode="auto">
            <a:xfrm>
              <a:off x="1541" y="7673"/>
              <a:ext cx="63" cy="2"/>
              <a:chOff x="1541" y="7673"/>
              <a:chExt cx="63" cy="2"/>
            </a:xfrm>
          </p:grpSpPr>
          <p:sp>
            <p:nvSpPr>
              <p:cNvPr id="39663" name="Freeform 20"/>
              <p:cNvSpPr>
                <a:spLocks/>
              </p:cNvSpPr>
              <p:nvPr/>
            </p:nvSpPr>
            <p:spPr bwMode="auto">
              <a:xfrm>
                <a:off x="1541" y="7673"/>
                <a:ext cx="63" cy="2"/>
              </a:xfrm>
              <a:custGeom>
                <a:avLst/>
                <a:gdLst>
                  <a:gd name="T0" fmla="*/ 63 w 63"/>
                  <a:gd name="T1" fmla="*/ 0 h 2"/>
                  <a:gd name="T2" fmla="*/ 0 w 63"/>
                  <a:gd name="T3" fmla="*/ 0 h 2"/>
                  <a:gd name="T4" fmla="*/ 0 60000 65536"/>
                  <a:gd name="T5" fmla="*/ 0 60000 65536"/>
                  <a:gd name="T6" fmla="*/ 0 w 63"/>
                  <a:gd name="T7" fmla="*/ 0 h 2"/>
                  <a:gd name="T8" fmla="*/ 63 w 63"/>
                  <a:gd name="T9" fmla="*/ 2 h 2"/>
                </a:gdLst>
                <a:ahLst/>
                <a:cxnLst>
                  <a:cxn ang="T4">
                    <a:pos x="T0" y="T1"/>
                  </a:cxn>
                  <a:cxn ang="T5">
                    <a:pos x="T2" y="T3"/>
                  </a:cxn>
                </a:cxnLst>
                <a:rect l="T6" t="T7" r="T8" b="T9"/>
                <a:pathLst>
                  <a:path w="63" h="2">
                    <a:moveTo>
                      <a:pt x="63" y="0"/>
                    </a:moveTo>
                    <a:lnTo>
                      <a:pt x="0"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27" name="Group 21"/>
            <p:cNvGrpSpPr>
              <a:grpSpLocks/>
            </p:cNvGrpSpPr>
            <p:nvPr/>
          </p:nvGrpSpPr>
          <p:grpSpPr bwMode="auto">
            <a:xfrm>
              <a:off x="1541" y="7126"/>
              <a:ext cx="63" cy="2"/>
              <a:chOff x="1541" y="7126"/>
              <a:chExt cx="63" cy="2"/>
            </a:xfrm>
          </p:grpSpPr>
          <p:sp>
            <p:nvSpPr>
              <p:cNvPr id="39662" name="Freeform 22"/>
              <p:cNvSpPr>
                <a:spLocks/>
              </p:cNvSpPr>
              <p:nvPr/>
            </p:nvSpPr>
            <p:spPr bwMode="auto">
              <a:xfrm>
                <a:off x="1541" y="7126"/>
                <a:ext cx="63" cy="2"/>
              </a:xfrm>
              <a:custGeom>
                <a:avLst/>
                <a:gdLst>
                  <a:gd name="T0" fmla="*/ 63 w 63"/>
                  <a:gd name="T1" fmla="*/ 0 h 2"/>
                  <a:gd name="T2" fmla="*/ 0 w 63"/>
                  <a:gd name="T3" fmla="*/ 0 h 2"/>
                  <a:gd name="T4" fmla="*/ 0 60000 65536"/>
                  <a:gd name="T5" fmla="*/ 0 60000 65536"/>
                  <a:gd name="T6" fmla="*/ 0 w 63"/>
                  <a:gd name="T7" fmla="*/ 0 h 2"/>
                  <a:gd name="T8" fmla="*/ 63 w 63"/>
                  <a:gd name="T9" fmla="*/ 2 h 2"/>
                </a:gdLst>
                <a:ahLst/>
                <a:cxnLst>
                  <a:cxn ang="T4">
                    <a:pos x="T0" y="T1"/>
                  </a:cxn>
                  <a:cxn ang="T5">
                    <a:pos x="T2" y="T3"/>
                  </a:cxn>
                </a:cxnLst>
                <a:rect l="T6" t="T7" r="T8" b="T9"/>
                <a:pathLst>
                  <a:path w="63" h="2">
                    <a:moveTo>
                      <a:pt x="63" y="0"/>
                    </a:moveTo>
                    <a:lnTo>
                      <a:pt x="0"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28" name="Group 23"/>
            <p:cNvGrpSpPr>
              <a:grpSpLocks/>
            </p:cNvGrpSpPr>
            <p:nvPr/>
          </p:nvGrpSpPr>
          <p:grpSpPr bwMode="auto">
            <a:xfrm>
              <a:off x="1541" y="6579"/>
              <a:ext cx="63" cy="2"/>
              <a:chOff x="1541" y="6579"/>
              <a:chExt cx="63" cy="2"/>
            </a:xfrm>
          </p:grpSpPr>
          <p:sp>
            <p:nvSpPr>
              <p:cNvPr id="39661" name="Freeform 24"/>
              <p:cNvSpPr>
                <a:spLocks/>
              </p:cNvSpPr>
              <p:nvPr/>
            </p:nvSpPr>
            <p:spPr bwMode="auto">
              <a:xfrm>
                <a:off x="1541" y="6579"/>
                <a:ext cx="63" cy="2"/>
              </a:xfrm>
              <a:custGeom>
                <a:avLst/>
                <a:gdLst>
                  <a:gd name="T0" fmla="*/ 63 w 63"/>
                  <a:gd name="T1" fmla="*/ 0 h 2"/>
                  <a:gd name="T2" fmla="*/ 0 w 63"/>
                  <a:gd name="T3" fmla="*/ 0 h 2"/>
                  <a:gd name="T4" fmla="*/ 0 60000 65536"/>
                  <a:gd name="T5" fmla="*/ 0 60000 65536"/>
                  <a:gd name="T6" fmla="*/ 0 w 63"/>
                  <a:gd name="T7" fmla="*/ 0 h 2"/>
                  <a:gd name="T8" fmla="*/ 63 w 63"/>
                  <a:gd name="T9" fmla="*/ 2 h 2"/>
                </a:gdLst>
                <a:ahLst/>
                <a:cxnLst>
                  <a:cxn ang="T4">
                    <a:pos x="T0" y="T1"/>
                  </a:cxn>
                  <a:cxn ang="T5">
                    <a:pos x="T2" y="T3"/>
                  </a:cxn>
                </a:cxnLst>
                <a:rect l="T6" t="T7" r="T8" b="T9"/>
                <a:pathLst>
                  <a:path w="63" h="2">
                    <a:moveTo>
                      <a:pt x="63" y="0"/>
                    </a:moveTo>
                    <a:lnTo>
                      <a:pt x="0"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29" name="Group 25"/>
            <p:cNvGrpSpPr>
              <a:grpSpLocks/>
            </p:cNvGrpSpPr>
            <p:nvPr/>
          </p:nvGrpSpPr>
          <p:grpSpPr bwMode="auto">
            <a:xfrm>
              <a:off x="1541" y="6025"/>
              <a:ext cx="63" cy="2"/>
              <a:chOff x="1541" y="6025"/>
              <a:chExt cx="63" cy="2"/>
            </a:xfrm>
          </p:grpSpPr>
          <p:sp>
            <p:nvSpPr>
              <p:cNvPr id="39660" name="Freeform 26"/>
              <p:cNvSpPr>
                <a:spLocks/>
              </p:cNvSpPr>
              <p:nvPr/>
            </p:nvSpPr>
            <p:spPr bwMode="auto">
              <a:xfrm>
                <a:off x="1541" y="6025"/>
                <a:ext cx="63" cy="2"/>
              </a:xfrm>
              <a:custGeom>
                <a:avLst/>
                <a:gdLst>
                  <a:gd name="T0" fmla="*/ 63 w 63"/>
                  <a:gd name="T1" fmla="*/ 0 h 2"/>
                  <a:gd name="T2" fmla="*/ 0 w 63"/>
                  <a:gd name="T3" fmla="*/ 0 h 2"/>
                  <a:gd name="T4" fmla="*/ 0 60000 65536"/>
                  <a:gd name="T5" fmla="*/ 0 60000 65536"/>
                  <a:gd name="T6" fmla="*/ 0 w 63"/>
                  <a:gd name="T7" fmla="*/ 0 h 2"/>
                  <a:gd name="T8" fmla="*/ 63 w 63"/>
                  <a:gd name="T9" fmla="*/ 2 h 2"/>
                </a:gdLst>
                <a:ahLst/>
                <a:cxnLst>
                  <a:cxn ang="T4">
                    <a:pos x="T0" y="T1"/>
                  </a:cxn>
                  <a:cxn ang="T5">
                    <a:pos x="T2" y="T3"/>
                  </a:cxn>
                </a:cxnLst>
                <a:rect l="T6" t="T7" r="T8" b="T9"/>
                <a:pathLst>
                  <a:path w="63" h="2">
                    <a:moveTo>
                      <a:pt x="63" y="0"/>
                    </a:moveTo>
                    <a:lnTo>
                      <a:pt x="0"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30" name="Group 27"/>
            <p:cNvGrpSpPr>
              <a:grpSpLocks/>
            </p:cNvGrpSpPr>
            <p:nvPr/>
          </p:nvGrpSpPr>
          <p:grpSpPr bwMode="auto">
            <a:xfrm>
              <a:off x="1541" y="5471"/>
              <a:ext cx="63" cy="2"/>
              <a:chOff x="1541" y="5471"/>
              <a:chExt cx="63" cy="2"/>
            </a:xfrm>
          </p:grpSpPr>
          <p:sp>
            <p:nvSpPr>
              <p:cNvPr id="39659" name="Freeform 28"/>
              <p:cNvSpPr>
                <a:spLocks/>
              </p:cNvSpPr>
              <p:nvPr/>
            </p:nvSpPr>
            <p:spPr bwMode="auto">
              <a:xfrm>
                <a:off x="1541" y="5471"/>
                <a:ext cx="63" cy="2"/>
              </a:xfrm>
              <a:custGeom>
                <a:avLst/>
                <a:gdLst>
                  <a:gd name="T0" fmla="*/ 63 w 63"/>
                  <a:gd name="T1" fmla="*/ 0 h 2"/>
                  <a:gd name="T2" fmla="*/ 0 w 63"/>
                  <a:gd name="T3" fmla="*/ 0 h 2"/>
                  <a:gd name="T4" fmla="*/ 0 60000 65536"/>
                  <a:gd name="T5" fmla="*/ 0 60000 65536"/>
                  <a:gd name="T6" fmla="*/ 0 w 63"/>
                  <a:gd name="T7" fmla="*/ 0 h 2"/>
                  <a:gd name="T8" fmla="*/ 63 w 63"/>
                  <a:gd name="T9" fmla="*/ 2 h 2"/>
                </a:gdLst>
                <a:ahLst/>
                <a:cxnLst>
                  <a:cxn ang="T4">
                    <a:pos x="T0" y="T1"/>
                  </a:cxn>
                  <a:cxn ang="T5">
                    <a:pos x="T2" y="T3"/>
                  </a:cxn>
                </a:cxnLst>
                <a:rect l="T6" t="T7" r="T8" b="T9"/>
                <a:pathLst>
                  <a:path w="63" h="2">
                    <a:moveTo>
                      <a:pt x="63" y="0"/>
                    </a:moveTo>
                    <a:lnTo>
                      <a:pt x="0"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31" name="Group 29"/>
            <p:cNvGrpSpPr>
              <a:grpSpLocks/>
            </p:cNvGrpSpPr>
            <p:nvPr/>
          </p:nvGrpSpPr>
          <p:grpSpPr bwMode="auto">
            <a:xfrm>
              <a:off x="1541" y="4910"/>
              <a:ext cx="63" cy="2"/>
              <a:chOff x="1541" y="4910"/>
              <a:chExt cx="63" cy="2"/>
            </a:xfrm>
          </p:grpSpPr>
          <p:sp>
            <p:nvSpPr>
              <p:cNvPr id="39658" name="Freeform 30"/>
              <p:cNvSpPr>
                <a:spLocks/>
              </p:cNvSpPr>
              <p:nvPr/>
            </p:nvSpPr>
            <p:spPr bwMode="auto">
              <a:xfrm>
                <a:off x="1541" y="4910"/>
                <a:ext cx="63" cy="2"/>
              </a:xfrm>
              <a:custGeom>
                <a:avLst/>
                <a:gdLst>
                  <a:gd name="T0" fmla="*/ 63 w 63"/>
                  <a:gd name="T1" fmla="*/ 0 h 2"/>
                  <a:gd name="T2" fmla="*/ 0 w 63"/>
                  <a:gd name="T3" fmla="*/ 0 h 2"/>
                  <a:gd name="T4" fmla="*/ 0 60000 65536"/>
                  <a:gd name="T5" fmla="*/ 0 60000 65536"/>
                  <a:gd name="T6" fmla="*/ 0 w 63"/>
                  <a:gd name="T7" fmla="*/ 0 h 2"/>
                  <a:gd name="T8" fmla="*/ 63 w 63"/>
                  <a:gd name="T9" fmla="*/ 2 h 2"/>
                </a:gdLst>
                <a:ahLst/>
                <a:cxnLst>
                  <a:cxn ang="T4">
                    <a:pos x="T0" y="T1"/>
                  </a:cxn>
                  <a:cxn ang="T5">
                    <a:pos x="T2" y="T3"/>
                  </a:cxn>
                </a:cxnLst>
                <a:rect l="T6" t="T7" r="T8" b="T9"/>
                <a:pathLst>
                  <a:path w="63" h="2">
                    <a:moveTo>
                      <a:pt x="63" y="0"/>
                    </a:moveTo>
                    <a:lnTo>
                      <a:pt x="0"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32" name="Group 31"/>
            <p:cNvGrpSpPr>
              <a:grpSpLocks/>
            </p:cNvGrpSpPr>
            <p:nvPr/>
          </p:nvGrpSpPr>
          <p:grpSpPr bwMode="auto">
            <a:xfrm>
              <a:off x="1541" y="4345"/>
              <a:ext cx="63" cy="2"/>
              <a:chOff x="1541" y="4345"/>
              <a:chExt cx="63" cy="2"/>
            </a:xfrm>
          </p:grpSpPr>
          <p:sp>
            <p:nvSpPr>
              <p:cNvPr id="39657" name="Freeform 32"/>
              <p:cNvSpPr>
                <a:spLocks/>
              </p:cNvSpPr>
              <p:nvPr/>
            </p:nvSpPr>
            <p:spPr bwMode="auto">
              <a:xfrm>
                <a:off x="1541" y="4345"/>
                <a:ext cx="63" cy="2"/>
              </a:xfrm>
              <a:custGeom>
                <a:avLst/>
                <a:gdLst>
                  <a:gd name="T0" fmla="*/ 63 w 63"/>
                  <a:gd name="T1" fmla="*/ 0 h 2"/>
                  <a:gd name="T2" fmla="*/ 0 w 63"/>
                  <a:gd name="T3" fmla="*/ 0 h 2"/>
                  <a:gd name="T4" fmla="*/ 0 60000 65536"/>
                  <a:gd name="T5" fmla="*/ 0 60000 65536"/>
                  <a:gd name="T6" fmla="*/ 0 w 63"/>
                  <a:gd name="T7" fmla="*/ 0 h 2"/>
                  <a:gd name="T8" fmla="*/ 63 w 63"/>
                  <a:gd name="T9" fmla="*/ 2 h 2"/>
                </a:gdLst>
                <a:ahLst/>
                <a:cxnLst>
                  <a:cxn ang="T4">
                    <a:pos x="T0" y="T1"/>
                  </a:cxn>
                  <a:cxn ang="T5">
                    <a:pos x="T2" y="T3"/>
                  </a:cxn>
                </a:cxnLst>
                <a:rect l="T6" t="T7" r="T8" b="T9"/>
                <a:pathLst>
                  <a:path w="63" h="2">
                    <a:moveTo>
                      <a:pt x="63" y="0"/>
                    </a:moveTo>
                    <a:lnTo>
                      <a:pt x="0"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33" name="Group 33"/>
            <p:cNvGrpSpPr>
              <a:grpSpLocks/>
            </p:cNvGrpSpPr>
            <p:nvPr/>
          </p:nvGrpSpPr>
          <p:grpSpPr bwMode="auto">
            <a:xfrm>
              <a:off x="1541" y="3777"/>
              <a:ext cx="63" cy="2"/>
              <a:chOff x="1541" y="3777"/>
              <a:chExt cx="63" cy="2"/>
            </a:xfrm>
          </p:grpSpPr>
          <p:sp>
            <p:nvSpPr>
              <p:cNvPr id="39656" name="Freeform 34"/>
              <p:cNvSpPr>
                <a:spLocks/>
              </p:cNvSpPr>
              <p:nvPr/>
            </p:nvSpPr>
            <p:spPr bwMode="auto">
              <a:xfrm>
                <a:off x="1541" y="3777"/>
                <a:ext cx="63" cy="2"/>
              </a:xfrm>
              <a:custGeom>
                <a:avLst/>
                <a:gdLst>
                  <a:gd name="T0" fmla="*/ 63 w 63"/>
                  <a:gd name="T1" fmla="*/ 0 h 2"/>
                  <a:gd name="T2" fmla="*/ 0 w 63"/>
                  <a:gd name="T3" fmla="*/ 0 h 2"/>
                  <a:gd name="T4" fmla="*/ 0 60000 65536"/>
                  <a:gd name="T5" fmla="*/ 0 60000 65536"/>
                  <a:gd name="T6" fmla="*/ 0 w 63"/>
                  <a:gd name="T7" fmla="*/ 0 h 2"/>
                  <a:gd name="T8" fmla="*/ 63 w 63"/>
                  <a:gd name="T9" fmla="*/ 2 h 2"/>
                </a:gdLst>
                <a:ahLst/>
                <a:cxnLst>
                  <a:cxn ang="T4">
                    <a:pos x="T0" y="T1"/>
                  </a:cxn>
                  <a:cxn ang="T5">
                    <a:pos x="T2" y="T3"/>
                  </a:cxn>
                </a:cxnLst>
                <a:rect l="T6" t="T7" r="T8" b="T9"/>
                <a:pathLst>
                  <a:path w="63" h="2">
                    <a:moveTo>
                      <a:pt x="63" y="0"/>
                    </a:moveTo>
                    <a:lnTo>
                      <a:pt x="0"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34" name="Group 35"/>
            <p:cNvGrpSpPr>
              <a:grpSpLocks/>
            </p:cNvGrpSpPr>
            <p:nvPr/>
          </p:nvGrpSpPr>
          <p:grpSpPr bwMode="auto">
            <a:xfrm>
              <a:off x="1541" y="3206"/>
              <a:ext cx="63" cy="2"/>
              <a:chOff x="1541" y="3206"/>
              <a:chExt cx="63" cy="2"/>
            </a:xfrm>
          </p:grpSpPr>
          <p:sp>
            <p:nvSpPr>
              <p:cNvPr id="39655" name="Freeform 36"/>
              <p:cNvSpPr>
                <a:spLocks/>
              </p:cNvSpPr>
              <p:nvPr/>
            </p:nvSpPr>
            <p:spPr bwMode="auto">
              <a:xfrm>
                <a:off x="1541" y="3206"/>
                <a:ext cx="63" cy="2"/>
              </a:xfrm>
              <a:custGeom>
                <a:avLst/>
                <a:gdLst>
                  <a:gd name="T0" fmla="*/ 63 w 63"/>
                  <a:gd name="T1" fmla="*/ 0 h 2"/>
                  <a:gd name="T2" fmla="*/ 0 w 63"/>
                  <a:gd name="T3" fmla="*/ 0 h 2"/>
                  <a:gd name="T4" fmla="*/ 0 60000 65536"/>
                  <a:gd name="T5" fmla="*/ 0 60000 65536"/>
                  <a:gd name="T6" fmla="*/ 0 w 63"/>
                  <a:gd name="T7" fmla="*/ 0 h 2"/>
                  <a:gd name="T8" fmla="*/ 63 w 63"/>
                  <a:gd name="T9" fmla="*/ 2 h 2"/>
                </a:gdLst>
                <a:ahLst/>
                <a:cxnLst>
                  <a:cxn ang="T4">
                    <a:pos x="T0" y="T1"/>
                  </a:cxn>
                  <a:cxn ang="T5">
                    <a:pos x="T2" y="T3"/>
                  </a:cxn>
                </a:cxnLst>
                <a:rect l="T6" t="T7" r="T8" b="T9"/>
                <a:pathLst>
                  <a:path w="63" h="2">
                    <a:moveTo>
                      <a:pt x="63" y="0"/>
                    </a:moveTo>
                    <a:lnTo>
                      <a:pt x="0"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35" name="Group 37"/>
            <p:cNvGrpSpPr>
              <a:grpSpLocks/>
            </p:cNvGrpSpPr>
            <p:nvPr/>
          </p:nvGrpSpPr>
          <p:grpSpPr bwMode="auto">
            <a:xfrm>
              <a:off x="1541" y="2631"/>
              <a:ext cx="63" cy="2"/>
              <a:chOff x="1541" y="2631"/>
              <a:chExt cx="63" cy="2"/>
            </a:xfrm>
          </p:grpSpPr>
          <p:sp>
            <p:nvSpPr>
              <p:cNvPr id="39654" name="Freeform 38"/>
              <p:cNvSpPr>
                <a:spLocks/>
              </p:cNvSpPr>
              <p:nvPr/>
            </p:nvSpPr>
            <p:spPr bwMode="auto">
              <a:xfrm>
                <a:off x="1541" y="2631"/>
                <a:ext cx="63" cy="2"/>
              </a:xfrm>
              <a:custGeom>
                <a:avLst/>
                <a:gdLst>
                  <a:gd name="T0" fmla="*/ 63 w 63"/>
                  <a:gd name="T1" fmla="*/ 0 h 2"/>
                  <a:gd name="T2" fmla="*/ 0 w 63"/>
                  <a:gd name="T3" fmla="*/ 0 h 2"/>
                  <a:gd name="T4" fmla="*/ 0 60000 65536"/>
                  <a:gd name="T5" fmla="*/ 0 60000 65536"/>
                  <a:gd name="T6" fmla="*/ 0 w 63"/>
                  <a:gd name="T7" fmla="*/ 0 h 2"/>
                  <a:gd name="T8" fmla="*/ 63 w 63"/>
                  <a:gd name="T9" fmla="*/ 2 h 2"/>
                </a:gdLst>
                <a:ahLst/>
                <a:cxnLst>
                  <a:cxn ang="T4">
                    <a:pos x="T0" y="T1"/>
                  </a:cxn>
                  <a:cxn ang="T5">
                    <a:pos x="T2" y="T3"/>
                  </a:cxn>
                </a:cxnLst>
                <a:rect l="T6" t="T7" r="T8" b="T9"/>
                <a:pathLst>
                  <a:path w="63" h="2">
                    <a:moveTo>
                      <a:pt x="63" y="0"/>
                    </a:moveTo>
                    <a:lnTo>
                      <a:pt x="0"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36" name="Group 39"/>
            <p:cNvGrpSpPr>
              <a:grpSpLocks/>
            </p:cNvGrpSpPr>
            <p:nvPr/>
          </p:nvGrpSpPr>
          <p:grpSpPr bwMode="auto">
            <a:xfrm>
              <a:off x="1541" y="2049"/>
              <a:ext cx="63" cy="2"/>
              <a:chOff x="1541" y="2049"/>
              <a:chExt cx="63" cy="2"/>
            </a:xfrm>
          </p:grpSpPr>
          <p:sp>
            <p:nvSpPr>
              <p:cNvPr id="39653" name="Freeform 40"/>
              <p:cNvSpPr>
                <a:spLocks/>
              </p:cNvSpPr>
              <p:nvPr/>
            </p:nvSpPr>
            <p:spPr bwMode="auto">
              <a:xfrm>
                <a:off x="1541" y="2049"/>
                <a:ext cx="63" cy="2"/>
              </a:xfrm>
              <a:custGeom>
                <a:avLst/>
                <a:gdLst>
                  <a:gd name="T0" fmla="*/ 63 w 63"/>
                  <a:gd name="T1" fmla="*/ 0 h 2"/>
                  <a:gd name="T2" fmla="*/ 0 w 63"/>
                  <a:gd name="T3" fmla="*/ 0 h 2"/>
                  <a:gd name="T4" fmla="*/ 0 60000 65536"/>
                  <a:gd name="T5" fmla="*/ 0 60000 65536"/>
                  <a:gd name="T6" fmla="*/ 0 w 63"/>
                  <a:gd name="T7" fmla="*/ 0 h 2"/>
                  <a:gd name="T8" fmla="*/ 63 w 63"/>
                  <a:gd name="T9" fmla="*/ 2 h 2"/>
                </a:gdLst>
                <a:ahLst/>
                <a:cxnLst>
                  <a:cxn ang="T4">
                    <a:pos x="T0" y="T1"/>
                  </a:cxn>
                  <a:cxn ang="T5">
                    <a:pos x="T2" y="T3"/>
                  </a:cxn>
                </a:cxnLst>
                <a:rect l="T6" t="T7" r="T8" b="T9"/>
                <a:pathLst>
                  <a:path w="63" h="2">
                    <a:moveTo>
                      <a:pt x="63" y="0"/>
                    </a:moveTo>
                    <a:lnTo>
                      <a:pt x="0"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37" name="Group 41"/>
            <p:cNvGrpSpPr>
              <a:grpSpLocks/>
            </p:cNvGrpSpPr>
            <p:nvPr/>
          </p:nvGrpSpPr>
          <p:grpSpPr bwMode="auto">
            <a:xfrm>
              <a:off x="1604" y="1460"/>
              <a:ext cx="2" cy="8900"/>
              <a:chOff x="1604" y="1460"/>
              <a:chExt cx="2" cy="8900"/>
            </a:xfrm>
          </p:grpSpPr>
          <p:sp>
            <p:nvSpPr>
              <p:cNvPr id="39652" name="Freeform 42"/>
              <p:cNvSpPr>
                <a:spLocks/>
              </p:cNvSpPr>
              <p:nvPr/>
            </p:nvSpPr>
            <p:spPr bwMode="auto">
              <a:xfrm>
                <a:off x="1604" y="1460"/>
                <a:ext cx="2" cy="8900"/>
              </a:xfrm>
              <a:custGeom>
                <a:avLst/>
                <a:gdLst>
                  <a:gd name="T0" fmla="*/ 0 w 2"/>
                  <a:gd name="T1" fmla="*/ 10360 h 8900"/>
                  <a:gd name="T2" fmla="*/ 0 w 2"/>
                  <a:gd name="T3" fmla="*/ 1460 h 8900"/>
                  <a:gd name="T4" fmla="*/ 0 60000 65536"/>
                  <a:gd name="T5" fmla="*/ 0 60000 65536"/>
                  <a:gd name="T6" fmla="*/ 0 w 2"/>
                  <a:gd name="T7" fmla="*/ 0 h 8900"/>
                  <a:gd name="T8" fmla="*/ 2 w 2"/>
                  <a:gd name="T9" fmla="*/ 8900 h 8900"/>
                </a:gdLst>
                <a:ahLst/>
                <a:cxnLst>
                  <a:cxn ang="T4">
                    <a:pos x="T0" y="T1"/>
                  </a:cxn>
                  <a:cxn ang="T5">
                    <a:pos x="T2" y="T3"/>
                  </a:cxn>
                </a:cxnLst>
                <a:rect l="T6" t="T7" r="T8" b="T9"/>
                <a:pathLst>
                  <a:path w="2" h="8900">
                    <a:moveTo>
                      <a:pt x="0" y="8900"/>
                    </a:moveTo>
                    <a:lnTo>
                      <a:pt x="0" y="0"/>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38" name="Group 43"/>
            <p:cNvGrpSpPr>
              <a:grpSpLocks/>
            </p:cNvGrpSpPr>
            <p:nvPr/>
          </p:nvGrpSpPr>
          <p:grpSpPr bwMode="auto">
            <a:xfrm>
              <a:off x="2126" y="10360"/>
              <a:ext cx="2" cy="63"/>
              <a:chOff x="2126" y="10360"/>
              <a:chExt cx="2" cy="63"/>
            </a:xfrm>
          </p:grpSpPr>
          <p:sp>
            <p:nvSpPr>
              <p:cNvPr id="39651" name="Freeform 44"/>
              <p:cNvSpPr>
                <a:spLocks/>
              </p:cNvSpPr>
              <p:nvPr/>
            </p:nvSpPr>
            <p:spPr bwMode="auto">
              <a:xfrm>
                <a:off x="2126" y="10360"/>
                <a:ext cx="2" cy="63"/>
              </a:xfrm>
              <a:custGeom>
                <a:avLst/>
                <a:gdLst>
                  <a:gd name="T0" fmla="*/ 0 w 2"/>
                  <a:gd name="T1" fmla="*/ 10360 h 63"/>
                  <a:gd name="T2" fmla="*/ 0 w 2"/>
                  <a:gd name="T3" fmla="*/ 10422 h 63"/>
                  <a:gd name="T4" fmla="*/ 0 60000 65536"/>
                  <a:gd name="T5" fmla="*/ 0 60000 65536"/>
                  <a:gd name="T6" fmla="*/ 0 w 2"/>
                  <a:gd name="T7" fmla="*/ 0 h 63"/>
                  <a:gd name="T8" fmla="*/ 2 w 2"/>
                  <a:gd name="T9" fmla="*/ 63 h 63"/>
                </a:gdLst>
                <a:ahLst/>
                <a:cxnLst>
                  <a:cxn ang="T4">
                    <a:pos x="T0" y="T1"/>
                  </a:cxn>
                  <a:cxn ang="T5">
                    <a:pos x="T2" y="T3"/>
                  </a:cxn>
                </a:cxnLst>
                <a:rect l="T6" t="T7" r="T8" b="T9"/>
                <a:pathLst>
                  <a:path w="2" h="63">
                    <a:moveTo>
                      <a:pt x="0" y="0"/>
                    </a:moveTo>
                    <a:lnTo>
                      <a:pt x="0" y="62"/>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39" name="Group 45"/>
            <p:cNvGrpSpPr>
              <a:grpSpLocks/>
            </p:cNvGrpSpPr>
            <p:nvPr/>
          </p:nvGrpSpPr>
          <p:grpSpPr bwMode="auto">
            <a:xfrm>
              <a:off x="2653" y="10360"/>
              <a:ext cx="2" cy="63"/>
              <a:chOff x="2653" y="10360"/>
              <a:chExt cx="2" cy="63"/>
            </a:xfrm>
          </p:grpSpPr>
          <p:sp>
            <p:nvSpPr>
              <p:cNvPr id="39650" name="Freeform 46"/>
              <p:cNvSpPr>
                <a:spLocks/>
              </p:cNvSpPr>
              <p:nvPr/>
            </p:nvSpPr>
            <p:spPr bwMode="auto">
              <a:xfrm>
                <a:off x="2653" y="10360"/>
                <a:ext cx="2" cy="63"/>
              </a:xfrm>
              <a:custGeom>
                <a:avLst/>
                <a:gdLst>
                  <a:gd name="T0" fmla="*/ 0 w 2"/>
                  <a:gd name="T1" fmla="*/ 10360 h 63"/>
                  <a:gd name="T2" fmla="*/ 0 w 2"/>
                  <a:gd name="T3" fmla="*/ 10422 h 63"/>
                  <a:gd name="T4" fmla="*/ 0 60000 65536"/>
                  <a:gd name="T5" fmla="*/ 0 60000 65536"/>
                  <a:gd name="T6" fmla="*/ 0 w 2"/>
                  <a:gd name="T7" fmla="*/ 0 h 63"/>
                  <a:gd name="T8" fmla="*/ 2 w 2"/>
                  <a:gd name="T9" fmla="*/ 63 h 63"/>
                </a:gdLst>
                <a:ahLst/>
                <a:cxnLst>
                  <a:cxn ang="T4">
                    <a:pos x="T0" y="T1"/>
                  </a:cxn>
                  <a:cxn ang="T5">
                    <a:pos x="T2" y="T3"/>
                  </a:cxn>
                </a:cxnLst>
                <a:rect l="T6" t="T7" r="T8" b="T9"/>
                <a:pathLst>
                  <a:path w="2" h="63">
                    <a:moveTo>
                      <a:pt x="0" y="0"/>
                    </a:moveTo>
                    <a:lnTo>
                      <a:pt x="0" y="62"/>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40" name="Group 47"/>
            <p:cNvGrpSpPr>
              <a:grpSpLocks/>
            </p:cNvGrpSpPr>
            <p:nvPr/>
          </p:nvGrpSpPr>
          <p:grpSpPr bwMode="auto">
            <a:xfrm>
              <a:off x="3175" y="10360"/>
              <a:ext cx="2" cy="63"/>
              <a:chOff x="3175" y="10360"/>
              <a:chExt cx="2" cy="63"/>
            </a:xfrm>
          </p:grpSpPr>
          <p:sp>
            <p:nvSpPr>
              <p:cNvPr id="39649" name="Freeform 48"/>
              <p:cNvSpPr>
                <a:spLocks/>
              </p:cNvSpPr>
              <p:nvPr/>
            </p:nvSpPr>
            <p:spPr bwMode="auto">
              <a:xfrm>
                <a:off x="3175" y="10360"/>
                <a:ext cx="2" cy="63"/>
              </a:xfrm>
              <a:custGeom>
                <a:avLst/>
                <a:gdLst>
                  <a:gd name="T0" fmla="*/ 0 w 2"/>
                  <a:gd name="T1" fmla="*/ 10360 h 63"/>
                  <a:gd name="T2" fmla="*/ 0 w 2"/>
                  <a:gd name="T3" fmla="*/ 10422 h 63"/>
                  <a:gd name="T4" fmla="*/ 0 60000 65536"/>
                  <a:gd name="T5" fmla="*/ 0 60000 65536"/>
                  <a:gd name="T6" fmla="*/ 0 w 2"/>
                  <a:gd name="T7" fmla="*/ 0 h 63"/>
                  <a:gd name="T8" fmla="*/ 2 w 2"/>
                  <a:gd name="T9" fmla="*/ 63 h 63"/>
                </a:gdLst>
                <a:ahLst/>
                <a:cxnLst>
                  <a:cxn ang="T4">
                    <a:pos x="T0" y="T1"/>
                  </a:cxn>
                  <a:cxn ang="T5">
                    <a:pos x="T2" y="T3"/>
                  </a:cxn>
                </a:cxnLst>
                <a:rect l="T6" t="T7" r="T8" b="T9"/>
                <a:pathLst>
                  <a:path w="2" h="63">
                    <a:moveTo>
                      <a:pt x="0" y="0"/>
                    </a:moveTo>
                    <a:lnTo>
                      <a:pt x="0" y="62"/>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41" name="Group 49"/>
            <p:cNvGrpSpPr>
              <a:grpSpLocks/>
            </p:cNvGrpSpPr>
            <p:nvPr/>
          </p:nvGrpSpPr>
          <p:grpSpPr bwMode="auto">
            <a:xfrm>
              <a:off x="3698" y="10360"/>
              <a:ext cx="2" cy="63"/>
              <a:chOff x="3698" y="10360"/>
              <a:chExt cx="2" cy="63"/>
            </a:xfrm>
          </p:grpSpPr>
          <p:sp>
            <p:nvSpPr>
              <p:cNvPr id="39648" name="Freeform 50"/>
              <p:cNvSpPr>
                <a:spLocks/>
              </p:cNvSpPr>
              <p:nvPr/>
            </p:nvSpPr>
            <p:spPr bwMode="auto">
              <a:xfrm>
                <a:off x="3698" y="10360"/>
                <a:ext cx="2" cy="63"/>
              </a:xfrm>
              <a:custGeom>
                <a:avLst/>
                <a:gdLst>
                  <a:gd name="T0" fmla="*/ 0 w 2"/>
                  <a:gd name="T1" fmla="*/ 10360 h 63"/>
                  <a:gd name="T2" fmla="*/ 0 w 2"/>
                  <a:gd name="T3" fmla="*/ 10422 h 63"/>
                  <a:gd name="T4" fmla="*/ 0 60000 65536"/>
                  <a:gd name="T5" fmla="*/ 0 60000 65536"/>
                  <a:gd name="T6" fmla="*/ 0 w 2"/>
                  <a:gd name="T7" fmla="*/ 0 h 63"/>
                  <a:gd name="T8" fmla="*/ 2 w 2"/>
                  <a:gd name="T9" fmla="*/ 63 h 63"/>
                </a:gdLst>
                <a:ahLst/>
                <a:cxnLst>
                  <a:cxn ang="T4">
                    <a:pos x="T0" y="T1"/>
                  </a:cxn>
                  <a:cxn ang="T5">
                    <a:pos x="T2" y="T3"/>
                  </a:cxn>
                </a:cxnLst>
                <a:rect l="T6" t="T7" r="T8" b="T9"/>
                <a:pathLst>
                  <a:path w="2" h="63">
                    <a:moveTo>
                      <a:pt x="0" y="0"/>
                    </a:moveTo>
                    <a:lnTo>
                      <a:pt x="0" y="62"/>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42" name="Group 51"/>
            <p:cNvGrpSpPr>
              <a:grpSpLocks/>
            </p:cNvGrpSpPr>
            <p:nvPr/>
          </p:nvGrpSpPr>
          <p:grpSpPr bwMode="auto">
            <a:xfrm>
              <a:off x="4221" y="10360"/>
              <a:ext cx="2" cy="63"/>
              <a:chOff x="4221" y="10360"/>
              <a:chExt cx="2" cy="63"/>
            </a:xfrm>
          </p:grpSpPr>
          <p:sp>
            <p:nvSpPr>
              <p:cNvPr id="39647" name="Freeform 52"/>
              <p:cNvSpPr>
                <a:spLocks/>
              </p:cNvSpPr>
              <p:nvPr/>
            </p:nvSpPr>
            <p:spPr bwMode="auto">
              <a:xfrm>
                <a:off x="4221" y="10360"/>
                <a:ext cx="2" cy="63"/>
              </a:xfrm>
              <a:custGeom>
                <a:avLst/>
                <a:gdLst>
                  <a:gd name="T0" fmla="*/ 0 w 2"/>
                  <a:gd name="T1" fmla="*/ 10360 h 63"/>
                  <a:gd name="T2" fmla="*/ 0 w 2"/>
                  <a:gd name="T3" fmla="*/ 10422 h 63"/>
                  <a:gd name="T4" fmla="*/ 0 60000 65536"/>
                  <a:gd name="T5" fmla="*/ 0 60000 65536"/>
                  <a:gd name="T6" fmla="*/ 0 w 2"/>
                  <a:gd name="T7" fmla="*/ 0 h 63"/>
                  <a:gd name="T8" fmla="*/ 2 w 2"/>
                  <a:gd name="T9" fmla="*/ 63 h 63"/>
                </a:gdLst>
                <a:ahLst/>
                <a:cxnLst>
                  <a:cxn ang="T4">
                    <a:pos x="T0" y="T1"/>
                  </a:cxn>
                  <a:cxn ang="T5">
                    <a:pos x="T2" y="T3"/>
                  </a:cxn>
                </a:cxnLst>
                <a:rect l="T6" t="T7" r="T8" b="T9"/>
                <a:pathLst>
                  <a:path w="2" h="63">
                    <a:moveTo>
                      <a:pt x="0" y="0"/>
                    </a:moveTo>
                    <a:lnTo>
                      <a:pt x="0" y="62"/>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43" name="Group 53"/>
            <p:cNvGrpSpPr>
              <a:grpSpLocks/>
            </p:cNvGrpSpPr>
            <p:nvPr/>
          </p:nvGrpSpPr>
          <p:grpSpPr bwMode="auto">
            <a:xfrm>
              <a:off x="4747" y="10360"/>
              <a:ext cx="2" cy="63"/>
              <a:chOff x="4747" y="10360"/>
              <a:chExt cx="2" cy="63"/>
            </a:xfrm>
          </p:grpSpPr>
          <p:sp>
            <p:nvSpPr>
              <p:cNvPr id="39646" name="Freeform 54"/>
              <p:cNvSpPr>
                <a:spLocks/>
              </p:cNvSpPr>
              <p:nvPr/>
            </p:nvSpPr>
            <p:spPr bwMode="auto">
              <a:xfrm>
                <a:off x="4747" y="10360"/>
                <a:ext cx="2" cy="63"/>
              </a:xfrm>
              <a:custGeom>
                <a:avLst/>
                <a:gdLst>
                  <a:gd name="T0" fmla="*/ 0 w 2"/>
                  <a:gd name="T1" fmla="*/ 10360 h 63"/>
                  <a:gd name="T2" fmla="*/ 0 w 2"/>
                  <a:gd name="T3" fmla="*/ 10422 h 63"/>
                  <a:gd name="T4" fmla="*/ 0 60000 65536"/>
                  <a:gd name="T5" fmla="*/ 0 60000 65536"/>
                  <a:gd name="T6" fmla="*/ 0 w 2"/>
                  <a:gd name="T7" fmla="*/ 0 h 63"/>
                  <a:gd name="T8" fmla="*/ 2 w 2"/>
                  <a:gd name="T9" fmla="*/ 63 h 63"/>
                </a:gdLst>
                <a:ahLst/>
                <a:cxnLst>
                  <a:cxn ang="T4">
                    <a:pos x="T0" y="T1"/>
                  </a:cxn>
                  <a:cxn ang="T5">
                    <a:pos x="T2" y="T3"/>
                  </a:cxn>
                </a:cxnLst>
                <a:rect l="T6" t="T7" r="T8" b="T9"/>
                <a:pathLst>
                  <a:path w="2" h="63">
                    <a:moveTo>
                      <a:pt x="0" y="0"/>
                    </a:moveTo>
                    <a:lnTo>
                      <a:pt x="0" y="62"/>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44" name="Group 55"/>
            <p:cNvGrpSpPr>
              <a:grpSpLocks/>
            </p:cNvGrpSpPr>
            <p:nvPr/>
          </p:nvGrpSpPr>
          <p:grpSpPr bwMode="auto">
            <a:xfrm>
              <a:off x="5270" y="10360"/>
              <a:ext cx="2" cy="63"/>
              <a:chOff x="5270" y="10360"/>
              <a:chExt cx="2" cy="63"/>
            </a:xfrm>
          </p:grpSpPr>
          <p:sp>
            <p:nvSpPr>
              <p:cNvPr id="39645" name="Freeform 56"/>
              <p:cNvSpPr>
                <a:spLocks/>
              </p:cNvSpPr>
              <p:nvPr/>
            </p:nvSpPr>
            <p:spPr bwMode="auto">
              <a:xfrm>
                <a:off x="5270" y="10360"/>
                <a:ext cx="2" cy="63"/>
              </a:xfrm>
              <a:custGeom>
                <a:avLst/>
                <a:gdLst>
                  <a:gd name="T0" fmla="*/ 0 w 2"/>
                  <a:gd name="T1" fmla="*/ 10360 h 63"/>
                  <a:gd name="T2" fmla="*/ 0 w 2"/>
                  <a:gd name="T3" fmla="*/ 10422 h 63"/>
                  <a:gd name="T4" fmla="*/ 0 60000 65536"/>
                  <a:gd name="T5" fmla="*/ 0 60000 65536"/>
                  <a:gd name="T6" fmla="*/ 0 w 2"/>
                  <a:gd name="T7" fmla="*/ 0 h 63"/>
                  <a:gd name="T8" fmla="*/ 2 w 2"/>
                  <a:gd name="T9" fmla="*/ 63 h 63"/>
                </a:gdLst>
                <a:ahLst/>
                <a:cxnLst>
                  <a:cxn ang="T4">
                    <a:pos x="T0" y="T1"/>
                  </a:cxn>
                  <a:cxn ang="T5">
                    <a:pos x="T2" y="T3"/>
                  </a:cxn>
                </a:cxnLst>
                <a:rect l="T6" t="T7" r="T8" b="T9"/>
                <a:pathLst>
                  <a:path w="2" h="63">
                    <a:moveTo>
                      <a:pt x="0" y="0"/>
                    </a:moveTo>
                    <a:lnTo>
                      <a:pt x="0" y="62"/>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45" name="Group 57"/>
            <p:cNvGrpSpPr>
              <a:grpSpLocks/>
            </p:cNvGrpSpPr>
            <p:nvPr/>
          </p:nvGrpSpPr>
          <p:grpSpPr bwMode="auto">
            <a:xfrm>
              <a:off x="5792" y="10360"/>
              <a:ext cx="2" cy="63"/>
              <a:chOff x="5792" y="10360"/>
              <a:chExt cx="2" cy="63"/>
            </a:xfrm>
          </p:grpSpPr>
          <p:sp>
            <p:nvSpPr>
              <p:cNvPr id="39644" name="Freeform 58"/>
              <p:cNvSpPr>
                <a:spLocks/>
              </p:cNvSpPr>
              <p:nvPr/>
            </p:nvSpPr>
            <p:spPr bwMode="auto">
              <a:xfrm>
                <a:off x="5792" y="10360"/>
                <a:ext cx="2" cy="63"/>
              </a:xfrm>
              <a:custGeom>
                <a:avLst/>
                <a:gdLst>
                  <a:gd name="T0" fmla="*/ 0 w 2"/>
                  <a:gd name="T1" fmla="*/ 10360 h 63"/>
                  <a:gd name="T2" fmla="*/ 0 w 2"/>
                  <a:gd name="T3" fmla="*/ 10422 h 63"/>
                  <a:gd name="T4" fmla="*/ 0 60000 65536"/>
                  <a:gd name="T5" fmla="*/ 0 60000 65536"/>
                  <a:gd name="T6" fmla="*/ 0 w 2"/>
                  <a:gd name="T7" fmla="*/ 0 h 63"/>
                  <a:gd name="T8" fmla="*/ 2 w 2"/>
                  <a:gd name="T9" fmla="*/ 63 h 63"/>
                </a:gdLst>
                <a:ahLst/>
                <a:cxnLst>
                  <a:cxn ang="T4">
                    <a:pos x="T0" y="T1"/>
                  </a:cxn>
                  <a:cxn ang="T5">
                    <a:pos x="T2" y="T3"/>
                  </a:cxn>
                </a:cxnLst>
                <a:rect l="T6" t="T7" r="T8" b="T9"/>
                <a:pathLst>
                  <a:path w="2" h="63">
                    <a:moveTo>
                      <a:pt x="0" y="0"/>
                    </a:moveTo>
                    <a:lnTo>
                      <a:pt x="0" y="62"/>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46" name="Group 59"/>
            <p:cNvGrpSpPr>
              <a:grpSpLocks/>
            </p:cNvGrpSpPr>
            <p:nvPr/>
          </p:nvGrpSpPr>
          <p:grpSpPr bwMode="auto">
            <a:xfrm>
              <a:off x="5792" y="10360"/>
              <a:ext cx="63" cy="2"/>
              <a:chOff x="5792" y="10360"/>
              <a:chExt cx="63" cy="2"/>
            </a:xfrm>
          </p:grpSpPr>
          <p:sp>
            <p:nvSpPr>
              <p:cNvPr id="39643" name="Freeform 60"/>
              <p:cNvSpPr>
                <a:spLocks/>
              </p:cNvSpPr>
              <p:nvPr/>
            </p:nvSpPr>
            <p:spPr bwMode="auto">
              <a:xfrm>
                <a:off x="5792" y="10360"/>
                <a:ext cx="63" cy="2"/>
              </a:xfrm>
              <a:custGeom>
                <a:avLst/>
                <a:gdLst>
                  <a:gd name="T0" fmla="*/ 0 w 63"/>
                  <a:gd name="T1" fmla="*/ 0 h 2"/>
                  <a:gd name="T2" fmla="*/ 63 w 63"/>
                  <a:gd name="T3" fmla="*/ 0 h 2"/>
                  <a:gd name="T4" fmla="*/ 0 60000 65536"/>
                  <a:gd name="T5" fmla="*/ 0 60000 65536"/>
                  <a:gd name="T6" fmla="*/ 0 w 63"/>
                  <a:gd name="T7" fmla="*/ 0 h 2"/>
                  <a:gd name="T8" fmla="*/ 63 w 63"/>
                  <a:gd name="T9" fmla="*/ 2 h 2"/>
                </a:gdLst>
                <a:ahLst/>
                <a:cxnLst>
                  <a:cxn ang="T4">
                    <a:pos x="T0" y="T1"/>
                  </a:cxn>
                  <a:cxn ang="T5">
                    <a:pos x="T2" y="T3"/>
                  </a:cxn>
                </a:cxnLst>
                <a:rect l="T6" t="T7" r="T8" b="T9"/>
                <a:pathLst>
                  <a:path w="63" h="2">
                    <a:moveTo>
                      <a:pt x="0" y="0"/>
                    </a:moveTo>
                    <a:lnTo>
                      <a:pt x="63"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47" name="Group 61"/>
            <p:cNvGrpSpPr>
              <a:grpSpLocks/>
            </p:cNvGrpSpPr>
            <p:nvPr/>
          </p:nvGrpSpPr>
          <p:grpSpPr bwMode="auto">
            <a:xfrm>
              <a:off x="5792" y="1397"/>
              <a:ext cx="2" cy="63"/>
              <a:chOff x="5792" y="1397"/>
              <a:chExt cx="2" cy="63"/>
            </a:xfrm>
          </p:grpSpPr>
          <p:sp>
            <p:nvSpPr>
              <p:cNvPr id="39642" name="Freeform 62"/>
              <p:cNvSpPr>
                <a:spLocks/>
              </p:cNvSpPr>
              <p:nvPr/>
            </p:nvSpPr>
            <p:spPr bwMode="auto">
              <a:xfrm>
                <a:off x="5792" y="1397"/>
                <a:ext cx="2" cy="63"/>
              </a:xfrm>
              <a:custGeom>
                <a:avLst/>
                <a:gdLst>
                  <a:gd name="T0" fmla="*/ 0 w 2"/>
                  <a:gd name="T1" fmla="*/ 1460 h 63"/>
                  <a:gd name="T2" fmla="*/ 0 w 2"/>
                  <a:gd name="T3" fmla="*/ 1397 h 63"/>
                  <a:gd name="T4" fmla="*/ 0 60000 65536"/>
                  <a:gd name="T5" fmla="*/ 0 60000 65536"/>
                  <a:gd name="T6" fmla="*/ 0 w 2"/>
                  <a:gd name="T7" fmla="*/ 0 h 63"/>
                  <a:gd name="T8" fmla="*/ 2 w 2"/>
                  <a:gd name="T9" fmla="*/ 63 h 63"/>
                </a:gdLst>
                <a:ahLst/>
                <a:cxnLst>
                  <a:cxn ang="T4">
                    <a:pos x="T0" y="T1"/>
                  </a:cxn>
                  <a:cxn ang="T5">
                    <a:pos x="T2" y="T3"/>
                  </a:cxn>
                </a:cxnLst>
                <a:rect l="T6" t="T7" r="T8" b="T9"/>
                <a:pathLst>
                  <a:path w="2" h="63">
                    <a:moveTo>
                      <a:pt x="0" y="63"/>
                    </a:moveTo>
                    <a:lnTo>
                      <a:pt x="0"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48" name="Group 63"/>
            <p:cNvGrpSpPr>
              <a:grpSpLocks/>
            </p:cNvGrpSpPr>
            <p:nvPr/>
          </p:nvGrpSpPr>
          <p:grpSpPr bwMode="auto">
            <a:xfrm>
              <a:off x="5792" y="1460"/>
              <a:ext cx="63" cy="2"/>
              <a:chOff x="5792" y="1460"/>
              <a:chExt cx="63" cy="2"/>
            </a:xfrm>
          </p:grpSpPr>
          <p:sp>
            <p:nvSpPr>
              <p:cNvPr id="39641" name="Freeform 64"/>
              <p:cNvSpPr>
                <a:spLocks/>
              </p:cNvSpPr>
              <p:nvPr/>
            </p:nvSpPr>
            <p:spPr bwMode="auto">
              <a:xfrm>
                <a:off x="5792" y="1460"/>
                <a:ext cx="63" cy="2"/>
              </a:xfrm>
              <a:custGeom>
                <a:avLst/>
                <a:gdLst>
                  <a:gd name="T0" fmla="*/ 0 w 63"/>
                  <a:gd name="T1" fmla="*/ 0 h 2"/>
                  <a:gd name="T2" fmla="*/ 63 w 63"/>
                  <a:gd name="T3" fmla="*/ 0 h 2"/>
                  <a:gd name="T4" fmla="*/ 0 60000 65536"/>
                  <a:gd name="T5" fmla="*/ 0 60000 65536"/>
                  <a:gd name="T6" fmla="*/ 0 w 63"/>
                  <a:gd name="T7" fmla="*/ 0 h 2"/>
                  <a:gd name="T8" fmla="*/ 63 w 63"/>
                  <a:gd name="T9" fmla="*/ 2 h 2"/>
                </a:gdLst>
                <a:ahLst/>
                <a:cxnLst>
                  <a:cxn ang="T4">
                    <a:pos x="T0" y="T1"/>
                  </a:cxn>
                  <a:cxn ang="T5">
                    <a:pos x="T2" y="T3"/>
                  </a:cxn>
                </a:cxnLst>
                <a:rect l="T6" t="T7" r="T8" b="T9"/>
                <a:pathLst>
                  <a:path w="63" h="2">
                    <a:moveTo>
                      <a:pt x="0" y="0"/>
                    </a:moveTo>
                    <a:lnTo>
                      <a:pt x="63"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49" name="Group 65"/>
            <p:cNvGrpSpPr>
              <a:grpSpLocks/>
            </p:cNvGrpSpPr>
            <p:nvPr/>
          </p:nvGrpSpPr>
          <p:grpSpPr bwMode="auto">
            <a:xfrm>
              <a:off x="5792" y="9827"/>
              <a:ext cx="63" cy="2"/>
              <a:chOff x="5792" y="9827"/>
              <a:chExt cx="63" cy="2"/>
            </a:xfrm>
          </p:grpSpPr>
          <p:sp>
            <p:nvSpPr>
              <p:cNvPr id="39640" name="Freeform 66"/>
              <p:cNvSpPr>
                <a:spLocks/>
              </p:cNvSpPr>
              <p:nvPr/>
            </p:nvSpPr>
            <p:spPr bwMode="auto">
              <a:xfrm>
                <a:off x="5792" y="9827"/>
                <a:ext cx="63" cy="2"/>
              </a:xfrm>
              <a:custGeom>
                <a:avLst/>
                <a:gdLst>
                  <a:gd name="T0" fmla="*/ 0 w 63"/>
                  <a:gd name="T1" fmla="*/ 0 h 2"/>
                  <a:gd name="T2" fmla="*/ 63 w 63"/>
                  <a:gd name="T3" fmla="*/ 0 h 2"/>
                  <a:gd name="T4" fmla="*/ 0 60000 65536"/>
                  <a:gd name="T5" fmla="*/ 0 60000 65536"/>
                  <a:gd name="T6" fmla="*/ 0 w 63"/>
                  <a:gd name="T7" fmla="*/ 0 h 2"/>
                  <a:gd name="T8" fmla="*/ 63 w 63"/>
                  <a:gd name="T9" fmla="*/ 2 h 2"/>
                </a:gdLst>
                <a:ahLst/>
                <a:cxnLst>
                  <a:cxn ang="T4">
                    <a:pos x="T0" y="T1"/>
                  </a:cxn>
                  <a:cxn ang="T5">
                    <a:pos x="T2" y="T3"/>
                  </a:cxn>
                </a:cxnLst>
                <a:rect l="T6" t="T7" r="T8" b="T9"/>
                <a:pathLst>
                  <a:path w="63" h="2">
                    <a:moveTo>
                      <a:pt x="0" y="0"/>
                    </a:moveTo>
                    <a:lnTo>
                      <a:pt x="63"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50" name="Group 67"/>
            <p:cNvGrpSpPr>
              <a:grpSpLocks/>
            </p:cNvGrpSpPr>
            <p:nvPr/>
          </p:nvGrpSpPr>
          <p:grpSpPr bwMode="auto">
            <a:xfrm>
              <a:off x="5792" y="9293"/>
              <a:ext cx="63" cy="2"/>
              <a:chOff x="5792" y="9293"/>
              <a:chExt cx="63" cy="2"/>
            </a:xfrm>
          </p:grpSpPr>
          <p:sp>
            <p:nvSpPr>
              <p:cNvPr id="39639" name="Freeform 68"/>
              <p:cNvSpPr>
                <a:spLocks/>
              </p:cNvSpPr>
              <p:nvPr/>
            </p:nvSpPr>
            <p:spPr bwMode="auto">
              <a:xfrm>
                <a:off x="5792" y="9293"/>
                <a:ext cx="63" cy="2"/>
              </a:xfrm>
              <a:custGeom>
                <a:avLst/>
                <a:gdLst>
                  <a:gd name="T0" fmla="*/ 0 w 63"/>
                  <a:gd name="T1" fmla="*/ 0 h 2"/>
                  <a:gd name="T2" fmla="*/ 63 w 63"/>
                  <a:gd name="T3" fmla="*/ 0 h 2"/>
                  <a:gd name="T4" fmla="*/ 0 60000 65536"/>
                  <a:gd name="T5" fmla="*/ 0 60000 65536"/>
                  <a:gd name="T6" fmla="*/ 0 w 63"/>
                  <a:gd name="T7" fmla="*/ 0 h 2"/>
                  <a:gd name="T8" fmla="*/ 63 w 63"/>
                  <a:gd name="T9" fmla="*/ 2 h 2"/>
                </a:gdLst>
                <a:ahLst/>
                <a:cxnLst>
                  <a:cxn ang="T4">
                    <a:pos x="T0" y="T1"/>
                  </a:cxn>
                  <a:cxn ang="T5">
                    <a:pos x="T2" y="T3"/>
                  </a:cxn>
                </a:cxnLst>
                <a:rect l="T6" t="T7" r="T8" b="T9"/>
                <a:pathLst>
                  <a:path w="63" h="2">
                    <a:moveTo>
                      <a:pt x="0" y="0"/>
                    </a:moveTo>
                    <a:lnTo>
                      <a:pt x="63"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51" name="Group 69"/>
            <p:cNvGrpSpPr>
              <a:grpSpLocks/>
            </p:cNvGrpSpPr>
            <p:nvPr/>
          </p:nvGrpSpPr>
          <p:grpSpPr bwMode="auto">
            <a:xfrm>
              <a:off x="5792" y="8753"/>
              <a:ext cx="63" cy="2"/>
              <a:chOff x="5792" y="8753"/>
              <a:chExt cx="63" cy="2"/>
            </a:xfrm>
          </p:grpSpPr>
          <p:sp>
            <p:nvSpPr>
              <p:cNvPr id="39638" name="Freeform 70"/>
              <p:cNvSpPr>
                <a:spLocks/>
              </p:cNvSpPr>
              <p:nvPr/>
            </p:nvSpPr>
            <p:spPr bwMode="auto">
              <a:xfrm>
                <a:off x="5792" y="8753"/>
                <a:ext cx="63" cy="2"/>
              </a:xfrm>
              <a:custGeom>
                <a:avLst/>
                <a:gdLst>
                  <a:gd name="T0" fmla="*/ 0 w 63"/>
                  <a:gd name="T1" fmla="*/ 0 h 2"/>
                  <a:gd name="T2" fmla="*/ 63 w 63"/>
                  <a:gd name="T3" fmla="*/ 0 h 2"/>
                  <a:gd name="T4" fmla="*/ 0 60000 65536"/>
                  <a:gd name="T5" fmla="*/ 0 60000 65536"/>
                  <a:gd name="T6" fmla="*/ 0 w 63"/>
                  <a:gd name="T7" fmla="*/ 0 h 2"/>
                  <a:gd name="T8" fmla="*/ 63 w 63"/>
                  <a:gd name="T9" fmla="*/ 2 h 2"/>
                </a:gdLst>
                <a:ahLst/>
                <a:cxnLst>
                  <a:cxn ang="T4">
                    <a:pos x="T0" y="T1"/>
                  </a:cxn>
                  <a:cxn ang="T5">
                    <a:pos x="T2" y="T3"/>
                  </a:cxn>
                </a:cxnLst>
                <a:rect l="T6" t="T7" r="T8" b="T9"/>
                <a:pathLst>
                  <a:path w="63" h="2">
                    <a:moveTo>
                      <a:pt x="0" y="0"/>
                    </a:moveTo>
                    <a:lnTo>
                      <a:pt x="63"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52" name="Group 71"/>
            <p:cNvGrpSpPr>
              <a:grpSpLocks/>
            </p:cNvGrpSpPr>
            <p:nvPr/>
          </p:nvGrpSpPr>
          <p:grpSpPr bwMode="auto">
            <a:xfrm>
              <a:off x="5792" y="8213"/>
              <a:ext cx="63" cy="2"/>
              <a:chOff x="5792" y="8213"/>
              <a:chExt cx="63" cy="2"/>
            </a:xfrm>
          </p:grpSpPr>
          <p:sp>
            <p:nvSpPr>
              <p:cNvPr id="39637" name="Freeform 72"/>
              <p:cNvSpPr>
                <a:spLocks/>
              </p:cNvSpPr>
              <p:nvPr/>
            </p:nvSpPr>
            <p:spPr bwMode="auto">
              <a:xfrm>
                <a:off x="5792" y="8213"/>
                <a:ext cx="63" cy="2"/>
              </a:xfrm>
              <a:custGeom>
                <a:avLst/>
                <a:gdLst>
                  <a:gd name="T0" fmla="*/ 0 w 63"/>
                  <a:gd name="T1" fmla="*/ 0 h 2"/>
                  <a:gd name="T2" fmla="*/ 63 w 63"/>
                  <a:gd name="T3" fmla="*/ 0 h 2"/>
                  <a:gd name="T4" fmla="*/ 0 60000 65536"/>
                  <a:gd name="T5" fmla="*/ 0 60000 65536"/>
                  <a:gd name="T6" fmla="*/ 0 w 63"/>
                  <a:gd name="T7" fmla="*/ 0 h 2"/>
                  <a:gd name="T8" fmla="*/ 63 w 63"/>
                  <a:gd name="T9" fmla="*/ 2 h 2"/>
                </a:gdLst>
                <a:ahLst/>
                <a:cxnLst>
                  <a:cxn ang="T4">
                    <a:pos x="T0" y="T1"/>
                  </a:cxn>
                  <a:cxn ang="T5">
                    <a:pos x="T2" y="T3"/>
                  </a:cxn>
                </a:cxnLst>
                <a:rect l="T6" t="T7" r="T8" b="T9"/>
                <a:pathLst>
                  <a:path w="63" h="2">
                    <a:moveTo>
                      <a:pt x="0" y="0"/>
                    </a:moveTo>
                    <a:lnTo>
                      <a:pt x="63"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53" name="Group 73"/>
            <p:cNvGrpSpPr>
              <a:grpSpLocks/>
            </p:cNvGrpSpPr>
            <p:nvPr/>
          </p:nvGrpSpPr>
          <p:grpSpPr bwMode="auto">
            <a:xfrm>
              <a:off x="5792" y="7673"/>
              <a:ext cx="63" cy="2"/>
              <a:chOff x="5792" y="7673"/>
              <a:chExt cx="63" cy="2"/>
            </a:xfrm>
          </p:grpSpPr>
          <p:sp>
            <p:nvSpPr>
              <p:cNvPr id="39636" name="Freeform 74"/>
              <p:cNvSpPr>
                <a:spLocks/>
              </p:cNvSpPr>
              <p:nvPr/>
            </p:nvSpPr>
            <p:spPr bwMode="auto">
              <a:xfrm>
                <a:off x="5792" y="7673"/>
                <a:ext cx="63" cy="2"/>
              </a:xfrm>
              <a:custGeom>
                <a:avLst/>
                <a:gdLst>
                  <a:gd name="T0" fmla="*/ 0 w 63"/>
                  <a:gd name="T1" fmla="*/ 0 h 2"/>
                  <a:gd name="T2" fmla="*/ 63 w 63"/>
                  <a:gd name="T3" fmla="*/ 0 h 2"/>
                  <a:gd name="T4" fmla="*/ 0 60000 65536"/>
                  <a:gd name="T5" fmla="*/ 0 60000 65536"/>
                  <a:gd name="T6" fmla="*/ 0 w 63"/>
                  <a:gd name="T7" fmla="*/ 0 h 2"/>
                  <a:gd name="T8" fmla="*/ 63 w 63"/>
                  <a:gd name="T9" fmla="*/ 2 h 2"/>
                </a:gdLst>
                <a:ahLst/>
                <a:cxnLst>
                  <a:cxn ang="T4">
                    <a:pos x="T0" y="T1"/>
                  </a:cxn>
                  <a:cxn ang="T5">
                    <a:pos x="T2" y="T3"/>
                  </a:cxn>
                </a:cxnLst>
                <a:rect l="T6" t="T7" r="T8" b="T9"/>
                <a:pathLst>
                  <a:path w="63" h="2">
                    <a:moveTo>
                      <a:pt x="0" y="0"/>
                    </a:moveTo>
                    <a:lnTo>
                      <a:pt x="63"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54" name="Group 75"/>
            <p:cNvGrpSpPr>
              <a:grpSpLocks/>
            </p:cNvGrpSpPr>
            <p:nvPr/>
          </p:nvGrpSpPr>
          <p:grpSpPr bwMode="auto">
            <a:xfrm>
              <a:off x="5792" y="7126"/>
              <a:ext cx="63" cy="2"/>
              <a:chOff x="5792" y="7126"/>
              <a:chExt cx="63" cy="2"/>
            </a:xfrm>
          </p:grpSpPr>
          <p:sp>
            <p:nvSpPr>
              <p:cNvPr id="39635" name="Freeform 76"/>
              <p:cNvSpPr>
                <a:spLocks/>
              </p:cNvSpPr>
              <p:nvPr/>
            </p:nvSpPr>
            <p:spPr bwMode="auto">
              <a:xfrm>
                <a:off x="5792" y="7126"/>
                <a:ext cx="63" cy="2"/>
              </a:xfrm>
              <a:custGeom>
                <a:avLst/>
                <a:gdLst>
                  <a:gd name="T0" fmla="*/ 0 w 63"/>
                  <a:gd name="T1" fmla="*/ 0 h 2"/>
                  <a:gd name="T2" fmla="*/ 63 w 63"/>
                  <a:gd name="T3" fmla="*/ 0 h 2"/>
                  <a:gd name="T4" fmla="*/ 0 60000 65536"/>
                  <a:gd name="T5" fmla="*/ 0 60000 65536"/>
                  <a:gd name="T6" fmla="*/ 0 w 63"/>
                  <a:gd name="T7" fmla="*/ 0 h 2"/>
                  <a:gd name="T8" fmla="*/ 63 w 63"/>
                  <a:gd name="T9" fmla="*/ 2 h 2"/>
                </a:gdLst>
                <a:ahLst/>
                <a:cxnLst>
                  <a:cxn ang="T4">
                    <a:pos x="T0" y="T1"/>
                  </a:cxn>
                  <a:cxn ang="T5">
                    <a:pos x="T2" y="T3"/>
                  </a:cxn>
                </a:cxnLst>
                <a:rect l="T6" t="T7" r="T8" b="T9"/>
                <a:pathLst>
                  <a:path w="63" h="2">
                    <a:moveTo>
                      <a:pt x="0" y="0"/>
                    </a:moveTo>
                    <a:lnTo>
                      <a:pt x="63"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55" name="Group 77"/>
            <p:cNvGrpSpPr>
              <a:grpSpLocks/>
            </p:cNvGrpSpPr>
            <p:nvPr/>
          </p:nvGrpSpPr>
          <p:grpSpPr bwMode="auto">
            <a:xfrm>
              <a:off x="5792" y="6579"/>
              <a:ext cx="63" cy="2"/>
              <a:chOff x="5792" y="6579"/>
              <a:chExt cx="63" cy="2"/>
            </a:xfrm>
          </p:grpSpPr>
          <p:sp>
            <p:nvSpPr>
              <p:cNvPr id="39634" name="Freeform 78"/>
              <p:cNvSpPr>
                <a:spLocks/>
              </p:cNvSpPr>
              <p:nvPr/>
            </p:nvSpPr>
            <p:spPr bwMode="auto">
              <a:xfrm>
                <a:off x="5792" y="6579"/>
                <a:ext cx="63" cy="2"/>
              </a:xfrm>
              <a:custGeom>
                <a:avLst/>
                <a:gdLst>
                  <a:gd name="T0" fmla="*/ 0 w 63"/>
                  <a:gd name="T1" fmla="*/ 0 h 2"/>
                  <a:gd name="T2" fmla="*/ 63 w 63"/>
                  <a:gd name="T3" fmla="*/ 0 h 2"/>
                  <a:gd name="T4" fmla="*/ 0 60000 65536"/>
                  <a:gd name="T5" fmla="*/ 0 60000 65536"/>
                  <a:gd name="T6" fmla="*/ 0 w 63"/>
                  <a:gd name="T7" fmla="*/ 0 h 2"/>
                  <a:gd name="T8" fmla="*/ 63 w 63"/>
                  <a:gd name="T9" fmla="*/ 2 h 2"/>
                </a:gdLst>
                <a:ahLst/>
                <a:cxnLst>
                  <a:cxn ang="T4">
                    <a:pos x="T0" y="T1"/>
                  </a:cxn>
                  <a:cxn ang="T5">
                    <a:pos x="T2" y="T3"/>
                  </a:cxn>
                </a:cxnLst>
                <a:rect l="T6" t="T7" r="T8" b="T9"/>
                <a:pathLst>
                  <a:path w="63" h="2">
                    <a:moveTo>
                      <a:pt x="0" y="0"/>
                    </a:moveTo>
                    <a:lnTo>
                      <a:pt x="63"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56" name="Group 79"/>
            <p:cNvGrpSpPr>
              <a:grpSpLocks/>
            </p:cNvGrpSpPr>
            <p:nvPr/>
          </p:nvGrpSpPr>
          <p:grpSpPr bwMode="auto">
            <a:xfrm>
              <a:off x="5792" y="6025"/>
              <a:ext cx="63" cy="2"/>
              <a:chOff x="5792" y="6025"/>
              <a:chExt cx="63" cy="2"/>
            </a:xfrm>
          </p:grpSpPr>
          <p:sp>
            <p:nvSpPr>
              <p:cNvPr id="39633" name="Freeform 80"/>
              <p:cNvSpPr>
                <a:spLocks/>
              </p:cNvSpPr>
              <p:nvPr/>
            </p:nvSpPr>
            <p:spPr bwMode="auto">
              <a:xfrm>
                <a:off x="5792" y="6025"/>
                <a:ext cx="63" cy="2"/>
              </a:xfrm>
              <a:custGeom>
                <a:avLst/>
                <a:gdLst>
                  <a:gd name="T0" fmla="*/ 0 w 63"/>
                  <a:gd name="T1" fmla="*/ 0 h 2"/>
                  <a:gd name="T2" fmla="*/ 63 w 63"/>
                  <a:gd name="T3" fmla="*/ 0 h 2"/>
                  <a:gd name="T4" fmla="*/ 0 60000 65536"/>
                  <a:gd name="T5" fmla="*/ 0 60000 65536"/>
                  <a:gd name="T6" fmla="*/ 0 w 63"/>
                  <a:gd name="T7" fmla="*/ 0 h 2"/>
                  <a:gd name="T8" fmla="*/ 63 w 63"/>
                  <a:gd name="T9" fmla="*/ 2 h 2"/>
                </a:gdLst>
                <a:ahLst/>
                <a:cxnLst>
                  <a:cxn ang="T4">
                    <a:pos x="T0" y="T1"/>
                  </a:cxn>
                  <a:cxn ang="T5">
                    <a:pos x="T2" y="T3"/>
                  </a:cxn>
                </a:cxnLst>
                <a:rect l="T6" t="T7" r="T8" b="T9"/>
                <a:pathLst>
                  <a:path w="63" h="2">
                    <a:moveTo>
                      <a:pt x="0" y="0"/>
                    </a:moveTo>
                    <a:lnTo>
                      <a:pt x="63"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57" name="Group 81"/>
            <p:cNvGrpSpPr>
              <a:grpSpLocks/>
            </p:cNvGrpSpPr>
            <p:nvPr/>
          </p:nvGrpSpPr>
          <p:grpSpPr bwMode="auto">
            <a:xfrm>
              <a:off x="5792" y="5471"/>
              <a:ext cx="63" cy="2"/>
              <a:chOff x="5792" y="5471"/>
              <a:chExt cx="63" cy="2"/>
            </a:xfrm>
          </p:grpSpPr>
          <p:sp>
            <p:nvSpPr>
              <p:cNvPr id="39632" name="Freeform 82"/>
              <p:cNvSpPr>
                <a:spLocks/>
              </p:cNvSpPr>
              <p:nvPr/>
            </p:nvSpPr>
            <p:spPr bwMode="auto">
              <a:xfrm>
                <a:off x="5792" y="5471"/>
                <a:ext cx="63" cy="2"/>
              </a:xfrm>
              <a:custGeom>
                <a:avLst/>
                <a:gdLst>
                  <a:gd name="T0" fmla="*/ 0 w 63"/>
                  <a:gd name="T1" fmla="*/ 0 h 2"/>
                  <a:gd name="T2" fmla="*/ 63 w 63"/>
                  <a:gd name="T3" fmla="*/ 0 h 2"/>
                  <a:gd name="T4" fmla="*/ 0 60000 65536"/>
                  <a:gd name="T5" fmla="*/ 0 60000 65536"/>
                  <a:gd name="T6" fmla="*/ 0 w 63"/>
                  <a:gd name="T7" fmla="*/ 0 h 2"/>
                  <a:gd name="T8" fmla="*/ 63 w 63"/>
                  <a:gd name="T9" fmla="*/ 2 h 2"/>
                </a:gdLst>
                <a:ahLst/>
                <a:cxnLst>
                  <a:cxn ang="T4">
                    <a:pos x="T0" y="T1"/>
                  </a:cxn>
                  <a:cxn ang="T5">
                    <a:pos x="T2" y="T3"/>
                  </a:cxn>
                </a:cxnLst>
                <a:rect l="T6" t="T7" r="T8" b="T9"/>
                <a:pathLst>
                  <a:path w="63" h="2">
                    <a:moveTo>
                      <a:pt x="0" y="0"/>
                    </a:moveTo>
                    <a:lnTo>
                      <a:pt x="63"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58" name="Group 83"/>
            <p:cNvGrpSpPr>
              <a:grpSpLocks/>
            </p:cNvGrpSpPr>
            <p:nvPr/>
          </p:nvGrpSpPr>
          <p:grpSpPr bwMode="auto">
            <a:xfrm>
              <a:off x="5792" y="4910"/>
              <a:ext cx="63" cy="2"/>
              <a:chOff x="5792" y="4910"/>
              <a:chExt cx="63" cy="2"/>
            </a:xfrm>
          </p:grpSpPr>
          <p:sp>
            <p:nvSpPr>
              <p:cNvPr id="39631" name="Freeform 84"/>
              <p:cNvSpPr>
                <a:spLocks/>
              </p:cNvSpPr>
              <p:nvPr/>
            </p:nvSpPr>
            <p:spPr bwMode="auto">
              <a:xfrm>
                <a:off x="5792" y="4910"/>
                <a:ext cx="63" cy="2"/>
              </a:xfrm>
              <a:custGeom>
                <a:avLst/>
                <a:gdLst>
                  <a:gd name="T0" fmla="*/ 0 w 63"/>
                  <a:gd name="T1" fmla="*/ 0 h 2"/>
                  <a:gd name="T2" fmla="*/ 63 w 63"/>
                  <a:gd name="T3" fmla="*/ 0 h 2"/>
                  <a:gd name="T4" fmla="*/ 0 60000 65536"/>
                  <a:gd name="T5" fmla="*/ 0 60000 65536"/>
                  <a:gd name="T6" fmla="*/ 0 w 63"/>
                  <a:gd name="T7" fmla="*/ 0 h 2"/>
                  <a:gd name="T8" fmla="*/ 63 w 63"/>
                  <a:gd name="T9" fmla="*/ 2 h 2"/>
                </a:gdLst>
                <a:ahLst/>
                <a:cxnLst>
                  <a:cxn ang="T4">
                    <a:pos x="T0" y="T1"/>
                  </a:cxn>
                  <a:cxn ang="T5">
                    <a:pos x="T2" y="T3"/>
                  </a:cxn>
                </a:cxnLst>
                <a:rect l="T6" t="T7" r="T8" b="T9"/>
                <a:pathLst>
                  <a:path w="63" h="2">
                    <a:moveTo>
                      <a:pt x="0" y="0"/>
                    </a:moveTo>
                    <a:lnTo>
                      <a:pt x="63"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59" name="Group 85"/>
            <p:cNvGrpSpPr>
              <a:grpSpLocks/>
            </p:cNvGrpSpPr>
            <p:nvPr/>
          </p:nvGrpSpPr>
          <p:grpSpPr bwMode="auto">
            <a:xfrm>
              <a:off x="5792" y="4345"/>
              <a:ext cx="63" cy="2"/>
              <a:chOff x="5792" y="4345"/>
              <a:chExt cx="63" cy="2"/>
            </a:xfrm>
          </p:grpSpPr>
          <p:sp>
            <p:nvSpPr>
              <p:cNvPr id="39630" name="Freeform 86"/>
              <p:cNvSpPr>
                <a:spLocks/>
              </p:cNvSpPr>
              <p:nvPr/>
            </p:nvSpPr>
            <p:spPr bwMode="auto">
              <a:xfrm>
                <a:off x="5792" y="4345"/>
                <a:ext cx="63" cy="2"/>
              </a:xfrm>
              <a:custGeom>
                <a:avLst/>
                <a:gdLst>
                  <a:gd name="T0" fmla="*/ 0 w 63"/>
                  <a:gd name="T1" fmla="*/ 0 h 2"/>
                  <a:gd name="T2" fmla="*/ 63 w 63"/>
                  <a:gd name="T3" fmla="*/ 0 h 2"/>
                  <a:gd name="T4" fmla="*/ 0 60000 65536"/>
                  <a:gd name="T5" fmla="*/ 0 60000 65536"/>
                  <a:gd name="T6" fmla="*/ 0 w 63"/>
                  <a:gd name="T7" fmla="*/ 0 h 2"/>
                  <a:gd name="T8" fmla="*/ 63 w 63"/>
                  <a:gd name="T9" fmla="*/ 2 h 2"/>
                </a:gdLst>
                <a:ahLst/>
                <a:cxnLst>
                  <a:cxn ang="T4">
                    <a:pos x="T0" y="T1"/>
                  </a:cxn>
                  <a:cxn ang="T5">
                    <a:pos x="T2" y="T3"/>
                  </a:cxn>
                </a:cxnLst>
                <a:rect l="T6" t="T7" r="T8" b="T9"/>
                <a:pathLst>
                  <a:path w="63" h="2">
                    <a:moveTo>
                      <a:pt x="0" y="0"/>
                    </a:moveTo>
                    <a:lnTo>
                      <a:pt x="63"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60" name="Group 87"/>
            <p:cNvGrpSpPr>
              <a:grpSpLocks/>
            </p:cNvGrpSpPr>
            <p:nvPr/>
          </p:nvGrpSpPr>
          <p:grpSpPr bwMode="auto">
            <a:xfrm>
              <a:off x="5792" y="3777"/>
              <a:ext cx="63" cy="2"/>
              <a:chOff x="5792" y="3777"/>
              <a:chExt cx="63" cy="2"/>
            </a:xfrm>
          </p:grpSpPr>
          <p:sp>
            <p:nvSpPr>
              <p:cNvPr id="39629" name="Freeform 88"/>
              <p:cNvSpPr>
                <a:spLocks/>
              </p:cNvSpPr>
              <p:nvPr/>
            </p:nvSpPr>
            <p:spPr bwMode="auto">
              <a:xfrm>
                <a:off x="5792" y="3777"/>
                <a:ext cx="63" cy="2"/>
              </a:xfrm>
              <a:custGeom>
                <a:avLst/>
                <a:gdLst>
                  <a:gd name="T0" fmla="*/ 0 w 63"/>
                  <a:gd name="T1" fmla="*/ 0 h 2"/>
                  <a:gd name="T2" fmla="*/ 63 w 63"/>
                  <a:gd name="T3" fmla="*/ 0 h 2"/>
                  <a:gd name="T4" fmla="*/ 0 60000 65536"/>
                  <a:gd name="T5" fmla="*/ 0 60000 65536"/>
                  <a:gd name="T6" fmla="*/ 0 w 63"/>
                  <a:gd name="T7" fmla="*/ 0 h 2"/>
                  <a:gd name="T8" fmla="*/ 63 w 63"/>
                  <a:gd name="T9" fmla="*/ 2 h 2"/>
                </a:gdLst>
                <a:ahLst/>
                <a:cxnLst>
                  <a:cxn ang="T4">
                    <a:pos x="T0" y="T1"/>
                  </a:cxn>
                  <a:cxn ang="T5">
                    <a:pos x="T2" y="T3"/>
                  </a:cxn>
                </a:cxnLst>
                <a:rect l="T6" t="T7" r="T8" b="T9"/>
                <a:pathLst>
                  <a:path w="63" h="2">
                    <a:moveTo>
                      <a:pt x="0" y="0"/>
                    </a:moveTo>
                    <a:lnTo>
                      <a:pt x="63"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61" name="Group 89"/>
            <p:cNvGrpSpPr>
              <a:grpSpLocks/>
            </p:cNvGrpSpPr>
            <p:nvPr/>
          </p:nvGrpSpPr>
          <p:grpSpPr bwMode="auto">
            <a:xfrm>
              <a:off x="5792" y="3206"/>
              <a:ext cx="63" cy="2"/>
              <a:chOff x="5792" y="3206"/>
              <a:chExt cx="63" cy="2"/>
            </a:xfrm>
          </p:grpSpPr>
          <p:sp>
            <p:nvSpPr>
              <p:cNvPr id="39628" name="Freeform 90"/>
              <p:cNvSpPr>
                <a:spLocks/>
              </p:cNvSpPr>
              <p:nvPr/>
            </p:nvSpPr>
            <p:spPr bwMode="auto">
              <a:xfrm>
                <a:off x="5792" y="3206"/>
                <a:ext cx="63" cy="2"/>
              </a:xfrm>
              <a:custGeom>
                <a:avLst/>
                <a:gdLst>
                  <a:gd name="T0" fmla="*/ 0 w 63"/>
                  <a:gd name="T1" fmla="*/ 0 h 2"/>
                  <a:gd name="T2" fmla="*/ 63 w 63"/>
                  <a:gd name="T3" fmla="*/ 0 h 2"/>
                  <a:gd name="T4" fmla="*/ 0 60000 65536"/>
                  <a:gd name="T5" fmla="*/ 0 60000 65536"/>
                  <a:gd name="T6" fmla="*/ 0 w 63"/>
                  <a:gd name="T7" fmla="*/ 0 h 2"/>
                  <a:gd name="T8" fmla="*/ 63 w 63"/>
                  <a:gd name="T9" fmla="*/ 2 h 2"/>
                </a:gdLst>
                <a:ahLst/>
                <a:cxnLst>
                  <a:cxn ang="T4">
                    <a:pos x="T0" y="T1"/>
                  </a:cxn>
                  <a:cxn ang="T5">
                    <a:pos x="T2" y="T3"/>
                  </a:cxn>
                </a:cxnLst>
                <a:rect l="T6" t="T7" r="T8" b="T9"/>
                <a:pathLst>
                  <a:path w="63" h="2">
                    <a:moveTo>
                      <a:pt x="0" y="0"/>
                    </a:moveTo>
                    <a:lnTo>
                      <a:pt x="63"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62" name="Group 91"/>
            <p:cNvGrpSpPr>
              <a:grpSpLocks/>
            </p:cNvGrpSpPr>
            <p:nvPr/>
          </p:nvGrpSpPr>
          <p:grpSpPr bwMode="auto">
            <a:xfrm>
              <a:off x="5792" y="2631"/>
              <a:ext cx="63" cy="2"/>
              <a:chOff x="5792" y="2631"/>
              <a:chExt cx="63" cy="2"/>
            </a:xfrm>
          </p:grpSpPr>
          <p:sp>
            <p:nvSpPr>
              <p:cNvPr id="39627" name="Freeform 92"/>
              <p:cNvSpPr>
                <a:spLocks/>
              </p:cNvSpPr>
              <p:nvPr/>
            </p:nvSpPr>
            <p:spPr bwMode="auto">
              <a:xfrm>
                <a:off x="5792" y="2631"/>
                <a:ext cx="63" cy="2"/>
              </a:xfrm>
              <a:custGeom>
                <a:avLst/>
                <a:gdLst>
                  <a:gd name="T0" fmla="*/ 0 w 63"/>
                  <a:gd name="T1" fmla="*/ 0 h 2"/>
                  <a:gd name="T2" fmla="*/ 63 w 63"/>
                  <a:gd name="T3" fmla="*/ 0 h 2"/>
                  <a:gd name="T4" fmla="*/ 0 60000 65536"/>
                  <a:gd name="T5" fmla="*/ 0 60000 65536"/>
                  <a:gd name="T6" fmla="*/ 0 w 63"/>
                  <a:gd name="T7" fmla="*/ 0 h 2"/>
                  <a:gd name="T8" fmla="*/ 63 w 63"/>
                  <a:gd name="T9" fmla="*/ 2 h 2"/>
                </a:gdLst>
                <a:ahLst/>
                <a:cxnLst>
                  <a:cxn ang="T4">
                    <a:pos x="T0" y="T1"/>
                  </a:cxn>
                  <a:cxn ang="T5">
                    <a:pos x="T2" y="T3"/>
                  </a:cxn>
                </a:cxnLst>
                <a:rect l="T6" t="T7" r="T8" b="T9"/>
                <a:pathLst>
                  <a:path w="63" h="2">
                    <a:moveTo>
                      <a:pt x="0" y="0"/>
                    </a:moveTo>
                    <a:lnTo>
                      <a:pt x="63"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63" name="Group 93"/>
            <p:cNvGrpSpPr>
              <a:grpSpLocks/>
            </p:cNvGrpSpPr>
            <p:nvPr/>
          </p:nvGrpSpPr>
          <p:grpSpPr bwMode="auto">
            <a:xfrm>
              <a:off x="5792" y="2049"/>
              <a:ext cx="63" cy="2"/>
              <a:chOff x="5792" y="2049"/>
              <a:chExt cx="63" cy="2"/>
            </a:xfrm>
          </p:grpSpPr>
          <p:sp>
            <p:nvSpPr>
              <p:cNvPr id="39626" name="Freeform 94"/>
              <p:cNvSpPr>
                <a:spLocks/>
              </p:cNvSpPr>
              <p:nvPr/>
            </p:nvSpPr>
            <p:spPr bwMode="auto">
              <a:xfrm>
                <a:off x="5792" y="2049"/>
                <a:ext cx="63" cy="2"/>
              </a:xfrm>
              <a:custGeom>
                <a:avLst/>
                <a:gdLst>
                  <a:gd name="T0" fmla="*/ 0 w 63"/>
                  <a:gd name="T1" fmla="*/ 0 h 2"/>
                  <a:gd name="T2" fmla="*/ 63 w 63"/>
                  <a:gd name="T3" fmla="*/ 0 h 2"/>
                  <a:gd name="T4" fmla="*/ 0 60000 65536"/>
                  <a:gd name="T5" fmla="*/ 0 60000 65536"/>
                  <a:gd name="T6" fmla="*/ 0 w 63"/>
                  <a:gd name="T7" fmla="*/ 0 h 2"/>
                  <a:gd name="T8" fmla="*/ 63 w 63"/>
                  <a:gd name="T9" fmla="*/ 2 h 2"/>
                </a:gdLst>
                <a:ahLst/>
                <a:cxnLst>
                  <a:cxn ang="T4">
                    <a:pos x="T0" y="T1"/>
                  </a:cxn>
                  <a:cxn ang="T5">
                    <a:pos x="T2" y="T3"/>
                  </a:cxn>
                </a:cxnLst>
                <a:rect l="T6" t="T7" r="T8" b="T9"/>
                <a:pathLst>
                  <a:path w="63" h="2">
                    <a:moveTo>
                      <a:pt x="0" y="0"/>
                    </a:moveTo>
                    <a:lnTo>
                      <a:pt x="63"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64" name="Group 95"/>
            <p:cNvGrpSpPr>
              <a:grpSpLocks/>
            </p:cNvGrpSpPr>
            <p:nvPr/>
          </p:nvGrpSpPr>
          <p:grpSpPr bwMode="auto">
            <a:xfrm>
              <a:off x="5792" y="1460"/>
              <a:ext cx="2" cy="8900"/>
              <a:chOff x="5792" y="1460"/>
              <a:chExt cx="2" cy="8900"/>
            </a:xfrm>
          </p:grpSpPr>
          <p:sp>
            <p:nvSpPr>
              <p:cNvPr id="39625" name="Freeform 96"/>
              <p:cNvSpPr>
                <a:spLocks/>
              </p:cNvSpPr>
              <p:nvPr/>
            </p:nvSpPr>
            <p:spPr bwMode="auto">
              <a:xfrm>
                <a:off x="5792" y="1460"/>
                <a:ext cx="2" cy="8900"/>
              </a:xfrm>
              <a:custGeom>
                <a:avLst/>
                <a:gdLst>
                  <a:gd name="T0" fmla="*/ 0 w 2"/>
                  <a:gd name="T1" fmla="*/ 10360 h 8900"/>
                  <a:gd name="T2" fmla="*/ 0 w 2"/>
                  <a:gd name="T3" fmla="*/ 1460 h 8900"/>
                  <a:gd name="T4" fmla="*/ 0 60000 65536"/>
                  <a:gd name="T5" fmla="*/ 0 60000 65536"/>
                  <a:gd name="T6" fmla="*/ 0 w 2"/>
                  <a:gd name="T7" fmla="*/ 0 h 8900"/>
                  <a:gd name="T8" fmla="*/ 2 w 2"/>
                  <a:gd name="T9" fmla="*/ 8900 h 8900"/>
                </a:gdLst>
                <a:ahLst/>
                <a:cxnLst>
                  <a:cxn ang="T4">
                    <a:pos x="T0" y="T1"/>
                  </a:cxn>
                  <a:cxn ang="T5">
                    <a:pos x="T2" y="T3"/>
                  </a:cxn>
                </a:cxnLst>
                <a:rect l="T6" t="T7" r="T8" b="T9"/>
                <a:pathLst>
                  <a:path w="2" h="8900">
                    <a:moveTo>
                      <a:pt x="0" y="8900"/>
                    </a:moveTo>
                    <a:lnTo>
                      <a:pt x="0" y="0"/>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65" name="Group 97"/>
            <p:cNvGrpSpPr>
              <a:grpSpLocks/>
            </p:cNvGrpSpPr>
            <p:nvPr/>
          </p:nvGrpSpPr>
          <p:grpSpPr bwMode="auto">
            <a:xfrm>
              <a:off x="1604" y="10360"/>
              <a:ext cx="4189" cy="2"/>
              <a:chOff x="1604" y="10360"/>
              <a:chExt cx="4189" cy="2"/>
            </a:xfrm>
          </p:grpSpPr>
          <p:sp>
            <p:nvSpPr>
              <p:cNvPr id="39624" name="Freeform 98"/>
              <p:cNvSpPr>
                <a:spLocks/>
              </p:cNvSpPr>
              <p:nvPr/>
            </p:nvSpPr>
            <p:spPr bwMode="auto">
              <a:xfrm>
                <a:off x="1604" y="10360"/>
                <a:ext cx="4189" cy="2"/>
              </a:xfrm>
              <a:custGeom>
                <a:avLst/>
                <a:gdLst>
                  <a:gd name="T0" fmla="*/ 0 w 4189"/>
                  <a:gd name="T1" fmla="*/ 0 h 2"/>
                  <a:gd name="T2" fmla="*/ 4188 w 4189"/>
                  <a:gd name="T3" fmla="*/ 0 h 2"/>
                  <a:gd name="T4" fmla="*/ 0 60000 65536"/>
                  <a:gd name="T5" fmla="*/ 0 60000 65536"/>
                  <a:gd name="T6" fmla="*/ 0 w 4189"/>
                  <a:gd name="T7" fmla="*/ 0 h 2"/>
                  <a:gd name="T8" fmla="*/ 4189 w 4189"/>
                  <a:gd name="T9" fmla="*/ 2 h 2"/>
                </a:gdLst>
                <a:ahLst/>
                <a:cxnLst>
                  <a:cxn ang="T4">
                    <a:pos x="T0" y="T1"/>
                  </a:cxn>
                  <a:cxn ang="T5">
                    <a:pos x="T2" y="T3"/>
                  </a:cxn>
                </a:cxnLst>
                <a:rect l="T6" t="T7" r="T8" b="T9"/>
                <a:pathLst>
                  <a:path w="4189" h="2">
                    <a:moveTo>
                      <a:pt x="0" y="0"/>
                    </a:moveTo>
                    <a:lnTo>
                      <a:pt x="4188" y="0"/>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66" name="Group 99"/>
            <p:cNvGrpSpPr>
              <a:grpSpLocks/>
            </p:cNvGrpSpPr>
            <p:nvPr/>
          </p:nvGrpSpPr>
          <p:grpSpPr bwMode="auto">
            <a:xfrm>
              <a:off x="2126" y="1397"/>
              <a:ext cx="2" cy="63"/>
              <a:chOff x="2126" y="1397"/>
              <a:chExt cx="2" cy="63"/>
            </a:xfrm>
          </p:grpSpPr>
          <p:sp>
            <p:nvSpPr>
              <p:cNvPr id="39623" name="Freeform 100"/>
              <p:cNvSpPr>
                <a:spLocks/>
              </p:cNvSpPr>
              <p:nvPr/>
            </p:nvSpPr>
            <p:spPr bwMode="auto">
              <a:xfrm>
                <a:off x="2126" y="1397"/>
                <a:ext cx="2" cy="63"/>
              </a:xfrm>
              <a:custGeom>
                <a:avLst/>
                <a:gdLst>
                  <a:gd name="T0" fmla="*/ 0 w 2"/>
                  <a:gd name="T1" fmla="*/ 1460 h 63"/>
                  <a:gd name="T2" fmla="*/ 0 w 2"/>
                  <a:gd name="T3" fmla="*/ 1397 h 63"/>
                  <a:gd name="T4" fmla="*/ 0 60000 65536"/>
                  <a:gd name="T5" fmla="*/ 0 60000 65536"/>
                  <a:gd name="T6" fmla="*/ 0 w 2"/>
                  <a:gd name="T7" fmla="*/ 0 h 63"/>
                  <a:gd name="T8" fmla="*/ 2 w 2"/>
                  <a:gd name="T9" fmla="*/ 63 h 63"/>
                </a:gdLst>
                <a:ahLst/>
                <a:cxnLst>
                  <a:cxn ang="T4">
                    <a:pos x="T0" y="T1"/>
                  </a:cxn>
                  <a:cxn ang="T5">
                    <a:pos x="T2" y="T3"/>
                  </a:cxn>
                </a:cxnLst>
                <a:rect l="T6" t="T7" r="T8" b="T9"/>
                <a:pathLst>
                  <a:path w="2" h="63">
                    <a:moveTo>
                      <a:pt x="0" y="63"/>
                    </a:moveTo>
                    <a:lnTo>
                      <a:pt x="0"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67" name="Group 101"/>
            <p:cNvGrpSpPr>
              <a:grpSpLocks/>
            </p:cNvGrpSpPr>
            <p:nvPr/>
          </p:nvGrpSpPr>
          <p:grpSpPr bwMode="auto">
            <a:xfrm>
              <a:off x="2653" y="1397"/>
              <a:ext cx="2" cy="63"/>
              <a:chOff x="2653" y="1397"/>
              <a:chExt cx="2" cy="63"/>
            </a:xfrm>
          </p:grpSpPr>
          <p:sp>
            <p:nvSpPr>
              <p:cNvPr id="39622" name="Freeform 102"/>
              <p:cNvSpPr>
                <a:spLocks/>
              </p:cNvSpPr>
              <p:nvPr/>
            </p:nvSpPr>
            <p:spPr bwMode="auto">
              <a:xfrm>
                <a:off x="2653" y="1397"/>
                <a:ext cx="2" cy="63"/>
              </a:xfrm>
              <a:custGeom>
                <a:avLst/>
                <a:gdLst>
                  <a:gd name="T0" fmla="*/ 0 w 2"/>
                  <a:gd name="T1" fmla="*/ 1460 h 63"/>
                  <a:gd name="T2" fmla="*/ 0 w 2"/>
                  <a:gd name="T3" fmla="*/ 1397 h 63"/>
                  <a:gd name="T4" fmla="*/ 0 60000 65536"/>
                  <a:gd name="T5" fmla="*/ 0 60000 65536"/>
                  <a:gd name="T6" fmla="*/ 0 w 2"/>
                  <a:gd name="T7" fmla="*/ 0 h 63"/>
                  <a:gd name="T8" fmla="*/ 2 w 2"/>
                  <a:gd name="T9" fmla="*/ 63 h 63"/>
                </a:gdLst>
                <a:ahLst/>
                <a:cxnLst>
                  <a:cxn ang="T4">
                    <a:pos x="T0" y="T1"/>
                  </a:cxn>
                  <a:cxn ang="T5">
                    <a:pos x="T2" y="T3"/>
                  </a:cxn>
                </a:cxnLst>
                <a:rect l="T6" t="T7" r="T8" b="T9"/>
                <a:pathLst>
                  <a:path w="2" h="63">
                    <a:moveTo>
                      <a:pt x="0" y="63"/>
                    </a:moveTo>
                    <a:lnTo>
                      <a:pt x="0"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68" name="Group 103"/>
            <p:cNvGrpSpPr>
              <a:grpSpLocks/>
            </p:cNvGrpSpPr>
            <p:nvPr/>
          </p:nvGrpSpPr>
          <p:grpSpPr bwMode="auto">
            <a:xfrm>
              <a:off x="3175" y="1397"/>
              <a:ext cx="2" cy="63"/>
              <a:chOff x="3175" y="1397"/>
              <a:chExt cx="2" cy="63"/>
            </a:xfrm>
          </p:grpSpPr>
          <p:sp>
            <p:nvSpPr>
              <p:cNvPr id="39621" name="Freeform 104"/>
              <p:cNvSpPr>
                <a:spLocks/>
              </p:cNvSpPr>
              <p:nvPr/>
            </p:nvSpPr>
            <p:spPr bwMode="auto">
              <a:xfrm>
                <a:off x="3175" y="1397"/>
                <a:ext cx="2" cy="63"/>
              </a:xfrm>
              <a:custGeom>
                <a:avLst/>
                <a:gdLst>
                  <a:gd name="T0" fmla="*/ 0 w 2"/>
                  <a:gd name="T1" fmla="*/ 1460 h 63"/>
                  <a:gd name="T2" fmla="*/ 0 w 2"/>
                  <a:gd name="T3" fmla="*/ 1397 h 63"/>
                  <a:gd name="T4" fmla="*/ 0 60000 65536"/>
                  <a:gd name="T5" fmla="*/ 0 60000 65536"/>
                  <a:gd name="T6" fmla="*/ 0 w 2"/>
                  <a:gd name="T7" fmla="*/ 0 h 63"/>
                  <a:gd name="T8" fmla="*/ 2 w 2"/>
                  <a:gd name="T9" fmla="*/ 63 h 63"/>
                </a:gdLst>
                <a:ahLst/>
                <a:cxnLst>
                  <a:cxn ang="T4">
                    <a:pos x="T0" y="T1"/>
                  </a:cxn>
                  <a:cxn ang="T5">
                    <a:pos x="T2" y="T3"/>
                  </a:cxn>
                </a:cxnLst>
                <a:rect l="T6" t="T7" r="T8" b="T9"/>
                <a:pathLst>
                  <a:path w="2" h="63">
                    <a:moveTo>
                      <a:pt x="0" y="63"/>
                    </a:moveTo>
                    <a:lnTo>
                      <a:pt x="0"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69" name="Group 105"/>
            <p:cNvGrpSpPr>
              <a:grpSpLocks/>
            </p:cNvGrpSpPr>
            <p:nvPr/>
          </p:nvGrpSpPr>
          <p:grpSpPr bwMode="auto">
            <a:xfrm>
              <a:off x="3698" y="1397"/>
              <a:ext cx="2" cy="63"/>
              <a:chOff x="3698" y="1397"/>
              <a:chExt cx="2" cy="63"/>
            </a:xfrm>
          </p:grpSpPr>
          <p:sp>
            <p:nvSpPr>
              <p:cNvPr id="39620" name="Freeform 106"/>
              <p:cNvSpPr>
                <a:spLocks/>
              </p:cNvSpPr>
              <p:nvPr/>
            </p:nvSpPr>
            <p:spPr bwMode="auto">
              <a:xfrm>
                <a:off x="3698" y="1397"/>
                <a:ext cx="2" cy="63"/>
              </a:xfrm>
              <a:custGeom>
                <a:avLst/>
                <a:gdLst>
                  <a:gd name="T0" fmla="*/ 0 w 2"/>
                  <a:gd name="T1" fmla="*/ 1460 h 63"/>
                  <a:gd name="T2" fmla="*/ 0 w 2"/>
                  <a:gd name="T3" fmla="*/ 1397 h 63"/>
                  <a:gd name="T4" fmla="*/ 0 60000 65536"/>
                  <a:gd name="T5" fmla="*/ 0 60000 65536"/>
                  <a:gd name="T6" fmla="*/ 0 w 2"/>
                  <a:gd name="T7" fmla="*/ 0 h 63"/>
                  <a:gd name="T8" fmla="*/ 2 w 2"/>
                  <a:gd name="T9" fmla="*/ 63 h 63"/>
                </a:gdLst>
                <a:ahLst/>
                <a:cxnLst>
                  <a:cxn ang="T4">
                    <a:pos x="T0" y="T1"/>
                  </a:cxn>
                  <a:cxn ang="T5">
                    <a:pos x="T2" y="T3"/>
                  </a:cxn>
                </a:cxnLst>
                <a:rect l="T6" t="T7" r="T8" b="T9"/>
                <a:pathLst>
                  <a:path w="2" h="63">
                    <a:moveTo>
                      <a:pt x="0" y="63"/>
                    </a:moveTo>
                    <a:lnTo>
                      <a:pt x="0"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70" name="Group 107"/>
            <p:cNvGrpSpPr>
              <a:grpSpLocks/>
            </p:cNvGrpSpPr>
            <p:nvPr/>
          </p:nvGrpSpPr>
          <p:grpSpPr bwMode="auto">
            <a:xfrm>
              <a:off x="4221" y="1397"/>
              <a:ext cx="2" cy="63"/>
              <a:chOff x="4221" y="1397"/>
              <a:chExt cx="2" cy="63"/>
            </a:xfrm>
          </p:grpSpPr>
          <p:sp>
            <p:nvSpPr>
              <p:cNvPr id="39619" name="Freeform 108"/>
              <p:cNvSpPr>
                <a:spLocks/>
              </p:cNvSpPr>
              <p:nvPr/>
            </p:nvSpPr>
            <p:spPr bwMode="auto">
              <a:xfrm>
                <a:off x="4221" y="1397"/>
                <a:ext cx="2" cy="63"/>
              </a:xfrm>
              <a:custGeom>
                <a:avLst/>
                <a:gdLst>
                  <a:gd name="T0" fmla="*/ 0 w 2"/>
                  <a:gd name="T1" fmla="*/ 1460 h 63"/>
                  <a:gd name="T2" fmla="*/ 0 w 2"/>
                  <a:gd name="T3" fmla="*/ 1397 h 63"/>
                  <a:gd name="T4" fmla="*/ 0 60000 65536"/>
                  <a:gd name="T5" fmla="*/ 0 60000 65536"/>
                  <a:gd name="T6" fmla="*/ 0 w 2"/>
                  <a:gd name="T7" fmla="*/ 0 h 63"/>
                  <a:gd name="T8" fmla="*/ 2 w 2"/>
                  <a:gd name="T9" fmla="*/ 63 h 63"/>
                </a:gdLst>
                <a:ahLst/>
                <a:cxnLst>
                  <a:cxn ang="T4">
                    <a:pos x="T0" y="T1"/>
                  </a:cxn>
                  <a:cxn ang="T5">
                    <a:pos x="T2" y="T3"/>
                  </a:cxn>
                </a:cxnLst>
                <a:rect l="T6" t="T7" r="T8" b="T9"/>
                <a:pathLst>
                  <a:path w="2" h="63">
                    <a:moveTo>
                      <a:pt x="0" y="63"/>
                    </a:moveTo>
                    <a:lnTo>
                      <a:pt x="0"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71" name="Group 109"/>
            <p:cNvGrpSpPr>
              <a:grpSpLocks/>
            </p:cNvGrpSpPr>
            <p:nvPr/>
          </p:nvGrpSpPr>
          <p:grpSpPr bwMode="auto">
            <a:xfrm>
              <a:off x="4747" y="1397"/>
              <a:ext cx="2" cy="63"/>
              <a:chOff x="4747" y="1397"/>
              <a:chExt cx="2" cy="63"/>
            </a:xfrm>
          </p:grpSpPr>
          <p:sp>
            <p:nvSpPr>
              <p:cNvPr id="39618" name="Freeform 110"/>
              <p:cNvSpPr>
                <a:spLocks/>
              </p:cNvSpPr>
              <p:nvPr/>
            </p:nvSpPr>
            <p:spPr bwMode="auto">
              <a:xfrm>
                <a:off x="4747" y="1397"/>
                <a:ext cx="2" cy="63"/>
              </a:xfrm>
              <a:custGeom>
                <a:avLst/>
                <a:gdLst>
                  <a:gd name="T0" fmla="*/ 0 w 2"/>
                  <a:gd name="T1" fmla="*/ 1460 h 63"/>
                  <a:gd name="T2" fmla="*/ 0 w 2"/>
                  <a:gd name="T3" fmla="*/ 1397 h 63"/>
                  <a:gd name="T4" fmla="*/ 0 60000 65536"/>
                  <a:gd name="T5" fmla="*/ 0 60000 65536"/>
                  <a:gd name="T6" fmla="*/ 0 w 2"/>
                  <a:gd name="T7" fmla="*/ 0 h 63"/>
                  <a:gd name="T8" fmla="*/ 2 w 2"/>
                  <a:gd name="T9" fmla="*/ 63 h 63"/>
                </a:gdLst>
                <a:ahLst/>
                <a:cxnLst>
                  <a:cxn ang="T4">
                    <a:pos x="T0" y="T1"/>
                  </a:cxn>
                  <a:cxn ang="T5">
                    <a:pos x="T2" y="T3"/>
                  </a:cxn>
                </a:cxnLst>
                <a:rect l="T6" t="T7" r="T8" b="T9"/>
                <a:pathLst>
                  <a:path w="2" h="63">
                    <a:moveTo>
                      <a:pt x="0" y="63"/>
                    </a:moveTo>
                    <a:lnTo>
                      <a:pt x="0"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72" name="Group 111"/>
            <p:cNvGrpSpPr>
              <a:grpSpLocks/>
            </p:cNvGrpSpPr>
            <p:nvPr/>
          </p:nvGrpSpPr>
          <p:grpSpPr bwMode="auto">
            <a:xfrm>
              <a:off x="5270" y="1397"/>
              <a:ext cx="2" cy="63"/>
              <a:chOff x="5270" y="1397"/>
              <a:chExt cx="2" cy="63"/>
            </a:xfrm>
          </p:grpSpPr>
          <p:sp>
            <p:nvSpPr>
              <p:cNvPr id="39617" name="Freeform 112"/>
              <p:cNvSpPr>
                <a:spLocks/>
              </p:cNvSpPr>
              <p:nvPr/>
            </p:nvSpPr>
            <p:spPr bwMode="auto">
              <a:xfrm>
                <a:off x="5270" y="1397"/>
                <a:ext cx="2" cy="63"/>
              </a:xfrm>
              <a:custGeom>
                <a:avLst/>
                <a:gdLst>
                  <a:gd name="T0" fmla="*/ 0 w 2"/>
                  <a:gd name="T1" fmla="*/ 1460 h 63"/>
                  <a:gd name="T2" fmla="*/ 0 w 2"/>
                  <a:gd name="T3" fmla="*/ 1397 h 63"/>
                  <a:gd name="T4" fmla="*/ 0 60000 65536"/>
                  <a:gd name="T5" fmla="*/ 0 60000 65536"/>
                  <a:gd name="T6" fmla="*/ 0 w 2"/>
                  <a:gd name="T7" fmla="*/ 0 h 63"/>
                  <a:gd name="T8" fmla="*/ 2 w 2"/>
                  <a:gd name="T9" fmla="*/ 63 h 63"/>
                </a:gdLst>
                <a:ahLst/>
                <a:cxnLst>
                  <a:cxn ang="T4">
                    <a:pos x="T0" y="T1"/>
                  </a:cxn>
                  <a:cxn ang="T5">
                    <a:pos x="T2" y="T3"/>
                  </a:cxn>
                </a:cxnLst>
                <a:rect l="T6" t="T7" r="T8" b="T9"/>
                <a:pathLst>
                  <a:path w="2" h="63">
                    <a:moveTo>
                      <a:pt x="0" y="63"/>
                    </a:moveTo>
                    <a:lnTo>
                      <a:pt x="0" y="0"/>
                    </a:lnTo>
                  </a:path>
                </a:pathLst>
              </a:custGeom>
              <a:noFill/>
              <a:ln w="469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73" name="Group 113"/>
            <p:cNvGrpSpPr>
              <a:grpSpLocks/>
            </p:cNvGrpSpPr>
            <p:nvPr/>
          </p:nvGrpSpPr>
          <p:grpSpPr bwMode="auto">
            <a:xfrm>
              <a:off x="1604" y="1460"/>
              <a:ext cx="4189" cy="2"/>
              <a:chOff x="1604" y="1460"/>
              <a:chExt cx="4189" cy="2"/>
            </a:xfrm>
          </p:grpSpPr>
          <p:sp>
            <p:nvSpPr>
              <p:cNvPr id="39615" name="Freeform 114"/>
              <p:cNvSpPr>
                <a:spLocks/>
              </p:cNvSpPr>
              <p:nvPr/>
            </p:nvSpPr>
            <p:spPr bwMode="auto">
              <a:xfrm>
                <a:off x="1604" y="1460"/>
                <a:ext cx="4189" cy="2"/>
              </a:xfrm>
              <a:custGeom>
                <a:avLst/>
                <a:gdLst>
                  <a:gd name="T0" fmla="*/ 0 w 4189"/>
                  <a:gd name="T1" fmla="*/ 0 h 2"/>
                  <a:gd name="T2" fmla="*/ 4188 w 4189"/>
                  <a:gd name="T3" fmla="*/ 0 h 2"/>
                  <a:gd name="T4" fmla="*/ 0 60000 65536"/>
                  <a:gd name="T5" fmla="*/ 0 60000 65536"/>
                  <a:gd name="T6" fmla="*/ 0 w 4189"/>
                  <a:gd name="T7" fmla="*/ 0 h 2"/>
                  <a:gd name="T8" fmla="*/ 4189 w 4189"/>
                  <a:gd name="T9" fmla="*/ 2 h 2"/>
                </a:gdLst>
                <a:ahLst/>
                <a:cxnLst>
                  <a:cxn ang="T4">
                    <a:pos x="T0" y="T1"/>
                  </a:cxn>
                  <a:cxn ang="T5">
                    <a:pos x="T2" y="T3"/>
                  </a:cxn>
                </a:cxnLst>
                <a:rect l="T6" t="T7" r="T8" b="T9"/>
                <a:pathLst>
                  <a:path w="4189" h="2">
                    <a:moveTo>
                      <a:pt x="0" y="0"/>
                    </a:moveTo>
                    <a:lnTo>
                      <a:pt x="4188" y="0"/>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39616" name="Picture 11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4" y="1460"/>
                <a:ext cx="4188" cy="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8974" name="Group 116"/>
            <p:cNvGrpSpPr>
              <a:grpSpLocks/>
            </p:cNvGrpSpPr>
            <p:nvPr/>
          </p:nvGrpSpPr>
          <p:grpSpPr bwMode="auto">
            <a:xfrm>
              <a:off x="2241" y="2230"/>
              <a:ext cx="24" cy="10"/>
              <a:chOff x="2241" y="2230"/>
              <a:chExt cx="24" cy="10"/>
            </a:xfrm>
          </p:grpSpPr>
          <p:sp>
            <p:nvSpPr>
              <p:cNvPr id="39614" name="Freeform 117"/>
              <p:cNvSpPr>
                <a:spLocks/>
              </p:cNvSpPr>
              <p:nvPr/>
            </p:nvSpPr>
            <p:spPr bwMode="auto">
              <a:xfrm>
                <a:off x="2241" y="2230"/>
                <a:ext cx="24" cy="10"/>
              </a:xfrm>
              <a:custGeom>
                <a:avLst/>
                <a:gdLst>
                  <a:gd name="T0" fmla="*/ 11 w 24"/>
                  <a:gd name="T1" fmla="*/ 2241 h 10"/>
                  <a:gd name="T2" fmla="*/ 0 w 24"/>
                  <a:gd name="T3" fmla="*/ 2237 h 10"/>
                  <a:gd name="T4" fmla="*/ 18 w 24"/>
                  <a:gd name="T5" fmla="*/ 2230 h 10"/>
                  <a:gd name="T6" fmla="*/ 25 w 24"/>
                  <a:gd name="T7" fmla="*/ 2234 h 10"/>
                  <a:gd name="T8" fmla="*/ 14 w 24"/>
                  <a:gd name="T9" fmla="*/ 2241 h 10"/>
                  <a:gd name="T10" fmla="*/ 11 w 24"/>
                  <a:gd name="T11" fmla="*/ 2241 h 10"/>
                  <a:gd name="T12" fmla="*/ 0 60000 65536"/>
                  <a:gd name="T13" fmla="*/ 0 60000 65536"/>
                  <a:gd name="T14" fmla="*/ 0 60000 65536"/>
                  <a:gd name="T15" fmla="*/ 0 60000 65536"/>
                  <a:gd name="T16" fmla="*/ 0 60000 65536"/>
                  <a:gd name="T17" fmla="*/ 0 60000 65536"/>
                  <a:gd name="T18" fmla="*/ 0 w 24"/>
                  <a:gd name="T19" fmla="*/ 0 h 10"/>
                  <a:gd name="T20" fmla="*/ 24 w 24"/>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24" h="10">
                    <a:moveTo>
                      <a:pt x="11" y="11"/>
                    </a:moveTo>
                    <a:lnTo>
                      <a:pt x="0" y="7"/>
                    </a:lnTo>
                    <a:lnTo>
                      <a:pt x="18" y="0"/>
                    </a:lnTo>
                    <a:lnTo>
                      <a:pt x="25" y="4"/>
                    </a:lnTo>
                    <a:lnTo>
                      <a:pt x="14" y="11"/>
                    </a:lnTo>
                    <a:lnTo>
                      <a:pt x="11" y="11"/>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75" name="Group 118"/>
            <p:cNvGrpSpPr>
              <a:grpSpLocks/>
            </p:cNvGrpSpPr>
            <p:nvPr/>
          </p:nvGrpSpPr>
          <p:grpSpPr bwMode="auto">
            <a:xfrm>
              <a:off x="2064" y="2258"/>
              <a:ext cx="24" cy="14"/>
              <a:chOff x="2064" y="2258"/>
              <a:chExt cx="24" cy="14"/>
            </a:xfrm>
          </p:grpSpPr>
          <p:sp>
            <p:nvSpPr>
              <p:cNvPr id="39613" name="Freeform 119"/>
              <p:cNvSpPr>
                <a:spLocks/>
              </p:cNvSpPr>
              <p:nvPr/>
            </p:nvSpPr>
            <p:spPr bwMode="auto">
              <a:xfrm>
                <a:off x="2064" y="2258"/>
                <a:ext cx="24" cy="14"/>
              </a:xfrm>
              <a:custGeom>
                <a:avLst/>
                <a:gdLst>
                  <a:gd name="T0" fmla="*/ 14 w 24"/>
                  <a:gd name="T1" fmla="*/ 2272 h 14"/>
                  <a:gd name="T2" fmla="*/ 0 w 24"/>
                  <a:gd name="T3" fmla="*/ 2268 h 14"/>
                  <a:gd name="T4" fmla="*/ 24 w 24"/>
                  <a:gd name="T5" fmla="*/ 2258 h 14"/>
                  <a:gd name="T6" fmla="*/ 14 w 24"/>
                  <a:gd name="T7" fmla="*/ 2272 h 14"/>
                  <a:gd name="T8" fmla="*/ 0 60000 65536"/>
                  <a:gd name="T9" fmla="*/ 0 60000 65536"/>
                  <a:gd name="T10" fmla="*/ 0 60000 65536"/>
                  <a:gd name="T11" fmla="*/ 0 60000 65536"/>
                  <a:gd name="T12" fmla="*/ 0 w 24"/>
                  <a:gd name="T13" fmla="*/ 0 h 14"/>
                  <a:gd name="T14" fmla="*/ 24 w 24"/>
                  <a:gd name="T15" fmla="*/ 14 h 14"/>
                </a:gdLst>
                <a:ahLst/>
                <a:cxnLst>
                  <a:cxn ang="T8">
                    <a:pos x="T0" y="T1"/>
                  </a:cxn>
                  <a:cxn ang="T9">
                    <a:pos x="T2" y="T3"/>
                  </a:cxn>
                  <a:cxn ang="T10">
                    <a:pos x="T4" y="T5"/>
                  </a:cxn>
                  <a:cxn ang="T11">
                    <a:pos x="T6" y="T7"/>
                  </a:cxn>
                </a:cxnLst>
                <a:rect l="T12" t="T13" r="T14" b="T15"/>
                <a:pathLst>
                  <a:path w="24" h="14">
                    <a:moveTo>
                      <a:pt x="14" y="14"/>
                    </a:moveTo>
                    <a:lnTo>
                      <a:pt x="0" y="10"/>
                    </a:lnTo>
                    <a:lnTo>
                      <a:pt x="24" y="0"/>
                    </a:lnTo>
                    <a:lnTo>
                      <a:pt x="14" y="14"/>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76" name="Group 120"/>
            <p:cNvGrpSpPr>
              <a:grpSpLocks/>
            </p:cNvGrpSpPr>
            <p:nvPr/>
          </p:nvGrpSpPr>
          <p:grpSpPr bwMode="auto">
            <a:xfrm>
              <a:off x="2736" y="2112"/>
              <a:ext cx="28" cy="10"/>
              <a:chOff x="2736" y="2112"/>
              <a:chExt cx="28" cy="10"/>
            </a:xfrm>
          </p:grpSpPr>
          <p:sp>
            <p:nvSpPr>
              <p:cNvPr id="39612" name="Freeform 121"/>
              <p:cNvSpPr>
                <a:spLocks/>
              </p:cNvSpPr>
              <p:nvPr/>
            </p:nvSpPr>
            <p:spPr bwMode="auto">
              <a:xfrm>
                <a:off x="2736" y="2112"/>
                <a:ext cx="28" cy="10"/>
              </a:xfrm>
              <a:custGeom>
                <a:avLst/>
                <a:gdLst>
                  <a:gd name="T0" fmla="*/ 0 w 28"/>
                  <a:gd name="T1" fmla="*/ 2122 h 10"/>
                  <a:gd name="T2" fmla="*/ 28 w 28"/>
                  <a:gd name="T3" fmla="*/ 2112 h 10"/>
                  <a:gd name="T4" fmla="*/ 18 w 28"/>
                  <a:gd name="T5" fmla="*/ 2122 h 10"/>
                  <a:gd name="T6" fmla="*/ 0 w 28"/>
                  <a:gd name="T7" fmla="*/ 2122 h 10"/>
                  <a:gd name="T8" fmla="*/ 0 60000 65536"/>
                  <a:gd name="T9" fmla="*/ 0 60000 65536"/>
                  <a:gd name="T10" fmla="*/ 0 60000 65536"/>
                  <a:gd name="T11" fmla="*/ 0 60000 65536"/>
                  <a:gd name="T12" fmla="*/ 0 w 28"/>
                  <a:gd name="T13" fmla="*/ 0 h 10"/>
                  <a:gd name="T14" fmla="*/ 28 w 28"/>
                  <a:gd name="T15" fmla="*/ 10 h 10"/>
                </a:gdLst>
                <a:ahLst/>
                <a:cxnLst>
                  <a:cxn ang="T8">
                    <a:pos x="T0" y="T1"/>
                  </a:cxn>
                  <a:cxn ang="T9">
                    <a:pos x="T2" y="T3"/>
                  </a:cxn>
                  <a:cxn ang="T10">
                    <a:pos x="T4" y="T5"/>
                  </a:cxn>
                  <a:cxn ang="T11">
                    <a:pos x="T6" y="T7"/>
                  </a:cxn>
                </a:cxnLst>
                <a:rect l="T12" t="T13" r="T14" b="T15"/>
                <a:pathLst>
                  <a:path w="28" h="10">
                    <a:moveTo>
                      <a:pt x="0" y="10"/>
                    </a:moveTo>
                    <a:lnTo>
                      <a:pt x="28" y="0"/>
                    </a:lnTo>
                    <a:lnTo>
                      <a:pt x="18" y="10"/>
                    </a:lnTo>
                    <a:lnTo>
                      <a:pt x="0" y="10"/>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77" name="Group 122"/>
            <p:cNvGrpSpPr>
              <a:grpSpLocks/>
            </p:cNvGrpSpPr>
            <p:nvPr/>
          </p:nvGrpSpPr>
          <p:grpSpPr bwMode="auto">
            <a:xfrm>
              <a:off x="2057" y="2279"/>
              <a:ext cx="10" cy="7"/>
              <a:chOff x="2057" y="2279"/>
              <a:chExt cx="10" cy="7"/>
            </a:xfrm>
          </p:grpSpPr>
          <p:sp>
            <p:nvSpPr>
              <p:cNvPr id="39611" name="Freeform 123"/>
              <p:cNvSpPr>
                <a:spLocks/>
              </p:cNvSpPr>
              <p:nvPr/>
            </p:nvSpPr>
            <p:spPr bwMode="auto">
              <a:xfrm>
                <a:off x="2057" y="2279"/>
                <a:ext cx="10" cy="7"/>
              </a:xfrm>
              <a:custGeom>
                <a:avLst/>
                <a:gdLst>
                  <a:gd name="T0" fmla="*/ 0 w 10"/>
                  <a:gd name="T1" fmla="*/ 2286 h 7"/>
                  <a:gd name="T2" fmla="*/ 0 w 10"/>
                  <a:gd name="T3" fmla="*/ 2279 h 7"/>
                  <a:gd name="T4" fmla="*/ 10 w 10"/>
                  <a:gd name="T5" fmla="*/ 2279 h 7"/>
                  <a:gd name="T6" fmla="*/ 0 w 10"/>
                  <a:gd name="T7" fmla="*/ 2286 h 7"/>
                  <a:gd name="T8" fmla="*/ 0 60000 65536"/>
                  <a:gd name="T9" fmla="*/ 0 60000 65536"/>
                  <a:gd name="T10" fmla="*/ 0 60000 65536"/>
                  <a:gd name="T11" fmla="*/ 0 60000 65536"/>
                  <a:gd name="T12" fmla="*/ 0 w 10"/>
                  <a:gd name="T13" fmla="*/ 0 h 7"/>
                  <a:gd name="T14" fmla="*/ 10 w 10"/>
                  <a:gd name="T15" fmla="*/ 7 h 7"/>
                </a:gdLst>
                <a:ahLst/>
                <a:cxnLst>
                  <a:cxn ang="T8">
                    <a:pos x="T0" y="T1"/>
                  </a:cxn>
                  <a:cxn ang="T9">
                    <a:pos x="T2" y="T3"/>
                  </a:cxn>
                  <a:cxn ang="T10">
                    <a:pos x="T4" y="T5"/>
                  </a:cxn>
                  <a:cxn ang="T11">
                    <a:pos x="T6" y="T7"/>
                  </a:cxn>
                </a:cxnLst>
                <a:rect l="T12" t="T13" r="T14" b="T15"/>
                <a:pathLst>
                  <a:path w="10" h="7">
                    <a:moveTo>
                      <a:pt x="0" y="7"/>
                    </a:moveTo>
                    <a:lnTo>
                      <a:pt x="0" y="0"/>
                    </a:lnTo>
                    <a:lnTo>
                      <a:pt x="10" y="0"/>
                    </a:lnTo>
                    <a:lnTo>
                      <a:pt x="0" y="7"/>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78" name="Group 124"/>
            <p:cNvGrpSpPr>
              <a:grpSpLocks/>
            </p:cNvGrpSpPr>
            <p:nvPr/>
          </p:nvGrpSpPr>
          <p:grpSpPr bwMode="auto">
            <a:xfrm>
              <a:off x="2980" y="1899"/>
              <a:ext cx="14" cy="17"/>
              <a:chOff x="2980" y="1899"/>
              <a:chExt cx="14" cy="17"/>
            </a:xfrm>
          </p:grpSpPr>
          <p:sp>
            <p:nvSpPr>
              <p:cNvPr id="39610" name="Freeform 125"/>
              <p:cNvSpPr>
                <a:spLocks/>
              </p:cNvSpPr>
              <p:nvPr/>
            </p:nvSpPr>
            <p:spPr bwMode="auto">
              <a:xfrm>
                <a:off x="2980" y="1899"/>
                <a:ext cx="14" cy="17"/>
              </a:xfrm>
              <a:custGeom>
                <a:avLst/>
                <a:gdLst>
                  <a:gd name="T0" fmla="*/ 0 w 14"/>
                  <a:gd name="T1" fmla="*/ 1916 h 17"/>
                  <a:gd name="T2" fmla="*/ 0 w 14"/>
                  <a:gd name="T3" fmla="*/ 1906 h 17"/>
                  <a:gd name="T4" fmla="*/ 14 w 14"/>
                  <a:gd name="T5" fmla="*/ 1899 h 17"/>
                  <a:gd name="T6" fmla="*/ 0 w 14"/>
                  <a:gd name="T7" fmla="*/ 1916 h 17"/>
                  <a:gd name="T8" fmla="*/ 0 60000 65536"/>
                  <a:gd name="T9" fmla="*/ 0 60000 65536"/>
                  <a:gd name="T10" fmla="*/ 0 60000 65536"/>
                  <a:gd name="T11" fmla="*/ 0 60000 65536"/>
                  <a:gd name="T12" fmla="*/ 0 w 14"/>
                  <a:gd name="T13" fmla="*/ 0 h 17"/>
                  <a:gd name="T14" fmla="*/ 14 w 14"/>
                  <a:gd name="T15" fmla="*/ 17 h 17"/>
                </a:gdLst>
                <a:ahLst/>
                <a:cxnLst>
                  <a:cxn ang="T8">
                    <a:pos x="T0" y="T1"/>
                  </a:cxn>
                  <a:cxn ang="T9">
                    <a:pos x="T2" y="T3"/>
                  </a:cxn>
                  <a:cxn ang="T10">
                    <a:pos x="T4" y="T5"/>
                  </a:cxn>
                  <a:cxn ang="T11">
                    <a:pos x="T6" y="T7"/>
                  </a:cxn>
                </a:cxnLst>
                <a:rect l="T12" t="T13" r="T14" b="T15"/>
                <a:pathLst>
                  <a:path w="14" h="17">
                    <a:moveTo>
                      <a:pt x="0" y="17"/>
                    </a:moveTo>
                    <a:lnTo>
                      <a:pt x="0" y="7"/>
                    </a:lnTo>
                    <a:lnTo>
                      <a:pt x="14" y="0"/>
                    </a:lnTo>
                    <a:lnTo>
                      <a:pt x="0" y="17"/>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79" name="Group 126"/>
            <p:cNvGrpSpPr>
              <a:grpSpLocks/>
            </p:cNvGrpSpPr>
            <p:nvPr/>
          </p:nvGrpSpPr>
          <p:grpSpPr bwMode="auto">
            <a:xfrm>
              <a:off x="3005" y="1833"/>
              <a:ext cx="10" cy="21"/>
              <a:chOff x="3005" y="1833"/>
              <a:chExt cx="10" cy="21"/>
            </a:xfrm>
          </p:grpSpPr>
          <p:sp>
            <p:nvSpPr>
              <p:cNvPr id="39609" name="Freeform 127"/>
              <p:cNvSpPr>
                <a:spLocks/>
              </p:cNvSpPr>
              <p:nvPr/>
            </p:nvSpPr>
            <p:spPr bwMode="auto">
              <a:xfrm>
                <a:off x="3005" y="1833"/>
                <a:ext cx="10" cy="21"/>
              </a:xfrm>
              <a:custGeom>
                <a:avLst/>
                <a:gdLst>
                  <a:gd name="T0" fmla="*/ 7 w 10"/>
                  <a:gd name="T1" fmla="*/ 1854 h 21"/>
                  <a:gd name="T2" fmla="*/ 0 w 10"/>
                  <a:gd name="T3" fmla="*/ 1850 h 21"/>
                  <a:gd name="T4" fmla="*/ 10 w 10"/>
                  <a:gd name="T5" fmla="*/ 1833 h 21"/>
                  <a:gd name="T6" fmla="*/ 7 w 10"/>
                  <a:gd name="T7" fmla="*/ 1850 h 21"/>
                  <a:gd name="T8" fmla="*/ 7 w 10"/>
                  <a:gd name="T9" fmla="*/ 1854 h 21"/>
                  <a:gd name="T10" fmla="*/ 0 60000 65536"/>
                  <a:gd name="T11" fmla="*/ 0 60000 65536"/>
                  <a:gd name="T12" fmla="*/ 0 60000 65536"/>
                  <a:gd name="T13" fmla="*/ 0 60000 65536"/>
                  <a:gd name="T14" fmla="*/ 0 60000 65536"/>
                  <a:gd name="T15" fmla="*/ 0 w 10"/>
                  <a:gd name="T16" fmla="*/ 0 h 21"/>
                  <a:gd name="T17" fmla="*/ 10 w 10"/>
                  <a:gd name="T18" fmla="*/ 21 h 21"/>
                </a:gdLst>
                <a:ahLst/>
                <a:cxnLst>
                  <a:cxn ang="T10">
                    <a:pos x="T0" y="T1"/>
                  </a:cxn>
                  <a:cxn ang="T11">
                    <a:pos x="T2" y="T3"/>
                  </a:cxn>
                  <a:cxn ang="T12">
                    <a:pos x="T4" y="T5"/>
                  </a:cxn>
                  <a:cxn ang="T13">
                    <a:pos x="T6" y="T7"/>
                  </a:cxn>
                  <a:cxn ang="T14">
                    <a:pos x="T8" y="T9"/>
                  </a:cxn>
                </a:cxnLst>
                <a:rect l="T15" t="T16" r="T17" b="T18"/>
                <a:pathLst>
                  <a:path w="10" h="21">
                    <a:moveTo>
                      <a:pt x="7" y="21"/>
                    </a:moveTo>
                    <a:lnTo>
                      <a:pt x="0" y="17"/>
                    </a:lnTo>
                    <a:lnTo>
                      <a:pt x="10" y="0"/>
                    </a:lnTo>
                    <a:lnTo>
                      <a:pt x="7" y="17"/>
                    </a:lnTo>
                    <a:lnTo>
                      <a:pt x="7" y="21"/>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80" name="Group 128"/>
            <p:cNvGrpSpPr>
              <a:grpSpLocks/>
            </p:cNvGrpSpPr>
            <p:nvPr/>
          </p:nvGrpSpPr>
          <p:grpSpPr bwMode="auto">
            <a:xfrm>
              <a:off x="1844" y="2317"/>
              <a:ext cx="24" cy="3"/>
              <a:chOff x="1844" y="2317"/>
              <a:chExt cx="24" cy="3"/>
            </a:xfrm>
          </p:grpSpPr>
          <p:sp>
            <p:nvSpPr>
              <p:cNvPr id="39608" name="Freeform 129"/>
              <p:cNvSpPr>
                <a:spLocks/>
              </p:cNvSpPr>
              <p:nvPr/>
            </p:nvSpPr>
            <p:spPr bwMode="auto">
              <a:xfrm>
                <a:off x="1844" y="2317"/>
                <a:ext cx="24" cy="3"/>
              </a:xfrm>
              <a:custGeom>
                <a:avLst/>
                <a:gdLst>
                  <a:gd name="T0" fmla="*/ 4 w 24"/>
                  <a:gd name="T1" fmla="*/ 2317 h 3"/>
                  <a:gd name="T2" fmla="*/ 25 w 24"/>
                  <a:gd name="T3" fmla="*/ 2317 h 3"/>
                  <a:gd name="T4" fmla="*/ 0 w 24"/>
                  <a:gd name="T5" fmla="*/ 2321 h 3"/>
                  <a:gd name="T6" fmla="*/ 4 w 24"/>
                  <a:gd name="T7" fmla="*/ 2317 h 3"/>
                  <a:gd name="T8" fmla="*/ 0 60000 65536"/>
                  <a:gd name="T9" fmla="*/ 0 60000 65536"/>
                  <a:gd name="T10" fmla="*/ 0 60000 65536"/>
                  <a:gd name="T11" fmla="*/ 0 60000 65536"/>
                  <a:gd name="T12" fmla="*/ 0 w 24"/>
                  <a:gd name="T13" fmla="*/ 0 h 3"/>
                  <a:gd name="T14" fmla="*/ 24 w 24"/>
                  <a:gd name="T15" fmla="*/ 3 h 3"/>
                </a:gdLst>
                <a:ahLst/>
                <a:cxnLst>
                  <a:cxn ang="T8">
                    <a:pos x="T0" y="T1"/>
                  </a:cxn>
                  <a:cxn ang="T9">
                    <a:pos x="T2" y="T3"/>
                  </a:cxn>
                  <a:cxn ang="T10">
                    <a:pos x="T4" y="T5"/>
                  </a:cxn>
                  <a:cxn ang="T11">
                    <a:pos x="T6" y="T7"/>
                  </a:cxn>
                </a:cxnLst>
                <a:rect l="T12" t="T13" r="T14" b="T15"/>
                <a:pathLst>
                  <a:path w="24" h="3">
                    <a:moveTo>
                      <a:pt x="4" y="0"/>
                    </a:moveTo>
                    <a:lnTo>
                      <a:pt x="25" y="0"/>
                    </a:lnTo>
                    <a:lnTo>
                      <a:pt x="0" y="4"/>
                    </a:lnTo>
                    <a:lnTo>
                      <a:pt x="4" y="0"/>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81" name="Group 130"/>
            <p:cNvGrpSpPr>
              <a:grpSpLocks/>
            </p:cNvGrpSpPr>
            <p:nvPr/>
          </p:nvGrpSpPr>
          <p:grpSpPr bwMode="auto">
            <a:xfrm>
              <a:off x="2771" y="2101"/>
              <a:ext cx="21" cy="17"/>
              <a:chOff x="2771" y="2101"/>
              <a:chExt cx="21" cy="17"/>
            </a:xfrm>
          </p:grpSpPr>
          <p:sp>
            <p:nvSpPr>
              <p:cNvPr id="39606" name="Freeform 131"/>
              <p:cNvSpPr>
                <a:spLocks/>
              </p:cNvSpPr>
              <p:nvPr/>
            </p:nvSpPr>
            <p:spPr bwMode="auto">
              <a:xfrm>
                <a:off x="2771" y="2101"/>
                <a:ext cx="21" cy="17"/>
              </a:xfrm>
              <a:custGeom>
                <a:avLst/>
                <a:gdLst>
                  <a:gd name="T0" fmla="*/ 0 w 21"/>
                  <a:gd name="T1" fmla="*/ 2108 h 17"/>
                  <a:gd name="T2" fmla="*/ 21 w 21"/>
                  <a:gd name="T3" fmla="*/ 2101 h 17"/>
                  <a:gd name="T4" fmla="*/ 7 w 21"/>
                  <a:gd name="T5" fmla="*/ 2119 h 17"/>
                  <a:gd name="T6" fmla="*/ 0 w 21"/>
                  <a:gd name="T7" fmla="*/ 2108 h 17"/>
                  <a:gd name="T8" fmla="*/ 0 60000 65536"/>
                  <a:gd name="T9" fmla="*/ 0 60000 65536"/>
                  <a:gd name="T10" fmla="*/ 0 60000 65536"/>
                  <a:gd name="T11" fmla="*/ 0 60000 65536"/>
                  <a:gd name="T12" fmla="*/ 0 w 21"/>
                  <a:gd name="T13" fmla="*/ 0 h 17"/>
                  <a:gd name="T14" fmla="*/ 21 w 21"/>
                  <a:gd name="T15" fmla="*/ 17 h 17"/>
                </a:gdLst>
                <a:ahLst/>
                <a:cxnLst>
                  <a:cxn ang="T8">
                    <a:pos x="T0" y="T1"/>
                  </a:cxn>
                  <a:cxn ang="T9">
                    <a:pos x="T2" y="T3"/>
                  </a:cxn>
                  <a:cxn ang="T10">
                    <a:pos x="T4" y="T5"/>
                  </a:cxn>
                  <a:cxn ang="T11">
                    <a:pos x="T6" y="T7"/>
                  </a:cxn>
                </a:cxnLst>
                <a:rect l="T12" t="T13" r="T14" b="T15"/>
                <a:pathLst>
                  <a:path w="21" h="17">
                    <a:moveTo>
                      <a:pt x="0" y="7"/>
                    </a:moveTo>
                    <a:lnTo>
                      <a:pt x="21" y="0"/>
                    </a:lnTo>
                    <a:lnTo>
                      <a:pt x="7" y="18"/>
                    </a:lnTo>
                    <a:lnTo>
                      <a:pt x="0" y="7"/>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39607" name="Picture 1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 y="1456"/>
                <a:ext cx="4196" cy="8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8982" name="Group 133"/>
            <p:cNvGrpSpPr>
              <a:grpSpLocks/>
            </p:cNvGrpSpPr>
            <p:nvPr/>
          </p:nvGrpSpPr>
          <p:grpSpPr bwMode="auto">
            <a:xfrm>
              <a:off x="3057" y="1784"/>
              <a:ext cx="7" cy="14"/>
              <a:chOff x="3057" y="1784"/>
              <a:chExt cx="7" cy="14"/>
            </a:xfrm>
          </p:grpSpPr>
          <p:sp>
            <p:nvSpPr>
              <p:cNvPr id="39605" name="Freeform 134"/>
              <p:cNvSpPr>
                <a:spLocks/>
              </p:cNvSpPr>
              <p:nvPr/>
            </p:nvSpPr>
            <p:spPr bwMode="auto">
              <a:xfrm>
                <a:off x="3057" y="1784"/>
                <a:ext cx="7" cy="14"/>
              </a:xfrm>
              <a:custGeom>
                <a:avLst/>
                <a:gdLst>
                  <a:gd name="T0" fmla="*/ 0 w 7"/>
                  <a:gd name="T1" fmla="*/ 1798 h 14"/>
                  <a:gd name="T2" fmla="*/ 7 w 7"/>
                  <a:gd name="T3" fmla="*/ 1784 h 14"/>
                  <a:gd name="T4" fmla="*/ 3 w 7"/>
                  <a:gd name="T5" fmla="*/ 1798 h 14"/>
                  <a:gd name="T6" fmla="*/ 0 w 7"/>
                  <a:gd name="T7" fmla="*/ 1798 h 14"/>
                  <a:gd name="T8" fmla="*/ 0 60000 65536"/>
                  <a:gd name="T9" fmla="*/ 0 60000 65536"/>
                  <a:gd name="T10" fmla="*/ 0 60000 65536"/>
                  <a:gd name="T11" fmla="*/ 0 60000 65536"/>
                  <a:gd name="T12" fmla="*/ 0 w 7"/>
                  <a:gd name="T13" fmla="*/ 0 h 14"/>
                  <a:gd name="T14" fmla="*/ 7 w 7"/>
                  <a:gd name="T15" fmla="*/ 14 h 14"/>
                </a:gdLst>
                <a:ahLst/>
                <a:cxnLst>
                  <a:cxn ang="T8">
                    <a:pos x="T0" y="T1"/>
                  </a:cxn>
                  <a:cxn ang="T9">
                    <a:pos x="T2" y="T3"/>
                  </a:cxn>
                  <a:cxn ang="T10">
                    <a:pos x="T4" y="T5"/>
                  </a:cxn>
                  <a:cxn ang="T11">
                    <a:pos x="T6" y="T7"/>
                  </a:cxn>
                </a:cxnLst>
                <a:rect l="T12" t="T13" r="T14" b="T15"/>
                <a:pathLst>
                  <a:path w="7" h="14">
                    <a:moveTo>
                      <a:pt x="0" y="14"/>
                    </a:moveTo>
                    <a:lnTo>
                      <a:pt x="7" y="0"/>
                    </a:lnTo>
                    <a:lnTo>
                      <a:pt x="3" y="14"/>
                    </a:lnTo>
                    <a:lnTo>
                      <a:pt x="0" y="14"/>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83" name="Group 135"/>
            <p:cNvGrpSpPr>
              <a:grpSpLocks/>
            </p:cNvGrpSpPr>
            <p:nvPr/>
          </p:nvGrpSpPr>
          <p:grpSpPr bwMode="auto">
            <a:xfrm>
              <a:off x="2228" y="2244"/>
              <a:ext cx="3" cy="10"/>
              <a:chOff x="2228" y="2244"/>
              <a:chExt cx="3" cy="10"/>
            </a:xfrm>
          </p:grpSpPr>
          <p:sp>
            <p:nvSpPr>
              <p:cNvPr id="39604" name="Freeform 136"/>
              <p:cNvSpPr>
                <a:spLocks/>
              </p:cNvSpPr>
              <p:nvPr/>
            </p:nvSpPr>
            <p:spPr bwMode="auto">
              <a:xfrm>
                <a:off x="2228" y="2244"/>
                <a:ext cx="3" cy="10"/>
              </a:xfrm>
              <a:custGeom>
                <a:avLst/>
                <a:gdLst>
                  <a:gd name="T0" fmla="*/ 0 w 3"/>
                  <a:gd name="T1" fmla="*/ 2254 h 10"/>
                  <a:gd name="T2" fmla="*/ 3 w 3"/>
                  <a:gd name="T3" fmla="*/ 2244 h 10"/>
                  <a:gd name="T4" fmla="*/ 3 w 3"/>
                  <a:gd name="T5" fmla="*/ 2254 h 10"/>
                  <a:gd name="T6" fmla="*/ 0 w 3"/>
                  <a:gd name="T7" fmla="*/ 2254 h 10"/>
                  <a:gd name="T8" fmla="*/ 0 60000 65536"/>
                  <a:gd name="T9" fmla="*/ 0 60000 65536"/>
                  <a:gd name="T10" fmla="*/ 0 60000 65536"/>
                  <a:gd name="T11" fmla="*/ 0 60000 65536"/>
                  <a:gd name="T12" fmla="*/ 0 w 3"/>
                  <a:gd name="T13" fmla="*/ 0 h 10"/>
                  <a:gd name="T14" fmla="*/ 3 w 3"/>
                  <a:gd name="T15" fmla="*/ 10 h 10"/>
                </a:gdLst>
                <a:ahLst/>
                <a:cxnLst>
                  <a:cxn ang="T8">
                    <a:pos x="T0" y="T1"/>
                  </a:cxn>
                  <a:cxn ang="T9">
                    <a:pos x="T2" y="T3"/>
                  </a:cxn>
                  <a:cxn ang="T10">
                    <a:pos x="T4" y="T5"/>
                  </a:cxn>
                  <a:cxn ang="T11">
                    <a:pos x="T6" y="T7"/>
                  </a:cxn>
                </a:cxnLst>
                <a:rect l="T12" t="T13" r="T14" b="T15"/>
                <a:pathLst>
                  <a:path w="3" h="10">
                    <a:moveTo>
                      <a:pt x="0" y="10"/>
                    </a:moveTo>
                    <a:lnTo>
                      <a:pt x="3" y="0"/>
                    </a:lnTo>
                    <a:lnTo>
                      <a:pt x="3" y="10"/>
                    </a:lnTo>
                    <a:lnTo>
                      <a:pt x="0" y="10"/>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84" name="Group 137"/>
            <p:cNvGrpSpPr>
              <a:grpSpLocks/>
            </p:cNvGrpSpPr>
            <p:nvPr/>
          </p:nvGrpSpPr>
          <p:grpSpPr bwMode="auto">
            <a:xfrm>
              <a:off x="3848" y="3059"/>
              <a:ext cx="49" cy="122"/>
              <a:chOff x="3848" y="3059"/>
              <a:chExt cx="49" cy="122"/>
            </a:xfrm>
          </p:grpSpPr>
          <p:sp>
            <p:nvSpPr>
              <p:cNvPr id="39603" name="Freeform 138"/>
              <p:cNvSpPr>
                <a:spLocks/>
              </p:cNvSpPr>
              <p:nvPr/>
            </p:nvSpPr>
            <p:spPr bwMode="auto">
              <a:xfrm>
                <a:off x="3848" y="3059"/>
                <a:ext cx="49" cy="122"/>
              </a:xfrm>
              <a:custGeom>
                <a:avLst/>
                <a:gdLst>
                  <a:gd name="T0" fmla="*/ 24 w 49"/>
                  <a:gd name="T1" fmla="*/ 3077 h 122"/>
                  <a:gd name="T2" fmla="*/ 38 w 49"/>
                  <a:gd name="T3" fmla="*/ 3059 h 122"/>
                  <a:gd name="T4" fmla="*/ 49 w 49"/>
                  <a:gd name="T5" fmla="*/ 3070 h 122"/>
                  <a:gd name="T6" fmla="*/ 35 w 49"/>
                  <a:gd name="T7" fmla="*/ 3101 h 122"/>
                  <a:gd name="T8" fmla="*/ 42 w 49"/>
                  <a:gd name="T9" fmla="*/ 3140 h 122"/>
                  <a:gd name="T10" fmla="*/ 35 w 49"/>
                  <a:gd name="T11" fmla="*/ 3164 h 122"/>
                  <a:gd name="T12" fmla="*/ 28 w 49"/>
                  <a:gd name="T13" fmla="*/ 3174 h 122"/>
                  <a:gd name="T14" fmla="*/ 10 w 49"/>
                  <a:gd name="T15" fmla="*/ 3181 h 122"/>
                  <a:gd name="T16" fmla="*/ 3 w 49"/>
                  <a:gd name="T17" fmla="*/ 3174 h 122"/>
                  <a:gd name="T18" fmla="*/ 0 w 49"/>
                  <a:gd name="T19" fmla="*/ 3140 h 122"/>
                  <a:gd name="T20" fmla="*/ 24 w 49"/>
                  <a:gd name="T21" fmla="*/ 3077 h 1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
                  <a:gd name="T34" fmla="*/ 0 h 122"/>
                  <a:gd name="T35" fmla="*/ 49 w 49"/>
                  <a:gd name="T36" fmla="*/ 122 h 1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 h="122">
                    <a:moveTo>
                      <a:pt x="24" y="18"/>
                    </a:moveTo>
                    <a:lnTo>
                      <a:pt x="38" y="0"/>
                    </a:lnTo>
                    <a:lnTo>
                      <a:pt x="49" y="11"/>
                    </a:lnTo>
                    <a:lnTo>
                      <a:pt x="35" y="42"/>
                    </a:lnTo>
                    <a:lnTo>
                      <a:pt x="42" y="81"/>
                    </a:lnTo>
                    <a:lnTo>
                      <a:pt x="35" y="105"/>
                    </a:lnTo>
                    <a:lnTo>
                      <a:pt x="28" y="115"/>
                    </a:lnTo>
                    <a:lnTo>
                      <a:pt x="10" y="122"/>
                    </a:lnTo>
                    <a:lnTo>
                      <a:pt x="3" y="115"/>
                    </a:lnTo>
                    <a:lnTo>
                      <a:pt x="0" y="81"/>
                    </a:lnTo>
                    <a:lnTo>
                      <a:pt x="24" y="18"/>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85" name="Group 139"/>
            <p:cNvGrpSpPr>
              <a:grpSpLocks/>
            </p:cNvGrpSpPr>
            <p:nvPr/>
          </p:nvGrpSpPr>
          <p:grpSpPr bwMode="auto">
            <a:xfrm>
              <a:off x="3179" y="5311"/>
              <a:ext cx="10" cy="14"/>
              <a:chOff x="3179" y="5311"/>
              <a:chExt cx="10" cy="14"/>
            </a:xfrm>
          </p:grpSpPr>
          <p:sp>
            <p:nvSpPr>
              <p:cNvPr id="39602" name="Freeform 140"/>
              <p:cNvSpPr>
                <a:spLocks/>
              </p:cNvSpPr>
              <p:nvPr/>
            </p:nvSpPr>
            <p:spPr bwMode="auto">
              <a:xfrm>
                <a:off x="3179" y="5311"/>
                <a:ext cx="10" cy="14"/>
              </a:xfrm>
              <a:custGeom>
                <a:avLst/>
                <a:gdLst>
                  <a:gd name="T0" fmla="*/ 10 w 10"/>
                  <a:gd name="T1" fmla="*/ 5314 h 14"/>
                  <a:gd name="T2" fmla="*/ 0 w 10"/>
                  <a:gd name="T3" fmla="*/ 5324 h 14"/>
                  <a:gd name="T4" fmla="*/ 0 w 10"/>
                  <a:gd name="T5" fmla="*/ 5314 h 14"/>
                  <a:gd name="T6" fmla="*/ 10 w 10"/>
                  <a:gd name="T7" fmla="*/ 5311 h 14"/>
                  <a:gd name="T8" fmla="*/ 10 w 10"/>
                  <a:gd name="T9" fmla="*/ 5314 h 14"/>
                  <a:gd name="T10" fmla="*/ 0 60000 65536"/>
                  <a:gd name="T11" fmla="*/ 0 60000 65536"/>
                  <a:gd name="T12" fmla="*/ 0 60000 65536"/>
                  <a:gd name="T13" fmla="*/ 0 60000 65536"/>
                  <a:gd name="T14" fmla="*/ 0 60000 65536"/>
                  <a:gd name="T15" fmla="*/ 0 w 10"/>
                  <a:gd name="T16" fmla="*/ 0 h 14"/>
                  <a:gd name="T17" fmla="*/ 10 w 10"/>
                  <a:gd name="T18" fmla="*/ 14 h 14"/>
                </a:gdLst>
                <a:ahLst/>
                <a:cxnLst>
                  <a:cxn ang="T10">
                    <a:pos x="T0" y="T1"/>
                  </a:cxn>
                  <a:cxn ang="T11">
                    <a:pos x="T2" y="T3"/>
                  </a:cxn>
                  <a:cxn ang="T12">
                    <a:pos x="T4" y="T5"/>
                  </a:cxn>
                  <a:cxn ang="T13">
                    <a:pos x="T6" y="T7"/>
                  </a:cxn>
                  <a:cxn ang="T14">
                    <a:pos x="T8" y="T9"/>
                  </a:cxn>
                </a:cxnLst>
                <a:rect l="T15" t="T16" r="T17" b="T18"/>
                <a:pathLst>
                  <a:path w="10" h="14">
                    <a:moveTo>
                      <a:pt x="10" y="3"/>
                    </a:moveTo>
                    <a:lnTo>
                      <a:pt x="0" y="13"/>
                    </a:lnTo>
                    <a:lnTo>
                      <a:pt x="0" y="3"/>
                    </a:lnTo>
                    <a:lnTo>
                      <a:pt x="10" y="0"/>
                    </a:lnTo>
                    <a:lnTo>
                      <a:pt x="10" y="3"/>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86" name="Group 141"/>
            <p:cNvGrpSpPr>
              <a:grpSpLocks/>
            </p:cNvGrpSpPr>
            <p:nvPr/>
          </p:nvGrpSpPr>
          <p:grpSpPr bwMode="auto">
            <a:xfrm>
              <a:off x="3193" y="5300"/>
              <a:ext cx="10" cy="17"/>
              <a:chOff x="3193" y="5300"/>
              <a:chExt cx="10" cy="17"/>
            </a:xfrm>
          </p:grpSpPr>
          <p:sp>
            <p:nvSpPr>
              <p:cNvPr id="39601" name="Freeform 142"/>
              <p:cNvSpPr>
                <a:spLocks/>
              </p:cNvSpPr>
              <p:nvPr/>
            </p:nvSpPr>
            <p:spPr bwMode="auto">
              <a:xfrm>
                <a:off x="3193" y="5300"/>
                <a:ext cx="10" cy="17"/>
              </a:xfrm>
              <a:custGeom>
                <a:avLst/>
                <a:gdLst>
                  <a:gd name="T0" fmla="*/ 10 w 10"/>
                  <a:gd name="T1" fmla="*/ 5304 h 17"/>
                  <a:gd name="T2" fmla="*/ 3 w 10"/>
                  <a:gd name="T3" fmla="*/ 5317 h 17"/>
                  <a:gd name="T4" fmla="*/ 0 w 10"/>
                  <a:gd name="T5" fmla="*/ 5300 h 17"/>
                  <a:gd name="T6" fmla="*/ 10 w 10"/>
                  <a:gd name="T7" fmla="*/ 5304 h 17"/>
                  <a:gd name="T8" fmla="*/ 0 60000 65536"/>
                  <a:gd name="T9" fmla="*/ 0 60000 65536"/>
                  <a:gd name="T10" fmla="*/ 0 60000 65536"/>
                  <a:gd name="T11" fmla="*/ 0 60000 65536"/>
                  <a:gd name="T12" fmla="*/ 0 w 10"/>
                  <a:gd name="T13" fmla="*/ 0 h 17"/>
                  <a:gd name="T14" fmla="*/ 10 w 10"/>
                  <a:gd name="T15" fmla="*/ 17 h 17"/>
                </a:gdLst>
                <a:ahLst/>
                <a:cxnLst>
                  <a:cxn ang="T8">
                    <a:pos x="T0" y="T1"/>
                  </a:cxn>
                  <a:cxn ang="T9">
                    <a:pos x="T2" y="T3"/>
                  </a:cxn>
                  <a:cxn ang="T10">
                    <a:pos x="T4" y="T5"/>
                  </a:cxn>
                  <a:cxn ang="T11">
                    <a:pos x="T6" y="T7"/>
                  </a:cxn>
                </a:cxnLst>
                <a:rect l="T12" t="T13" r="T14" b="T15"/>
                <a:pathLst>
                  <a:path w="10" h="17">
                    <a:moveTo>
                      <a:pt x="10" y="4"/>
                    </a:moveTo>
                    <a:lnTo>
                      <a:pt x="3" y="17"/>
                    </a:lnTo>
                    <a:lnTo>
                      <a:pt x="0" y="0"/>
                    </a:lnTo>
                    <a:lnTo>
                      <a:pt x="10" y="4"/>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87" name="Group 143"/>
            <p:cNvGrpSpPr>
              <a:grpSpLocks/>
            </p:cNvGrpSpPr>
            <p:nvPr/>
          </p:nvGrpSpPr>
          <p:grpSpPr bwMode="auto">
            <a:xfrm>
              <a:off x="3283" y="6906"/>
              <a:ext cx="21" cy="24"/>
              <a:chOff x="3283" y="6906"/>
              <a:chExt cx="21" cy="24"/>
            </a:xfrm>
          </p:grpSpPr>
          <p:sp>
            <p:nvSpPr>
              <p:cNvPr id="39600" name="Freeform 144"/>
              <p:cNvSpPr>
                <a:spLocks/>
              </p:cNvSpPr>
              <p:nvPr/>
            </p:nvSpPr>
            <p:spPr bwMode="auto">
              <a:xfrm>
                <a:off x="3283" y="6906"/>
                <a:ext cx="21" cy="24"/>
              </a:xfrm>
              <a:custGeom>
                <a:avLst/>
                <a:gdLst>
                  <a:gd name="T0" fmla="*/ 11 w 21"/>
                  <a:gd name="T1" fmla="*/ 6910 h 24"/>
                  <a:gd name="T2" fmla="*/ 21 w 21"/>
                  <a:gd name="T3" fmla="*/ 6931 h 24"/>
                  <a:gd name="T4" fmla="*/ 11 w 21"/>
                  <a:gd name="T5" fmla="*/ 6927 h 24"/>
                  <a:gd name="T6" fmla="*/ 0 w 21"/>
                  <a:gd name="T7" fmla="*/ 6906 h 24"/>
                  <a:gd name="T8" fmla="*/ 11 w 21"/>
                  <a:gd name="T9" fmla="*/ 6910 h 24"/>
                  <a:gd name="T10" fmla="*/ 0 60000 65536"/>
                  <a:gd name="T11" fmla="*/ 0 60000 65536"/>
                  <a:gd name="T12" fmla="*/ 0 60000 65536"/>
                  <a:gd name="T13" fmla="*/ 0 60000 65536"/>
                  <a:gd name="T14" fmla="*/ 0 60000 65536"/>
                  <a:gd name="T15" fmla="*/ 0 w 21"/>
                  <a:gd name="T16" fmla="*/ 0 h 24"/>
                  <a:gd name="T17" fmla="*/ 21 w 21"/>
                  <a:gd name="T18" fmla="*/ 24 h 24"/>
                </a:gdLst>
                <a:ahLst/>
                <a:cxnLst>
                  <a:cxn ang="T10">
                    <a:pos x="T0" y="T1"/>
                  </a:cxn>
                  <a:cxn ang="T11">
                    <a:pos x="T2" y="T3"/>
                  </a:cxn>
                  <a:cxn ang="T12">
                    <a:pos x="T4" y="T5"/>
                  </a:cxn>
                  <a:cxn ang="T13">
                    <a:pos x="T6" y="T7"/>
                  </a:cxn>
                  <a:cxn ang="T14">
                    <a:pos x="T8" y="T9"/>
                  </a:cxn>
                </a:cxnLst>
                <a:rect l="T15" t="T16" r="T17" b="T18"/>
                <a:pathLst>
                  <a:path w="21" h="24">
                    <a:moveTo>
                      <a:pt x="11" y="4"/>
                    </a:moveTo>
                    <a:lnTo>
                      <a:pt x="21" y="25"/>
                    </a:lnTo>
                    <a:lnTo>
                      <a:pt x="11" y="21"/>
                    </a:lnTo>
                    <a:lnTo>
                      <a:pt x="0" y="0"/>
                    </a:lnTo>
                    <a:lnTo>
                      <a:pt x="11" y="4"/>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88" name="Group 145"/>
            <p:cNvGrpSpPr>
              <a:grpSpLocks/>
            </p:cNvGrpSpPr>
            <p:nvPr/>
          </p:nvGrpSpPr>
          <p:grpSpPr bwMode="auto">
            <a:xfrm>
              <a:off x="5723" y="6467"/>
              <a:ext cx="24" cy="24"/>
              <a:chOff x="5723" y="6467"/>
              <a:chExt cx="24" cy="24"/>
            </a:xfrm>
          </p:grpSpPr>
          <p:sp>
            <p:nvSpPr>
              <p:cNvPr id="39599" name="Freeform 146"/>
              <p:cNvSpPr>
                <a:spLocks/>
              </p:cNvSpPr>
              <p:nvPr/>
            </p:nvSpPr>
            <p:spPr bwMode="auto">
              <a:xfrm>
                <a:off x="5723" y="6467"/>
                <a:ext cx="24" cy="24"/>
              </a:xfrm>
              <a:custGeom>
                <a:avLst/>
                <a:gdLst>
                  <a:gd name="T0" fmla="*/ 3 w 24"/>
                  <a:gd name="T1" fmla="*/ 6467 h 24"/>
                  <a:gd name="T2" fmla="*/ 24 w 24"/>
                  <a:gd name="T3" fmla="*/ 6492 h 24"/>
                  <a:gd name="T4" fmla="*/ 0 w 24"/>
                  <a:gd name="T5" fmla="*/ 6492 h 24"/>
                  <a:gd name="T6" fmla="*/ 3 w 24"/>
                  <a:gd name="T7" fmla="*/ 6471 h 24"/>
                  <a:gd name="T8" fmla="*/ 3 w 24"/>
                  <a:gd name="T9" fmla="*/ 6467 h 24"/>
                  <a:gd name="T10" fmla="*/ 0 60000 65536"/>
                  <a:gd name="T11" fmla="*/ 0 60000 65536"/>
                  <a:gd name="T12" fmla="*/ 0 60000 65536"/>
                  <a:gd name="T13" fmla="*/ 0 60000 65536"/>
                  <a:gd name="T14" fmla="*/ 0 60000 65536"/>
                  <a:gd name="T15" fmla="*/ 0 w 24"/>
                  <a:gd name="T16" fmla="*/ 0 h 24"/>
                  <a:gd name="T17" fmla="*/ 24 w 24"/>
                  <a:gd name="T18" fmla="*/ 24 h 24"/>
                </a:gdLst>
                <a:ahLst/>
                <a:cxnLst>
                  <a:cxn ang="T10">
                    <a:pos x="T0" y="T1"/>
                  </a:cxn>
                  <a:cxn ang="T11">
                    <a:pos x="T2" y="T3"/>
                  </a:cxn>
                  <a:cxn ang="T12">
                    <a:pos x="T4" y="T5"/>
                  </a:cxn>
                  <a:cxn ang="T13">
                    <a:pos x="T6" y="T7"/>
                  </a:cxn>
                  <a:cxn ang="T14">
                    <a:pos x="T8" y="T9"/>
                  </a:cxn>
                </a:cxnLst>
                <a:rect l="T15" t="T16" r="T17" b="T18"/>
                <a:pathLst>
                  <a:path w="24" h="24">
                    <a:moveTo>
                      <a:pt x="3" y="0"/>
                    </a:moveTo>
                    <a:lnTo>
                      <a:pt x="24" y="25"/>
                    </a:lnTo>
                    <a:lnTo>
                      <a:pt x="0" y="25"/>
                    </a:lnTo>
                    <a:lnTo>
                      <a:pt x="3" y="4"/>
                    </a:lnTo>
                    <a:lnTo>
                      <a:pt x="3" y="0"/>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89" name="Group 147"/>
            <p:cNvGrpSpPr>
              <a:grpSpLocks/>
            </p:cNvGrpSpPr>
            <p:nvPr/>
          </p:nvGrpSpPr>
          <p:grpSpPr bwMode="auto">
            <a:xfrm>
              <a:off x="3325" y="6941"/>
              <a:ext cx="14" cy="10"/>
              <a:chOff x="3325" y="6941"/>
              <a:chExt cx="14" cy="10"/>
            </a:xfrm>
          </p:grpSpPr>
          <p:sp>
            <p:nvSpPr>
              <p:cNvPr id="39598" name="Freeform 148"/>
              <p:cNvSpPr>
                <a:spLocks/>
              </p:cNvSpPr>
              <p:nvPr/>
            </p:nvSpPr>
            <p:spPr bwMode="auto">
              <a:xfrm>
                <a:off x="3325" y="6941"/>
                <a:ext cx="14" cy="10"/>
              </a:xfrm>
              <a:custGeom>
                <a:avLst/>
                <a:gdLst>
                  <a:gd name="T0" fmla="*/ 14 w 14"/>
                  <a:gd name="T1" fmla="*/ 6941 h 10"/>
                  <a:gd name="T2" fmla="*/ 14 w 14"/>
                  <a:gd name="T3" fmla="*/ 6952 h 10"/>
                  <a:gd name="T4" fmla="*/ 0 w 14"/>
                  <a:gd name="T5" fmla="*/ 6948 h 10"/>
                  <a:gd name="T6" fmla="*/ 14 w 14"/>
                  <a:gd name="T7" fmla="*/ 6941 h 10"/>
                  <a:gd name="T8" fmla="*/ 0 60000 65536"/>
                  <a:gd name="T9" fmla="*/ 0 60000 65536"/>
                  <a:gd name="T10" fmla="*/ 0 60000 65536"/>
                  <a:gd name="T11" fmla="*/ 0 60000 65536"/>
                  <a:gd name="T12" fmla="*/ 0 w 14"/>
                  <a:gd name="T13" fmla="*/ 0 h 10"/>
                  <a:gd name="T14" fmla="*/ 14 w 14"/>
                  <a:gd name="T15" fmla="*/ 10 h 10"/>
                </a:gdLst>
                <a:ahLst/>
                <a:cxnLst>
                  <a:cxn ang="T8">
                    <a:pos x="T0" y="T1"/>
                  </a:cxn>
                  <a:cxn ang="T9">
                    <a:pos x="T2" y="T3"/>
                  </a:cxn>
                  <a:cxn ang="T10">
                    <a:pos x="T4" y="T5"/>
                  </a:cxn>
                  <a:cxn ang="T11">
                    <a:pos x="T6" y="T7"/>
                  </a:cxn>
                </a:cxnLst>
                <a:rect l="T12" t="T13" r="T14" b="T15"/>
                <a:pathLst>
                  <a:path w="14" h="10">
                    <a:moveTo>
                      <a:pt x="14" y="0"/>
                    </a:moveTo>
                    <a:lnTo>
                      <a:pt x="14" y="11"/>
                    </a:lnTo>
                    <a:lnTo>
                      <a:pt x="0" y="7"/>
                    </a:lnTo>
                    <a:lnTo>
                      <a:pt x="14" y="0"/>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90" name="Group 149"/>
            <p:cNvGrpSpPr>
              <a:grpSpLocks/>
            </p:cNvGrpSpPr>
            <p:nvPr/>
          </p:nvGrpSpPr>
          <p:grpSpPr bwMode="auto">
            <a:xfrm>
              <a:off x="2018" y="9520"/>
              <a:ext cx="160" cy="369"/>
              <a:chOff x="2018" y="9520"/>
              <a:chExt cx="160" cy="369"/>
            </a:xfrm>
          </p:grpSpPr>
          <p:sp>
            <p:nvSpPr>
              <p:cNvPr id="39597" name="Freeform 150"/>
              <p:cNvSpPr>
                <a:spLocks/>
              </p:cNvSpPr>
              <p:nvPr/>
            </p:nvSpPr>
            <p:spPr bwMode="auto">
              <a:xfrm>
                <a:off x="2018" y="9520"/>
                <a:ext cx="160" cy="369"/>
              </a:xfrm>
              <a:custGeom>
                <a:avLst/>
                <a:gdLst>
                  <a:gd name="T0" fmla="*/ 18 w 160"/>
                  <a:gd name="T1" fmla="*/ 9837 h 369"/>
                  <a:gd name="T2" fmla="*/ 4 w 160"/>
                  <a:gd name="T3" fmla="*/ 9841 h 369"/>
                  <a:gd name="T4" fmla="*/ 11 w 160"/>
                  <a:gd name="T5" fmla="*/ 9882 h 369"/>
                  <a:gd name="T6" fmla="*/ 42 w 160"/>
                  <a:gd name="T7" fmla="*/ 9889 h 369"/>
                  <a:gd name="T8" fmla="*/ 42 w 160"/>
                  <a:gd name="T9" fmla="*/ 9875 h 369"/>
                  <a:gd name="T10" fmla="*/ 49 w 160"/>
                  <a:gd name="T11" fmla="*/ 9861 h 369"/>
                  <a:gd name="T12" fmla="*/ 63 w 160"/>
                  <a:gd name="T13" fmla="*/ 9858 h 369"/>
                  <a:gd name="T14" fmla="*/ 77 w 160"/>
                  <a:gd name="T15" fmla="*/ 9834 h 369"/>
                  <a:gd name="T16" fmla="*/ 67 w 160"/>
                  <a:gd name="T17" fmla="*/ 9806 h 369"/>
                  <a:gd name="T18" fmla="*/ 67 w 160"/>
                  <a:gd name="T19" fmla="*/ 9795 h 369"/>
                  <a:gd name="T20" fmla="*/ 77 w 160"/>
                  <a:gd name="T21" fmla="*/ 9799 h 369"/>
                  <a:gd name="T22" fmla="*/ 81 w 160"/>
                  <a:gd name="T23" fmla="*/ 9809 h 369"/>
                  <a:gd name="T24" fmla="*/ 102 w 160"/>
                  <a:gd name="T25" fmla="*/ 9820 h 369"/>
                  <a:gd name="T26" fmla="*/ 119 w 160"/>
                  <a:gd name="T27" fmla="*/ 9813 h 369"/>
                  <a:gd name="T28" fmla="*/ 133 w 160"/>
                  <a:gd name="T29" fmla="*/ 9729 h 369"/>
                  <a:gd name="T30" fmla="*/ 136 w 160"/>
                  <a:gd name="T31" fmla="*/ 9691 h 369"/>
                  <a:gd name="T32" fmla="*/ 119 w 160"/>
                  <a:gd name="T33" fmla="*/ 9680 h 369"/>
                  <a:gd name="T34" fmla="*/ 108 w 160"/>
                  <a:gd name="T35" fmla="*/ 9673 h 369"/>
                  <a:gd name="T36" fmla="*/ 112 w 160"/>
                  <a:gd name="T37" fmla="*/ 9663 h 369"/>
                  <a:gd name="T38" fmla="*/ 95 w 160"/>
                  <a:gd name="T39" fmla="*/ 9635 h 369"/>
                  <a:gd name="T40" fmla="*/ 115 w 160"/>
                  <a:gd name="T41" fmla="*/ 9642 h 369"/>
                  <a:gd name="T42" fmla="*/ 136 w 160"/>
                  <a:gd name="T43" fmla="*/ 9638 h 369"/>
                  <a:gd name="T44" fmla="*/ 147 w 160"/>
                  <a:gd name="T45" fmla="*/ 9652 h 369"/>
                  <a:gd name="T46" fmla="*/ 161 w 160"/>
                  <a:gd name="T47" fmla="*/ 9652 h 369"/>
                  <a:gd name="T48" fmla="*/ 150 w 160"/>
                  <a:gd name="T49" fmla="*/ 9614 h 369"/>
                  <a:gd name="T50" fmla="*/ 147 w 160"/>
                  <a:gd name="T51" fmla="*/ 9607 h 369"/>
                  <a:gd name="T52" fmla="*/ 133 w 160"/>
                  <a:gd name="T53" fmla="*/ 9600 h 369"/>
                  <a:gd name="T54" fmla="*/ 133 w 160"/>
                  <a:gd name="T55" fmla="*/ 9597 h 369"/>
                  <a:gd name="T56" fmla="*/ 133 w 160"/>
                  <a:gd name="T57" fmla="*/ 9579 h 369"/>
                  <a:gd name="T58" fmla="*/ 129 w 160"/>
                  <a:gd name="T59" fmla="*/ 9520 h 369"/>
                  <a:gd name="T60" fmla="*/ 108 w 160"/>
                  <a:gd name="T61" fmla="*/ 9523 h 369"/>
                  <a:gd name="T62" fmla="*/ 98 w 160"/>
                  <a:gd name="T63" fmla="*/ 9537 h 369"/>
                  <a:gd name="T64" fmla="*/ 70 w 160"/>
                  <a:gd name="T65" fmla="*/ 9548 h 369"/>
                  <a:gd name="T66" fmla="*/ 67 w 160"/>
                  <a:gd name="T67" fmla="*/ 9558 h 369"/>
                  <a:gd name="T68" fmla="*/ 63 w 160"/>
                  <a:gd name="T69" fmla="*/ 9562 h 369"/>
                  <a:gd name="T70" fmla="*/ 46 w 160"/>
                  <a:gd name="T71" fmla="*/ 9579 h 369"/>
                  <a:gd name="T72" fmla="*/ 46 w 160"/>
                  <a:gd name="T73" fmla="*/ 9604 h 369"/>
                  <a:gd name="T74" fmla="*/ 32 w 160"/>
                  <a:gd name="T75" fmla="*/ 9614 h 369"/>
                  <a:gd name="T76" fmla="*/ 49 w 160"/>
                  <a:gd name="T77" fmla="*/ 9621 h 369"/>
                  <a:gd name="T78" fmla="*/ 35 w 160"/>
                  <a:gd name="T79" fmla="*/ 9635 h 369"/>
                  <a:gd name="T80" fmla="*/ 28 w 160"/>
                  <a:gd name="T81" fmla="*/ 9631 h 369"/>
                  <a:gd name="T82" fmla="*/ 32 w 160"/>
                  <a:gd name="T83" fmla="*/ 9666 h 369"/>
                  <a:gd name="T84" fmla="*/ 35 w 160"/>
                  <a:gd name="T85" fmla="*/ 9691 h 369"/>
                  <a:gd name="T86" fmla="*/ 25 w 160"/>
                  <a:gd name="T87" fmla="*/ 9701 h 369"/>
                  <a:gd name="T88" fmla="*/ 28 w 160"/>
                  <a:gd name="T89" fmla="*/ 9736 h 369"/>
                  <a:gd name="T90" fmla="*/ 14 w 160"/>
                  <a:gd name="T91" fmla="*/ 9750 h 369"/>
                  <a:gd name="T92" fmla="*/ 28 w 160"/>
                  <a:gd name="T93" fmla="*/ 9757 h 369"/>
                  <a:gd name="T94" fmla="*/ 21 w 160"/>
                  <a:gd name="T95" fmla="*/ 9757 h 369"/>
                  <a:gd name="T96" fmla="*/ 21 w 160"/>
                  <a:gd name="T97" fmla="*/ 9767 h 369"/>
                  <a:gd name="T98" fmla="*/ 11 w 160"/>
                  <a:gd name="T99" fmla="*/ 9778 h 369"/>
                  <a:gd name="T100" fmla="*/ 4 w 160"/>
                  <a:gd name="T101" fmla="*/ 9781 h 369"/>
                  <a:gd name="T102" fmla="*/ 0 w 160"/>
                  <a:gd name="T103" fmla="*/ 9816 h 369"/>
                  <a:gd name="T104" fmla="*/ 25 w 160"/>
                  <a:gd name="T105" fmla="*/ 9820 h 36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60"/>
                  <a:gd name="T160" fmla="*/ 0 h 369"/>
                  <a:gd name="T161" fmla="*/ 160 w 160"/>
                  <a:gd name="T162" fmla="*/ 369 h 36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60" h="369">
                    <a:moveTo>
                      <a:pt x="21" y="307"/>
                    </a:moveTo>
                    <a:lnTo>
                      <a:pt x="18" y="317"/>
                    </a:lnTo>
                    <a:lnTo>
                      <a:pt x="7" y="314"/>
                    </a:lnTo>
                    <a:lnTo>
                      <a:pt x="4" y="321"/>
                    </a:lnTo>
                    <a:lnTo>
                      <a:pt x="7" y="355"/>
                    </a:lnTo>
                    <a:lnTo>
                      <a:pt x="11" y="362"/>
                    </a:lnTo>
                    <a:lnTo>
                      <a:pt x="35" y="362"/>
                    </a:lnTo>
                    <a:lnTo>
                      <a:pt x="42" y="369"/>
                    </a:lnTo>
                    <a:lnTo>
                      <a:pt x="49" y="359"/>
                    </a:lnTo>
                    <a:lnTo>
                      <a:pt x="42" y="355"/>
                    </a:lnTo>
                    <a:lnTo>
                      <a:pt x="39" y="341"/>
                    </a:lnTo>
                    <a:lnTo>
                      <a:pt x="49" y="341"/>
                    </a:lnTo>
                    <a:lnTo>
                      <a:pt x="60" y="310"/>
                    </a:lnTo>
                    <a:lnTo>
                      <a:pt x="63" y="338"/>
                    </a:lnTo>
                    <a:lnTo>
                      <a:pt x="81" y="324"/>
                    </a:lnTo>
                    <a:lnTo>
                      <a:pt x="77" y="314"/>
                    </a:lnTo>
                    <a:lnTo>
                      <a:pt x="63" y="310"/>
                    </a:lnTo>
                    <a:lnTo>
                      <a:pt x="67" y="286"/>
                    </a:lnTo>
                    <a:lnTo>
                      <a:pt x="49" y="286"/>
                    </a:lnTo>
                    <a:lnTo>
                      <a:pt x="67" y="275"/>
                    </a:lnTo>
                    <a:lnTo>
                      <a:pt x="56" y="261"/>
                    </a:lnTo>
                    <a:lnTo>
                      <a:pt x="77" y="279"/>
                    </a:lnTo>
                    <a:lnTo>
                      <a:pt x="84" y="254"/>
                    </a:lnTo>
                    <a:lnTo>
                      <a:pt x="81" y="289"/>
                    </a:lnTo>
                    <a:lnTo>
                      <a:pt x="95" y="303"/>
                    </a:lnTo>
                    <a:lnTo>
                      <a:pt x="102" y="300"/>
                    </a:lnTo>
                    <a:lnTo>
                      <a:pt x="98" y="289"/>
                    </a:lnTo>
                    <a:lnTo>
                      <a:pt x="119" y="293"/>
                    </a:lnTo>
                    <a:lnTo>
                      <a:pt x="129" y="275"/>
                    </a:lnTo>
                    <a:lnTo>
                      <a:pt x="133" y="209"/>
                    </a:lnTo>
                    <a:lnTo>
                      <a:pt x="147" y="167"/>
                    </a:lnTo>
                    <a:lnTo>
                      <a:pt x="136" y="171"/>
                    </a:lnTo>
                    <a:lnTo>
                      <a:pt x="136" y="160"/>
                    </a:lnTo>
                    <a:lnTo>
                      <a:pt x="119" y="160"/>
                    </a:lnTo>
                    <a:lnTo>
                      <a:pt x="119" y="139"/>
                    </a:lnTo>
                    <a:lnTo>
                      <a:pt x="108" y="153"/>
                    </a:lnTo>
                    <a:lnTo>
                      <a:pt x="105" y="150"/>
                    </a:lnTo>
                    <a:lnTo>
                      <a:pt x="112" y="143"/>
                    </a:lnTo>
                    <a:lnTo>
                      <a:pt x="91" y="125"/>
                    </a:lnTo>
                    <a:lnTo>
                      <a:pt x="95" y="115"/>
                    </a:lnTo>
                    <a:lnTo>
                      <a:pt x="105" y="132"/>
                    </a:lnTo>
                    <a:lnTo>
                      <a:pt x="115" y="122"/>
                    </a:lnTo>
                    <a:lnTo>
                      <a:pt x="133" y="125"/>
                    </a:lnTo>
                    <a:lnTo>
                      <a:pt x="136" y="118"/>
                    </a:lnTo>
                    <a:lnTo>
                      <a:pt x="133" y="136"/>
                    </a:lnTo>
                    <a:lnTo>
                      <a:pt x="147" y="132"/>
                    </a:lnTo>
                    <a:lnTo>
                      <a:pt x="147" y="143"/>
                    </a:lnTo>
                    <a:lnTo>
                      <a:pt x="161" y="132"/>
                    </a:lnTo>
                    <a:lnTo>
                      <a:pt x="140" y="104"/>
                    </a:lnTo>
                    <a:lnTo>
                      <a:pt x="150" y="94"/>
                    </a:lnTo>
                    <a:lnTo>
                      <a:pt x="143" y="98"/>
                    </a:lnTo>
                    <a:lnTo>
                      <a:pt x="147" y="87"/>
                    </a:lnTo>
                    <a:lnTo>
                      <a:pt x="136" y="91"/>
                    </a:lnTo>
                    <a:lnTo>
                      <a:pt x="133" y="80"/>
                    </a:lnTo>
                    <a:lnTo>
                      <a:pt x="119" y="80"/>
                    </a:lnTo>
                    <a:lnTo>
                      <a:pt x="133" y="77"/>
                    </a:lnTo>
                    <a:lnTo>
                      <a:pt x="126" y="63"/>
                    </a:lnTo>
                    <a:lnTo>
                      <a:pt x="133" y="59"/>
                    </a:lnTo>
                    <a:lnTo>
                      <a:pt x="136" y="42"/>
                    </a:lnTo>
                    <a:lnTo>
                      <a:pt x="129" y="0"/>
                    </a:lnTo>
                    <a:lnTo>
                      <a:pt x="122" y="17"/>
                    </a:lnTo>
                    <a:lnTo>
                      <a:pt x="108" y="3"/>
                    </a:lnTo>
                    <a:lnTo>
                      <a:pt x="108" y="24"/>
                    </a:lnTo>
                    <a:lnTo>
                      <a:pt x="98" y="17"/>
                    </a:lnTo>
                    <a:lnTo>
                      <a:pt x="74" y="21"/>
                    </a:lnTo>
                    <a:lnTo>
                      <a:pt x="70" y="28"/>
                    </a:lnTo>
                    <a:lnTo>
                      <a:pt x="77" y="28"/>
                    </a:lnTo>
                    <a:lnTo>
                      <a:pt x="67" y="38"/>
                    </a:lnTo>
                    <a:lnTo>
                      <a:pt x="77" y="42"/>
                    </a:lnTo>
                    <a:lnTo>
                      <a:pt x="63" y="42"/>
                    </a:lnTo>
                    <a:lnTo>
                      <a:pt x="60" y="52"/>
                    </a:lnTo>
                    <a:lnTo>
                      <a:pt x="46" y="59"/>
                    </a:lnTo>
                    <a:lnTo>
                      <a:pt x="53" y="77"/>
                    </a:lnTo>
                    <a:lnTo>
                      <a:pt x="46" y="84"/>
                    </a:lnTo>
                    <a:lnTo>
                      <a:pt x="49" y="91"/>
                    </a:lnTo>
                    <a:lnTo>
                      <a:pt x="32" y="94"/>
                    </a:lnTo>
                    <a:lnTo>
                      <a:pt x="39" y="101"/>
                    </a:lnTo>
                    <a:lnTo>
                      <a:pt x="49" y="101"/>
                    </a:lnTo>
                    <a:lnTo>
                      <a:pt x="39" y="108"/>
                    </a:lnTo>
                    <a:lnTo>
                      <a:pt x="35" y="115"/>
                    </a:lnTo>
                    <a:lnTo>
                      <a:pt x="35" y="108"/>
                    </a:lnTo>
                    <a:lnTo>
                      <a:pt x="28" y="111"/>
                    </a:lnTo>
                    <a:lnTo>
                      <a:pt x="21" y="143"/>
                    </a:lnTo>
                    <a:lnTo>
                      <a:pt x="32" y="146"/>
                    </a:lnTo>
                    <a:lnTo>
                      <a:pt x="21" y="164"/>
                    </a:lnTo>
                    <a:lnTo>
                      <a:pt x="35" y="171"/>
                    </a:lnTo>
                    <a:lnTo>
                      <a:pt x="39" y="181"/>
                    </a:lnTo>
                    <a:lnTo>
                      <a:pt x="25" y="181"/>
                    </a:lnTo>
                    <a:lnTo>
                      <a:pt x="18" y="213"/>
                    </a:lnTo>
                    <a:lnTo>
                      <a:pt x="28" y="216"/>
                    </a:lnTo>
                    <a:lnTo>
                      <a:pt x="14" y="216"/>
                    </a:lnTo>
                    <a:lnTo>
                      <a:pt x="14" y="230"/>
                    </a:lnTo>
                    <a:lnTo>
                      <a:pt x="35" y="233"/>
                    </a:lnTo>
                    <a:lnTo>
                      <a:pt x="28" y="237"/>
                    </a:lnTo>
                    <a:lnTo>
                      <a:pt x="32" y="244"/>
                    </a:lnTo>
                    <a:lnTo>
                      <a:pt x="21" y="237"/>
                    </a:lnTo>
                    <a:lnTo>
                      <a:pt x="14" y="240"/>
                    </a:lnTo>
                    <a:lnTo>
                      <a:pt x="21" y="247"/>
                    </a:lnTo>
                    <a:lnTo>
                      <a:pt x="18" y="258"/>
                    </a:lnTo>
                    <a:lnTo>
                      <a:pt x="11" y="258"/>
                    </a:lnTo>
                    <a:lnTo>
                      <a:pt x="18" y="268"/>
                    </a:lnTo>
                    <a:lnTo>
                      <a:pt x="4" y="261"/>
                    </a:lnTo>
                    <a:lnTo>
                      <a:pt x="7" y="293"/>
                    </a:lnTo>
                    <a:lnTo>
                      <a:pt x="0" y="296"/>
                    </a:lnTo>
                    <a:lnTo>
                      <a:pt x="7" y="307"/>
                    </a:lnTo>
                    <a:lnTo>
                      <a:pt x="25" y="300"/>
                    </a:lnTo>
                    <a:lnTo>
                      <a:pt x="21" y="307"/>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91" name="Group 151"/>
            <p:cNvGrpSpPr>
              <a:grpSpLocks/>
            </p:cNvGrpSpPr>
            <p:nvPr/>
          </p:nvGrpSpPr>
          <p:grpSpPr bwMode="auto">
            <a:xfrm>
              <a:off x="1931" y="10231"/>
              <a:ext cx="91" cy="129"/>
              <a:chOff x="1931" y="10231"/>
              <a:chExt cx="91" cy="129"/>
            </a:xfrm>
          </p:grpSpPr>
          <p:sp>
            <p:nvSpPr>
              <p:cNvPr id="39596" name="Freeform 152"/>
              <p:cNvSpPr>
                <a:spLocks/>
              </p:cNvSpPr>
              <p:nvPr/>
            </p:nvSpPr>
            <p:spPr bwMode="auto">
              <a:xfrm>
                <a:off x="1931" y="10231"/>
                <a:ext cx="91" cy="129"/>
              </a:xfrm>
              <a:custGeom>
                <a:avLst/>
                <a:gdLst>
                  <a:gd name="T0" fmla="*/ 77 w 91"/>
                  <a:gd name="T1" fmla="*/ 10360 h 129"/>
                  <a:gd name="T2" fmla="*/ 77 w 91"/>
                  <a:gd name="T3" fmla="*/ 10353 h 129"/>
                  <a:gd name="T4" fmla="*/ 63 w 91"/>
                  <a:gd name="T5" fmla="*/ 10353 h 129"/>
                  <a:gd name="T6" fmla="*/ 63 w 91"/>
                  <a:gd name="T7" fmla="*/ 10342 h 129"/>
                  <a:gd name="T8" fmla="*/ 77 w 91"/>
                  <a:gd name="T9" fmla="*/ 10349 h 129"/>
                  <a:gd name="T10" fmla="*/ 91 w 91"/>
                  <a:gd name="T11" fmla="*/ 10332 h 129"/>
                  <a:gd name="T12" fmla="*/ 77 w 91"/>
                  <a:gd name="T13" fmla="*/ 10335 h 129"/>
                  <a:gd name="T14" fmla="*/ 63 w 91"/>
                  <a:gd name="T15" fmla="*/ 10328 h 129"/>
                  <a:gd name="T16" fmla="*/ 56 w 91"/>
                  <a:gd name="T17" fmla="*/ 10335 h 129"/>
                  <a:gd name="T18" fmla="*/ 46 w 91"/>
                  <a:gd name="T19" fmla="*/ 10335 h 129"/>
                  <a:gd name="T20" fmla="*/ 60 w 91"/>
                  <a:gd name="T21" fmla="*/ 10328 h 129"/>
                  <a:gd name="T22" fmla="*/ 60 w 91"/>
                  <a:gd name="T23" fmla="*/ 10307 h 129"/>
                  <a:gd name="T24" fmla="*/ 74 w 91"/>
                  <a:gd name="T25" fmla="*/ 10269 h 129"/>
                  <a:gd name="T26" fmla="*/ 60 w 91"/>
                  <a:gd name="T27" fmla="*/ 10262 h 129"/>
                  <a:gd name="T28" fmla="*/ 42 w 91"/>
                  <a:gd name="T29" fmla="*/ 10273 h 129"/>
                  <a:gd name="T30" fmla="*/ 49 w 91"/>
                  <a:gd name="T31" fmla="*/ 10259 h 129"/>
                  <a:gd name="T32" fmla="*/ 42 w 91"/>
                  <a:gd name="T33" fmla="*/ 10231 h 129"/>
                  <a:gd name="T34" fmla="*/ 35 w 91"/>
                  <a:gd name="T35" fmla="*/ 10248 h 129"/>
                  <a:gd name="T36" fmla="*/ 32 w 91"/>
                  <a:gd name="T37" fmla="*/ 10241 h 129"/>
                  <a:gd name="T38" fmla="*/ 28 w 91"/>
                  <a:gd name="T39" fmla="*/ 10248 h 129"/>
                  <a:gd name="T40" fmla="*/ 28 w 91"/>
                  <a:gd name="T41" fmla="*/ 10266 h 129"/>
                  <a:gd name="T42" fmla="*/ 21 w 91"/>
                  <a:gd name="T43" fmla="*/ 10248 h 129"/>
                  <a:gd name="T44" fmla="*/ 0 w 91"/>
                  <a:gd name="T45" fmla="*/ 10311 h 129"/>
                  <a:gd name="T46" fmla="*/ 0 w 91"/>
                  <a:gd name="T47" fmla="*/ 10360 h 12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1"/>
                  <a:gd name="T73" fmla="*/ 0 h 129"/>
                  <a:gd name="T74" fmla="*/ 91 w 91"/>
                  <a:gd name="T75" fmla="*/ 129 h 12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1" h="129">
                    <a:moveTo>
                      <a:pt x="77" y="129"/>
                    </a:moveTo>
                    <a:lnTo>
                      <a:pt x="77" y="122"/>
                    </a:lnTo>
                    <a:lnTo>
                      <a:pt x="63" y="122"/>
                    </a:lnTo>
                    <a:lnTo>
                      <a:pt x="63" y="111"/>
                    </a:lnTo>
                    <a:lnTo>
                      <a:pt x="77" y="118"/>
                    </a:lnTo>
                    <a:lnTo>
                      <a:pt x="91" y="101"/>
                    </a:lnTo>
                    <a:lnTo>
                      <a:pt x="77" y="104"/>
                    </a:lnTo>
                    <a:lnTo>
                      <a:pt x="63" y="97"/>
                    </a:lnTo>
                    <a:lnTo>
                      <a:pt x="56" y="104"/>
                    </a:lnTo>
                    <a:lnTo>
                      <a:pt x="46" y="104"/>
                    </a:lnTo>
                    <a:lnTo>
                      <a:pt x="60" y="97"/>
                    </a:lnTo>
                    <a:lnTo>
                      <a:pt x="60" y="76"/>
                    </a:lnTo>
                    <a:lnTo>
                      <a:pt x="74" y="38"/>
                    </a:lnTo>
                    <a:lnTo>
                      <a:pt x="60" y="31"/>
                    </a:lnTo>
                    <a:lnTo>
                      <a:pt x="42" y="42"/>
                    </a:lnTo>
                    <a:lnTo>
                      <a:pt x="49" y="28"/>
                    </a:lnTo>
                    <a:lnTo>
                      <a:pt x="42" y="0"/>
                    </a:lnTo>
                    <a:lnTo>
                      <a:pt x="35" y="17"/>
                    </a:lnTo>
                    <a:lnTo>
                      <a:pt x="32" y="10"/>
                    </a:lnTo>
                    <a:lnTo>
                      <a:pt x="28" y="17"/>
                    </a:lnTo>
                    <a:lnTo>
                      <a:pt x="28" y="35"/>
                    </a:lnTo>
                    <a:lnTo>
                      <a:pt x="21" y="17"/>
                    </a:lnTo>
                    <a:lnTo>
                      <a:pt x="0" y="80"/>
                    </a:lnTo>
                    <a:lnTo>
                      <a:pt x="0" y="129"/>
                    </a:lnTo>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92" name="Group 153"/>
            <p:cNvGrpSpPr>
              <a:grpSpLocks/>
            </p:cNvGrpSpPr>
            <p:nvPr/>
          </p:nvGrpSpPr>
          <p:grpSpPr bwMode="auto">
            <a:xfrm>
              <a:off x="1966" y="9868"/>
              <a:ext cx="157" cy="335"/>
              <a:chOff x="1966" y="9868"/>
              <a:chExt cx="157" cy="335"/>
            </a:xfrm>
          </p:grpSpPr>
          <p:sp>
            <p:nvSpPr>
              <p:cNvPr id="39595" name="Freeform 154"/>
              <p:cNvSpPr>
                <a:spLocks/>
              </p:cNvSpPr>
              <p:nvPr/>
            </p:nvSpPr>
            <p:spPr bwMode="auto">
              <a:xfrm>
                <a:off x="1966" y="9868"/>
                <a:ext cx="157" cy="335"/>
              </a:xfrm>
              <a:custGeom>
                <a:avLst/>
                <a:gdLst>
                  <a:gd name="T0" fmla="*/ 11 w 157"/>
                  <a:gd name="T1" fmla="*/ 10043 h 335"/>
                  <a:gd name="T2" fmla="*/ 14 w 157"/>
                  <a:gd name="T3" fmla="*/ 10098 h 335"/>
                  <a:gd name="T4" fmla="*/ 18 w 157"/>
                  <a:gd name="T5" fmla="*/ 10199 h 335"/>
                  <a:gd name="T6" fmla="*/ 46 w 157"/>
                  <a:gd name="T7" fmla="*/ 10192 h 335"/>
                  <a:gd name="T8" fmla="*/ 105 w 157"/>
                  <a:gd name="T9" fmla="*/ 10192 h 335"/>
                  <a:gd name="T10" fmla="*/ 98 w 157"/>
                  <a:gd name="T11" fmla="*/ 10182 h 335"/>
                  <a:gd name="T12" fmla="*/ 108 w 157"/>
                  <a:gd name="T13" fmla="*/ 10175 h 335"/>
                  <a:gd name="T14" fmla="*/ 77 w 157"/>
                  <a:gd name="T15" fmla="*/ 10133 h 335"/>
                  <a:gd name="T16" fmla="*/ 63 w 157"/>
                  <a:gd name="T17" fmla="*/ 10116 h 335"/>
                  <a:gd name="T18" fmla="*/ 98 w 157"/>
                  <a:gd name="T19" fmla="*/ 10133 h 335"/>
                  <a:gd name="T20" fmla="*/ 112 w 157"/>
                  <a:gd name="T21" fmla="*/ 10137 h 335"/>
                  <a:gd name="T22" fmla="*/ 105 w 157"/>
                  <a:gd name="T23" fmla="*/ 10123 h 335"/>
                  <a:gd name="T24" fmla="*/ 108 w 157"/>
                  <a:gd name="T25" fmla="*/ 10126 h 335"/>
                  <a:gd name="T26" fmla="*/ 126 w 157"/>
                  <a:gd name="T27" fmla="*/ 10126 h 335"/>
                  <a:gd name="T28" fmla="*/ 126 w 157"/>
                  <a:gd name="T29" fmla="*/ 10112 h 335"/>
                  <a:gd name="T30" fmla="*/ 143 w 157"/>
                  <a:gd name="T31" fmla="*/ 10105 h 335"/>
                  <a:gd name="T32" fmla="*/ 157 w 157"/>
                  <a:gd name="T33" fmla="*/ 10074 h 335"/>
                  <a:gd name="T34" fmla="*/ 136 w 157"/>
                  <a:gd name="T35" fmla="*/ 10032 h 335"/>
                  <a:gd name="T36" fmla="*/ 150 w 157"/>
                  <a:gd name="T37" fmla="*/ 9987 h 335"/>
                  <a:gd name="T38" fmla="*/ 147 w 157"/>
                  <a:gd name="T39" fmla="*/ 9976 h 335"/>
                  <a:gd name="T40" fmla="*/ 129 w 157"/>
                  <a:gd name="T41" fmla="*/ 9949 h 335"/>
                  <a:gd name="T42" fmla="*/ 143 w 157"/>
                  <a:gd name="T43" fmla="*/ 9931 h 335"/>
                  <a:gd name="T44" fmla="*/ 115 w 157"/>
                  <a:gd name="T45" fmla="*/ 9889 h 335"/>
                  <a:gd name="T46" fmla="*/ 115 w 157"/>
                  <a:gd name="T47" fmla="*/ 9875 h 335"/>
                  <a:gd name="T48" fmla="*/ 112 w 157"/>
                  <a:gd name="T49" fmla="*/ 9882 h 335"/>
                  <a:gd name="T50" fmla="*/ 87 w 157"/>
                  <a:gd name="T51" fmla="*/ 9886 h 335"/>
                  <a:gd name="T52" fmla="*/ 49 w 157"/>
                  <a:gd name="T53" fmla="*/ 9921 h 335"/>
                  <a:gd name="T54" fmla="*/ 35 w 157"/>
                  <a:gd name="T55" fmla="*/ 9910 h 335"/>
                  <a:gd name="T56" fmla="*/ 28 w 157"/>
                  <a:gd name="T57" fmla="*/ 9917 h 335"/>
                  <a:gd name="T58" fmla="*/ 32 w 157"/>
                  <a:gd name="T59" fmla="*/ 9976 h 335"/>
                  <a:gd name="T60" fmla="*/ 25 w 157"/>
                  <a:gd name="T61" fmla="*/ 9990 h 335"/>
                  <a:gd name="T62" fmla="*/ 46 w 157"/>
                  <a:gd name="T63" fmla="*/ 10001 h 335"/>
                  <a:gd name="T64" fmla="*/ 52 w 157"/>
                  <a:gd name="T65" fmla="*/ 10022 h 335"/>
                  <a:gd name="T66" fmla="*/ 35 w 157"/>
                  <a:gd name="T67" fmla="*/ 10004 h 335"/>
                  <a:gd name="T68" fmla="*/ 18 w 157"/>
                  <a:gd name="T69" fmla="*/ 10018 h 335"/>
                  <a:gd name="T70" fmla="*/ 0 w 157"/>
                  <a:gd name="T71" fmla="*/ 10036 h 33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57"/>
                  <a:gd name="T109" fmla="*/ 0 h 335"/>
                  <a:gd name="T110" fmla="*/ 157 w 157"/>
                  <a:gd name="T111" fmla="*/ 335 h 33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57" h="335">
                    <a:moveTo>
                      <a:pt x="0" y="171"/>
                    </a:moveTo>
                    <a:lnTo>
                      <a:pt x="11" y="175"/>
                    </a:lnTo>
                    <a:lnTo>
                      <a:pt x="4" y="216"/>
                    </a:lnTo>
                    <a:lnTo>
                      <a:pt x="14" y="230"/>
                    </a:lnTo>
                    <a:lnTo>
                      <a:pt x="7" y="321"/>
                    </a:lnTo>
                    <a:lnTo>
                      <a:pt x="18" y="331"/>
                    </a:lnTo>
                    <a:lnTo>
                      <a:pt x="35" y="335"/>
                    </a:lnTo>
                    <a:lnTo>
                      <a:pt x="46" y="324"/>
                    </a:lnTo>
                    <a:lnTo>
                      <a:pt x="73" y="331"/>
                    </a:lnTo>
                    <a:lnTo>
                      <a:pt x="105" y="324"/>
                    </a:lnTo>
                    <a:lnTo>
                      <a:pt x="108" y="317"/>
                    </a:lnTo>
                    <a:lnTo>
                      <a:pt x="98" y="314"/>
                    </a:lnTo>
                    <a:lnTo>
                      <a:pt x="112" y="314"/>
                    </a:lnTo>
                    <a:lnTo>
                      <a:pt x="108" y="307"/>
                    </a:lnTo>
                    <a:lnTo>
                      <a:pt x="91" y="300"/>
                    </a:lnTo>
                    <a:lnTo>
                      <a:pt x="77" y="265"/>
                    </a:lnTo>
                    <a:lnTo>
                      <a:pt x="63" y="262"/>
                    </a:lnTo>
                    <a:lnTo>
                      <a:pt x="63" y="248"/>
                    </a:lnTo>
                    <a:lnTo>
                      <a:pt x="63" y="262"/>
                    </a:lnTo>
                    <a:lnTo>
                      <a:pt x="98" y="265"/>
                    </a:lnTo>
                    <a:lnTo>
                      <a:pt x="101" y="272"/>
                    </a:lnTo>
                    <a:lnTo>
                      <a:pt x="112" y="269"/>
                    </a:lnTo>
                    <a:lnTo>
                      <a:pt x="84" y="241"/>
                    </a:lnTo>
                    <a:lnTo>
                      <a:pt x="105" y="255"/>
                    </a:lnTo>
                    <a:lnTo>
                      <a:pt x="115" y="248"/>
                    </a:lnTo>
                    <a:lnTo>
                      <a:pt x="108" y="258"/>
                    </a:lnTo>
                    <a:lnTo>
                      <a:pt x="122" y="279"/>
                    </a:lnTo>
                    <a:lnTo>
                      <a:pt x="126" y="258"/>
                    </a:lnTo>
                    <a:lnTo>
                      <a:pt x="147" y="241"/>
                    </a:lnTo>
                    <a:lnTo>
                      <a:pt x="126" y="244"/>
                    </a:lnTo>
                    <a:lnTo>
                      <a:pt x="140" y="230"/>
                    </a:lnTo>
                    <a:lnTo>
                      <a:pt x="143" y="237"/>
                    </a:lnTo>
                    <a:lnTo>
                      <a:pt x="150" y="230"/>
                    </a:lnTo>
                    <a:lnTo>
                      <a:pt x="157" y="206"/>
                    </a:lnTo>
                    <a:lnTo>
                      <a:pt x="143" y="164"/>
                    </a:lnTo>
                    <a:lnTo>
                      <a:pt x="136" y="164"/>
                    </a:lnTo>
                    <a:lnTo>
                      <a:pt x="143" y="161"/>
                    </a:lnTo>
                    <a:lnTo>
                      <a:pt x="150" y="119"/>
                    </a:lnTo>
                    <a:lnTo>
                      <a:pt x="157" y="115"/>
                    </a:lnTo>
                    <a:lnTo>
                      <a:pt x="147" y="108"/>
                    </a:lnTo>
                    <a:lnTo>
                      <a:pt x="140" y="84"/>
                    </a:lnTo>
                    <a:lnTo>
                      <a:pt x="129" y="81"/>
                    </a:lnTo>
                    <a:lnTo>
                      <a:pt x="143" y="70"/>
                    </a:lnTo>
                    <a:lnTo>
                      <a:pt x="143" y="63"/>
                    </a:lnTo>
                    <a:lnTo>
                      <a:pt x="129" y="21"/>
                    </a:lnTo>
                    <a:lnTo>
                      <a:pt x="115" y="21"/>
                    </a:lnTo>
                    <a:lnTo>
                      <a:pt x="126" y="7"/>
                    </a:lnTo>
                    <a:lnTo>
                      <a:pt x="115" y="7"/>
                    </a:lnTo>
                    <a:lnTo>
                      <a:pt x="112" y="0"/>
                    </a:lnTo>
                    <a:lnTo>
                      <a:pt x="112" y="14"/>
                    </a:lnTo>
                    <a:lnTo>
                      <a:pt x="94" y="25"/>
                    </a:lnTo>
                    <a:lnTo>
                      <a:pt x="87" y="18"/>
                    </a:lnTo>
                    <a:lnTo>
                      <a:pt x="59" y="18"/>
                    </a:lnTo>
                    <a:lnTo>
                      <a:pt x="49" y="53"/>
                    </a:lnTo>
                    <a:lnTo>
                      <a:pt x="46" y="42"/>
                    </a:lnTo>
                    <a:lnTo>
                      <a:pt x="35" y="42"/>
                    </a:lnTo>
                    <a:lnTo>
                      <a:pt x="32" y="60"/>
                    </a:lnTo>
                    <a:lnTo>
                      <a:pt x="28" y="49"/>
                    </a:lnTo>
                    <a:lnTo>
                      <a:pt x="21" y="53"/>
                    </a:lnTo>
                    <a:lnTo>
                      <a:pt x="32" y="108"/>
                    </a:lnTo>
                    <a:lnTo>
                      <a:pt x="32" y="122"/>
                    </a:lnTo>
                    <a:lnTo>
                      <a:pt x="25" y="122"/>
                    </a:lnTo>
                    <a:lnTo>
                      <a:pt x="28" y="136"/>
                    </a:lnTo>
                    <a:lnTo>
                      <a:pt x="46" y="133"/>
                    </a:lnTo>
                    <a:lnTo>
                      <a:pt x="52" y="119"/>
                    </a:lnTo>
                    <a:lnTo>
                      <a:pt x="52" y="154"/>
                    </a:lnTo>
                    <a:lnTo>
                      <a:pt x="49" y="136"/>
                    </a:lnTo>
                    <a:lnTo>
                      <a:pt x="35" y="136"/>
                    </a:lnTo>
                    <a:lnTo>
                      <a:pt x="21" y="161"/>
                    </a:lnTo>
                    <a:lnTo>
                      <a:pt x="18" y="150"/>
                    </a:lnTo>
                    <a:lnTo>
                      <a:pt x="14" y="164"/>
                    </a:lnTo>
                    <a:lnTo>
                      <a:pt x="0" y="168"/>
                    </a:lnTo>
                    <a:lnTo>
                      <a:pt x="0" y="171"/>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93" name="Group 155"/>
            <p:cNvGrpSpPr>
              <a:grpSpLocks/>
            </p:cNvGrpSpPr>
            <p:nvPr/>
          </p:nvGrpSpPr>
          <p:grpSpPr bwMode="auto">
            <a:xfrm>
              <a:off x="1994" y="10196"/>
              <a:ext cx="80" cy="132"/>
              <a:chOff x="1994" y="10196"/>
              <a:chExt cx="80" cy="132"/>
            </a:xfrm>
          </p:grpSpPr>
          <p:sp>
            <p:nvSpPr>
              <p:cNvPr id="39594" name="Freeform 156"/>
              <p:cNvSpPr>
                <a:spLocks/>
              </p:cNvSpPr>
              <p:nvPr/>
            </p:nvSpPr>
            <p:spPr bwMode="auto">
              <a:xfrm>
                <a:off x="1994" y="10196"/>
                <a:ext cx="80" cy="132"/>
              </a:xfrm>
              <a:custGeom>
                <a:avLst/>
                <a:gdLst>
                  <a:gd name="T0" fmla="*/ 0 w 80"/>
                  <a:gd name="T1" fmla="*/ 10311 h 132"/>
                  <a:gd name="T2" fmla="*/ 14 w 80"/>
                  <a:gd name="T3" fmla="*/ 10328 h 132"/>
                  <a:gd name="T4" fmla="*/ 28 w 80"/>
                  <a:gd name="T5" fmla="*/ 10321 h 132"/>
                  <a:gd name="T6" fmla="*/ 35 w 80"/>
                  <a:gd name="T7" fmla="*/ 10311 h 132"/>
                  <a:gd name="T8" fmla="*/ 24 w 80"/>
                  <a:gd name="T9" fmla="*/ 10307 h 132"/>
                  <a:gd name="T10" fmla="*/ 38 w 80"/>
                  <a:gd name="T11" fmla="*/ 10304 h 132"/>
                  <a:gd name="T12" fmla="*/ 35 w 80"/>
                  <a:gd name="T13" fmla="*/ 10294 h 132"/>
                  <a:gd name="T14" fmla="*/ 45 w 80"/>
                  <a:gd name="T15" fmla="*/ 10280 h 132"/>
                  <a:gd name="T16" fmla="*/ 42 w 80"/>
                  <a:gd name="T17" fmla="*/ 10276 h 132"/>
                  <a:gd name="T18" fmla="*/ 45 w 80"/>
                  <a:gd name="T19" fmla="*/ 10273 h 132"/>
                  <a:gd name="T20" fmla="*/ 59 w 80"/>
                  <a:gd name="T21" fmla="*/ 10280 h 132"/>
                  <a:gd name="T22" fmla="*/ 63 w 80"/>
                  <a:gd name="T23" fmla="*/ 10259 h 132"/>
                  <a:gd name="T24" fmla="*/ 56 w 80"/>
                  <a:gd name="T25" fmla="*/ 10255 h 132"/>
                  <a:gd name="T26" fmla="*/ 73 w 80"/>
                  <a:gd name="T27" fmla="*/ 10259 h 132"/>
                  <a:gd name="T28" fmla="*/ 66 w 80"/>
                  <a:gd name="T29" fmla="*/ 10231 h 132"/>
                  <a:gd name="T30" fmla="*/ 80 w 80"/>
                  <a:gd name="T31" fmla="*/ 10220 h 132"/>
                  <a:gd name="T32" fmla="*/ 70 w 80"/>
                  <a:gd name="T33" fmla="*/ 10199 h 132"/>
                  <a:gd name="T34" fmla="*/ 45 w 80"/>
                  <a:gd name="T35" fmla="*/ 10199 h 132"/>
                  <a:gd name="T36" fmla="*/ 18 w 80"/>
                  <a:gd name="T37" fmla="*/ 10196 h 132"/>
                  <a:gd name="T38" fmla="*/ 21 w 80"/>
                  <a:gd name="T39" fmla="*/ 10213 h 132"/>
                  <a:gd name="T40" fmla="*/ 14 w 80"/>
                  <a:gd name="T41" fmla="*/ 10224 h 132"/>
                  <a:gd name="T42" fmla="*/ 7 w 80"/>
                  <a:gd name="T43" fmla="*/ 10217 h 132"/>
                  <a:gd name="T44" fmla="*/ 4 w 80"/>
                  <a:gd name="T45" fmla="*/ 10227 h 132"/>
                  <a:gd name="T46" fmla="*/ 14 w 80"/>
                  <a:gd name="T47" fmla="*/ 10238 h 132"/>
                  <a:gd name="T48" fmla="*/ 21 w 80"/>
                  <a:gd name="T49" fmla="*/ 10234 h 132"/>
                  <a:gd name="T50" fmla="*/ 0 w 80"/>
                  <a:gd name="T51" fmla="*/ 10311 h 13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0"/>
                  <a:gd name="T79" fmla="*/ 0 h 132"/>
                  <a:gd name="T80" fmla="*/ 80 w 80"/>
                  <a:gd name="T81" fmla="*/ 132 h 13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0" h="132">
                    <a:moveTo>
                      <a:pt x="0" y="115"/>
                    </a:moveTo>
                    <a:lnTo>
                      <a:pt x="14" y="132"/>
                    </a:lnTo>
                    <a:lnTo>
                      <a:pt x="28" y="125"/>
                    </a:lnTo>
                    <a:lnTo>
                      <a:pt x="35" y="115"/>
                    </a:lnTo>
                    <a:lnTo>
                      <a:pt x="24" y="111"/>
                    </a:lnTo>
                    <a:lnTo>
                      <a:pt x="38" y="108"/>
                    </a:lnTo>
                    <a:lnTo>
                      <a:pt x="35" y="98"/>
                    </a:lnTo>
                    <a:lnTo>
                      <a:pt x="45" y="84"/>
                    </a:lnTo>
                    <a:lnTo>
                      <a:pt x="42" y="80"/>
                    </a:lnTo>
                    <a:lnTo>
                      <a:pt x="45" y="77"/>
                    </a:lnTo>
                    <a:lnTo>
                      <a:pt x="59" y="84"/>
                    </a:lnTo>
                    <a:lnTo>
                      <a:pt x="63" y="63"/>
                    </a:lnTo>
                    <a:lnTo>
                      <a:pt x="56" y="59"/>
                    </a:lnTo>
                    <a:lnTo>
                      <a:pt x="73" y="63"/>
                    </a:lnTo>
                    <a:lnTo>
                      <a:pt x="66" y="35"/>
                    </a:lnTo>
                    <a:lnTo>
                      <a:pt x="80" y="24"/>
                    </a:lnTo>
                    <a:lnTo>
                      <a:pt x="70" y="3"/>
                    </a:lnTo>
                    <a:lnTo>
                      <a:pt x="45" y="3"/>
                    </a:lnTo>
                    <a:lnTo>
                      <a:pt x="18" y="0"/>
                    </a:lnTo>
                    <a:lnTo>
                      <a:pt x="21" y="17"/>
                    </a:lnTo>
                    <a:lnTo>
                      <a:pt x="14" y="28"/>
                    </a:lnTo>
                    <a:lnTo>
                      <a:pt x="7" y="21"/>
                    </a:lnTo>
                    <a:lnTo>
                      <a:pt x="4" y="31"/>
                    </a:lnTo>
                    <a:lnTo>
                      <a:pt x="14" y="42"/>
                    </a:lnTo>
                    <a:lnTo>
                      <a:pt x="21" y="38"/>
                    </a:lnTo>
                    <a:lnTo>
                      <a:pt x="0" y="115"/>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94" name="Group 157"/>
            <p:cNvGrpSpPr>
              <a:grpSpLocks/>
            </p:cNvGrpSpPr>
            <p:nvPr/>
          </p:nvGrpSpPr>
          <p:grpSpPr bwMode="auto">
            <a:xfrm>
              <a:off x="2095" y="10335"/>
              <a:ext cx="45" cy="24"/>
              <a:chOff x="2095" y="10335"/>
              <a:chExt cx="45" cy="24"/>
            </a:xfrm>
          </p:grpSpPr>
          <p:sp>
            <p:nvSpPr>
              <p:cNvPr id="39593" name="Freeform 158"/>
              <p:cNvSpPr>
                <a:spLocks/>
              </p:cNvSpPr>
              <p:nvPr/>
            </p:nvSpPr>
            <p:spPr bwMode="auto">
              <a:xfrm>
                <a:off x="2095" y="10335"/>
                <a:ext cx="45" cy="24"/>
              </a:xfrm>
              <a:custGeom>
                <a:avLst/>
                <a:gdLst>
                  <a:gd name="T0" fmla="*/ 45 w 45"/>
                  <a:gd name="T1" fmla="*/ 10360 h 24"/>
                  <a:gd name="T2" fmla="*/ 42 w 45"/>
                  <a:gd name="T3" fmla="*/ 10349 h 24"/>
                  <a:gd name="T4" fmla="*/ 28 w 45"/>
                  <a:gd name="T5" fmla="*/ 10339 h 24"/>
                  <a:gd name="T6" fmla="*/ 21 w 45"/>
                  <a:gd name="T7" fmla="*/ 10346 h 24"/>
                  <a:gd name="T8" fmla="*/ 18 w 45"/>
                  <a:gd name="T9" fmla="*/ 10335 h 24"/>
                  <a:gd name="T10" fmla="*/ 7 w 45"/>
                  <a:gd name="T11" fmla="*/ 10356 h 24"/>
                  <a:gd name="T12" fmla="*/ 0 w 45"/>
                  <a:gd name="T13" fmla="*/ 10360 h 24"/>
                  <a:gd name="T14" fmla="*/ 0 60000 65536"/>
                  <a:gd name="T15" fmla="*/ 0 60000 65536"/>
                  <a:gd name="T16" fmla="*/ 0 60000 65536"/>
                  <a:gd name="T17" fmla="*/ 0 60000 65536"/>
                  <a:gd name="T18" fmla="*/ 0 60000 65536"/>
                  <a:gd name="T19" fmla="*/ 0 60000 65536"/>
                  <a:gd name="T20" fmla="*/ 0 60000 65536"/>
                  <a:gd name="T21" fmla="*/ 0 w 45"/>
                  <a:gd name="T22" fmla="*/ 0 h 24"/>
                  <a:gd name="T23" fmla="*/ 45 w 45"/>
                  <a:gd name="T24" fmla="*/ 24 h 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 h="24">
                    <a:moveTo>
                      <a:pt x="45" y="25"/>
                    </a:moveTo>
                    <a:lnTo>
                      <a:pt x="42" y="14"/>
                    </a:lnTo>
                    <a:lnTo>
                      <a:pt x="28" y="4"/>
                    </a:lnTo>
                    <a:lnTo>
                      <a:pt x="21" y="11"/>
                    </a:lnTo>
                    <a:lnTo>
                      <a:pt x="18" y="0"/>
                    </a:lnTo>
                    <a:lnTo>
                      <a:pt x="7" y="21"/>
                    </a:lnTo>
                    <a:lnTo>
                      <a:pt x="0" y="25"/>
                    </a:lnTo>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95" name="Group 159"/>
            <p:cNvGrpSpPr>
              <a:grpSpLocks/>
            </p:cNvGrpSpPr>
            <p:nvPr/>
          </p:nvGrpSpPr>
          <p:grpSpPr bwMode="auto">
            <a:xfrm>
              <a:off x="2106" y="9830"/>
              <a:ext cx="31" cy="38"/>
              <a:chOff x="2106" y="9830"/>
              <a:chExt cx="31" cy="38"/>
            </a:xfrm>
          </p:grpSpPr>
          <p:sp>
            <p:nvSpPr>
              <p:cNvPr id="39592" name="Freeform 160"/>
              <p:cNvSpPr>
                <a:spLocks/>
              </p:cNvSpPr>
              <p:nvPr/>
            </p:nvSpPr>
            <p:spPr bwMode="auto">
              <a:xfrm>
                <a:off x="2106" y="9830"/>
                <a:ext cx="31" cy="38"/>
              </a:xfrm>
              <a:custGeom>
                <a:avLst/>
                <a:gdLst>
                  <a:gd name="T0" fmla="*/ 20 w 31"/>
                  <a:gd name="T1" fmla="*/ 9844 h 38"/>
                  <a:gd name="T2" fmla="*/ 31 w 31"/>
                  <a:gd name="T3" fmla="*/ 9830 h 38"/>
                  <a:gd name="T4" fmla="*/ 17 w 31"/>
                  <a:gd name="T5" fmla="*/ 9834 h 38"/>
                  <a:gd name="T6" fmla="*/ 14 w 31"/>
                  <a:gd name="T7" fmla="*/ 9844 h 38"/>
                  <a:gd name="T8" fmla="*/ 7 w 31"/>
                  <a:gd name="T9" fmla="*/ 9834 h 38"/>
                  <a:gd name="T10" fmla="*/ 3 w 31"/>
                  <a:gd name="T11" fmla="*/ 9841 h 38"/>
                  <a:gd name="T12" fmla="*/ 10 w 31"/>
                  <a:gd name="T13" fmla="*/ 9847 h 38"/>
                  <a:gd name="T14" fmla="*/ 3 w 31"/>
                  <a:gd name="T15" fmla="*/ 9847 h 38"/>
                  <a:gd name="T16" fmla="*/ 14 w 31"/>
                  <a:gd name="T17" fmla="*/ 9858 h 38"/>
                  <a:gd name="T18" fmla="*/ 0 w 31"/>
                  <a:gd name="T19" fmla="*/ 9861 h 38"/>
                  <a:gd name="T20" fmla="*/ 17 w 31"/>
                  <a:gd name="T21" fmla="*/ 9868 h 38"/>
                  <a:gd name="T22" fmla="*/ 20 w 31"/>
                  <a:gd name="T23" fmla="*/ 9844 h 3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1"/>
                  <a:gd name="T37" fmla="*/ 0 h 38"/>
                  <a:gd name="T38" fmla="*/ 31 w 31"/>
                  <a:gd name="T39" fmla="*/ 38 h 3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1" h="38">
                    <a:moveTo>
                      <a:pt x="20" y="14"/>
                    </a:moveTo>
                    <a:lnTo>
                      <a:pt x="31" y="0"/>
                    </a:lnTo>
                    <a:lnTo>
                      <a:pt x="17" y="4"/>
                    </a:lnTo>
                    <a:lnTo>
                      <a:pt x="14" y="14"/>
                    </a:lnTo>
                    <a:lnTo>
                      <a:pt x="7" y="4"/>
                    </a:lnTo>
                    <a:lnTo>
                      <a:pt x="3" y="11"/>
                    </a:lnTo>
                    <a:lnTo>
                      <a:pt x="10" y="17"/>
                    </a:lnTo>
                    <a:lnTo>
                      <a:pt x="3" y="17"/>
                    </a:lnTo>
                    <a:lnTo>
                      <a:pt x="14" y="28"/>
                    </a:lnTo>
                    <a:lnTo>
                      <a:pt x="0" y="31"/>
                    </a:lnTo>
                    <a:lnTo>
                      <a:pt x="17" y="38"/>
                    </a:lnTo>
                    <a:lnTo>
                      <a:pt x="20" y="14"/>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96" name="Group 161"/>
            <p:cNvGrpSpPr>
              <a:grpSpLocks/>
            </p:cNvGrpSpPr>
            <p:nvPr/>
          </p:nvGrpSpPr>
          <p:grpSpPr bwMode="auto">
            <a:xfrm>
              <a:off x="1949" y="9830"/>
              <a:ext cx="38" cy="115"/>
              <a:chOff x="1949" y="9830"/>
              <a:chExt cx="38" cy="115"/>
            </a:xfrm>
          </p:grpSpPr>
          <p:sp>
            <p:nvSpPr>
              <p:cNvPr id="39591" name="Freeform 162"/>
              <p:cNvSpPr>
                <a:spLocks/>
              </p:cNvSpPr>
              <p:nvPr/>
            </p:nvSpPr>
            <p:spPr bwMode="auto">
              <a:xfrm>
                <a:off x="1949" y="9830"/>
                <a:ext cx="38" cy="115"/>
              </a:xfrm>
              <a:custGeom>
                <a:avLst/>
                <a:gdLst>
                  <a:gd name="T0" fmla="*/ 0 w 38"/>
                  <a:gd name="T1" fmla="*/ 9903 h 115"/>
                  <a:gd name="T2" fmla="*/ 10 w 38"/>
                  <a:gd name="T3" fmla="*/ 9945 h 115"/>
                  <a:gd name="T4" fmla="*/ 21 w 38"/>
                  <a:gd name="T5" fmla="*/ 9931 h 115"/>
                  <a:gd name="T6" fmla="*/ 14 w 38"/>
                  <a:gd name="T7" fmla="*/ 9921 h 115"/>
                  <a:gd name="T8" fmla="*/ 24 w 38"/>
                  <a:gd name="T9" fmla="*/ 9917 h 115"/>
                  <a:gd name="T10" fmla="*/ 38 w 38"/>
                  <a:gd name="T11" fmla="*/ 9882 h 115"/>
                  <a:gd name="T12" fmla="*/ 35 w 38"/>
                  <a:gd name="T13" fmla="*/ 9841 h 115"/>
                  <a:gd name="T14" fmla="*/ 24 w 38"/>
                  <a:gd name="T15" fmla="*/ 9830 h 115"/>
                  <a:gd name="T16" fmla="*/ 10 w 38"/>
                  <a:gd name="T17" fmla="*/ 9847 h 115"/>
                  <a:gd name="T18" fmla="*/ 10 w 38"/>
                  <a:gd name="T19" fmla="*/ 9889 h 115"/>
                  <a:gd name="T20" fmla="*/ 0 w 38"/>
                  <a:gd name="T21" fmla="*/ 9903 h 1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5"/>
                  <a:gd name="T35" fmla="*/ 38 w 38"/>
                  <a:gd name="T36" fmla="*/ 115 h 11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5">
                    <a:moveTo>
                      <a:pt x="0" y="73"/>
                    </a:moveTo>
                    <a:lnTo>
                      <a:pt x="10" y="115"/>
                    </a:lnTo>
                    <a:lnTo>
                      <a:pt x="21" y="101"/>
                    </a:lnTo>
                    <a:lnTo>
                      <a:pt x="14" y="91"/>
                    </a:lnTo>
                    <a:lnTo>
                      <a:pt x="24" y="87"/>
                    </a:lnTo>
                    <a:lnTo>
                      <a:pt x="38" y="52"/>
                    </a:lnTo>
                    <a:lnTo>
                      <a:pt x="35" y="11"/>
                    </a:lnTo>
                    <a:lnTo>
                      <a:pt x="24" y="0"/>
                    </a:lnTo>
                    <a:lnTo>
                      <a:pt x="10" y="17"/>
                    </a:lnTo>
                    <a:lnTo>
                      <a:pt x="10" y="59"/>
                    </a:lnTo>
                    <a:lnTo>
                      <a:pt x="0" y="73"/>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97" name="Group 163"/>
            <p:cNvGrpSpPr>
              <a:grpSpLocks/>
            </p:cNvGrpSpPr>
            <p:nvPr/>
          </p:nvGrpSpPr>
          <p:grpSpPr bwMode="auto">
            <a:xfrm>
              <a:off x="2130" y="10273"/>
              <a:ext cx="28" cy="63"/>
              <a:chOff x="2130" y="10273"/>
              <a:chExt cx="28" cy="63"/>
            </a:xfrm>
          </p:grpSpPr>
          <p:sp>
            <p:nvSpPr>
              <p:cNvPr id="39590" name="Freeform 164"/>
              <p:cNvSpPr>
                <a:spLocks/>
              </p:cNvSpPr>
              <p:nvPr/>
            </p:nvSpPr>
            <p:spPr bwMode="auto">
              <a:xfrm>
                <a:off x="2130" y="10273"/>
                <a:ext cx="28" cy="63"/>
              </a:xfrm>
              <a:custGeom>
                <a:avLst/>
                <a:gdLst>
                  <a:gd name="T0" fmla="*/ 0 w 28"/>
                  <a:gd name="T1" fmla="*/ 10290 h 63"/>
                  <a:gd name="T2" fmla="*/ 3 w 28"/>
                  <a:gd name="T3" fmla="*/ 10318 h 63"/>
                  <a:gd name="T4" fmla="*/ 24 w 28"/>
                  <a:gd name="T5" fmla="*/ 10335 h 63"/>
                  <a:gd name="T6" fmla="*/ 28 w 28"/>
                  <a:gd name="T7" fmla="*/ 10318 h 63"/>
                  <a:gd name="T8" fmla="*/ 17 w 28"/>
                  <a:gd name="T9" fmla="*/ 10290 h 63"/>
                  <a:gd name="T10" fmla="*/ 10 w 28"/>
                  <a:gd name="T11" fmla="*/ 10283 h 63"/>
                  <a:gd name="T12" fmla="*/ 14 w 28"/>
                  <a:gd name="T13" fmla="*/ 10283 h 63"/>
                  <a:gd name="T14" fmla="*/ 17 w 28"/>
                  <a:gd name="T15" fmla="*/ 10273 h 63"/>
                  <a:gd name="T16" fmla="*/ 0 w 28"/>
                  <a:gd name="T17" fmla="*/ 10290 h 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
                  <a:gd name="T28" fmla="*/ 0 h 63"/>
                  <a:gd name="T29" fmla="*/ 28 w 28"/>
                  <a:gd name="T30" fmla="*/ 63 h 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 h="63">
                    <a:moveTo>
                      <a:pt x="0" y="17"/>
                    </a:moveTo>
                    <a:lnTo>
                      <a:pt x="3" y="45"/>
                    </a:lnTo>
                    <a:lnTo>
                      <a:pt x="24" y="62"/>
                    </a:lnTo>
                    <a:lnTo>
                      <a:pt x="28" y="45"/>
                    </a:lnTo>
                    <a:lnTo>
                      <a:pt x="17" y="17"/>
                    </a:lnTo>
                    <a:lnTo>
                      <a:pt x="10" y="10"/>
                    </a:lnTo>
                    <a:lnTo>
                      <a:pt x="14" y="10"/>
                    </a:lnTo>
                    <a:lnTo>
                      <a:pt x="17" y="0"/>
                    </a:lnTo>
                    <a:lnTo>
                      <a:pt x="0" y="17"/>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98" name="Group 165"/>
            <p:cNvGrpSpPr>
              <a:grpSpLocks/>
            </p:cNvGrpSpPr>
            <p:nvPr/>
          </p:nvGrpSpPr>
          <p:grpSpPr bwMode="auto">
            <a:xfrm>
              <a:off x="2109" y="10304"/>
              <a:ext cx="24" cy="31"/>
              <a:chOff x="2109" y="10304"/>
              <a:chExt cx="24" cy="31"/>
            </a:xfrm>
          </p:grpSpPr>
          <p:sp>
            <p:nvSpPr>
              <p:cNvPr id="39589" name="Freeform 166"/>
              <p:cNvSpPr>
                <a:spLocks/>
              </p:cNvSpPr>
              <p:nvPr/>
            </p:nvSpPr>
            <p:spPr bwMode="auto">
              <a:xfrm>
                <a:off x="2109" y="10304"/>
                <a:ext cx="24" cy="31"/>
              </a:xfrm>
              <a:custGeom>
                <a:avLst/>
                <a:gdLst>
                  <a:gd name="T0" fmla="*/ 17 w 24"/>
                  <a:gd name="T1" fmla="*/ 10304 h 31"/>
                  <a:gd name="T2" fmla="*/ 4 w 24"/>
                  <a:gd name="T3" fmla="*/ 10304 h 31"/>
                  <a:gd name="T4" fmla="*/ 0 w 24"/>
                  <a:gd name="T5" fmla="*/ 10311 h 31"/>
                  <a:gd name="T6" fmla="*/ 7 w 24"/>
                  <a:gd name="T7" fmla="*/ 10314 h 31"/>
                  <a:gd name="T8" fmla="*/ 4 w 24"/>
                  <a:gd name="T9" fmla="*/ 10318 h 31"/>
                  <a:gd name="T10" fmla="*/ 7 w 24"/>
                  <a:gd name="T11" fmla="*/ 10328 h 31"/>
                  <a:gd name="T12" fmla="*/ 17 w 24"/>
                  <a:gd name="T13" fmla="*/ 10335 h 31"/>
                  <a:gd name="T14" fmla="*/ 24 w 24"/>
                  <a:gd name="T15" fmla="*/ 10325 h 31"/>
                  <a:gd name="T16" fmla="*/ 17 w 24"/>
                  <a:gd name="T17" fmla="*/ 1030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
                  <a:gd name="T28" fmla="*/ 0 h 31"/>
                  <a:gd name="T29" fmla="*/ 24 w 24"/>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 h="31">
                    <a:moveTo>
                      <a:pt x="17" y="0"/>
                    </a:moveTo>
                    <a:lnTo>
                      <a:pt x="4" y="0"/>
                    </a:lnTo>
                    <a:lnTo>
                      <a:pt x="0" y="7"/>
                    </a:lnTo>
                    <a:lnTo>
                      <a:pt x="7" y="10"/>
                    </a:lnTo>
                    <a:lnTo>
                      <a:pt x="4" y="14"/>
                    </a:lnTo>
                    <a:lnTo>
                      <a:pt x="7" y="24"/>
                    </a:lnTo>
                    <a:lnTo>
                      <a:pt x="17" y="31"/>
                    </a:lnTo>
                    <a:lnTo>
                      <a:pt x="24" y="21"/>
                    </a:lnTo>
                    <a:lnTo>
                      <a:pt x="17" y="0"/>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8999" name="Group 167"/>
            <p:cNvGrpSpPr>
              <a:grpSpLocks/>
            </p:cNvGrpSpPr>
            <p:nvPr/>
          </p:nvGrpSpPr>
          <p:grpSpPr bwMode="auto">
            <a:xfrm>
              <a:off x="1987" y="10231"/>
              <a:ext cx="21" cy="35"/>
              <a:chOff x="1987" y="10231"/>
              <a:chExt cx="21" cy="35"/>
            </a:xfrm>
          </p:grpSpPr>
          <p:sp>
            <p:nvSpPr>
              <p:cNvPr id="39588" name="Freeform 168"/>
              <p:cNvSpPr>
                <a:spLocks/>
              </p:cNvSpPr>
              <p:nvPr/>
            </p:nvSpPr>
            <p:spPr bwMode="auto">
              <a:xfrm>
                <a:off x="1987" y="10231"/>
                <a:ext cx="21" cy="35"/>
              </a:xfrm>
              <a:custGeom>
                <a:avLst/>
                <a:gdLst>
                  <a:gd name="T0" fmla="*/ 0 w 21"/>
                  <a:gd name="T1" fmla="*/ 10255 h 35"/>
                  <a:gd name="T2" fmla="*/ 0 w 21"/>
                  <a:gd name="T3" fmla="*/ 10262 h 35"/>
                  <a:gd name="T4" fmla="*/ 21 w 21"/>
                  <a:gd name="T5" fmla="*/ 10266 h 35"/>
                  <a:gd name="T6" fmla="*/ 21 w 21"/>
                  <a:gd name="T7" fmla="*/ 10241 h 35"/>
                  <a:gd name="T8" fmla="*/ 11 w 21"/>
                  <a:gd name="T9" fmla="*/ 10234 h 35"/>
                  <a:gd name="T10" fmla="*/ 7 w 21"/>
                  <a:gd name="T11" fmla="*/ 10252 h 35"/>
                  <a:gd name="T12" fmla="*/ 4 w 21"/>
                  <a:gd name="T13" fmla="*/ 10231 h 35"/>
                  <a:gd name="T14" fmla="*/ 0 w 21"/>
                  <a:gd name="T15" fmla="*/ 10252 h 35"/>
                  <a:gd name="T16" fmla="*/ 0 w 21"/>
                  <a:gd name="T17" fmla="*/ 10255 h 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35"/>
                  <a:gd name="T29" fmla="*/ 21 w 21"/>
                  <a:gd name="T30" fmla="*/ 35 h 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35">
                    <a:moveTo>
                      <a:pt x="0" y="24"/>
                    </a:moveTo>
                    <a:lnTo>
                      <a:pt x="0" y="31"/>
                    </a:lnTo>
                    <a:lnTo>
                      <a:pt x="21" y="35"/>
                    </a:lnTo>
                    <a:lnTo>
                      <a:pt x="21" y="10"/>
                    </a:lnTo>
                    <a:lnTo>
                      <a:pt x="11" y="3"/>
                    </a:lnTo>
                    <a:lnTo>
                      <a:pt x="7" y="21"/>
                    </a:lnTo>
                    <a:lnTo>
                      <a:pt x="4" y="0"/>
                    </a:lnTo>
                    <a:lnTo>
                      <a:pt x="0" y="21"/>
                    </a:lnTo>
                    <a:lnTo>
                      <a:pt x="0" y="24"/>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00" name="Group 169"/>
            <p:cNvGrpSpPr>
              <a:grpSpLocks/>
            </p:cNvGrpSpPr>
            <p:nvPr/>
          </p:nvGrpSpPr>
          <p:grpSpPr bwMode="auto">
            <a:xfrm>
              <a:off x="2078" y="10196"/>
              <a:ext cx="24" cy="42"/>
              <a:chOff x="2078" y="10196"/>
              <a:chExt cx="24" cy="42"/>
            </a:xfrm>
          </p:grpSpPr>
          <p:sp>
            <p:nvSpPr>
              <p:cNvPr id="39587" name="Freeform 170"/>
              <p:cNvSpPr>
                <a:spLocks/>
              </p:cNvSpPr>
              <p:nvPr/>
            </p:nvSpPr>
            <p:spPr bwMode="auto">
              <a:xfrm>
                <a:off x="2078" y="10196"/>
                <a:ext cx="24" cy="42"/>
              </a:xfrm>
              <a:custGeom>
                <a:avLst/>
                <a:gdLst>
                  <a:gd name="T0" fmla="*/ 0 w 24"/>
                  <a:gd name="T1" fmla="*/ 10217 h 42"/>
                  <a:gd name="T2" fmla="*/ 10 w 24"/>
                  <a:gd name="T3" fmla="*/ 10217 h 42"/>
                  <a:gd name="T4" fmla="*/ 14 w 24"/>
                  <a:gd name="T5" fmla="*/ 10238 h 42"/>
                  <a:gd name="T6" fmla="*/ 24 w 24"/>
                  <a:gd name="T7" fmla="*/ 10217 h 42"/>
                  <a:gd name="T8" fmla="*/ 21 w 24"/>
                  <a:gd name="T9" fmla="*/ 10196 h 42"/>
                  <a:gd name="T10" fmla="*/ 17 w 24"/>
                  <a:gd name="T11" fmla="*/ 10213 h 42"/>
                  <a:gd name="T12" fmla="*/ 3 w 24"/>
                  <a:gd name="T13" fmla="*/ 10206 h 42"/>
                  <a:gd name="T14" fmla="*/ 0 w 24"/>
                  <a:gd name="T15" fmla="*/ 10217 h 42"/>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42"/>
                  <a:gd name="T26" fmla="*/ 24 w 24"/>
                  <a:gd name="T27" fmla="*/ 42 h 4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42">
                    <a:moveTo>
                      <a:pt x="0" y="21"/>
                    </a:moveTo>
                    <a:lnTo>
                      <a:pt x="10" y="21"/>
                    </a:lnTo>
                    <a:lnTo>
                      <a:pt x="14" y="42"/>
                    </a:lnTo>
                    <a:lnTo>
                      <a:pt x="24" y="21"/>
                    </a:lnTo>
                    <a:lnTo>
                      <a:pt x="21" y="0"/>
                    </a:lnTo>
                    <a:lnTo>
                      <a:pt x="17" y="17"/>
                    </a:lnTo>
                    <a:lnTo>
                      <a:pt x="3" y="10"/>
                    </a:lnTo>
                    <a:lnTo>
                      <a:pt x="0" y="21"/>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01" name="Group 171"/>
            <p:cNvGrpSpPr>
              <a:grpSpLocks/>
            </p:cNvGrpSpPr>
            <p:nvPr/>
          </p:nvGrpSpPr>
          <p:grpSpPr bwMode="auto">
            <a:xfrm>
              <a:off x="2088" y="10130"/>
              <a:ext cx="24" cy="42"/>
              <a:chOff x="2088" y="10130"/>
              <a:chExt cx="24" cy="42"/>
            </a:xfrm>
          </p:grpSpPr>
          <p:sp>
            <p:nvSpPr>
              <p:cNvPr id="39586" name="Freeform 172"/>
              <p:cNvSpPr>
                <a:spLocks/>
              </p:cNvSpPr>
              <p:nvPr/>
            </p:nvSpPr>
            <p:spPr bwMode="auto">
              <a:xfrm>
                <a:off x="2088" y="10130"/>
                <a:ext cx="24" cy="42"/>
              </a:xfrm>
              <a:custGeom>
                <a:avLst/>
                <a:gdLst>
                  <a:gd name="T0" fmla="*/ 0 w 24"/>
                  <a:gd name="T1" fmla="*/ 10168 h 42"/>
                  <a:gd name="T2" fmla="*/ 11 w 24"/>
                  <a:gd name="T3" fmla="*/ 10172 h 42"/>
                  <a:gd name="T4" fmla="*/ 14 w 24"/>
                  <a:gd name="T5" fmla="*/ 10147 h 42"/>
                  <a:gd name="T6" fmla="*/ 25 w 24"/>
                  <a:gd name="T7" fmla="*/ 10140 h 42"/>
                  <a:gd name="T8" fmla="*/ 21 w 24"/>
                  <a:gd name="T9" fmla="*/ 10130 h 42"/>
                  <a:gd name="T10" fmla="*/ 18 w 24"/>
                  <a:gd name="T11" fmla="*/ 10140 h 42"/>
                  <a:gd name="T12" fmla="*/ 7 w 24"/>
                  <a:gd name="T13" fmla="*/ 10140 h 42"/>
                  <a:gd name="T14" fmla="*/ 0 w 24"/>
                  <a:gd name="T15" fmla="*/ 10165 h 42"/>
                  <a:gd name="T16" fmla="*/ 0 w 24"/>
                  <a:gd name="T17" fmla="*/ 10168 h 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
                  <a:gd name="T28" fmla="*/ 0 h 42"/>
                  <a:gd name="T29" fmla="*/ 24 w 24"/>
                  <a:gd name="T30" fmla="*/ 42 h 4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 h="42">
                    <a:moveTo>
                      <a:pt x="0" y="38"/>
                    </a:moveTo>
                    <a:lnTo>
                      <a:pt x="11" y="42"/>
                    </a:lnTo>
                    <a:lnTo>
                      <a:pt x="14" y="17"/>
                    </a:lnTo>
                    <a:lnTo>
                      <a:pt x="25" y="10"/>
                    </a:lnTo>
                    <a:lnTo>
                      <a:pt x="21" y="0"/>
                    </a:lnTo>
                    <a:lnTo>
                      <a:pt x="18" y="10"/>
                    </a:lnTo>
                    <a:lnTo>
                      <a:pt x="7" y="10"/>
                    </a:lnTo>
                    <a:lnTo>
                      <a:pt x="0" y="35"/>
                    </a:lnTo>
                    <a:lnTo>
                      <a:pt x="0" y="38"/>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02" name="Group 173"/>
            <p:cNvGrpSpPr>
              <a:grpSpLocks/>
            </p:cNvGrpSpPr>
            <p:nvPr/>
          </p:nvGrpSpPr>
          <p:grpSpPr bwMode="auto">
            <a:xfrm>
              <a:off x="2318" y="9210"/>
              <a:ext cx="17" cy="52"/>
              <a:chOff x="2318" y="9210"/>
              <a:chExt cx="17" cy="52"/>
            </a:xfrm>
          </p:grpSpPr>
          <p:sp>
            <p:nvSpPr>
              <p:cNvPr id="39585" name="Freeform 174"/>
              <p:cNvSpPr>
                <a:spLocks/>
              </p:cNvSpPr>
              <p:nvPr/>
            </p:nvSpPr>
            <p:spPr bwMode="auto">
              <a:xfrm>
                <a:off x="2318" y="9210"/>
                <a:ext cx="17" cy="52"/>
              </a:xfrm>
              <a:custGeom>
                <a:avLst/>
                <a:gdLst>
                  <a:gd name="T0" fmla="*/ 0 w 17"/>
                  <a:gd name="T1" fmla="*/ 9213 h 52"/>
                  <a:gd name="T2" fmla="*/ 7 w 17"/>
                  <a:gd name="T3" fmla="*/ 9262 h 52"/>
                  <a:gd name="T4" fmla="*/ 14 w 17"/>
                  <a:gd name="T5" fmla="*/ 9245 h 52"/>
                  <a:gd name="T6" fmla="*/ 11 w 17"/>
                  <a:gd name="T7" fmla="*/ 9217 h 52"/>
                  <a:gd name="T8" fmla="*/ 18 w 17"/>
                  <a:gd name="T9" fmla="*/ 9213 h 52"/>
                  <a:gd name="T10" fmla="*/ 7 w 17"/>
                  <a:gd name="T11" fmla="*/ 9210 h 52"/>
                  <a:gd name="T12" fmla="*/ 0 w 17"/>
                  <a:gd name="T13" fmla="*/ 9213 h 52"/>
                  <a:gd name="T14" fmla="*/ 0 60000 65536"/>
                  <a:gd name="T15" fmla="*/ 0 60000 65536"/>
                  <a:gd name="T16" fmla="*/ 0 60000 65536"/>
                  <a:gd name="T17" fmla="*/ 0 60000 65536"/>
                  <a:gd name="T18" fmla="*/ 0 60000 65536"/>
                  <a:gd name="T19" fmla="*/ 0 60000 65536"/>
                  <a:gd name="T20" fmla="*/ 0 60000 65536"/>
                  <a:gd name="T21" fmla="*/ 0 w 17"/>
                  <a:gd name="T22" fmla="*/ 0 h 52"/>
                  <a:gd name="T23" fmla="*/ 17 w 17"/>
                  <a:gd name="T24" fmla="*/ 52 h 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52">
                    <a:moveTo>
                      <a:pt x="0" y="3"/>
                    </a:moveTo>
                    <a:lnTo>
                      <a:pt x="7" y="52"/>
                    </a:lnTo>
                    <a:lnTo>
                      <a:pt x="14" y="35"/>
                    </a:lnTo>
                    <a:lnTo>
                      <a:pt x="11" y="7"/>
                    </a:lnTo>
                    <a:lnTo>
                      <a:pt x="18" y="3"/>
                    </a:lnTo>
                    <a:lnTo>
                      <a:pt x="7" y="0"/>
                    </a:lnTo>
                    <a:lnTo>
                      <a:pt x="0" y="3"/>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03" name="Group 175"/>
            <p:cNvGrpSpPr>
              <a:grpSpLocks/>
            </p:cNvGrpSpPr>
            <p:nvPr/>
          </p:nvGrpSpPr>
          <p:grpSpPr bwMode="auto">
            <a:xfrm>
              <a:off x="2165" y="10224"/>
              <a:ext cx="21" cy="28"/>
              <a:chOff x="2165" y="10224"/>
              <a:chExt cx="21" cy="28"/>
            </a:xfrm>
          </p:grpSpPr>
          <p:sp>
            <p:nvSpPr>
              <p:cNvPr id="39584" name="Freeform 176"/>
              <p:cNvSpPr>
                <a:spLocks/>
              </p:cNvSpPr>
              <p:nvPr/>
            </p:nvSpPr>
            <p:spPr bwMode="auto">
              <a:xfrm>
                <a:off x="2165" y="10224"/>
                <a:ext cx="21" cy="28"/>
              </a:xfrm>
              <a:custGeom>
                <a:avLst/>
                <a:gdLst>
                  <a:gd name="T0" fmla="*/ 0 w 21"/>
                  <a:gd name="T1" fmla="*/ 10238 h 28"/>
                  <a:gd name="T2" fmla="*/ 14 w 21"/>
                  <a:gd name="T3" fmla="*/ 10238 h 28"/>
                  <a:gd name="T4" fmla="*/ 21 w 21"/>
                  <a:gd name="T5" fmla="*/ 10252 h 28"/>
                  <a:gd name="T6" fmla="*/ 21 w 21"/>
                  <a:gd name="T7" fmla="*/ 10224 h 28"/>
                  <a:gd name="T8" fmla="*/ 14 w 21"/>
                  <a:gd name="T9" fmla="*/ 10234 h 28"/>
                  <a:gd name="T10" fmla="*/ 7 w 21"/>
                  <a:gd name="T11" fmla="*/ 10224 h 28"/>
                  <a:gd name="T12" fmla="*/ 0 w 21"/>
                  <a:gd name="T13" fmla="*/ 10238 h 28"/>
                  <a:gd name="T14" fmla="*/ 0 60000 65536"/>
                  <a:gd name="T15" fmla="*/ 0 60000 65536"/>
                  <a:gd name="T16" fmla="*/ 0 60000 65536"/>
                  <a:gd name="T17" fmla="*/ 0 60000 65536"/>
                  <a:gd name="T18" fmla="*/ 0 60000 65536"/>
                  <a:gd name="T19" fmla="*/ 0 60000 65536"/>
                  <a:gd name="T20" fmla="*/ 0 60000 65536"/>
                  <a:gd name="T21" fmla="*/ 0 w 21"/>
                  <a:gd name="T22" fmla="*/ 0 h 28"/>
                  <a:gd name="T23" fmla="*/ 21 w 21"/>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 h="28">
                    <a:moveTo>
                      <a:pt x="0" y="14"/>
                    </a:moveTo>
                    <a:lnTo>
                      <a:pt x="14" y="14"/>
                    </a:lnTo>
                    <a:lnTo>
                      <a:pt x="21" y="28"/>
                    </a:lnTo>
                    <a:lnTo>
                      <a:pt x="21" y="0"/>
                    </a:lnTo>
                    <a:lnTo>
                      <a:pt x="14" y="10"/>
                    </a:lnTo>
                    <a:lnTo>
                      <a:pt x="7" y="0"/>
                    </a:lnTo>
                    <a:lnTo>
                      <a:pt x="0" y="14"/>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04" name="Group 177"/>
            <p:cNvGrpSpPr>
              <a:grpSpLocks/>
            </p:cNvGrpSpPr>
            <p:nvPr/>
          </p:nvGrpSpPr>
          <p:grpSpPr bwMode="auto">
            <a:xfrm>
              <a:off x="2123" y="9468"/>
              <a:ext cx="28" cy="24"/>
              <a:chOff x="2123" y="9468"/>
              <a:chExt cx="28" cy="24"/>
            </a:xfrm>
          </p:grpSpPr>
          <p:sp>
            <p:nvSpPr>
              <p:cNvPr id="39583" name="Freeform 178"/>
              <p:cNvSpPr>
                <a:spLocks/>
              </p:cNvSpPr>
              <p:nvPr/>
            </p:nvSpPr>
            <p:spPr bwMode="auto">
              <a:xfrm>
                <a:off x="2123" y="9468"/>
                <a:ext cx="28" cy="24"/>
              </a:xfrm>
              <a:custGeom>
                <a:avLst/>
                <a:gdLst>
                  <a:gd name="T0" fmla="*/ 3 w 28"/>
                  <a:gd name="T1" fmla="*/ 9485 h 24"/>
                  <a:gd name="T2" fmla="*/ 17 w 28"/>
                  <a:gd name="T3" fmla="*/ 9482 h 24"/>
                  <a:gd name="T4" fmla="*/ 28 w 28"/>
                  <a:gd name="T5" fmla="*/ 9492 h 24"/>
                  <a:gd name="T6" fmla="*/ 21 w 28"/>
                  <a:gd name="T7" fmla="*/ 9468 h 24"/>
                  <a:gd name="T8" fmla="*/ 0 w 28"/>
                  <a:gd name="T9" fmla="*/ 9475 h 24"/>
                  <a:gd name="T10" fmla="*/ 3 w 28"/>
                  <a:gd name="T11" fmla="*/ 9485 h 24"/>
                  <a:gd name="T12" fmla="*/ 0 60000 65536"/>
                  <a:gd name="T13" fmla="*/ 0 60000 65536"/>
                  <a:gd name="T14" fmla="*/ 0 60000 65536"/>
                  <a:gd name="T15" fmla="*/ 0 60000 65536"/>
                  <a:gd name="T16" fmla="*/ 0 60000 65536"/>
                  <a:gd name="T17" fmla="*/ 0 60000 65536"/>
                  <a:gd name="T18" fmla="*/ 0 w 28"/>
                  <a:gd name="T19" fmla="*/ 0 h 24"/>
                  <a:gd name="T20" fmla="*/ 28 w 28"/>
                  <a:gd name="T21" fmla="*/ 24 h 24"/>
                </a:gdLst>
                <a:ahLst/>
                <a:cxnLst>
                  <a:cxn ang="T12">
                    <a:pos x="T0" y="T1"/>
                  </a:cxn>
                  <a:cxn ang="T13">
                    <a:pos x="T2" y="T3"/>
                  </a:cxn>
                  <a:cxn ang="T14">
                    <a:pos x="T4" y="T5"/>
                  </a:cxn>
                  <a:cxn ang="T15">
                    <a:pos x="T6" y="T7"/>
                  </a:cxn>
                  <a:cxn ang="T16">
                    <a:pos x="T8" y="T9"/>
                  </a:cxn>
                  <a:cxn ang="T17">
                    <a:pos x="T10" y="T11"/>
                  </a:cxn>
                </a:cxnLst>
                <a:rect l="T18" t="T19" r="T20" b="T21"/>
                <a:pathLst>
                  <a:path w="28" h="24">
                    <a:moveTo>
                      <a:pt x="3" y="17"/>
                    </a:moveTo>
                    <a:lnTo>
                      <a:pt x="17" y="14"/>
                    </a:lnTo>
                    <a:lnTo>
                      <a:pt x="28" y="24"/>
                    </a:lnTo>
                    <a:lnTo>
                      <a:pt x="21" y="0"/>
                    </a:lnTo>
                    <a:lnTo>
                      <a:pt x="0" y="7"/>
                    </a:lnTo>
                    <a:lnTo>
                      <a:pt x="3" y="17"/>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05" name="Group 179"/>
            <p:cNvGrpSpPr>
              <a:grpSpLocks/>
            </p:cNvGrpSpPr>
            <p:nvPr/>
          </p:nvGrpSpPr>
          <p:grpSpPr bwMode="auto">
            <a:xfrm>
              <a:off x="2151" y="10248"/>
              <a:ext cx="28" cy="66"/>
              <a:chOff x="2151" y="10248"/>
              <a:chExt cx="28" cy="66"/>
            </a:xfrm>
          </p:grpSpPr>
          <p:sp>
            <p:nvSpPr>
              <p:cNvPr id="39582" name="Freeform 180"/>
              <p:cNvSpPr>
                <a:spLocks/>
              </p:cNvSpPr>
              <p:nvPr/>
            </p:nvSpPr>
            <p:spPr bwMode="auto">
              <a:xfrm>
                <a:off x="2151" y="10248"/>
                <a:ext cx="28" cy="66"/>
              </a:xfrm>
              <a:custGeom>
                <a:avLst/>
                <a:gdLst>
                  <a:gd name="T0" fmla="*/ 0 w 28"/>
                  <a:gd name="T1" fmla="*/ 10294 h 66"/>
                  <a:gd name="T2" fmla="*/ 17 w 28"/>
                  <a:gd name="T3" fmla="*/ 10314 h 66"/>
                  <a:gd name="T4" fmla="*/ 24 w 28"/>
                  <a:gd name="T5" fmla="*/ 10311 h 66"/>
                  <a:gd name="T6" fmla="*/ 28 w 28"/>
                  <a:gd name="T7" fmla="*/ 10266 h 66"/>
                  <a:gd name="T8" fmla="*/ 17 w 28"/>
                  <a:gd name="T9" fmla="*/ 10248 h 66"/>
                  <a:gd name="T10" fmla="*/ 0 w 28"/>
                  <a:gd name="T11" fmla="*/ 10287 h 66"/>
                  <a:gd name="T12" fmla="*/ 0 w 28"/>
                  <a:gd name="T13" fmla="*/ 10294 h 66"/>
                  <a:gd name="T14" fmla="*/ 0 60000 65536"/>
                  <a:gd name="T15" fmla="*/ 0 60000 65536"/>
                  <a:gd name="T16" fmla="*/ 0 60000 65536"/>
                  <a:gd name="T17" fmla="*/ 0 60000 65536"/>
                  <a:gd name="T18" fmla="*/ 0 60000 65536"/>
                  <a:gd name="T19" fmla="*/ 0 60000 65536"/>
                  <a:gd name="T20" fmla="*/ 0 60000 65536"/>
                  <a:gd name="T21" fmla="*/ 0 w 28"/>
                  <a:gd name="T22" fmla="*/ 0 h 66"/>
                  <a:gd name="T23" fmla="*/ 28 w 28"/>
                  <a:gd name="T24" fmla="*/ 66 h 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 h="66">
                    <a:moveTo>
                      <a:pt x="0" y="46"/>
                    </a:moveTo>
                    <a:lnTo>
                      <a:pt x="17" y="66"/>
                    </a:lnTo>
                    <a:lnTo>
                      <a:pt x="24" y="63"/>
                    </a:lnTo>
                    <a:lnTo>
                      <a:pt x="28" y="18"/>
                    </a:lnTo>
                    <a:lnTo>
                      <a:pt x="17" y="0"/>
                    </a:lnTo>
                    <a:lnTo>
                      <a:pt x="0" y="39"/>
                    </a:lnTo>
                    <a:lnTo>
                      <a:pt x="0" y="46"/>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06" name="Group 181"/>
            <p:cNvGrpSpPr>
              <a:grpSpLocks/>
            </p:cNvGrpSpPr>
            <p:nvPr/>
          </p:nvGrpSpPr>
          <p:grpSpPr bwMode="auto">
            <a:xfrm>
              <a:off x="2064" y="10227"/>
              <a:ext cx="24" cy="24"/>
              <a:chOff x="2064" y="10227"/>
              <a:chExt cx="24" cy="24"/>
            </a:xfrm>
          </p:grpSpPr>
          <p:sp>
            <p:nvSpPr>
              <p:cNvPr id="39581" name="Freeform 182"/>
              <p:cNvSpPr>
                <a:spLocks/>
              </p:cNvSpPr>
              <p:nvPr/>
            </p:nvSpPr>
            <p:spPr bwMode="auto">
              <a:xfrm>
                <a:off x="2064" y="10227"/>
                <a:ext cx="24" cy="24"/>
              </a:xfrm>
              <a:custGeom>
                <a:avLst/>
                <a:gdLst>
                  <a:gd name="T0" fmla="*/ 0 w 24"/>
                  <a:gd name="T1" fmla="*/ 10238 h 24"/>
                  <a:gd name="T2" fmla="*/ 3 w 24"/>
                  <a:gd name="T3" fmla="*/ 10252 h 24"/>
                  <a:gd name="T4" fmla="*/ 10 w 24"/>
                  <a:gd name="T5" fmla="*/ 10238 h 24"/>
                  <a:gd name="T6" fmla="*/ 24 w 24"/>
                  <a:gd name="T7" fmla="*/ 10245 h 24"/>
                  <a:gd name="T8" fmla="*/ 17 w 24"/>
                  <a:gd name="T9" fmla="*/ 10227 h 24"/>
                  <a:gd name="T10" fmla="*/ 0 w 24"/>
                  <a:gd name="T11" fmla="*/ 10238 h 24"/>
                  <a:gd name="T12" fmla="*/ 0 60000 65536"/>
                  <a:gd name="T13" fmla="*/ 0 60000 65536"/>
                  <a:gd name="T14" fmla="*/ 0 60000 65536"/>
                  <a:gd name="T15" fmla="*/ 0 60000 65536"/>
                  <a:gd name="T16" fmla="*/ 0 60000 65536"/>
                  <a:gd name="T17" fmla="*/ 0 60000 65536"/>
                  <a:gd name="T18" fmla="*/ 0 w 24"/>
                  <a:gd name="T19" fmla="*/ 0 h 24"/>
                  <a:gd name="T20" fmla="*/ 24 w 24"/>
                  <a:gd name="T21" fmla="*/ 24 h 24"/>
                </a:gdLst>
                <a:ahLst/>
                <a:cxnLst>
                  <a:cxn ang="T12">
                    <a:pos x="T0" y="T1"/>
                  </a:cxn>
                  <a:cxn ang="T13">
                    <a:pos x="T2" y="T3"/>
                  </a:cxn>
                  <a:cxn ang="T14">
                    <a:pos x="T4" y="T5"/>
                  </a:cxn>
                  <a:cxn ang="T15">
                    <a:pos x="T6" y="T7"/>
                  </a:cxn>
                  <a:cxn ang="T16">
                    <a:pos x="T8" y="T9"/>
                  </a:cxn>
                  <a:cxn ang="T17">
                    <a:pos x="T10" y="T11"/>
                  </a:cxn>
                </a:cxnLst>
                <a:rect l="T18" t="T19" r="T20" b="T21"/>
                <a:pathLst>
                  <a:path w="24" h="24">
                    <a:moveTo>
                      <a:pt x="0" y="11"/>
                    </a:moveTo>
                    <a:lnTo>
                      <a:pt x="3" y="25"/>
                    </a:lnTo>
                    <a:lnTo>
                      <a:pt x="10" y="11"/>
                    </a:lnTo>
                    <a:lnTo>
                      <a:pt x="24" y="18"/>
                    </a:lnTo>
                    <a:lnTo>
                      <a:pt x="17" y="0"/>
                    </a:lnTo>
                    <a:lnTo>
                      <a:pt x="0" y="11"/>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07" name="Group 183"/>
            <p:cNvGrpSpPr>
              <a:grpSpLocks/>
            </p:cNvGrpSpPr>
            <p:nvPr/>
          </p:nvGrpSpPr>
          <p:grpSpPr bwMode="auto">
            <a:xfrm>
              <a:off x="1977" y="10203"/>
              <a:ext cx="10" cy="35"/>
              <a:chOff x="1977" y="10203"/>
              <a:chExt cx="10" cy="35"/>
            </a:xfrm>
          </p:grpSpPr>
          <p:sp>
            <p:nvSpPr>
              <p:cNvPr id="39580" name="Freeform 184"/>
              <p:cNvSpPr>
                <a:spLocks/>
              </p:cNvSpPr>
              <p:nvPr/>
            </p:nvSpPr>
            <p:spPr bwMode="auto">
              <a:xfrm>
                <a:off x="1977" y="10203"/>
                <a:ext cx="10" cy="35"/>
              </a:xfrm>
              <a:custGeom>
                <a:avLst/>
                <a:gdLst>
                  <a:gd name="T0" fmla="*/ 0 w 10"/>
                  <a:gd name="T1" fmla="*/ 10224 h 35"/>
                  <a:gd name="T2" fmla="*/ 7 w 10"/>
                  <a:gd name="T3" fmla="*/ 10238 h 35"/>
                  <a:gd name="T4" fmla="*/ 10 w 10"/>
                  <a:gd name="T5" fmla="*/ 10203 h 35"/>
                  <a:gd name="T6" fmla="*/ 0 w 10"/>
                  <a:gd name="T7" fmla="*/ 10203 h 35"/>
                  <a:gd name="T8" fmla="*/ 0 w 10"/>
                  <a:gd name="T9" fmla="*/ 10224 h 35"/>
                  <a:gd name="T10" fmla="*/ 0 60000 65536"/>
                  <a:gd name="T11" fmla="*/ 0 60000 65536"/>
                  <a:gd name="T12" fmla="*/ 0 60000 65536"/>
                  <a:gd name="T13" fmla="*/ 0 60000 65536"/>
                  <a:gd name="T14" fmla="*/ 0 60000 65536"/>
                  <a:gd name="T15" fmla="*/ 0 w 10"/>
                  <a:gd name="T16" fmla="*/ 0 h 35"/>
                  <a:gd name="T17" fmla="*/ 10 w 10"/>
                  <a:gd name="T18" fmla="*/ 35 h 35"/>
                </a:gdLst>
                <a:ahLst/>
                <a:cxnLst>
                  <a:cxn ang="T10">
                    <a:pos x="T0" y="T1"/>
                  </a:cxn>
                  <a:cxn ang="T11">
                    <a:pos x="T2" y="T3"/>
                  </a:cxn>
                  <a:cxn ang="T12">
                    <a:pos x="T4" y="T5"/>
                  </a:cxn>
                  <a:cxn ang="T13">
                    <a:pos x="T6" y="T7"/>
                  </a:cxn>
                  <a:cxn ang="T14">
                    <a:pos x="T8" y="T9"/>
                  </a:cxn>
                </a:cxnLst>
                <a:rect l="T15" t="T16" r="T17" b="T18"/>
                <a:pathLst>
                  <a:path w="10" h="35">
                    <a:moveTo>
                      <a:pt x="0" y="21"/>
                    </a:moveTo>
                    <a:lnTo>
                      <a:pt x="7" y="35"/>
                    </a:lnTo>
                    <a:lnTo>
                      <a:pt x="10" y="0"/>
                    </a:lnTo>
                    <a:lnTo>
                      <a:pt x="0" y="0"/>
                    </a:lnTo>
                    <a:lnTo>
                      <a:pt x="0" y="21"/>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08" name="Group 185"/>
            <p:cNvGrpSpPr>
              <a:grpSpLocks/>
            </p:cNvGrpSpPr>
            <p:nvPr/>
          </p:nvGrpSpPr>
          <p:grpSpPr bwMode="auto">
            <a:xfrm>
              <a:off x="2796" y="9586"/>
              <a:ext cx="14" cy="17"/>
              <a:chOff x="2796" y="9586"/>
              <a:chExt cx="14" cy="17"/>
            </a:xfrm>
          </p:grpSpPr>
          <p:sp>
            <p:nvSpPr>
              <p:cNvPr id="39579" name="Freeform 186"/>
              <p:cNvSpPr>
                <a:spLocks/>
              </p:cNvSpPr>
              <p:nvPr/>
            </p:nvSpPr>
            <p:spPr bwMode="auto">
              <a:xfrm>
                <a:off x="2796" y="9586"/>
                <a:ext cx="14" cy="17"/>
              </a:xfrm>
              <a:custGeom>
                <a:avLst/>
                <a:gdLst>
                  <a:gd name="T0" fmla="*/ 0 w 14"/>
                  <a:gd name="T1" fmla="*/ 9604 h 17"/>
                  <a:gd name="T2" fmla="*/ 13 w 14"/>
                  <a:gd name="T3" fmla="*/ 9604 h 17"/>
                  <a:gd name="T4" fmla="*/ 13 w 14"/>
                  <a:gd name="T5" fmla="*/ 9590 h 17"/>
                  <a:gd name="T6" fmla="*/ 7 w 14"/>
                  <a:gd name="T7" fmla="*/ 9586 h 17"/>
                  <a:gd name="T8" fmla="*/ 0 w 14"/>
                  <a:gd name="T9" fmla="*/ 9600 h 17"/>
                  <a:gd name="T10" fmla="*/ 0 w 14"/>
                  <a:gd name="T11" fmla="*/ 9604 h 17"/>
                  <a:gd name="T12" fmla="*/ 0 60000 65536"/>
                  <a:gd name="T13" fmla="*/ 0 60000 65536"/>
                  <a:gd name="T14" fmla="*/ 0 60000 65536"/>
                  <a:gd name="T15" fmla="*/ 0 60000 65536"/>
                  <a:gd name="T16" fmla="*/ 0 60000 65536"/>
                  <a:gd name="T17" fmla="*/ 0 60000 65536"/>
                  <a:gd name="T18" fmla="*/ 0 w 14"/>
                  <a:gd name="T19" fmla="*/ 0 h 17"/>
                  <a:gd name="T20" fmla="*/ 14 w 14"/>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14" h="17">
                    <a:moveTo>
                      <a:pt x="0" y="18"/>
                    </a:moveTo>
                    <a:lnTo>
                      <a:pt x="13" y="18"/>
                    </a:lnTo>
                    <a:lnTo>
                      <a:pt x="13" y="4"/>
                    </a:lnTo>
                    <a:lnTo>
                      <a:pt x="7" y="0"/>
                    </a:lnTo>
                    <a:lnTo>
                      <a:pt x="0" y="14"/>
                    </a:lnTo>
                    <a:lnTo>
                      <a:pt x="0" y="18"/>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09" name="Group 187"/>
            <p:cNvGrpSpPr>
              <a:grpSpLocks/>
            </p:cNvGrpSpPr>
            <p:nvPr/>
          </p:nvGrpSpPr>
          <p:grpSpPr bwMode="auto">
            <a:xfrm>
              <a:off x="2050" y="10144"/>
              <a:ext cx="28" cy="17"/>
              <a:chOff x="2050" y="10144"/>
              <a:chExt cx="28" cy="17"/>
            </a:xfrm>
          </p:grpSpPr>
          <p:sp>
            <p:nvSpPr>
              <p:cNvPr id="39578" name="Freeform 188"/>
              <p:cNvSpPr>
                <a:spLocks/>
              </p:cNvSpPr>
              <p:nvPr/>
            </p:nvSpPr>
            <p:spPr bwMode="auto">
              <a:xfrm>
                <a:off x="2050" y="10144"/>
                <a:ext cx="28" cy="17"/>
              </a:xfrm>
              <a:custGeom>
                <a:avLst/>
                <a:gdLst>
                  <a:gd name="T0" fmla="*/ 0 w 28"/>
                  <a:gd name="T1" fmla="*/ 10147 h 17"/>
                  <a:gd name="T2" fmla="*/ 21 w 28"/>
                  <a:gd name="T3" fmla="*/ 10161 h 17"/>
                  <a:gd name="T4" fmla="*/ 28 w 28"/>
                  <a:gd name="T5" fmla="*/ 10151 h 17"/>
                  <a:gd name="T6" fmla="*/ 24 w 28"/>
                  <a:gd name="T7" fmla="*/ 10144 h 17"/>
                  <a:gd name="T8" fmla="*/ 0 w 28"/>
                  <a:gd name="T9" fmla="*/ 10147 h 17"/>
                  <a:gd name="T10" fmla="*/ 0 60000 65536"/>
                  <a:gd name="T11" fmla="*/ 0 60000 65536"/>
                  <a:gd name="T12" fmla="*/ 0 60000 65536"/>
                  <a:gd name="T13" fmla="*/ 0 60000 65536"/>
                  <a:gd name="T14" fmla="*/ 0 60000 65536"/>
                  <a:gd name="T15" fmla="*/ 0 w 28"/>
                  <a:gd name="T16" fmla="*/ 0 h 17"/>
                  <a:gd name="T17" fmla="*/ 28 w 28"/>
                  <a:gd name="T18" fmla="*/ 17 h 17"/>
                </a:gdLst>
                <a:ahLst/>
                <a:cxnLst>
                  <a:cxn ang="T10">
                    <a:pos x="T0" y="T1"/>
                  </a:cxn>
                  <a:cxn ang="T11">
                    <a:pos x="T2" y="T3"/>
                  </a:cxn>
                  <a:cxn ang="T12">
                    <a:pos x="T4" y="T5"/>
                  </a:cxn>
                  <a:cxn ang="T13">
                    <a:pos x="T6" y="T7"/>
                  </a:cxn>
                  <a:cxn ang="T14">
                    <a:pos x="T8" y="T9"/>
                  </a:cxn>
                </a:cxnLst>
                <a:rect l="T15" t="T16" r="T17" b="T18"/>
                <a:pathLst>
                  <a:path w="28" h="17">
                    <a:moveTo>
                      <a:pt x="0" y="3"/>
                    </a:moveTo>
                    <a:lnTo>
                      <a:pt x="21" y="17"/>
                    </a:lnTo>
                    <a:lnTo>
                      <a:pt x="28" y="7"/>
                    </a:lnTo>
                    <a:lnTo>
                      <a:pt x="24" y="0"/>
                    </a:lnTo>
                    <a:lnTo>
                      <a:pt x="0" y="3"/>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10" name="Group 189"/>
            <p:cNvGrpSpPr>
              <a:grpSpLocks/>
            </p:cNvGrpSpPr>
            <p:nvPr/>
          </p:nvGrpSpPr>
          <p:grpSpPr bwMode="auto">
            <a:xfrm>
              <a:off x="2109" y="10280"/>
              <a:ext cx="17" cy="21"/>
              <a:chOff x="2109" y="10280"/>
              <a:chExt cx="17" cy="21"/>
            </a:xfrm>
          </p:grpSpPr>
          <p:sp>
            <p:nvSpPr>
              <p:cNvPr id="39577" name="Freeform 190"/>
              <p:cNvSpPr>
                <a:spLocks/>
              </p:cNvSpPr>
              <p:nvPr/>
            </p:nvSpPr>
            <p:spPr bwMode="auto">
              <a:xfrm>
                <a:off x="2109" y="10280"/>
                <a:ext cx="17" cy="21"/>
              </a:xfrm>
              <a:custGeom>
                <a:avLst/>
                <a:gdLst>
                  <a:gd name="T0" fmla="*/ 17 w 17"/>
                  <a:gd name="T1" fmla="*/ 10287 h 21"/>
                  <a:gd name="T2" fmla="*/ 0 w 17"/>
                  <a:gd name="T3" fmla="*/ 10280 h 21"/>
                  <a:gd name="T4" fmla="*/ 0 w 17"/>
                  <a:gd name="T5" fmla="*/ 10297 h 21"/>
                  <a:gd name="T6" fmla="*/ 14 w 17"/>
                  <a:gd name="T7" fmla="*/ 10300 h 21"/>
                  <a:gd name="T8" fmla="*/ 17 w 17"/>
                  <a:gd name="T9" fmla="*/ 10287 h 21"/>
                  <a:gd name="T10" fmla="*/ 0 60000 65536"/>
                  <a:gd name="T11" fmla="*/ 0 60000 65536"/>
                  <a:gd name="T12" fmla="*/ 0 60000 65536"/>
                  <a:gd name="T13" fmla="*/ 0 60000 65536"/>
                  <a:gd name="T14" fmla="*/ 0 60000 65536"/>
                  <a:gd name="T15" fmla="*/ 0 w 17"/>
                  <a:gd name="T16" fmla="*/ 0 h 21"/>
                  <a:gd name="T17" fmla="*/ 17 w 17"/>
                  <a:gd name="T18" fmla="*/ 21 h 21"/>
                </a:gdLst>
                <a:ahLst/>
                <a:cxnLst>
                  <a:cxn ang="T10">
                    <a:pos x="T0" y="T1"/>
                  </a:cxn>
                  <a:cxn ang="T11">
                    <a:pos x="T2" y="T3"/>
                  </a:cxn>
                  <a:cxn ang="T12">
                    <a:pos x="T4" y="T5"/>
                  </a:cxn>
                  <a:cxn ang="T13">
                    <a:pos x="T6" y="T7"/>
                  </a:cxn>
                  <a:cxn ang="T14">
                    <a:pos x="T8" y="T9"/>
                  </a:cxn>
                </a:cxnLst>
                <a:rect l="T15" t="T16" r="T17" b="T18"/>
                <a:pathLst>
                  <a:path w="17" h="21">
                    <a:moveTo>
                      <a:pt x="17" y="7"/>
                    </a:moveTo>
                    <a:lnTo>
                      <a:pt x="0" y="0"/>
                    </a:lnTo>
                    <a:lnTo>
                      <a:pt x="0" y="17"/>
                    </a:lnTo>
                    <a:lnTo>
                      <a:pt x="14" y="20"/>
                    </a:lnTo>
                    <a:lnTo>
                      <a:pt x="17" y="7"/>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11" name="Group 191"/>
            <p:cNvGrpSpPr>
              <a:grpSpLocks/>
            </p:cNvGrpSpPr>
            <p:nvPr/>
          </p:nvGrpSpPr>
          <p:grpSpPr bwMode="auto">
            <a:xfrm>
              <a:off x="2569" y="10213"/>
              <a:ext cx="14" cy="14"/>
              <a:chOff x="2569" y="10213"/>
              <a:chExt cx="14" cy="14"/>
            </a:xfrm>
          </p:grpSpPr>
          <p:sp>
            <p:nvSpPr>
              <p:cNvPr id="39576" name="Freeform 192"/>
              <p:cNvSpPr>
                <a:spLocks/>
              </p:cNvSpPr>
              <p:nvPr/>
            </p:nvSpPr>
            <p:spPr bwMode="auto">
              <a:xfrm>
                <a:off x="2569" y="10213"/>
                <a:ext cx="14" cy="14"/>
              </a:xfrm>
              <a:custGeom>
                <a:avLst/>
                <a:gdLst>
                  <a:gd name="T0" fmla="*/ 0 w 14"/>
                  <a:gd name="T1" fmla="*/ 10224 h 14"/>
                  <a:gd name="T2" fmla="*/ 14 w 14"/>
                  <a:gd name="T3" fmla="*/ 10227 h 14"/>
                  <a:gd name="T4" fmla="*/ 14 w 14"/>
                  <a:gd name="T5" fmla="*/ 10213 h 14"/>
                  <a:gd name="T6" fmla="*/ 4 w 14"/>
                  <a:gd name="T7" fmla="*/ 10213 h 14"/>
                  <a:gd name="T8" fmla="*/ 0 w 14"/>
                  <a:gd name="T9" fmla="*/ 10220 h 14"/>
                  <a:gd name="T10" fmla="*/ 0 w 14"/>
                  <a:gd name="T11" fmla="*/ 10224 h 14"/>
                  <a:gd name="T12" fmla="*/ 0 60000 65536"/>
                  <a:gd name="T13" fmla="*/ 0 60000 65536"/>
                  <a:gd name="T14" fmla="*/ 0 60000 65536"/>
                  <a:gd name="T15" fmla="*/ 0 60000 65536"/>
                  <a:gd name="T16" fmla="*/ 0 60000 65536"/>
                  <a:gd name="T17" fmla="*/ 0 60000 65536"/>
                  <a:gd name="T18" fmla="*/ 0 w 14"/>
                  <a:gd name="T19" fmla="*/ 0 h 14"/>
                  <a:gd name="T20" fmla="*/ 14 w 14"/>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14" h="14">
                    <a:moveTo>
                      <a:pt x="0" y="11"/>
                    </a:moveTo>
                    <a:lnTo>
                      <a:pt x="14" y="14"/>
                    </a:lnTo>
                    <a:lnTo>
                      <a:pt x="14" y="0"/>
                    </a:lnTo>
                    <a:lnTo>
                      <a:pt x="4" y="0"/>
                    </a:lnTo>
                    <a:lnTo>
                      <a:pt x="0" y="7"/>
                    </a:lnTo>
                    <a:lnTo>
                      <a:pt x="0" y="11"/>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12" name="Group 193"/>
            <p:cNvGrpSpPr>
              <a:grpSpLocks/>
            </p:cNvGrpSpPr>
            <p:nvPr/>
          </p:nvGrpSpPr>
          <p:grpSpPr bwMode="auto">
            <a:xfrm>
              <a:off x="2092" y="9816"/>
              <a:ext cx="10" cy="14"/>
              <a:chOff x="2092" y="9816"/>
              <a:chExt cx="10" cy="14"/>
            </a:xfrm>
          </p:grpSpPr>
          <p:sp>
            <p:nvSpPr>
              <p:cNvPr id="39575" name="Freeform 194"/>
              <p:cNvSpPr>
                <a:spLocks/>
              </p:cNvSpPr>
              <p:nvPr/>
            </p:nvSpPr>
            <p:spPr bwMode="auto">
              <a:xfrm>
                <a:off x="2092" y="9816"/>
                <a:ext cx="10" cy="14"/>
              </a:xfrm>
              <a:custGeom>
                <a:avLst/>
                <a:gdLst>
                  <a:gd name="T0" fmla="*/ 0 w 10"/>
                  <a:gd name="T1" fmla="*/ 9827 h 14"/>
                  <a:gd name="T2" fmla="*/ 10 w 10"/>
                  <a:gd name="T3" fmla="*/ 9830 h 14"/>
                  <a:gd name="T4" fmla="*/ 10 w 10"/>
                  <a:gd name="T5" fmla="*/ 9816 h 14"/>
                  <a:gd name="T6" fmla="*/ 0 w 10"/>
                  <a:gd name="T7" fmla="*/ 9816 h 14"/>
                  <a:gd name="T8" fmla="*/ 0 w 10"/>
                  <a:gd name="T9" fmla="*/ 9827 h 14"/>
                  <a:gd name="T10" fmla="*/ 0 60000 65536"/>
                  <a:gd name="T11" fmla="*/ 0 60000 65536"/>
                  <a:gd name="T12" fmla="*/ 0 60000 65536"/>
                  <a:gd name="T13" fmla="*/ 0 60000 65536"/>
                  <a:gd name="T14" fmla="*/ 0 60000 65536"/>
                  <a:gd name="T15" fmla="*/ 0 w 10"/>
                  <a:gd name="T16" fmla="*/ 0 h 14"/>
                  <a:gd name="T17" fmla="*/ 10 w 10"/>
                  <a:gd name="T18" fmla="*/ 14 h 14"/>
                </a:gdLst>
                <a:ahLst/>
                <a:cxnLst>
                  <a:cxn ang="T10">
                    <a:pos x="T0" y="T1"/>
                  </a:cxn>
                  <a:cxn ang="T11">
                    <a:pos x="T2" y="T3"/>
                  </a:cxn>
                  <a:cxn ang="T12">
                    <a:pos x="T4" y="T5"/>
                  </a:cxn>
                  <a:cxn ang="T13">
                    <a:pos x="T6" y="T7"/>
                  </a:cxn>
                  <a:cxn ang="T14">
                    <a:pos x="T8" y="T9"/>
                  </a:cxn>
                </a:cxnLst>
                <a:rect l="T15" t="T16" r="T17" b="T18"/>
                <a:pathLst>
                  <a:path w="10" h="14">
                    <a:moveTo>
                      <a:pt x="0" y="11"/>
                    </a:moveTo>
                    <a:lnTo>
                      <a:pt x="10" y="14"/>
                    </a:lnTo>
                    <a:lnTo>
                      <a:pt x="10" y="0"/>
                    </a:lnTo>
                    <a:lnTo>
                      <a:pt x="0" y="0"/>
                    </a:lnTo>
                    <a:lnTo>
                      <a:pt x="0" y="11"/>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13" name="Group 195"/>
            <p:cNvGrpSpPr>
              <a:grpSpLocks/>
            </p:cNvGrpSpPr>
            <p:nvPr/>
          </p:nvGrpSpPr>
          <p:grpSpPr bwMode="auto">
            <a:xfrm>
              <a:off x="1973" y="9921"/>
              <a:ext cx="14" cy="59"/>
              <a:chOff x="1973" y="9921"/>
              <a:chExt cx="14" cy="59"/>
            </a:xfrm>
          </p:grpSpPr>
          <p:sp>
            <p:nvSpPr>
              <p:cNvPr id="39574" name="Freeform 196"/>
              <p:cNvSpPr>
                <a:spLocks/>
              </p:cNvSpPr>
              <p:nvPr/>
            </p:nvSpPr>
            <p:spPr bwMode="auto">
              <a:xfrm>
                <a:off x="1973" y="9921"/>
                <a:ext cx="14" cy="59"/>
              </a:xfrm>
              <a:custGeom>
                <a:avLst/>
                <a:gdLst>
                  <a:gd name="T0" fmla="*/ 0 w 14"/>
                  <a:gd name="T1" fmla="*/ 9938 h 59"/>
                  <a:gd name="T2" fmla="*/ 7 w 14"/>
                  <a:gd name="T3" fmla="*/ 9976 h 59"/>
                  <a:gd name="T4" fmla="*/ 14 w 14"/>
                  <a:gd name="T5" fmla="*/ 9980 h 59"/>
                  <a:gd name="T6" fmla="*/ 11 w 14"/>
                  <a:gd name="T7" fmla="*/ 9921 h 59"/>
                  <a:gd name="T8" fmla="*/ 0 w 14"/>
                  <a:gd name="T9" fmla="*/ 9938 h 59"/>
                  <a:gd name="T10" fmla="*/ 0 60000 65536"/>
                  <a:gd name="T11" fmla="*/ 0 60000 65536"/>
                  <a:gd name="T12" fmla="*/ 0 60000 65536"/>
                  <a:gd name="T13" fmla="*/ 0 60000 65536"/>
                  <a:gd name="T14" fmla="*/ 0 60000 65536"/>
                  <a:gd name="T15" fmla="*/ 0 w 14"/>
                  <a:gd name="T16" fmla="*/ 0 h 59"/>
                  <a:gd name="T17" fmla="*/ 14 w 14"/>
                  <a:gd name="T18" fmla="*/ 59 h 59"/>
                </a:gdLst>
                <a:ahLst/>
                <a:cxnLst>
                  <a:cxn ang="T10">
                    <a:pos x="T0" y="T1"/>
                  </a:cxn>
                  <a:cxn ang="T11">
                    <a:pos x="T2" y="T3"/>
                  </a:cxn>
                  <a:cxn ang="T12">
                    <a:pos x="T4" y="T5"/>
                  </a:cxn>
                  <a:cxn ang="T13">
                    <a:pos x="T6" y="T7"/>
                  </a:cxn>
                  <a:cxn ang="T14">
                    <a:pos x="T8" y="T9"/>
                  </a:cxn>
                </a:cxnLst>
                <a:rect l="T15" t="T16" r="T17" b="T18"/>
                <a:pathLst>
                  <a:path w="14" h="59">
                    <a:moveTo>
                      <a:pt x="0" y="17"/>
                    </a:moveTo>
                    <a:lnTo>
                      <a:pt x="7" y="55"/>
                    </a:lnTo>
                    <a:lnTo>
                      <a:pt x="14" y="59"/>
                    </a:lnTo>
                    <a:lnTo>
                      <a:pt x="11" y="0"/>
                    </a:lnTo>
                    <a:lnTo>
                      <a:pt x="0" y="17"/>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14" name="Group 197"/>
            <p:cNvGrpSpPr>
              <a:grpSpLocks/>
            </p:cNvGrpSpPr>
            <p:nvPr/>
          </p:nvGrpSpPr>
          <p:grpSpPr bwMode="auto">
            <a:xfrm>
              <a:off x="1970" y="9771"/>
              <a:ext cx="17" cy="24"/>
              <a:chOff x="1970" y="9771"/>
              <a:chExt cx="17" cy="24"/>
            </a:xfrm>
          </p:grpSpPr>
          <p:sp>
            <p:nvSpPr>
              <p:cNvPr id="39573" name="Freeform 198"/>
              <p:cNvSpPr>
                <a:spLocks/>
              </p:cNvSpPr>
              <p:nvPr/>
            </p:nvSpPr>
            <p:spPr bwMode="auto">
              <a:xfrm>
                <a:off x="1970" y="9771"/>
                <a:ext cx="17" cy="24"/>
              </a:xfrm>
              <a:custGeom>
                <a:avLst/>
                <a:gdLst>
                  <a:gd name="T0" fmla="*/ 0 w 17"/>
                  <a:gd name="T1" fmla="*/ 9781 h 24"/>
                  <a:gd name="T2" fmla="*/ 10 w 17"/>
                  <a:gd name="T3" fmla="*/ 9795 h 24"/>
                  <a:gd name="T4" fmla="*/ 17 w 17"/>
                  <a:gd name="T5" fmla="*/ 9778 h 24"/>
                  <a:gd name="T6" fmla="*/ 3 w 17"/>
                  <a:gd name="T7" fmla="*/ 9771 h 24"/>
                  <a:gd name="T8" fmla="*/ 0 w 17"/>
                  <a:gd name="T9" fmla="*/ 9778 h 24"/>
                  <a:gd name="T10" fmla="*/ 0 w 17"/>
                  <a:gd name="T11" fmla="*/ 9781 h 24"/>
                  <a:gd name="T12" fmla="*/ 0 60000 65536"/>
                  <a:gd name="T13" fmla="*/ 0 60000 65536"/>
                  <a:gd name="T14" fmla="*/ 0 60000 65536"/>
                  <a:gd name="T15" fmla="*/ 0 60000 65536"/>
                  <a:gd name="T16" fmla="*/ 0 60000 65536"/>
                  <a:gd name="T17" fmla="*/ 0 60000 65536"/>
                  <a:gd name="T18" fmla="*/ 0 w 17"/>
                  <a:gd name="T19" fmla="*/ 0 h 24"/>
                  <a:gd name="T20" fmla="*/ 17 w 17"/>
                  <a:gd name="T21" fmla="*/ 24 h 24"/>
                </a:gdLst>
                <a:ahLst/>
                <a:cxnLst>
                  <a:cxn ang="T12">
                    <a:pos x="T0" y="T1"/>
                  </a:cxn>
                  <a:cxn ang="T13">
                    <a:pos x="T2" y="T3"/>
                  </a:cxn>
                  <a:cxn ang="T14">
                    <a:pos x="T4" y="T5"/>
                  </a:cxn>
                  <a:cxn ang="T15">
                    <a:pos x="T6" y="T7"/>
                  </a:cxn>
                  <a:cxn ang="T16">
                    <a:pos x="T8" y="T9"/>
                  </a:cxn>
                  <a:cxn ang="T17">
                    <a:pos x="T10" y="T11"/>
                  </a:cxn>
                </a:cxnLst>
                <a:rect l="T18" t="T19" r="T20" b="T21"/>
                <a:pathLst>
                  <a:path w="17" h="24">
                    <a:moveTo>
                      <a:pt x="0" y="10"/>
                    </a:moveTo>
                    <a:lnTo>
                      <a:pt x="10" y="24"/>
                    </a:lnTo>
                    <a:lnTo>
                      <a:pt x="17" y="7"/>
                    </a:lnTo>
                    <a:lnTo>
                      <a:pt x="3" y="0"/>
                    </a:lnTo>
                    <a:lnTo>
                      <a:pt x="0" y="7"/>
                    </a:lnTo>
                    <a:lnTo>
                      <a:pt x="0" y="10"/>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15" name="Group 199"/>
            <p:cNvGrpSpPr>
              <a:grpSpLocks/>
            </p:cNvGrpSpPr>
            <p:nvPr/>
          </p:nvGrpSpPr>
          <p:grpSpPr bwMode="auto">
            <a:xfrm>
              <a:off x="2252" y="9286"/>
              <a:ext cx="3" cy="21"/>
              <a:chOff x="2252" y="9286"/>
              <a:chExt cx="3" cy="21"/>
            </a:xfrm>
          </p:grpSpPr>
          <p:sp>
            <p:nvSpPr>
              <p:cNvPr id="39572" name="Freeform 200"/>
              <p:cNvSpPr>
                <a:spLocks/>
              </p:cNvSpPr>
              <p:nvPr/>
            </p:nvSpPr>
            <p:spPr bwMode="auto">
              <a:xfrm>
                <a:off x="2252" y="9286"/>
                <a:ext cx="3" cy="21"/>
              </a:xfrm>
              <a:custGeom>
                <a:avLst/>
                <a:gdLst>
                  <a:gd name="T0" fmla="*/ 3 w 3"/>
                  <a:gd name="T1" fmla="*/ 9293 h 21"/>
                  <a:gd name="T2" fmla="*/ 0 w 3"/>
                  <a:gd name="T3" fmla="*/ 9286 h 21"/>
                  <a:gd name="T4" fmla="*/ 0 w 3"/>
                  <a:gd name="T5" fmla="*/ 9307 h 21"/>
                  <a:gd name="T6" fmla="*/ 3 w 3"/>
                  <a:gd name="T7" fmla="*/ 9307 h 21"/>
                  <a:gd name="T8" fmla="*/ 3 w 3"/>
                  <a:gd name="T9" fmla="*/ 9293 h 21"/>
                  <a:gd name="T10" fmla="*/ 0 60000 65536"/>
                  <a:gd name="T11" fmla="*/ 0 60000 65536"/>
                  <a:gd name="T12" fmla="*/ 0 60000 65536"/>
                  <a:gd name="T13" fmla="*/ 0 60000 65536"/>
                  <a:gd name="T14" fmla="*/ 0 60000 65536"/>
                  <a:gd name="T15" fmla="*/ 0 w 3"/>
                  <a:gd name="T16" fmla="*/ 0 h 21"/>
                  <a:gd name="T17" fmla="*/ 3 w 3"/>
                  <a:gd name="T18" fmla="*/ 21 h 21"/>
                </a:gdLst>
                <a:ahLst/>
                <a:cxnLst>
                  <a:cxn ang="T10">
                    <a:pos x="T0" y="T1"/>
                  </a:cxn>
                  <a:cxn ang="T11">
                    <a:pos x="T2" y="T3"/>
                  </a:cxn>
                  <a:cxn ang="T12">
                    <a:pos x="T4" y="T5"/>
                  </a:cxn>
                  <a:cxn ang="T13">
                    <a:pos x="T6" y="T7"/>
                  </a:cxn>
                  <a:cxn ang="T14">
                    <a:pos x="T8" y="T9"/>
                  </a:cxn>
                </a:cxnLst>
                <a:rect l="T15" t="T16" r="T17" b="T18"/>
                <a:pathLst>
                  <a:path w="3" h="21">
                    <a:moveTo>
                      <a:pt x="3" y="7"/>
                    </a:moveTo>
                    <a:lnTo>
                      <a:pt x="0" y="0"/>
                    </a:lnTo>
                    <a:lnTo>
                      <a:pt x="0" y="21"/>
                    </a:lnTo>
                    <a:lnTo>
                      <a:pt x="3" y="21"/>
                    </a:lnTo>
                    <a:lnTo>
                      <a:pt x="3" y="7"/>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16" name="Group 201"/>
            <p:cNvGrpSpPr>
              <a:grpSpLocks/>
            </p:cNvGrpSpPr>
            <p:nvPr/>
          </p:nvGrpSpPr>
          <p:grpSpPr bwMode="auto">
            <a:xfrm>
              <a:off x="2015" y="9875"/>
              <a:ext cx="14" cy="10"/>
              <a:chOff x="2015" y="9875"/>
              <a:chExt cx="14" cy="10"/>
            </a:xfrm>
          </p:grpSpPr>
          <p:sp>
            <p:nvSpPr>
              <p:cNvPr id="39571" name="Freeform 202"/>
              <p:cNvSpPr>
                <a:spLocks/>
              </p:cNvSpPr>
              <p:nvPr/>
            </p:nvSpPr>
            <p:spPr bwMode="auto">
              <a:xfrm>
                <a:off x="2015" y="9875"/>
                <a:ext cx="14" cy="10"/>
              </a:xfrm>
              <a:custGeom>
                <a:avLst/>
                <a:gdLst>
                  <a:gd name="T0" fmla="*/ 0 w 14"/>
                  <a:gd name="T1" fmla="*/ 9879 h 10"/>
                  <a:gd name="T2" fmla="*/ 14 w 14"/>
                  <a:gd name="T3" fmla="*/ 9886 h 10"/>
                  <a:gd name="T4" fmla="*/ 7 w 14"/>
                  <a:gd name="T5" fmla="*/ 9875 h 10"/>
                  <a:gd name="T6" fmla="*/ 0 w 14"/>
                  <a:gd name="T7" fmla="*/ 9875 h 10"/>
                  <a:gd name="T8" fmla="*/ 0 w 14"/>
                  <a:gd name="T9" fmla="*/ 9879 h 10"/>
                  <a:gd name="T10" fmla="*/ 0 60000 65536"/>
                  <a:gd name="T11" fmla="*/ 0 60000 65536"/>
                  <a:gd name="T12" fmla="*/ 0 60000 65536"/>
                  <a:gd name="T13" fmla="*/ 0 60000 65536"/>
                  <a:gd name="T14" fmla="*/ 0 60000 65536"/>
                  <a:gd name="T15" fmla="*/ 0 w 14"/>
                  <a:gd name="T16" fmla="*/ 0 h 10"/>
                  <a:gd name="T17" fmla="*/ 14 w 14"/>
                  <a:gd name="T18" fmla="*/ 10 h 10"/>
                </a:gdLst>
                <a:ahLst/>
                <a:cxnLst>
                  <a:cxn ang="T10">
                    <a:pos x="T0" y="T1"/>
                  </a:cxn>
                  <a:cxn ang="T11">
                    <a:pos x="T2" y="T3"/>
                  </a:cxn>
                  <a:cxn ang="T12">
                    <a:pos x="T4" y="T5"/>
                  </a:cxn>
                  <a:cxn ang="T13">
                    <a:pos x="T6" y="T7"/>
                  </a:cxn>
                  <a:cxn ang="T14">
                    <a:pos x="T8" y="T9"/>
                  </a:cxn>
                </a:cxnLst>
                <a:rect l="T15" t="T16" r="T17" b="T18"/>
                <a:pathLst>
                  <a:path w="14" h="10">
                    <a:moveTo>
                      <a:pt x="0" y="4"/>
                    </a:moveTo>
                    <a:lnTo>
                      <a:pt x="14" y="11"/>
                    </a:lnTo>
                    <a:lnTo>
                      <a:pt x="7" y="0"/>
                    </a:lnTo>
                    <a:lnTo>
                      <a:pt x="0" y="0"/>
                    </a:lnTo>
                    <a:lnTo>
                      <a:pt x="0" y="4"/>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17" name="Group 203"/>
            <p:cNvGrpSpPr>
              <a:grpSpLocks/>
            </p:cNvGrpSpPr>
            <p:nvPr/>
          </p:nvGrpSpPr>
          <p:grpSpPr bwMode="auto">
            <a:xfrm>
              <a:off x="1980" y="9900"/>
              <a:ext cx="10" cy="17"/>
              <a:chOff x="1980" y="9900"/>
              <a:chExt cx="10" cy="17"/>
            </a:xfrm>
          </p:grpSpPr>
          <p:sp>
            <p:nvSpPr>
              <p:cNvPr id="39570" name="Freeform 204"/>
              <p:cNvSpPr>
                <a:spLocks/>
              </p:cNvSpPr>
              <p:nvPr/>
            </p:nvSpPr>
            <p:spPr bwMode="auto">
              <a:xfrm>
                <a:off x="1980" y="9900"/>
                <a:ext cx="10" cy="17"/>
              </a:xfrm>
              <a:custGeom>
                <a:avLst/>
                <a:gdLst>
                  <a:gd name="T0" fmla="*/ 0 w 10"/>
                  <a:gd name="T1" fmla="*/ 9917 h 17"/>
                  <a:gd name="T2" fmla="*/ 7 w 10"/>
                  <a:gd name="T3" fmla="*/ 9917 h 17"/>
                  <a:gd name="T4" fmla="*/ 11 w 10"/>
                  <a:gd name="T5" fmla="*/ 9900 h 17"/>
                  <a:gd name="T6" fmla="*/ 0 w 10"/>
                  <a:gd name="T7" fmla="*/ 9914 h 17"/>
                  <a:gd name="T8" fmla="*/ 0 w 10"/>
                  <a:gd name="T9" fmla="*/ 9917 h 17"/>
                  <a:gd name="T10" fmla="*/ 0 60000 65536"/>
                  <a:gd name="T11" fmla="*/ 0 60000 65536"/>
                  <a:gd name="T12" fmla="*/ 0 60000 65536"/>
                  <a:gd name="T13" fmla="*/ 0 60000 65536"/>
                  <a:gd name="T14" fmla="*/ 0 60000 65536"/>
                  <a:gd name="T15" fmla="*/ 0 w 10"/>
                  <a:gd name="T16" fmla="*/ 0 h 17"/>
                  <a:gd name="T17" fmla="*/ 10 w 10"/>
                  <a:gd name="T18" fmla="*/ 17 h 17"/>
                </a:gdLst>
                <a:ahLst/>
                <a:cxnLst>
                  <a:cxn ang="T10">
                    <a:pos x="T0" y="T1"/>
                  </a:cxn>
                  <a:cxn ang="T11">
                    <a:pos x="T2" y="T3"/>
                  </a:cxn>
                  <a:cxn ang="T12">
                    <a:pos x="T4" y="T5"/>
                  </a:cxn>
                  <a:cxn ang="T13">
                    <a:pos x="T6" y="T7"/>
                  </a:cxn>
                  <a:cxn ang="T14">
                    <a:pos x="T8" y="T9"/>
                  </a:cxn>
                </a:cxnLst>
                <a:rect l="T15" t="T16" r="T17" b="T18"/>
                <a:pathLst>
                  <a:path w="10" h="17">
                    <a:moveTo>
                      <a:pt x="0" y="17"/>
                    </a:moveTo>
                    <a:lnTo>
                      <a:pt x="7" y="17"/>
                    </a:lnTo>
                    <a:lnTo>
                      <a:pt x="11" y="0"/>
                    </a:lnTo>
                    <a:lnTo>
                      <a:pt x="0" y="14"/>
                    </a:lnTo>
                    <a:lnTo>
                      <a:pt x="0" y="17"/>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18" name="Group 205"/>
            <p:cNvGrpSpPr>
              <a:grpSpLocks/>
            </p:cNvGrpSpPr>
            <p:nvPr/>
          </p:nvGrpSpPr>
          <p:grpSpPr bwMode="auto">
            <a:xfrm>
              <a:off x="2475" y="8802"/>
              <a:ext cx="21" cy="31"/>
              <a:chOff x="2475" y="8802"/>
              <a:chExt cx="21" cy="31"/>
            </a:xfrm>
          </p:grpSpPr>
          <p:sp>
            <p:nvSpPr>
              <p:cNvPr id="39569" name="Freeform 206"/>
              <p:cNvSpPr>
                <a:spLocks/>
              </p:cNvSpPr>
              <p:nvPr/>
            </p:nvSpPr>
            <p:spPr bwMode="auto">
              <a:xfrm>
                <a:off x="2475" y="8802"/>
                <a:ext cx="21" cy="31"/>
              </a:xfrm>
              <a:custGeom>
                <a:avLst/>
                <a:gdLst>
                  <a:gd name="T0" fmla="*/ 0 w 21"/>
                  <a:gd name="T1" fmla="*/ 8833 h 31"/>
                  <a:gd name="T2" fmla="*/ 17 w 21"/>
                  <a:gd name="T3" fmla="*/ 8820 h 31"/>
                  <a:gd name="T4" fmla="*/ 21 w 21"/>
                  <a:gd name="T5" fmla="*/ 8802 h 31"/>
                  <a:gd name="T6" fmla="*/ 0 w 21"/>
                  <a:gd name="T7" fmla="*/ 8833 h 31"/>
                  <a:gd name="T8" fmla="*/ 0 60000 65536"/>
                  <a:gd name="T9" fmla="*/ 0 60000 65536"/>
                  <a:gd name="T10" fmla="*/ 0 60000 65536"/>
                  <a:gd name="T11" fmla="*/ 0 60000 65536"/>
                  <a:gd name="T12" fmla="*/ 0 w 21"/>
                  <a:gd name="T13" fmla="*/ 0 h 31"/>
                  <a:gd name="T14" fmla="*/ 21 w 21"/>
                  <a:gd name="T15" fmla="*/ 31 h 31"/>
                </a:gdLst>
                <a:ahLst/>
                <a:cxnLst>
                  <a:cxn ang="T8">
                    <a:pos x="T0" y="T1"/>
                  </a:cxn>
                  <a:cxn ang="T9">
                    <a:pos x="T2" y="T3"/>
                  </a:cxn>
                  <a:cxn ang="T10">
                    <a:pos x="T4" y="T5"/>
                  </a:cxn>
                  <a:cxn ang="T11">
                    <a:pos x="T6" y="T7"/>
                  </a:cxn>
                </a:cxnLst>
                <a:rect l="T12" t="T13" r="T14" b="T15"/>
                <a:pathLst>
                  <a:path w="21" h="31">
                    <a:moveTo>
                      <a:pt x="0" y="31"/>
                    </a:moveTo>
                    <a:lnTo>
                      <a:pt x="17" y="18"/>
                    </a:lnTo>
                    <a:lnTo>
                      <a:pt x="21" y="0"/>
                    </a:lnTo>
                    <a:lnTo>
                      <a:pt x="0" y="31"/>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19" name="Group 207"/>
            <p:cNvGrpSpPr>
              <a:grpSpLocks/>
            </p:cNvGrpSpPr>
            <p:nvPr/>
          </p:nvGrpSpPr>
          <p:grpSpPr bwMode="auto">
            <a:xfrm>
              <a:off x="2012" y="9903"/>
              <a:ext cx="7" cy="17"/>
              <a:chOff x="2012" y="9903"/>
              <a:chExt cx="7" cy="17"/>
            </a:xfrm>
          </p:grpSpPr>
          <p:sp>
            <p:nvSpPr>
              <p:cNvPr id="39568" name="Freeform 208"/>
              <p:cNvSpPr>
                <a:spLocks/>
              </p:cNvSpPr>
              <p:nvPr/>
            </p:nvSpPr>
            <p:spPr bwMode="auto">
              <a:xfrm>
                <a:off x="2012" y="9903"/>
                <a:ext cx="7" cy="17"/>
              </a:xfrm>
              <a:custGeom>
                <a:avLst/>
                <a:gdLst>
                  <a:gd name="T0" fmla="*/ 0 w 7"/>
                  <a:gd name="T1" fmla="*/ 9907 h 17"/>
                  <a:gd name="T2" fmla="*/ 3 w 7"/>
                  <a:gd name="T3" fmla="*/ 9921 h 17"/>
                  <a:gd name="T4" fmla="*/ 6 w 7"/>
                  <a:gd name="T5" fmla="*/ 9903 h 17"/>
                  <a:gd name="T6" fmla="*/ 0 w 7"/>
                  <a:gd name="T7" fmla="*/ 9907 h 17"/>
                  <a:gd name="T8" fmla="*/ 0 60000 65536"/>
                  <a:gd name="T9" fmla="*/ 0 60000 65536"/>
                  <a:gd name="T10" fmla="*/ 0 60000 65536"/>
                  <a:gd name="T11" fmla="*/ 0 60000 65536"/>
                  <a:gd name="T12" fmla="*/ 0 w 7"/>
                  <a:gd name="T13" fmla="*/ 0 h 17"/>
                  <a:gd name="T14" fmla="*/ 7 w 7"/>
                  <a:gd name="T15" fmla="*/ 17 h 17"/>
                </a:gdLst>
                <a:ahLst/>
                <a:cxnLst>
                  <a:cxn ang="T8">
                    <a:pos x="T0" y="T1"/>
                  </a:cxn>
                  <a:cxn ang="T9">
                    <a:pos x="T2" y="T3"/>
                  </a:cxn>
                  <a:cxn ang="T10">
                    <a:pos x="T4" y="T5"/>
                  </a:cxn>
                  <a:cxn ang="T11">
                    <a:pos x="T6" y="T7"/>
                  </a:cxn>
                </a:cxnLst>
                <a:rect l="T12" t="T13" r="T14" b="T15"/>
                <a:pathLst>
                  <a:path w="7" h="17">
                    <a:moveTo>
                      <a:pt x="0" y="4"/>
                    </a:moveTo>
                    <a:lnTo>
                      <a:pt x="3" y="18"/>
                    </a:lnTo>
                    <a:lnTo>
                      <a:pt x="6" y="0"/>
                    </a:lnTo>
                    <a:lnTo>
                      <a:pt x="0" y="4"/>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20" name="Group 209"/>
            <p:cNvGrpSpPr>
              <a:grpSpLocks/>
            </p:cNvGrpSpPr>
            <p:nvPr/>
          </p:nvGrpSpPr>
          <p:grpSpPr bwMode="auto">
            <a:xfrm>
              <a:off x="2092" y="10245"/>
              <a:ext cx="10" cy="14"/>
              <a:chOff x="2092" y="10245"/>
              <a:chExt cx="10" cy="14"/>
            </a:xfrm>
          </p:grpSpPr>
          <p:sp>
            <p:nvSpPr>
              <p:cNvPr id="39567" name="Freeform 210"/>
              <p:cNvSpPr>
                <a:spLocks/>
              </p:cNvSpPr>
              <p:nvPr/>
            </p:nvSpPr>
            <p:spPr bwMode="auto">
              <a:xfrm>
                <a:off x="2092" y="10245"/>
                <a:ext cx="10" cy="14"/>
              </a:xfrm>
              <a:custGeom>
                <a:avLst/>
                <a:gdLst>
                  <a:gd name="T0" fmla="*/ 0 w 10"/>
                  <a:gd name="T1" fmla="*/ 10248 h 14"/>
                  <a:gd name="T2" fmla="*/ 3 w 10"/>
                  <a:gd name="T3" fmla="*/ 10259 h 14"/>
                  <a:gd name="T4" fmla="*/ 10 w 10"/>
                  <a:gd name="T5" fmla="*/ 10245 h 14"/>
                  <a:gd name="T6" fmla="*/ 0 w 10"/>
                  <a:gd name="T7" fmla="*/ 10245 h 14"/>
                  <a:gd name="T8" fmla="*/ 0 w 10"/>
                  <a:gd name="T9" fmla="*/ 10248 h 14"/>
                  <a:gd name="T10" fmla="*/ 0 60000 65536"/>
                  <a:gd name="T11" fmla="*/ 0 60000 65536"/>
                  <a:gd name="T12" fmla="*/ 0 60000 65536"/>
                  <a:gd name="T13" fmla="*/ 0 60000 65536"/>
                  <a:gd name="T14" fmla="*/ 0 60000 65536"/>
                  <a:gd name="T15" fmla="*/ 0 w 10"/>
                  <a:gd name="T16" fmla="*/ 0 h 14"/>
                  <a:gd name="T17" fmla="*/ 10 w 10"/>
                  <a:gd name="T18" fmla="*/ 14 h 14"/>
                </a:gdLst>
                <a:ahLst/>
                <a:cxnLst>
                  <a:cxn ang="T10">
                    <a:pos x="T0" y="T1"/>
                  </a:cxn>
                  <a:cxn ang="T11">
                    <a:pos x="T2" y="T3"/>
                  </a:cxn>
                  <a:cxn ang="T12">
                    <a:pos x="T4" y="T5"/>
                  </a:cxn>
                  <a:cxn ang="T13">
                    <a:pos x="T6" y="T7"/>
                  </a:cxn>
                  <a:cxn ang="T14">
                    <a:pos x="T8" y="T9"/>
                  </a:cxn>
                </a:cxnLst>
                <a:rect l="T15" t="T16" r="T17" b="T18"/>
                <a:pathLst>
                  <a:path w="10" h="14">
                    <a:moveTo>
                      <a:pt x="0" y="3"/>
                    </a:moveTo>
                    <a:lnTo>
                      <a:pt x="3" y="14"/>
                    </a:lnTo>
                    <a:lnTo>
                      <a:pt x="10" y="0"/>
                    </a:lnTo>
                    <a:lnTo>
                      <a:pt x="0" y="0"/>
                    </a:lnTo>
                    <a:lnTo>
                      <a:pt x="0" y="3"/>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21" name="Group 211"/>
            <p:cNvGrpSpPr>
              <a:grpSpLocks/>
            </p:cNvGrpSpPr>
            <p:nvPr/>
          </p:nvGrpSpPr>
          <p:grpSpPr bwMode="auto">
            <a:xfrm>
              <a:off x="2085" y="10172"/>
              <a:ext cx="3" cy="14"/>
              <a:chOff x="2085" y="10172"/>
              <a:chExt cx="3" cy="14"/>
            </a:xfrm>
          </p:grpSpPr>
          <p:sp>
            <p:nvSpPr>
              <p:cNvPr id="39566" name="Freeform 212"/>
              <p:cNvSpPr>
                <a:spLocks/>
              </p:cNvSpPr>
              <p:nvPr/>
            </p:nvSpPr>
            <p:spPr bwMode="auto">
              <a:xfrm>
                <a:off x="2085" y="10172"/>
                <a:ext cx="3" cy="14"/>
              </a:xfrm>
              <a:custGeom>
                <a:avLst/>
                <a:gdLst>
                  <a:gd name="T0" fmla="*/ 0 w 3"/>
                  <a:gd name="T1" fmla="*/ 10179 h 14"/>
                  <a:gd name="T2" fmla="*/ 3 w 3"/>
                  <a:gd name="T3" fmla="*/ 10186 h 14"/>
                  <a:gd name="T4" fmla="*/ 3 w 3"/>
                  <a:gd name="T5" fmla="*/ 10172 h 14"/>
                  <a:gd name="T6" fmla="*/ 0 w 3"/>
                  <a:gd name="T7" fmla="*/ 10179 h 14"/>
                  <a:gd name="T8" fmla="*/ 0 60000 65536"/>
                  <a:gd name="T9" fmla="*/ 0 60000 65536"/>
                  <a:gd name="T10" fmla="*/ 0 60000 65536"/>
                  <a:gd name="T11" fmla="*/ 0 60000 65536"/>
                  <a:gd name="T12" fmla="*/ 0 w 3"/>
                  <a:gd name="T13" fmla="*/ 0 h 14"/>
                  <a:gd name="T14" fmla="*/ 3 w 3"/>
                  <a:gd name="T15" fmla="*/ 14 h 14"/>
                </a:gdLst>
                <a:ahLst/>
                <a:cxnLst>
                  <a:cxn ang="T8">
                    <a:pos x="T0" y="T1"/>
                  </a:cxn>
                  <a:cxn ang="T9">
                    <a:pos x="T2" y="T3"/>
                  </a:cxn>
                  <a:cxn ang="T10">
                    <a:pos x="T4" y="T5"/>
                  </a:cxn>
                  <a:cxn ang="T11">
                    <a:pos x="T6" y="T7"/>
                  </a:cxn>
                </a:cxnLst>
                <a:rect l="T12" t="T13" r="T14" b="T15"/>
                <a:pathLst>
                  <a:path w="3" h="14">
                    <a:moveTo>
                      <a:pt x="0" y="7"/>
                    </a:moveTo>
                    <a:lnTo>
                      <a:pt x="3" y="14"/>
                    </a:lnTo>
                    <a:lnTo>
                      <a:pt x="3" y="0"/>
                    </a:lnTo>
                    <a:lnTo>
                      <a:pt x="0" y="7"/>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22" name="Group 213"/>
            <p:cNvGrpSpPr>
              <a:grpSpLocks/>
            </p:cNvGrpSpPr>
            <p:nvPr/>
          </p:nvGrpSpPr>
          <p:grpSpPr bwMode="auto">
            <a:xfrm>
              <a:off x="2158" y="9482"/>
              <a:ext cx="10" cy="17"/>
              <a:chOff x="2158" y="9482"/>
              <a:chExt cx="10" cy="17"/>
            </a:xfrm>
          </p:grpSpPr>
          <p:sp>
            <p:nvSpPr>
              <p:cNvPr id="39565" name="Freeform 214"/>
              <p:cNvSpPr>
                <a:spLocks/>
              </p:cNvSpPr>
              <p:nvPr/>
            </p:nvSpPr>
            <p:spPr bwMode="auto">
              <a:xfrm>
                <a:off x="2158" y="9482"/>
                <a:ext cx="10" cy="17"/>
              </a:xfrm>
              <a:custGeom>
                <a:avLst/>
                <a:gdLst>
                  <a:gd name="T0" fmla="*/ 0 w 10"/>
                  <a:gd name="T1" fmla="*/ 9492 h 17"/>
                  <a:gd name="T2" fmla="*/ 0 w 10"/>
                  <a:gd name="T3" fmla="*/ 9499 h 17"/>
                  <a:gd name="T4" fmla="*/ 10 w 10"/>
                  <a:gd name="T5" fmla="*/ 9482 h 17"/>
                  <a:gd name="T6" fmla="*/ 0 w 10"/>
                  <a:gd name="T7" fmla="*/ 9489 h 17"/>
                  <a:gd name="T8" fmla="*/ 0 w 10"/>
                  <a:gd name="T9" fmla="*/ 9492 h 17"/>
                  <a:gd name="T10" fmla="*/ 0 60000 65536"/>
                  <a:gd name="T11" fmla="*/ 0 60000 65536"/>
                  <a:gd name="T12" fmla="*/ 0 60000 65536"/>
                  <a:gd name="T13" fmla="*/ 0 60000 65536"/>
                  <a:gd name="T14" fmla="*/ 0 60000 65536"/>
                  <a:gd name="T15" fmla="*/ 0 w 10"/>
                  <a:gd name="T16" fmla="*/ 0 h 17"/>
                  <a:gd name="T17" fmla="*/ 10 w 10"/>
                  <a:gd name="T18" fmla="*/ 17 h 17"/>
                </a:gdLst>
                <a:ahLst/>
                <a:cxnLst>
                  <a:cxn ang="T10">
                    <a:pos x="T0" y="T1"/>
                  </a:cxn>
                  <a:cxn ang="T11">
                    <a:pos x="T2" y="T3"/>
                  </a:cxn>
                  <a:cxn ang="T12">
                    <a:pos x="T4" y="T5"/>
                  </a:cxn>
                  <a:cxn ang="T13">
                    <a:pos x="T6" y="T7"/>
                  </a:cxn>
                  <a:cxn ang="T14">
                    <a:pos x="T8" y="T9"/>
                  </a:cxn>
                </a:cxnLst>
                <a:rect l="T15" t="T16" r="T17" b="T18"/>
                <a:pathLst>
                  <a:path w="10" h="17">
                    <a:moveTo>
                      <a:pt x="0" y="10"/>
                    </a:moveTo>
                    <a:lnTo>
                      <a:pt x="0" y="17"/>
                    </a:lnTo>
                    <a:lnTo>
                      <a:pt x="10" y="0"/>
                    </a:lnTo>
                    <a:lnTo>
                      <a:pt x="0" y="7"/>
                    </a:lnTo>
                    <a:lnTo>
                      <a:pt x="0" y="10"/>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23" name="Group 215"/>
            <p:cNvGrpSpPr>
              <a:grpSpLocks/>
            </p:cNvGrpSpPr>
            <p:nvPr/>
          </p:nvGrpSpPr>
          <p:grpSpPr bwMode="auto">
            <a:xfrm>
              <a:off x="2102" y="10300"/>
              <a:ext cx="3" cy="14"/>
              <a:chOff x="2102" y="10300"/>
              <a:chExt cx="3" cy="14"/>
            </a:xfrm>
          </p:grpSpPr>
          <p:sp>
            <p:nvSpPr>
              <p:cNvPr id="39564" name="Freeform 216"/>
              <p:cNvSpPr>
                <a:spLocks/>
              </p:cNvSpPr>
              <p:nvPr/>
            </p:nvSpPr>
            <p:spPr bwMode="auto">
              <a:xfrm>
                <a:off x="2102" y="10300"/>
                <a:ext cx="3" cy="14"/>
              </a:xfrm>
              <a:custGeom>
                <a:avLst/>
                <a:gdLst>
                  <a:gd name="T0" fmla="*/ 0 w 3"/>
                  <a:gd name="T1" fmla="*/ 10311 h 14"/>
                  <a:gd name="T2" fmla="*/ 4 w 3"/>
                  <a:gd name="T3" fmla="*/ 10314 h 14"/>
                  <a:gd name="T4" fmla="*/ 4 w 3"/>
                  <a:gd name="T5" fmla="*/ 10300 h 14"/>
                  <a:gd name="T6" fmla="*/ 0 w 3"/>
                  <a:gd name="T7" fmla="*/ 10307 h 14"/>
                  <a:gd name="T8" fmla="*/ 0 w 3"/>
                  <a:gd name="T9" fmla="*/ 10311 h 14"/>
                  <a:gd name="T10" fmla="*/ 0 60000 65536"/>
                  <a:gd name="T11" fmla="*/ 0 60000 65536"/>
                  <a:gd name="T12" fmla="*/ 0 60000 65536"/>
                  <a:gd name="T13" fmla="*/ 0 60000 65536"/>
                  <a:gd name="T14" fmla="*/ 0 60000 65536"/>
                  <a:gd name="T15" fmla="*/ 0 w 3"/>
                  <a:gd name="T16" fmla="*/ 0 h 14"/>
                  <a:gd name="T17" fmla="*/ 3 w 3"/>
                  <a:gd name="T18" fmla="*/ 14 h 14"/>
                </a:gdLst>
                <a:ahLst/>
                <a:cxnLst>
                  <a:cxn ang="T10">
                    <a:pos x="T0" y="T1"/>
                  </a:cxn>
                  <a:cxn ang="T11">
                    <a:pos x="T2" y="T3"/>
                  </a:cxn>
                  <a:cxn ang="T12">
                    <a:pos x="T4" y="T5"/>
                  </a:cxn>
                  <a:cxn ang="T13">
                    <a:pos x="T6" y="T7"/>
                  </a:cxn>
                  <a:cxn ang="T14">
                    <a:pos x="T8" y="T9"/>
                  </a:cxn>
                </a:cxnLst>
                <a:rect l="T15" t="T16" r="T17" b="T18"/>
                <a:pathLst>
                  <a:path w="3" h="14">
                    <a:moveTo>
                      <a:pt x="0" y="11"/>
                    </a:moveTo>
                    <a:lnTo>
                      <a:pt x="4" y="14"/>
                    </a:lnTo>
                    <a:lnTo>
                      <a:pt x="4" y="0"/>
                    </a:lnTo>
                    <a:lnTo>
                      <a:pt x="0" y="7"/>
                    </a:lnTo>
                    <a:lnTo>
                      <a:pt x="0" y="11"/>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24" name="Group 217"/>
            <p:cNvGrpSpPr>
              <a:grpSpLocks/>
            </p:cNvGrpSpPr>
            <p:nvPr/>
          </p:nvGrpSpPr>
          <p:grpSpPr bwMode="auto">
            <a:xfrm>
              <a:off x="1956" y="10074"/>
              <a:ext cx="14" cy="10"/>
              <a:chOff x="1956" y="10074"/>
              <a:chExt cx="14" cy="10"/>
            </a:xfrm>
          </p:grpSpPr>
          <p:sp>
            <p:nvSpPr>
              <p:cNvPr id="39563" name="Freeform 218"/>
              <p:cNvSpPr>
                <a:spLocks/>
              </p:cNvSpPr>
              <p:nvPr/>
            </p:nvSpPr>
            <p:spPr bwMode="auto">
              <a:xfrm>
                <a:off x="1956" y="10074"/>
                <a:ext cx="14" cy="10"/>
              </a:xfrm>
              <a:custGeom>
                <a:avLst/>
                <a:gdLst>
                  <a:gd name="T0" fmla="*/ 0 w 14"/>
                  <a:gd name="T1" fmla="*/ 10078 h 10"/>
                  <a:gd name="T2" fmla="*/ 7 w 14"/>
                  <a:gd name="T3" fmla="*/ 10084 h 10"/>
                  <a:gd name="T4" fmla="*/ 14 w 14"/>
                  <a:gd name="T5" fmla="*/ 10074 h 10"/>
                  <a:gd name="T6" fmla="*/ 0 w 14"/>
                  <a:gd name="T7" fmla="*/ 10078 h 10"/>
                  <a:gd name="T8" fmla="*/ 0 60000 65536"/>
                  <a:gd name="T9" fmla="*/ 0 60000 65536"/>
                  <a:gd name="T10" fmla="*/ 0 60000 65536"/>
                  <a:gd name="T11" fmla="*/ 0 60000 65536"/>
                  <a:gd name="T12" fmla="*/ 0 w 14"/>
                  <a:gd name="T13" fmla="*/ 0 h 10"/>
                  <a:gd name="T14" fmla="*/ 14 w 14"/>
                  <a:gd name="T15" fmla="*/ 10 h 10"/>
                </a:gdLst>
                <a:ahLst/>
                <a:cxnLst>
                  <a:cxn ang="T8">
                    <a:pos x="T0" y="T1"/>
                  </a:cxn>
                  <a:cxn ang="T9">
                    <a:pos x="T2" y="T3"/>
                  </a:cxn>
                  <a:cxn ang="T10">
                    <a:pos x="T4" y="T5"/>
                  </a:cxn>
                  <a:cxn ang="T11">
                    <a:pos x="T6" y="T7"/>
                  </a:cxn>
                </a:cxnLst>
                <a:rect l="T12" t="T13" r="T14" b="T15"/>
                <a:pathLst>
                  <a:path w="14" h="10">
                    <a:moveTo>
                      <a:pt x="0" y="4"/>
                    </a:moveTo>
                    <a:lnTo>
                      <a:pt x="7" y="10"/>
                    </a:lnTo>
                    <a:lnTo>
                      <a:pt x="14" y="0"/>
                    </a:lnTo>
                    <a:lnTo>
                      <a:pt x="0" y="4"/>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25" name="Group 219"/>
            <p:cNvGrpSpPr>
              <a:grpSpLocks/>
            </p:cNvGrpSpPr>
            <p:nvPr/>
          </p:nvGrpSpPr>
          <p:grpSpPr bwMode="auto">
            <a:xfrm>
              <a:off x="2039" y="9593"/>
              <a:ext cx="14" cy="7"/>
              <a:chOff x="2039" y="9593"/>
              <a:chExt cx="14" cy="7"/>
            </a:xfrm>
          </p:grpSpPr>
          <p:sp>
            <p:nvSpPr>
              <p:cNvPr id="39562" name="Freeform 220"/>
              <p:cNvSpPr>
                <a:spLocks/>
              </p:cNvSpPr>
              <p:nvPr/>
            </p:nvSpPr>
            <p:spPr bwMode="auto">
              <a:xfrm>
                <a:off x="2039" y="9593"/>
                <a:ext cx="14" cy="7"/>
              </a:xfrm>
              <a:custGeom>
                <a:avLst/>
                <a:gdLst>
                  <a:gd name="T0" fmla="*/ 0 w 14"/>
                  <a:gd name="T1" fmla="*/ 9600 h 7"/>
                  <a:gd name="T2" fmla="*/ 14 w 14"/>
                  <a:gd name="T3" fmla="*/ 9600 h 7"/>
                  <a:gd name="T4" fmla="*/ 11 w 14"/>
                  <a:gd name="T5" fmla="*/ 9593 h 7"/>
                  <a:gd name="T6" fmla="*/ 0 w 14"/>
                  <a:gd name="T7" fmla="*/ 9600 h 7"/>
                  <a:gd name="T8" fmla="*/ 0 60000 65536"/>
                  <a:gd name="T9" fmla="*/ 0 60000 65536"/>
                  <a:gd name="T10" fmla="*/ 0 60000 65536"/>
                  <a:gd name="T11" fmla="*/ 0 60000 65536"/>
                  <a:gd name="T12" fmla="*/ 0 w 14"/>
                  <a:gd name="T13" fmla="*/ 0 h 7"/>
                  <a:gd name="T14" fmla="*/ 14 w 14"/>
                  <a:gd name="T15" fmla="*/ 7 h 7"/>
                </a:gdLst>
                <a:ahLst/>
                <a:cxnLst>
                  <a:cxn ang="T8">
                    <a:pos x="T0" y="T1"/>
                  </a:cxn>
                  <a:cxn ang="T9">
                    <a:pos x="T2" y="T3"/>
                  </a:cxn>
                  <a:cxn ang="T10">
                    <a:pos x="T4" y="T5"/>
                  </a:cxn>
                  <a:cxn ang="T11">
                    <a:pos x="T6" y="T7"/>
                  </a:cxn>
                </a:cxnLst>
                <a:rect l="T12" t="T13" r="T14" b="T15"/>
                <a:pathLst>
                  <a:path w="14" h="7">
                    <a:moveTo>
                      <a:pt x="0" y="7"/>
                    </a:moveTo>
                    <a:lnTo>
                      <a:pt x="14" y="7"/>
                    </a:lnTo>
                    <a:lnTo>
                      <a:pt x="11" y="0"/>
                    </a:lnTo>
                    <a:lnTo>
                      <a:pt x="0" y="7"/>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26" name="Group 221"/>
            <p:cNvGrpSpPr>
              <a:grpSpLocks/>
            </p:cNvGrpSpPr>
            <p:nvPr/>
          </p:nvGrpSpPr>
          <p:grpSpPr bwMode="auto">
            <a:xfrm>
              <a:off x="2005" y="10206"/>
              <a:ext cx="7" cy="10"/>
              <a:chOff x="2005" y="10206"/>
              <a:chExt cx="7" cy="10"/>
            </a:xfrm>
          </p:grpSpPr>
          <p:sp>
            <p:nvSpPr>
              <p:cNvPr id="39561" name="Freeform 222"/>
              <p:cNvSpPr>
                <a:spLocks/>
              </p:cNvSpPr>
              <p:nvPr/>
            </p:nvSpPr>
            <p:spPr bwMode="auto">
              <a:xfrm>
                <a:off x="2005" y="10206"/>
                <a:ext cx="7" cy="10"/>
              </a:xfrm>
              <a:custGeom>
                <a:avLst/>
                <a:gdLst>
                  <a:gd name="T0" fmla="*/ 0 w 7"/>
                  <a:gd name="T1" fmla="*/ 10213 h 10"/>
                  <a:gd name="T2" fmla="*/ 7 w 7"/>
                  <a:gd name="T3" fmla="*/ 10217 h 10"/>
                  <a:gd name="T4" fmla="*/ 3 w 7"/>
                  <a:gd name="T5" fmla="*/ 10206 h 10"/>
                  <a:gd name="T6" fmla="*/ 0 w 7"/>
                  <a:gd name="T7" fmla="*/ 10213 h 10"/>
                  <a:gd name="T8" fmla="*/ 0 60000 65536"/>
                  <a:gd name="T9" fmla="*/ 0 60000 65536"/>
                  <a:gd name="T10" fmla="*/ 0 60000 65536"/>
                  <a:gd name="T11" fmla="*/ 0 60000 65536"/>
                  <a:gd name="T12" fmla="*/ 0 w 7"/>
                  <a:gd name="T13" fmla="*/ 0 h 10"/>
                  <a:gd name="T14" fmla="*/ 7 w 7"/>
                  <a:gd name="T15" fmla="*/ 10 h 10"/>
                </a:gdLst>
                <a:ahLst/>
                <a:cxnLst>
                  <a:cxn ang="T8">
                    <a:pos x="T0" y="T1"/>
                  </a:cxn>
                  <a:cxn ang="T9">
                    <a:pos x="T2" y="T3"/>
                  </a:cxn>
                  <a:cxn ang="T10">
                    <a:pos x="T4" y="T5"/>
                  </a:cxn>
                  <a:cxn ang="T11">
                    <a:pos x="T6" y="T7"/>
                  </a:cxn>
                </a:cxnLst>
                <a:rect l="T12" t="T13" r="T14" b="T15"/>
                <a:pathLst>
                  <a:path w="7" h="10">
                    <a:moveTo>
                      <a:pt x="0" y="7"/>
                    </a:moveTo>
                    <a:lnTo>
                      <a:pt x="7" y="11"/>
                    </a:lnTo>
                    <a:lnTo>
                      <a:pt x="3" y="0"/>
                    </a:lnTo>
                    <a:lnTo>
                      <a:pt x="0" y="7"/>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27" name="Group 223"/>
            <p:cNvGrpSpPr>
              <a:grpSpLocks/>
            </p:cNvGrpSpPr>
            <p:nvPr/>
          </p:nvGrpSpPr>
          <p:grpSpPr bwMode="auto">
            <a:xfrm>
              <a:off x="2186" y="10283"/>
              <a:ext cx="10" cy="7"/>
              <a:chOff x="2186" y="10283"/>
              <a:chExt cx="10" cy="7"/>
            </a:xfrm>
          </p:grpSpPr>
          <p:sp>
            <p:nvSpPr>
              <p:cNvPr id="39560" name="Freeform 224"/>
              <p:cNvSpPr>
                <a:spLocks/>
              </p:cNvSpPr>
              <p:nvPr/>
            </p:nvSpPr>
            <p:spPr bwMode="auto">
              <a:xfrm>
                <a:off x="2186" y="10283"/>
                <a:ext cx="10" cy="7"/>
              </a:xfrm>
              <a:custGeom>
                <a:avLst/>
                <a:gdLst>
                  <a:gd name="T0" fmla="*/ 0 w 10"/>
                  <a:gd name="T1" fmla="*/ 10287 h 7"/>
                  <a:gd name="T2" fmla="*/ 7 w 10"/>
                  <a:gd name="T3" fmla="*/ 10290 h 7"/>
                  <a:gd name="T4" fmla="*/ 10 w 10"/>
                  <a:gd name="T5" fmla="*/ 10283 h 7"/>
                  <a:gd name="T6" fmla="*/ 0 w 10"/>
                  <a:gd name="T7" fmla="*/ 10287 h 7"/>
                  <a:gd name="T8" fmla="*/ 0 60000 65536"/>
                  <a:gd name="T9" fmla="*/ 0 60000 65536"/>
                  <a:gd name="T10" fmla="*/ 0 60000 65536"/>
                  <a:gd name="T11" fmla="*/ 0 60000 65536"/>
                  <a:gd name="T12" fmla="*/ 0 w 10"/>
                  <a:gd name="T13" fmla="*/ 0 h 7"/>
                  <a:gd name="T14" fmla="*/ 10 w 10"/>
                  <a:gd name="T15" fmla="*/ 7 h 7"/>
                </a:gdLst>
                <a:ahLst/>
                <a:cxnLst>
                  <a:cxn ang="T8">
                    <a:pos x="T0" y="T1"/>
                  </a:cxn>
                  <a:cxn ang="T9">
                    <a:pos x="T2" y="T3"/>
                  </a:cxn>
                  <a:cxn ang="T10">
                    <a:pos x="T4" y="T5"/>
                  </a:cxn>
                  <a:cxn ang="T11">
                    <a:pos x="T6" y="T7"/>
                  </a:cxn>
                </a:cxnLst>
                <a:rect l="T12" t="T13" r="T14" b="T15"/>
                <a:pathLst>
                  <a:path w="10" h="7">
                    <a:moveTo>
                      <a:pt x="0" y="4"/>
                    </a:moveTo>
                    <a:lnTo>
                      <a:pt x="7" y="7"/>
                    </a:lnTo>
                    <a:lnTo>
                      <a:pt x="10" y="0"/>
                    </a:lnTo>
                    <a:lnTo>
                      <a:pt x="0" y="4"/>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28" name="Group 225"/>
            <p:cNvGrpSpPr>
              <a:grpSpLocks/>
            </p:cNvGrpSpPr>
            <p:nvPr/>
          </p:nvGrpSpPr>
          <p:grpSpPr bwMode="auto">
            <a:xfrm>
              <a:off x="2001" y="9875"/>
              <a:ext cx="3" cy="10"/>
              <a:chOff x="2001" y="9875"/>
              <a:chExt cx="3" cy="10"/>
            </a:xfrm>
          </p:grpSpPr>
          <p:sp>
            <p:nvSpPr>
              <p:cNvPr id="39559" name="Freeform 226"/>
              <p:cNvSpPr>
                <a:spLocks/>
              </p:cNvSpPr>
              <p:nvPr/>
            </p:nvSpPr>
            <p:spPr bwMode="auto">
              <a:xfrm>
                <a:off x="2001" y="9875"/>
                <a:ext cx="3" cy="10"/>
              </a:xfrm>
              <a:custGeom>
                <a:avLst/>
                <a:gdLst>
                  <a:gd name="T0" fmla="*/ 0 w 3"/>
                  <a:gd name="T1" fmla="*/ 9886 h 10"/>
                  <a:gd name="T2" fmla="*/ 4 w 3"/>
                  <a:gd name="T3" fmla="*/ 9875 h 10"/>
                  <a:gd name="T4" fmla="*/ 0 w 3"/>
                  <a:gd name="T5" fmla="*/ 9886 h 10"/>
                  <a:gd name="T6" fmla="*/ 0 60000 65536"/>
                  <a:gd name="T7" fmla="*/ 0 60000 65536"/>
                  <a:gd name="T8" fmla="*/ 0 60000 65536"/>
                  <a:gd name="T9" fmla="*/ 0 w 3"/>
                  <a:gd name="T10" fmla="*/ 0 h 10"/>
                  <a:gd name="T11" fmla="*/ 3 w 3"/>
                  <a:gd name="T12" fmla="*/ 10 h 10"/>
                </a:gdLst>
                <a:ahLst/>
                <a:cxnLst>
                  <a:cxn ang="T6">
                    <a:pos x="T0" y="T1"/>
                  </a:cxn>
                  <a:cxn ang="T7">
                    <a:pos x="T2" y="T3"/>
                  </a:cxn>
                  <a:cxn ang="T8">
                    <a:pos x="T4" y="T5"/>
                  </a:cxn>
                </a:cxnLst>
                <a:rect l="T9" t="T10" r="T11" b="T12"/>
                <a:pathLst>
                  <a:path w="3" h="10">
                    <a:moveTo>
                      <a:pt x="0" y="11"/>
                    </a:moveTo>
                    <a:lnTo>
                      <a:pt x="4" y="0"/>
                    </a:lnTo>
                    <a:lnTo>
                      <a:pt x="0" y="11"/>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29" name="Group 227"/>
            <p:cNvGrpSpPr>
              <a:grpSpLocks/>
            </p:cNvGrpSpPr>
            <p:nvPr/>
          </p:nvGrpSpPr>
          <p:grpSpPr bwMode="auto">
            <a:xfrm>
              <a:off x="2071" y="9510"/>
              <a:ext cx="10" cy="10"/>
              <a:chOff x="2071" y="9510"/>
              <a:chExt cx="10" cy="10"/>
            </a:xfrm>
          </p:grpSpPr>
          <p:sp>
            <p:nvSpPr>
              <p:cNvPr id="39558" name="Freeform 228"/>
              <p:cNvSpPr>
                <a:spLocks/>
              </p:cNvSpPr>
              <p:nvPr/>
            </p:nvSpPr>
            <p:spPr bwMode="auto">
              <a:xfrm>
                <a:off x="2071" y="9510"/>
                <a:ext cx="10" cy="10"/>
              </a:xfrm>
              <a:custGeom>
                <a:avLst/>
                <a:gdLst>
                  <a:gd name="T0" fmla="*/ 0 w 10"/>
                  <a:gd name="T1" fmla="*/ 9520 h 10"/>
                  <a:gd name="T2" fmla="*/ 10 w 10"/>
                  <a:gd name="T3" fmla="*/ 9510 h 10"/>
                  <a:gd name="T4" fmla="*/ 0 w 10"/>
                  <a:gd name="T5" fmla="*/ 9516 h 10"/>
                  <a:gd name="T6" fmla="*/ 0 w 10"/>
                  <a:gd name="T7" fmla="*/ 9520 h 10"/>
                  <a:gd name="T8" fmla="*/ 0 60000 65536"/>
                  <a:gd name="T9" fmla="*/ 0 60000 65536"/>
                  <a:gd name="T10" fmla="*/ 0 60000 65536"/>
                  <a:gd name="T11" fmla="*/ 0 60000 65536"/>
                  <a:gd name="T12" fmla="*/ 0 w 10"/>
                  <a:gd name="T13" fmla="*/ 0 h 10"/>
                  <a:gd name="T14" fmla="*/ 10 w 10"/>
                  <a:gd name="T15" fmla="*/ 10 h 10"/>
                </a:gdLst>
                <a:ahLst/>
                <a:cxnLst>
                  <a:cxn ang="T8">
                    <a:pos x="T0" y="T1"/>
                  </a:cxn>
                  <a:cxn ang="T9">
                    <a:pos x="T2" y="T3"/>
                  </a:cxn>
                  <a:cxn ang="T10">
                    <a:pos x="T4" y="T5"/>
                  </a:cxn>
                  <a:cxn ang="T11">
                    <a:pos x="T6" y="T7"/>
                  </a:cxn>
                </a:cxnLst>
                <a:rect l="T12" t="T13" r="T14" b="T15"/>
                <a:pathLst>
                  <a:path w="10" h="10">
                    <a:moveTo>
                      <a:pt x="0" y="10"/>
                    </a:moveTo>
                    <a:lnTo>
                      <a:pt x="10" y="0"/>
                    </a:lnTo>
                    <a:lnTo>
                      <a:pt x="0" y="6"/>
                    </a:lnTo>
                    <a:lnTo>
                      <a:pt x="0" y="10"/>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30" name="Group 229"/>
            <p:cNvGrpSpPr>
              <a:grpSpLocks/>
            </p:cNvGrpSpPr>
            <p:nvPr/>
          </p:nvGrpSpPr>
          <p:grpSpPr bwMode="auto">
            <a:xfrm>
              <a:off x="2005" y="9910"/>
              <a:ext cx="3" cy="2"/>
              <a:chOff x="2005" y="9910"/>
              <a:chExt cx="3" cy="2"/>
            </a:xfrm>
          </p:grpSpPr>
          <p:sp>
            <p:nvSpPr>
              <p:cNvPr id="39557" name="Freeform 230"/>
              <p:cNvSpPr>
                <a:spLocks/>
              </p:cNvSpPr>
              <p:nvPr/>
            </p:nvSpPr>
            <p:spPr bwMode="auto">
              <a:xfrm>
                <a:off x="2005" y="9910"/>
                <a:ext cx="3" cy="2"/>
              </a:xfrm>
              <a:custGeom>
                <a:avLst/>
                <a:gdLst>
                  <a:gd name="T0" fmla="*/ 0 w 3"/>
                  <a:gd name="T1" fmla="*/ 0 h 2"/>
                  <a:gd name="T2" fmla="*/ 3 w 3"/>
                  <a:gd name="T3" fmla="*/ 0 h 2"/>
                  <a:gd name="T4" fmla="*/ 0 w 3"/>
                  <a:gd name="T5" fmla="*/ 0 h 2"/>
                  <a:gd name="T6" fmla="*/ 0 60000 65536"/>
                  <a:gd name="T7" fmla="*/ 0 60000 65536"/>
                  <a:gd name="T8" fmla="*/ 0 60000 65536"/>
                  <a:gd name="T9" fmla="*/ 0 w 3"/>
                  <a:gd name="T10" fmla="*/ 0 h 2"/>
                  <a:gd name="T11" fmla="*/ 3 w 3"/>
                  <a:gd name="T12" fmla="*/ 2 h 2"/>
                </a:gdLst>
                <a:ahLst/>
                <a:cxnLst>
                  <a:cxn ang="T6">
                    <a:pos x="T0" y="T1"/>
                  </a:cxn>
                  <a:cxn ang="T7">
                    <a:pos x="T2" y="T3"/>
                  </a:cxn>
                  <a:cxn ang="T8">
                    <a:pos x="T4" y="T5"/>
                  </a:cxn>
                </a:cxnLst>
                <a:rect l="T9" t="T10" r="T11" b="T12"/>
                <a:pathLst>
                  <a:path w="3" h="2">
                    <a:moveTo>
                      <a:pt x="0" y="0"/>
                    </a:moveTo>
                    <a:lnTo>
                      <a:pt x="3" y="0"/>
                    </a:lnTo>
                    <a:lnTo>
                      <a:pt x="0" y="0"/>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31" name="Group 231"/>
            <p:cNvGrpSpPr>
              <a:grpSpLocks/>
            </p:cNvGrpSpPr>
            <p:nvPr/>
          </p:nvGrpSpPr>
          <p:grpSpPr bwMode="auto">
            <a:xfrm>
              <a:off x="2140" y="9652"/>
              <a:ext cx="7" cy="14"/>
              <a:chOff x="2140" y="9652"/>
              <a:chExt cx="7" cy="14"/>
            </a:xfrm>
          </p:grpSpPr>
          <p:sp>
            <p:nvSpPr>
              <p:cNvPr id="39556" name="Freeform 232"/>
              <p:cNvSpPr>
                <a:spLocks/>
              </p:cNvSpPr>
              <p:nvPr/>
            </p:nvSpPr>
            <p:spPr bwMode="auto">
              <a:xfrm>
                <a:off x="2140" y="9652"/>
                <a:ext cx="7" cy="14"/>
              </a:xfrm>
              <a:custGeom>
                <a:avLst/>
                <a:gdLst>
                  <a:gd name="T0" fmla="*/ 0 w 7"/>
                  <a:gd name="T1" fmla="*/ 9666 h 14"/>
                  <a:gd name="T2" fmla="*/ 7 w 7"/>
                  <a:gd name="T3" fmla="*/ 9652 h 14"/>
                  <a:gd name="T4" fmla="*/ 0 w 7"/>
                  <a:gd name="T5" fmla="*/ 9659 h 14"/>
                  <a:gd name="T6" fmla="*/ 0 w 7"/>
                  <a:gd name="T7" fmla="*/ 9666 h 14"/>
                  <a:gd name="T8" fmla="*/ 0 60000 65536"/>
                  <a:gd name="T9" fmla="*/ 0 60000 65536"/>
                  <a:gd name="T10" fmla="*/ 0 60000 65536"/>
                  <a:gd name="T11" fmla="*/ 0 60000 65536"/>
                  <a:gd name="T12" fmla="*/ 0 w 7"/>
                  <a:gd name="T13" fmla="*/ 0 h 14"/>
                  <a:gd name="T14" fmla="*/ 7 w 7"/>
                  <a:gd name="T15" fmla="*/ 14 h 14"/>
                </a:gdLst>
                <a:ahLst/>
                <a:cxnLst>
                  <a:cxn ang="T8">
                    <a:pos x="T0" y="T1"/>
                  </a:cxn>
                  <a:cxn ang="T9">
                    <a:pos x="T2" y="T3"/>
                  </a:cxn>
                  <a:cxn ang="T10">
                    <a:pos x="T4" y="T5"/>
                  </a:cxn>
                  <a:cxn ang="T11">
                    <a:pos x="T6" y="T7"/>
                  </a:cxn>
                </a:cxnLst>
                <a:rect l="T12" t="T13" r="T14" b="T15"/>
                <a:pathLst>
                  <a:path w="7" h="14">
                    <a:moveTo>
                      <a:pt x="0" y="14"/>
                    </a:moveTo>
                    <a:lnTo>
                      <a:pt x="7" y="0"/>
                    </a:lnTo>
                    <a:lnTo>
                      <a:pt x="0" y="7"/>
                    </a:lnTo>
                    <a:lnTo>
                      <a:pt x="0" y="14"/>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32" name="Group 233"/>
            <p:cNvGrpSpPr>
              <a:grpSpLocks/>
            </p:cNvGrpSpPr>
            <p:nvPr/>
          </p:nvGrpSpPr>
          <p:grpSpPr bwMode="auto">
            <a:xfrm>
              <a:off x="1994" y="10325"/>
              <a:ext cx="10" cy="3"/>
              <a:chOff x="1994" y="10325"/>
              <a:chExt cx="10" cy="3"/>
            </a:xfrm>
          </p:grpSpPr>
          <p:sp>
            <p:nvSpPr>
              <p:cNvPr id="39555" name="Freeform 234"/>
              <p:cNvSpPr>
                <a:spLocks/>
              </p:cNvSpPr>
              <p:nvPr/>
            </p:nvSpPr>
            <p:spPr bwMode="auto">
              <a:xfrm>
                <a:off x="1994" y="10325"/>
                <a:ext cx="10" cy="3"/>
              </a:xfrm>
              <a:custGeom>
                <a:avLst/>
                <a:gdLst>
                  <a:gd name="T0" fmla="*/ 0 w 10"/>
                  <a:gd name="T1" fmla="*/ 10325 h 3"/>
                  <a:gd name="T2" fmla="*/ 11 w 10"/>
                  <a:gd name="T3" fmla="*/ 10328 h 3"/>
                  <a:gd name="T4" fmla="*/ 0 w 10"/>
                  <a:gd name="T5" fmla="*/ 10325 h 3"/>
                  <a:gd name="T6" fmla="*/ 0 60000 65536"/>
                  <a:gd name="T7" fmla="*/ 0 60000 65536"/>
                  <a:gd name="T8" fmla="*/ 0 60000 65536"/>
                  <a:gd name="T9" fmla="*/ 0 w 10"/>
                  <a:gd name="T10" fmla="*/ 0 h 3"/>
                  <a:gd name="T11" fmla="*/ 10 w 10"/>
                  <a:gd name="T12" fmla="*/ 3 h 3"/>
                </a:gdLst>
                <a:ahLst/>
                <a:cxnLst>
                  <a:cxn ang="T6">
                    <a:pos x="T0" y="T1"/>
                  </a:cxn>
                  <a:cxn ang="T7">
                    <a:pos x="T2" y="T3"/>
                  </a:cxn>
                  <a:cxn ang="T8">
                    <a:pos x="T4" y="T5"/>
                  </a:cxn>
                </a:cxnLst>
                <a:rect l="T9" t="T10" r="T11" b="T12"/>
                <a:pathLst>
                  <a:path w="10" h="3">
                    <a:moveTo>
                      <a:pt x="0" y="0"/>
                    </a:moveTo>
                    <a:lnTo>
                      <a:pt x="11" y="3"/>
                    </a:lnTo>
                    <a:lnTo>
                      <a:pt x="0" y="0"/>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33" name="Group 235"/>
            <p:cNvGrpSpPr>
              <a:grpSpLocks/>
            </p:cNvGrpSpPr>
            <p:nvPr/>
          </p:nvGrpSpPr>
          <p:grpSpPr bwMode="auto">
            <a:xfrm>
              <a:off x="2032" y="9607"/>
              <a:ext cx="3" cy="7"/>
              <a:chOff x="2032" y="9607"/>
              <a:chExt cx="3" cy="7"/>
            </a:xfrm>
          </p:grpSpPr>
          <p:sp>
            <p:nvSpPr>
              <p:cNvPr id="39554" name="Freeform 236"/>
              <p:cNvSpPr>
                <a:spLocks/>
              </p:cNvSpPr>
              <p:nvPr/>
            </p:nvSpPr>
            <p:spPr bwMode="auto">
              <a:xfrm>
                <a:off x="2032" y="9607"/>
                <a:ext cx="3" cy="7"/>
              </a:xfrm>
              <a:custGeom>
                <a:avLst/>
                <a:gdLst>
                  <a:gd name="T0" fmla="*/ 0 w 3"/>
                  <a:gd name="T1" fmla="*/ 9614 h 7"/>
                  <a:gd name="T2" fmla="*/ 4 w 3"/>
                  <a:gd name="T3" fmla="*/ 9607 h 7"/>
                  <a:gd name="T4" fmla="*/ 0 w 3"/>
                  <a:gd name="T5" fmla="*/ 9611 h 7"/>
                  <a:gd name="T6" fmla="*/ 0 w 3"/>
                  <a:gd name="T7" fmla="*/ 9614 h 7"/>
                  <a:gd name="T8" fmla="*/ 0 60000 65536"/>
                  <a:gd name="T9" fmla="*/ 0 60000 65536"/>
                  <a:gd name="T10" fmla="*/ 0 60000 65536"/>
                  <a:gd name="T11" fmla="*/ 0 60000 65536"/>
                  <a:gd name="T12" fmla="*/ 0 w 3"/>
                  <a:gd name="T13" fmla="*/ 0 h 7"/>
                  <a:gd name="T14" fmla="*/ 3 w 3"/>
                  <a:gd name="T15" fmla="*/ 7 h 7"/>
                </a:gdLst>
                <a:ahLst/>
                <a:cxnLst>
                  <a:cxn ang="T8">
                    <a:pos x="T0" y="T1"/>
                  </a:cxn>
                  <a:cxn ang="T9">
                    <a:pos x="T2" y="T3"/>
                  </a:cxn>
                  <a:cxn ang="T10">
                    <a:pos x="T4" y="T5"/>
                  </a:cxn>
                  <a:cxn ang="T11">
                    <a:pos x="T6" y="T7"/>
                  </a:cxn>
                </a:cxnLst>
                <a:rect l="T12" t="T13" r="T14" b="T15"/>
                <a:pathLst>
                  <a:path w="3" h="7">
                    <a:moveTo>
                      <a:pt x="0" y="7"/>
                    </a:moveTo>
                    <a:lnTo>
                      <a:pt x="4" y="0"/>
                    </a:lnTo>
                    <a:lnTo>
                      <a:pt x="0" y="4"/>
                    </a:lnTo>
                    <a:lnTo>
                      <a:pt x="0" y="7"/>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34" name="Group 237"/>
            <p:cNvGrpSpPr>
              <a:grpSpLocks/>
            </p:cNvGrpSpPr>
            <p:nvPr/>
          </p:nvGrpSpPr>
          <p:grpSpPr bwMode="auto">
            <a:xfrm>
              <a:off x="2322" y="9192"/>
              <a:ext cx="7" cy="4"/>
              <a:chOff x="2322" y="9192"/>
              <a:chExt cx="7" cy="4"/>
            </a:xfrm>
          </p:grpSpPr>
          <p:sp>
            <p:nvSpPr>
              <p:cNvPr id="39553" name="Freeform 238"/>
              <p:cNvSpPr>
                <a:spLocks/>
              </p:cNvSpPr>
              <p:nvPr/>
            </p:nvSpPr>
            <p:spPr bwMode="auto">
              <a:xfrm>
                <a:off x="2322" y="9192"/>
                <a:ext cx="7" cy="4"/>
              </a:xfrm>
              <a:custGeom>
                <a:avLst/>
                <a:gdLst>
                  <a:gd name="T0" fmla="*/ 0 w 7"/>
                  <a:gd name="T1" fmla="*/ 9196 h 4"/>
                  <a:gd name="T2" fmla="*/ 7 w 7"/>
                  <a:gd name="T3" fmla="*/ 9192 h 4"/>
                  <a:gd name="T4" fmla="*/ 0 w 7"/>
                  <a:gd name="T5" fmla="*/ 9196 h 4"/>
                  <a:gd name="T6" fmla="*/ 0 60000 65536"/>
                  <a:gd name="T7" fmla="*/ 0 60000 65536"/>
                  <a:gd name="T8" fmla="*/ 0 60000 65536"/>
                  <a:gd name="T9" fmla="*/ 0 w 7"/>
                  <a:gd name="T10" fmla="*/ 0 h 4"/>
                  <a:gd name="T11" fmla="*/ 7 w 7"/>
                  <a:gd name="T12" fmla="*/ 4 h 4"/>
                </a:gdLst>
                <a:ahLst/>
                <a:cxnLst>
                  <a:cxn ang="T6">
                    <a:pos x="T0" y="T1"/>
                  </a:cxn>
                  <a:cxn ang="T7">
                    <a:pos x="T2" y="T3"/>
                  </a:cxn>
                  <a:cxn ang="T8">
                    <a:pos x="T4" y="T5"/>
                  </a:cxn>
                </a:cxnLst>
                <a:rect l="T9" t="T10" r="T11" b="T12"/>
                <a:pathLst>
                  <a:path w="7" h="4">
                    <a:moveTo>
                      <a:pt x="0" y="4"/>
                    </a:moveTo>
                    <a:lnTo>
                      <a:pt x="7" y="0"/>
                    </a:lnTo>
                    <a:lnTo>
                      <a:pt x="0" y="4"/>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35" name="Group 239"/>
            <p:cNvGrpSpPr>
              <a:grpSpLocks/>
            </p:cNvGrpSpPr>
            <p:nvPr/>
          </p:nvGrpSpPr>
          <p:grpSpPr bwMode="auto">
            <a:xfrm>
              <a:off x="2179" y="9607"/>
              <a:ext cx="3" cy="2"/>
              <a:chOff x="2179" y="9607"/>
              <a:chExt cx="3" cy="2"/>
            </a:xfrm>
          </p:grpSpPr>
          <p:sp>
            <p:nvSpPr>
              <p:cNvPr id="39552" name="Freeform 240"/>
              <p:cNvSpPr>
                <a:spLocks/>
              </p:cNvSpPr>
              <p:nvPr/>
            </p:nvSpPr>
            <p:spPr bwMode="auto">
              <a:xfrm>
                <a:off x="2179" y="9607"/>
                <a:ext cx="3" cy="2"/>
              </a:xfrm>
              <a:custGeom>
                <a:avLst/>
                <a:gdLst>
                  <a:gd name="T0" fmla="*/ 0 w 3"/>
                  <a:gd name="T1" fmla="*/ 0 h 2"/>
                  <a:gd name="T2" fmla="*/ 3 w 3"/>
                  <a:gd name="T3" fmla="*/ 0 h 2"/>
                  <a:gd name="T4" fmla="*/ 0 w 3"/>
                  <a:gd name="T5" fmla="*/ 0 h 2"/>
                  <a:gd name="T6" fmla="*/ 0 60000 65536"/>
                  <a:gd name="T7" fmla="*/ 0 60000 65536"/>
                  <a:gd name="T8" fmla="*/ 0 60000 65536"/>
                  <a:gd name="T9" fmla="*/ 0 w 3"/>
                  <a:gd name="T10" fmla="*/ 0 h 2"/>
                  <a:gd name="T11" fmla="*/ 3 w 3"/>
                  <a:gd name="T12" fmla="*/ 2 h 2"/>
                </a:gdLst>
                <a:ahLst/>
                <a:cxnLst>
                  <a:cxn ang="T6">
                    <a:pos x="T0" y="T1"/>
                  </a:cxn>
                  <a:cxn ang="T7">
                    <a:pos x="T2" y="T3"/>
                  </a:cxn>
                  <a:cxn ang="T8">
                    <a:pos x="T4" y="T5"/>
                  </a:cxn>
                </a:cxnLst>
                <a:rect l="T9" t="T10" r="T11" b="T12"/>
                <a:pathLst>
                  <a:path w="3" h="2">
                    <a:moveTo>
                      <a:pt x="0" y="0"/>
                    </a:moveTo>
                    <a:lnTo>
                      <a:pt x="3" y="0"/>
                    </a:lnTo>
                    <a:lnTo>
                      <a:pt x="0" y="0"/>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36" name="Group 241"/>
            <p:cNvGrpSpPr>
              <a:grpSpLocks/>
            </p:cNvGrpSpPr>
            <p:nvPr/>
          </p:nvGrpSpPr>
          <p:grpSpPr bwMode="auto">
            <a:xfrm>
              <a:off x="2001" y="10267"/>
              <a:ext cx="7" cy="2"/>
              <a:chOff x="2001" y="10267"/>
              <a:chExt cx="7" cy="2"/>
            </a:xfrm>
          </p:grpSpPr>
          <p:sp>
            <p:nvSpPr>
              <p:cNvPr id="39551" name="Freeform 242"/>
              <p:cNvSpPr>
                <a:spLocks/>
              </p:cNvSpPr>
              <p:nvPr/>
            </p:nvSpPr>
            <p:spPr bwMode="auto">
              <a:xfrm>
                <a:off x="2001" y="10267"/>
                <a:ext cx="7" cy="2"/>
              </a:xfrm>
              <a:custGeom>
                <a:avLst/>
                <a:gdLst>
                  <a:gd name="T0" fmla="*/ 0 w 7"/>
                  <a:gd name="T1" fmla="*/ 0 h 2"/>
                  <a:gd name="T2" fmla="*/ 7 w 7"/>
                  <a:gd name="T3" fmla="*/ 0 h 2"/>
                  <a:gd name="T4" fmla="*/ 0 60000 65536"/>
                  <a:gd name="T5" fmla="*/ 0 60000 65536"/>
                  <a:gd name="T6" fmla="*/ 0 w 7"/>
                  <a:gd name="T7" fmla="*/ 0 h 2"/>
                  <a:gd name="T8" fmla="*/ 7 w 7"/>
                  <a:gd name="T9" fmla="*/ 2 h 2"/>
                </a:gdLst>
                <a:ahLst/>
                <a:cxnLst>
                  <a:cxn ang="T4">
                    <a:pos x="T0" y="T1"/>
                  </a:cxn>
                  <a:cxn ang="T5">
                    <a:pos x="T2" y="T3"/>
                  </a:cxn>
                </a:cxnLst>
                <a:rect l="T6" t="T7" r="T8" b="T9"/>
                <a:pathLst>
                  <a:path w="7" h="2">
                    <a:moveTo>
                      <a:pt x="0" y="0"/>
                    </a:moveTo>
                    <a:lnTo>
                      <a:pt x="7" y="0"/>
                    </a:lnTo>
                  </a:path>
                </a:pathLst>
              </a:custGeom>
              <a:noFill/>
              <a:ln w="2210">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37" name="Group 243"/>
            <p:cNvGrpSpPr>
              <a:grpSpLocks/>
            </p:cNvGrpSpPr>
            <p:nvPr/>
          </p:nvGrpSpPr>
          <p:grpSpPr bwMode="auto">
            <a:xfrm>
              <a:off x="2046" y="10137"/>
              <a:ext cx="7" cy="3"/>
              <a:chOff x="2046" y="10137"/>
              <a:chExt cx="7" cy="3"/>
            </a:xfrm>
          </p:grpSpPr>
          <p:sp>
            <p:nvSpPr>
              <p:cNvPr id="39550" name="Freeform 244"/>
              <p:cNvSpPr>
                <a:spLocks/>
              </p:cNvSpPr>
              <p:nvPr/>
            </p:nvSpPr>
            <p:spPr bwMode="auto">
              <a:xfrm>
                <a:off x="2046" y="10137"/>
                <a:ext cx="7" cy="3"/>
              </a:xfrm>
              <a:custGeom>
                <a:avLst/>
                <a:gdLst>
                  <a:gd name="T0" fmla="*/ 0 w 7"/>
                  <a:gd name="T1" fmla="*/ 10137 h 3"/>
                  <a:gd name="T2" fmla="*/ 7 w 7"/>
                  <a:gd name="T3" fmla="*/ 10140 h 3"/>
                  <a:gd name="T4" fmla="*/ 0 w 7"/>
                  <a:gd name="T5" fmla="*/ 10137 h 3"/>
                  <a:gd name="T6" fmla="*/ 0 60000 65536"/>
                  <a:gd name="T7" fmla="*/ 0 60000 65536"/>
                  <a:gd name="T8" fmla="*/ 0 60000 65536"/>
                  <a:gd name="T9" fmla="*/ 0 w 7"/>
                  <a:gd name="T10" fmla="*/ 0 h 3"/>
                  <a:gd name="T11" fmla="*/ 7 w 7"/>
                  <a:gd name="T12" fmla="*/ 3 h 3"/>
                </a:gdLst>
                <a:ahLst/>
                <a:cxnLst>
                  <a:cxn ang="T6">
                    <a:pos x="T0" y="T1"/>
                  </a:cxn>
                  <a:cxn ang="T7">
                    <a:pos x="T2" y="T3"/>
                  </a:cxn>
                  <a:cxn ang="T8">
                    <a:pos x="T4" y="T5"/>
                  </a:cxn>
                </a:cxnLst>
                <a:rect l="T9" t="T10" r="T11" b="T12"/>
                <a:pathLst>
                  <a:path w="7" h="3">
                    <a:moveTo>
                      <a:pt x="0" y="0"/>
                    </a:moveTo>
                    <a:lnTo>
                      <a:pt x="7" y="3"/>
                    </a:lnTo>
                    <a:lnTo>
                      <a:pt x="0" y="0"/>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38" name="Group 245"/>
            <p:cNvGrpSpPr>
              <a:grpSpLocks/>
            </p:cNvGrpSpPr>
            <p:nvPr/>
          </p:nvGrpSpPr>
          <p:grpSpPr bwMode="auto">
            <a:xfrm>
              <a:off x="2015" y="9886"/>
              <a:ext cx="7" cy="7"/>
              <a:chOff x="2015" y="9886"/>
              <a:chExt cx="7" cy="7"/>
            </a:xfrm>
          </p:grpSpPr>
          <p:sp>
            <p:nvSpPr>
              <p:cNvPr id="39549" name="Freeform 246"/>
              <p:cNvSpPr>
                <a:spLocks/>
              </p:cNvSpPr>
              <p:nvPr/>
            </p:nvSpPr>
            <p:spPr bwMode="auto">
              <a:xfrm>
                <a:off x="2015" y="9886"/>
                <a:ext cx="7" cy="7"/>
              </a:xfrm>
              <a:custGeom>
                <a:avLst/>
                <a:gdLst>
                  <a:gd name="T0" fmla="*/ 0 w 7"/>
                  <a:gd name="T1" fmla="*/ 9886 h 7"/>
                  <a:gd name="T2" fmla="*/ 7 w 7"/>
                  <a:gd name="T3" fmla="*/ 9893 h 7"/>
                  <a:gd name="T4" fmla="*/ 0 w 7"/>
                  <a:gd name="T5" fmla="*/ 9886 h 7"/>
                  <a:gd name="T6" fmla="*/ 0 60000 65536"/>
                  <a:gd name="T7" fmla="*/ 0 60000 65536"/>
                  <a:gd name="T8" fmla="*/ 0 60000 65536"/>
                  <a:gd name="T9" fmla="*/ 0 w 7"/>
                  <a:gd name="T10" fmla="*/ 0 h 7"/>
                  <a:gd name="T11" fmla="*/ 7 w 7"/>
                  <a:gd name="T12" fmla="*/ 7 h 7"/>
                </a:gdLst>
                <a:ahLst/>
                <a:cxnLst>
                  <a:cxn ang="T6">
                    <a:pos x="T0" y="T1"/>
                  </a:cxn>
                  <a:cxn ang="T7">
                    <a:pos x="T2" y="T3"/>
                  </a:cxn>
                  <a:cxn ang="T8">
                    <a:pos x="T4" y="T5"/>
                  </a:cxn>
                </a:cxnLst>
                <a:rect l="T9" t="T10" r="T11" b="T12"/>
                <a:pathLst>
                  <a:path w="7" h="7">
                    <a:moveTo>
                      <a:pt x="0" y="0"/>
                    </a:moveTo>
                    <a:lnTo>
                      <a:pt x="7" y="7"/>
                    </a:lnTo>
                    <a:lnTo>
                      <a:pt x="0" y="0"/>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39" name="Group 247"/>
            <p:cNvGrpSpPr>
              <a:grpSpLocks/>
            </p:cNvGrpSpPr>
            <p:nvPr/>
          </p:nvGrpSpPr>
          <p:grpSpPr bwMode="auto">
            <a:xfrm>
              <a:off x="2008" y="9900"/>
              <a:ext cx="3" cy="7"/>
              <a:chOff x="2008" y="9900"/>
              <a:chExt cx="3" cy="7"/>
            </a:xfrm>
          </p:grpSpPr>
          <p:sp>
            <p:nvSpPr>
              <p:cNvPr id="39548" name="Freeform 248"/>
              <p:cNvSpPr>
                <a:spLocks/>
              </p:cNvSpPr>
              <p:nvPr/>
            </p:nvSpPr>
            <p:spPr bwMode="auto">
              <a:xfrm>
                <a:off x="2008" y="9900"/>
                <a:ext cx="3" cy="7"/>
              </a:xfrm>
              <a:custGeom>
                <a:avLst/>
                <a:gdLst>
                  <a:gd name="T0" fmla="*/ 0 w 3"/>
                  <a:gd name="T1" fmla="*/ 9900 h 7"/>
                  <a:gd name="T2" fmla="*/ 4 w 3"/>
                  <a:gd name="T3" fmla="*/ 9907 h 7"/>
                  <a:gd name="T4" fmla="*/ 0 w 3"/>
                  <a:gd name="T5" fmla="*/ 9900 h 7"/>
                  <a:gd name="T6" fmla="*/ 0 60000 65536"/>
                  <a:gd name="T7" fmla="*/ 0 60000 65536"/>
                  <a:gd name="T8" fmla="*/ 0 60000 65536"/>
                  <a:gd name="T9" fmla="*/ 0 w 3"/>
                  <a:gd name="T10" fmla="*/ 0 h 7"/>
                  <a:gd name="T11" fmla="*/ 3 w 3"/>
                  <a:gd name="T12" fmla="*/ 7 h 7"/>
                </a:gdLst>
                <a:ahLst/>
                <a:cxnLst>
                  <a:cxn ang="T6">
                    <a:pos x="T0" y="T1"/>
                  </a:cxn>
                  <a:cxn ang="T7">
                    <a:pos x="T2" y="T3"/>
                  </a:cxn>
                  <a:cxn ang="T8">
                    <a:pos x="T4" y="T5"/>
                  </a:cxn>
                </a:cxnLst>
                <a:rect l="T9" t="T10" r="T11" b="T12"/>
                <a:pathLst>
                  <a:path w="3" h="7">
                    <a:moveTo>
                      <a:pt x="0" y="0"/>
                    </a:moveTo>
                    <a:lnTo>
                      <a:pt x="4" y="7"/>
                    </a:lnTo>
                    <a:lnTo>
                      <a:pt x="0" y="0"/>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40" name="Group 249"/>
            <p:cNvGrpSpPr>
              <a:grpSpLocks/>
            </p:cNvGrpSpPr>
            <p:nvPr/>
          </p:nvGrpSpPr>
          <p:grpSpPr bwMode="auto">
            <a:xfrm>
              <a:off x="2168" y="9597"/>
              <a:ext cx="3" cy="10"/>
              <a:chOff x="2168" y="9597"/>
              <a:chExt cx="3" cy="10"/>
            </a:xfrm>
          </p:grpSpPr>
          <p:sp>
            <p:nvSpPr>
              <p:cNvPr id="39547" name="Freeform 250"/>
              <p:cNvSpPr>
                <a:spLocks/>
              </p:cNvSpPr>
              <p:nvPr/>
            </p:nvSpPr>
            <p:spPr bwMode="auto">
              <a:xfrm>
                <a:off x="2168" y="9597"/>
                <a:ext cx="3" cy="10"/>
              </a:xfrm>
              <a:custGeom>
                <a:avLst/>
                <a:gdLst>
                  <a:gd name="T0" fmla="*/ 0 w 3"/>
                  <a:gd name="T1" fmla="*/ 9607 h 10"/>
                  <a:gd name="T2" fmla="*/ 4 w 3"/>
                  <a:gd name="T3" fmla="*/ 9597 h 10"/>
                  <a:gd name="T4" fmla="*/ 0 w 3"/>
                  <a:gd name="T5" fmla="*/ 9604 h 10"/>
                  <a:gd name="T6" fmla="*/ 0 w 3"/>
                  <a:gd name="T7" fmla="*/ 9607 h 10"/>
                  <a:gd name="T8" fmla="*/ 0 60000 65536"/>
                  <a:gd name="T9" fmla="*/ 0 60000 65536"/>
                  <a:gd name="T10" fmla="*/ 0 60000 65536"/>
                  <a:gd name="T11" fmla="*/ 0 60000 65536"/>
                  <a:gd name="T12" fmla="*/ 0 w 3"/>
                  <a:gd name="T13" fmla="*/ 0 h 10"/>
                  <a:gd name="T14" fmla="*/ 3 w 3"/>
                  <a:gd name="T15" fmla="*/ 10 h 10"/>
                </a:gdLst>
                <a:ahLst/>
                <a:cxnLst>
                  <a:cxn ang="T8">
                    <a:pos x="T0" y="T1"/>
                  </a:cxn>
                  <a:cxn ang="T9">
                    <a:pos x="T2" y="T3"/>
                  </a:cxn>
                  <a:cxn ang="T10">
                    <a:pos x="T4" y="T5"/>
                  </a:cxn>
                  <a:cxn ang="T11">
                    <a:pos x="T6" y="T7"/>
                  </a:cxn>
                </a:cxnLst>
                <a:rect l="T12" t="T13" r="T14" b="T15"/>
                <a:pathLst>
                  <a:path w="3" h="10">
                    <a:moveTo>
                      <a:pt x="0" y="10"/>
                    </a:moveTo>
                    <a:lnTo>
                      <a:pt x="4" y="0"/>
                    </a:lnTo>
                    <a:lnTo>
                      <a:pt x="0" y="7"/>
                    </a:lnTo>
                    <a:lnTo>
                      <a:pt x="0" y="10"/>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41" name="Group 251"/>
            <p:cNvGrpSpPr>
              <a:grpSpLocks/>
            </p:cNvGrpSpPr>
            <p:nvPr/>
          </p:nvGrpSpPr>
          <p:grpSpPr bwMode="auto">
            <a:xfrm>
              <a:off x="2182" y="9597"/>
              <a:ext cx="3" cy="3"/>
              <a:chOff x="2182" y="9597"/>
              <a:chExt cx="3" cy="3"/>
            </a:xfrm>
          </p:grpSpPr>
          <p:sp>
            <p:nvSpPr>
              <p:cNvPr id="39546" name="Freeform 252"/>
              <p:cNvSpPr>
                <a:spLocks/>
              </p:cNvSpPr>
              <p:nvPr/>
            </p:nvSpPr>
            <p:spPr bwMode="auto">
              <a:xfrm>
                <a:off x="2182" y="9597"/>
                <a:ext cx="3" cy="3"/>
              </a:xfrm>
              <a:custGeom>
                <a:avLst/>
                <a:gdLst>
                  <a:gd name="T0" fmla="*/ 0 w 3"/>
                  <a:gd name="T1" fmla="*/ 9597 h 3"/>
                  <a:gd name="T2" fmla="*/ 4 w 3"/>
                  <a:gd name="T3" fmla="*/ 9600 h 3"/>
                  <a:gd name="T4" fmla="*/ 0 w 3"/>
                  <a:gd name="T5" fmla="*/ 9597 h 3"/>
                  <a:gd name="T6" fmla="*/ 0 60000 65536"/>
                  <a:gd name="T7" fmla="*/ 0 60000 65536"/>
                  <a:gd name="T8" fmla="*/ 0 60000 65536"/>
                  <a:gd name="T9" fmla="*/ 0 w 3"/>
                  <a:gd name="T10" fmla="*/ 0 h 3"/>
                  <a:gd name="T11" fmla="*/ 3 w 3"/>
                  <a:gd name="T12" fmla="*/ 3 h 3"/>
                </a:gdLst>
                <a:ahLst/>
                <a:cxnLst>
                  <a:cxn ang="T6">
                    <a:pos x="T0" y="T1"/>
                  </a:cxn>
                  <a:cxn ang="T7">
                    <a:pos x="T2" y="T3"/>
                  </a:cxn>
                  <a:cxn ang="T8">
                    <a:pos x="T4" y="T5"/>
                  </a:cxn>
                </a:cxnLst>
                <a:rect l="T9" t="T10" r="T11" b="T12"/>
                <a:pathLst>
                  <a:path w="3" h="3">
                    <a:moveTo>
                      <a:pt x="0" y="0"/>
                    </a:moveTo>
                    <a:lnTo>
                      <a:pt x="4" y="3"/>
                    </a:lnTo>
                    <a:lnTo>
                      <a:pt x="0" y="0"/>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42" name="Group 253"/>
            <p:cNvGrpSpPr>
              <a:grpSpLocks/>
            </p:cNvGrpSpPr>
            <p:nvPr/>
          </p:nvGrpSpPr>
          <p:grpSpPr bwMode="auto">
            <a:xfrm>
              <a:off x="2168" y="9631"/>
              <a:ext cx="7" cy="2"/>
              <a:chOff x="2168" y="9631"/>
              <a:chExt cx="7" cy="2"/>
            </a:xfrm>
          </p:grpSpPr>
          <p:sp>
            <p:nvSpPr>
              <p:cNvPr id="39545" name="Freeform 254"/>
              <p:cNvSpPr>
                <a:spLocks/>
              </p:cNvSpPr>
              <p:nvPr/>
            </p:nvSpPr>
            <p:spPr bwMode="auto">
              <a:xfrm>
                <a:off x="2168" y="9631"/>
                <a:ext cx="7" cy="2"/>
              </a:xfrm>
              <a:custGeom>
                <a:avLst/>
                <a:gdLst>
                  <a:gd name="T0" fmla="*/ 0 w 7"/>
                  <a:gd name="T1" fmla="*/ 0 h 2"/>
                  <a:gd name="T2" fmla="*/ 7 w 7"/>
                  <a:gd name="T3" fmla="*/ 0 h 2"/>
                  <a:gd name="T4" fmla="*/ 0 w 7"/>
                  <a:gd name="T5" fmla="*/ 0 h 2"/>
                  <a:gd name="T6" fmla="*/ 0 60000 65536"/>
                  <a:gd name="T7" fmla="*/ 0 60000 65536"/>
                  <a:gd name="T8" fmla="*/ 0 60000 65536"/>
                  <a:gd name="T9" fmla="*/ 0 w 7"/>
                  <a:gd name="T10" fmla="*/ 0 h 2"/>
                  <a:gd name="T11" fmla="*/ 7 w 7"/>
                  <a:gd name="T12" fmla="*/ 2 h 2"/>
                </a:gdLst>
                <a:ahLst/>
                <a:cxnLst>
                  <a:cxn ang="T6">
                    <a:pos x="T0" y="T1"/>
                  </a:cxn>
                  <a:cxn ang="T7">
                    <a:pos x="T2" y="T3"/>
                  </a:cxn>
                  <a:cxn ang="T8">
                    <a:pos x="T4" y="T5"/>
                  </a:cxn>
                </a:cxnLst>
                <a:rect l="T9" t="T10" r="T11" b="T12"/>
                <a:pathLst>
                  <a:path w="7" h="2">
                    <a:moveTo>
                      <a:pt x="0" y="0"/>
                    </a:moveTo>
                    <a:lnTo>
                      <a:pt x="7" y="0"/>
                    </a:lnTo>
                    <a:lnTo>
                      <a:pt x="0" y="0"/>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43" name="Group 255"/>
            <p:cNvGrpSpPr>
              <a:grpSpLocks/>
            </p:cNvGrpSpPr>
            <p:nvPr/>
          </p:nvGrpSpPr>
          <p:grpSpPr bwMode="auto">
            <a:xfrm>
              <a:off x="2060" y="10140"/>
              <a:ext cx="7" cy="2"/>
              <a:chOff x="2060" y="10140"/>
              <a:chExt cx="7" cy="2"/>
            </a:xfrm>
          </p:grpSpPr>
          <p:sp>
            <p:nvSpPr>
              <p:cNvPr id="39544" name="Freeform 256"/>
              <p:cNvSpPr>
                <a:spLocks/>
              </p:cNvSpPr>
              <p:nvPr/>
            </p:nvSpPr>
            <p:spPr bwMode="auto">
              <a:xfrm>
                <a:off x="2060" y="10140"/>
                <a:ext cx="7" cy="2"/>
              </a:xfrm>
              <a:custGeom>
                <a:avLst/>
                <a:gdLst>
                  <a:gd name="T0" fmla="*/ 0 w 7"/>
                  <a:gd name="T1" fmla="*/ 0 h 2"/>
                  <a:gd name="T2" fmla="*/ 7 w 7"/>
                  <a:gd name="T3" fmla="*/ 0 h 2"/>
                  <a:gd name="T4" fmla="*/ 0 w 7"/>
                  <a:gd name="T5" fmla="*/ 0 h 2"/>
                  <a:gd name="T6" fmla="*/ 0 60000 65536"/>
                  <a:gd name="T7" fmla="*/ 0 60000 65536"/>
                  <a:gd name="T8" fmla="*/ 0 60000 65536"/>
                  <a:gd name="T9" fmla="*/ 0 w 7"/>
                  <a:gd name="T10" fmla="*/ 0 h 2"/>
                  <a:gd name="T11" fmla="*/ 7 w 7"/>
                  <a:gd name="T12" fmla="*/ 2 h 2"/>
                </a:gdLst>
                <a:ahLst/>
                <a:cxnLst>
                  <a:cxn ang="T6">
                    <a:pos x="T0" y="T1"/>
                  </a:cxn>
                  <a:cxn ang="T7">
                    <a:pos x="T2" y="T3"/>
                  </a:cxn>
                  <a:cxn ang="T8">
                    <a:pos x="T4" y="T5"/>
                  </a:cxn>
                </a:cxnLst>
                <a:rect l="T9" t="T10" r="T11" b="T12"/>
                <a:pathLst>
                  <a:path w="7" h="2">
                    <a:moveTo>
                      <a:pt x="0" y="0"/>
                    </a:moveTo>
                    <a:lnTo>
                      <a:pt x="7" y="0"/>
                    </a:lnTo>
                    <a:lnTo>
                      <a:pt x="0" y="0"/>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44" name="Group 257"/>
            <p:cNvGrpSpPr>
              <a:grpSpLocks/>
            </p:cNvGrpSpPr>
            <p:nvPr/>
          </p:nvGrpSpPr>
          <p:grpSpPr bwMode="auto">
            <a:xfrm>
              <a:off x="1991" y="10206"/>
              <a:ext cx="3" cy="3"/>
              <a:chOff x="1991" y="10206"/>
              <a:chExt cx="3" cy="3"/>
            </a:xfrm>
          </p:grpSpPr>
          <p:sp>
            <p:nvSpPr>
              <p:cNvPr id="39543" name="Freeform 258"/>
              <p:cNvSpPr>
                <a:spLocks/>
              </p:cNvSpPr>
              <p:nvPr/>
            </p:nvSpPr>
            <p:spPr bwMode="auto">
              <a:xfrm>
                <a:off x="1991" y="10206"/>
                <a:ext cx="3" cy="3"/>
              </a:xfrm>
              <a:custGeom>
                <a:avLst/>
                <a:gdLst>
                  <a:gd name="T0" fmla="*/ 0 w 3"/>
                  <a:gd name="T1" fmla="*/ 10210 h 3"/>
                  <a:gd name="T2" fmla="*/ 3 w 3"/>
                  <a:gd name="T3" fmla="*/ 10206 h 3"/>
                  <a:gd name="T4" fmla="*/ 0 w 3"/>
                  <a:gd name="T5" fmla="*/ 10210 h 3"/>
                  <a:gd name="T6" fmla="*/ 0 60000 65536"/>
                  <a:gd name="T7" fmla="*/ 0 60000 65536"/>
                  <a:gd name="T8" fmla="*/ 0 60000 65536"/>
                  <a:gd name="T9" fmla="*/ 0 w 3"/>
                  <a:gd name="T10" fmla="*/ 0 h 3"/>
                  <a:gd name="T11" fmla="*/ 3 w 3"/>
                  <a:gd name="T12" fmla="*/ 3 h 3"/>
                </a:gdLst>
                <a:ahLst/>
                <a:cxnLst>
                  <a:cxn ang="T6">
                    <a:pos x="T0" y="T1"/>
                  </a:cxn>
                  <a:cxn ang="T7">
                    <a:pos x="T2" y="T3"/>
                  </a:cxn>
                  <a:cxn ang="T8">
                    <a:pos x="T4" y="T5"/>
                  </a:cxn>
                </a:cxnLst>
                <a:rect l="T9" t="T10" r="T11" b="T12"/>
                <a:pathLst>
                  <a:path w="3" h="3">
                    <a:moveTo>
                      <a:pt x="0" y="4"/>
                    </a:moveTo>
                    <a:lnTo>
                      <a:pt x="3" y="0"/>
                    </a:lnTo>
                    <a:lnTo>
                      <a:pt x="0" y="4"/>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45" name="Group 259"/>
            <p:cNvGrpSpPr>
              <a:grpSpLocks/>
            </p:cNvGrpSpPr>
            <p:nvPr/>
          </p:nvGrpSpPr>
          <p:grpSpPr bwMode="auto">
            <a:xfrm>
              <a:off x="2165" y="9670"/>
              <a:ext cx="7" cy="2"/>
              <a:chOff x="2165" y="9670"/>
              <a:chExt cx="7" cy="2"/>
            </a:xfrm>
          </p:grpSpPr>
          <p:sp>
            <p:nvSpPr>
              <p:cNvPr id="39542" name="Freeform 260"/>
              <p:cNvSpPr>
                <a:spLocks/>
              </p:cNvSpPr>
              <p:nvPr/>
            </p:nvSpPr>
            <p:spPr bwMode="auto">
              <a:xfrm>
                <a:off x="2165" y="9670"/>
                <a:ext cx="7" cy="2"/>
              </a:xfrm>
              <a:custGeom>
                <a:avLst/>
                <a:gdLst>
                  <a:gd name="T0" fmla="*/ 0 w 7"/>
                  <a:gd name="T1" fmla="*/ 0 h 2"/>
                  <a:gd name="T2" fmla="*/ 7 w 7"/>
                  <a:gd name="T3" fmla="*/ 0 h 2"/>
                  <a:gd name="T4" fmla="*/ 0 w 7"/>
                  <a:gd name="T5" fmla="*/ 0 h 2"/>
                  <a:gd name="T6" fmla="*/ 0 60000 65536"/>
                  <a:gd name="T7" fmla="*/ 0 60000 65536"/>
                  <a:gd name="T8" fmla="*/ 0 60000 65536"/>
                  <a:gd name="T9" fmla="*/ 0 w 7"/>
                  <a:gd name="T10" fmla="*/ 0 h 2"/>
                  <a:gd name="T11" fmla="*/ 7 w 7"/>
                  <a:gd name="T12" fmla="*/ 2 h 2"/>
                </a:gdLst>
                <a:ahLst/>
                <a:cxnLst>
                  <a:cxn ang="T6">
                    <a:pos x="T0" y="T1"/>
                  </a:cxn>
                  <a:cxn ang="T7">
                    <a:pos x="T2" y="T3"/>
                  </a:cxn>
                  <a:cxn ang="T8">
                    <a:pos x="T4" y="T5"/>
                  </a:cxn>
                </a:cxnLst>
                <a:rect l="T9" t="T10" r="T11" b="T12"/>
                <a:pathLst>
                  <a:path w="7" h="2">
                    <a:moveTo>
                      <a:pt x="0" y="0"/>
                    </a:moveTo>
                    <a:lnTo>
                      <a:pt x="7" y="0"/>
                    </a:lnTo>
                    <a:lnTo>
                      <a:pt x="0" y="0"/>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46" name="Group 261"/>
            <p:cNvGrpSpPr>
              <a:grpSpLocks/>
            </p:cNvGrpSpPr>
            <p:nvPr/>
          </p:nvGrpSpPr>
          <p:grpSpPr bwMode="auto">
            <a:xfrm>
              <a:off x="2165" y="10192"/>
              <a:ext cx="7" cy="2"/>
              <a:chOff x="2165" y="10192"/>
              <a:chExt cx="7" cy="2"/>
            </a:xfrm>
          </p:grpSpPr>
          <p:sp>
            <p:nvSpPr>
              <p:cNvPr id="39541" name="Freeform 262"/>
              <p:cNvSpPr>
                <a:spLocks/>
              </p:cNvSpPr>
              <p:nvPr/>
            </p:nvSpPr>
            <p:spPr bwMode="auto">
              <a:xfrm>
                <a:off x="2165" y="10192"/>
                <a:ext cx="7" cy="2"/>
              </a:xfrm>
              <a:custGeom>
                <a:avLst/>
                <a:gdLst>
                  <a:gd name="T0" fmla="*/ 0 w 7"/>
                  <a:gd name="T1" fmla="*/ 0 h 2"/>
                  <a:gd name="T2" fmla="*/ 7 w 7"/>
                  <a:gd name="T3" fmla="*/ 0 h 2"/>
                  <a:gd name="T4" fmla="*/ 0 w 7"/>
                  <a:gd name="T5" fmla="*/ 0 h 2"/>
                  <a:gd name="T6" fmla="*/ 0 60000 65536"/>
                  <a:gd name="T7" fmla="*/ 0 60000 65536"/>
                  <a:gd name="T8" fmla="*/ 0 60000 65536"/>
                  <a:gd name="T9" fmla="*/ 0 w 7"/>
                  <a:gd name="T10" fmla="*/ 0 h 2"/>
                  <a:gd name="T11" fmla="*/ 7 w 7"/>
                  <a:gd name="T12" fmla="*/ 2 h 2"/>
                </a:gdLst>
                <a:ahLst/>
                <a:cxnLst>
                  <a:cxn ang="T6">
                    <a:pos x="T0" y="T1"/>
                  </a:cxn>
                  <a:cxn ang="T7">
                    <a:pos x="T2" y="T3"/>
                  </a:cxn>
                  <a:cxn ang="T8">
                    <a:pos x="T4" y="T5"/>
                  </a:cxn>
                </a:cxnLst>
                <a:rect l="T9" t="T10" r="T11" b="T12"/>
                <a:pathLst>
                  <a:path w="7" h="2">
                    <a:moveTo>
                      <a:pt x="0" y="0"/>
                    </a:moveTo>
                    <a:lnTo>
                      <a:pt x="7" y="0"/>
                    </a:lnTo>
                    <a:lnTo>
                      <a:pt x="0" y="0"/>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47" name="Group 263"/>
            <p:cNvGrpSpPr>
              <a:grpSpLocks/>
            </p:cNvGrpSpPr>
            <p:nvPr/>
          </p:nvGrpSpPr>
          <p:grpSpPr bwMode="auto">
            <a:xfrm>
              <a:off x="2140" y="10213"/>
              <a:ext cx="7" cy="3"/>
              <a:chOff x="2140" y="10213"/>
              <a:chExt cx="7" cy="3"/>
            </a:xfrm>
          </p:grpSpPr>
          <p:sp>
            <p:nvSpPr>
              <p:cNvPr id="39540" name="Freeform 264"/>
              <p:cNvSpPr>
                <a:spLocks/>
              </p:cNvSpPr>
              <p:nvPr/>
            </p:nvSpPr>
            <p:spPr bwMode="auto">
              <a:xfrm>
                <a:off x="2140" y="10213"/>
                <a:ext cx="7" cy="3"/>
              </a:xfrm>
              <a:custGeom>
                <a:avLst/>
                <a:gdLst>
                  <a:gd name="T0" fmla="*/ 0 w 7"/>
                  <a:gd name="T1" fmla="*/ 10217 h 3"/>
                  <a:gd name="T2" fmla="*/ 7 w 7"/>
                  <a:gd name="T3" fmla="*/ 10213 h 3"/>
                  <a:gd name="T4" fmla="*/ 0 w 7"/>
                  <a:gd name="T5" fmla="*/ 10213 h 3"/>
                  <a:gd name="T6" fmla="*/ 0 w 7"/>
                  <a:gd name="T7" fmla="*/ 10217 h 3"/>
                  <a:gd name="T8" fmla="*/ 0 60000 65536"/>
                  <a:gd name="T9" fmla="*/ 0 60000 65536"/>
                  <a:gd name="T10" fmla="*/ 0 60000 65536"/>
                  <a:gd name="T11" fmla="*/ 0 60000 65536"/>
                  <a:gd name="T12" fmla="*/ 0 w 7"/>
                  <a:gd name="T13" fmla="*/ 0 h 3"/>
                  <a:gd name="T14" fmla="*/ 7 w 7"/>
                  <a:gd name="T15" fmla="*/ 3 h 3"/>
                </a:gdLst>
                <a:ahLst/>
                <a:cxnLst>
                  <a:cxn ang="T8">
                    <a:pos x="T0" y="T1"/>
                  </a:cxn>
                  <a:cxn ang="T9">
                    <a:pos x="T2" y="T3"/>
                  </a:cxn>
                  <a:cxn ang="T10">
                    <a:pos x="T4" y="T5"/>
                  </a:cxn>
                  <a:cxn ang="T11">
                    <a:pos x="T6" y="T7"/>
                  </a:cxn>
                </a:cxnLst>
                <a:rect l="T12" t="T13" r="T14" b="T15"/>
                <a:pathLst>
                  <a:path w="7" h="3">
                    <a:moveTo>
                      <a:pt x="0" y="4"/>
                    </a:moveTo>
                    <a:lnTo>
                      <a:pt x="7" y="0"/>
                    </a:lnTo>
                    <a:lnTo>
                      <a:pt x="0" y="0"/>
                    </a:lnTo>
                    <a:lnTo>
                      <a:pt x="0" y="4"/>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48" name="Group 265"/>
            <p:cNvGrpSpPr>
              <a:grpSpLocks/>
            </p:cNvGrpSpPr>
            <p:nvPr/>
          </p:nvGrpSpPr>
          <p:grpSpPr bwMode="auto">
            <a:xfrm>
              <a:off x="1991" y="10213"/>
              <a:ext cx="3" cy="3"/>
              <a:chOff x="1991" y="10213"/>
              <a:chExt cx="3" cy="3"/>
            </a:xfrm>
          </p:grpSpPr>
          <p:sp>
            <p:nvSpPr>
              <p:cNvPr id="39539" name="Freeform 266"/>
              <p:cNvSpPr>
                <a:spLocks/>
              </p:cNvSpPr>
              <p:nvPr/>
            </p:nvSpPr>
            <p:spPr bwMode="auto">
              <a:xfrm>
                <a:off x="1991" y="10213"/>
                <a:ext cx="3" cy="3"/>
              </a:xfrm>
              <a:custGeom>
                <a:avLst/>
                <a:gdLst>
                  <a:gd name="T0" fmla="*/ 0 w 3"/>
                  <a:gd name="T1" fmla="*/ 10217 h 3"/>
                  <a:gd name="T2" fmla="*/ 3 w 3"/>
                  <a:gd name="T3" fmla="*/ 10213 h 3"/>
                  <a:gd name="T4" fmla="*/ 0 w 3"/>
                  <a:gd name="T5" fmla="*/ 10217 h 3"/>
                  <a:gd name="T6" fmla="*/ 0 60000 65536"/>
                  <a:gd name="T7" fmla="*/ 0 60000 65536"/>
                  <a:gd name="T8" fmla="*/ 0 60000 65536"/>
                  <a:gd name="T9" fmla="*/ 0 w 3"/>
                  <a:gd name="T10" fmla="*/ 0 h 3"/>
                  <a:gd name="T11" fmla="*/ 3 w 3"/>
                  <a:gd name="T12" fmla="*/ 3 h 3"/>
                </a:gdLst>
                <a:ahLst/>
                <a:cxnLst>
                  <a:cxn ang="T6">
                    <a:pos x="T0" y="T1"/>
                  </a:cxn>
                  <a:cxn ang="T7">
                    <a:pos x="T2" y="T3"/>
                  </a:cxn>
                  <a:cxn ang="T8">
                    <a:pos x="T4" y="T5"/>
                  </a:cxn>
                </a:cxnLst>
                <a:rect l="T9" t="T10" r="T11" b="T12"/>
                <a:pathLst>
                  <a:path w="3" h="3">
                    <a:moveTo>
                      <a:pt x="0" y="4"/>
                    </a:moveTo>
                    <a:lnTo>
                      <a:pt x="3" y="0"/>
                    </a:lnTo>
                    <a:lnTo>
                      <a:pt x="0" y="4"/>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49" name="Group 267"/>
            <p:cNvGrpSpPr>
              <a:grpSpLocks/>
            </p:cNvGrpSpPr>
            <p:nvPr/>
          </p:nvGrpSpPr>
          <p:grpSpPr bwMode="auto">
            <a:xfrm>
              <a:off x="1991" y="10206"/>
              <a:ext cx="10" cy="21"/>
              <a:chOff x="1991" y="10206"/>
              <a:chExt cx="10" cy="21"/>
            </a:xfrm>
          </p:grpSpPr>
          <p:sp>
            <p:nvSpPr>
              <p:cNvPr id="39538" name="Freeform 268"/>
              <p:cNvSpPr>
                <a:spLocks/>
              </p:cNvSpPr>
              <p:nvPr/>
            </p:nvSpPr>
            <p:spPr bwMode="auto">
              <a:xfrm>
                <a:off x="1991" y="10206"/>
                <a:ext cx="10" cy="21"/>
              </a:xfrm>
              <a:custGeom>
                <a:avLst/>
                <a:gdLst>
                  <a:gd name="T0" fmla="*/ 0 w 10"/>
                  <a:gd name="T1" fmla="*/ 10227 h 21"/>
                  <a:gd name="T2" fmla="*/ 10 w 10"/>
                  <a:gd name="T3" fmla="*/ 10206 h 21"/>
                  <a:gd name="T4" fmla="*/ 0 w 10"/>
                  <a:gd name="T5" fmla="*/ 10227 h 21"/>
                  <a:gd name="T6" fmla="*/ 0 60000 65536"/>
                  <a:gd name="T7" fmla="*/ 0 60000 65536"/>
                  <a:gd name="T8" fmla="*/ 0 60000 65536"/>
                  <a:gd name="T9" fmla="*/ 0 w 10"/>
                  <a:gd name="T10" fmla="*/ 0 h 21"/>
                  <a:gd name="T11" fmla="*/ 10 w 10"/>
                  <a:gd name="T12" fmla="*/ 21 h 21"/>
                </a:gdLst>
                <a:ahLst/>
                <a:cxnLst>
                  <a:cxn ang="T6">
                    <a:pos x="T0" y="T1"/>
                  </a:cxn>
                  <a:cxn ang="T7">
                    <a:pos x="T2" y="T3"/>
                  </a:cxn>
                  <a:cxn ang="T8">
                    <a:pos x="T4" y="T5"/>
                  </a:cxn>
                </a:cxnLst>
                <a:rect l="T9" t="T10" r="T11" b="T12"/>
                <a:pathLst>
                  <a:path w="10" h="21">
                    <a:moveTo>
                      <a:pt x="0" y="21"/>
                    </a:moveTo>
                    <a:lnTo>
                      <a:pt x="10" y="0"/>
                    </a:lnTo>
                    <a:lnTo>
                      <a:pt x="0" y="21"/>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50" name="Group 269"/>
            <p:cNvGrpSpPr>
              <a:grpSpLocks/>
            </p:cNvGrpSpPr>
            <p:nvPr/>
          </p:nvGrpSpPr>
          <p:grpSpPr bwMode="auto">
            <a:xfrm>
              <a:off x="2064" y="9555"/>
              <a:ext cx="3" cy="3"/>
              <a:chOff x="2064" y="9555"/>
              <a:chExt cx="3" cy="3"/>
            </a:xfrm>
          </p:grpSpPr>
          <p:sp>
            <p:nvSpPr>
              <p:cNvPr id="39537" name="Freeform 270"/>
              <p:cNvSpPr>
                <a:spLocks/>
              </p:cNvSpPr>
              <p:nvPr/>
            </p:nvSpPr>
            <p:spPr bwMode="auto">
              <a:xfrm>
                <a:off x="2064" y="9555"/>
                <a:ext cx="3" cy="3"/>
              </a:xfrm>
              <a:custGeom>
                <a:avLst/>
                <a:gdLst>
                  <a:gd name="T0" fmla="*/ 0 w 3"/>
                  <a:gd name="T1" fmla="*/ 9558 h 3"/>
                  <a:gd name="T2" fmla="*/ 3 w 3"/>
                  <a:gd name="T3" fmla="*/ 9555 h 3"/>
                  <a:gd name="T4" fmla="*/ 0 w 3"/>
                  <a:gd name="T5" fmla="*/ 9555 h 3"/>
                  <a:gd name="T6" fmla="*/ 0 w 3"/>
                  <a:gd name="T7" fmla="*/ 9558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0" y="3"/>
                    </a:moveTo>
                    <a:lnTo>
                      <a:pt x="3" y="0"/>
                    </a:lnTo>
                    <a:lnTo>
                      <a:pt x="0" y="0"/>
                    </a:lnTo>
                    <a:lnTo>
                      <a:pt x="0" y="3"/>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51" name="Group 271"/>
            <p:cNvGrpSpPr>
              <a:grpSpLocks/>
            </p:cNvGrpSpPr>
            <p:nvPr/>
          </p:nvGrpSpPr>
          <p:grpSpPr bwMode="auto">
            <a:xfrm>
              <a:off x="2022" y="9736"/>
              <a:ext cx="7" cy="4"/>
              <a:chOff x="2022" y="9736"/>
              <a:chExt cx="7" cy="4"/>
            </a:xfrm>
          </p:grpSpPr>
          <p:sp>
            <p:nvSpPr>
              <p:cNvPr id="39536" name="Freeform 272"/>
              <p:cNvSpPr>
                <a:spLocks/>
              </p:cNvSpPr>
              <p:nvPr/>
            </p:nvSpPr>
            <p:spPr bwMode="auto">
              <a:xfrm>
                <a:off x="2022" y="9736"/>
                <a:ext cx="7" cy="4"/>
              </a:xfrm>
              <a:custGeom>
                <a:avLst/>
                <a:gdLst>
                  <a:gd name="T0" fmla="*/ 0 w 7"/>
                  <a:gd name="T1" fmla="*/ 9740 h 4"/>
                  <a:gd name="T2" fmla="*/ 7 w 7"/>
                  <a:gd name="T3" fmla="*/ 9736 h 4"/>
                  <a:gd name="T4" fmla="*/ 0 w 7"/>
                  <a:gd name="T5" fmla="*/ 9740 h 4"/>
                  <a:gd name="T6" fmla="*/ 0 60000 65536"/>
                  <a:gd name="T7" fmla="*/ 0 60000 65536"/>
                  <a:gd name="T8" fmla="*/ 0 60000 65536"/>
                  <a:gd name="T9" fmla="*/ 0 w 7"/>
                  <a:gd name="T10" fmla="*/ 0 h 4"/>
                  <a:gd name="T11" fmla="*/ 7 w 7"/>
                  <a:gd name="T12" fmla="*/ 4 h 4"/>
                </a:gdLst>
                <a:ahLst/>
                <a:cxnLst>
                  <a:cxn ang="T6">
                    <a:pos x="T0" y="T1"/>
                  </a:cxn>
                  <a:cxn ang="T7">
                    <a:pos x="T2" y="T3"/>
                  </a:cxn>
                  <a:cxn ang="T8">
                    <a:pos x="T4" y="T5"/>
                  </a:cxn>
                </a:cxnLst>
                <a:rect l="T9" t="T10" r="T11" b="T12"/>
                <a:pathLst>
                  <a:path w="7" h="4">
                    <a:moveTo>
                      <a:pt x="0" y="4"/>
                    </a:moveTo>
                    <a:lnTo>
                      <a:pt x="7" y="0"/>
                    </a:lnTo>
                    <a:lnTo>
                      <a:pt x="0" y="4"/>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52" name="Group 273"/>
            <p:cNvGrpSpPr>
              <a:grpSpLocks/>
            </p:cNvGrpSpPr>
            <p:nvPr/>
          </p:nvGrpSpPr>
          <p:grpSpPr bwMode="auto">
            <a:xfrm>
              <a:off x="2325" y="9262"/>
              <a:ext cx="3" cy="7"/>
              <a:chOff x="2325" y="9262"/>
              <a:chExt cx="3" cy="7"/>
            </a:xfrm>
          </p:grpSpPr>
          <p:sp>
            <p:nvSpPr>
              <p:cNvPr id="39535" name="Freeform 274"/>
              <p:cNvSpPr>
                <a:spLocks/>
              </p:cNvSpPr>
              <p:nvPr/>
            </p:nvSpPr>
            <p:spPr bwMode="auto">
              <a:xfrm>
                <a:off x="2325" y="9262"/>
                <a:ext cx="3" cy="7"/>
              </a:xfrm>
              <a:custGeom>
                <a:avLst/>
                <a:gdLst>
                  <a:gd name="T0" fmla="*/ 0 w 3"/>
                  <a:gd name="T1" fmla="*/ 9269 h 7"/>
                  <a:gd name="T2" fmla="*/ 4 w 3"/>
                  <a:gd name="T3" fmla="*/ 9262 h 7"/>
                  <a:gd name="T4" fmla="*/ 0 w 3"/>
                  <a:gd name="T5" fmla="*/ 9269 h 7"/>
                  <a:gd name="T6" fmla="*/ 0 60000 65536"/>
                  <a:gd name="T7" fmla="*/ 0 60000 65536"/>
                  <a:gd name="T8" fmla="*/ 0 60000 65536"/>
                  <a:gd name="T9" fmla="*/ 0 w 3"/>
                  <a:gd name="T10" fmla="*/ 0 h 7"/>
                  <a:gd name="T11" fmla="*/ 3 w 3"/>
                  <a:gd name="T12" fmla="*/ 7 h 7"/>
                </a:gdLst>
                <a:ahLst/>
                <a:cxnLst>
                  <a:cxn ang="T6">
                    <a:pos x="T0" y="T1"/>
                  </a:cxn>
                  <a:cxn ang="T7">
                    <a:pos x="T2" y="T3"/>
                  </a:cxn>
                  <a:cxn ang="T8">
                    <a:pos x="T4" y="T5"/>
                  </a:cxn>
                </a:cxnLst>
                <a:rect l="T9" t="T10" r="T11" b="T12"/>
                <a:pathLst>
                  <a:path w="3" h="7">
                    <a:moveTo>
                      <a:pt x="0" y="7"/>
                    </a:moveTo>
                    <a:lnTo>
                      <a:pt x="4" y="0"/>
                    </a:lnTo>
                    <a:lnTo>
                      <a:pt x="0" y="7"/>
                    </a:lnTo>
                    <a:close/>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53" name="Group 275"/>
            <p:cNvGrpSpPr>
              <a:grpSpLocks/>
            </p:cNvGrpSpPr>
            <p:nvPr/>
          </p:nvGrpSpPr>
          <p:grpSpPr bwMode="auto">
            <a:xfrm>
              <a:off x="5730" y="10273"/>
              <a:ext cx="63" cy="87"/>
              <a:chOff x="5730" y="10273"/>
              <a:chExt cx="63" cy="87"/>
            </a:xfrm>
          </p:grpSpPr>
          <p:sp>
            <p:nvSpPr>
              <p:cNvPr id="39534" name="Freeform 276"/>
              <p:cNvSpPr>
                <a:spLocks/>
              </p:cNvSpPr>
              <p:nvPr/>
            </p:nvSpPr>
            <p:spPr bwMode="auto">
              <a:xfrm>
                <a:off x="5730" y="10273"/>
                <a:ext cx="63" cy="87"/>
              </a:xfrm>
              <a:custGeom>
                <a:avLst/>
                <a:gdLst>
                  <a:gd name="T0" fmla="*/ 0 w 63"/>
                  <a:gd name="T1" fmla="*/ 10360 h 87"/>
                  <a:gd name="T2" fmla="*/ 34 w 63"/>
                  <a:gd name="T3" fmla="*/ 10318 h 87"/>
                  <a:gd name="T4" fmla="*/ 45 w 63"/>
                  <a:gd name="T5" fmla="*/ 10314 h 87"/>
                  <a:gd name="T6" fmla="*/ 48 w 63"/>
                  <a:gd name="T7" fmla="*/ 10287 h 87"/>
                  <a:gd name="T8" fmla="*/ 62 w 63"/>
                  <a:gd name="T9" fmla="*/ 10273 h 87"/>
                  <a:gd name="T10" fmla="*/ 0 60000 65536"/>
                  <a:gd name="T11" fmla="*/ 0 60000 65536"/>
                  <a:gd name="T12" fmla="*/ 0 60000 65536"/>
                  <a:gd name="T13" fmla="*/ 0 60000 65536"/>
                  <a:gd name="T14" fmla="*/ 0 60000 65536"/>
                  <a:gd name="T15" fmla="*/ 0 w 63"/>
                  <a:gd name="T16" fmla="*/ 0 h 87"/>
                  <a:gd name="T17" fmla="*/ 63 w 63"/>
                  <a:gd name="T18" fmla="*/ 87 h 87"/>
                </a:gdLst>
                <a:ahLst/>
                <a:cxnLst>
                  <a:cxn ang="T10">
                    <a:pos x="T0" y="T1"/>
                  </a:cxn>
                  <a:cxn ang="T11">
                    <a:pos x="T2" y="T3"/>
                  </a:cxn>
                  <a:cxn ang="T12">
                    <a:pos x="T4" y="T5"/>
                  </a:cxn>
                  <a:cxn ang="T13">
                    <a:pos x="T6" y="T7"/>
                  </a:cxn>
                  <a:cxn ang="T14">
                    <a:pos x="T8" y="T9"/>
                  </a:cxn>
                </a:cxnLst>
                <a:rect l="T15" t="T16" r="T17" b="T18"/>
                <a:pathLst>
                  <a:path w="63" h="87">
                    <a:moveTo>
                      <a:pt x="0" y="87"/>
                    </a:moveTo>
                    <a:lnTo>
                      <a:pt x="34" y="45"/>
                    </a:lnTo>
                    <a:lnTo>
                      <a:pt x="45" y="41"/>
                    </a:lnTo>
                    <a:lnTo>
                      <a:pt x="48" y="14"/>
                    </a:lnTo>
                    <a:lnTo>
                      <a:pt x="62" y="0"/>
                    </a:lnTo>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54" name="Group 277"/>
            <p:cNvGrpSpPr>
              <a:grpSpLocks/>
            </p:cNvGrpSpPr>
            <p:nvPr/>
          </p:nvGrpSpPr>
          <p:grpSpPr bwMode="auto">
            <a:xfrm>
              <a:off x="5771" y="9917"/>
              <a:ext cx="21" cy="233"/>
              <a:chOff x="5771" y="9917"/>
              <a:chExt cx="21" cy="233"/>
            </a:xfrm>
          </p:grpSpPr>
          <p:sp>
            <p:nvSpPr>
              <p:cNvPr id="39533" name="Freeform 278"/>
              <p:cNvSpPr>
                <a:spLocks/>
              </p:cNvSpPr>
              <p:nvPr/>
            </p:nvSpPr>
            <p:spPr bwMode="auto">
              <a:xfrm>
                <a:off x="5771" y="9917"/>
                <a:ext cx="21" cy="233"/>
              </a:xfrm>
              <a:custGeom>
                <a:avLst/>
                <a:gdLst>
                  <a:gd name="T0" fmla="*/ 21 w 21"/>
                  <a:gd name="T1" fmla="*/ 10151 h 233"/>
                  <a:gd name="T2" fmla="*/ 11 w 21"/>
                  <a:gd name="T3" fmla="*/ 10130 h 233"/>
                  <a:gd name="T4" fmla="*/ 11 w 21"/>
                  <a:gd name="T5" fmla="*/ 10095 h 233"/>
                  <a:gd name="T6" fmla="*/ 14 w 21"/>
                  <a:gd name="T7" fmla="*/ 10088 h 233"/>
                  <a:gd name="T8" fmla="*/ 0 w 21"/>
                  <a:gd name="T9" fmla="*/ 10046 h 233"/>
                  <a:gd name="T10" fmla="*/ 4 w 21"/>
                  <a:gd name="T11" fmla="*/ 9969 h 233"/>
                  <a:gd name="T12" fmla="*/ 21 w 21"/>
                  <a:gd name="T13" fmla="*/ 9917 h 233"/>
                  <a:gd name="T14" fmla="*/ 0 60000 65536"/>
                  <a:gd name="T15" fmla="*/ 0 60000 65536"/>
                  <a:gd name="T16" fmla="*/ 0 60000 65536"/>
                  <a:gd name="T17" fmla="*/ 0 60000 65536"/>
                  <a:gd name="T18" fmla="*/ 0 60000 65536"/>
                  <a:gd name="T19" fmla="*/ 0 60000 65536"/>
                  <a:gd name="T20" fmla="*/ 0 60000 65536"/>
                  <a:gd name="T21" fmla="*/ 0 w 21"/>
                  <a:gd name="T22" fmla="*/ 0 h 233"/>
                  <a:gd name="T23" fmla="*/ 21 w 21"/>
                  <a:gd name="T24" fmla="*/ 233 h 2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 h="233">
                    <a:moveTo>
                      <a:pt x="21" y="234"/>
                    </a:moveTo>
                    <a:lnTo>
                      <a:pt x="11" y="213"/>
                    </a:lnTo>
                    <a:lnTo>
                      <a:pt x="11" y="178"/>
                    </a:lnTo>
                    <a:lnTo>
                      <a:pt x="14" y="171"/>
                    </a:lnTo>
                    <a:lnTo>
                      <a:pt x="0" y="129"/>
                    </a:lnTo>
                    <a:lnTo>
                      <a:pt x="4" y="52"/>
                    </a:lnTo>
                    <a:lnTo>
                      <a:pt x="21" y="0"/>
                    </a:lnTo>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55" name="Group 279"/>
            <p:cNvGrpSpPr>
              <a:grpSpLocks/>
            </p:cNvGrpSpPr>
            <p:nvPr/>
          </p:nvGrpSpPr>
          <p:grpSpPr bwMode="auto">
            <a:xfrm>
              <a:off x="5761" y="9645"/>
              <a:ext cx="31" cy="63"/>
              <a:chOff x="5761" y="9645"/>
              <a:chExt cx="31" cy="63"/>
            </a:xfrm>
          </p:grpSpPr>
          <p:sp>
            <p:nvSpPr>
              <p:cNvPr id="39532" name="Freeform 280"/>
              <p:cNvSpPr>
                <a:spLocks/>
              </p:cNvSpPr>
              <p:nvPr/>
            </p:nvSpPr>
            <p:spPr bwMode="auto">
              <a:xfrm>
                <a:off x="5761" y="9645"/>
                <a:ext cx="31" cy="63"/>
              </a:xfrm>
              <a:custGeom>
                <a:avLst/>
                <a:gdLst>
                  <a:gd name="T0" fmla="*/ 31 w 31"/>
                  <a:gd name="T1" fmla="*/ 9708 h 63"/>
                  <a:gd name="T2" fmla="*/ 0 w 31"/>
                  <a:gd name="T3" fmla="*/ 9687 h 63"/>
                  <a:gd name="T4" fmla="*/ 7 w 31"/>
                  <a:gd name="T5" fmla="*/ 9680 h 63"/>
                  <a:gd name="T6" fmla="*/ 7 w 31"/>
                  <a:gd name="T7" fmla="*/ 9663 h 63"/>
                  <a:gd name="T8" fmla="*/ 31 w 31"/>
                  <a:gd name="T9" fmla="*/ 9645 h 63"/>
                  <a:gd name="T10" fmla="*/ 0 60000 65536"/>
                  <a:gd name="T11" fmla="*/ 0 60000 65536"/>
                  <a:gd name="T12" fmla="*/ 0 60000 65536"/>
                  <a:gd name="T13" fmla="*/ 0 60000 65536"/>
                  <a:gd name="T14" fmla="*/ 0 60000 65536"/>
                  <a:gd name="T15" fmla="*/ 0 w 31"/>
                  <a:gd name="T16" fmla="*/ 0 h 63"/>
                  <a:gd name="T17" fmla="*/ 31 w 31"/>
                  <a:gd name="T18" fmla="*/ 63 h 63"/>
                </a:gdLst>
                <a:ahLst/>
                <a:cxnLst>
                  <a:cxn ang="T10">
                    <a:pos x="T0" y="T1"/>
                  </a:cxn>
                  <a:cxn ang="T11">
                    <a:pos x="T2" y="T3"/>
                  </a:cxn>
                  <a:cxn ang="T12">
                    <a:pos x="T4" y="T5"/>
                  </a:cxn>
                  <a:cxn ang="T13">
                    <a:pos x="T6" y="T7"/>
                  </a:cxn>
                  <a:cxn ang="T14">
                    <a:pos x="T8" y="T9"/>
                  </a:cxn>
                </a:cxnLst>
                <a:rect l="T15" t="T16" r="T17" b="T18"/>
                <a:pathLst>
                  <a:path w="31" h="63">
                    <a:moveTo>
                      <a:pt x="31" y="63"/>
                    </a:moveTo>
                    <a:lnTo>
                      <a:pt x="0" y="42"/>
                    </a:lnTo>
                    <a:lnTo>
                      <a:pt x="7" y="35"/>
                    </a:lnTo>
                    <a:lnTo>
                      <a:pt x="7" y="18"/>
                    </a:lnTo>
                    <a:lnTo>
                      <a:pt x="31" y="0"/>
                    </a:lnTo>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56" name="Group 281"/>
            <p:cNvGrpSpPr>
              <a:grpSpLocks/>
            </p:cNvGrpSpPr>
            <p:nvPr/>
          </p:nvGrpSpPr>
          <p:grpSpPr bwMode="auto">
            <a:xfrm>
              <a:off x="5782" y="10189"/>
              <a:ext cx="11" cy="49"/>
              <a:chOff x="5782" y="10189"/>
              <a:chExt cx="11" cy="49"/>
            </a:xfrm>
          </p:grpSpPr>
          <p:sp>
            <p:nvSpPr>
              <p:cNvPr id="39531" name="Freeform 282"/>
              <p:cNvSpPr>
                <a:spLocks/>
              </p:cNvSpPr>
              <p:nvPr/>
            </p:nvSpPr>
            <p:spPr bwMode="auto">
              <a:xfrm>
                <a:off x="5782" y="10189"/>
                <a:ext cx="11" cy="49"/>
              </a:xfrm>
              <a:custGeom>
                <a:avLst/>
                <a:gdLst>
                  <a:gd name="T0" fmla="*/ 10 w 11"/>
                  <a:gd name="T1" fmla="*/ 10238 h 49"/>
                  <a:gd name="T2" fmla="*/ 0 w 11"/>
                  <a:gd name="T3" fmla="*/ 10220 h 49"/>
                  <a:gd name="T4" fmla="*/ 10 w 11"/>
                  <a:gd name="T5" fmla="*/ 10189 h 49"/>
                  <a:gd name="T6" fmla="*/ 0 60000 65536"/>
                  <a:gd name="T7" fmla="*/ 0 60000 65536"/>
                  <a:gd name="T8" fmla="*/ 0 60000 65536"/>
                  <a:gd name="T9" fmla="*/ 0 w 11"/>
                  <a:gd name="T10" fmla="*/ 0 h 49"/>
                  <a:gd name="T11" fmla="*/ 11 w 11"/>
                  <a:gd name="T12" fmla="*/ 49 h 49"/>
                </a:gdLst>
                <a:ahLst/>
                <a:cxnLst>
                  <a:cxn ang="T6">
                    <a:pos x="T0" y="T1"/>
                  </a:cxn>
                  <a:cxn ang="T7">
                    <a:pos x="T2" y="T3"/>
                  </a:cxn>
                  <a:cxn ang="T8">
                    <a:pos x="T4" y="T5"/>
                  </a:cxn>
                </a:cxnLst>
                <a:rect l="T9" t="T10" r="T11" b="T12"/>
                <a:pathLst>
                  <a:path w="11" h="49">
                    <a:moveTo>
                      <a:pt x="10" y="49"/>
                    </a:moveTo>
                    <a:lnTo>
                      <a:pt x="0" y="31"/>
                    </a:lnTo>
                    <a:lnTo>
                      <a:pt x="10" y="0"/>
                    </a:lnTo>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57" name="Group 283"/>
            <p:cNvGrpSpPr>
              <a:grpSpLocks/>
            </p:cNvGrpSpPr>
            <p:nvPr/>
          </p:nvGrpSpPr>
          <p:grpSpPr bwMode="auto">
            <a:xfrm>
              <a:off x="5785" y="9621"/>
              <a:ext cx="7" cy="17"/>
              <a:chOff x="5785" y="9621"/>
              <a:chExt cx="7" cy="17"/>
            </a:xfrm>
          </p:grpSpPr>
          <p:sp>
            <p:nvSpPr>
              <p:cNvPr id="39530" name="Freeform 284"/>
              <p:cNvSpPr>
                <a:spLocks/>
              </p:cNvSpPr>
              <p:nvPr/>
            </p:nvSpPr>
            <p:spPr bwMode="auto">
              <a:xfrm>
                <a:off x="5785" y="9621"/>
                <a:ext cx="7" cy="17"/>
              </a:xfrm>
              <a:custGeom>
                <a:avLst/>
                <a:gdLst>
                  <a:gd name="T0" fmla="*/ 7 w 7"/>
                  <a:gd name="T1" fmla="*/ 9638 h 17"/>
                  <a:gd name="T2" fmla="*/ 0 w 7"/>
                  <a:gd name="T3" fmla="*/ 9621 h 17"/>
                  <a:gd name="T4" fmla="*/ 7 w 7"/>
                  <a:gd name="T5" fmla="*/ 9628 h 17"/>
                  <a:gd name="T6" fmla="*/ 0 60000 65536"/>
                  <a:gd name="T7" fmla="*/ 0 60000 65536"/>
                  <a:gd name="T8" fmla="*/ 0 60000 65536"/>
                  <a:gd name="T9" fmla="*/ 0 w 7"/>
                  <a:gd name="T10" fmla="*/ 0 h 17"/>
                  <a:gd name="T11" fmla="*/ 7 w 7"/>
                  <a:gd name="T12" fmla="*/ 17 h 17"/>
                </a:gdLst>
                <a:ahLst/>
                <a:cxnLst>
                  <a:cxn ang="T6">
                    <a:pos x="T0" y="T1"/>
                  </a:cxn>
                  <a:cxn ang="T7">
                    <a:pos x="T2" y="T3"/>
                  </a:cxn>
                  <a:cxn ang="T8">
                    <a:pos x="T4" y="T5"/>
                  </a:cxn>
                </a:cxnLst>
                <a:rect l="T9" t="T10" r="T11" b="T12"/>
                <a:pathLst>
                  <a:path w="7" h="17">
                    <a:moveTo>
                      <a:pt x="7" y="17"/>
                    </a:moveTo>
                    <a:lnTo>
                      <a:pt x="0" y="0"/>
                    </a:lnTo>
                    <a:lnTo>
                      <a:pt x="7" y="7"/>
                    </a:lnTo>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58" name="Group 285"/>
            <p:cNvGrpSpPr>
              <a:grpSpLocks/>
            </p:cNvGrpSpPr>
            <p:nvPr/>
          </p:nvGrpSpPr>
          <p:grpSpPr bwMode="auto">
            <a:xfrm>
              <a:off x="1604" y="1770"/>
              <a:ext cx="59" cy="366"/>
              <a:chOff x="1604" y="1770"/>
              <a:chExt cx="59" cy="366"/>
            </a:xfrm>
          </p:grpSpPr>
          <p:sp>
            <p:nvSpPr>
              <p:cNvPr id="39529" name="Freeform 286"/>
              <p:cNvSpPr>
                <a:spLocks/>
              </p:cNvSpPr>
              <p:nvPr/>
            </p:nvSpPr>
            <p:spPr bwMode="auto">
              <a:xfrm>
                <a:off x="1604" y="1770"/>
                <a:ext cx="59" cy="366"/>
              </a:xfrm>
              <a:custGeom>
                <a:avLst/>
                <a:gdLst>
                  <a:gd name="T0" fmla="*/ 0 w 59"/>
                  <a:gd name="T1" fmla="*/ 2133 h 366"/>
                  <a:gd name="T2" fmla="*/ 17 w 59"/>
                  <a:gd name="T3" fmla="*/ 2136 h 366"/>
                  <a:gd name="T4" fmla="*/ 45 w 59"/>
                  <a:gd name="T5" fmla="*/ 2122 h 366"/>
                  <a:gd name="T6" fmla="*/ 59 w 59"/>
                  <a:gd name="T7" fmla="*/ 2091 h 366"/>
                  <a:gd name="T8" fmla="*/ 45 w 59"/>
                  <a:gd name="T9" fmla="*/ 2035 h 366"/>
                  <a:gd name="T10" fmla="*/ 10 w 59"/>
                  <a:gd name="T11" fmla="*/ 2004 h 366"/>
                  <a:gd name="T12" fmla="*/ 7 w 59"/>
                  <a:gd name="T13" fmla="*/ 1986 h 366"/>
                  <a:gd name="T14" fmla="*/ 7 w 59"/>
                  <a:gd name="T15" fmla="*/ 1948 h 366"/>
                  <a:gd name="T16" fmla="*/ 24 w 59"/>
                  <a:gd name="T17" fmla="*/ 1937 h 366"/>
                  <a:gd name="T18" fmla="*/ 35 w 59"/>
                  <a:gd name="T19" fmla="*/ 1903 h 366"/>
                  <a:gd name="T20" fmla="*/ 59 w 59"/>
                  <a:gd name="T21" fmla="*/ 1878 h 366"/>
                  <a:gd name="T22" fmla="*/ 3 w 59"/>
                  <a:gd name="T23" fmla="*/ 1770 h 366"/>
                  <a:gd name="T24" fmla="*/ 0 w 59"/>
                  <a:gd name="T25" fmla="*/ 1770 h 36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9"/>
                  <a:gd name="T40" fmla="*/ 0 h 366"/>
                  <a:gd name="T41" fmla="*/ 59 w 59"/>
                  <a:gd name="T42" fmla="*/ 366 h 36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9" h="366">
                    <a:moveTo>
                      <a:pt x="0" y="363"/>
                    </a:moveTo>
                    <a:lnTo>
                      <a:pt x="17" y="366"/>
                    </a:lnTo>
                    <a:lnTo>
                      <a:pt x="45" y="352"/>
                    </a:lnTo>
                    <a:lnTo>
                      <a:pt x="59" y="321"/>
                    </a:lnTo>
                    <a:lnTo>
                      <a:pt x="45" y="265"/>
                    </a:lnTo>
                    <a:lnTo>
                      <a:pt x="10" y="234"/>
                    </a:lnTo>
                    <a:lnTo>
                      <a:pt x="7" y="216"/>
                    </a:lnTo>
                    <a:lnTo>
                      <a:pt x="7" y="178"/>
                    </a:lnTo>
                    <a:lnTo>
                      <a:pt x="24" y="167"/>
                    </a:lnTo>
                    <a:lnTo>
                      <a:pt x="35" y="133"/>
                    </a:lnTo>
                    <a:lnTo>
                      <a:pt x="59" y="108"/>
                    </a:lnTo>
                    <a:lnTo>
                      <a:pt x="3" y="0"/>
                    </a:lnTo>
                    <a:lnTo>
                      <a:pt x="0" y="0"/>
                    </a:lnTo>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59" name="Group 287"/>
            <p:cNvGrpSpPr>
              <a:grpSpLocks/>
            </p:cNvGrpSpPr>
            <p:nvPr/>
          </p:nvGrpSpPr>
          <p:grpSpPr bwMode="auto">
            <a:xfrm>
              <a:off x="1604" y="1460"/>
              <a:ext cx="376" cy="157"/>
              <a:chOff x="1604" y="1460"/>
              <a:chExt cx="376" cy="157"/>
            </a:xfrm>
          </p:grpSpPr>
          <p:sp>
            <p:nvSpPr>
              <p:cNvPr id="39528" name="Freeform 288"/>
              <p:cNvSpPr>
                <a:spLocks/>
              </p:cNvSpPr>
              <p:nvPr/>
            </p:nvSpPr>
            <p:spPr bwMode="auto">
              <a:xfrm>
                <a:off x="1604" y="1460"/>
                <a:ext cx="376" cy="157"/>
              </a:xfrm>
              <a:custGeom>
                <a:avLst/>
                <a:gdLst>
                  <a:gd name="T0" fmla="*/ 0 w 376"/>
                  <a:gd name="T1" fmla="*/ 1617 h 157"/>
                  <a:gd name="T2" fmla="*/ 24 w 376"/>
                  <a:gd name="T3" fmla="*/ 1606 h 157"/>
                  <a:gd name="T4" fmla="*/ 63 w 376"/>
                  <a:gd name="T5" fmla="*/ 1571 h 157"/>
                  <a:gd name="T6" fmla="*/ 132 w 376"/>
                  <a:gd name="T7" fmla="*/ 1568 h 157"/>
                  <a:gd name="T8" fmla="*/ 136 w 376"/>
                  <a:gd name="T9" fmla="*/ 1533 h 157"/>
                  <a:gd name="T10" fmla="*/ 160 w 376"/>
                  <a:gd name="T11" fmla="*/ 1578 h 157"/>
                  <a:gd name="T12" fmla="*/ 171 w 376"/>
                  <a:gd name="T13" fmla="*/ 1582 h 157"/>
                  <a:gd name="T14" fmla="*/ 188 w 376"/>
                  <a:gd name="T15" fmla="*/ 1551 h 157"/>
                  <a:gd name="T16" fmla="*/ 202 w 376"/>
                  <a:gd name="T17" fmla="*/ 1575 h 157"/>
                  <a:gd name="T18" fmla="*/ 216 w 376"/>
                  <a:gd name="T19" fmla="*/ 1544 h 157"/>
                  <a:gd name="T20" fmla="*/ 226 w 376"/>
                  <a:gd name="T21" fmla="*/ 1544 h 157"/>
                  <a:gd name="T22" fmla="*/ 237 w 376"/>
                  <a:gd name="T23" fmla="*/ 1565 h 157"/>
                  <a:gd name="T24" fmla="*/ 289 w 376"/>
                  <a:gd name="T25" fmla="*/ 1540 h 157"/>
                  <a:gd name="T26" fmla="*/ 306 w 376"/>
                  <a:gd name="T27" fmla="*/ 1516 h 157"/>
                  <a:gd name="T28" fmla="*/ 334 w 376"/>
                  <a:gd name="T29" fmla="*/ 1512 h 157"/>
                  <a:gd name="T30" fmla="*/ 376 w 376"/>
                  <a:gd name="T31" fmla="*/ 1477 h 157"/>
                  <a:gd name="T32" fmla="*/ 376 w 376"/>
                  <a:gd name="T33" fmla="*/ 1460 h 15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76"/>
                  <a:gd name="T52" fmla="*/ 0 h 157"/>
                  <a:gd name="T53" fmla="*/ 376 w 376"/>
                  <a:gd name="T54" fmla="*/ 157 h 15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76" h="157">
                    <a:moveTo>
                      <a:pt x="0" y="157"/>
                    </a:moveTo>
                    <a:lnTo>
                      <a:pt x="24" y="146"/>
                    </a:lnTo>
                    <a:lnTo>
                      <a:pt x="63" y="111"/>
                    </a:lnTo>
                    <a:lnTo>
                      <a:pt x="132" y="108"/>
                    </a:lnTo>
                    <a:lnTo>
                      <a:pt x="136" y="73"/>
                    </a:lnTo>
                    <a:lnTo>
                      <a:pt x="160" y="118"/>
                    </a:lnTo>
                    <a:lnTo>
                      <a:pt x="171" y="122"/>
                    </a:lnTo>
                    <a:lnTo>
                      <a:pt x="188" y="91"/>
                    </a:lnTo>
                    <a:lnTo>
                      <a:pt x="202" y="115"/>
                    </a:lnTo>
                    <a:lnTo>
                      <a:pt x="216" y="84"/>
                    </a:lnTo>
                    <a:lnTo>
                      <a:pt x="226" y="84"/>
                    </a:lnTo>
                    <a:lnTo>
                      <a:pt x="237" y="105"/>
                    </a:lnTo>
                    <a:lnTo>
                      <a:pt x="289" y="80"/>
                    </a:lnTo>
                    <a:lnTo>
                      <a:pt x="306" y="56"/>
                    </a:lnTo>
                    <a:lnTo>
                      <a:pt x="334" y="52"/>
                    </a:lnTo>
                    <a:lnTo>
                      <a:pt x="376" y="17"/>
                    </a:lnTo>
                    <a:lnTo>
                      <a:pt x="376" y="0"/>
                    </a:lnTo>
                  </a:path>
                </a:pathLst>
              </a:custGeom>
              <a:noFill/>
              <a:ln w="4699">
                <a:solidFill>
                  <a:srgbClr val="4C4C4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60" name="Group 289"/>
            <p:cNvGrpSpPr>
              <a:grpSpLocks/>
            </p:cNvGrpSpPr>
            <p:nvPr/>
          </p:nvGrpSpPr>
          <p:grpSpPr bwMode="auto">
            <a:xfrm>
              <a:off x="1604" y="5945"/>
              <a:ext cx="1101" cy="3547"/>
              <a:chOff x="1604" y="5945"/>
              <a:chExt cx="1101" cy="3547"/>
            </a:xfrm>
          </p:grpSpPr>
          <p:sp>
            <p:nvSpPr>
              <p:cNvPr id="39527" name="Freeform 290"/>
              <p:cNvSpPr>
                <a:spLocks/>
              </p:cNvSpPr>
              <p:nvPr/>
            </p:nvSpPr>
            <p:spPr bwMode="auto">
              <a:xfrm>
                <a:off x="1604" y="5945"/>
                <a:ext cx="1101" cy="3547"/>
              </a:xfrm>
              <a:custGeom>
                <a:avLst/>
                <a:gdLst>
                  <a:gd name="T0" fmla="*/ 0 w 1101"/>
                  <a:gd name="T1" fmla="*/ 9492 h 3547"/>
                  <a:gd name="T2" fmla="*/ 45 w 1101"/>
                  <a:gd name="T3" fmla="*/ 9405 h 3547"/>
                  <a:gd name="T4" fmla="*/ 136 w 1101"/>
                  <a:gd name="T5" fmla="*/ 9321 h 3547"/>
                  <a:gd name="T6" fmla="*/ 254 w 1101"/>
                  <a:gd name="T7" fmla="*/ 9245 h 3547"/>
                  <a:gd name="T8" fmla="*/ 352 w 1101"/>
                  <a:gd name="T9" fmla="*/ 9192 h 3547"/>
                  <a:gd name="T10" fmla="*/ 394 w 1101"/>
                  <a:gd name="T11" fmla="*/ 9151 h 3547"/>
                  <a:gd name="T12" fmla="*/ 418 w 1101"/>
                  <a:gd name="T13" fmla="*/ 9091 h 3547"/>
                  <a:gd name="T14" fmla="*/ 411 w 1101"/>
                  <a:gd name="T15" fmla="*/ 8955 h 3547"/>
                  <a:gd name="T16" fmla="*/ 411 w 1101"/>
                  <a:gd name="T17" fmla="*/ 8910 h 3547"/>
                  <a:gd name="T18" fmla="*/ 428 w 1101"/>
                  <a:gd name="T19" fmla="*/ 8868 h 3547"/>
                  <a:gd name="T20" fmla="*/ 460 w 1101"/>
                  <a:gd name="T21" fmla="*/ 8833 h 3547"/>
                  <a:gd name="T22" fmla="*/ 543 w 1101"/>
                  <a:gd name="T23" fmla="*/ 8785 h 3547"/>
                  <a:gd name="T24" fmla="*/ 578 w 1101"/>
                  <a:gd name="T25" fmla="*/ 8698 h 3547"/>
                  <a:gd name="T26" fmla="*/ 644 w 1101"/>
                  <a:gd name="T27" fmla="*/ 8638 h 3547"/>
                  <a:gd name="T28" fmla="*/ 718 w 1101"/>
                  <a:gd name="T29" fmla="*/ 8562 h 3547"/>
                  <a:gd name="T30" fmla="*/ 777 w 1101"/>
                  <a:gd name="T31" fmla="*/ 8482 h 3547"/>
                  <a:gd name="T32" fmla="*/ 801 w 1101"/>
                  <a:gd name="T33" fmla="*/ 8363 h 3547"/>
                  <a:gd name="T34" fmla="*/ 801 w 1101"/>
                  <a:gd name="T35" fmla="*/ 8241 h 3547"/>
                  <a:gd name="T36" fmla="*/ 826 w 1101"/>
                  <a:gd name="T37" fmla="*/ 8123 h 3547"/>
                  <a:gd name="T38" fmla="*/ 861 w 1101"/>
                  <a:gd name="T39" fmla="*/ 8035 h 3547"/>
                  <a:gd name="T40" fmla="*/ 927 w 1101"/>
                  <a:gd name="T41" fmla="*/ 7924 h 3547"/>
                  <a:gd name="T42" fmla="*/ 1035 w 1101"/>
                  <a:gd name="T43" fmla="*/ 7715 h 3547"/>
                  <a:gd name="T44" fmla="*/ 1101 w 1101"/>
                  <a:gd name="T45" fmla="*/ 7586 h 3547"/>
                  <a:gd name="T46" fmla="*/ 1101 w 1101"/>
                  <a:gd name="T47" fmla="*/ 7551 h 3547"/>
                  <a:gd name="T48" fmla="*/ 1028 w 1101"/>
                  <a:gd name="T49" fmla="*/ 7492 h 3547"/>
                  <a:gd name="T50" fmla="*/ 1003 w 1101"/>
                  <a:gd name="T51" fmla="*/ 7394 h 3547"/>
                  <a:gd name="T52" fmla="*/ 951 w 1101"/>
                  <a:gd name="T53" fmla="*/ 7272 h 3547"/>
                  <a:gd name="T54" fmla="*/ 878 w 1101"/>
                  <a:gd name="T55" fmla="*/ 7220 h 3547"/>
                  <a:gd name="T56" fmla="*/ 752 w 1101"/>
                  <a:gd name="T57" fmla="*/ 7161 h 3547"/>
                  <a:gd name="T58" fmla="*/ 693 w 1101"/>
                  <a:gd name="T59" fmla="*/ 7091 h 3547"/>
                  <a:gd name="T60" fmla="*/ 686 w 1101"/>
                  <a:gd name="T61" fmla="*/ 7056 h 3547"/>
                  <a:gd name="T62" fmla="*/ 686 w 1101"/>
                  <a:gd name="T63" fmla="*/ 6976 h 3547"/>
                  <a:gd name="T64" fmla="*/ 637 w 1101"/>
                  <a:gd name="T65" fmla="*/ 6934 h 3547"/>
                  <a:gd name="T66" fmla="*/ 651 w 1101"/>
                  <a:gd name="T67" fmla="*/ 6750 h 3547"/>
                  <a:gd name="T68" fmla="*/ 526 w 1101"/>
                  <a:gd name="T69" fmla="*/ 6673 h 3547"/>
                  <a:gd name="T70" fmla="*/ 526 w 1101"/>
                  <a:gd name="T71" fmla="*/ 6603 h 3547"/>
                  <a:gd name="T72" fmla="*/ 488 w 1101"/>
                  <a:gd name="T73" fmla="*/ 6506 h 3547"/>
                  <a:gd name="T74" fmla="*/ 488 w 1101"/>
                  <a:gd name="T75" fmla="*/ 6471 h 3547"/>
                  <a:gd name="T76" fmla="*/ 470 w 1101"/>
                  <a:gd name="T77" fmla="*/ 6426 h 3547"/>
                  <a:gd name="T78" fmla="*/ 394 w 1101"/>
                  <a:gd name="T79" fmla="*/ 6349 h 3547"/>
                  <a:gd name="T80" fmla="*/ 411 w 1101"/>
                  <a:gd name="T81" fmla="*/ 6182 h 3547"/>
                  <a:gd name="T82" fmla="*/ 411 w 1101"/>
                  <a:gd name="T83" fmla="*/ 6074 h 3547"/>
                  <a:gd name="T84" fmla="*/ 387 w 1101"/>
                  <a:gd name="T85" fmla="*/ 5945 h 354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101"/>
                  <a:gd name="T130" fmla="*/ 0 h 3547"/>
                  <a:gd name="T131" fmla="*/ 1101 w 1101"/>
                  <a:gd name="T132" fmla="*/ 3547 h 354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101" h="3547">
                    <a:moveTo>
                      <a:pt x="0" y="3547"/>
                    </a:moveTo>
                    <a:lnTo>
                      <a:pt x="45" y="3460"/>
                    </a:lnTo>
                    <a:lnTo>
                      <a:pt x="136" y="3376"/>
                    </a:lnTo>
                    <a:lnTo>
                      <a:pt x="254" y="3300"/>
                    </a:lnTo>
                    <a:lnTo>
                      <a:pt x="352" y="3247"/>
                    </a:lnTo>
                    <a:lnTo>
                      <a:pt x="394" y="3206"/>
                    </a:lnTo>
                    <a:lnTo>
                      <a:pt x="418" y="3146"/>
                    </a:lnTo>
                    <a:lnTo>
                      <a:pt x="411" y="3010"/>
                    </a:lnTo>
                    <a:lnTo>
                      <a:pt x="411" y="2965"/>
                    </a:lnTo>
                    <a:lnTo>
                      <a:pt x="428" y="2923"/>
                    </a:lnTo>
                    <a:lnTo>
                      <a:pt x="460" y="2888"/>
                    </a:lnTo>
                    <a:lnTo>
                      <a:pt x="543" y="2840"/>
                    </a:lnTo>
                    <a:lnTo>
                      <a:pt x="578" y="2753"/>
                    </a:lnTo>
                    <a:lnTo>
                      <a:pt x="644" y="2693"/>
                    </a:lnTo>
                    <a:lnTo>
                      <a:pt x="718" y="2617"/>
                    </a:lnTo>
                    <a:lnTo>
                      <a:pt x="777" y="2537"/>
                    </a:lnTo>
                    <a:lnTo>
                      <a:pt x="801" y="2418"/>
                    </a:lnTo>
                    <a:lnTo>
                      <a:pt x="801" y="2296"/>
                    </a:lnTo>
                    <a:lnTo>
                      <a:pt x="826" y="2178"/>
                    </a:lnTo>
                    <a:lnTo>
                      <a:pt x="861" y="2090"/>
                    </a:lnTo>
                    <a:lnTo>
                      <a:pt x="927" y="1979"/>
                    </a:lnTo>
                    <a:lnTo>
                      <a:pt x="1035" y="1770"/>
                    </a:lnTo>
                    <a:lnTo>
                      <a:pt x="1101" y="1641"/>
                    </a:lnTo>
                    <a:lnTo>
                      <a:pt x="1101" y="1606"/>
                    </a:lnTo>
                    <a:lnTo>
                      <a:pt x="1028" y="1547"/>
                    </a:lnTo>
                    <a:lnTo>
                      <a:pt x="1003" y="1449"/>
                    </a:lnTo>
                    <a:lnTo>
                      <a:pt x="951" y="1327"/>
                    </a:lnTo>
                    <a:lnTo>
                      <a:pt x="878" y="1275"/>
                    </a:lnTo>
                    <a:lnTo>
                      <a:pt x="752" y="1216"/>
                    </a:lnTo>
                    <a:lnTo>
                      <a:pt x="693" y="1146"/>
                    </a:lnTo>
                    <a:lnTo>
                      <a:pt x="686" y="1111"/>
                    </a:lnTo>
                    <a:lnTo>
                      <a:pt x="686" y="1031"/>
                    </a:lnTo>
                    <a:lnTo>
                      <a:pt x="637" y="989"/>
                    </a:lnTo>
                    <a:lnTo>
                      <a:pt x="651" y="805"/>
                    </a:lnTo>
                    <a:lnTo>
                      <a:pt x="526" y="728"/>
                    </a:lnTo>
                    <a:lnTo>
                      <a:pt x="526" y="658"/>
                    </a:lnTo>
                    <a:lnTo>
                      <a:pt x="488" y="561"/>
                    </a:lnTo>
                    <a:lnTo>
                      <a:pt x="488" y="526"/>
                    </a:lnTo>
                    <a:lnTo>
                      <a:pt x="470" y="481"/>
                    </a:lnTo>
                    <a:lnTo>
                      <a:pt x="394" y="404"/>
                    </a:lnTo>
                    <a:lnTo>
                      <a:pt x="411" y="237"/>
                    </a:lnTo>
                    <a:lnTo>
                      <a:pt x="411" y="129"/>
                    </a:lnTo>
                    <a:lnTo>
                      <a:pt x="387" y="0"/>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61" name="Group 291"/>
            <p:cNvGrpSpPr>
              <a:grpSpLocks/>
            </p:cNvGrpSpPr>
            <p:nvPr/>
          </p:nvGrpSpPr>
          <p:grpSpPr bwMode="auto">
            <a:xfrm>
              <a:off x="3231" y="3889"/>
              <a:ext cx="774" cy="5297"/>
              <a:chOff x="3231" y="3889"/>
              <a:chExt cx="774" cy="5297"/>
            </a:xfrm>
          </p:grpSpPr>
          <p:sp>
            <p:nvSpPr>
              <p:cNvPr id="39525" name="Freeform 292"/>
              <p:cNvSpPr>
                <a:spLocks/>
              </p:cNvSpPr>
              <p:nvPr/>
            </p:nvSpPr>
            <p:spPr bwMode="auto">
              <a:xfrm>
                <a:off x="3231" y="3889"/>
                <a:ext cx="774" cy="5297"/>
              </a:xfrm>
              <a:custGeom>
                <a:avLst/>
                <a:gdLst>
                  <a:gd name="T0" fmla="*/ 0 w 774"/>
                  <a:gd name="T1" fmla="*/ 9185 h 5297"/>
                  <a:gd name="T2" fmla="*/ 216 w 774"/>
                  <a:gd name="T3" fmla="*/ 9091 h 5297"/>
                  <a:gd name="T4" fmla="*/ 450 w 774"/>
                  <a:gd name="T5" fmla="*/ 8962 h 5297"/>
                  <a:gd name="T6" fmla="*/ 634 w 774"/>
                  <a:gd name="T7" fmla="*/ 8861 h 5297"/>
                  <a:gd name="T8" fmla="*/ 749 w 774"/>
                  <a:gd name="T9" fmla="*/ 8757 h 5297"/>
                  <a:gd name="T10" fmla="*/ 774 w 774"/>
                  <a:gd name="T11" fmla="*/ 8680 h 5297"/>
                  <a:gd name="T12" fmla="*/ 749 w 774"/>
                  <a:gd name="T13" fmla="*/ 8450 h 5297"/>
                  <a:gd name="T14" fmla="*/ 742 w 774"/>
                  <a:gd name="T15" fmla="*/ 8112 h 5297"/>
                  <a:gd name="T16" fmla="*/ 714 w 774"/>
                  <a:gd name="T17" fmla="*/ 7638 h 5297"/>
                  <a:gd name="T18" fmla="*/ 714 w 774"/>
                  <a:gd name="T19" fmla="*/ 7440 h 5297"/>
                  <a:gd name="T20" fmla="*/ 690 w 774"/>
                  <a:gd name="T21" fmla="*/ 7220 h 5297"/>
                  <a:gd name="T22" fmla="*/ 683 w 774"/>
                  <a:gd name="T23" fmla="*/ 6969 h 5297"/>
                  <a:gd name="T24" fmla="*/ 606 w 774"/>
                  <a:gd name="T25" fmla="*/ 6541 h 5297"/>
                  <a:gd name="T26" fmla="*/ 551 w 774"/>
                  <a:gd name="T27" fmla="*/ 6112 h 5297"/>
                  <a:gd name="T28" fmla="*/ 509 w 774"/>
                  <a:gd name="T29" fmla="*/ 5722 h 5297"/>
                  <a:gd name="T30" fmla="*/ 474 w 774"/>
                  <a:gd name="T31" fmla="*/ 5429 h 5297"/>
                  <a:gd name="T32" fmla="*/ 457 w 774"/>
                  <a:gd name="T33" fmla="*/ 4906 h 5297"/>
                  <a:gd name="T34" fmla="*/ 443 w 774"/>
                  <a:gd name="T35" fmla="*/ 4593 h 5297"/>
                  <a:gd name="T36" fmla="*/ 450 w 774"/>
                  <a:gd name="T37" fmla="*/ 4213 h 5297"/>
                  <a:gd name="T38" fmla="*/ 484 w 774"/>
                  <a:gd name="T39" fmla="*/ 3889 h 529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74"/>
                  <a:gd name="T61" fmla="*/ 0 h 5297"/>
                  <a:gd name="T62" fmla="*/ 774 w 774"/>
                  <a:gd name="T63" fmla="*/ 5297 h 529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74" h="5297">
                    <a:moveTo>
                      <a:pt x="0" y="5296"/>
                    </a:moveTo>
                    <a:lnTo>
                      <a:pt x="216" y="5202"/>
                    </a:lnTo>
                    <a:lnTo>
                      <a:pt x="450" y="5073"/>
                    </a:lnTo>
                    <a:lnTo>
                      <a:pt x="634" y="4972"/>
                    </a:lnTo>
                    <a:lnTo>
                      <a:pt x="749" y="4868"/>
                    </a:lnTo>
                    <a:lnTo>
                      <a:pt x="774" y="4791"/>
                    </a:lnTo>
                    <a:lnTo>
                      <a:pt x="749" y="4561"/>
                    </a:lnTo>
                    <a:lnTo>
                      <a:pt x="742" y="4223"/>
                    </a:lnTo>
                    <a:lnTo>
                      <a:pt x="714" y="3749"/>
                    </a:lnTo>
                    <a:lnTo>
                      <a:pt x="714" y="3551"/>
                    </a:lnTo>
                    <a:lnTo>
                      <a:pt x="690" y="3331"/>
                    </a:lnTo>
                    <a:lnTo>
                      <a:pt x="683" y="3080"/>
                    </a:lnTo>
                    <a:lnTo>
                      <a:pt x="606" y="2652"/>
                    </a:lnTo>
                    <a:lnTo>
                      <a:pt x="551" y="2223"/>
                    </a:lnTo>
                    <a:lnTo>
                      <a:pt x="509" y="1833"/>
                    </a:lnTo>
                    <a:lnTo>
                      <a:pt x="474" y="1540"/>
                    </a:lnTo>
                    <a:lnTo>
                      <a:pt x="457" y="1017"/>
                    </a:lnTo>
                    <a:lnTo>
                      <a:pt x="443" y="704"/>
                    </a:lnTo>
                    <a:lnTo>
                      <a:pt x="450" y="324"/>
                    </a:lnTo>
                    <a:lnTo>
                      <a:pt x="484" y="0"/>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39526" name="Picture 2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5" y="1451"/>
                <a:ext cx="4218" cy="6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9062" name="Group 294"/>
            <p:cNvGrpSpPr>
              <a:grpSpLocks/>
            </p:cNvGrpSpPr>
            <p:nvPr/>
          </p:nvGrpSpPr>
          <p:grpSpPr bwMode="auto">
            <a:xfrm>
              <a:off x="3343" y="5488"/>
              <a:ext cx="394" cy="484"/>
              <a:chOff x="3343" y="5488"/>
              <a:chExt cx="394" cy="484"/>
            </a:xfrm>
          </p:grpSpPr>
          <p:sp>
            <p:nvSpPr>
              <p:cNvPr id="39524" name="Freeform 295"/>
              <p:cNvSpPr>
                <a:spLocks/>
              </p:cNvSpPr>
              <p:nvPr/>
            </p:nvSpPr>
            <p:spPr bwMode="auto">
              <a:xfrm>
                <a:off x="3343" y="5488"/>
                <a:ext cx="394" cy="484"/>
              </a:xfrm>
              <a:custGeom>
                <a:avLst/>
                <a:gdLst>
                  <a:gd name="T0" fmla="*/ 0 w 394"/>
                  <a:gd name="T1" fmla="*/ 5488 h 484"/>
                  <a:gd name="T2" fmla="*/ 94 w 394"/>
                  <a:gd name="T3" fmla="*/ 5610 h 484"/>
                  <a:gd name="T4" fmla="*/ 216 w 394"/>
                  <a:gd name="T5" fmla="*/ 5718 h 484"/>
                  <a:gd name="T6" fmla="*/ 341 w 394"/>
                  <a:gd name="T7" fmla="*/ 5885 h 484"/>
                  <a:gd name="T8" fmla="*/ 393 w 394"/>
                  <a:gd name="T9" fmla="*/ 5973 h 484"/>
                  <a:gd name="T10" fmla="*/ 0 60000 65536"/>
                  <a:gd name="T11" fmla="*/ 0 60000 65536"/>
                  <a:gd name="T12" fmla="*/ 0 60000 65536"/>
                  <a:gd name="T13" fmla="*/ 0 60000 65536"/>
                  <a:gd name="T14" fmla="*/ 0 60000 65536"/>
                  <a:gd name="T15" fmla="*/ 0 w 394"/>
                  <a:gd name="T16" fmla="*/ 0 h 484"/>
                  <a:gd name="T17" fmla="*/ 394 w 394"/>
                  <a:gd name="T18" fmla="*/ 484 h 484"/>
                </a:gdLst>
                <a:ahLst/>
                <a:cxnLst>
                  <a:cxn ang="T10">
                    <a:pos x="T0" y="T1"/>
                  </a:cxn>
                  <a:cxn ang="T11">
                    <a:pos x="T2" y="T3"/>
                  </a:cxn>
                  <a:cxn ang="T12">
                    <a:pos x="T4" y="T5"/>
                  </a:cxn>
                  <a:cxn ang="T13">
                    <a:pos x="T6" y="T7"/>
                  </a:cxn>
                  <a:cxn ang="T14">
                    <a:pos x="T8" y="T9"/>
                  </a:cxn>
                </a:cxnLst>
                <a:rect l="T15" t="T16" r="T17" b="T18"/>
                <a:pathLst>
                  <a:path w="394" h="484">
                    <a:moveTo>
                      <a:pt x="0" y="0"/>
                    </a:moveTo>
                    <a:lnTo>
                      <a:pt x="94" y="122"/>
                    </a:lnTo>
                    <a:lnTo>
                      <a:pt x="216" y="230"/>
                    </a:lnTo>
                    <a:lnTo>
                      <a:pt x="341" y="397"/>
                    </a:lnTo>
                    <a:lnTo>
                      <a:pt x="393" y="485"/>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63" name="Group 296"/>
            <p:cNvGrpSpPr>
              <a:grpSpLocks/>
            </p:cNvGrpSpPr>
            <p:nvPr/>
          </p:nvGrpSpPr>
          <p:grpSpPr bwMode="auto">
            <a:xfrm>
              <a:off x="3479" y="5610"/>
              <a:ext cx="77" cy="70"/>
              <a:chOff x="3479" y="5610"/>
              <a:chExt cx="77" cy="70"/>
            </a:xfrm>
          </p:grpSpPr>
          <p:sp>
            <p:nvSpPr>
              <p:cNvPr id="39523" name="Freeform 297"/>
              <p:cNvSpPr>
                <a:spLocks/>
              </p:cNvSpPr>
              <p:nvPr/>
            </p:nvSpPr>
            <p:spPr bwMode="auto">
              <a:xfrm>
                <a:off x="3479" y="5610"/>
                <a:ext cx="77" cy="70"/>
              </a:xfrm>
              <a:custGeom>
                <a:avLst/>
                <a:gdLst>
                  <a:gd name="T0" fmla="*/ 0 w 77"/>
                  <a:gd name="T1" fmla="*/ 5642 h 70"/>
                  <a:gd name="T2" fmla="*/ 76 w 77"/>
                  <a:gd name="T3" fmla="*/ 5610 h 70"/>
                  <a:gd name="T4" fmla="*/ 48 w 77"/>
                  <a:gd name="T5" fmla="*/ 5680 h 70"/>
                  <a:gd name="T6" fmla="*/ 0 60000 65536"/>
                  <a:gd name="T7" fmla="*/ 0 60000 65536"/>
                  <a:gd name="T8" fmla="*/ 0 60000 65536"/>
                  <a:gd name="T9" fmla="*/ 0 w 77"/>
                  <a:gd name="T10" fmla="*/ 0 h 70"/>
                  <a:gd name="T11" fmla="*/ 77 w 77"/>
                  <a:gd name="T12" fmla="*/ 70 h 70"/>
                </a:gdLst>
                <a:ahLst/>
                <a:cxnLst>
                  <a:cxn ang="T6">
                    <a:pos x="T0" y="T1"/>
                  </a:cxn>
                  <a:cxn ang="T7">
                    <a:pos x="T2" y="T3"/>
                  </a:cxn>
                  <a:cxn ang="T8">
                    <a:pos x="T4" y="T5"/>
                  </a:cxn>
                </a:cxnLst>
                <a:rect l="T9" t="T10" r="T11" b="T12"/>
                <a:pathLst>
                  <a:path w="77" h="70">
                    <a:moveTo>
                      <a:pt x="0" y="32"/>
                    </a:moveTo>
                    <a:lnTo>
                      <a:pt x="76" y="0"/>
                    </a:lnTo>
                    <a:lnTo>
                      <a:pt x="48" y="70"/>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64" name="Group 298"/>
            <p:cNvGrpSpPr>
              <a:grpSpLocks/>
            </p:cNvGrpSpPr>
            <p:nvPr/>
          </p:nvGrpSpPr>
          <p:grpSpPr bwMode="auto">
            <a:xfrm>
              <a:off x="2350" y="7105"/>
              <a:ext cx="59" cy="77"/>
              <a:chOff x="2350" y="7105"/>
              <a:chExt cx="59" cy="77"/>
            </a:xfrm>
          </p:grpSpPr>
          <p:sp>
            <p:nvSpPr>
              <p:cNvPr id="39521" name="Freeform 299"/>
              <p:cNvSpPr>
                <a:spLocks/>
              </p:cNvSpPr>
              <p:nvPr/>
            </p:nvSpPr>
            <p:spPr bwMode="auto">
              <a:xfrm>
                <a:off x="2350" y="7105"/>
                <a:ext cx="59" cy="77"/>
              </a:xfrm>
              <a:custGeom>
                <a:avLst/>
                <a:gdLst>
                  <a:gd name="T0" fmla="*/ 0 w 59"/>
                  <a:gd name="T1" fmla="*/ 7154 h 77"/>
                  <a:gd name="T2" fmla="*/ 59 w 59"/>
                  <a:gd name="T3" fmla="*/ 7105 h 77"/>
                  <a:gd name="T4" fmla="*/ 59 w 59"/>
                  <a:gd name="T5" fmla="*/ 7182 h 77"/>
                  <a:gd name="T6" fmla="*/ 0 60000 65536"/>
                  <a:gd name="T7" fmla="*/ 0 60000 65536"/>
                  <a:gd name="T8" fmla="*/ 0 60000 65536"/>
                  <a:gd name="T9" fmla="*/ 0 w 59"/>
                  <a:gd name="T10" fmla="*/ 0 h 77"/>
                  <a:gd name="T11" fmla="*/ 59 w 59"/>
                  <a:gd name="T12" fmla="*/ 77 h 77"/>
                </a:gdLst>
                <a:ahLst/>
                <a:cxnLst>
                  <a:cxn ang="T6">
                    <a:pos x="T0" y="T1"/>
                  </a:cxn>
                  <a:cxn ang="T7">
                    <a:pos x="T2" y="T3"/>
                  </a:cxn>
                  <a:cxn ang="T8">
                    <a:pos x="T4" y="T5"/>
                  </a:cxn>
                </a:cxnLst>
                <a:rect l="T9" t="T10" r="T11" b="T12"/>
                <a:pathLst>
                  <a:path w="59" h="77">
                    <a:moveTo>
                      <a:pt x="0" y="49"/>
                    </a:moveTo>
                    <a:lnTo>
                      <a:pt x="59" y="0"/>
                    </a:lnTo>
                    <a:lnTo>
                      <a:pt x="59" y="77"/>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39522" name="Picture 3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2" y="8124"/>
                <a:ext cx="3423" cy="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9065" name="Group 301"/>
            <p:cNvGrpSpPr>
              <a:grpSpLocks/>
            </p:cNvGrpSpPr>
            <p:nvPr/>
          </p:nvGrpSpPr>
          <p:grpSpPr bwMode="auto">
            <a:xfrm>
              <a:off x="4043" y="6635"/>
              <a:ext cx="167" cy="129"/>
              <a:chOff x="4043" y="6635"/>
              <a:chExt cx="167" cy="129"/>
            </a:xfrm>
          </p:grpSpPr>
          <p:sp>
            <p:nvSpPr>
              <p:cNvPr id="39520" name="Freeform 302"/>
              <p:cNvSpPr>
                <a:spLocks/>
              </p:cNvSpPr>
              <p:nvPr/>
            </p:nvSpPr>
            <p:spPr bwMode="auto">
              <a:xfrm>
                <a:off x="4043" y="6635"/>
                <a:ext cx="167" cy="129"/>
              </a:xfrm>
              <a:custGeom>
                <a:avLst/>
                <a:gdLst>
                  <a:gd name="T0" fmla="*/ 0 w 167"/>
                  <a:gd name="T1" fmla="*/ 6635 h 129"/>
                  <a:gd name="T2" fmla="*/ 63 w 167"/>
                  <a:gd name="T3" fmla="*/ 6683 h 129"/>
                  <a:gd name="T4" fmla="*/ 119 w 167"/>
                  <a:gd name="T5" fmla="*/ 6729 h 129"/>
                  <a:gd name="T6" fmla="*/ 167 w 167"/>
                  <a:gd name="T7" fmla="*/ 6764 h 129"/>
                  <a:gd name="T8" fmla="*/ 0 60000 65536"/>
                  <a:gd name="T9" fmla="*/ 0 60000 65536"/>
                  <a:gd name="T10" fmla="*/ 0 60000 65536"/>
                  <a:gd name="T11" fmla="*/ 0 60000 65536"/>
                  <a:gd name="T12" fmla="*/ 0 w 167"/>
                  <a:gd name="T13" fmla="*/ 0 h 129"/>
                  <a:gd name="T14" fmla="*/ 167 w 167"/>
                  <a:gd name="T15" fmla="*/ 129 h 129"/>
                </a:gdLst>
                <a:ahLst/>
                <a:cxnLst>
                  <a:cxn ang="T8">
                    <a:pos x="T0" y="T1"/>
                  </a:cxn>
                  <a:cxn ang="T9">
                    <a:pos x="T2" y="T3"/>
                  </a:cxn>
                  <a:cxn ang="T10">
                    <a:pos x="T4" y="T5"/>
                  </a:cxn>
                  <a:cxn ang="T11">
                    <a:pos x="T6" y="T7"/>
                  </a:cxn>
                </a:cxnLst>
                <a:rect l="T12" t="T13" r="T14" b="T15"/>
                <a:pathLst>
                  <a:path w="167" h="129">
                    <a:moveTo>
                      <a:pt x="0" y="0"/>
                    </a:moveTo>
                    <a:lnTo>
                      <a:pt x="63" y="48"/>
                    </a:lnTo>
                    <a:lnTo>
                      <a:pt x="119" y="94"/>
                    </a:lnTo>
                    <a:lnTo>
                      <a:pt x="167" y="129"/>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66" name="Group 303"/>
            <p:cNvGrpSpPr>
              <a:grpSpLocks/>
            </p:cNvGrpSpPr>
            <p:nvPr/>
          </p:nvGrpSpPr>
          <p:grpSpPr bwMode="auto">
            <a:xfrm>
              <a:off x="4318" y="6851"/>
              <a:ext cx="115" cy="146"/>
              <a:chOff x="4318" y="6851"/>
              <a:chExt cx="115" cy="146"/>
            </a:xfrm>
          </p:grpSpPr>
          <p:sp>
            <p:nvSpPr>
              <p:cNvPr id="39519" name="Freeform 304"/>
              <p:cNvSpPr>
                <a:spLocks/>
              </p:cNvSpPr>
              <p:nvPr/>
            </p:nvSpPr>
            <p:spPr bwMode="auto">
              <a:xfrm>
                <a:off x="4318" y="6851"/>
                <a:ext cx="115" cy="146"/>
              </a:xfrm>
              <a:custGeom>
                <a:avLst/>
                <a:gdLst>
                  <a:gd name="T0" fmla="*/ 0 w 115"/>
                  <a:gd name="T1" fmla="*/ 6851 h 146"/>
                  <a:gd name="T2" fmla="*/ 46 w 115"/>
                  <a:gd name="T3" fmla="*/ 6903 h 146"/>
                  <a:gd name="T4" fmla="*/ 87 w 115"/>
                  <a:gd name="T5" fmla="*/ 6952 h 146"/>
                  <a:gd name="T6" fmla="*/ 115 w 115"/>
                  <a:gd name="T7" fmla="*/ 6997 h 146"/>
                  <a:gd name="T8" fmla="*/ 0 60000 65536"/>
                  <a:gd name="T9" fmla="*/ 0 60000 65536"/>
                  <a:gd name="T10" fmla="*/ 0 60000 65536"/>
                  <a:gd name="T11" fmla="*/ 0 60000 65536"/>
                  <a:gd name="T12" fmla="*/ 0 w 115"/>
                  <a:gd name="T13" fmla="*/ 0 h 146"/>
                  <a:gd name="T14" fmla="*/ 115 w 115"/>
                  <a:gd name="T15" fmla="*/ 146 h 146"/>
                </a:gdLst>
                <a:ahLst/>
                <a:cxnLst>
                  <a:cxn ang="T8">
                    <a:pos x="T0" y="T1"/>
                  </a:cxn>
                  <a:cxn ang="T9">
                    <a:pos x="T2" y="T3"/>
                  </a:cxn>
                  <a:cxn ang="T10">
                    <a:pos x="T4" y="T5"/>
                  </a:cxn>
                  <a:cxn ang="T11">
                    <a:pos x="T6" y="T7"/>
                  </a:cxn>
                </a:cxnLst>
                <a:rect l="T12" t="T13" r="T14" b="T15"/>
                <a:pathLst>
                  <a:path w="115" h="146">
                    <a:moveTo>
                      <a:pt x="0" y="0"/>
                    </a:moveTo>
                    <a:lnTo>
                      <a:pt x="46" y="52"/>
                    </a:lnTo>
                    <a:lnTo>
                      <a:pt x="87" y="101"/>
                    </a:lnTo>
                    <a:lnTo>
                      <a:pt x="115" y="146"/>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67" name="Group 305"/>
            <p:cNvGrpSpPr>
              <a:grpSpLocks/>
            </p:cNvGrpSpPr>
            <p:nvPr/>
          </p:nvGrpSpPr>
          <p:grpSpPr bwMode="auto">
            <a:xfrm>
              <a:off x="4437" y="7077"/>
              <a:ext cx="31" cy="171"/>
              <a:chOff x="4437" y="7077"/>
              <a:chExt cx="31" cy="171"/>
            </a:xfrm>
          </p:grpSpPr>
          <p:sp>
            <p:nvSpPr>
              <p:cNvPr id="39518" name="Freeform 306"/>
              <p:cNvSpPr>
                <a:spLocks/>
              </p:cNvSpPr>
              <p:nvPr/>
            </p:nvSpPr>
            <p:spPr bwMode="auto">
              <a:xfrm>
                <a:off x="4437" y="7077"/>
                <a:ext cx="31" cy="171"/>
              </a:xfrm>
              <a:custGeom>
                <a:avLst/>
                <a:gdLst>
                  <a:gd name="T0" fmla="*/ 21 w 31"/>
                  <a:gd name="T1" fmla="*/ 7077 h 171"/>
                  <a:gd name="T2" fmla="*/ 31 w 31"/>
                  <a:gd name="T3" fmla="*/ 7136 h 171"/>
                  <a:gd name="T4" fmla="*/ 17 w 31"/>
                  <a:gd name="T5" fmla="*/ 7199 h 171"/>
                  <a:gd name="T6" fmla="*/ 0 w 31"/>
                  <a:gd name="T7" fmla="*/ 7248 h 171"/>
                  <a:gd name="T8" fmla="*/ 0 60000 65536"/>
                  <a:gd name="T9" fmla="*/ 0 60000 65536"/>
                  <a:gd name="T10" fmla="*/ 0 60000 65536"/>
                  <a:gd name="T11" fmla="*/ 0 60000 65536"/>
                  <a:gd name="T12" fmla="*/ 0 w 31"/>
                  <a:gd name="T13" fmla="*/ 0 h 171"/>
                  <a:gd name="T14" fmla="*/ 31 w 31"/>
                  <a:gd name="T15" fmla="*/ 171 h 171"/>
                </a:gdLst>
                <a:ahLst/>
                <a:cxnLst>
                  <a:cxn ang="T8">
                    <a:pos x="T0" y="T1"/>
                  </a:cxn>
                  <a:cxn ang="T9">
                    <a:pos x="T2" y="T3"/>
                  </a:cxn>
                  <a:cxn ang="T10">
                    <a:pos x="T4" y="T5"/>
                  </a:cxn>
                  <a:cxn ang="T11">
                    <a:pos x="T6" y="T7"/>
                  </a:cxn>
                </a:cxnLst>
                <a:rect l="T12" t="T13" r="T14" b="T15"/>
                <a:pathLst>
                  <a:path w="31" h="171">
                    <a:moveTo>
                      <a:pt x="21" y="0"/>
                    </a:moveTo>
                    <a:lnTo>
                      <a:pt x="31" y="59"/>
                    </a:lnTo>
                    <a:lnTo>
                      <a:pt x="17" y="122"/>
                    </a:lnTo>
                    <a:lnTo>
                      <a:pt x="0" y="171"/>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68" name="Group 307"/>
            <p:cNvGrpSpPr>
              <a:grpSpLocks/>
            </p:cNvGrpSpPr>
            <p:nvPr/>
          </p:nvGrpSpPr>
          <p:grpSpPr bwMode="auto">
            <a:xfrm>
              <a:off x="4395" y="7335"/>
              <a:ext cx="14" cy="188"/>
              <a:chOff x="4395" y="7335"/>
              <a:chExt cx="14" cy="188"/>
            </a:xfrm>
          </p:grpSpPr>
          <p:sp>
            <p:nvSpPr>
              <p:cNvPr id="39517" name="Freeform 308"/>
              <p:cNvSpPr>
                <a:spLocks/>
              </p:cNvSpPr>
              <p:nvPr/>
            </p:nvSpPr>
            <p:spPr bwMode="auto">
              <a:xfrm>
                <a:off x="4395" y="7335"/>
                <a:ext cx="14" cy="188"/>
              </a:xfrm>
              <a:custGeom>
                <a:avLst/>
                <a:gdLst>
                  <a:gd name="T0" fmla="*/ 14 w 14"/>
                  <a:gd name="T1" fmla="*/ 7335 h 188"/>
                  <a:gd name="T2" fmla="*/ 0 w 14"/>
                  <a:gd name="T3" fmla="*/ 7405 h 188"/>
                  <a:gd name="T4" fmla="*/ 0 w 14"/>
                  <a:gd name="T5" fmla="*/ 7467 h 188"/>
                  <a:gd name="T6" fmla="*/ 14 w 14"/>
                  <a:gd name="T7" fmla="*/ 7523 h 188"/>
                  <a:gd name="T8" fmla="*/ 0 60000 65536"/>
                  <a:gd name="T9" fmla="*/ 0 60000 65536"/>
                  <a:gd name="T10" fmla="*/ 0 60000 65536"/>
                  <a:gd name="T11" fmla="*/ 0 60000 65536"/>
                  <a:gd name="T12" fmla="*/ 0 w 14"/>
                  <a:gd name="T13" fmla="*/ 0 h 188"/>
                  <a:gd name="T14" fmla="*/ 14 w 14"/>
                  <a:gd name="T15" fmla="*/ 188 h 188"/>
                </a:gdLst>
                <a:ahLst/>
                <a:cxnLst>
                  <a:cxn ang="T8">
                    <a:pos x="T0" y="T1"/>
                  </a:cxn>
                  <a:cxn ang="T9">
                    <a:pos x="T2" y="T3"/>
                  </a:cxn>
                  <a:cxn ang="T10">
                    <a:pos x="T4" y="T5"/>
                  </a:cxn>
                  <a:cxn ang="T11">
                    <a:pos x="T6" y="T7"/>
                  </a:cxn>
                </a:cxnLst>
                <a:rect l="T12" t="T13" r="T14" b="T15"/>
                <a:pathLst>
                  <a:path w="14" h="188">
                    <a:moveTo>
                      <a:pt x="14" y="0"/>
                    </a:moveTo>
                    <a:lnTo>
                      <a:pt x="0" y="70"/>
                    </a:lnTo>
                    <a:lnTo>
                      <a:pt x="0" y="132"/>
                    </a:lnTo>
                    <a:lnTo>
                      <a:pt x="14" y="188"/>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69" name="Group 309"/>
            <p:cNvGrpSpPr>
              <a:grpSpLocks/>
            </p:cNvGrpSpPr>
            <p:nvPr/>
          </p:nvGrpSpPr>
          <p:grpSpPr bwMode="auto">
            <a:xfrm>
              <a:off x="4412" y="7589"/>
              <a:ext cx="63" cy="213"/>
              <a:chOff x="4412" y="7589"/>
              <a:chExt cx="63" cy="213"/>
            </a:xfrm>
          </p:grpSpPr>
          <p:sp>
            <p:nvSpPr>
              <p:cNvPr id="39516" name="Freeform 310"/>
              <p:cNvSpPr>
                <a:spLocks/>
              </p:cNvSpPr>
              <p:nvPr/>
            </p:nvSpPr>
            <p:spPr bwMode="auto">
              <a:xfrm>
                <a:off x="4412" y="7589"/>
                <a:ext cx="63" cy="213"/>
              </a:xfrm>
              <a:custGeom>
                <a:avLst/>
                <a:gdLst>
                  <a:gd name="T0" fmla="*/ 0 w 63"/>
                  <a:gd name="T1" fmla="*/ 7589 h 213"/>
                  <a:gd name="T2" fmla="*/ 18 w 63"/>
                  <a:gd name="T3" fmla="*/ 7677 h 213"/>
                  <a:gd name="T4" fmla="*/ 42 w 63"/>
                  <a:gd name="T5" fmla="*/ 7732 h 213"/>
                  <a:gd name="T6" fmla="*/ 63 w 63"/>
                  <a:gd name="T7" fmla="*/ 7802 h 213"/>
                  <a:gd name="T8" fmla="*/ 0 60000 65536"/>
                  <a:gd name="T9" fmla="*/ 0 60000 65536"/>
                  <a:gd name="T10" fmla="*/ 0 60000 65536"/>
                  <a:gd name="T11" fmla="*/ 0 60000 65536"/>
                  <a:gd name="T12" fmla="*/ 0 w 63"/>
                  <a:gd name="T13" fmla="*/ 0 h 213"/>
                  <a:gd name="T14" fmla="*/ 63 w 63"/>
                  <a:gd name="T15" fmla="*/ 213 h 213"/>
                </a:gdLst>
                <a:ahLst/>
                <a:cxnLst>
                  <a:cxn ang="T8">
                    <a:pos x="T0" y="T1"/>
                  </a:cxn>
                  <a:cxn ang="T9">
                    <a:pos x="T2" y="T3"/>
                  </a:cxn>
                  <a:cxn ang="T10">
                    <a:pos x="T4" y="T5"/>
                  </a:cxn>
                  <a:cxn ang="T11">
                    <a:pos x="T6" y="T7"/>
                  </a:cxn>
                </a:cxnLst>
                <a:rect l="T12" t="T13" r="T14" b="T15"/>
                <a:pathLst>
                  <a:path w="63" h="213">
                    <a:moveTo>
                      <a:pt x="0" y="0"/>
                    </a:moveTo>
                    <a:lnTo>
                      <a:pt x="18" y="88"/>
                    </a:lnTo>
                    <a:lnTo>
                      <a:pt x="42" y="143"/>
                    </a:lnTo>
                    <a:lnTo>
                      <a:pt x="63" y="213"/>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70" name="Group 311"/>
            <p:cNvGrpSpPr>
              <a:grpSpLocks/>
            </p:cNvGrpSpPr>
            <p:nvPr/>
          </p:nvGrpSpPr>
          <p:grpSpPr bwMode="auto">
            <a:xfrm>
              <a:off x="4506" y="7872"/>
              <a:ext cx="122" cy="216"/>
              <a:chOff x="4506" y="7872"/>
              <a:chExt cx="122" cy="216"/>
            </a:xfrm>
          </p:grpSpPr>
          <p:sp>
            <p:nvSpPr>
              <p:cNvPr id="39515" name="Freeform 312"/>
              <p:cNvSpPr>
                <a:spLocks/>
              </p:cNvSpPr>
              <p:nvPr/>
            </p:nvSpPr>
            <p:spPr bwMode="auto">
              <a:xfrm>
                <a:off x="4506" y="7872"/>
                <a:ext cx="122" cy="216"/>
              </a:xfrm>
              <a:custGeom>
                <a:avLst/>
                <a:gdLst>
                  <a:gd name="T0" fmla="*/ 0 w 122"/>
                  <a:gd name="T1" fmla="*/ 7872 h 216"/>
                  <a:gd name="T2" fmla="*/ 91 w 122"/>
                  <a:gd name="T3" fmla="*/ 8004 h 216"/>
                  <a:gd name="T4" fmla="*/ 122 w 122"/>
                  <a:gd name="T5" fmla="*/ 8088 h 216"/>
                  <a:gd name="T6" fmla="*/ 0 60000 65536"/>
                  <a:gd name="T7" fmla="*/ 0 60000 65536"/>
                  <a:gd name="T8" fmla="*/ 0 60000 65536"/>
                  <a:gd name="T9" fmla="*/ 0 w 122"/>
                  <a:gd name="T10" fmla="*/ 0 h 216"/>
                  <a:gd name="T11" fmla="*/ 122 w 122"/>
                  <a:gd name="T12" fmla="*/ 216 h 216"/>
                </a:gdLst>
                <a:ahLst/>
                <a:cxnLst>
                  <a:cxn ang="T6">
                    <a:pos x="T0" y="T1"/>
                  </a:cxn>
                  <a:cxn ang="T7">
                    <a:pos x="T2" y="T3"/>
                  </a:cxn>
                  <a:cxn ang="T8">
                    <a:pos x="T4" y="T5"/>
                  </a:cxn>
                </a:cxnLst>
                <a:rect l="T9" t="T10" r="T11" b="T12"/>
                <a:pathLst>
                  <a:path w="122" h="216">
                    <a:moveTo>
                      <a:pt x="0" y="0"/>
                    </a:moveTo>
                    <a:lnTo>
                      <a:pt x="91" y="132"/>
                    </a:lnTo>
                    <a:lnTo>
                      <a:pt x="122" y="216"/>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71" name="Group 313"/>
            <p:cNvGrpSpPr>
              <a:grpSpLocks/>
            </p:cNvGrpSpPr>
            <p:nvPr/>
          </p:nvGrpSpPr>
          <p:grpSpPr bwMode="auto">
            <a:xfrm>
              <a:off x="4500" y="7129"/>
              <a:ext cx="143" cy="188"/>
              <a:chOff x="4500" y="7129"/>
              <a:chExt cx="143" cy="188"/>
            </a:xfrm>
          </p:grpSpPr>
          <p:sp>
            <p:nvSpPr>
              <p:cNvPr id="39514" name="Freeform 314"/>
              <p:cNvSpPr>
                <a:spLocks/>
              </p:cNvSpPr>
              <p:nvPr/>
            </p:nvSpPr>
            <p:spPr bwMode="auto">
              <a:xfrm>
                <a:off x="4500" y="7129"/>
                <a:ext cx="143" cy="188"/>
              </a:xfrm>
              <a:custGeom>
                <a:avLst/>
                <a:gdLst>
                  <a:gd name="T0" fmla="*/ 0 w 143"/>
                  <a:gd name="T1" fmla="*/ 7129 h 188"/>
                  <a:gd name="T2" fmla="*/ 80 w 143"/>
                  <a:gd name="T3" fmla="*/ 7251 h 188"/>
                  <a:gd name="T4" fmla="*/ 108 w 143"/>
                  <a:gd name="T5" fmla="*/ 7286 h 188"/>
                  <a:gd name="T6" fmla="*/ 142 w 143"/>
                  <a:gd name="T7" fmla="*/ 7318 h 188"/>
                  <a:gd name="T8" fmla="*/ 0 60000 65536"/>
                  <a:gd name="T9" fmla="*/ 0 60000 65536"/>
                  <a:gd name="T10" fmla="*/ 0 60000 65536"/>
                  <a:gd name="T11" fmla="*/ 0 60000 65536"/>
                  <a:gd name="T12" fmla="*/ 0 w 143"/>
                  <a:gd name="T13" fmla="*/ 0 h 188"/>
                  <a:gd name="T14" fmla="*/ 143 w 143"/>
                  <a:gd name="T15" fmla="*/ 188 h 188"/>
                </a:gdLst>
                <a:ahLst/>
                <a:cxnLst>
                  <a:cxn ang="T8">
                    <a:pos x="T0" y="T1"/>
                  </a:cxn>
                  <a:cxn ang="T9">
                    <a:pos x="T2" y="T3"/>
                  </a:cxn>
                  <a:cxn ang="T10">
                    <a:pos x="T4" y="T5"/>
                  </a:cxn>
                  <a:cxn ang="T11">
                    <a:pos x="T6" y="T7"/>
                  </a:cxn>
                </a:cxnLst>
                <a:rect l="T12" t="T13" r="T14" b="T15"/>
                <a:pathLst>
                  <a:path w="143" h="188">
                    <a:moveTo>
                      <a:pt x="0" y="0"/>
                    </a:moveTo>
                    <a:lnTo>
                      <a:pt x="80" y="122"/>
                    </a:lnTo>
                    <a:lnTo>
                      <a:pt x="108" y="157"/>
                    </a:lnTo>
                    <a:lnTo>
                      <a:pt x="142" y="189"/>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72" name="Group 315"/>
            <p:cNvGrpSpPr>
              <a:grpSpLocks/>
            </p:cNvGrpSpPr>
            <p:nvPr/>
          </p:nvGrpSpPr>
          <p:grpSpPr bwMode="auto">
            <a:xfrm>
              <a:off x="4691" y="7373"/>
              <a:ext cx="185" cy="150"/>
              <a:chOff x="4691" y="7373"/>
              <a:chExt cx="185" cy="150"/>
            </a:xfrm>
          </p:grpSpPr>
          <p:sp>
            <p:nvSpPr>
              <p:cNvPr id="39513" name="Freeform 316"/>
              <p:cNvSpPr>
                <a:spLocks/>
              </p:cNvSpPr>
              <p:nvPr/>
            </p:nvSpPr>
            <p:spPr bwMode="auto">
              <a:xfrm>
                <a:off x="4691" y="7373"/>
                <a:ext cx="185" cy="150"/>
              </a:xfrm>
              <a:custGeom>
                <a:avLst/>
                <a:gdLst>
                  <a:gd name="T0" fmla="*/ 0 w 185"/>
                  <a:gd name="T1" fmla="*/ 7373 h 150"/>
                  <a:gd name="T2" fmla="*/ 77 w 185"/>
                  <a:gd name="T3" fmla="*/ 7440 h 150"/>
                  <a:gd name="T4" fmla="*/ 119 w 185"/>
                  <a:gd name="T5" fmla="*/ 7478 h 150"/>
                  <a:gd name="T6" fmla="*/ 185 w 185"/>
                  <a:gd name="T7" fmla="*/ 7523 h 150"/>
                  <a:gd name="T8" fmla="*/ 0 60000 65536"/>
                  <a:gd name="T9" fmla="*/ 0 60000 65536"/>
                  <a:gd name="T10" fmla="*/ 0 60000 65536"/>
                  <a:gd name="T11" fmla="*/ 0 60000 65536"/>
                  <a:gd name="T12" fmla="*/ 0 w 185"/>
                  <a:gd name="T13" fmla="*/ 0 h 150"/>
                  <a:gd name="T14" fmla="*/ 185 w 185"/>
                  <a:gd name="T15" fmla="*/ 150 h 150"/>
                </a:gdLst>
                <a:ahLst/>
                <a:cxnLst>
                  <a:cxn ang="T8">
                    <a:pos x="T0" y="T1"/>
                  </a:cxn>
                  <a:cxn ang="T9">
                    <a:pos x="T2" y="T3"/>
                  </a:cxn>
                  <a:cxn ang="T10">
                    <a:pos x="T4" y="T5"/>
                  </a:cxn>
                  <a:cxn ang="T11">
                    <a:pos x="T6" y="T7"/>
                  </a:cxn>
                </a:cxnLst>
                <a:rect l="T12" t="T13" r="T14" b="T15"/>
                <a:pathLst>
                  <a:path w="185" h="150">
                    <a:moveTo>
                      <a:pt x="0" y="0"/>
                    </a:moveTo>
                    <a:lnTo>
                      <a:pt x="77" y="67"/>
                    </a:lnTo>
                    <a:lnTo>
                      <a:pt x="119" y="105"/>
                    </a:lnTo>
                    <a:lnTo>
                      <a:pt x="185" y="150"/>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73" name="Group 317"/>
            <p:cNvGrpSpPr>
              <a:grpSpLocks/>
            </p:cNvGrpSpPr>
            <p:nvPr/>
          </p:nvGrpSpPr>
          <p:grpSpPr bwMode="auto">
            <a:xfrm>
              <a:off x="4946" y="7569"/>
              <a:ext cx="178" cy="143"/>
              <a:chOff x="4946" y="7569"/>
              <a:chExt cx="178" cy="143"/>
            </a:xfrm>
          </p:grpSpPr>
          <p:sp>
            <p:nvSpPr>
              <p:cNvPr id="39512" name="Freeform 318"/>
              <p:cNvSpPr>
                <a:spLocks/>
              </p:cNvSpPr>
              <p:nvPr/>
            </p:nvSpPr>
            <p:spPr bwMode="auto">
              <a:xfrm>
                <a:off x="4946" y="7569"/>
                <a:ext cx="178" cy="143"/>
              </a:xfrm>
              <a:custGeom>
                <a:avLst/>
                <a:gdLst>
                  <a:gd name="T0" fmla="*/ 0 w 178"/>
                  <a:gd name="T1" fmla="*/ 7569 h 143"/>
                  <a:gd name="T2" fmla="*/ 62 w 178"/>
                  <a:gd name="T3" fmla="*/ 7617 h 143"/>
                  <a:gd name="T4" fmla="*/ 118 w 178"/>
                  <a:gd name="T5" fmla="*/ 7659 h 143"/>
                  <a:gd name="T6" fmla="*/ 177 w 178"/>
                  <a:gd name="T7" fmla="*/ 7711 h 143"/>
                  <a:gd name="T8" fmla="*/ 0 60000 65536"/>
                  <a:gd name="T9" fmla="*/ 0 60000 65536"/>
                  <a:gd name="T10" fmla="*/ 0 60000 65536"/>
                  <a:gd name="T11" fmla="*/ 0 60000 65536"/>
                  <a:gd name="T12" fmla="*/ 0 w 178"/>
                  <a:gd name="T13" fmla="*/ 0 h 143"/>
                  <a:gd name="T14" fmla="*/ 178 w 178"/>
                  <a:gd name="T15" fmla="*/ 143 h 143"/>
                </a:gdLst>
                <a:ahLst/>
                <a:cxnLst>
                  <a:cxn ang="T8">
                    <a:pos x="T0" y="T1"/>
                  </a:cxn>
                  <a:cxn ang="T9">
                    <a:pos x="T2" y="T3"/>
                  </a:cxn>
                  <a:cxn ang="T10">
                    <a:pos x="T4" y="T5"/>
                  </a:cxn>
                  <a:cxn ang="T11">
                    <a:pos x="T6" y="T7"/>
                  </a:cxn>
                </a:cxnLst>
                <a:rect l="T12" t="T13" r="T14" b="T15"/>
                <a:pathLst>
                  <a:path w="178" h="143">
                    <a:moveTo>
                      <a:pt x="0" y="0"/>
                    </a:moveTo>
                    <a:lnTo>
                      <a:pt x="62" y="48"/>
                    </a:lnTo>
                    <a:lnTo>
                      <a:pt x="118" y="90"/>
                    </a:lnTo>
                    <a:lnTo>
                      <a:pt x="177" y="142"/>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74" name="Group 319"/>
            <p:cNvGrpSpPr>
              <a:grpSpLocks/>
            </p:cNvGrpSpPr>
            <p:nvPr/>
          </p:nvGrpSpPr>
          <p:grpSpPr bwMode="auto">
            <a:xfrm>
              <a:off x="4702" y="7129"/>
              <a:ext cx="63" cy="178"/>
              <a:chOff x="4702" y="7129"/>
              <a:chExt cx="63" cy="178"/>
            </a:xfrm>
          </p:grpSpPr>
          <p:sp>
            <p:nvSpPr>
              <p:cNvPr id="39511" name="Freeform 320"/>
              <p:cNvSpPr>
                <a:spLocks/>
              </p:cNvSpPr>
              <p:nvPr/>
            </p:nvSpPr>
            <p:spPr bwMode="auto">
              <a:xfrm>
                <a:off x="4702" y="7129"/>
                <a:ext cx="63" cy="178"/>
              </a:xfrm>
              <a:custGeom>
                <a:avLst/>
                <a:gdLst>
                  <a:gd name="T0" fmla="*/ 0 w 63"/>
                  <a:gd name="T1" fmla="*/ 7129 h 178"/>
                  <a:gd name="T2" fmla="*/ 24 w 63"/>
                  <a:gd name="T3" fmla="*/ 7217 h 178"/>
                  <a:gd name="T4" fmla="*/ 45 w 63"/>
                  <a:gd name="T5" fmla="*/ 7272 h 178"/>
                  <a:gd name="T6" fmla="*/ 62 w 63"/>
                  <a:gd name="T7" fmla="*/ 7307 h 178"/>
                  <a:gd name="T8" fmla="*/ 0 60000 65536"/>
                  <a:gd name="T9" fmla="*/ 0 60000 65536"/>
                  <a:gd name="T10" fmla="*/ 0 60000 65536"/>
                  <a:gd name="T11" fmla="*/ 0 60000 65536"/>
                  <a:gd name="T12" fmla="*/ 0 w 63"/>
                  <a:gd name="T13" fmla="*/ 0 h 178"/>
                  <a:gd name="T14" fmla="*/ 63 w 63"/>
                  <a:gd name="T15" fmla="*/ 178 h 178"/>
                </a:gdLst>
                <a:ahLst/>
                <a:cxnLst>
                  <a:cxn ang="T8">
                    <a:pos x="T0" y="T1"/>
                  </a:cxn>
                  <a:cxn ang="T9">
                    <a:pos x="T2" y="T3"/>
                  </a:cxn>
                  <a:cxn ang="T10">
                    <a:pos x="T4" y="T5"/>
                  </a:cxn>
                  <a:cxn ang="T11">
                    <a:pos x="T6" y="T7"/>
                  </a:cxn>
                </a:cxnLst>
                <a:rect l="T12" t="T13" r="T14" b="T15"/>
                <a:pathLst>
                  <a:path w="63" h="178">
                    <a:moveTo>
                      <a:pt x="0" y="0"/>
                    </a:moveTo>
                    <a:lnTo>
                      <a:pt x="24" y="88"/>
                    </a:lnTo>
                    <a:lnTo>
                      <a:pt x="45" y="143"/>
                    </a:lnTo>
                    <a:lnTo>
                      <a:pt x="62" y="178"/>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75" name="Group 321"/>
            <p:cNvGrpSpPr>
              <a:grpSpLocks/>
            </p:cNvGrpSpPr>
            <p:nvPr/>
          </p:nvGrpSpPr>
          <p:grpSpPr bwMode="auto">
            <a:xfrm>
              <a:off x="4799" y="7373"/>
              <a:ext cx="98" cy="143"/>
              <a:chOff x="4799" y="7373"/>
              <a:chExt cx="98" cy="143"/>
            </a:xfrm>
          </p:grpSpPr>
          <p:sp>
            <p:nvSpPr>
              <p:cNvPr id="39510" name="Freeform 322"/>
              <p:cNvSpPr>
                <a:spLocks/>
              </p:cNvSpPr>
              <p:nvPr/>
            </p:nvSpPr>
            <p:spPr bwMode="auto">
              <a:xfrm>
                <a:off x="4799" y="7373"/>
                <a:ext cx="98" cy="143"/>
              </a:xfrm>
              <a:custGeom>
                <a:avLst/>
                <a:gdLst>
                  <a:gd name="T0" fmla="*/ 0 w 98"/>
                  <a:gd name="T1" fmla="*/ 7373 h 143"/>
                  <a:gd name="T2" fmla="*/ 39 w 98"/>
                  <a:gd name="T3" fmla="*/ 7443 h 143"/>
                  <a:gd name="T4" fmla="*/ 77 w 98"/>
                  <a:gd name="T5" fmla="*/ 7485 h 143"/>
                  <a:gd name="T6" fmla="*/ 98 w 98"/>
                  <a:gd name="T7" fmla="*/ 7516 h 143"/>
                  <a:gd name="T8" fmla="*/ 0 60000 65536"/>
                  <a:gd name="T9" fmla="*/ 0 60000 65536"/>
                  <a:gd name="T10" fmla="*/ 0 60000 65536"/>
                  <a:gd name="T11" fmla="*/ 0 60000 65536"/>
                  <a:gd name="T12" fmla="*/ 0 w 98"/>
                  <a:gd name="T13" fmla="*/ 0 h 143"/>
                  <a:gd name="T14" fmla="*/ 98 w 98"/>
                  <a:gd name="T15" fmla="*/ 143 h 143"/>
                </a:gdLst>
                <a:ahLst/>
                <a:cxnLst>
                  <a:cxn ang="T8">
                    <a:pos x="T0" y="T1"/>
                  </a:cxn>
                  <a:cxn ang="T9">
                    <a:pos x="T2" y="T3"/>
                  </a:cxn>
                  <a:cxn ang="T10">
                    <a:pos x="T4" y="T5"/>
                  </a:cxn>
                  <a:cxn ang="T11">
                    <a:pos x="T6" y="T7"/>
                  </a:cxn>
                </a:cxnLst>
                <a:rect l="T12" t="T13" r="T14" b="T15"/>
                <a:pathLst>
                  <a:path w="98" h="143">
                    <a:moveTo>
                      <a:pt x="0" y="0"/>
                    </a:moveTo>
                    <a:lnTo>
                      <a:pt x="39" y="70"/>
                    </a:lnTo>
                    <a:lnTo>
                      <a:pt x="77" y="112"/>
                    </a:lnTo>
                    <a:lnTo>
                      <a:pt x="98" y="143"/>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76" name="Group 323"/>
            <p:cNvGrpSpPr>
              <a:grpSpLocks/>
            </p:cNvGrpSpPr>
            <p:nvPr/>
          </p:nvGrpSpPr>
          <p:grpSpPr bwMode="auto">
            <a:xfrm>
              <a:off x="4137" y="6527"/>
              <a:ext cx="98" cy="167"/>
              <a:chOff x="4137" y="6527"/>
              <a:chExt cx="98" cy="167"/>
            </a:xfrm>
          </p:grpSpPr>
          <p:sp>
            <p:nvSpPr>
              <p:cNvPr id="39509" name="Freeform 324"/>
              <p:cNvSpPr>
                <a:spLocks/>
              </p:cNvSpPr>
              <p:nvPr/>
            </p:nvSpPr>
            <p:spPr bwMode="auto">
              <a:xfrm>
                <a:off x="4137" y="6527"/>
                <a:ext cx="98" cy="167"/>
              </a:xfrm>
              <a:custGeom>
                <a:avLst/>
                <a:gdLst>
                  <a:gd name="T0" fmla="*/ 0 w 98"/>
                  <a:gd name="T1" fmla="*/ 6527 h 167"/>
                  <a:gd name="T2" fmla="*/ 35 w 98"/>
                  <a:gd name="T3" fmla="*/ 6593 h 167"/>
                  <a:gd name="T4" fmla="*/ 66 w 98"/>
                  <a:gd name="T5" fmla="*/ 6642 h 167"/>
                  <a:gd name="T6" fmla="*/ 98 w 98"/>
                  <a:gd name="T7" fmla="*/ 6694 h 167"/>
                  <a:gd name="T8" fmla="*/ 0 60000 65536"/>
                  <a:gd name="T9" fmla="*/ 0 60000 65536"/>
                  <a:gd name="T10" fmla="*/ 0 60000 65536"/>
                  <a:gd name="T11" fmla="*/ 0 60000 65536"/>
                  <a:gd name="T12" fmla="*/ 0 w 98"/>
                  <a:gd name="T13" fmla="*/ 0 h 167"/>
                  <a:gd name="T14" fmla="*/ 98 w 98"/>
                  <a:gd name="T15" fmla="*/ 167 h 167"/>
                </a:gdLst>
                <a:ahLst/>
                <a:cxnLst>
                  <a:cxn ang="T8">
                    <a:pos x="T0" y="T1"/>
                  </a:cxn>
                  <a:cxn ang="T9">
                    <a:pos x="T2" y="T3"/>
                  </a:cxn>
                  <a:cxn ang="T10">
                    <a:pos x="T4" y="T5"/>
                  </a:cxn>
                  <a:cxn ang="T11">
                    <a:pos x="T6" y="T7"/>
                  </a:cxn>
                </a:cxnLst>
                <a:rect l="T12" t="T13" r="T14" b="T15"/>
                <a:pathLst>
                  <a:path w="98" h="167">
                    <a:moveTo>
                      <a:pt x="0" y="0"/>
                    </a:moveTo>
                    <a:lnTo>
                      <a:pt x="35" y="66"/>
                    </a:lnTo>
                    <a:lnTo>
                      <a:pt x="66" y="115"/>
                    </a:lnTo>
                    <a:lnTo>
                      <a:pt x="98" y="167"/>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77" name="Group 325"/>
            <p:cNvGrpSpPr>
              <a:grpSpLocks/>
            </p:cNvGrpSpPr>
            <p:nvPr/>
          </p:nvGrpSpPr>
          <p:grpSpPr bwMode="auto">
            <a:xfrm>
              <a:off x="4304" y="6457"/>
              <a:ext cx="108" cy="118"/>
              <a:chOff x="4304" y="6457"/>
              <a:chExt cx="108" cy="118"/>
            </a:xfrm>
          </p:grpSpPr>
          <p:sp>
            <p:nvSpPr>
              <p:cNvPr id="39508" name="Freeform 326"/>
              <p:cNvSpPr>
                <a:spLocks/>
              </p:cNvSpPr>
              <p:nvPr/>
            </p:nvSpPr>
            <p:spPr bwMode="auto">
              <a:xfrm>
                <a:off x="4304" y="6457"/>
                <a:ext cx="108" cy="118"/>
              </a:xfrm>
              <a:custGeom>
                <a:avLst/>
                <a:gdLst>
                  <a:gd name="T0" fmla="*/ 0 w 108"/>
                  <a:gd name="T1" fmla="*/ 6457 h 118"/>
                  <a:gd name="T2" fmla="*/ 88 w 108"/>
                  <a:gd name="T3" fmla="*/ 6544 h 118"/>
                  <a:gd name="T4" fmla="*/ 108 w 108"/>
                  <a:gd name="T5" fmla="*/ 6575 h 118"/>
                  <a:gd name="T6" fmla="*/ 0 60000 65536"/>
                  <a:gd name="T7" fmla="*/ 0 60000 65536"/>
                  <a:gd name="T8" fmla="*/ 0 60000 65536"/>
                  <a:gd name="T9" fmla="*/ 0 w 108"/>
                  <a:gd name="T10" fmla="*/ 0 h 118"/>
                  <a:gd name="T11" fmla="*/ 108 w 108"/>
                  <a:gd name="T12" fmla="*/ 118 h 118"/>
                </a:gdLst>
                <a:ahLst/>
                <a:cxnLst>
                  <a:cxn ang="T6">
                    <a:pos x="T0" y="T1"/>
                  </a:cxn>
                  <a:cxn ang="T7">
                    <a:pos x="T2" y="T3"/>
                  </a:cxn>
                  <a:cxn ang="T8">
                    <a:pos x="T4" y="T5"/>
                  </a:cxn>
                </a:cxnLst>
                <a:rect l="T9" t="T10" r="T11" b="T12"/>
                <a:pathLst>
                  <a:path w="108" h="118">
                    <a:moveTo>
                      <a:pt x="0" y="0"/>
                    </a:moveTo>
                    <a:lnTo>
                      <a:pt x="88" y="87"/>
                    </a:lnTo>
                    <a:lnTo>
                      <a:pt x="108" y="118"/>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78" name="Group 327"/>
            <p:cNvGrpSpPr>
              <a:grpSpLocks/>
            </p:cNvGrpSpPr>
            <p:nvPr/>
          </p:nvGrpSpPr>
          <p:grpSpPr bwMode="auto">
            <a:xfrm>
              <a:off x="4266" y="6736"/>
              <a:ext cx="70" cy="111"/>
              <a:chOff x="4266" y="6736"/>
              <a:chExt cx="70" cy="111"/>
            </a:xfrm>
          </p:grpSpPr>
          <p:sp>
            <p:nvSpPr>
              <p:cNvPr id="39507" name="Freeform 328"/>
              <p:cNvSpPr>
                <a:spLocks/>
              </p:cNvSpPr>
              <p:nvPr/>
            </p:nvSpPr>
            <p:spPr bwMode="auto">
              <a:xfrm>
                <a:off x="4266" y="6736"/>
                <a:ext cx="70" cy="111"/>
              </a:xfrm>
              <a:custGeom>
                <a:avLst/>
                <a:gdLst>
                  <a:gd name="T0" fmla="*/ 0 w 70"/>
                  <a:gd name="T1" fmla="*/ 6736 h 111"/>
                  <a:gd name="T2" fmla="*/ 70 w 70"/>
                  <a:gd name="T3" fmla="*/ 6847 h 111"/>
                  <a:gd name="T4" fmla="*/ 0 60000 65536"/>
                  <a:gd name="T5" fmla="*/ 0 60000 65536"/>
                  <a:gd name="T6" fmla="*/ 0 w 70"/>
                  <a:gd name="T7" fmla="*/ 0 h 111"/>
                  <a:gd name="T8" fmla="*/ 70 w 70"/>
                  <a:gd name="T9" fmla="*/ 111 h 111"/>
                </a:gdLst>
                <a:ahLst/>
                <a:cxnLst>
                  <a:cxn ang="T4">
                    <a:pos x="T0" y="T1"/>
                  </a:cxn>
                  <a:cxn ang="T5">
                    <a:pos x="T2" y="T3"/>
                  </a:cxn>
                </a:cxnLst>
                <a:rect l="T6" t="T7" r="T8" b="T9"/>
                <a:pathLst>
                  <a:path w="70" h="111">
                    <a:moveTo>
                      <a:pt x="0" y="0"/>
                    </a:moveTo>
                    <a:lnTo>
                      <a:pt x="70" y="111"/>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79" name="Group 329"/>
            <p:cNvGrpSpPr>
              <a:grpSpLocks/>
            </p:cNvGrpSpPr>
            <p:nvPr/>
          </p:nvGrpSpPr>
          <p:grpSpPr bwMode="auto">
            <a:xfrm>
              <a:off x="3834" y="5234"/>
              <a:ext cx="199" cy="436"/>
              <a:chOff x="3834" y="5234"/>
              <a:chExt cx="199" cy="436"/>
            </a:xfrm>
          </p:grpSpPr>
          <p:sp>
            <p:nvSpPr>
              <p:cNvPr id="39506" name="Freeform 330"/>
              <p:cNvSpPr>
                <a:spLocks/>
              </p:cNvSpPr>
              <p:nvPr/>
            </p:nvSpPr>
            <p:spPr bwMode="auto">
              <a:xfrm>
                <a:off x="3834" y="5234"/>
                <a:ext cx="199" cy="436"/>
              </a:xfrm>
              <a:custGeom>
                <a:avLst/>
                <a:gdLst>
                  <a:gd name="T0" fmla="*/ 0 w 199"/>
                  <a:gd name="T1" fmla="*/ 5234 h 436"/>
                  <a:gd name="T2" fmla="*/ 17 w 199"/>
                  <a:gd name="T3" fmla="*/ 5345 h 436"/>
                  <a:gd name="T4" fmla="*/ 84 w 199"/>
                  <a:gd name="T5" fmla="*/ 5485 h 436"/>
                  <a:gd name="T6" fmla="*/ 146 w 199"/>
                  <a:gd name="T7" fmla="*/ 5607 h 436"/>
                  <a:gd name="T8" fmla="*/ 199 w 199"/>
                  <a:gd name="T9" fmla="*/ 5669 h 436"/>
                  <a:gd name="T10" fmla="*/ 0 60000 65536"/>
                  <a:gd name="T11" fmla="*/ 0 60000 65536"/>
                  <a:gd name="T12" fmla="*/ 0 60000 65536"/>
                  <a:gd name="T13" fmla="*/ 0 60000 65536"/>
                  <a:gd name="T14" fmla="*/ 0 60000 65536"/>
                  <a:gd name="T15" fmla="*/ 0 w 199"/>
                  <a:gd name="T16" fmla="*/ 0 h 436"/>
                  <a:gd name="T17" fmla="*/ 199 w 199"/>
                  <a:gd name="T18" fmla="*/ 436 h 436"/>
                </a:gdLst>
                <a:ahLst/>
                <a:cxnLst>
                  <a:cxn ang="T10">
                    <a:pos x="T0" y="T1"/>
                  </a:cxn>
                  <a:cxn ang="T11">
                    <a:pos x="T2" y="T3"/>
                  </a:cxn>
                  <a:cxn ang="T12">
                    <a:pos x="T4" y="T5"/>
                  </a:cxn>
                  <a:cxn ang="T13">
                    <a:pos x="T6" y="T7"/>
                  </a:cxn>
                  <a:cxn ang="T14">
                    <a:pos x="T8" y="T9"/>
                  </a:cxn>
                </a:cxnLst>
                <a:rect l="T15" t="T16" r="T17" b="T18"/>
                <a:pathLst>
                  <a:path w="199" h="436">
                    <a:moveTo>
                      <a:pt x="0" y="0"/>
                    </a:moveTo>
                    <a:lnTo>
                      <a:pt x="17" y="111"/>
                    </a:lnTo>
                    <a:lnTo>
                      <a:pt x="84" y="251"/>
                    </a:lnTo>
                    <a:lnTo>
                      <a:pt x="146" y="373"/>
                    </a:lnTo>
                    <a:lnTo>
                      <a:pt x="199" y="435"/>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80" name="Group 331"/>
            <p:cNvGrpSpPr>
              <a:grpSpLocks/>
            </p:cNvGrpSpPr>
            <p:nvPr/>
          </p:nvGrpSpPr>
          <p:grpSpPr bwMode="auto">
            <a:xfrm>
              <a:off x="4067" y="5722"/>
              <a:ext cx="157" cy="251"/>
              <a:chOff x="4067" y="5722"/>
              <a:chExt cx="157" cy="251"/>
            </a:xfrm>
          </p:grpSpPr>
          <p:sp>
            <p:nvSpPr>
              <p:cNvPr id="39505" name="Freeform 332"/>
              <p:cNvSpPr>
                <a:spLocks/>
              </p:cNvSpPr>
              <p:nvPr/>
            </p:nvSpPr>
            <p:spPr bwMode="auto">
              <a:xfrm>
                <a:off x="4067" y="5722"/>
                <a:ext cx="157" cy="251"/>
              </a:xfrm>
              <a:custGeom>
                <a:avLst/>
                <a:gdLst>
                  <a:gd name="T0" fmla="*/ 0 w 157"/>
                  <a:gd name="T1" fmla="*/ 5722 h 251"/>
                  <a:gd name="T2" fmla="*/ 49 w 157"/>
                  <a:gd name="T3" fmla="*/ 5791 h 251"/>
                  <a:gd name="T4" fmla="*/ 81 w 157"/>
                  <a:gd name="T5" fmla="*/ 5875 h 251"/>
                  <a:gd name="T6" fmla="*/ 126 w 157"/>
                  <a:gd name="T7" fmla="*/ 5927 h 251"/>
                  <a:gd name="T8" fmla="*/ 157 w 157"/>
                  <a:gd name="T9" fmla="*/ 5973 h 251"/>
                  <a:gd name="T10" fmla="*/ 0 60000 65536"/>
                  <a:gd name="T11" fmla="*/ 0 60000 65536"/>
                  <a:gd name="T12" fmla="*/ 0 60000 65536"/>
                  <a:gd name="T13" fmla="*/ 0 60000 65536"/>
                  <a:gd name="T14" fmla="*/ 0 60000 65536"/>
                  <a:gd name="T15" fmla="*/ 0 w 157"/>
                  <a:gd name="T16" fmla="*/ 0 h 251"/>
                  <a:gd name="T17" fmla="*/ 157 w 157"/>
                  <a:gd name="T18" fmla="*/ 251 h 251"/>
                </a:gdLst>
                <a:ahLst/>
                <a:cxnLst>
                  <a:cxn ang="T10">
                    <a:pos x="T0" y="T1"/>
                  </a:cxn>
                  <a:cxn ang="T11">
                    <a:pos x="T2" y="T3"/>
                  </a:cxn>
                  <a:cxn ang="T12">
                    <a:pos x="T4" y="T5"/>
                  </a:cxn>
                  <a:cxn ang="T13">
                    <a:pos x="T6" y="T7"/>
                  </a:cxn>
                  <a:cxn ang="T14">
                    <a:pos x="T8" y="T9"/>
                  </a:cxn>
                </a:cxnLst>
                <a:rect l="T15" t="T16" r="T17" b="T18"/>
                <a:pathLst>
                  <a:path w="157" h="251">
                    <a:moveTo>
                      <a:pt x="0" y="0"/>
                    </a:moveTo>
                    <a:lnTo>
                      <a:pt x="49" y="69"/>
                    </a:lnTo>
                    <a:lnTo>
                      <a:pt x="81" y="153"/>
                    </a:lnTo>
                    <a:lnTo>
                      <a:pt x="126" y="205"/>
                    </a:lnTo>
                    <a:lnTo>
                      <a:pt x="157" y="251"/>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81" name="Group 333"/>
            <p:cNvGrpSpPr>
              <a:grpSpLocks/>
            </p:cNvGrpSpPr>
            <p:nvPr/>
          </p:nvGrpSpPr>
          <p:grpSpPr bwMode="auto">
            <a:xfrm>
              <a:off x="4430" y="5366"/>
              <a:ext cx="3" cy="254"/>
              <a:chOff x="4430" y="5366"/>
              <a:chExt cx="3" cy="254"/>
            </a:xfrm>
          </p:grpSpPr>
          <p:sp>
            <p:nvSpPr>
              <p:cNvPr id="39504" name="Freeform 334"/>
              <p:cNvSpPr>
                <a:spLocks/>
              </p:cNvSpPr>
              <p:nvPr/>
            </p:nvSpPr>
            <p:spPr bwMode="auto">
              <a:xfrm>
                <a:off x="4430" y="5366"/>
                <a:ext cx="3" cy="254"/>
              </a:xfrm>
              <a:custGeom>
                <a:avLst/>
                <a:gdLst>
                  <a:gd name="T0" fmla="*/ 3 w 3"/>
                  <a:gd name="T1" fmla="*/ 5366 h 254"/>
                  <a:gd name="T2" fmla="*/ 3 w 3"/>
                  <a:gd name="T3" fmla="*/ 5575 h 254"/>
                  <a:gd name="T4" fmla="*/ 0 w 3"/>
                  <a:gd name="T5" fmla="*/ 5621 h 254"/>
                  <a:gd name="T6" fmla="*/ 0 60000 65536"/>
                  <a:gd name="T7" fmla="*/ 0 60000 65536"/>
                  <a:gd name="T8" fmla="*/ 0 60000 65536"/>
                  <a:gd name="T9" fmla="*/ 0 w 3"/>
                  <a:gd name="T10" fmla="*/ 0 h 254"/>
                  <a:gd name="T11" fmla="*/ 3 w 3"/>
                  <a:gd name="T12" fmla="*/ 254 h 254"/>
                </a:gdLst>
                <a:ahLst/>
                <a:cxnLst>
                  <a:cxn ang="T6">
                    <a:pos x="T0" y="T1"/>
                  </a:cxn>
                  <a:cxn ang="T7">
                    <a:pos x="T2" y="T3"/>
                  </a:cxn>
                  <a:cxn ang="T8">
                    <a:pos x="T4" y="T5"/>
                  </a:cxn>
                </a:cxnLst>
                <a:rect l="T9" t="T10" r="T11" b="T12"/>
                <a:pathLst>
                  <a:path w="3" h="254">
                    <a:moveTo>
                      <a:pt x="3" y="0"/>
                    </a:moveTo>
                    <a:lnTo>
                      <a:pt x="3" y="209"/>
                    </a:lnTo>
                    <a:lnTo>
                      <a:pt x="0" y="255"/>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82" name="Group 335"/>
            <p:cNvGrpSpPr>
              <a:grpSpLocks/>
            </p:cNvGrpSpPr>
            <p:nvPr/>
          </p:nvGrpSpPr>
          <p:grpSpPr bwMode="auto">
            <a:xfrm>
              <a:off x="4433" y="5708"/>
              <a:ext cx="3" cy="244"/>
              <a:chOff x="4433" y="5708"/>
              <a:chExt cx="3" cy="244"/>
            </a:xfrm>
          </p:grpSpPr>
          <p:sp>
            <p:nvSpPr>
              <p:cNvPr id="39503" name="Freeform 336"/>
              <p:cNvSpPr>
                <a:spLocks/>
              </p:cNvSpPr>
              <p:nvPr/>
            </p:nvSpPr>
            <p:spPr bwMode="auto">
              <a:xfrm>
                <a:off x="4433" y="5708"/>
                <a:ext cx="3" cy="244"/>
              </a:xfrm>
              <a:custGeom>
                <a:avLst/>
                <a:gdLst>
                  <a:gd name="T0" fmla="*/ 0 w 3"/>
                  <a:gd name="T1" fmla="*/ 5708 h 244"/>
                  <a:gd name="T2" fmla="*/ 0 w 3"/>
                  <a:gd name="T3" fmla="*/ 5809 h 244"/>
                  <a:gd name="T4" fmla="*/ 4 w 3"/>
                  <a:gd name="T5" fmla="*/ 5903 h 244"/>
                  <a:gd name="T6" fmla="*/ 0 w 3"/>
                  <a:gd name="T7" fmla="*/ 5952 h 244"/>
                  <a:gd name="T8" fmla="*/ 0 60000 65536"/>
                  <a:gd name="T9" fmla="*/ 0 60000 65536"/>
                  <a:gd name="T10" fmla="*/ 0 60000 65536"/>
                  <a:gd name="T11" fmla="*/ 0 60000 65536"/>
                  <a:gd name="T12" fmla="*/ 0 w 3"/>
                  <a:gd name="T13" fmla="*/ 0 h 244"/>
                  <a:gd name="T14" fmla="*/ 3 w 3"/>
                  <a:gd name="T15" fmla="*/ 244 h 244"/>
                </a:gdLst>
                <a:ahLst/>
                <a:cxnLst>
                  <a:cxn ang="T8">
                    <a:pos x="T0" y="T1"/>
                  </a:cxn>
                  <a:cxn ang="T9">
                    <a:pos x="T2" y="T3"/>
                  </a:cxn>
                  <a:cxn ang="T10">
                    <a:pos x="T4" y="T5"/>
                  </a:cxn>
                  <a:cxn ang="T11">
                    <a:pos x="T6" y="T7"/>
                  </a:cxn>
                </a:cxnLst>
                <a:rect l="T12" t="T13" r="T14" b="T15"/>
                <a:pathLst>
                  <a:path w="3" h="244">
                    <a:moveTo>
                      <a:pt x="0" y="0"/>
                    </a:moveTo>
                    <a:lnTo>
                      <a:pt x="0" y="101"/>
                    </a:lnTo>
                    <a:lnTo>
                      <a:pt x="4" y="195"/>
                    </a:lnTo>
                    <a:lnTo>
                      <a:pt x="0" y="244"/>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83" name="Group 337"/>
            <p:cNvGrpSpPr>
              <a:grpSpLocks/>
            </p:cNvGrpSpPr>
            <p:nvPr/>
          </p:nvGrpSpPr>
          <p:grpSpPr bwMode="auto">
            <a:xfrm>
              <a:off x="4423" y="6042"/>
              <a:ext cx="10" cy="279"/>
              <a:chOff x="4423" y="6042"/>
              <a:chExt cx="10" cy="279"/>
            </a:xfrm>
          </p:grpSpPr>
          <p:sp>
            <p:nvSpPr>
              <p:cNvPr id="39502" name="Freeform 338"/>
              <p:cNvSpPr>
                <a:spLocks/>
              </p:cNvSpPr>
              <p:nvPr/>
            </p:nvSpPr>
            <p:spPr bwMode="auto">
              <a:xfrm>
                <a:off x="4423" y="6042"/>
                <a:ext cx="10" cy="279"/>
              </a:xfrm>
              <a:custGeom>
                <a:avLst/>
                <a:gdLst>
                  <a:gd name="T0" fmla="*/ 10 w 10"/>
                  <a:gd name="T1" fmla="*/ 6042 h 279"/>
                  <a:gd name="T2" fmla="*/ 10 w 10"/>
                  <a:gd name="T3" fmla="*/ 6150 h 279"/>
                  <a:gd name="T4" fmla="*/ 7 w 10"/>
                  <a:gd name="T5" fmla="*/ 6248 h 279"/>
                  <a:gd name="T6" fmla="*/ 0 w 10"/>
                  <a:gd name="T7" fmla="*/ 6321 h 279"/>
                  <a:gd name="T8" fmla="*/ 0 60000 65536"/>
                  <a:gd name="T9" fmla="*/ 0 60000 65536"/>
                  <a:gd name="T10" fmla="*/ 0 60000 65536"/>
                  <a:gd name="T11" fmla="*/ 0 60000 65536"/>
                  <a:gd name="T12" fmla="*/ 0 w 10"/>
                  <a:gd name="T13" fmla="*/ 0 h 279"/>
                  <a:gd name="T14" fmla="*/ 10 w 10"/>
                  <a:gd name="T15" fmla="*/ 279 h 279"/>
                </a:gdLst>
                <a:ahLst/>
                <a:cxnLst>
                  <a:cxn ang="T8">
                    <a:pos x="T0" y="T1"/>
                  </a:cxn>
                  <a:cxn ang="T9">
                    <a:pos x="T2" y="T3"/>
                  </a:cxn>
                  <a:cxn ang="T10">
                    <a:pos x="T4" y="T5"/>
                  </a:cxn>
                  <a:cxn ang="T11">
                    <a:pos x="T6" y="T7"/>
                  </a:cxn>
                </a:cxnLst>
                <a:rect l="T12" t="T13" r="T14" b="T15"/>
                <a:pathLst>
                  <a:path w="10" h="279">
                    <a:moveTo>
                      <a:pt x="10" y="0"/>
                    </a:moveTo>
                    <a:lnTo>
                      <a:pt x="10" y="108"/>
                    </a:lnTo>
                    <a:lnTo>
                      <a:pt x="7" y="206"/>
                    </a:lnTo>
                    <a:lnTo>
                      <a:pt x="0" y="279"/>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84" name="Group 339"/>
            <p:cNvGrpSpPr>
              <a:grpSpLocks/>
            </p:cNvGrpSpPr>
            <p:nvPr/>
          </p:nvGrpSpPr>
          <p:grpSpPr bwMode="auto">
            <a:xfrm>
              <a:off x="4412" y="6384"/>
              <a:ext cx="14" cy="209"/>
              <a:chOff x="4412" y="6384"/>
              <a:chExt cx="14" cy="209"/>
            </a:xfrm>
          </p:grpSpPr>
          <p:sp>
            <p:nvSpPr>
              <p:cNvPr id="39501" name="Freeform 340"/>
              <p:cNvSpPr>
                <a:spLocks/>
              </p:cNvSpPr>
              <p:nvPr/>
            </p:nvSpPr>
            <p:spPr bwMode="auto">
              <a:xfrm>
                <a:off x="4412" y="6384"/>
                <a:ext cx="14" cy="209"/>
              </a:xfrm>
              <a:custGeom>
                <a:avLst/>
                <a:gdLst>
                  <a:gd name="T0" fmla="*/ 14 w 14"/>
                  <a:gd name="T1" fmla="*/ 6384 h 209"/>
                  <a:gd name="T2" fmla="*/ 0 w 14"/>
                  <a:gd name="T3" fmla="*/ 6460 h 209"/>
                  <a:gd name="T4" fmla="*/ 4 w 14"/>
                  <a:gd name="T5" fmla="*/ 6537 h 209"/>
                  <a:gd name="T6" fmla="*/ 11 w 14"/>
                  <a:gd name="T7" fmla="*/ 6593 h 209"/>
                  <a:gd name="T8" fmla="*/ 0 60000 65536"/>
                  <a:gd name="T9" fmla="*/ 0 60000 65536"/>
                  <a:gd name="T10" fmla="*/ 0 60000 65536"/>
                  <a:gd name="T11" fmla="*/ 0 60000 65536"/>
                  <a:gd name="T12" fmla="*/ 0 w 14"/>
                  <a:gd name="T13" fmla="*/ 0 h 209"/>
                  <a:gd name="T14" fmla="*/ 14 w 14"/>
                  <a:gd name="T15" fmla="*/ 209 h 209"/>
                </a:gdLst>
                <a:ahLst/>
                <a:cxnLst>
                  <a:cxn ang="T8">
                    <a:pos x="T0" y="T1"/>
                  </a:cxn>
                  <a:cxn ang="T9">
                    <a:pos x="T2" y="T3"/>
                  </a:cxn>
                  <a:cxn ang="T10">
                    <a:pos x="T4" y="T5"/>
                  </a:cxn>
                  <a:cxn ang="T11">
                    <a:pos x="T6" y="T7"/>
                  </a:cxn>
                </a:cxnLst>
                <a:rect l="T12" t="T13" r="T14" b="T15"/>
                <a:pathLst>
                  <a:path w="14" h="209">
                    <a:moveTo>
                      <a:pt x="14" y="0"/>
                    </a:moveTo>
                    <a:lnTo>
                      <a:pt x="0" y="76"/>
                    </a:lnTo>
                    <a:lnTo>
                      <a:pt x="4" y="153"/>
                    </a:lnTo>
                    <a:lnTo>
                      <a:pt x="11" y="209"/>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85" name="Group 341"/>
            <p:cNvGrpSpPr>
              <a:grpSpLocks/>
            </p:cNvGrpSpPr>
            <p:nvPr/>
          </p:nvGrpSpPr>
          <p:grpSpPr bwMode="auto">
            <a:xfrm>
              <a:off x="4412" y="6638"/>
              <a:ext cx="10" cy="223"/>
              <a:chOff x="4412" y="6638"/>
              <a:chExt cx="10" cy="223"/>
            </a:xfrm>
          </p:grpSpPr>
          <p:sp>
            <p:nvSpPr>
              <p:cNvPr id="39500" name="Freeform 342"/>
              <p:cNvSpPr>
                <a:spLocks/>
              </p:cNvSpPr>
              <p:nvPr/>
            </p:nvSpPr>
            <p:spPr bwMode="auto">
              <a:xfrm>
                <a:off x="4412" y="6638"/>
                <a:ext cx="10" cy="223"/>
              </a:xfrm>
              <a:custGeom>
                <a:avLst/>
                <a:gdLst>
                  <a:gd name="T0" fmla="*/ 0 w 10"/>
                  <a:gd name="T1" fmla="*/ 6638 h 223"/>
                  <a:gd name="T2" fmla="*/ 0 w 10"/>
                  <a:gd name="T3" fmla="*/ 6795 h 223"/>
                  <a:gd name="T4" fmla="*/ 11 w 10"/>
                  <a:gd name="T5" fmla="*/ 6861 h 223"/>
                  <a:gd name="T6" fmla="*/ 0 60000 65536"/>
                  <a:gd name="T7" fmla="*/ 0 60000 65536"/>
                  <a:gd name="T8" fmla="*/ 0 60000 65536"/>
                  <a:gd name="T9" fmla="*/ 0 w 10"/>
                  <a:gd name="T10" fmla="*/ 0 h 223"/>
                  <a:gd name="T11" fmla="*/ 10 w 10"/>
                  <a:gd name="T12" fmla="*/ 223 h 223"/>
                </a:gdLst>
                <a:ahLst/>
                <a:cxnLst>
                  <a:cxn ang="T6">
                    <a:pos x="T0" y="T1"/>
                  </a:cxn>
                  <a:cxn ang="T7">
                    <a:pos x="T2" y="T3"/>
                  </a:cxn>
                  <a:cxn ang="T8">
                    <a:pos x="T4" y="T5"/>
                  </a:cxn>
                </a:cxnLst>
                <a:rect l="T9" t="T10" r="T11" b="T12"/>
                <a:pathLst>
                  <a:path w="10" h="223">
                    <a:moveTo>
                      <a:pt x="0" y="0"/>
                    </a:moveTo>
                    <a:lnTo>
                      <a:pt x="0" y="157"/>
                    </a:lnTo>
                    <a:lnTo>
                      <a:pt x="11" y="223"/>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86" name="Group 343"/>
            <p:cNvGrpSpPr>
              <a:grpSpLocks/>
            </p:cNvGrpSpPr>
            <p:nvPr/>
          </p:nvGrpSpPr>
          <p:grpSpPr bwMode="auto">
            <a:xfrm>
              <a:off x="4768" y="5917"/>
              <a:ext cx="63" cy="202"/>
              <a:chOff x="4768" y="5917"/>
              <a:chExt cx="63" cy="202"/>
            </a:xfrm>
          </p:grpSpPr>
          <p:sp>
            <p:nvSpPr>
              <p:cNvPr id="39499" name="Freeform 344"/>
              <p:cNvSpPr>
                <a:spLocks/>
              </p:cNvSpPr>
              <p:nvPr/>
            </p:nvSpPr>
            <p:spPr bwMode="auto">
              <a:xfrm>
                <a:off x="4768" y="5917"/>
                <a:ext cx="63" cy="202"/>
              </a:xfrm>
              <a:custGeom>
                <a:avLst/>
                <a:gdLst>
                  <a:gd name="T0" fmla="*/ 63 w 63"/>
                  <a:gd name="T1" fmla="*/ 5917 h 202"/>
                  <a:gd name="T2" fmla="*/ 28 w 63"/>
                  <a:gd name="T3" fmla="*/ 5973 h 202"/>
                  <a:gd name="T4" fmla="*/ 10 w 63"/>
                  <a:gd name="T5" fmla="*/ 6018 h 202"/>
                  <a:gd name="T6" fmla="*/ 3 w 63"/>
                  <a:gd name="T7" fmla="*/ 6098 h 202"/>
                  <a:gd name="T8" fmla="*/ 0 w 63"/>
                  <a:gd name="T9" fmla="*/ 6119 h 202"/>
                  <a:gd name="T10" fmla="*/ 0 60000 65536"/>
                  <a:gd name="T11" fmla="*/ 0 60000 65536"/>
                  <a:gd name="T12" fmla="*/ 0 60000 65536"/>
                  <a:gd name="T13" fmla="*/ 0 60000 65536"/>
                  <a:gd name="T14" fmla="*/ 0 60000 65536"/>
                  <a:gd name="T15" fmla="*/ 0 w 63"/>
                  <a:gd name="T16" fmla="*/ 0 h 202"/>
                  <a:gd name="T17" fmla="*/ 63 w 63"/>
                  <a:gd name="T18" fmla="*/ 202 h 202"/>
                </a:gdLst>
                <a:ahLst/>
                <a:cxnLst>
                  <a:cxn ang="T10">
                    <a:pos x="T0" y="T1"/>
                  </a:cxn>
                  <a:cxn ang="T11">
                    <a:pos x="T2" y="T3"/>
                  </a:cxn>
                  <a:cxn ang="T12">
                    <a:pos x="T4" y="T5"/>
                  </a:cxn>
                  <a:cxn ang="T13">
                    <a:pos x="T6" y="T7"/>
                  </a:cxn>
                  <a:cxn ang="T14">
                    <a:pos x="T8" y="T9"/>
                  </a:cxn>
                </a:cxnLst>
                <a:rect l="T15" t="T16" r="T17" b="T18"/>
                <a:pathLst>
                  <a:path w="63" h="202">
                    <a:moveTo>
                      <a:pt x="63" y="0"/>
                    </a:moveTo>
                    <a:lnTo>
                      <a:pt x="28" y="56"/>
                    </a:lnTo>
                    <a:lnTo>
                      <a:pt x="10" y="101"/>
                    </a:lnTo>
                    <a:lnTo>
                      <a:pt x="3" y="181"/>
                    </a:lnTo>
                    <a:lnTo>
                      <a:pt x="0" y="202"/>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87" name="Group 345"/>
            <p:cNvGrpSpPr>
              <a:grpSpLocks/>
            </p:cNvGrpSpPr>
            <p:nvPr/>
          </p:nvGrpSpPr>
          <p:grpSpPr bwMode="auto">
            <a:xfrm>
              <a:off x="4733" y="6168"/>
              <a:ext cx="31" cy="237"/>
              <a:chOff x="4733" y="6168"/>
              <a:chExt cx="31" cy="237"/>
            </a:xfrm>
          </p:grpSpPr>
          <p:sp>
            <p:nvSpPr>
              <p:cNvPr id="39498" name="Freeform 346"/>
              <p:cNvSpPr>
                <a:spLocks/>
              </p:cNvSpPr>
              <p:nvPr/>
            </p:nvSpPr>
            <p:spPr bwMode="auto">
              <a:xfrm>
                <a:off x="4733" y="6168"/>
                <a:ext cx="31" cy="237"/>
              </a:xfrm>
              <a:custGeom>
                <a:avLst/>
                <a:gdLst>
                  <a:gd name="T0" fmla="*/ 31 w 31"/>
                  <a:gd name="T1" fmla="*/ 6168 h 237"/>
                  <a:gd name="T2" fmla="*/ 24 w 31"/>
                  <a:gd name="T3" fmla="*/ 6258 h 237"/>
                  <a:gd name="T4" fmla="*/ 14 w 31"/>
                  <a:gd name="T5" fmla="*/ 6338 h 237"/>
                  <a:gd name="T6" fmla="*/ 0 w 31"/>
                  <a:gd name="T7" fmla="*/ 6405 h 237"/>
                  <a:gd name="T8" fmla="*/ 0 60000 65536"/>
                  <a:gd name="T9" fmla="*/ 0 60000 65536"/>
                  <a:gd name="T10" fmla="*/ 0 60000 65536"/>
                  <a:gd name="T11" fmla="*/ 0 60000 65536"/>
                  <a:gd name="T12" fmla="*/ 0 w 31"/>
                  <a:gd name="T13" fmla="*/ 0 h 237"/>
                  <a:gd name="T14" fmla="*/ 31 w 31"/>
                  <a:gd name="T15" fmla="*/ 237 h 237"/>
                </a:gdLst>
                <a:ahLst/>
                <a:cxnLst>
                  <a:cxn ang="T8">
                    <a:pos x="T0" y="T1"/>
                  </a:cxn>
                  <a:cxn ang="T9">
                    <a:pos x="T2" y="T3"/>
                  </a:cxn>
                  <a:cxn ang="T10">
                    <a:pos x="T4" y="T5"/>
                  </a:cxn>
                  <a:cxn ang="T11">
                    <a:pos x="T6" y="T7"/>
                  </a:cxn>
                </a:cxnLst>
                <a:rect l="T12" t="T13" r="T14" b="T15"/>
                <a:pathLst>
                  <a:path w="31" h="237">
                    <a:moveTo>
                      <a:pt x="31" y="0"/>
                    </a:moveTo>
                    <a:lnTo>
                      <a:pt x="24" y="90"/>
                    </a:lnTo>
                    <a:lnTo>
                      <a:pt x="14" y="170"/>
                    </a:lnTo>
                    <a:lnTo>
                      <a:pt x="0" y="237"/>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88" name="Group 347"/>
            <p:cNvGrpSpPr>
              <a:grpSpLocks/>
            </p:cNvGrpSpPr>
            <p:nvPr/>
          </p:nvGrpSpPr>
          <p:grpSpPr bwMode="auto">
            <a:xfrm>
              <a:off x="4705" y="6471"/>
              <a:ext cx="17" cy="185"/>
              <a:chOff x="4705" y="6471"/>
              <a:chExt cx="17" cy="185"/>
            </a:xfrm>
          </p:grpSpPr>
          <p:sp>
            <p:nvSpPr>
              <p:cNvPr id="39497" name="Freeform 348"/>
              <p:cNvSpPr>
                <a:spLocks/>
              </p:cNvSpPr>
              <p:nvPr/>
            </p:nvSpPr>
            <p:spPr bwMode="auto">
              <a:xfrm>
                <a:off x="4705" y="6471"/>
                <a:ext cx="17" cy="185"/>
              </a:xfrm>
              <a:custGeom>
                <a:avLst/>
                <a:gdLst>
                  <a:gd name="T0" fmla="*/ 18 w 17"/>
                  <a:gd name="T1" fmla="*/ 6471 h 185"/>
                  <a:gd name="T2" fmla="*/ 4 w 17"/>
                  <a:gd name="T3" fmla="*/ 6544 h 185"/>
                  <a:gd name="T4" fmla="*/ 4 w 17"/>
                  <a:gd name="T5" fmla="*/ 6603 h 185"/>
                  <a:gd name="T6" fmla="*/ 0 w 17"/>
                  <a:gd name="T7" fmla="*/ 6656 h 185"/>
                  <a:gd name="T8" fmla="*/ 0 60000 65536"/>
                  <a:gd name="T9" fmla="*/ 0 60000 65536"/>
                  <a:gd name="T10" fmla="*/ 0 60000 65536"/>
                  <a:gd name="T11" fmla="*/ 0 60000 65536"/>
                  <a:gd name="T12" fmla="*/ 0 w 17"/>
                  <a:gd name="T13" fmla="*/ 0 h 185"/>
                  <a:gd name="T14" fmla="*/ 17 w 17"/>
                  <a:gd name="T15" fmla="*/ 185 h 185"/>
                </a:gdLst>
                <a:ahLst/>
                <a:cxnLst>
                  <a:cxn ang="T8">
                    <a:pos x="T0" y="T1"/>
                  </a:cxn>
                  <a:cxn ang="T9">
                    <a:pos x="T2" y="T3"/>
                  </a:cxn>
                  <a:cxn ang="T10">
                    <a:pos x="T4" y="T5"/>
                  </a:cxn>
                  <a:cxn ang="T11">
                    <a:pos x="T6" y="T7"/>
                  </a:cxn>
                </a:cxnLst>
                <a:rect l="T12" t="T13" r="T14" b="T15"/>
                <a:pathLst>
                  <a:path w="17" h="185">
                    <a:moveTo>
                      <a:pt x="18" y="0"/>
                    </a:moveTo>
                    <a:lnTo>
                      <a:pt x="4" y="73"/>
                    </a:lnTo>
                    <a:lnTo>
                      <a:pt x="4" y="132"/>
                    </a:lnTo>
                    <a:lnTo>
                      <a:pt x="0" y="185"/>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89" name="Group 349"/>
            <p:cNvGrpSpPr>
              <a:grpSpLocks/>
            </p:cNvGrpSpPr>
            <p:nvPr/>
          </p:nvGrpSpPr>
          <p:grpSpPr bwMode="auto">
            <a:xfrm>
              <a:off x="4705" y="6718"/>
              <a:ext cx="7" cy="181"/>
              <a:chOff x="4705" y="6718"/>
              <a:chExt cx="7" cy="181"/>
            </a:xfrm>
          </p:grpSpPr>
          <p:sp>
            <p:nvSpPr>
              <p:cNvPr id="39496" name="Freeform 350"/>
              <p:cNvSpPr>
                <a:spLocks/>
              </p:cNvSpPr>
              <p:nvPr/>
            </p:nvSpPr>
            <p:spPr bwMode="auto">
              <a:xfrm>
                <a:off x="4705" y="6718"/>
                <a:ext cx="7" cy="181"/>
              </a:xfrm>
              <a:custGeom>
                <a:avLst/>
                <a:gdLst>
                  <a:gd name="T0" fmla="*/ 7 w 7"/>
                  <a:gd name="T1" fmla="*/ 6718 h 181"/>
                  <a:gd name="T2" fmla="*/ 4 w 7"/>
                  <a:gd name="T3" fmla="*/ 6795 h 181"/>
                  <a:gd name="T4" fmla="*/ 0 w 7"/>
                  <a:gd name="T5" fmla="*/ 6854 h 181"/>
                  <a:gd name="T6" fmla="*/ 4 w 7"/>
                  <a:gd name="T7" fmla="*/ 6899 h 181"/>
                  <a:gd name="T8" fmla="*/ 0 60000 65536"/>
                  <a:gd name="T9" fmla="*/ 0 60000 65536"/>
                  <a:gd name="T10" fmla="*/ 0 60000 65536"/>
                  <a:gd name="T11" fmla="*/ 0 60000 65536"/>
                  <a:gd name="T12" fmla="*/ 0 w 7"/>
                  <a:gd name="T13" fmla="*/ 0 h 181"/>
                  <a:gd name="T14" fmla="*/ 7 w 7"/>
                  <a:gd name="T15" fmla="*/ 181 h 181"/>
                </a:gdLst>
                <a:ahLst/>
                <a:cxnLst>
                  <a:cxn ang="T8">
                    <a:pos x="T0" y="T1"/>
                  </a:cxn>
                  <a:cxn ang="T9">
                    <a:pos x="T2" y="T3"/>
                  </a:cxn>
                  <a:cxn ang="T10">
                    <a:pos x="T4" y="T5"/>
                  </a:cxn>
                  <a:cxn ang="T11">
                    <a:pos x="T6" y="T7"/>
                  </a:cxn>
                </a:cxnLst>
                <a:rect l="T12" t="T13" r="T14" b="T15"/>
                <a:pathLst>
                  <a:path w="7" h="181">
                    <a:moveTo>
                      <a:pt x="7" y="0"/>
                    </a:moveTo>
                    <a:lnTo>
                      <a:pt x="4" y="77"/>
                    </a:lnTo>
                    <a:lnTo>
                      <a:pt x="0" y="136"/>
                    </a:lnTo>
                    <a:lnTo>
                      <a:pt x="4" y="181"/>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90" name="Group 351"/>
            <p:cNvGrpSpPr>
              <a:grpSpLocks/>
            </p:cNvGrpSpPr>
            <p:nvPr/>
          </p:nvGrpSpPr>
          <p:grpSpPr bwMode="auto">
            <a:xfrm>
              <a:off x="4698" y="6948"/>
              <a:ext cx="7" cy="139"/>
              <a:chOff x="4698" y="6948"/>
              <a:chExt cx="7" cy="139"/>
            </a:xfrm>
          </p:grpSpPr>
          <p:sp>
            <p:nvSpPr>
              <p:cNvPr id="39495" name="Freeform 352"/>
              <p:cNvSpPr>
                <a:spLocks/>
              </p:cNvSpPr>
              <p:nvPr/>
            </p:nvSpPr>
            <p:spPr bwMode="auto">
              <a:xfrm>
                <a:off x="4698" y="6948"/>
                <a:ext cx="7" cy="139"/>
              </a:xfrm>
              <a:custGeom>
                <a:avLst/>
                <a:gdLst>
                  <a:gd name="T0" fmla="*/ 7 w 7"/>
                  <a:gd name="T1" fmla="*/ 6948 h 139"/>
                  <a:gd name="T2" fmla="*/ 4 w 7"/>
                  <a:gd name="T3" fmla="*/ 7021 h 139"/>
                  <a:gd name="T4" fmla="*/ 4 w 7"/>
                  <a:gd name="T5" fmla="*/ 7053 h 139"/>
                  <a:gd name="T6" fmla="*/ 0 w 7"/>
                  <a:gd name="T7" fmla="*/ 7088 h 139"/>
                  <a:gd name="T8" fmla="*/ 0 60000 65536"/>
                  <a:gd name="T9" fmla="*/ 0 60000 65536"/>
                  <a:gd name="T10" fmla="*/ 0 60000 65536"/>
                  <a:gd name="T11" fmla="*/ 0 60000 65536"/>
                  <a:gd name="T12" fmla="*/ 0 w 7"/>
                  <a:gd name="T13" fmla="*/ 0 h 139"/>
                  <a:gd name="T14" fmla="*/ 7 w 7"/>
                  <a:gd name="T15" fmla="*/ 139 h 139"/>
                </a:gdLst>
                <a:ahLst/>
                <a:cxnLst>
                  <a:cxn ang="T8">
                    <a:pos x="T0" y="T1"/>
                  </a:cxn>
                  <a:cxn ang="T9">
                    <a:pos x="T2" y="T3"/>
                  </a:cxn>
                  <a:cxn ang="T10">
                    <a:pos x="T4" y="T5"/>
                  </a:cxn>
                  <a:cxn ang="T11">
                    <a:pos x="T6" y="T7"/>
                  </a:cxn>
                </a:cxnLst>
                <a:rect l="T12" t="T13" r="T14" b="T15"/>
                <a:pathLst>
                  <a:path w="7" h="139">
                    <a:moveTo>
                      <a:pt x="7" y="0"/>
                    </a:moveTo>
                    <a:lnTo>
                      <a:pt x="4" y="73"/>
                    </a:lnTo>
                    <a:lnTo>
                      <a:pt x="4" y="105"/>
                    </a:lnTo>
                    <a:lnTo>
                      <a:pt x="0" y="140"/>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91" name="Group 353"/>
            <p:cNvGrpSpPr>
              <a:grpSpLocks/>
            </p:cNvGrpSpPr>
            <p:nvPr/>
          </p:nvGrpSpPr>
          <p:grpSpPr bwMode="auto">
            <a:xfrm>
              <a:off x="4426" y="6924"/>
              <a:ext cx="31" cy="98"/>
              <a:chOff x="4426" y="6924"/>
              <a:chExt cx="31" cy="98"/>
            </a:xfrm>
          </p:grpSpPr>
          <p:sp>
            <p:nvSpPr>
              <p:cNvPr id="39494" name="Freeform 354"/>
              <p:cNvSpPr>
                <a:spLocks/>
              </p:cNvSpPr>
              <p:nvPr/>
            </p:nvSpPr>
            <p:spPr bwMode="auto">
              <a:xfrm>
                <a:off x="4426" y="6924"/>
                <a:ext cx="31" cy="98"/>
              </a:xfrm>
              <a:custGeom>
                <a:avLst/>
                <a:gdLst>
                  <a:gd name="T0" fmla="*/ 0 w 31"/>
                  <a:gd name="T1" fmla="*/ 6924 h 98"/>
                  <a:gd name="T2" fmla="*/ 18 w 31"/>
                  <a:gd name="T3" fmla="*/ 6959 h 98"/>
                  <a:gd name="T4" fmla="*/ 32 w 31"/>
                  <a:gd name="T5" fmla="*/ 7021 h 98"/>
                  <a:gd name="T6" fmla="*/ 0 60000 65536"/>
                  <a:gd name="T7" fmla="*/ 0 60000 65536"/>
                  <a:gd name="T8" fmla="*/ 0 60000 65536"/>
                  <a:gd name="T9" fmla="*/ 0 w 31"/>
                  <a:gd name="T10" fmla="*/ 0 h 98"/>
                  <a:gd name="T11" fmla="*/ 31 w 31"/>
                  <a:gd name="T12" fmla="*/ 98 h 98"/>
                </a:gdLst>
                <a:ahLst/>
                <a:cxnLst>
                  <a:cxn ang="T6">
                    <a:pos x="T0" y="T1"/>
                  </a:cxn>
                  <a:cxn ang="T7">
                    <a:pos x="T2" y="T3"/>
                  </a:cxn>
                  <a:cxn ang="T8">
                    <a:pos x="T4" y="T5"/>
                  </a:cxn>
                </a:cxnLst>
                <a:rect l="T9" t="T10" r="T11" b="T12"/>
                <a:pathLst>
                  <a:path w="31" h="98">
                    <a:moveTo>
                      <a:pt x="0" y="0"/>
                    </a:moveTo>
                    <a:lnTo>
                      <a:pt x="18" y="35"/>
                    </a:lnTo>
                    <a:lnTo>
                      <a:pt x="32" y="97"/>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92" name="Group 355"/>
            <p:cNvGrpSpPr>
              <a:grpSpLocks/>
            </p:cNvGrpSpPr>
            <p:nvPr/>
          </p:nvGrpSpPr>
          <p:grpSpPr bwMode="auto">
            <a:xfrm>
              <a:off x="4081" y="4697"/>
              <a:ext cx="14" cy="199"/>
              <a:chOff x="4081" y="4697"/>
              <a:chExt cx="14" cy="199"/>
            </a:xfrm>
          </p:grpSpPr>
          <p:sp>
            <p:nvSpPr>
              <p:cNvPr id="39493" name="Freeform 356"/>
              <p:cNvSpPr>
                <a:spLocks/>
              </p:cNvSpPr>
              <p:nvPr/>
            </p:nvSpPr>
            <p:spPr bwMode="auto">
              <a:xfrm>
                <a:off x="4081" y="4697"/>
                <a:ext cx="14" cy="199"/>
              </a:xfrm>
              <a:custGeom>
                <a:avLst/>
                <a:gdLst>
                  <a:gd name="T0" fmla="*/ 0 w 14"/>
                  <a:gd name="T1" fmla="*/ 4697 h 199"/>
                  <a:gd name="T2" fmla="*/ 7 w 14"/>
                  <a:gd name="T3" fmla="*/ 4809 h 199"/>
                  <a:gd name="T4" fmla="*/ 7 w 14"/>
                  <a:gd name="T5" fmla="*/ 4854 h 199"/>
                  <a:gd name="T6" fmla="*/ 14 w 14"/>
                  <a:gd name="T7" fmla="*/ 4896 h 199"/>
                  <a:gd name="T8" fmla="*/ 0 60000 65536"/>
                  <a:gd name="T9" fmla="*/ 0 60000 65536"/>
                  <a:gd name="T10" fmla="*/ 0 60000 65536"/>
                  <a:gd name="T11" fmla="*/ 0 60000 65536"/>
                  <a:gd name="T12" fmla="*/ 0 w 14"/>
                  <a:gd name="T13" fmla="*/ 0 h 199"/>
                  <a:gd name="T14" fmla="*/ 14 w 14"/>
                  <a:gd name="T15" fmla="*/ 199 h 199"/>
                </a:gdLst>
                <a:ahLst/>
                <a:cxnLst>
                  <a:cxn ang="T8">
                    <a:pos x="T0" y="T1"/>
                  </a:cxn>
                  <a:cxn ang="T9">
                    <a:pos x="T2" y="T3"/>
                  </a:cxn>
                  <a:cxn ang="T10">
                    <a:pos x="T4" y="T5"/>
                  </a:cxn>
                  <a:cxn ang="T11">
                    <a:pos x="T6" y="T7"/>
                  </a:cxn>
                </a:cxnLst>
                <a:rect l="T12" t="T13" r="T14" b="T15"/>
                <a:pathLst>
                  <a:path w="14" h="199">
                    <a:moveTo>
                      <a:pt x="0" y="0"/>
                    </a:moveTo>
                    <a:lnTo>
                      <a:pt x="7" y="112"/>
                    </a:lnTo>
                    <a:lnTo>
                      <a:pt x="7" y="157"/>
                    </a:lnTo>
                    <a:lnTo>
                      <a:pt x="14" y="199"/>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93" name="Group 357"/>
            <p:cNvGrpSpPr>
              <a:grpSpLocks/>
            </p:cNvGrpSpPr>
            <p:nvPr/>
          </p:nvGrpSpPr>
          <p:grpSpPr bwMode="auto">
            <a:xfrm>
              <a:off x="4106" y="4945"/>
              <a:ext cx="38" cy="188"/>
              <a:chOff x="4106" y="4945"/>
              <a:chExt cx="38" cy="188"/>
            </a:xfrm>
          </p:grpSpPr>
          <p:sp>
            <p:nvSpPr>
              <p:cNvPr id="39492" name="Freeform 358"/>
              <p:cNvSpPr>
                <a:spLocks/>
              </p:cNvSpPr>
              <p:nvPr/>
            </p:nvSpPr>
            <p:spPr bwMode="auto">
              <a:xfrm>
                <a:off x="4106" y="4945"/>
                <a:ext cx="38" cy="188"/>
              </a:xfrm>
              <a:custGeom>
                <a:avLst/>
                <a:gdLst>
                  <a:gd name="T0" fmla="*/ 0 w 38"/>
                  <a:gd name="T1" fmla="*/ 4945 h 188"/>
                  <a:gd name="T2" fmla="*/ 10 w 38"/>
                  <a:gd name="T3" fmla="*/ 5025 h 188"/>
                  <a:gd name="T4" fmla="*/ 24 w 38"/>
                  <a:gd name="T5" fmla="*/ 5063 h 188"/>
                  <a:gd name="T6" fmla="*/ 38 w 38"/>
                  <a:gd name="T7" fmla="*/ 5133 h 188"/>
                  <a:gd name="T8" fmla="*/ 0 60000 65536"/>
                  <a:gd name="T9" fmla="*/ 0 60000 65536"/>
                  <a:gd name="T10" fmla="*/ 0 60000 65536"/>
                  <a:gd name="T11" fmla="*/ 0 60000 65536"/>
                  <a:gd name="T12" fmla="*/ 0 w 38"/>
                  <a:gd name="T13" fmla="*/ 0 h 188"/>
                  <a:gd name="T14" fmla="*/ 38 w 38"/>
                  <a:gd name="T15" fmla="*/ 188 h 188"/>
                </a:gdLst>
                <a:ahLst/>
                <a:cxnLst>
                  <a:cxn ang="T8">
                    <a:pos x="T0" y="T1"/>
                  </a:cxn>
                  <a:cxn ang="T9">
                    <a:pos x="T2" y="T3"/>
                  </a:cxn>
                  <a:cxn ang="T10">
                    <a:pos x="T4" y="T5"/>
                  </a:cxn>
                  <a:cxn ang="T11">
                    <a:pos x="T6" y="T7"/>
                  </a:cxn>
                </a:cxnLst>
                <a:rect l="T12" t="T13" r="T14" b="T15"/>
                <a:pathLst>
                  <a:path w="38" h="188">
                    <a:moveTo>
                      <a:pt x="0" y="0"/>
                    </a:moveTo>
                    <a:lnTo>
                      <a:pt x="10" y="80"/>
                    </a:lnTo>
                    <a:lnTo>
                      <a:pt x="24" y="118"/>
                    </a:lnTo>
                    <a:lnTo>
                      <a:pt x="38" y="188"/>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94" name="Group 359"/>
            <p:cNvGrpSpPr>
              <a:grpSpLocks/>
            </p:cNvGrpSpPr>
            <p:nvPr/>
          </p:nvGrpSpPr>
          <p:grpSpPr bwMode="auto">
            <a:xfrm>
              <a:off x="4151" y="5206"/>
              <a:ext cx="17" cy="202"/>
              <a:chOff x="4151" y="5206"/>
              <a:chExt cx="17" cy="202"/>
            </a:xfrm>
          </p:grpSpPr>
          <p:sp>
            <p:nvSpPr>
              <p:cNvPr id="39491" name="Freeform 360"/>
              <p:cNvSpPr>
                <a:spLocks/>
              </p:cNvSpPr>
              <p:nvPr/>
            </p:nvSpPr>
            <p:spPr bwMode="auto">
              <a:xfrm>
                <a:off x="4151" y="5206"/>
                <a:ext cx="17" cy="202"/>
              </a:xfrm>
              <a:custGeom>
                <a:avLst/>
                <a:gdLst>
                  <a:gd name="T0" fmla="*/ 0 w 17"/>
                  <a:gd name="T1" fmla="*/ 5206 h 202"/>
                  <a:gd name="T2" fmla="*/ 11 w 17"/>
                  <a:gd name="T3" fmla="*/ 5297 h 202"/>
                  <a:gd name="T4" fmla="*/ 17 w 17"/>
                  <a:gd name="T5" fmla="*/ 5380 h 202"/>
                  <a:gd name="T6" fmla="*/ 11 w 17"/>
                  <a:gd name="T7" fmla="*/ 5408 h 202"/>
                  <a:gd name="T8" fmla="*/ 0 60000 65536"/>
                  <a:gd name="T9" fmla="*/ 0 60000 65536"/>
                  <a:gd name="T10" fmla="*/ 0 60000 65536"/>
                  <a:gd name="T11" fmla="*/ 0 60000 65536"/>
                  <a:gd name="T12" fmla="*/ 0 w 17"/>
                  <a:gd name="T13" fmla="*/ 0 h 202"/>
                  <a:gd name="T14" fmla="*/ 17 w 17"/>
                  <a:gd name="T15" fmla="*/ 202 h 202"/>
                </a:gdLst>
                <a:ahLst/>
                <a:cxnLst>
                  <a:cxn ang="T8">
                    <a:pos x="T0" y="T1"/>
                  </a:cxn>
                  <a:cxn ang="T9">
                    <a:pos x="T2" y="T3"/>
                  </a:cxn>
                  <a:cxn ang="T10">
                    <a:pos x="T4" y="T5"/>
                  </a:cxn>
                  <a:cxn ang="T11">
                    <a:pos x="T6" y="T7"/>
                  </a:cxn>
                </a:cxnLst>
                <a:rect l="T12" t="T13" r="T14" b="T15"/>
                <a:pathLst>
                  <a:path w="17" h="202">
                    <a:moveTo>
                      <a:pt x="0" y="0"/>
                    </a:moveTo>
                    <a:lnTo>
                      <a:pt x="11" y="91"/>
                    </a:lnTo>
                    <a:lnTo>
                      <a:pt x="17" y="174"/>
                    </a:lnTo>
                    <a:lnTo>
                      <a:pt x="11" y="202"/>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95" name="Group 361"/>
            <p:cNvGrpSpPr>
              <a:grpSpLocks/>
            </p:cNvGrpSpPr>
            <p:nvPr/>
          </p:nvGrpSpPr>
          <p:grpSpPr bwMode="auto">
            <a:xfrm>
              <a:off x="4158" y="5464"/>
              <a:ext cx="10" cy="174"/>
              <a:chOff x="4158" y="5464"/>
              <a:chExt cx="10" cy="174"/>
            </a:xfrm>
          </p:grpSpPr>
          <p:sp>
            <p:nvSpPr>
              <p:cNvPr id="39490" name="Freeform 362"/>
              <p:cNvSpPr>
                <a:spLocks/>
              </p:cNvSpPr>
              <p:nvPr/>
            </p:nvSpPr>
            <p:spPr bwMode="auto">
              <a:xfrm>
                <a:off x="4158" y="5464"/>
                <a:ext cx="10" cy="174"/>
              </a:xfrm>
              <a:custGeom>
                <a:avLst/>
                <a:gdLst>
                  <a:gd name="T0" fmla="*/ 0 w 10"/>
                  <a:gd name="T1" fmla="*/ 5464 h 174"/>
                  <a:gd name="T2" fmla="*/ 0 w 10"/>
                  <a:gd name="T3" fmla="*/ 5593 h 174"/>
                  <a:gd name="T4" fmla="*/ 10 w 10"/>
                  <a:gd name="T5" fmla="*/ 5638 h 174"/>
                  <a:gd name="T6" fmla="*/ 0 60000 65536"/>
                  <a:gd name="T7" fmla="*/ 0 60000 65536"/>
                  <a:gd name="T8" fmla="*/ 0 60000 65536"/>
                  <a:gd name="T9" fmla="*/ 0 w 10"/>
                  <a:gd name="T10" fmla="*/ 0 h 174"/>
                  <a:gd name="T11" fmla="*/ 10 w 10"/>
                  <a:gd name="T12" fmla="*/ 174 h 174"/>
                </a:gdLst>
                <a:ahLst/>
                <a:cxnLst>
                  <a:cxn ang="T6">
                    <a:pos x="T0" y="T1"/>
                  </a:cxn>
                  <a:cxn ang="T7">
                    <a:pos x="T2" y="T3"/>
                  </a:cxn>
                  <a:cxn ang="T8">
                    <a:pos x="T4" y="T5"/>
                  </a:cxn>
                </a:cxnLst>
                <a:rect l="T9" t="T10" r="T11" b="T12"/>
                <a:pathLst>
                  <a:path w="10" h="174">
                    <a:moveTo>
                      <a:pt x="0" y="0"/>
                    </a:moveTo>
                    <a:lnTo>
                      <a:pt x="0" y="129"/>
                    </a:lnTo>
                    <a:lnTo>
                      <a:pt x="10" y="174"/>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96" name="Group 363"/>
            <p:cNvGrpSpPr>
              <a:grpSpLocks/>
            </p:cNvGrpSpPr>
            <p:nvPr/>
          </p:nvGrpSpPr>
          <p:grpSpPr bwMode="auto">
            <a:xfrm>
              <a:off x="4388" y="4903"/>
              <a:ext cx="59" cy="171"/>
              <a:chOff x="4388" y="4903"/>
              <a:chExt cx="59" cy="171"/>
            </a:xfrm>
          </p:grpSpPr>
          <p:sp>
            <p:nvSpPr>
              <p:cNvPr id="39489" name="Freeform 364"/>
              <p:cNvSpPr>
                <a:spLocks/>
              </p:cNvSpPr>
              <p:nvPr/>
            </p:nvSpPr>
            <p:spPr bwMode="auto">
              <a:xfrm>
                <a:off x="4388" y="4903"/>
                <a:ext cx="59" cy="171"/>
              </a:xfrm>
              <a:custGeom>
                <a:avLst/>
                <a:gdLst>
                  <a:gd name="T0" fmla="*/ 59 w 59"/>
                  <a:gd name="T1" fmla="*/ 4903 h 171"/>
                  <a:gd name="T2" fmla="*/ 17 w 59"/>
                  <a:gd name="T3" fmla="*/ 4972 h 171"/>
                  <a:gd name="T4" fmla="*/ 14 w 59"/>
                  <a:gd name="T5" fmla="*/ 5021 h 171"/>
                  <a:gd name="T6" fmla="*/ 0 w 59"/>
                  <a:gd name="T7" fmla="*/ 5074 h 171"/>
                  <a:gd name="T8" fmla="*/ 0 60000 65536"/>
                  <a:gd name="T9" fmla="*/ 0 60000 65536"/>
                  <a:gd name="T10" fmla="*/ 0 60000 65536"/>
                  <a:gd name="T11" fmla="*/ 0 60000 65536"/>
                  <a:gd name="T12" fmla="*/ 0 w 59"/>
                  <a:gd name="T13" fmla="*/ 0 h 171"/>
                  <a:gd name="T14" fmla="*/ 59 w 59"/>
                  <a:gd name="T15" fmla="*/ 171 h 171"/>
                </a:gdLst>
                <a:ahLst/>
                <a:cxnLst>
                  <a:cxn ang="T8">
                    <a:pos x="T0" y="T1"/>
                  </a:cxn>
                  <a:cxn ang="T9">
                    <a:pos x="T2" y="T3"/>
                  </a:cxn>
                  <a:cxn ang="T10">
                    <a:pos x="T4" y="T5"/>
                  </a:cxn>
                  <a:cxn ang="T11">
                    <a:pos x="T6" y="T7"/>
                  </a:cxn>
                </a:cxnLst>
                <a:rect l="T12" t="T13" r="T14" b="T15"/>
                <a:pathLst>
                  <a:path w="59" h="171">
                    <a:moveTo>
                      <a:pt x="59" y="0"/>
                    </a:moveTo>
                    <a:lnTo>
                      <a:pt x="17" y="69"/>
                    </a:lnTo>
                    <a:lnTo>
                      <a:pt x="14" y="118"/>
                    </a:lnTo>
                    <a:lnTo>
                      <a:pt x="0" y="171"/>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97" name="Group 365"/>
            <p:cNvGrpSpPr>
              <a:grpSpLocks/>
            </p:cNvGrpSpPr>
            <p:nvPr/>
          </p:nvGrpSpPr>
          <p:grpSpPr bwMode="auto">
            <a:xfrm>
              <a:off x="4385" y="5126"/>
              <a:ext cx="49" cy="199"/>
              <a:chOff x="4385" y="5126"/>
              <a:chExt cx="49" cy="199"/>
            </a:xfrm>
          </p:grpSpPr>
          <p:sp>
            <p:nvSpPr>
              <p:cNvPr id="39488" name="Freeform 366"/>
              <p:cNvSpPr>
                <a:spLocks/>
              </p:cNvSpPr>
              <p:nvPr/>
            </p:nvSpPr>
            <p:spPr bwMode="auto">
              <a:xfrm>
                <a:off x="4385" y="5126"/>
                <a:ext cx="49" cy="199"/>
              </a:xfrm>
              <a:custGeom>
                <a:avLst/>
                <a:gdLst>
                  <a:gd name="T0" fmla="*/ 0 w 49"/>
                  <a:gd name="T1" fmla="*/ 5126 h 199"/>
                  <a:gd name="T2" fmla="*/ 17 w 49"/>
                  <a:gd name="T3" fmla="*/ 5182 h 199"/>
                  <a:gd name="T4" fmla="*/ 38 w 49"/>
                  <a:gd name="T5" fmla="*/ 5220 h 199"/>
                  <a:gd name="T6" fmla="*/ 48 w 49"/>
                  <a:gd name="T7" fmla="*/ 5286 h 199"/>
                  <a:gd name="T8" fmla="*/ 48 w 49"/>
                  <a:gd name="T9" fmla="*/ 5324 h 199"/>
                  <a:gd name="T10" fmla="*/ 0 60000 65536"/>
                  <a:gd name="T11" fmla="*/ 0 60000 65536"/>
                  <a:gd name="T12" fmla="*/ 0 60000 65536"/>
                  <a:gd name="T13" fmla="*/ 0 60000 65536"/>
                  <a:gd name="T14" fmla="*/ 0 60000 65536"/>
                  <a:gd name="T15" fmla="*/ 0 w 49"/>
                  <a:gd name="T16" fmla="*/ 0 h 199"/>
                  <a:gd name="T17" fmla="*/ 49 w 49"/>
                  <a:gd name="T18" fmla="*/ 199 h 199"/>
                </a:gdLst>
                <a:ahLst/>
                <a:cxnLst>
                  <a:cxn ang="T10">
                    <a:pos x="T0" y="T1"/>
                  </a:cxn>
                  <a:cxn ang="T11">
                    <a:pos x="T2" y="T3"/>
                  </a:cxn>
                  <a:cxn ang="T12">
                    <a:pos x="T4" y="T5"/>
                  </a:cxn>
                  <a:cxn ang="T13">
                    <a:pos x="T6" y="T7"/>
                  </a:cxn>
                  <a:cxn ang="T14">
                    <a:pos x="T8" y="T9"/>
                  </a:cxn>
                </a:cxnLst>
                <a:rect l="T15" t="T16" r="T17" b="T18"/>
                <a:pathLst>
                  <a:path w="49" h="199">
                    <a:moveTo>
                      <a:pt x="0" y="0"/>
                    </a:moveTo>
                    <a:lnTo>
                      <a:pt x="17" y="56"/>
                    </a:lnTo>
                    <a:lnTo>
                      <a:pt x="38" y="94"/>
                    </a:lnTo>
                    <a:lnTo>
                      <a:pt x="48" y="160"/>
                    </a:lnTo>
                    <a:lnTo>
                      <a:pt x="48" y="198"/>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98" name="Group 367"/>
            <p:cNvGrpSpPr>
              <a:grpSpLocks/>
            </p:cNvGrpSpPr>
            <p:nvPr/>
          </p:nvGrpSpPr>
          <p:grpSpPr bwMode="auto">
            <a:xfrm>
              <a:off x="4175" y="4509"/>
              <a:ext cx="220" cy="84"/>
              <a:chOff x="4175" y="4509"/>
              <a:chExt cx="220" cy="84"/>
            </a:xfrm>
          </p:grpSpPr>
          <p:sp>
            <p:nvSpPr>
              <p:cNvPr id="39487" name="Freeform 368"/>
              <p:cNvSpPr>
                <a:spLocks/>
              </p:cNvSpPr>
              <p:nvPr/>
            </p:nvSpPr>
            <p:spPr bwMode="auto">
              <a:xfrm>
                <a:off x="4175" y="4509"/>
                <a:ext cx="220" cy="84"/>
              </a:xfrm>
              <a:custGeom>
                <a:avLst/>
                <a:gdLst>
                  <a:gd name="T0" fmla="*/ 0 w 220"/>
                  <a:gd name="T1" fmla="*/ 4593 h 84"/>
                  <a:gd name="T2" fmla="*/ 112 w 220"/>
                  <a:gd name="T3" fmla="*/ 4593 h 84"/>
                  <a:gd name="T4" fmla="*/ 189 w 220"/>
                  <a:gd name="T5" fmla="*/ 4547 h 84"/>
                  <a:gd name="T6" fmla="*/ 220 w 220"/>
                  <a:gd name="T7" fmla="*/ 4509 h 84"/>
                  <a:gd name="T8" fmla="*/ 0 60000 65536"/>
                  <a:gd name="T9" fmla="*/ 0 60000 65536"/>
                  <a:gd name="T10" fmla="*/ 0 60000 65536"/>
                  <a:gd name="T11" fmla="*/ 0 60000 65536"/>
                  <a:gd name="T12" fmla="*/ 0 w 220"/>
                  <a:gd name="T13" fmla="*/ 0 h 84"/>
                  <a:gd name="T14" fmla="*/ 220 w 220"/>
                  <a:gd name="T15" fmla="*/ 84 h 84"/>
                </a:gdLst>
                <a:ahLst/>
                <a:cxnLst>
                  <a:cxn ang="T8">
                    <a:pos x="T0" y="T1"/>
                  </a:cxn>
                  <a:cxn ang="T9">
                    <a:pos x="T2" y="T3"/>
                  </a:cxn>
                  <a:cxn ang="T10">
                    <a:pos x="T4" y="T5"/>
                  </a:cxn>
                  <a:cxn ang="T11">
                    <a:pos x="T6" y="T7"/>
                  </a:cxn>
                </a:cxnLst>
                <a:rect l="T12" t="T13" r="T14" b="T15"/>
                <a:pathLst>
                  <a:path w="220" h="84">
                    <a:moveTo>
                      <a:pt x="0" y="84"/>
                    </a:moveTo>
                    <a:lnTo>
                      <a:pt x="112" y="84"/>
                    </a:lnTo>
                    <a:lnTo>
                      <a:pt x="189" y="38"/>
                    </a:lnTo>
                    <a:lnTo>
                      <a:pt x="220" y="0"/>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099" name="Group 369"/>
            <p:cNvGrpSpPr>
              <a:grpSpLocks/>
            </p:cNvGrpSpPr>
            <p:nvPr/>
          </p:nvGrpSpPr>
          <p:grpSpPr bwMode="auto">
            <a:xfrm>
              <a:off x="4437" y="4439"/>
              <a:ext cx="314" cy="38"/>
              <a:chOff x="4437" y="4439"/>
              <a:chExt cx="314" cy="38"/>
            </a:xfrm>
          </p:grpSpPr>
          <p:sp>
            <p:nvSpPr>
              <p:cNvPr id="39486" name="Freeform 370"/>
              <p:cNvSpPr>
                <a:spLocks/>
              </p:cNvSpPr>
              <p:nvPr/>
            </p:nvSpPr>
            <p:spPr bwMode="auto">
              <a:xfrm>
                <a:off x="4437" y="4439"/>
                <a:ext cx="314" cy="38"/>
              </a:xfrm>
              <a:custGeom>
                <a:avLst/>
                <a:gdLst>
                  <a:gd name="T0" fmla="*/ 0 w 314"/>
                  <a:gd name="T1" fmla="*/ 4478 h 38"/>
                  <a:gd name="T2" fmla="*/ 146 w 314"/>
                  <a:gd name="T3" fmla="*/ 4457 h 38"/>
                  <a:gd name="T4" fmla="*/ 230 w 314"/>
                  <a:gd name="T5" fmla="*/ 4457 h 38"/>
                  <a:gd name="T6" fmla="*/ 313 w 314"/>
                  <a:gd name="T7" fmla="*/ 4439 h 38"/>
                  <a:gd name="T8" fmla="*/ 0 60000 65536"/>
                  <a:gd name="T9" fmla="*/ 0 60000 65536"/>
                  <a:gd name="T10" fmla="*/ 0 60000 65536"/>
                  <a:gd name="T11" fmla="*/ 0 60000 65536"/>
                  <a:gd name="T12" fmla="*/ 0 w 314"/>
                  <a:gd name="T13" fmla="*/ 0 h 38"/>
                  <a:gd name="T14" fmla="*/ 314 w 314"/>
                  <a:gd name="T15" fmla="*/ 38 h 38"/>
                </a:gdLst>
                <a:ahLst/>
                <a:cxnLst>
                  <a:cxn ang="T8">
                    <a:pos x="T0" y="T1"/>
                  </a:cxn>
                  <a:cxn ang="T9">
                    <a:pos x="T2" y="T3"/>
                  </a:cxn>
                  <a:cxn ang="T10">
                    <a:pos x="T4" y="T5"/>
                  </a:cxn>
                  <a:cxn ang="T11">
                    <a:pos x="T6" y="T7"/>
                  </a:cxn>
                </a:cxnLst>
                <a:rect l="T12" t="T13" r="T14" b="T15"/>
                <a:pathLst>
                  <a:path w="314" h="38">
                    <a:moveTo>
                      <a:pt x="0" y="39"/>
                    </a:moveTo>
                    <a:lnTo>
                      <a:pt x="146" y="18"/>
                    </a:lnTo>
                    <a:lnTo>
                      <a:pt x="230" y="18"/>
                    </a:lnTo>
                    <a:lnTo>
                      <a:pt x="313" y="0"/>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100" name="Group 371"/>
            <p:cNvGrpSpPr>
              <a:grpSpLocks/>
            </p:cNvGrpSpPr>
            <p:nvPr/>
          </p:nvGrpSpPr>
          <p:grpSpPr bwMode="auto">
            <a:xfrm>
              <a:off x="4869" y="7907"/>
              <a:ext cx="42" cy="143"/>
              <a:chOff x="4869" y="7907"/>
              <a:chExt cx="42" cy="143"/>
            </a:xfrm>
          </p:grpSpPr>
          <p:sp>
            <p:nvSpPr>
              <p:cNvPr id="39485" name="Freeform 372"/>
              <p:cNvSpPr>
                <a:spLocks/>
              </p:cNvSpPr>
              <p:nvPr/>
            </p:nvSpPr>
            <p:spPr bwMode="auto">
              <a:xfrm>
                <a:off x="4869" y="7907"/>
                <a:ext cx="42" cy="143"/>
              </a:xfrm>
              <a:custGeom>
                <a:avLst/>
                <a:gdLst>
                  <a:gd name="T0" fmla="*/ 42 w 42"/>
                  <a:gd name="T1" fmla="*/ 7907 h 143"/>
                  <a:gd name="T2" fmla="*/ 17 w 42"/>
                  <a:gd name="T3" fmla="*/ 7976 h 143"/>
                  <a:gd name="T4" fmla="*/ 0 w 42"/>
                  <a:gd name="T5" fmla="*/ 8015 h 143"/>
                  <a:gd name="T6" fmla="*/ 0 w 42"/>
                  <a:gd name="T7" fmla="*/ 8049 h 143"/>
                  <a:gd name="T8" fmla="*/ 0 60000 65536"/>
                  <a:gd name="T9" fmla="*/ 0 60000 65536"/>
                  <a:gd name="T10" fmla="*/ 0 60000 65536"/>
                  <a:gd name="T11" fmla="*/ 0 60000 65536"/>
                  <a:gd name="T12" fmla="*/ 0 w 42"/>
                  <a:gd name="T13" fmla="*/ 0 h 143"/>
                  <a:gd name="T14" fmla="*/ 42 w 42"/>
                  <a:gd name="T15" fmla="*/ 143 h 143"/>
                </a:gdLst>
                <a:ahLst/>
                <a:cxnLst>
                  <a:cxn ang="T8">
                    <a:pos x="T0" y="T1"/>
                  </a:cxn>
                  <a:cxn ang="T9">
                    <a:pos x="T2" y="T3"/>
                  </a:cxn>
                  <a:cxn ang="T10">
                    <a:pos x="T4" y="T5"/>
                  </a:cxn>
                  <a:cxn ang="T11">
                    <a:pos x="T6" y="T7"/>
                  </a:cxn>
                </a:cxnLst>
                <a:rect l="T12" t="T13" r="T14" b="T15"/>
                <a:pathLst>
                  <a:path w="42" h="143">
                    <a:moveTo>
                      <a:pt x="42" y="0"/>
                    </a:moveTo>
                    <a:lnTo>
                      <a:pt x="17" y="69"/>
                    </a:lnTo>
                    <a:lnTo>
                      <a:pt x="0" y="108"/>
                    </a:lnTo>
                    <a:lnTo>
                      <a:pt x="0" y="142"/>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101" name="Group 373"/>
            <p:cNvGrpSpPr>
              <a:grpSpLocks/>
            </p:cNvGrpSpPr>
            <p:nvPr/>
          </p:nvGrpSpPr>
          <p:grpSpPr bwMode="auto">
            <a:xfrm>
              <a:off x="4869" y="8098"/>
              <a:ext cx="77" cy="146"/>
              <a:chOff x="4869" y="8098"/>
              <a:chExt cx="77" cy="146"/>
            </a:xfrm>
          </p:grpSpPr>
          <p:sp>
            <p:nvSpPr>
              <p:cNvPr id="39484" name="Freeform 374"/>
              <p:cNvSpPr>
                <a:spLocks/>
              </p:cNvSpPr>
              <p:nvPr/>
            </p:nvSpPr>
            <p:spPr bwMode="auto">
              <a:xfrm>
                <a:off x="4869" y="8098"/>
                <a:ext cx="77" cy="146"/>
              </a:xfrm>
              <a:custGeom>
                <a:avLst/>
                <a:gdLst>
                  <a:gd name="T0" fmla="*/ 0 w 77"/>
                  <a:gd name="T1" fmla="*/ 8098 h 146"/>
                  <a:gd name="T2" fmla="*/ 24 w 77"/>
                  <a:gd name="T3" fmla="*/ 8144 h 146"/>
                  <a:gd name="T4" fmla="*/ 59 w 77"/>
                  <a:gd name="T5" fmla="*/ 8185 h 146"/>
                  <a:gd name="T6" fmla="*/ 77 w 77"/>
                  <a:gd name="T7" fmla="*/ 8245 h 146"/>
                  <a:gd name="T8" fmla="*/ 0 60000 65536"/>
                  <a:gd name="T9" fmla="*/ 0 60000 65536"/>
                  <a:gd name="T10" fmla="*/ 0 60000 65536"/>
                  <a:gd name="T11" fmla="*/ 0 60000 65536"/>
                  <a:gd name="T12" fmla="*/ 0 w 77"/>
                  <a:gd name="T13" fmla="*/ 0 h 146"/>
                  <a:gd name="T14" fmla="*/ 77 w 77"/>
                  <a:gd name="T15" fmla="*/ 146 h 146"/>
                </a:gdLst>
                <a:ahLst/>
                <a:cxnLst>
                  <a:cxn ang="T8">
                    <a:pos x="T0" y="T1"/>
                  </a:cxn>
                  <a:cxn ang="T9">
                    <a:pos x="T2" y="T3"/>
                  </a:cxn>
                  <a:cxn ang="T10">
                    <a:pos x="T4" y="T5"/>
                  </a:cxn>
                  <a:cxn ang="T11">
                    <a:pos x="T6" y="T7"/>
                  </a:cxn>
                </a:cxnLst>
                <a:rect l="T12" t="T13" r="T14" b="T15"/>
                <a:pathLst>
                  <a:path w="77" h="146">
                    <a:moveTo>
                      <a:pt x="0" y="0"/>
                    </a:moveTo>
                    <a:lnTo>
                      <a:pt x="24" y="46"/>
                    </a:lnTo>
                    <a:lnTo>
                      <a:pt x="59" y="87"/>
                    </a:lnTo>
                    <a:lnTo>
                      <a:pt x="77" y="147"/>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102" name="Group 375"/>
            <p:cNvGrpSpPr>
              <a:grpSpLocks/>
            </p:cNvGrpSpPr>
            <p:nvPr/>
          </p:nvGrpSpPr>
          <p:grpSpPr bwMode="auto">
            <a:xfrm>
              <a:off x="3620" y="7886"/>
              <a:ext cx="7" cy="7"/>
              <a:chOff x="3620" y="7886"/>
              <a:chExt cx="7" cy="7"/>
            </a:xfrm>
          </p:grpSpPr>
          <p:sp>
            <p:nvSpPr>
              <p:cNvPr id="39483" name="Freeform 376"/>
              <p:cNvSpPr>
                <a:spLocks/>
              </p:cNvSpPr>
              <p:nvPr/>
            </p:nvSpPr>
            <p:spPr bwMode="auto">
              <a:xfrm>
                <a:off x="3620" y="7886"/>
                <a:ext cx="7" cy="7"/>
              </a:xfrm>
              <a:custGeom>
                <a:avLst/>
                <a:gdLst>
                  <a:gd name="T0" fmla="*/ 5 w 7"/>
                  <a:gd name="T1" fmla="*/ 7886 h 7"/>
                  <a:gd name="T2" fmla="*/ 1 w 7"/>
                  <a:gd name="T3" fmla="*/ 7886 h 7"/>
                  <a:gd name="T4" fmla="*/ 0 w 7"/>
                  <a:gd name="T5" fmla="*/ 7887 h 7"/>
                  <a:gd name="T6" fmla="*/ 0 w 7"/>
                  <a:gd name="T7" fmla="*/ 7891 h 7"/>
                  <a:gd name="T8" fmla="*/ 1 w 7"/>
                  <a:gd name="T9" fmla="*/ 7893 h 7"/>
                  <a:gd name="T10" fmla="*/ 5 w 7"/>
                  <a:gd name="T11" fmla="*/ 7893 h 7"/>
                  <a:gd name="T12" fmla="*/ 7 w 7"/>
                  <a:gd name="T13" fmla="*/ 7891 h 7"/>
                  <a:gd name="T14" fmla="*/ 7 w 7"/>
                  <a:gd name="T15" fmla="*/ 7887 h 7"/>
                  <a:gd name="T16" fmla="*/ 5 w 7"/>
                  <a:gd name="T17" fmla="*/ 7886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7"/>
                  <a:gd name="T29" fmla="*/ 7 w 7"/>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7">
                    <a:moveTo>
                      <a:pt x="5" y="0"/>
                    </a:moveTo>
                    <a:lnTo>
                      <a:pt x="1" y="0"/>
                    </a:lnTo>
                    <a:lnTo>
                      <a:pt x="0" y="1"/>
                    </a:lnTo>
                    <a:lnTo>
                      <a:pt x="0" y="5"/>
                    </a:lnTo>
                    <a:lnTo>
                      <a:pt x="1" y="7"/>
                    </a:lnTo>
                    <a:lnTo>
                      <a:pt x="5" y="7"/>
                    </a:lnTo>
                    <a:lnTo>
                      <a:pt x="7" y="5"/>
                    </a:lnTo>
                    <a:lnTo>
                      <a:pt x="7" y="1"/>
                    </a:lnTo>
                    <a:lnTo>
                      <a:pt x="5"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03" name="Group 377"/>
            <p:cNvGrpSpPr>
              <a:grpSpLocks/>
            </p:cNvGrpSpPr>
            <p:nvPr/>
          </p:nvGrpSpPr>
          <p:grpSpPr bwMode="auto">
            <a:xfrm>
              <a:off x="3620" y="7886"/>
              <a:ext cx="7" cy="7"/>
              <a:chOff x="3620" y="7886"/>
              <a:chExt cx="7" cy="7"/>
            </a:xfrm>
          </p:grpSpPr>
          <p:sp>
            <p:nvSpPr>
              <p:cNvPr id="39482" name="Freeform 378"/>
              <p:cNvSpPr>
                <a:spLocks/>
              </p:cNvSpPr>
              <p:nvPr/>
            </p:nvSpPr>
            <p:spPr bwMode="auto">
              <a:xfrm>
                <a:off x="3620" y="7886"/>
                <a:ext cx="7" cy="7"/>
              </a:xfrm>
              <a:custGeom>
                <a:avLst/>
                <a:gdLst>
                  <a:gd name="T0" fmla="*/ 7 w 7"/>
                  <a:gd name="T1" fmla="*/ 7889 h 7"/>
                  <a:gd name="T2" fmla="*/ 7 w 7"/>
                  <a:gd name="T3" fmla="*/ 7887 h 7"/>
                  <a:gd name="T4" fmla="*/ 5 w 7"/>
                  <a:gd name="T5" fmla="*/ 7886 h 7"/>
                  <a:gd name="T6" fmla="*/ 3 w 7"/>
                  <a:gd name="T7" fmla="*/ 7886 h 7"/>
                  <a:gd name="T8" fmla="*/ 1 w 7"/>
                  <a:gd name="T9" fmla="*/ 7886 h 7"/>
                  <a:gd name="T10" fmla="*/ 0 w 7"/>
                  <a:gd name="T11" fmla="*/ 7887 h 7"/>
                  <a:gd name="T12" fmla="*/ 0 w 7"/>
                  <a:gd name="T13" fmla="*/ 7889 h 7"/>
                  <a:gd name="T14" fmla="*/ 0 w 7"/>
                  <a:gd name="T15" fmla="*/ 7891 h 7"/>
                  <a:gd name="T16" fmla="*/ 1 w 7"/>
                  <a:gd name="T17" fmla="*/ 7893 h 7"/>
                  <a:gd name="T18" fmla="*/ 3 w 7"/>
                  <a:gd name="T19" fmla="*/ 7893 h 7"/>
                  <a:gd name="T20" fmla="*/ 5 w 7"/>
                  <a:gd name="T21" fmla="*/ 7893 h 7"/>
                  <a:gd name="T22" fmla="*/ 7 w 7"/>
                  <a:gd name="T23" fmla="*/ 7891 h 7"/>
                  <a:gd name="T24" fmla="*/ 7 w 7"/>
                  <a:gd name="T25" fmla="*/ 7889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7"/>
                  <a:gd name="T41" fmla="*/ 7 w 7"/>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7">
                    <a:moveTo>
                      <a:pt x="7" y="3"/>
                    </a:moveTo>
                    <a:lnTo>
                      <a:pt x="7" y="1"/>
                    </a:lnTo>
                    <a:lnTo>
                      <a:pt x="5" y="0"/>
                    </a:lnTo>
                    <a:lnTo>
                      <a:pt x="3" y="0"/>
                    </a:lnTo>
                    <a:lnTo>
                      <a:pt x="1" y="0"/>
                    </a:lnTo>
                    <a:lnTo>
                      <a:pt x="0" y="1"/>
                    </a:lnTo>
                    <a:lnTo>
                      <a:pt x="0" y="3"/>
                    </a:lnTo>
                    <a:lnTo>
                      <a:pt x="0" y="5"/>
                    </a:lnTo>
                    <a:lnTo>
                      <a:pt x="1" y="7"/>
                    </a:lnTo>
                    <a:lnTo>
                      <a:pt x="3" y="7"/>
                    </a:lnTo>
                    <a:lnTo>
                      <a:pt x="5" y="7"/>
                    </a:lnTo>
                    <a:lnTo>
                      <a:pt x="7" y="5"/>
                    </a:lnTo>
                    <a:lnTo>
                      <a:pt x="7" y="3"/>
                    </a:lnTo>
                  </a:path>
                </a:pathLst>
              </a:custGeom>
              <a:noFill/>
              <a:ln w="676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104" name="Group 379"/>
            <p:cNvGrpSpPr>
              <a:grpSpLocks/>
            </p:cNvGrpSpPr>
            <p:nvPr/>
          </p:nvGrpSpPr>
          <p:grpSpPr bwMode="auto">
            <a:xfrm>
              <a:off x="3534" y="7799"/>
              <a:ext cx="180" cy="181"/>
              <a:chOff x="3534" y="7799"/>
              <a:chExt cx="180" cy="181"/>
            </a:xfrm>
          </p:grpSpPr>
          <p:sp>
            <p:nvSpPr>
              <p:cNvPr id="39481" name="Freeform 380"/>
              <p:cNvSpPr>
                <a:spLocks/>
              </p:cNvSpPr>
              <p:nvPr/>
            </p:nvSpPr>
            <p:spPr bwMode="auto">
              <a:xfrm>
                <a:off x="3534" y="7799"/>
                <a:ext cx="180" cy="181"/>
              </a:xfrm>
              <a:custGeom>
                <a:avLst/>
                <a:gdLst>
                  <a:gd name="T0" fmla="*/ 99 w 180"/>
                  <a:gd name="T1" fmla="*/ 7799 h 181"/>
                  <a:gd name="T2" fmla="*/ 32 w 180"/>
                  <a:gd name="T3" fmla="*/ 7820 h 181"/>
                  <a:gd name="T4" fmla="*/ 0 w 180"/>
                  <a:gd name="T5" fmla="*/ 7873 h 181"/>
                  <a:gd name="T6" fmla="*/ 2 w 180"/>
                  <a:gd name="T7" fmla="*/ 7899 h 181"/>
                  <a:gd name="T8" fmla="*/ 32 w 180"/>
                  <a:gd name="T9" fmla="*/ 7958 h 181"/>
                  <a:gd name="T10" fmla="*/ 88 w 180"/>
                  <a:gd name="T11" fmla="*/ 7980 h 181"/>
                  <a:gd name="T12" fmla="*/ 111 w 180"/>
                  <a:gd name="T13" fmla="*/ 7977 h 181"/>
                  <a:gd name="T14" fmla="*/ 164 w 180"/>
                  <a:gd name="T15" fmla="*/ 7940 h 181"/>
                  <a:gd name="T16" fmla="*/ 180 w 180"/>
                  <a:gd name="T17" fmla="*/ 7889 h 181"/>
                  <a:gd name="T18" fmla="*/ 177 w 180"/>
                  <a:gd name="T19" fmla="*/ 7867 h 181"/>
                  <a:gd name="T20" fmla="*/ 140 w 180"/>
                  <a:gd name="T21" fmla="*/ 7814 h 181"/>
                  <a:gd name="T22" fmla="*/ 99 w 180"/>
                  <a:gd name="T23" fmla="*/ 7799 h 1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0"/>
                  <a:gd name="T37" fmla="*/ 0 h 181"/>
                  <a:gd name="T38" fmla="*/ 180 w 180"/>
                  <a:gd name="T39" fmla="*/ 181 h 1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0" h="181">
                    <a:moveTo>
                      <a:pt x="99" y="0"/>
                    </a:moveTo>
                    <a:lnTo>
                      <a:pt x="32" y="21"/>
                    </a:lnTo>
                    <a:lnTo>
                      <a:pt x="0" y="74"/>
                    </a:lnTo>
                    <a:lnTo>
                      <a:pt x="2" y="100"/>
                    </a:lnTo>
                    <a:lnTo>
                      <a:pt x="32" y="159"/>
                    </a:lnTo>
                    <a:lnTo>
                      <a:pt x="88" y="181"/>
                    </a:lnTo>
                    <a:lnTo>
                      <a:pt x="111" y="178"/>
                    </a:lnTo>
                    <a:lnTo>
                      <a:pt x="164" y="141"/>
                    </a:lnTo>
                    <a:lnTo>
                      <a:pt x="180" y="90"/>
                    </a:lnTo>
                    <a:lnTo>
                      <a:pt x="177" y="68"/>
                    </a:lnTo>
                    <a:lnTo>
                      <a:pt x="140" y="15"/>
                    </a:lnTo>
                    <a:lnTo>
                      <a:pt x="99" y="0"/>
                    </a:ln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05" name="Group 381"/>
            <p:cNvGrpSpPr>
              <a:grpSpLocks/>
            </p:cNvGrpSpPr>
            <p:nvPr/>
          </p:nvGrpSpPr>
          <p:grpSpPr bwMode="auto">
            <a:xfrm>
              <a:off x="3534" y="7799"/>
              <a:ext cx="180" cy="181"/>
              <a:chOff x="3534" y="7799"/>
              <a:chExt cx="180" cy="181"/>
            </a:xfrm>
          </p:grpSpPr>
          <p:sp>
            <p:nvSpPr>
              <p:cNvPr id="39480" name="Freeform 382"/>
              <p:cNvSpPr>
                <a:spLocks/>
              </p:cNvSpPr>
              <p:nvPr/>
            </p:nvSpPr>
            <p:spPr bwMode="auto">
              <a:xfrm>
                <a:off x="3534" y="7799"/>
                <a:ext cx="180" cy="181"/>
              </a:xfrm>
              <a:custGeom>
                <a:avLst/>
                <a:gdLst>
                  <a:gd name="T0" fmla="*/ 180 w 180"/>
                  <a:gd name="T1" fmla="*/ 7889 h 181"/>
                  <a:gd name="T2" fmla="*/ 156 w 180"/>
                  <a:gd name="T3" fmla="*/ 7828 h 181"/>
                  <a:gd name="T4" fmla="*/ 99 w 180"/>
                  <a:gd name="T5" fmla="*/ 7799 h 181"/>
                  <a:gd name="T6" fmla="*/ 73 w 180"/>
                  <a:gd name="T7" fmla="*/ 7801 h 181"/>
                  <a:gd name="T8" fmla="*/ 17 w 180"/>
                  <a:gd name="T9" fmla="*/ 7835 h 181"/>
                  <a:gd name="T10" fmla="*/ 0 w 180"/>
                  <a:gd name="T11" fmla="*/ 7873 h 181"/>
                  <a:gd name="T12" fmla="*/ 2 w 180"/>
                  <a:gd name="T13" fmla="*/ 7899 h 181"/>
                  <a:gd name="T14" fmla="*/ 32 w 180"/>
                  <a:gd name="T15" fmla="*/ 7958 h 181"/>
                  <a:gd name="T16" fmla="*/ 88 w 180"/>
                  <a:gd name="T17" fmla="*/ 7980 h 181"/>
                  <a:gd name="T18" fmla="*/ 111 w 180"/>
                  <a:gd name="T19" fmla="*/ 7977 h 181"/>
                  <a:gd name="T20" fmla="*/ 164 w 180"/>
                  <a:gd name="T21" fmla="*/ 7940 h 181"/>
                  <a:gd name="T22" fmla="*/ 179 w 180"/>
                  <a:gd name="T23" fmla="*/ 7900 h 1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0"/>
                  <a:gd name="T37" fmla="*/ 0 h 181"/>
                  <a:gd name="T38" fmla="*/ 180 w 180"/>
                  <a:gd name="T39" fmla="*/ 181 h 1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0" h="181">
                    <a:moveTo>
                      <a:pt x="180" y="90"/>
                    </a:moveTo>
                    <a:lnTo>
                      <a:pt x="156" y="29"/>
                    </a:lnTo>
                    <a:lnTo>
                      <a:pt x="99" y="0"/>
                    </a:lnTo>
                    <a:lnTo>
                      <a:pt x="73" y="2"/>
                    </a:lnTo>
                    <a:lnTo>
                      <a:pt x="17" y="36"/>
                    </a:lnTo>
                    <a:lnTo>
                      <a:pt x="0" y="74"/>
                    </a:lnTo>
                    <a:lnTo>
                      <a:pt x="2" y="100"/>
                    </a:lnTo>
                    <a:lnTo>
                      <a:pt x="32" y="159"/>
                    </a:lnTo>
                    <a:lnTo>
                      <a:pt x="88" y="181"/>
                    </a:lnTo>
                    <a:lnTo>
                      <a:pt x="111" y="178"/>
                    </a:lnTo>
                    <a:lnTo>
                      <a:pt x="164" y="141"/>
                    </a:lnTo>
                    <a:lnTo>
                      <a:pt x="179" y="101"/>
                    </a:lnTo>
                  </a:path>
                </a:pathLst>
              </a:custGeom>
              <a:noFill/>
              <a:ln w="676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106" name="Group 383"/>
            <p:cNvGrpSpPr>
              <a:grpSpLocks/>
            </p:cNvGrpSpPr>
            <p:nvPr/>
          </p:nvGrpSpPr>
          <p:grpSpPr bwMode="auto">
            <a:xfrm>
              <a:off x="3538" y="7799"/>
              <a:ext cx="115" cy="80"/>
              <a:chOff x="3538" y="7799"/>
              <a:chExt cx="115" cy="80"/>
            </a:xfrm>
          </p:grpSpPr>
          <p:sp>
            <p:nvSpPr>
              <p:cNvPr id="39476" name="Freeform 384"/>
              <p:cNvSpPr>
                <a:spLocks/>
              </p:cNvSpPr>
              <p:nvPr/>
            </p:nvSpPr>
            <p:spPr bwMode="auto">
              <a:xfrm>
                <a:off x="3538" y="7799"/>
                <a:ext cx="115" cy="80"/>
              </a:xfrm>
              <a:custGeom>
                <a:avLst/>
                <a:gdLst>
                  <a:gd name="T0" fmla="*/ 108 w 115"/>
                  <a:gd name="T1" fmla="*/ 7865 h 80"/>
                  <a:gd name="T2" fmla="*/ 31 w 115"/>
                  <a:gd name="T3" fmla="*/ 7865 h 80"/>
                  <a:gd name="T4" fmla="*/ 35 w 115"/>
                  <a:gd name="T5" fmla="*/ 7868 h 80"/>
                  <a:gd name="T6" fmla="*/ 59 w 115"/>
                  <a:gd name="T7" fmla="*/ 7868 h 80"/>
                  <a:gd name="T8" fmla="*/ 59 w 115"/>
                  <a:gd name="T9" fmla="*/ 7872 h 80"/>
                  <a:gd name="T10" fmla="*/ 76 w 115"/>
                  <a:gd name="T11" fmla="*/ 7872 h 80"/>
                  <a:gd name="T12" fmla="*/ 76 w 115"/>
                  <a:gd name="T13" fmla="*/ 7875 h 80"/>
                  <a:gd name="T14" fmla="*/ 94 w 115"/>
                  <a:gd name="T15" fmla="*/ 7875 h 80"/>
                  <a:gd name="T16" fmla="*/ 94 w 115"/>
                  <a:gd name="T17" fmla="*/ 7879 h 80"/>
                  <a:gd name="T18" fmla="*/ 108 w 115"/>
                  <a:gd name="T19" fmla="*/ 7879 h 80"/>
                  <a:gd name="T20" fmla="*/ 108 w 115"/>
                  <a:gd name="T21" fmla="*/ 7865 h 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5"/>
                  <a:gd name="T34" fmla="*/ 0 h 80"/>
                  <a:gd name="T35" fmla="*/ 115 w 115"/>
                  <a:gd name="T36" fmla="*/ 80 h 8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5" h="80">
                    <a:moveTo>
                      <a:pt x="108" y="66"/>
                    </a:moveTo>
                    <a:lnTo>
                      <a:pt x="31" y="66"/>
                    </a:lnTo>
                    <a:lnTo>
                      <a:pt x="35" y="69"/>
                    </a:lnTo>
                    <a:lnTo>
                      <a:pt x="59" y="69"/>
                    </a:lnTo>
                    <a:lnTo>
                      <a:pt x="59" y="73"/>
                    </a:lnTo>
                    <a:lnTo>
                      <a:pt x="76" y="73"/>
                    </a:lnTo>
                    <a:lnTo>
                      <a:pt x="76" y="76"/>
                    </a:lnTo>
                    <a:lnTo>
                      <a:pt x="94" y="76"/>
                    </a:lnTo>
                    <a:lnTo>
                      <a:pt x="94" y="80"/>
                    </a:lnTo>
                    <a:lnTo>
                      <a:pt x="108" y="80"/>
                    </a:lnTo>
                    <a:lnTo>
                      <a:pt x="108" y="66"/>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477" name="Freeform 385"/>
              <p:cNvSpPr>
                <a:spLocks/>
              </p:cNvSpPr>
              <p:nvPr/>
            </p:nvSpPr>
            <p:spPr bwMode="auto">
              <a:xfrm>
                <a:off x="3538" y="7799"/>
                <a:ext cx="115" cy="80"/>
              </a:xfrm>
              <a:custGeom>
                <a:avLst/>
                <a:gdLst>
                  <a:gd name="T0" fmla="*/ 111 w 115"/>
                  <a:gd name="T1" fmla="*/ 7840 h 80"/>
                  <a:gd name="T2" fmla="*/ 10 w 115"/>
                  <a:gd name="T3" fmla="*/ 7840 h 80"/>
                  <a:gd name="T4" fmla="*/ 10 w 115"/>
                  <a:gd name="T5" fmla="*/ 7844 h 80"/>
                  <a:gd name="T6" fmla="*/ 7 w 115"/>
                  <a:gd name="T7" fmla="*/ 7844 h 80"/>
                  <a:gd name="T8" fmla="*/ 7 w 115"/>
                  <a:gd name="T9" fmla="*/ 7851 h 80"/>
                  <a:gd name="T10" fmla="*/ 3 w 115"/>
                  <a:gd name="T11" fmla="*/ 7854 h 80"/>
                  <a:gd name="T12" fmla="*/ 3 w 115"/>
                  <a:gd name="T13" fmla="*/ 7861 h 80"/>
                  <a:gd name="T14" fmla="*/ 0 w 115"/>
                  <a:gd name="T15" fmla="*/ 7861 h 80"/>
                  <a:gd name="T16" fmla="*/ 0 w 115"/>
                  <a:gd name="T17" fmla="*/ 7868 h 80"/>
                  <a:gd name="T18" fmla="*/ 7 w 115"/>
                  <a:gd name="T19" fmla="*/ 7868 h 80"/>
                  <a:gd name="T20" fmla="*/ 10 w 115"/>
                  <a:gd name="T21" fmla="*/ 7865 h 80"/>
                  <a:gd name="T22" fmla="*/ 108 w 115"/>
                  <a:gd name="T23" fmla="*/ 7865 h 80"/>
                  <a:gd name="T24" fmla="*/ 111 w 115"/>
                  <a:gd name="T25" fmla="*/ 7861 h 80"/>
                  <a:gd name="T26" fmla="*/ 111 w 115"/>
                  <a:gd name="T27" fmla="*/ 7840 h 8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5"/>
                  <a:gd name="T43" fmla="*/ 0 h 80"/>
                  <a:gd name="T44" fmla="*/ 115 w 115"/>
                  <a:gd name="T45" fmla="*/ 80 h 8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5" h="80">
                    <a:moveTo>
                      <a:pt x="111" y="41"/>
                    </a:moveTo>
                    <a:lnTo>
                      <a:pt x="10" y="41"/>
                    </a:lnTo>
                    <a:lnTo>
                      <a:pt x="10" y="45"/>
                    </a:lnTo>
                    <a:lnTo>
                      <a:pt x="7" y="45"/>
                    </a:lnTo>
                    <a:lnTo>
                      <a:pt x="7" y="52"/>
                    </a:lnTo>
                    <a:lnTo>
                      <a:pt x="3" y="55"/>
                    </a:lnTo>
                    <a:lnTo>
                      <a:pt x="3" y="62"/>
                    </a:lnTo>
                    <a:lnTo>
                      <a:pt x="0" y="62"/>
                    </a:lnTo>
                    <a:lnTo>
                      <a:pt x="0" y="69"/>
                    </a:lnTo>
                    <a:lnTo>
                      <a:pt x="7" y="69"/>
                    </a:lnTo>
                    <a:lnTo>
                      <a:pt x="10" y="66"/>
                    </a:lnTo>
                    <a:lnTo>
                      <a:pt x="108" y="66"/>
                    </a:lnTo>
                    <a:lnTo>
                      <a:pt x="111" y="62"/>
                    </a:lnTo>
                    <a:lnTo>
                      <a:pt x="111" y="41"/>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478" name="Freeform 386"/>
              <p:cNvSpPr>
                <a:spLocks/>
              </p:cNvSpPr>
              <p:nvPr/>
            </p:nvSpPr>
            <p:spPr bwMode="auto">
              <a:xfrm>
                <a:off x="3538" y="7799"/>
                <a:ext cx="115" cy="80"/>
              </a:xfrm>
              <a:custGeom>
                <a:avLst/>
                <a:gdLst>
                  <a:gd name="T0" fmla="*/ 115 w 115"/>
                  <a:gd name="T1" fmla="*/ 7802 h 80"/>
                  <a:gd name="T2" fmla="*/ 59 w 115"/>
                  <a:gd name="T3" fmla="*/ 7802 h 80"/>
                  <a:gd name="T4" fmla="*/ 59 w 115"/>
                  <a:gd name="T5" fmla="*/ 7805 h 80"/>
                  <a:gd name="T6" fmla="*/ 49 w 115"/>
                  <a:gd name="T7" fmla="*/ 7805 h 80"/>
                  <a:gd name="T8" fmla="*/ 49 w 115"/>
                  <a:gd name="T9" fmla="*/ 7809 h 80"/>
                  <a:gd name="T10" fmla="*/ 42 w 115"/>
                  <a:gd name="T11" fmla="*/ 7809 h 80"/>
                  <a:gd name="T12" fmla="*/ 42 w 115"/>
                  <a:gd name="T13" fmla="*/ 7812 h 80"/>
                  <a:gd name="T14" fmla="*/ 38 w 115"/>
                  <a:gd name="T15" fmla="*/ 7812 h 80"/>
                  <a:gd name="T16" fmla="*/ 38 w 115"/>
                  <a:gd name="T17" fmla="*/ 7816 h 80"/>
                  <a:gd name="T18" fmla="*/ 31 w 115"/>
                  <a:gd name="T19" fmla="*/ 7816 h 80"/>
                  <a:gd name="T20" fmla="*/ 31 w 115"/>
                  <a:gd name="T21" fmla="*/ 7819 h 80"/>
                  <a:gd name="T22" fmla="*/ 28 w 115"/>
                  <a:gd name="T23" fmla="*/ 7819 h 80"/>
                  <a:gd name="T24" fmla="*/ 28 w 115"/>
                  <a:gd name="T25" fmla="*/ 7823 h 80"/>
                  <a:gd name="T26" fmla="*/ 24 w 115"/>
                  <a:gd name="T27" fmla="*/ 7823 h 80"/>
                  <a:gd name="T28" fmla="*/ 24 w 115"/>
                  <a:gd name="T29" fmla="*/ 7826 h 80"/>
                  <a:gd name="T30" fmla="*/ 21 w 115"/>
                  <a:gd name="T31" fmla="*/ 7826 h 80"/>
                  <a:gd name="T32" fmla="*/ 21 w 115"/>
                  <a:gd name="T33" fmla="*/ 7830 h 80"/>
                  <a:gd name="T34" fmla="*/ 17 w 115"/>
                  <a:gd name="T35" fmla="*/ 7830 h 80"/>
                  <a:gd name="T36" fmla="*/ 17 w 115"/>
                  <a:gd name="T37" fmla="*/ 7833 h 80"/>
                  <a:gd name="T38" fmla="*/ 14 w 115"/>
                  <a:gd name="T39" fmla="*/ 7833 h 80"/>
                  <a:gd name="T40" fmla="*/ 14 w 115"/>
                  <a:gd name="T41" fmla="*/ 7840 h 80"/>
                  <a:gd name="T42" fmla="*/ 115 w 115"/>
                  <a:gd name="T43" fmla="*/ 7840 h 80"/>
                  <a:gd name="T44" fmla="*/ 115 w 115"/>
                  <a:gd name="T45" fmla="*/ 7802 h 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15"/>
                  <a:gd name="T70" fmla="*/ 0 h 80"/>
                  <a:gd name="T71" fmla="*/ 115 w 115"/>
                  <a:gd name="T72" fmla="*/ 80 h 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15" h="80">
                    <a:moveTo>
                      <a:pt x="115" y="3"/>
                    </a:moveTo>
                    <a:lnTo>
                      <a:pt x="59" y="3"/>
                    </a:lnTo>
                    <a:lnTo>
                      <a:pt x="59" y="6"/>
                    </a:lnTo>
                    <a:lnTo>
                      <a:pt x="49" y="6"/>
                    </a:lnTo>
                    <a:lnTo>
                      <a:pt x="49" y="10"/>
                    </a:lnTo>
                    <a:lnTo>
                      <a:pt x="42" y="10"/>
                    </a:lnTo>
                    <a:lnTo>
                      <a:pt x="42" y="13"/>
                    </a:lnTo>
                    <a:lnTo>
                      <a:pt x="38" y="13"/>
                    </a:lnTo>
                    <a:lnTo>
                      <a:pt x="38" y="17"/>
                    </a:lnTo>
                    <a:lnTo>
                      <a:pt x="31" y="17"/>
                    </a:lnTo>
                    <a:lnTo>
                      <a:pt x="31" y="20"/>
                    </a:lnTo>
                    <a:lnTo>
                      <a:pt x="28" y="20"/>
                    </a:lnTo>
                    <a:lnTo>
                      <a:pt x="28" y="24"/>
                    </a:lnTo>
                    <a:lnTo>
                      <a:pt x="24" y="24"/>
                    </a:lnTo>
                    <a:lnTo>
                      <a:pt x="24" y="27"/>
                    </a:lnTo>
                    <a:lnTo>
                      <a:pt x="21" y="27"/>
                    </a:lnTo>
                    <a:lnTo>
                      <a:pt x="21" y="31"/>
                    </a:lnTo>
                    <a:lnTo>
                      <a:pt x="17" y="31"/>
                    </a:lnTo>
                    <a:lnTo>
                      <a:pt x="17" y="34"/>
                    </a:lnTo>
                    <a:lnTo>
                      <a:pt x="14" y="34"/>
                    </a:lnTo>
                    <a:lnTo>
                      <a:pt x="14" y="41"/>
                    </a:lnTo>
                    <a:lnTo>
                      <a:pt x="115" y="41"/>
                    </a:lnTo>
                    <a:lnTo>
                      <a:pt x="115" y="3"/>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479" name="Freeform 387"/>
              <p:cNvSpPr>
                <a:spLocks/>
              </p:cNvSpPr>
              <p:nvPr/>
            </p:nvSpPr>
            <p:spPr bwMode="auto">
              <a:xfrm>
                <a:off x="3538" y="7799"/>
                <a:ext cx="115" cy="80"/>
              </a:xfrm>
              <a:custGeom>
                <a:avLst/>
                <a:gdLst>
                  <a:gd name="T0" fmla="*/ 101 w 115"/>
                  <a:gd name="T1" fmla="*/ 7799 h 80"/>
                  <a:gd name="T2" fmla="*/ 73 w 115"/>
                  <a:gd name="T3" fmla="*/ 7799 h 80"/>
                  <a:gd name="T4" fmla="*/ 73 w 115"/>
                  <a:gd name="T5" fmla="*/ 7802 h 80"/>
                  <a:gd name="T6" fmla="*/ 101 w 115"/>
                  <a:gd name="T7" fmla="*/ 7802 h 80"/>
                  <a:gd name="T8" fmla="*/ 101 w 115"/>
                  <a:gd name="T9" fmla="*/ 7799 h 80"/>
                  <a:gd name="T10" fmla="*/ 0 60000 65536"/>
                  <a:gd name="T11" fmla="*/ 0 60000 65536"/>
                  <a:gd name="T12" fmla="*/ 0 60000 65536"/>
                  <a:gd name="T13" fmla="*/ 0 60000 65536"/>
                  <a:gd name="T14" fmla="*/ 0 60000 65536"/>
                  <a:gd name="T15" fmla="*/ 0 w 115"/>
                  <a:gd name="T16" fmla="*/ 0 h 80"/>
                  <a:gd name="T17" fmla="*/ 115 w 115"/>
                  <a:gd name="T18" fmla="*/ 80 h 80"/>
                </a:gdLst>
                <a:ahLst/>
                <a:cxnLst>
                  <a:cxn ang="T10">
                    <a:pos x="T0" y="T1"/>
                  </a:cxn>
                  <a:cxn ang="T11">
                    <a:pos x="T2" y="T3"/>
                  </a:cxn>
                  <a:cxn ang="T12">
                    <a:pos x="T4" y="T5"/>
                  </a:cxn>
                  <a:cxn ang="T13">
                    <a:pos x="T6" y="T7"/>
                  </a:cxn>
                  <a:cxn ang="T14">
                    <a:pos x="T8" y="T9"/>
                  </a:cxn>
                </a:cxnLst>
                <a:rect l="T15" t="T16" r="T17" b="T18"/>
                <a:pathLst>
                  <a:path w="115" h="80">
                    <a:moveTo>
                      <a:pt x="101" y="0"/>
                    </a:moveTo>
                    <a:lnTo>
                      <a:pt x="73" y="0"/>
                    </a:lnTo>
                    <a:lnTo>
                      <a:pt x="73" y="3"/>
                    </a:lnTo>
                    <a:lnTo>
                      <a:pt x="101" y="3"/>
                    </a:lnTo>
                    <a:lnTo>
                      <a:pt x="101"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07" name="Group 388"/>
            <p:cNvGrpSpPr>
              <a:grpSpLocks/>
            </p:cNvGrpSpPr>
            <p:nvPr/>
          </p:nvGrpSpPr>
          <p:grpSpPr bwMode="auto">
            <a:xfrm>
              <a:off x="3607" y="7976"/>
              <a:ext cx="31" cy="4"/>
              <a:chOff x="3607" y="7976"/>
              <a:chExt cx="31" cy="4"/>
            </a:xfrm>
          </p:grpSpPr>
          <p:sp>
            <p:nvSpPr>
              <p:cNvPr id="39475" name="Freeform 389"/>
              <p:cNvSpPr>
                <a:spLocks/>
              </p:cNvSpPr>
              <p:nvPr/>
            </p:nvSpPr>
            <p:spPr bwMode="auto">
              <a:xfrm>
                <a:off x="3607" y="7976"/>
                <a:ext cx="31" cy="4"/>
              </a:xfrm>
              <a:custGeom>
                <a:avLst/>
                <a:gdLst>
                  <a:gd name="T0" fmla="*/ 32 w 31"/>
                  <a:gd name="T1" fmla="*/ 7976 h 4"/>
                  <a:gd name="T2" fmla="*/ 0 w 31"/>
                  <a:gd name="T3" fmla="*/ 7976 h 4"/>
                  <a:gd name="T4" fmla="*/ 4 w 31"/>
                  <a:gd name="T5" fmla="*/ 7980 h 4"/>
                  <a:gd name="T6" fmla="*/ 32 w 31"/>
                  <a:gd name="T7" fmla="*/ 7980 h 4"/>
                  <a:gd name="T8" fmla="*/ 32 w 31"/>
                  <a:gd name="T9" fmla="*/ 7976 h 4"/>
                  <a:gd name="T10" fmla="*/ 0 60000 65536"/>
                  <a:gd name="T11" fmla="*/ 0 60000 65536"/>
                  <a:gd name="T12" fmla="*/ 0 60000 65536"/>
                  <a:gd name="T13" fmla="*/ 0 60000 65536"/>
                  <a:gd name="T14" fmla="*/ 0 60000 65536"/>
                  <a:gd name="T15" fmla="*/ 0 w 31"/>
                  <a:gd name="T16" fmla="*/ 0 h 4"/>
                  <a:gd name="T17" fmla="*/ 31 w 31"/>
                  <a:gd name="T18" fmla="*/ 4 h 4"/>
                </a:gdLst>
                <a:ahLst/>
                <a:cxnLst>
                  <a:cxn ang="T10">
                    <a:pos x="T0" y="T1"/>
                  </a:cxn>
                  <a:cxn ang="T11">
                    <a:pos x="T2" y="T3"/>
                  </a:cxn>
                  <a:cxn ang="T12">
                    <a:pos x="T4" y="T5"/>
                  </a:cxn>
                  <a:cxn ang="T13">
                    <a:pos x="T6" y="T7"/>
                  </a:cxn>
                  <a:cxn ang="T14">
                    <a:pos x="T8" y="T9"/>
                  </a:cxn>
                </a:cxnLst>
                <a:rect l="T15" t="T16" r="T17" b="T18"/>
                <a:pathLst>
                  <a:path w="31" h="4">
                    <a:moveTo>
                      <a:pt x="32" y="0"/>
                    </a:moveTo>
                    <a:lnTo>
                      <a:pt x="0" y="0"/>
                    </a:lnTo>
                    <a:lnTo>
                      <a:pt x="4" y="4"/>
                    </a:lnTo>
                    <a:lnTo>
                      <a:pt x="32" y="4"/>
                    </a:lnTo>
                    <a:lnTo>
                      <a:pt x="32"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08" name="Group 390"/>
            <p:cNvGrpSpPr>
              <a:grpSpLocks/>
            </p:cNvGrpSpPr>
            <p:nvPr/>
          </p:nvGrpSpPr>
          <p:grpSpPr bwMode="auto">
            <a:xfrm>
              <a:off x="3597" y="7966"/>
              <a:ext cx="73" cy="10"/>
              <a:chOff x="3597" y="7966"/>
              <a:chExt cx="73" cy="10"/>
            </a:xfrm>
          </p:grpSpPr>
          <p:sp>
            <p:nvSpPr>
              <p:cNvPr id="39474" name="Freeform 391"/>
              <p:cNvSpPr>
                <a:spLocks/>
              </p:cNvSpPr>
              <p:nvPr/>
            </p:nvSpPr>
            <p:spPr bwMode="auto">
              <a:xfrm>
                <a:off x="3597" y="7966"/>
                <a:ext cx="73" cy="10"/>
              </a:xfrm>
              <a:custGeom>
                <a:avLst/>
                <a:gdLst>
                  <a:gd name="T0" fmla="*/ 73 w 73"/>
                  <a:gd name="T1" fmla="*/ 7966 h 10"/>
                  <a:gd name="T2" fmla="*/ 7 w 73"/>
                  <a:gd name="T3" fmla="*/ 7966 h 10"/>
                  <a:gd name="T4" fmla="*/ 7 w 73"/>
                  <a:gd name="T5" fmla="*/ 7969 h 10"/>
                  <a:gd name="T6" fmla="*/ 0 w 73"/>
                  <a:gd name="T7" fmla="*/ 7976 h 10"/>
                  <a:gd name="T8" fmla="*/ 56 w 73"/>
                  <a:gd name="T9" fmla="*/ 7976 h 10"/>
                  <a:gd name="T10" fmla="*/ 56 w 73"/>
                  <a:gd name="T11" fmla="*/ 7973 h 10"/>
                  <a:gd name="T12" fmla="*/ 63 w 73"/>
                  <a:gd name="T13" fmla="*/ 7973 h 10"/>
                  <a:gd name="T14" fmla="*/ 66 w 73"/>
                  <a:gd name="T15" fmla="*/ 7969 h 10"/>
                  <a:gd name="T16" fmla="*/ 70 w 73"/>
                  <a:gd name="T17" fmla="*/ 7969 h 10"/>
                  <a:gd name="T18" fmla="*/ 73 w 73"/>
                  <a:gd name="T19" fmla="*/ 7966 h 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3"/>
                  <a:gd name="T31" fmla="*/ 0 h 10"/>
                  <a:gd name="T32" fmla="*/ 73 w 73"/>
                  <a:gd name="T33" fmla="*/ 10 h 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3" h="10">
                    <a:moveTo>
                      <a:pt x="73" y="0"/>
                    </a:moveTo>
                    <a:lnTo>
                      <a:pt x="7" y="0"/>
                    </a:lnTo>
                    <a:lnTo>
                      <a:pt x="7" y="3"/>
                    </a:lnTo>
                    <a:lnTo>
                      <a:pt x="0" y="10"/>
                    </a:lnTo>
                    <a:lnTo>
                      <a:pt x="56" y="10"/>
                    </a:lnTo>
                    <a:lnTo>
                      <a:pt x="56" y="7"/>
                    </a:lnTo>
                    <a:lnTo>
                      <a:pt x="63" y="7"/>
                    </a:lnTo>
                    <a:lnTo>
                      <a:pt x="66" y="3"/>
                    </a:lnTo>
                    <a:lnTo>
                      <a:pt x="70" y="3"/>
                    </a:lnTo>
                    <a:lnTo>
                      <a:pt x="73"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09" name="Group 392"/>
            <p:cNvGrpSpPr>
              <a:grpSpLocks/>
            </p:cNvGrpSpPr>
            <p:nvPr/>
          </p:nvGrpSpPr>
          <p:grpSpPr bwMode="auto">
            <a:xfrm>
              <a:off x="3607" y="7952"/>
              <a:ext cx="80" cy="14"/>
              <a:chOff x="3607" y="7952"/>
              <a:chExt cx="80" cy="14"/>
            </a:xfrm>
          </p:grpSpPr>
          <p:sp>
            <p:nvSpPr>
              <p:cNvPr id="39473" name="Freeform 393"/>
              <p:cNvSpPr>
                <a:spLocks/>
              </p:cNvSpPr>
              <p:nvPr/>
            </p:nvSpPr>
            <p:spPr bwMode="auto">
              <a:xfrm>
                <a:off x="3607" y="7952"/>
                <a:ext cx="80" cy="14"/>
              </a:xfrm>
              <a:custGeom>
                <a:avLst/>
                <a:gdLst>
                  <a:gd name="T0" fmla="*/ 81 w 80"/>
                  <a:gd name="T1" fmla="*/ 7952 h 14"/>
                  <a:gd name="T2" fmla="*/ 7 w 80"/>
                  <a:gd name="T3" fmla="*/ 7952 h 14"/>
                  <a:gd name="T4" fmla="*/ 7 w 80"/>
                  <a:gd name="T5" fmla="*/ 7955 h 14"/>
                  <a:gd name="T6" fmla="*/ 4 w 80"/>
                  <a:gd name="T7" fmla="*/ 7959 h 14"/>
                  <a:gd name="T8" fmla="*/ 4 w 80"/>
                  <a:gd name="T9" fmla="*/ 7962 h 14"/>
                  <a:gd name="T10" fmla="*/ 0 w 80"/>
                  <a:gd name="T11" fmla="*/ 7966 h 14"/>
                  <a:gd name="T12" fmla="*/ 67 w 80"/>
                  <a:gd name="T13" fmla="*/ 7966 h 14"/>
                  <a:gd name="T14" fmla="*/ 67 w 80"/>
                  <a:gd name="T15" fmla="*/ 7962 h 14"/>
                  <a:gd name="T16" fmla="*/ 74 w 80"/>
                  <a:gd name="T17" fmla="*/ 7962 h 14"/>
                  <a:gd name="T18" fmla="*/ 74 w 80"/>
                  <a:gd name="T19" fmla="*/ 7959 h 14"/>
                  <a:gd name="T20" fmla="*/ 77 w 80"/>
                  <a:gd name="T21" fmla="*/ 7959 h 14"/>
                  <a:gd name="T22" fmla="*/ 77 w 80"/>
                  <a:gd name="T23" fmla="*/ 7955 h 14"/>
                  <a:gd name="T24" fmla="*/ 81 w 80"/>
                  <a:gd name="T25" fmla="*/ 7955 h 14"/>
                  <a:gd name="T26" fmla="*/ 81 w 80"/>
                  <a:gd name="T27" fmla="*/ 7952 h 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0"/>
                  <a:gd name="T43" fmla="*/ 0 h 14"/>
                  <a:gd name="T44" fmla="*/ 80 w 80"/>
                  <a:gd name="T45" fmla="*/ 14 h 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0" h="14">
                    <a:moveTo>
                      <a:pt x="81" y="0"/>
                    </a:moveTo>
                    <a:lnTo>
                      <a:pt x="7" y="0"/>
                    </a:lnTo>
                    <a:lnTo>
                      <a:pt x="7" y="3"/>
                    </a:lnTo>
                    <a:lnTo>
                      <a:pt x="4" y="7"/>
                    </a:lnTo>
                    <a:lnTo>
                      <a:pt x="4" y="10"/>
                    </a:lnTo>
                    <a:lnTo>
                      <a:pt x="0" y="14"/>
                    </a:lnTo>
                    <a:lnTo>
                      <a:pt x="67" y="14"/>
                    </a:lnTo>
                    <a:lnTo>
                      <a:pt x="67" y="10"/>
                    </a:lnTo>
                    <a:lnTo>
                      <a:pt x="74" y="10"/>
                    </a:lnTo>
                    <a:lnTo>
                      <a:pt x="74" y="7"/>
                    </a:lnTo>
                    <a:lnTo>
                      <a:pt x="77" y="7"/>
                    </a:lnTo>
                    <a:lnTo>
                      <a:pt x="77" y="3"/>
                    </a:lnTo>
                    <a:lnTo>
                      <a:pt x="81" y="3"/>
                    </a:lnTo>
                    <a:lnTo>
                      <a:pt x="81"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10" name="Group 394"/>
            <p:cNvGrpSpPr>
              <a:grpSpLocks/>
            </p:cNvGrpSpPr>
            <p:nvPr/>
          </p:nvGrpSpPr>
          <p:grpSpPr bwMode="auto">
            <a:xfrm>
              <a:off x="3618" y="7903"/>
              <a:ext cx="94" cy="49"/>
              <a:chOff x="3618" y="7903"/>
              <a:chExt cx="94" cy="49"/>
            </a:xfrm>
          </p:grpSpPr>
          <p:sp>
            <p:nvSpPr>
              <p:cNvPr id="39472" name="Freeform 395"/>
              <p:cNvSpPr>
                <a:spLocks/>
              </p:cNvSpPr>
              <p:nvPr/>
            </p:nvSpPr>
            <p:spPr bwMode="auto">
              <a:xfrm>
                <a:off x="3618" y="7903"/>
                <a:ext cx="94" cy="49"/>
              </a:xfrm>
              <a:custGeom>
                <a:avLst/>
                <a:gdLst>
                  <a:gd name="T0" fmla="*/ 84 w 94"/>
                  <a:gd name="T1" fmla="*/ 7903 h 49"/>
                  <a:gd name="T2" fmla="*/ 17 w 94"/>
                  <a:gd name="T3" fmla="*/ 7903 h 49"/>
                  <a:gd name="T4" fmla="*/ 17 w 94"/>
                  <a:gd name="T5" fmla="*/ 7910 h 49"/>
                  <a:gd name="T6" fmla="*/ 14 w 94"/>
                  <a:gd name="T7" fmla="*/ 7913 h 49"/>
                  <a:gd name="T8" fmla="*/ 14 w 94"/>
                  <a:gd name="T9" fmla="*/ 7920 h 49"/>
                  <a:gd name="T10" fmla="*/ 10 w 94"/>
                  <a:gd name="T11" fmla="*/ 7920 h 49"/>
                  <a:gd name="T12" fmla="*/ 10 w 94"/>
                  <a:gd name="T13" fmla="*/ 7927 h 49"/>
                  <a:gd name="T14" fmla="*/ 7 w 94"/>
                  <a:gd name="T15" fmla="*/ 7931 h 49"/>
                  <a:gd name="T16" fmla="*/ 7 w 94"/>
                  <a:gd name="T17" fmla="*/ 7934 h 49"/>
                  <a:gd name="T18" fmla="*/ 3 w 94"/>
                  <a:gd name="T19" fmla="*/ 7938 h 49"/>
                  <a:gd name="T20" fmla="*/ 3 w 94"/>
                  <a:gd name="T21" fmla="*/ 7941 h 49"/>
                  <a:gd name="T22" fmla="*/ 0 w 94"/>
                  <a:gd name="T23" fmla="*/ 7945 h 49"/>
                  <a:gd name="T24" fmla="*/ 0 w 94"/>
                  <a:gd name="T25" fmla="*/ 7952 h 49"/>
                  <a:gd name="T26" fmla="*/ 73 w 94"/>
                  <a:gd name="T27" fmla="*/ 7952 h 49"/>
                  <a:gd name="T28" fmla="*/ 73 w 94"/>
                  <a:gd name="T29" fmla="*/ 7948 h 49"/>
                  <a:gd name="T30" fmla="*/ 77 w 94"/>
                  <a:gd name="T31" fmla="*/ 7948 h 49"/>
                  <a:gd name="T32" fmla="*/ 77 w 94"/>
                  <a:gd name="T33" fmla="*/ 7945 h 49"/>
                  <a:gd name="T34" fmla="*/ 80 w 94"/>
                  <a:gd name="T35" fmla="*/ 7945 h 49"/>
                  <a:gd name="T36" fmla="*/ 80 w 94"/>
                  <a:gd name="T37" fmla="*/ 7938 h 49"/>
                  <a:gd name="T38" fmla="*/ 84 w 94"/>
                  <a:gd name="T39" fmla="*/ 7938 h 49"/>
                  <a:gd name="T40" fmla="*/ 84 w 94"/>
                  <a:gd name="T41" fmla="*/ 7934 h 49"/>
                  <a:gd name="T42" fmla="*/ 87 w 94"/>
                  <a:gd name="T43" fmla="*/ 7934 h 49"/>
                  <a:gd name="T44" fmla="*/ 87 w 94"/>
                  <a:gd name="T45" fmla="*/ 7927 h 49"/>
                  <a:gd name="T46" fmla="*/ 91 w 94"/>
                  <a:gd name="T47" fmla="*/ 7927 h 49"/>
                  <a:gd name="T48" fmla="*/ 91 w 94"/>
                  <a:gd name="T49" fmla="*/ 7917 h 49"/>
                  <a:gd name="T50" fmla="*/ 94 w 94"/>
                  <a:gd name="T51" fmla="*/ 7917 h 49"/>
                  <a:gd name="T52" fmla="*/ 94 w 94"/>
                  <a:gd name="T53" fmla="*/ 7910 h 49"/>
                  <a:gd name="T54" fmla="*/ 91 w 94"/>
                  <a:gd name="T55" fmla="*/ 7907 h 49"/>
                  <a:gd name="T56" fmla="*/ 87 w 94"/>
                  <a:gd name="T57" fmla="*/ 7907 h 49"/>
                  <a:gd name="T58" fmla="*/ 84 w 94"/>
                  <a:gd name="T59" fmla="*/ 7903 h 4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4"/>
                  <a:gd name="T91" fmla="*/ 0 h 49"/>
                  <a:gd name="T92" fmla="*/ 94 w 94"/>
                  <a:gd name="T93" fmla="*/ 49 h 4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4" h="49">
                    <a:moveTo>
                      <a:pt x="84" y="0"/>
                    </a:moveTo>
                    <a:lnTo>
                      <a:pt x="17" y="0"/>
                    </a:lnTo>
                    <a:lnTo>
                      <a:pt x="17" y="7"/>
                    </a:lnTo>
                    <a:lnTo>
                      <a:pt x="14" y="10"/>
                    </a:lnTo>
                    <a:lnTo>
                      <a:pt x="14" y="17"/>
                    </a:lnTo>
                    <a:lnTo>
                      <a:pt x="10" y="17"/>
                    </a:lnTo>
                    <a:lnTo>
                      <a:pt x="10" y="24"/>
                    </a:lnTo>
                    <a:lnTo>
                      <a:pt x="7" y="28"/>
                    </a:lnTo>
                    <a:lnTo>
                      <a:pt x="7" y="31"/>
                    </a:lnTo>
                    <a:lnTo>
                      <a:pt x="3" y="35"/>
                    </a:lnTo>
                    <a:lnTo>
                      <a:pt x="3" y="38"/>
                    </a:lnTo>
                    <a:lnTo>
                      <a:pt x="0" y="42"/>
                    </a:lnTo>
                    <a:lnTo>
                      <a:pt x="0" y="49"/>
                    </a:lnTo>
                    <a:lnTo>
                      <a:pt x="73" y="49"/>
                    </a:lnTo>
                    <a:lnTo>
                      <a:pt x="73" y="45"/>
                    </a:lnTo>
                    <a:lnTo>
                      <a:pt x="77" y="45"/>
                    </a:lnTo>
                    <a:lnTo>
                      <a:pt x="77" y="42"/>
                    </a:lnTo>
                    <a:lnTo>
                      <a:pt x="80" y="42"/>
                    </a:lnTo>
                    <a:lnTo>
                      <a:pt x="80" y="35"/>
                    </a:lnTo>
                    <a:lnTo>
                      <a:pt x="84" y="35"/>
                    </a:lnTo>
                    <a:lnTo>
                      <a:pt x="84" y="31"/>
                    </a:lnTo>
                    <a:lnTo>
                      <a:pt x="87" y="31"/>
                    </a:lnTo>
                    <a:lnTo>
                      <a:pt x="87" y="24"/>
                    </a:lnTo>
                    <a:lnTo>
                      <a:pt x="91" y="24"/>
                    </a:lnTo>
                    <a:lnTo>
                      <a:pt x="91" y="14"/>
                    </a:lnTo>
                    <a:lnTo>
                      <a:pt x="94" y="14"/>
                    </a:lnTo>
                    <a:lnTo>
                      <a:pt x="94" y="7"/>
                    </a:lnTo>
                    <a:lnTo>
                      <a:pt x="91" y="4"/>
                    </a:lnTo>
                    <a:lnTo>
                      <a:pt x="87" y="4"/>
                    </a:lnTo>
                    <a:lnTo>
                      <a:pt x="84"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11" name="Group 396"/>
            <p:cNvGrpSpPr>
              <a:grpSpLocks/>
            </p:cNvGrpSpPr>
            <p:nvPr/>
          </p:nvGrpSpPr>
          <p:grpSpPr bwMode="auto">
            <a:xfrm>
              <a:off x="3639" y="7889"/>
              <a:ext cx="59" cy="14"/>
              <a:chOff x="3639" y="7889"/>
              <a:chExt cx="59" cy="14"/>
            </a:xfrm>
          </p:grpSpPr>
          <p:sp>
            <p:nvSpPr>
              <p:cNvPr id="39471" name="Freeform 397"/>
              <p:cNvSpPr>
                <a:spLocks/>
              </p:cNvSpPr>
              <p:nvPr/>
            </p:nvSpPr>
            <p:spPr bwMode="auto">
              <a:xfrm>
                <a:off x="3639" y="7889"/>
                <a:ext cx="59" cy="14"/>
              </a:xfrm>
              <a:custGeom>
                <a:avLst/>
                <a:gdLst>
                  <a:gd name="T0" fmla="*/ 35 w 59"/>
                  <a:gd name="T1" fmla="*/ 7889 h 14"/>
                  <a:gd name="T2" fmla="*/ 0 w 59"/>
                  <a:gd name="T3" fmla="*/ 7889 h 14"/>
                  <a:gd name="T4" fmla="*/ 0 w 59"/>
                  <a:gd name="T5" fmla="*/ 7903 h 14"/>
                  <a:gd name="T6" fmla="*/ 59 w 59"/>
                  <a:gd name="T7" fmla="*/ 7903 h 14"/>
                  <a:gd name="T8" fmla="*/ 56 w 59"/>
                  <a:gd name="T9" fmla="*/ 7900 h 14"/>
                  <a:gd name="T10" fmla="*/ 52 w 59"/>
                  <a:gd name="T11" fmla="*/ 7900 h 14"/>
                  <a:gd name="T12" fmla="*/ 49 w 59"/>
                  <a:gd name="T13" fmla="*/ 7896 h 14"/>
                  <a:gd name="T14" fmla="*/ 45 w 59"/>
                  <a:gd name="T15" fmla="*/ 7896 h 14"/>
                  <a:gd name="T16" fmla="*/ 42 w 59"/>
                  <a:gd name="T17" fmla="*/ 7893 h 14"/>
                  <a:gd name="T18" fmla="*/ 38 w 59"/>
                  <a:gd name="T19" fmla="*/ 7893 h 14"/>
                  <a:gd name="T20" fmla="*/ 35 w 59"/>
                  <a:gd name="T21" fmla="*/ 7889 h 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9"/>
                  <a:gd name="T34" fmla="*/ 0 h 14"/>
                  <a:gd name="T35" fmla="*/ 59 w 59"/>
                  <a:gd name="T36" fmla="*/ 14 h 1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9" h="14">
                    <a:moveTo>
                      <a:pt x="35" y="0"/>
                    </a:moveTo>
                    <a:lnTo>
                      <a:pt x="0" y="0"/>
                    </a:lnTo>
                    <a:lnTo>
                      <a:pt x="0" y="14"/>
                    </a:lnTo>
                    <a:lnTo>
                      <a:pt x="59" y="14"/>
                    </a:lnTo>
                    <a:lnTo>
                      <a:pt x="56" y="11"/>
                    </a:lnTo>
                    <a:lnTo>
                      <a:pt x="52" y="11"/>
                    </a:lnTo>
                    <a:lnTo>
                      <a:pt x="49" y="7"/>
                    </a:lnTo>
                    <a:lnTo>
                      <a:pt x="45" y="7"/>
                    </a:lnTo>
                    <a:lnTo>
                      <a:pt x="42" y="4"/>
                    </a:lnTo>
                    <a:lnTo>
                      <a:pt x="38" y="4"/>
                    </a:lnTo>
                    <a:lnTo>
                      <a:pt x="35"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12" name="Group 398"/>
            <p:cNvGrpSpPr>
              <a:grpSpLocks/>
            </p:cNvGrpSpPr>
            <p:nvPr/>
          </p:nvGrpSpPr>
          <p:grpSpPr bwMode="auto">
            <a:xfrm>
              <a:off x="3642" y="7882"/>
              <a:ext cx="24" cy="7"/>
              <a:chOff x="3642" y="7882"/>
              <a:chExt cx="24" cy="7"/>
            </a:xfrm>
          </p:grpSpPr>
          <p:sp>
            <p:nvSpPr>
              <p:cNvPr id="39470" name="Freeform 399"/>
              <p:cNvSpPr>
                <a:spLocks/>
              </p:cNvSpPr>
              <p:nvPr/>
            </p:nvSpPr>
            <p:spPr bwMode="auto">
              <a:xfrm>
                <a:off x="3642" y="7882"/>
                <a:ext cx="24" cy="7"/>
              </a:xfrm>
              <a:custGeom>
                <a:avLst/>
                <a:gdLst>
                  <a:gd name="T0" fmla="*/ 11 w 24"/>
                  <a:gd name="T1" fmla="*/ 7882 h 7"/>
                  <a:gd name="T2" fmla="*/ 0 w 24"/>
                  <a:gd name="T3" fmla="*/ 7882 h 7"/>
                  <a:gd name="T4" fmla="*/ 0 w 24"/>
                  <a:gd name="T5" fmla="*/ 7889 h 7"/>
                  <a:gd name="T6" fmla="*/ 25 w 24"/>
                  <a:gd name="T7" fmla="*/ 7889 h 7"/>
                  <a:gd name="T8" fmla="*/ 21 w 24"/>
                  <a:gd name="T9" fmla="*/ 7886 h 7"/>
                  <a:gd name="T10" fmla="*/ 14 w 24"/>
                  <a:gd name="T11" fmla="*/ 7886 h 7"/>
                  <a:gd name="T12" fmla="*/ 11 w 24"/>
                  <a:gd name="T13" fmla="*/ 7882 h 7"/>
                  <a:gd name="T14" fmla="*/ 0 60000 65536"/>
                  <a:gd name="T15" fmla="*/ 0 60000 65536"/>
                  <a:gd name="T16" fmla="*/ 0 60000 65536"/>
                  <a:gd name="T17" fmla="*/ 0 60000 65536"/>
                  <a:gd name="T18" fmla="*/ 0 60000 65536"/>
                  <a:gd name="T19" fmla="*/ 0 60000 65536"/>
                  <a:gd name="T20" fmla="*/ 0 60000 65536"/>
                  <a:gd name="T21" fmla="*/ 0 w 24"/>
                  <a:gd name="T22" fmla="*/ 0 h 7"/>
                  <a:gd name="T23" fmla="*/ 24 w 24"/>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7">
                    <a:moveTo>
                      <a:pt x="11" y="0"/>
                    </a:moveTo>
                    <a:lnTo>
                      <a:pt x="0" y="0"/>
                    </a:lnTo>
                    <a:lnTo>
                      <a:pt x="0" y="7"/>
                    </a:lnTo>
                    <a:lnTo>
                      <a:pt x="25" y="7"/>
                    </a:lnTo>
                    <a:lnTo>
                      <a:pt x="21" y="4"/>
                    </a:lnTo>
                    <a:lnTo>
                      <a:pt x="14" y="4"/>
                    </a:lnTo>
                    <a:lnTo>
                      <a:pt x="11"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13" name="Group 400"/>
            <p:cNvGrpSpPr>
              <a:grpSpLocks/>
            </p:cNvGrpSpPr>
            <p:nvPr/>
          </p:nvGrpSpPr>
          <p:grpSpPr bwMode="auto">
            <a:xfrm>
              <a:off x="5341" y="4885"/>
              <a:ext cx="7" cy="7"/>
              <a:chOff x="5341" y="4885"/>
              <a:chExt cx="7" cy="7"/>
            </a:xfrm>
          </p:grpSpPr>
          <p:sp>
            <p:nvSpPr>
              <p:cNvPr id="39469" name="Freeform 401"/>
              <p:cNvSpPr>
                <a:spLocks/>
              </p:cNvSpPr>
              <p:nvPr/>
            </p:nvSpPr>
            <p:spPr bwMode="auto">
              <a:xfrm>
                <a:off x="5341" y="4885"/>
                <a:ext cx="7" cy="7"/>
              </a:xfrm>
              <a:custGeom>
                <a:avLst/>
                <a:gdLst>
                  <a:gd name="T0" fmla="*/ 5 w 7"/>
                  <a:gd name="T1" fmla="*/ 4885 h 7"/>
                  <a:gd name="T2" fmla="*/ 2 w 7"/>
                  <a:gd name="T3" fmla="*/ 4885 h 7"/>
                  <a:gd name="T4" fmla="*/ 0 w 7"/>
                  <a:gd name="T5" fmla="*/ 4887 h 7"/>
                  <a:gd name="T6" fmla="*/ 0 w 7"/>
                  <a:gd name="T7" fmla="*/ 4891 h 7"/>
                  <a:gd name="T8" fmla="*/ 2 w 7"/>
                  <a:gd name="T9" fmla="*/ 4892 h 7"/>
                  <a:gd name="T10" fmla="*/ 5 w 7"/>
                  <a:gd name="T11" fmla="*/ 4892 h 7"/>
                  <a:gd name="T12" fmla="*/ 7 w 7"/>
                  <a:gd name="T13" fmla="*/ 4891 h 7"/>
                  <a:gd name="T14" fmla="*/ 7 w 7"/>
                  <a:gd name="T15" fmla="*/ 4887 h 7"/>
                  <a:gd name="T16" fmla="*/ 5 w 7"/>
                  <a:gd name="T17" fmla="*/ 4885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7"/>
                  <a:gd name="T29" fmla="*/ 7 w 7"/>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7">
                    <a:moveTo>
                      <a:pt x="5" y="0"/>
                    </a:moveTo>
                    <a:lnTo>
                      <a:pt x="2" y="0"/>
                    </a:lnTo>
                    <a:lnTo>
                      <a:pt x="0" y="2"/>
                    </a:lnTo>
                    <a:lnTo>
                      <a:pt x="0" y="6"/>
                    </a:lnTo>
                    <a:lnTo>
                      <a:pt x="2" y="7"/>
                    </a:lnTo>
                    <a:lnTo>
                      <a:pt x="5" y="7"/>
                    </a:lnTo>
                    <a:lnTo>
                      <a:pt x="7" y="6"/>
                    </a:lnTo>
                    <a:lnTo>
                      <a:pt x="7" y="2"/>
                    </a:lnTo>
                    <a:lnTo>
                      <a:pt x="5"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14" name="Group 402"/>
            <p:cNvGrpSpPr>
              <a:grpSpLocks/>
            </p:cNvGrpSpPr>
            <p:nvPr/>
          </p:nvGrpSpPr>
          <p:grpSpPr bwMode="auto">
            <a:xfrm>
              <a:off x="5341" y="4885"/>
              <a:ext cx="7" cy="7"/>
              <a:chOff x="5341" y="4885"/>
              <a:chExt cx="7" cy="7"/>
            </a:xfrm>
          </p:grpSpPr>
          <p:sp>
            <p:nvSpPr>
              <p:cNvPr id="39468" name="Freeform 403"/>
              <p:cNvSpPr>
                <a:spLocks/>
              </p:cNvSpPr>
              <p:nvPr/>
            </p:nvSpPr>
            <p:spPr bwMode="auto">
              <a:xfrm>
                <a:off x="5341" y="4885"/>
                <a:ext cx="7" cy="7"/>
              </a:xfrm>
              <a:custGeom>
                <a:avLst/>
                <a:gdLst>
                  <a:gd name="T0" fmla="*/ 7 w 7"/>
                  <a:gd name="T1" fmla="*/ 4889 h 7"/>
                  <a:gd name="T2" fmla="*/ 7 w 7"/>
                  <a:gd name="T3" fmla="*/ 4887 h 7"/>
                  <a:gd name="T4" fmla="*/ 5 w 7"/>
                  <a:gd name="T5" fmla="*/ 4885 h 7"/>
                  <a:gd name="T6" fmla="*/ 4 w 7"/>
                  <a:gd name="T7" fmla="*/ 4885 h 7"/>
                  <a:gd name="T8" fmla="*/ 2 w 7"/>
                  <a:gd name="T9" fmla="*/ 4885 h 7"/>
                  <a:gd name="T10" fmla="*/ 0 w 7"/>
                  <a:gd name="T11" fmla="*/ 4887 h 7"/>
                  <a:gd name="T12" fmla="*/ 0 w 7"/>
                  <a:gd name="T13" fmla="*/ 4889 h 7"/>
                  <a:gd name="T14" fmla="*/ 0 w 7"/>
                  <a:gd name="T15" fmla="*/ 4891 h 7"/>
                  <a:gd name="T16" fmla="*/ 2 w 7"/>
                  <a:gd name="T17" fmla="*/ 4892 h 7"/>
                  <a:gd name="T18" fmla="*/ 4 w 7"/>
                  <a:gd name="T19" fmla="*/ 4892 h 7"/>
                  <a:gd name="T20" fmla="*/ 5 w 7"/>
                  <a:gd name="T21" fmla="*/ 4892 h 7"/>
                  <a:gd name="T22" fmla="*/ 7 w 7"/>
                  <a:gd name="T23" fmla="*/ 4891 h 7"/>
                  <a:gd name="T24" fmla="*/ 7 w 7"/>
                  <a:gd name="T25" fmla="*/ 4889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7"/>
                  <a:gd name="T41" fmla="*/ 7 w 7"/>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7">
                    <a:moveTo>
                      <a:pt x="7" y="4"/>
                    </a:moveTo>
                    <a:lnTo>
                      <a:pt x="7" y="2"/>
                    </a:lnTo>
                    <a:lnTo>
                      <a:pt x="5" y="0"/>
                    </a:lnTo>
                    <a:lnTo>
                      <a:pt x="4" y="0"/>
                    </a:lnTo>
                    <a:lnTo>
                      <a:pt x="2" y="0"/>
                    </a:lnTo>
                    <a:lnTo>
                      <a:pt x="0" y="2"/>
                    </a:lnTo>
                    <a:lnTo>
                      <a:pt x="0" y="4"/>
                    </a:lnTo>
                    <a:lnTo>
                      <a:pt x="0" y="6"/>
                    </a:lnTo>
                    <a:lnTo>
                      <a:pt x="2" y="7"/>
                    </a:lnTo>
                    <a:lnTo>
                      <a:pt x="4" y="7"/>
                    </a:lnTo>
                    <a:lnTo>
                      <a:pt x="5" y="7"/>
                    </a:lnTo>
                    <a:lnTo>
                      <a:pt x="7" y="6"/>
                    </a:lnTo>
                    <a:lnTo>
                      <a:pt x="7" y="4"/>
                    </a:lnTo>
                  </a:path>
                </a:pathLst>
              </a:custGeom>
              <a:noFill/>
              <a:ln w="676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115" name="Group 404"/>
            <p:cNvGrpSpPr>
              <a:grpSpLocks/>
            </p:cNvGrpSpPr>
            <p:nvPr/>
          </p:nvGrpSpPr>
          <p:grpSpPr bwMode="auto">
            <a:xfrm>
              <a:off x="5251" y="4796"/>
              <a:ext cx="188" cy="185"/>
              <a:chOff x="5251" y="4796"/>
              <a:chExt cx="188" cy="185"/>
            </a:xfrm>
          </p:grpSpPr>
          <p:sp>
            <p:nvSpPr>
              <p:cNvPr id="39467" name="Freeform 405"/>
              <p:cNvSpPr>
                <a:spLocks/>
              </p:cNvSpPr>
              <p:nvPr/>
            </p:nvSpPr>
            <p:spPr bwMode="auto">
              <a:xfrm>
                <a:off x="5251" y="4796"/>
                <a:ext cx="188" cy="185"/>
              </a:xfrm>
              <a:custGeom>
                <a:avLst/>
                <a:gdLst>
                  <a:gd name="T0" fmla="*/ 109 w 188"/>
                  <a:gd name="T1" fmla="*/ 4796 h 185"/>
                  <a:gd name="T2" fmla="*/ 39 w 188"/>
                  <a:gd name="T3" fmla="*/ 4814 h 185"/>
                  <a:gd name="T4" fmla="*/ 3 w 188"/>
                  <a:gd name="T5" fmla="*/ 4863 h 185"/>
                  <a:gd name="T6" fmla="*/ 0 w 188"/>
                  <a:gd name="T7" fmla="*/ 4884 h 185"/>
                  <a:gd name="T8" fmla="*/ 2 w 188"/>
                  <a:gd name="T9" fmla="*/ 4908 h 185"/>
                  <a:gd name="T10" fmla="*/ 36 w 188"/>
                  <a:gd name="T11" fmla="*/ 4963 h 185"/>
                  <a:gd name="T12" fmla="*/ 75 w 188"/>
                  <a:gd name="T13" fmla="*/ 4981 h 185"/>
                  <a:gd name="T14" fmla="*/ 102 w 188"/>
                  <a:gd name="T15" fmla="*/ 4980 h 185"/>
                  <a:gd name="T16" fmla="*/ 162 w 188"/>
                  <a:gd name="T17" fmla="*/ 4951 h 185"/>
                  <a:gd name="T18" fmla="*/ 188 w 188"/>
                  <a:gd name="T19" fmla="*/ 4889 h 185"/>
                  <a:gd name="T20" fmla="*/ 185 w 188"/>
                  <a:gd name="T21" fmla="*/ 4866 h 185"/>
                  <a:gd name="T22" fmla="*/ 149 w 188"/>
                  <a:gd name="T23" fmla="*/ 4813 h 185"/>
                  <a:gd name="T24" fmla="*/ 109 w 188"/>
                  <a:gd name="T25" fmla="*/ 4796 h 18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8"/>
                  <a:gd name="T40" fmla="*/ 0 h 185"/>
                  <a:gd name="T41" fmla="*/ 188 w 188"/>
                  <a:gd name="T42" fmla="*/ 185 h 18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8" h="185">
                    <a:moveTo>
                      <a:pt x="109" y="0"/>
                    </a:moveTo>
                    <a:lnTo>
                      <a:pt x="39" y="18"/>
                    </a:lnTo>
                    <a:lnTo>
                      <a:pt x="3" y="67"/>
                    </a:lnTo>
                    <a:lnTo>
                      <a:pt x="0" y="88"/>
                    </a:lnTo>
                    <a:lnTo>
                      <a:pt x="2" y="112"/>
                    </a:lnTo>
                    <a:lnTo>
                      <a:pt x="36" y="167"/>
                    </a:lnTo>
                    <a:lnTo>
                      <a:pt x="75" y="185"/>
                    </a:lnTo>
                    <a:lnTo>
                      <a:pt x="102" y="184"/>
                    </a:lnTo>
                    <a:lnTo>
                      <a:pt x="162" y="155"/>
                    </a:lnTo>
                    <a:lnTo>
                      <a:pt x="188" y="93"/>
                    </a:lnTo>
                    <a:lnTo>
                      <a:pt x="185" y="70"/>
                    </a:lnTo>
                    <a:lnTo>
                      <a:pt x="149" y="17"/>
                    </a:lnTo>
                    <a:lnTo>
                      <a:pt x="109" y="0"/>
                    </a:ln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16" name="Group 406"/>
            <p:cNvGrpSpPr>
              <a:grpSpLocks/>
            </p:cNvGrpSpPr>
            <p:nvPr/>
          </p:nvGrpSpPr>
          <p:grpSpPr bwMode="auto">
            <a:xfrm>
              <a:off x="5251" y="4796"/>
              <a:ext cx="188" cy="185"/>
              <a:chOff x="5251" y="4796"/>
              <a:chExt cx="188" cy="185"/>
            </a:xfrm>
          </p:grpSpPr>
          <p:sp>
            <p:nvSpPr>
              <p:cNvPr id="39466" name="Freeform 407"/>
              <p:cNvSpPr>
                <a:spLocks/>
              </p:cNvSpPr>
              <p:nvPr/>
            </p:nvSpPr>
            <p:spPr bwMode="auto">
              <a:xfrm>
                <a:off x="5251" y="4796"/>
                <a:ext cx="188" cy="185"/>
              </a:xfrm>
              <a:custGeom>
                <a:avLst/>
                <a:gdLst>
                  <a:gd name="T0" fmla="*/ 188 w 188"/>
                  <a:gd name="T1" fmla="*/ 4889 h 185"/>
                  <a:gd name="T2" fmla="*/ 165 w 188"/>
                  <a:gd name="T3" fmla="*/ 4828 h 185"/>
                  <a:gd name="T4" fmla="*/ 109 w 188"/>
                  <a:gd name="T5" fmla="*/ 4796 h 185"/>
                  <a:gd name="T6" fmla="*/ 82 w 188"/>
                  <a:gd name="T7" fmla="*/ 4798 h 185"/>
                  <a:gd name="T8" fmla="*/ 23 w 188"/>
                  <a:gd name="T9" fmla="*/ 4828 h 185"/>
                  <a:gd name="T10" fmla="*/ 0 w 188"/>
                  <a:gd name="T11" fmla="*/ 4884 h 185"/>
                  <a:gd name="T12" fmla="*/ 2 w 188"/>
                  <a:gd name="T13" fmla="*/ 4908 h 185"/>
                  <a:gd name="T14" fmla="*/ 36 w 188"/>
                  <a:gd name="T15" fmla="*/ 4963 h 185"/>
                  <a:gd name="T16" fmla="*/ 75 w 188"/>
                  <a:gd name="T17" fmla="*/ 4981 h 185"/>
                  <a:gd name="T18" fmla="*/ 102 w 188"/>
                  <a:gd name="T19" fmla="*/ 4980 h 185"/>
                  <a:gd name="T20" fmla="*/ 162 w 188"/>
                  <a:gd name="T21" fmla="*/ 4951 h 185"/>
                  <a:gd name="T22" fmla="*/ 187 w 188"/>
                  <a:gd name="T23" fmla="*/ 4897 h 18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8"/>
                  <a:gd name="T37" fmla="*/ 0 h 185"/>
                  <a:gd name="T38" fmla="*/ 188 w 188"/>
                  <a:gd name="T39" fmla="*/ 185 h 18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8" h="185">
                    <a:moveTo>
                      <a:pt x="188" y="93"/>
                    </a:moveTo>
                    <a:lnTo>
                      <a:pt x="165" y="32"/>
                    </a:lnTo>
                    <a:lnTo>
                      <a:pt x="109" y="0"/>
                    </a:lnTo>
                    <a:lnTo>
                      <a:pt x="82" y="2"/>
                    </a:lnTo>
                    <a:lnTo>
                      <a:pt x="23" y="32"/>
                    </a:lnTo>
                    <a:lnTo>
                      <a:pt x="0" y="88"/>
                    </a:lnTo>
                    <a:lnTo>
                      <a:pt x="2" y="112"/>
                    </a:lnTo>
                    <a:lnTo>
                      <a:pt x="36" y="167"/>
                    </a:lnTo>
                    <a:lnTo>
                      <a:pt x="75" y="185"/>
                    </a:lnTo>
                    <a:lnTo>
                      <a:pt x="102" y="184"/>
                    </a:lnTo>
                    <a:lnTo>
                      <a:pt x="162" y="155"/>
                    </a:lnTo>
                    <a:lnTo>
                      <a:pt x="187" y="101"/>
                    </a:lnTo>
                  </a:path>
                </a:pathLst>
              </a:custGeom>
              <a:noFill/>
              <a:ln w="676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117" name="Group 408"/>
            <p:cNvGrpSpPr>
              <a:grpSpLocks/>
            </p:cNvGrpSpPr>
            <p:nvPr/>
          </p:nvGrpSpPr>
          <p:grpSpPr bwMode="auto">
            <a:xfrm>
              <a:off x="5364" y="4878"/>
              <a:ext cx="77" cy="101"/>
              <a:chOff x="5364" y="4878"/>
              <a:chExt cx="77" cy="101"/>
            </a:xfrm>
          </p:grpSpPr>
          <p:sp>
            <p:nvSpPr>
              <p:cNvPr id="39464" name="Freeform 409"/>
              <p:cNvSpPr>
                <a:spLocks/>
              </p:cNvSpPr>
              <p:nvPr/>
            </p:nvSpPr>
            <p:spPr bwMode="auto">
              <a:xfrm>
                <a:off x="5364" y="4878"/>
                <a:ext cx="77" cy="101"/>
              </a:xfrm>
              <a:custGeom>
                <a:avLst/>
                <a:gdLst>
                  <a:gd name="T0" fmla="*/ 73 w 77"/>
                  <a:gd name="T1" fmla="*/ 4903 h 101"/>
                  <a:gd name="T2" fmla="*/ 24 w 77"/>
                  <a:gd name="T3" fmla="*/ 4903 h 101"/>
                  <a:gd name="T4" fmla="*/ 21 w 77"/>
                  <a:gd name="T5" fmla="*/ 4906 h 101"/>
                  <a:gd name="T6" fmla="*/ 7 w 77"/>
                  <a:gd name="T7" fmla="*/ 4906 h 101"/>
                  <a:gd name="T8" fmla="*/ 7 w 77"/>
                  <a:gd name="T9" fmla="*/ 4910 h 101"/>
                  <a:gd name="T10" fmla="*/ 0 w 77"/>
                  <a:gd name="T11" fmla="*/ 4910 h 101"/>
                  <a:gd name="T12" fmla="*/ 0 w 77"/>
                  <a:gd name="T13" fmla="*/ 4913 h 101"/>
                  <a:gd name="T14" fmla="*/ 3 w 77"/>
                  <a:gd name="T15" fmla="*/ 4917 h 101"/>
                  <a:gd name="T16" fmla="*/ 3 w 77"/>
                  <a:gd name="T17" fmla="*/ 4976 h 101"/>
                  <a:gd name="T18" fmla="*/ 0 w 77"/>
                  <a:gd name="T19" fmla="*/ 4979 h 101"/>
                  <a:gd name="T20" fmla="*/ 3 w 77"/>
                  <a:gd name="T21" fmla="*/ 4979 h 101"/>
                  <a:gd name="T22" fmla="*/ 7 w 77"/>
                  <a:gd name="T23" fmla="*/ 4976 h 101"/>
                  <a:gd name="T24" fmla="*/ 14 w 77"/>
                  <a:gd name="T25" fmla="*/ 4976 h 101"/>
                  <a:gd name="T26" fmla="*/ 17 w 77"/>
                  <a:gd name="T27" fmla="*/ 4972 h 101"/>
                  <a:gd name="T28" fmla="*/ 24 w 77"/>
                  <a:gd name="T29" fmla="*/ 4972 h 101"/>
                  <a:gd name="T30" fmla="*/ 24 w 77"/>
                  <a:gd name="T31" fmla="*/ 4969 h 101"/>
                  <a:gd name="T32" fmla="*/ 31 w 77"/>
                  <a:gd name="T33" fmla="*/ 4969 h 101"/>
                  <a:gd name="T34" fmla="*/ 31 w 77"/>
                  <a:gd name="T35" fmla="*/ 4966 h 101"/>
                  <a:gd name="T36" fmla="*/ 35 w 77"/>
                  <a:gd name="T37" fmla="*/ 4966 h 101"/>
                  <a:gd name="T38" fmla="*/ 38 w 77"/>
                  <a:gd name="T39" fmla="*/ 4962 h 101"/>
                  <a:gd name="T40" fmla="*/ 41 w 77"/>
                  <a:gd name="T41" fmla="*/ 4962 h 101"/>
                  <a:gd name="T42" fmla="*/ 41 w 77"/>
                  <a:gd name="T43" fmla="*/ 4959 h 101"/>
                  <a:gd name="T44" fmla="*/ 45 w 77"/>
                  <a:gd name="T45" fmla="*/ 4959 h 101"/>
                  <a:gd name="T46" fmla="*/ 45 w 77"/>
                  <a:gd name="T47" fmla="*/ 4955 h 101"/>
                  <a:gd name="T48" fmla="*/ 49 w 77"/>
                  <a:gd name="T49" fmla="*/ 4955 h 101"/>
                  <a:gd name="T50" fmla="*/ 49 w 77"/>
                  <a:gd name="T51" fmla="*/ 4952 h 101"/>
                  <a:gd name="T52" fmla="*/ 52 w 77"/>
                  <a:gd name="T53" fmla="*/ 4952 h 101"/>
                  <a:gd name="T54" fmla="*/ 52 w 77"/>
                  <a:gd name="T55" fmla="*/ 4948 h 101"/>
                  <a:gd name="T56" fmla="*/ 55 w 77"/>
                  <a:gd name="T57" fmla="*/ 4948 h 101"/>
                  <a:gd name="T58" fmla="*/ 55 w 77"/>
                  <a:gd name="T59" fmla="*/ 4945 h 101"/>
                  <a:gd name="T60" fmla="*/ 59 w 77"/>
                  <a:gd name="T61" fmla="*/ 4945 h 101"/>
                  <a:gd name="T62" fmla="*/ 59 w 77"/>
                  <a:gd name="T63" fmla="*/ 4938 h 101"/>
                  <a:gd name="T64" fmla="*/ 62 w 77"/>
                  <a:gd name="T65" fmla="*/ 4938 h 101"/>
                  <a:gd name="T66" fmla="*/ 62 w 77"/>
                  <a:gd name="T67" fmla="*/ 4934 h 101"/>
                  <a:gd name="T68" fmla="*/ 66 w 77"/>
                  <a:gd name="T69" fmla="*/ 4934 h 101"/>
                  <a:gd name="T70" fmla="*/ 66 w 77"/>
                  <a:gd name="T71" fmla="*/ 4927 h 101"/>
                  <a:gd name="T72" fmla="*/ 69 w 77"/>
                  <a:gd name="T73" fmla="*/ 4924 h 101"/>
                  <a:gd name="T74" fmla="*/ 69 w 77"/>
                  <a:gd name="T75" fmla="*/ 4917 h 101"/>
                  <a:gd name="T76" fmla="*/ 73 w 77"/>
                  <a:gd name="T77" fmla="*/ 4917 h 101"/>
                  <a:gd name="T78" fmla="*/ 73 w 77"/>
                  <a:gd name="T79" fmla="*/ 4903 h 10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77"/>
                  <a:gd name="T121" fmla="*/ 0 h 101"/>
                  <a:gd name="T122" fmla="*/ 77 w 77"/>
                  <a:gd name="T123" fmla="*/ 101 h 10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77" h="101">
                    <a:moveTo>
                      <a:pt x="73" y="25"/>
                    </a:moveTo>
                    <a:lnTo>
                      <a:pt x="24" y="25"/>
                    </a:lnTo>
                    <a:lnTo>
                      <a:pt x="21" y="28"/>
                    </a:lnTo>
                    <a:lnTo>
                      <a:pt x="7" y="28"/>
                    </a:lnTo>
                    <a:lnTo>
                      <a:pt x="7" y="32"/>
                    </a:lnTo>
                    <a:lnTo>
                      <a:pt x="0" y="32"/>
                    </a:lnTo>
                    <a:lnTo>
                      <a:pt x="0" y="35"/>
                    </a:lnTo>
                    <a:lnTo>
                      <a:pt x="3" y="39"/>
                    </a:lnTo>
                    <a:lnTo>
                      <a:pt x="3" y="98"/>
                    </a:lnTo>
                    <a:lnTo>
                      <a:pt x="0" y="101"/>
                    </a:lnTo>
                    <a:lnTo>
                      <a:pt x="3" y="101"/>
                    </a:lnTo>
                    <a:lnTo>
                      <a:pt x="7" y="98"/>
                    </a:lnTo>
                    <a:lnTo>
                      <a:pt x="14" y="98"/>
                    </a:lnTo>
                    <a:lnTo>
                      <a:pt x="17" y="94"/>
                    </a:lnTo>
                    <a:lnTo>
                      <a:pt x="24" y="94"/>
                    </a:lnTo>
                    <a:lnTo>
                      <a:pt x="24" y="91"/>
                    </a:lnTo>
                    <a:lnTo>
                      <a:pt x="31" y="91"/>
                    </a:lnTo>
                    <a:lnTo>
                      <a:pt x="31" y="88"/>
                    </a:lnTo>
                    <a:lnTo>
                      <a:pt x="35" y="88"/>
                    </a:lnTo>
                    <a:lnTo>
                      <a:pt x="38" y="84"/>
                    </a:lnTo>
                    <a:lnTo>
                      <a:pt x="41" y="84"/>
                    </a:lnTo>
                    <a:lnTo>
                      <a:pt x="41" y="81"/>
                    </a:lnTo>
                    <a:lnTo>
                      <a:pt x="45" y="81"/>
                    </a:lnTo>
                    <a:lnTo>
                      <a:pt x="45" y="77"/>
                    </a:lnTo>
                    <a:lnTo>
                      <a:pt x="49" y="77"/>
                    </a:lnTo>
                    <a:lnTo>
                      <a:pt x="49" y="74"/>
                    </a:lnTo>
                    <a:lnTo>
                      <a:pt x="52" y="74"/>
                    </a:lnTo>
                    <a:lnTo>
                      <a:pt x="52" y="70"/>
                    </a:lnTo>
                    <a:lnTo>
                      <a:pt x="55" y="70"/>
                    </a:lnTo>
                    <a:lnTo>
                      <a:pt x="55" y="67"/>
                    </a:lnTo>
                    <a:lnTo>
                      <a:pt x="59" y="67"/>
                    </a:lnTo>
                    <a:lnTo>
                      <a:pt x="59" y="60"/>
                    </a:lnTo>
                    <a:lnTo>
                      <a:pt x="62" y="60"/>
                    </a:lnTo>
                    <a:lnTo>
                      <a:pt x="62" y="56"/>
                    </a:lnTo>
                    <a:lnTo>
                      <a:pt x="66" y="56"/>
                    </a:lnTo>
                    <a:lnTo>
                      <a:pt x="66" y="49"/>
                    </a:lnTo>
                    <a:lnTo>
                      <a:pt x="69" y="46"/>
                    </a:lnTo>
                    <a:lnTo>
                      <a:pt x="69" y="39"/>
                    </a:lnTo>
                    <a:lnTo>
                      <a:pt x="73" y="39"/>
                    </a:lnTo>
                    <a:lnTo>
                      <a:pt x="73" y="25"/>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465" name="Freeform 410"/>
              <p:cNvSpPr>
                <a:spLocks/>
              </p:cNvSpPr>
              <p:nvPr/>
            </p:nvSpPr>
            <p:spPr bwMode="auto">
              <a:xfrm>
                <a:off x="5364" y="4878"/>
                <a:ext cx="77" cy="101"/>
              </a:xfrm>
              <a:custGeom>
                <a:avLst/>
                <a:gdLst>
                  <a:gd name="T0" fmla="*/ 76 w 77"/>
                  <a:gd name="T1" fmla="*/ 4878 h 101"/>
                  <a:gd name="T2" fmla="*/ 73 w 77"/>
                  <a:gd name="T3" fmla="*/ 4878 h 101"/>
                  <a:gd name="T4" fmla="*/ 73 w 77"/>
                  <a:gd name="T5" fmla="*/ 4882 h 101"/>
                  <a:gd name="T6" fmla="*/ 69 w 77"/>
                  <a:gd name="T7" fmla="*/ 4882 h 101"/>
                  <a:gd name="T8" fmla="*/ 62 w 77"/>
                  <a:gd name="T9" fmla="*/ 4889 h 101"/>
                  <a:gd name="T10" fmla="*/ 59 w 77"/>
                  <a:gd name="T11" fmla="*/ 4889 h 101"/>
                  <a:gd name="T12" fmla="*/ 55 w 77"/>
                  <a:gd name="T13" fmla="*/ 4892 h 101"/>
                  <a:gd name="T14" fmla="*/ 52 w 77"/>
                  <a:gd name="T15" fmla="*/ 4892 h 101"/>
                  <a:gd name="T16" fmla="*/ 49 w 77"/>
                  <a:gd name="T17" fmla="*/ 4896 h 101"/>
                  <a:gd name="T18" fmla="*/ 45 w 77"/>
                  <a:gd name="T19" fmla="*/ 4896 h 101"/>
                  <a:gd name="T20" fmla="*/ 41 w 77"/>
                  <a:gd name="T21" fmla="*/ 4899 h 101"/>
                  <a:gd name="T22" fmla="*/ 35 w 77"/>
                  <a:gd name="T23" fmla="*/ 4899 h 101"/>
                  <a:gd name="T24" fmla="*/ 31 w 77"/>
                  <a:gd name="T25" fmla="*/ 4903 h 101"/>
                  <a:gd name="T26" fmla="*/ 76 w 77"/>
                  <a:gd name="T27" fmla="*/ 4903 h 101"/>
                  <a:gd name="T28" fmla="*/ 76 w 77"/>
                  <a:gd name="T29" fmla="*/ 4878 h 10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7"/>
                  <a:gd name="T46" fmla="*/ 0 h 101"/>
                  <a:gd name="T47" fmla="*/ 77 w 77"/>
                  <a:gd name="T48" fmla="*/ 101 h 10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7" h="101">
                    <a:moveTo>
                      <a:pt x="76" y="0"/>
                    </a:moveTo>
                    <a:lnTo>
                      <a:pt x="73" y="0"/>
                    </a:lnTo>
                    <a:lnTo>
                      <a:pt x="73" y="4"/>
                    </a:lnTo>
                    <a:lnTo>
                      <a:pt x="69" y="4"/>
                    </a:lnTo>
                    <a:lnTo>
                      <a:pt x="62" y="11"/>
                    </a:lnTo>
                    <a:lnTo>
                      <a:pt x="59" y="11"/>
                    </a:lnTo>
                    <a:lnTo>
                      <a:pt x="55" y="14"/>
                    </a:lnTo>
                    <a:lnTo>
                      <a:pt x="52" y="14"/>
                    </a:lnTo>
                    <a:lnTo>
                      <a:pt x="49" y="18"/>
                    </a:lnTo>
                    <a:lnTo>
                      <a:pt x="45" y="18"/>
                    </a:lnTo>
                    <a:lnTo>
                      <a:pt x="41" y="21"/>
                    </a:lnTo>
                    <a:lnTo>
                      <a:pt x="35" y="21"/>
                    </a:lnTo>
                    <a:lnTo>
                      <a:pt x="31" y="25"/>
                    </a:lnTo>
                    <a:lnTo>
                      <a:pt x="76" y="25"/>
                    </a:lnTo>
                    <a:lnTo>
                      <a:pt x="76"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18" name="Group 411"/>
            <p:cNvGrpSpPr>
              <a:grpSpLocks/>
            </p:cNvGrpSpPr>
            <p:nvPr/>
          </p:nvGrpSpPr>
          <p:grpSpPr bwMode="auto">
            <a:xfrm>
              <a:off x="5301" y="4910"/>
              <a:ext cx="45" cy="3"/>
              <a:chOff x="5301" y="4910"/>
              <a:chExt cx="45" cy="3"/>
            </a:xfrm>
          </p:grpSpPr>
          <p:sp>
            <p:nvSpPr>
              <p:cNvPr id="39463" name="Freeform 412"/>
              <p:cNvSpPr>
                <a:spLocks/>
              </p:cNvSpPr>
              <p:nvPr/>
            </p:nvSpPr>
            <p:spPr bwMode="auto">
              <a:xfrm>
                <a:off x="5301" y="4910"/>
                <a:ext cx="45" cy="3"/>
              </a:xfrm>
              <a:custGeom>
                <a:avLst/>
                <a:gdLst>
                  <a:gd name="T0" fmla="*/ 45 w 45"/>
                  <a:gd name="T1" fmla="*/ 4910 h 3"/>
                  <a:gd name="T2" fmla="*/ 0 w 45"/>
                  <a:gd name="T3" fmla="*/ 4910 h 3"/>
                  <a:gd name="T4" fmla="*/ 3 w 45"/>
                  <a:gd name="T5" fmla="*/ 4913 h 3"/>
                  <a:gd name="T6" fmla="*/ 45 w 45"/>
                  <a:gd name="T7" fmla="*/ 4913 h 3"/>
                  <a:gd name="T8" fmla="*/ 45 w 45"/>
                  <a:gd name="T9" fmla="*/ 4910 h 3"/>
                  <a:gd name="T10" fmla="*/ 0 60000 65536"/>
                  <a:gd name="T11" fmla="*/ 0 60000 65536"/>
                  <a:gd name="T12" fmla="*/ 0 60000 65536"/>
                  <a:gd name="T13" fmla="*/ 0 60000 65536"/>
                  <a:gd name="T14" fmla="*/ 0 60000 65536"/>
                  <a:gd name="T15" fmla="*/ 0 w 45"/>
                  <a:gd name="T16" fmla="*/ 0 h 3"/>
                  <a:gd name="T17" fmla="*/ 45 w 45"/>
                  <a:gd name="T18" fmla="*/ 3 h 3"/>
                </a:gdLst>
                <a:ahLst/>
                <a:cxnLst>
                  <a:cxn ang="T10">
                    <a:pos x="T0" y="T1"/>
                  </a:cxn>
                  <a:cxn ang="T11">
                    <a:pos x="T2" y="T3"/>
                  </a:cxn>
                  <a:cxn ang="T12">
                    <a:pos x="T4" y="T5"/>
                  </a:cxn>
                  <a:cxn ang="T13">
                    <a:pos x="T6" y="T7"/>
                  </a:cxn>
                  <a:cxn ang="T14">
                    <a:pos x="T8" y="T9"/>
                  </a:cxn>
                </a:cxnLst>
                <a:rect l="T15" t="T16" r="T17" b="T18"/>
                <a:pathLst>
                  <a:path w="45" h="3">
                    <a:moveTo>
                      <a:pt x="45" y="0"/>
                    </a:moveTo>
                    <a:lnTo>
                      <a:pt x="0" y="0"/>
                    </a:lnTo>
                    <a:lnTo>
                      <a:pt x="3" y="3"/>
                    </a:lnTo>
                    <a:lnTo>
                      <a:pt x="45" y="3"/>
                    </a:lnTo>
                    <a:lnTo>
                      <a:pt x="45"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19" name="Group 413"/>
            <p:cNvGrpSpPr>
              <a:grpSpLocks/>
            </p:cNvGrpSpPr>
            <p:nvPr/>
          </p:nvGrpSpPr>
          <p:grpSpPr bwMode="auto">
            <a:xfrm>
              <a:off x="5256" y="4847"/>
              <a:ext cx="108" cy="63"/>
              <a:chOff x="5256" y="4847"/>
              <a:chExt cx="108" cy="63"/>
            </a:xfrm>
          </p:grpSpPr>
          <p:sp>
            <p:nvSpPr>
              <p:cNvPr id="39462" name="Freeform 414"/>
              <p:cNvSpPr>
                <a:spLocks/>
              </p:cNvSpPr>
              <p:nvPr/>
            </p:nvSpPr>
            <p:spPr bwMode="auto">
              <a:xfrm>
                <a:off x="5256" y="4847"/>
                <a:ext cx="108" cy="63"/>
              </a:xfrm>
              <a:custGeom>
                <a:avLst/>
                <a:gdLst>
                  <a:gd name="T0" fmla="*/ 97 w 108"/>
                  <a:gd name="T1" fmla="*/ 4847 h 63"/>
                  <a:gd name="T2" fmla="*/ 7 w 108"/>
                  <a:gd name="T3" fmla="*/ 4847 h 63"/>
                  <a:gd name="T4" fmla="*/ 7 w 108"/>
                  <a:gd name="T5" fmla="*/ 4854 h 63"/>
                  <a:gd name="T6" fmla="*/ 3 w 108"/>
                  <a:gd name="T7" fmla="*/ 4858 h 63"/>
                  <a:gd name="T8" fmla="*/ 3 w 108"/>
                  <a:gd name="T9" fmla="*/ 4864 h 63"/>
                  <a:gd name="T10" fmla="*/ 0 w 108"/>
                  <a:gd name="T11" fmla="*/ 4868 h 63"/>
                  <a:gd name="T12" fmla="*/ 0 w 108"/>
                  <a:gd name="T13" fmla="*/ 4896 h 63"/>
                  <a:gd name="T14" fmla="*/ 3 w 108"/>
                  <a:gd name="T15" fmla="*/ 4899 h 63"/>
                  <a:gd name="T16" fmla="*/ 7 w 108"/>
                  <a:gd name="T17" fmla="*/ 4899 h 63"/>
                  <a:gd name="T18" fmla="*/ 10 w 108"/>
                  <a:gd name="T19" fmla="*/ 4903 h 63"/>
                  <a:gd name="T20" fmla="*/ 14 w 108"/>
                  <a:gd name="T21" fmla="*/ 4903 h 63"/>
                  <a:gd name="T22" fmla="*/ 17 w 108"/>
                  <a:gd name="T23" fmla="*/ 4906 h 63"/>
                  <a:gd name="T24" fmla="*/ 24 w 108"/>
                  <a:gd name="T25" fmla="*/ 4906 h 63"/>
                  <a:gd name="T26" fmla="*/ 28 w 108"/>
                  <a:gd name="T27" fmla="*/ 4910 h 63"/>
                  <a:gd name="T28" fmla="*/ 108 w 108"/>
                  <a:gd name="T29" fmla="*/ 4910 h 63"/>
                  <a:gd name="T30" fmla="*/ 108 w 108"/>
                  <a:gd name="T31" fmla="*/ 4892 h 63"/>
                  <a:gd name="T32" fmla="*/ 104 w 108"/>
                  <a:gd name="T33" fmla="*/ 4892 h 63"/>
                  <a:gd name="T34" fmla="*/ 104 w 108"/>
                  <a:gd name="T35" fmla="*/ 4875 h 63"/>
                  <a:gd name="T36" fmla="*/ 101 w 108"/>
                  <a:gd name="T37" fmla="*/ 4875 h 63"/>
                  <a:gd name="T38" fmla="*/ 101 w 108"/>
                  <a:gd name="T39" fmla="*/ 4861 h 63"/>
                  <a:gd name="T40" fmla="*/ 97 w 108"/>
                  <a:gd name="T41" fmla="*/ 4861 h 63"/>
                  <a:gd name="T42" fmla="*/ 97 w 108"/>
                  <a:gd name="T43" fmla="*/ 4847 h 6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8"/>
                  <a:gd name="T67" fmla="*/ 0 h 63"/>
                  <a:gd name="T68" fmla="*/ 108 w 108"/>
                  <a:gd name="T69" fmla="*/ 63 h 6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8" h="63">
                    <a:moveTo>
                      <a:pt x="97" y="0"/>
                    </a:moveTo>
                    <a:lnTo>
                      <a:pt x="7" y="0"/>
                    </a:lnTo>
                    <a:lnTo>
                      <a:pt x="7" y="7"/>
                    </a:lnTo>
                    <a:lnTo>
                      <a:pt x="3" y="11"/>
                    </a:lnTo>
                    <a:lnTo>
                      <a:pt x="3" y="17"/>
                    </a:lnTo>
                    <a:lnTo>
                      <a:pt x="0" y="21"/>
                    </a:lnTo>
                    <a:lnTo>
                      <a:pt x="0" y="49"/>
                    </a:lnTo>
                    <a:lnTo>
                      <a:pt x="3" y="52"/>
                    </a:lnTo>
                    <a:lnTo>
                      <a:pt x="7" y="52"/>
                    </a:lnTo>
                    <a:lnTo>
                      <a:pt x="10" y="56"/>
                    </a:lnTo>
                    <a:lnTo>
                      <a:pt x="14" y="56"/>
                    </a:lnTo>
                    <a:lnTo>
                      <a:pt x="17" y="59"/>
                    </a:lnTo>
                    <a:lnTo>
                      <a:pt x="24" y="59"/>
                    </a:lnTo>
                    <a:lnTo>
                      <a:pt x="28" y="63"/>
                    </a:lnTo>
                    <a:lnTo>
                      <a:pt x="108" y="63"/>
                    </a:lnTo>
                    <a:lnTo>
                      <a:pt x="108" y="45"/>
                    </a:lnTo>
                    <a:lnTo>
                      <a:pt x="104" y="45"/>
                    </a:lnTo>
                    <a:lnTo>
                      <a:pt x="104" y="28"/>
                    </a:lnTo>
                    <a:lnTo>
                      <a:pt x="101" y="28"/>
                    </a:lnTo>
                    <a:lnTo>
                      <a:pt x="101" y="14"/>
                    </a:lnTo>
                    <a:lnTo>
                      <a:pt x="97" y="14"/>
                    </a:lnTo>
                    <a:lnTo>
                      <a:pt x="97"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20" name="Group 415"/>
            <p:cNvGrpSpPr>
              <a:grpSpLocks/>
            </p:cNvGrpSpPr>
            <p:nvPr/>
          </p:nvGrpSpPr>
          <p:grpSpPr bwMode="auto">
            <a:xfrm>
              <a:off x="5266" y="4798"/>
              <a:ext cx="84" cy="49"/>
              <a:chOff x="5266" y="4798"/>
              <a:chExt cx="84" cy="49"/>
            </a:xfrm>
          </p:grpSpPr>
          <p:sp>
            <p:nvSpPr>
              <p:cNvPr id="39461" name="Freeform 416"/>
              <p:cNvSpPr>
                <a:spLocks/>
              </p:cNvSpPr>
              <p:nvPr/>
            </p:nvSpPr>
            <p:spPr bwMode="auto">
              <a:xfrm>
                <a:off x="5266" y="4798"/>
                <a:ext cx="84" cy="49"/>
              </a:xfrm>
              <a:custGeom>
                <a:avLst/>
                <a:gdLst>
                  <a:gd name="T0" fmla="*/ 63 w 84"/>
                  <a:gd name="T1" fmla="*/ 4798 h 49"/>
                  <a:gd name="T2" fmla="*/ 52 w 84"/>
                  <a:gd name="T3" fmla="*/ 4798 h 49"/>
                  <a:gd name="T4" fmla="*/ 52 w 84"/>
                  <a:gd name="T5" fmla="*/ 4802 h 49"/>
                  <a:gd name="T6" fmla="*/ 42 w 84"/>
                  <a:gd name="T7" fmla="*/ 4802 h 49"/>
                  <a:gd name="T8" fmla="*/ 42 w 84"/>
                  <a:gd name="T9" fmla="*/ 4805 h 49"/>
                  <a:gd name="T10" fmla="*/ 35 w 84"/>
                  <a:gd name="T11" fmla="*/ 4805 h 49"/>
                  <a:gd name="T12" fmla="*/ 35 w 84"/>
                  <a:gd name="T13" fmla="*/ 4809 h 49"/>
                  <a:gd name="T14" fmla="*/ 32 w 84"/>
                  <a:gd name="T15" fmla="*/ 4809 h 49"/>
                  <a:gd name="T16" fmla="*/ 28 w 84"/>
                  <a:gd name="T17" fmla="*/ 4812 h 49"/>
                  <a:gd name="T18" fmla="*/ 25 w 84"/>
                  <a:gd name="T19" fmla="*/ 4812 h 49"/>
                  <a:gd name="T20" fmla="*/ 25 w 84"/>
                  <a:gd name="T21" fmla="*/ 4816 h 49"/>
                  <a:gd name="T22" fmla="*/ 21 w 84"/>
                  <a:gd name="T23" fmla="*/ 4816 h 49"/>
                  <a:gd name="T24" fmla="*/ 21 w 84"/>
                  <a:gd name="T25" fmla="*/ 4819 h 49"/>
                  <a:gd name="T26" fmla="*/ 18 w 84"/>
                  <a:gd name="T27" fmla="*/ 4819 h 49"/>
                  <a:gd name="T28" fmla="*/ 18 w 84"/>
                  <a:gd name="T29" fmla="*/ 4823 h 49"/>
                  <a:gd name="T30" fmla="*/ 14 w 84"/>
                  <a:gd name="T31" fmla="*/ 4823 h 49"/>
                  <a:gd name="T32" fmla="*/ 14 w 84"/>
                  <a:gd name="T33" fmla="*/ 4826 h 49"/>
                  <a:gd name="T34" fmla="*/ 11 w 84"/>
                  <a:gd name="T35" fmla="*/ 4826 h 49"/>
                  <a:gd name="T36" fmla="*/ 11 w 84"/>
                  <a:gd name="T37" fmla="*/ 4830 h 49"/>
                  <a:gd name="T38" fmla="*/ 7 w 84"/>
                  <a:gd name="T39" fmla="*/ 4830 h 49"/>
                  <a:gd name="T40" fmla="*/ 7 w 84"/>
                  <a:gd name="T41" fmla="*/ 4833 h 49"/>
                  <a:gd name="T42" fmla="*/ 4 w 84"/>
                  <a:gd name="T43" fmla="*/ 4837 h 49"/>
                  <a:gd name="T44" fmla="*/ 4 w 84"/>
                  <a:gd name="T45" fmla="*/ 4840 h 49"/>
                  <a:gd name="T46" fmla="*/ 0 w 84"/>
                  <a:gd name="T47" fmla="*/ 4840 h 49"/>
                  <a:gd name="T48" fmla="*/ 0 w 84"/>
                  <a:gd name="T49" fmla="*/ 4847 h 49"/>
                  <a:gd name="T50" fmla="*/ 84 w 84"/>
                  <a:gd name="T51" fmla="*/ 4847 h 49"/>
                  <a:gd name="T52" fmla="*/ 84 w 84"/>
                  <a:gd name="T53" fmla="*/ 4837 h 49"/>
                  <a:gd name="T54" fmla="*/ 80 w 84"/>
                  <a:gd name="T55" fmla="*/ 4837 h 49"/>
                  <a:gd name="T56" fmla="*/ 80 w 84"/>
                  <a:gd name="T57" fmla="*/ 4830 h 49"/>
                  <a:gd name="T58" fmla="*/ 77 w 84"/>
                  <a:gd name="T59" fmla="*/ 4826 h 49"/>
                  <a:gd name="T60" fmla="*/ 77 w 84"/>
                  <a:gd name="T61" fmla="*/ 4819 h 49"/>
                  <a:gd name="T62" fmla="*/ 73 w 84"/>
                  <a:gd name="T63" fmla="*/ 4816 h 49"/>
                  <a:gd name="T64" fmla="*/ 73 w 84"/>
                  <a:gd name="T65" fmla="*/ 4812 h 49"/>
                  <a:gd name="T66" fmla="*/ 70 w 84"/>
                  <a:gd name="T67" fmla="*/ 4809 h 49"/>
                  <a:gd name="T68" fmla="*/ 70 w 84"/>
                  <a:gd name="T69" fmla="*/ 4805 h 49"/>
                  <a:gd name="T70" fmla="*/ 63 w 84"/>
                  <a:gd name="T71" fmla="*/ 4798 h 4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4"/>
                  <a:gd name="T109" fmla="*/ 0 h 49"/>
                  <a:gd name="T110" fmla="*/ 84 w 84"/>
                  <a:gd name="T111" fmla="*/ 49 h 4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4" h="49">
                    <a:moveTo>
                      <a:pt x="63" y="0"/>
                    </a:moveTo>
                    <a:lnTo>
                      <a:pt x="52" y="0"/>
                    </a:lnTo>
                    <a:lnTo>
                      <a:pt x="52" y="4"/>
                    </a:lnTo>
                    <a:lnTo>
                      <a:pt x="42" y="4"/>
                    </a:lnTo>
                    <a:lnTo>
                      <a:pt x="42" y="7"/>
                    </a:lnTo>
                    <a:lnTo>
                      <a:pt x="35" y="7"/>
                    </a:lnTo>
                    <a:lnTo>
                      <a:pt x="35" y="11"/>
                    </a:lnTo>
                    <a:lnTo>
                      <a:pt x="32" y="11"/>
                    </a:lnTo>
                    <a:lnTo>
                      <a:pt x="28" y="14"/>
                    </a:lnTo>
                    <a:lnTo>
                      <a:pt x="25" y="14"/>
                    </a:lnTo>
                    <a:lnTo>
                      <a:pt x="25" y="18"/>
                    </a:lnTo>
                    <a:lnTo>
                      <a:pt x="21" y="18"/>
                    </a:lnTo>
                    <a:lnTo>
                      <a:pt x="21" y="21"/>
                    </a:lnTo>
                    <a:lnTo>
                      <a:pt x="18" y="21"/>
                    </a:lnTo>
                    <a:lnTo>
                      <a:pt x="18" y="25"/>
                    </a:lnTo>
                    <a:lnTo>
                      <a:pt x="14" y="25"/>
                    </a:lnTo>
                    <a:lnTo>
                      <a:pt x="14" y="28"/>
                    </a:lnTo>
                    <a:lnTo>
                      <a:pt x="11" y="28"/>
                    </a:lnTo>
                    <a:lnTo>
                      <a:pt x="11" y="32"/>
                    </a:lnTo>
                    <a:lnTo>
                      <a:pt x="7" y="32"/>
                    </a:lnTo>
                    <a:lnTo>
                      <a:pt x="7" y="35"/>
                    </a:lnTo>
                    <a:lnTo>
                      <a:pt x="4" y="39"/>
                    </a:lnTo>
                    <a:lnTo>
                      <a:pt x="4" y="42"/>
                    </a:lnTo>
                    <a:lnTo>
                      <a:pt x="0" y="42"/>
                    </a:lnTo>
                    <a:lnTo>
                      <a:pt x="0" y="49"/>
                    </a:lnTo>
                    <a:lnTo>
                      <a:pt x="84" y="49"/>
                    </a:lnTo>
                    <a:lnTo>
                      <a:pt x="84" y="39"/>
                    </a:lnTo>
                    <a:lnTo>
                      <a:pt x="80" y="39"/>
                    </a:lnTo>
                    <a:lnTo>
                      <a:pt x="80" y="32"/>
                    </a:lnTo>
                    <a:lnTo>
                      <a:pt x="77" y="28"/>
                    </a:lnTo>
                    <a:lnTo>
                      <a:pt x="77" y="21"/>
                    </a:lnTo>
                    <a:lnTo>
                      <a:pt x="73" y="18"/>
                    </a:lnTo>
                    <a:lnTo>
                      <a:pt x="73" y="14"/>
                    </a:lnTo>
                    <a:lnTo>
                      <a:pt x="70" y="11"/>
                    </a:lnTo>
                    <a:lnTo>
                      <a:pt x="70" y="7"/>
                    </a:lnTo>
                    <a:lnTo>
                      <a:pt x="63"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21" name="Group 417"/>
            <p:cNvGrpSpPr>
              <a:grpSpLocks/>
            </p:cNvGrpSpPr>
            <p:nvPr/>
          </p:nvGrpSpPr>
          <p:grpSpPr bwMode="auto">
            <a:xfrm>
              <a:off x="4707" y="5060"/>
              <a:ext cx="7" cy="7"/>
              <a:chOff x="4707" y="5060"/>
              <a:chExt cx="7" cy="7"/>
            </a:xfrm>
          </p:grpSpPr>
          <p:sp>
            <p:nvSpPr>
              <p:cNvPr id="39460" name="Freeform 418"/>
              <p:cNvSpPr>
                <a:spLocks/>
              </p:cNvSpPr>
              <p:nvPr/>
            </p:nvSpPr>
            <p:spPr bwMode="auto">
              <a:xfrm>
                <a:off x="4707" y="5060"/>
                <a:ext cx="7" cy="7"/>
              </a:xfrm>
              <a:custGeom>
                <a:avLst/>
                <a:gdLst>
                  <a:gd name="T0" fmla="*/ 5 w 7"/>
                  <a:gd name="T1" fmla="*/ 5060 h 7"/>
                  <a:gd name="T2" fmla="*/ 1 w 7"/>
                  <a:gd name="T3" fmla="*/ 5060 h 7"/>
                  <a:gd name="T4" fmla="*/ 0 w 7"/>
                  <a:gd name="T5" fmla="*/ 5061 h 7"/>
                  <a:gd name="T6" fmla="*/ 0 w 7"/>
                  <a:gd name="T7" fmla="*/ 5065 h 7"/>
                  <a:gd name="T8" fmla="*/ 1 w 7"/>
                  <a:gd name="T9" fmla="*/ 5067 h 7"/>
                  <a:gd name="T10" fmla="*/ 5 w 7"/>
                  <a:gd name="T11" fmla="*/ 5067 h 7"/>
                  <a:gd name="T12" fmla="*/ 7 w 7"/>
                  <a:gd name="T13" fmla="*/ 5065 h 7"/>
                  <a:gd name="T14" fmla="*/ 7 w 7"/>
                  <a:gd name="T15" fmla="*/ 5061 h 7"/>
                  <a:gd name="T16" fmla="*/ 5 w 7"/>
                  <a:gd name="T17" fmla="*/ 506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7"/>
                  <a:gd name="T29" fmla="*/ 7 w 7"/>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7">
                    <a:moveTo>
                      <a:pt x="5" y="0"/>
                    </a:moveTo>
                    <a:lnTo>
                      <a:pt x="1" y="0"/>
                    </a:lnTo>
                    <a:lnTo>
                      <a:pt x="0" y="1"/>
                    </a:lnTo>
                    <a:lnTo>
                      <a:pt x="0" y="5"/>
                    </a:lnTo>
                    <a:lnTo>
                      <a:pt x="1" y="7"/>
                    </a:lnTo>
                    <a:lnTo>
                      <a:pt x="5" y="7"/>
                    </a:lnTo>
                    <a:lnTo>
                      <a:pt x="7" y="5"/>
                    </a:lnTo>
                    <a:lnTo>
                      <a:pt x="7" y="1"/>
                    </a:lnTo>
                    <a:lnTo>
                      <a:pt x="5"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22" name="Group 419"/>
            <p:cNvGrpSpPr>
              <a:grpSpLocks/>
            </p:cNvGrpSpPr>
            <p:nvPr/>
          </p:nvGrpSpPr>
          <p:grpSpPr bwMode="auto">
            <a:xfrm>
              <a:off x="4707" y="5060"/>
              <a:ext cx="7" cy="7"/>
              <a:chOff x="4707" y="5060"/>
              <a:chExt cx="7" cy="7"/>
            </a:xfrm>
          </p:grpSpPr>
          <p:sp>
            <p:nvSpPr>
              <p:cNvPr id="39459" name="Freeform 420"/>
              <p:cNvSpPr>
                <a:spLocks/>
              </p:cNvSpPr>
              <p:nvPr/>
            </p:nvSpPr>
            <p:spPr bwMode="auto">
              <a:xfrm>
                <a:off x="4707" y="5060"/>
                <a:ext cx="7" cy="7"/>
              </a:xfrm>
              <a:custGeom>
                <a:avLst/>
                <a:gdLst>
                  <a:gd name="T0" fmla="*/ 7 w 7"/>
                  <a:gd name="T1" fmla="*/ 5063 h 7"/>
                  <a:gd name="T2" fmla="*/ 7 w 7"/>
                  <a:gd name="T3" fmla="*/ 5061 h 7"/>
                  <a:gd name="T4" fmla="*/ 5 w 7"/>
                  <a:gd name="T5" fmla="*/ 5060 h 7"/>
                  <a:gd name="T6" fmla="*/ 3 w 7"/>
                  <a:gd name="T7" fmla="*/ 5060 h 7"/>
                  <a:gd name="T8" fmla="*/ 1 w 7"/>
                  <a:gd name="T9" fmla="*/ 5060 h 7"/>
                  <a:gd name="T10" fmla="*/ 0 w 7"/>
                  <a:gd name="T11" fmla="*/ 5061 h 7"/>
                  <a:gd name="T12" fmla="*/ 0 w 7"/>
                  <a:gd name="T13" fmla="*/ 5063 h 7"/>
                  <a:gd name="T14" fmla="*/ 0 w 7"/>
                  <a:gd name="T15" fmla="*/ 5065 h 7"/>
                  <a:gd name="T16" fmla="*/ 1 w 7"/>
                  <a:gd name="T17" fmla="*/ 5067 h 7"/>
                  <a:gd name="T18" fmla="*/ 3 w 7"/>
                  <a:gd name="T19" fmla="*/ 5067 h 7"/>
                  <a:gd name="T20" fmla="*/ 5 w 7"/>
                  <a:gd name="T21" fmla="*/ 5067 h 7"/>
                  <a:gd name="T22" fmla="*/ 7 w 7"/>
                  <a:gd name="T23" fmla="*/ 5065 h 7"/>
                  <a:gd name="T24" fmla="*/ 7 w 7"/>
                  <a:gd name="T25" fmla="*/ 5063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7"/>
                  <a:gd name="T41" fmla="*/ 7 w 7"/>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7">
                    <a:moveTo>
                      <a:pt x="7" y="3"/>
                    </a:moveTo>
                    <a:lnTo>
                      <a:pt x="7" y="1"/>
                    </a:lnTo>
                    <a:lnTo>
                      <a:pt x="5" y="0"/>
                    </a:lnTo>
                    <a:lnTo>
                      <a:pt x="3" y="0"/>
                    </a:lnTo>
                    <a:lnTo>
                      <a:pt x="1" y="0"/>
                    </a:lnTo>
                    <a:lnTo>
                      <a:pt x="0" y="1"/>
                    </a:lnTo>
                    <a:lnTo>
                      <a:pt x="0" y="3"/>
                    </a:lnTo>
                    <a:lnTo>
                      <a:pt x="0" y="5"/>
                    </a:lnTo>
                    <a:lnTo>
                      <a:pt x="1" y="7"/>
                    </a:lnTo>
                    <a:lnTo>
                      <a:pt x="3" y="7"/>
                    </a:lnTo>
                    <a:lnTo>
                      <a:pt x="5" y="7"/>
                    </a:lnTo>
                    <a:lnTo>
                      <a:pt x="7" y="5"/>
                    </a:lnTo>
                    <a:lnTo>
                      <a:pt x="7" y="3"/>
                    </a:lnTo>
                  </a:path>
                </a:pathLst>
              </a:custGeom>
              <a:noFill/>
              <a:ln w="676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123" name="Group 421"/>
            <p:cNvGrpSpPr>
              <a:grpSpLocks/>
            </p:cNvGrpSpPr>
            <p:nvPr/>
          </p:nvGrpSpPr>
          <p:grpSpPr bwMode="auto">
            <a:xfrm>
              <a:off x="4621" y="4973"/>
              <a:ext cx="180" cy="181"/>
              <a:chOff x="4621" y="4973"/>
              <a:chExt cx="180" cy="181"/>
            </a:xfrm>
          </p:grpSpPr>
          <p:sp>
            <p:nvSpPr>
              <p:cNvPr id="39458" name="Freeform 422"/>
              <p:cNvSpPr>
                <a:spLocks/>
              </p:cNvSpPr>
              <p:nvPr/>
            </p:nvSpPr>
            <p:spPr bwMode="auto">
              <a:xfrm>
                <a:off x="4621" y="4973"/>
                <a:ext cx="180" cy="181"/>
              </a:xfrm>
              <a:custGeom>
                <a:avLst/>
                <a:gdLst>
                  <a:gd name="T0" fmla="*/ 99 w 180"/>
                  <a:gd name="T1" fmla="*/ 4973 h 181"/>
                  <a:gd name="T2" fmla="*/ 33 w 180"/>
                  <a:gd name="T3" fmla="*/ 4994 h 181"/>
                  <a:gd name="T4" fmla="*/ 0 w 180"/>
                  <a:gd name="T5" fmla="*/ 5047 h 181"/>
                  <a:gd name="T6" fmla="*/ 2 w 180"/>
                  <a:gd name="T7" fmla="*/ 5073 h 181"/>
                  <a:gd name="T8" fmla="*/ 32 w 180"/>
                  <a:gd name="T9" fmla="*/ 5132 h 181"/>
                  <a:gd name="T10" fmla="*/ 88 w 180"/>
                  <a:gd name="T11" fmla="*/ 5154 h 181"/>
                  <a:gd name="T12" fmla="*/ 111 w 180"/>
                  <a:gd name="T13" fmla="*/ 5151 h 181"/>
                  <a:gd name="T14" fmla="*/ 164 w 180"/>
                  <a:gd name="T15" fmla="*/ 5114 h 181"/>
                  <a:gd name="T16" fmla="*/ 180 w 180"/>
                  <a:gd name="T17" fmla="*/ 5063 h 181"/>
                  <a:gd name="T18" fmla="*/ 177 w 180"/>
                  <a:gd name="T19" fmla="*/ 5040 h 181"/>
                  <a:gd name="T20" fmla="*/ 140 w 180"/>
                  <a:gd name="T21" fmla="*/ 4988 h 181"/>
                  <a:gd name="T22" fmla="*/ 99 w 180"/>
                  <a:gd name="T23" fmla="*/ 4973 h 1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0"/>
                  <a:gd name="T37" fmla="*/ 0 h 181"/>
                  <a:gd name="T38" fmla="*/ 180 w 180"/>
                  <a:gd name="T39" fmla="*/ 181 h 1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0" h="181">
                    <a:moveTo>
                      <a:pt x="99" y="0"/>
                    </a:moveTo>
                    <a:lnTo>
                      <a:pt x="33" y="21"/>
                    </a:lnTo>
                    <a:lnTo>
                      <a:pt x="0" y="74"/>
                    </a:lnTo>
                    <a:lnTo>
                      <a:pt x="2" y="100"/>
                    </a:lnTo>
                    <a:lnTo>
                      <a:pt x="32" y="159"/>
                    </a:lnTo>
                    <a:lnTo>
                      <a:pt x="88" y="181"/>
                    </a:lnTo>
                    <a:lnTo>
                      <a:pt x="111" y="178"/>
                    </a:lnTo>
                    <a:lnTo>
                      <a:pt x="164" y="141"/>
                    </a:lnTo>
                    <a:lnTo>
                      <a:pt x="180" y="90"/>
                    </a:lnTo>
                    <a:lnTo>
                      <a:pt x="177" y="67"/>
                    </a:lnTo>
                    <a:lnTo>
                      <a:pt x="140" y="15"/>
                    </a:lnTo>
                    <a:lnTo>
                      <a:pt x="99" y="0"/>
                    </a:ln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24" name="Group 423"/>
            <p:cNvGrpSpPr>
              <a:grpSpLocks/>
            </p:cNvGrpSpPr>
            <p:nvPr/>
          </p:nvGrpSpPr>
          <p:grpSpPr bwMode="auto">
            <a:xfrm>
              <a:off x="4621" y="4973"/>
              <a:ext cx="180" cy="181"/>
              <a:chOff x="4621" y="4973"/>
              <a:chExt cx="180" cy="181"/>
            </a:xfrm>
          </p:grpSpPr>
          <p:sp>
            <p:nvSpPr>
              <p:cNvPr id="39457" name="Freeform 424"/>
              <p:cNvSpPr>
                <a:spLocks/>
              </p:cNvSpPr>
              <p:nvPr/>
            </p:nvSpPr>
            <p:spPr bwMode="auto">
              <a:xfrm>
                <a:off x="4621" y="4973"/>
                <a:ext cx="180" cy="181"/>
              </a:xfrm>
              <a:custGeom>
                <a:avLst/>
                <a:gdLst>
                  <a:gd name="T0" fmla="*/ 180 w 180"/>
                  <a:gd name="T1" fmla="*/ 5063 h 181"/>
                  <a:gd name="T2" fmla="*/ 156 w 180"/>
                  <a:gd name="T3" fmla="*/ 5002 h 181"/>
                  <a:gd name="T4" fmla="*/ 99 w 180"/>
                  <a:gd name="T5" fmla="*/ 4973 h 181"/>
                  <a:gd name="T6" fmla="*/ 74 w 180"/>
                  <a:gd name="T7" fmla="*/ 4975 h 181"/>
                  <a:gd name="T8" fmla="*/ 18 w 180"/>
                  <a:gd name="T9" fmla="*/ 5009 h 181"/>
                  <a:gd name="T10" fmla="*/ 0 w 180"/>
                  <a:gd name="T11" fmla="*/ 5047 h 181"/>
                  <a:gd name="T12" fmla="*/ 2 w 180"/>
                  <a:gd name="T13" fmla="*/ 5073 h 181"/>
                  <a:gd name="T14" fmla="*/ 32 w 180"/>
                  <a:gd name="T15" fmla="*/ 5132 h 181"/>
                  <a:gd name="T16" fmla="*/ 88 w 180"/>
                  <a:gd name="T17" fmla="*/ 5154 h 181"/>
                  <a:gd name="T18" fmla="*/ 111 w 180"/>
                  <a:gd name="T19" fmla="*/ 5151 h 181"/>
                  <a:gd name="T20" fmla="*/ 164 w 180"/>
                  <a:gd name="T21" fmla="*/ 5114 h 181"/>
                  <a:gd name="T22" fmla="*/ 179 w 180"/>
                  <a:gd name="T23" fmla="*/ 5074 h 1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0"/>
                  <a:gd name="T37" fmla="*/ 0 h 181"/>
                  <a:gd name="T38" fmla="*/ 180 w 180"/>
                  <a:gd name="T39" fmla="*/ 181 h 1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0" h="181">
                    <a:moveTo>
                      <a:pt x="180" y="90"/>
                    </a:moveTo>
                    <a:lnTo>
                      <a:pt x="156" y="29"/>
                    </a:lnTo>
                    <a:lnTo>
                      <a:pt x="99" y="0"/>
                    </a:lnTo>
                    <a:lnTo>
                      <a:pt x="74" y="2"/>
                    </a:lnTo>
                    <a:lnTo>
                      <a:pt x="18" y="36"/>
                    </a:lnTo>
                    <a:lnTo>
                      <a:pt x="0" y="74"/>
                    </a:lnTo>
                    <a:lnTo>
                      <a:pt x="2" y="100"/>
                    </a:lnTo>
                    <a:lnTo>
                      <a:pt x="32" y="159"/>
                    </a:lnTo>
                    <a:lnTo>
                      <a:pt x="88" y="181"/>
                    </a:lnTo>
                    <a:lnTo>
                      <a:pt x="111" y="178"/>
                    </a:lnTo>
                    <a:lnTo>
                      <a:pt x="164" y="141"/>
                    </a:lnTo>
                    <a:lnTo>
                      <a:pt x="179" y="101"/>
                    </a:lnTo>
                  </a:path>
                </a:pathLst>
              </a:custGeom>
              <a:noFill/>
              <a:ln w="676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125" name="Group 425"/>
            <p:cNvGrpSpPr>
              <a:grpSpLocks/>
            </p:cNvGrpSpPr>
            <p:nvPr/>
          </p:nvGrpSpPr>
          <p:grpSpPr bwMode="auto">
            <a:xfrm>
              <a:off x="4726" y="5035"/>
              <a:ext cx="77" cy="112"/>
              <a:chOff x="4726" y="5035"/>
              <a:chExt cx="77" cy="112"/>
            </a:xfrm>
          </p:grpSpPr>
          <p:sp>
            <p:nvSpPr>
              <p:cNvPr id="39455" name="Freeform 426"/>
              <p:cNvSpPr>
                <a:spLocks/>
              </p:cNvSpPr>
              <p:nvPr/>
            </p:nvSpPr>
            <p:spPr bwMode="auto">
              <a:xfrm>
                <a:off x="4726" y="5035"/>
                <a:ext cx="77" cy="112"/>
              </a:xfrm>
              <a:custGeom>
                <a:avLst/>
                <a:gdLst>
                  <a:gd name="T0" fmla="*/ 77 w 77"/>
                  <a:gd name="T1" fmla="*/ 5039 h 112"/>
                  <a:gd name="T2" fmla="*/ 66 w 77"/>
                  <a:gd name="T3" fmla="*/ 5039 h 112"/>
                  <a:gd name="T4" fmla="*/ 59 w 77"/>
                  <a:gd name="T5" fmla="*/ 5046 h 112"/>
                  <a:gd name="T6" fmla="*/ 56 w 77"/>
                  <a:gd name="T7" fmla="*/ 5046 h 112"/>
                  <a:gd name="T8" fmla="*/ 52 w 77"/>
                  <a:gd name="T9" fmla="*/ 5049 h 112"/>
                  <a:gd name="T10" fmla="*/ 49 w 77"/>
                  <a:gd name="T11" fmla="*/ 5049 h 112"/>
                  <a:gd name="T12" fmla="*/ 45 w 77"/>
                  <a:gd name="T13" fmla="*/ 5053 h 112"/>
                  <a:gd name="T14" fmla="*/ 42 w 77"/>
                  <a:gd name="T15" fmla="*/ 5053 h 112"/>
                  <a:gd name="T16" fmla="*/ 38 w 77"/>
                  <a:gd name="T17" fmla="*/ 5056 h 112"/>
                  <a:gd name="T18" fmla="*/ 35 w 77"/>
                  <a:gd name="T19" fmla="*/ 5056 h 112"/>
                  <a:gd name="T20" fmla="*/ 31 w 77"/>
                  <a:gd name="T21" fmla="*/ 5060 h 112"/>
                  <a:gd name="T22" fmla="*/ 28 w 77"/>
                  <a:gd name="T23" fmla="*/ 5060 h 112"/>
                  <a:gd name="T24" fmla="*/ 24 w 77"/>
                  <a:gd name="T25" fmla="*/ 5063 h 112"/>
                  <a:gd name="T26" fmla="*/ 17 w 77"/>
                  <a:gd name="T27" fmla="*/ 5063 h 112"/>
                  <a:gd name="T28" fmla="*/ 17 w 77"/>
                  <a:gd name="T29" fmla="*/ 5067 h 112"/>
                  <a:gd name="T30" fmla="*/ 7 w 77"/>
                  <a:gd name="T31" fmla="*/ 5067 h 112"/>
                  <a:gd name="T32" fmla="*/ 7 w 77"/>
                  <a:gd name="T33" fmla="*/ 5070 h 112"/>
                  <a:gd name="T34" fmla="*/ 0 w 77"/>
                  <a:gd name="T35" fmla="*/ 5070 h 112"/>
                  <a:gd name="T36" fmla="*/ 0 w 77"/>
                  <a:gd name="T37" fmla="*/ 5074 h 112"/>
                  <a:gd name="T38" fmla="*/ 4 w 77"/>
                  <a:gd name="T39" fmla="*/ 5077 h 112"/>
                  <a:gd name="T40" fmla="*/ 4 w 77"/>
                  <a:gd name="T41" fmla="*/ 5087 h 112"/>
                  <a:gd name="T42" fmla="*/ 7 w 77"/>
                  <a:gd name="T43" fmla="*/ 5087 h 112"/>
                  <a:gd name="T44" fmla="*/ 7 w 77"/>
                  <a:gd name="T45" fmla="*/ 5098 h 112"/>
                  <a:gd name="T46" fmla="*/ 11 w 77"/>
                  <a:gd name="T47" fmla="*/ 5101 h 112"/>
                  <a:gd name="T48" fmla="*/ 11 w 77"/>
                  <a:gd name="T49" fmla="*/ 5112 h 112"/>
                  <a:gd name="T50" fmla="*/ 14 w 77"/>
                  <a:gd name="T51" fmla="*/ 5119 h 112"/>
                  <a:gd name="T52" fmla="*/ 14 w 77"/>
                  <a:gd name="T53" fmla="*/ 5129 h 112"/>
                  <a:gd name="T54" fmla="*/ 17 w 77"/>
                  <a:gd name="T55" fmla="*/ 5133 h 112"/>
                  <a:gd name="T56" fmla="*/ 17 w 77"/>
                  <a:gd name="T57" fmla="*/ 5147 h 112"/>
                  <a:gd name="T58" fmla="*/ 21 w 77"/>
                  <a:gd name="T59" fmla="*/ 5147 h 112"/>
                  <a:gd name="T60" fmla="*/ 21 w 77"/>
                  <a:gd name="T61" fmla="*/ 5143 h 112"/>
                  <a:gd name="T62" fmla="*/ 28 w 77"/>
                  <a:gd name="T63" fmla="*/ 5143 h 112"/>
                  <a:gd name="T64" fmla="*/ 31 w 77"/>
                  <a:gd name="T65" fmla="*/ 5140 h 112"/>
                  <a:gd name="T66" fmla="*/ 35 w 77"/>
                  <a:gd name="T67" fmla="*/ 5140 h 112"/>
                  <a:gd name="T68" fmla="*/ 35 w 77"/>
                  <a:gd name="T69" fmla="*/ 5136 h 112"/>
                  <a:gd name="T70" fmla="*/ 38 w 77"/>
                  <a:gd name="T71" fmla="*/ 5136 h 112"/>
                  <a:gd name="T72" fmla="*/ 42 w 77"/>
                  <a:gd name="T73" fmla="*/ 5133 h 112"/>
                  <a:gd name="T74" fmla="*/ 45 w 77"/>
                  <a:gd name="T75" fmla="*/ 5133 h 112"/>
                  <a:gd name="T76" fmla="*/ 45 w 77"/>
                  <a:gd name="T77" fmla="*/ 5129 h 112"/>
                  <a:gd name="T78" fmla="*/ 49 w 77"/>
                  <a:gd name="T79" fmla="*/ 5129 h 112"/>
                  <a:gd name="T80" fmla="*/ 49 w 77"/>
                  <a:gd name="T81" fmla="*/ 5126 h 112"/>
                  <a:gd name="T82" fmla="*/ 52 w 77"/>
                  <a:gd name="T83" fmla="*/ 5126 h 112"/>
                  <a:gd name="T84" fmla="*/ 52 w 77"/>
                  <a:gd name="T85" fmla="*/ 5122 h 112"/>
                  <a:gd name="T86" fmla="*/ 56 w 77"/>
                  <a:gd name="T87" fmla="*/ 5122 h 112"/>
                  <a:gd name="T88" fmla="*/ 56 w 77"/>
                  <a:gd name="T89" fmla="*/ 5119 h 112"/>
                  <a:gd name="T90" fmla="*/ 59 w 77"/>
                  <a:gd name="T91" fmla="*/ 5119 h 112"/>
                  <a:gd name="T92" fmla="*/ 59 w 77"/>
                  <a:gd name="T93" fmla="*/ 5115 h 112"/>
                  <a:gd name="T94" fmla="*/ 63 w 77"/>
                  <a:gd name="T95" fmla="*/ 5112 h 112"/>
                  <a:gd name="T96" fmla="*/ 63 w 77"/>
                  <a:gd name="T97" fmla="*/ 5108 h 112"/>
                  <a:gd name="T98" fmla="*/ 66 w 77"/>
                  <a:gd name="T99" fmla="*/ 5108 h 112"/>
                  <a:gd name="T100" fmla="*/ 66 w 77"/>
                  <a:gd name="T101" fmla="*/ 5105 h 112"/>
                  <a:gd name="T102" fmla="*/ 70 w 77"/>
                  <a:gd name="T103" fmla="*/ 5101 h 112"/>
                  <a:gd name="T104" fmla="*/ 70 w 77"/>
                  <a:gd name="T105" fmla="*/ 5094 h 112"/>
                  <a:gd name="T106" fmla="*/ 73 w 77"/>
                  <a:gd name="T107" fmla="*/ 5094 h 112"/>
                  <a:gd name="T108" fmla="*/ 73 w 77"/>
                  <a:gd name="T109" fmla="*/ 5084 h 112"/>
                  <a:gd name="T110" fmla="*/ 77 w 77"/>
                  <a:gd name="T111" fmla="*/ 5084 h 112"/>
                  <a:gd name="T112" fmla="*/ 77 w 77"/>
                  <a:gd name="T113" fmla="*/ 5039 h 11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7"/>
                  <a:gd name="T172" fmla="*/ 0 h 112"/>
                  <a:gd name="T173" fmla="*/ 77 w 77"/>
                  <a:gd name="T174" fmla="*/ 112 h 11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7" h="112">
                    <a:moveTo>
                      <a:pt x="77" y="4"/>
                    </a:moveTo>
                    <a:lnTo>
                      <a:pt x="66" y="4"/>
                    </a:lnTo>
                    <a:lnTo>
                      <a:pt x="59" y="11"/>
                    </a:lnTo>
                    <a:lnTo>
                      <a:pt x="56" y="11"/>
                    </a:lnTo>
                    <a:lnTo>
                      <a:pt x="52" y="14"/>
                    </a:lnTo>
                    <a:lnTo>
                      <a:pt x="49" y="14"/>
                    </a:lnTo>
                    <a:lnTo>
                      <a:pt x="45" y="18"/>
                    </a:lnTo>
                    <a:lnTo>
                      <a:pt x="42" y="18"/>
                    </a:lnTo>
                    <a:lnTo>
                      <a:pt x="38" y="21"/>
                    </a:lnTo>
                    <a:lnTo>
                      <a:pt x="35" y="21"/>
                    </a:lnTo>
                    <a:lnTo>
                      <a:pt x="31" y="25"/>
                    </a:lnTo>
                    <a:lnTo>
                      <a:pt x="28" y="25"/>
                    </a:lnTo>
                    <a:lnTo>
                      <a:pt x="24" y="28"/>
                    </a:lnTo>
                    <a:lnTo>
                      <a:pt x="17" y="28"/>
                    </a:lnTo>
                    <a:lnTo>
                      <a:pt x="17" y="32"/>
                    </a:lnTo>
                    <a:lnTo>
                      <a:pt x="7" y="32"/>
                    </a:lnTo>
                    <a:lnTo>
                      <a:pt x="7" y="35"/>
                    </a:lnTo>
                    <a:lnTo>
                      <a:pt x="0" y="35"/>
                    </a:lnTo>
                    <a:lnTo>
                      <a:pt x="0" y="39"/>
                    </a:lnTo>
                    <a:lnTo>
                      <a:pt x="4" y="42"/>
                    </a:lnTo>
                    <a:lnTo>
                      <a:pt x="4" y="52"/>
                    </a:lnTo>
                    <a:lnTo>
                      <a:pt x="7" y="52"/>
                    </a:lnTo>
                    <a:lnTo>
                      <a:pt x="7" y="63"/>
                    </a:lnTo>
                    <a:lnTo>
                      <a:pt x="11" y="66"/>
                    </a:lnTo>
                    <a:lnTo>
                      <a:pt x="11" y="77"/>
                    </a:lnTo>
                    <a:lnTo>
                      <a:pt x="14" y="84"/>
                    </a:lnTo>
                    <a:lnTo>
                      <a:pt x="14" y="94"/>
                    </a:lnTo>
                    <a:lnTo>
                      <a:pt x="17" y="98"/>
                    </a:lnTo>
                    <a:lnTo>
                      <a:pt x="17" y="112"/>
                    </a:lnTo>
                    <a:lnTo>
                      <a:pt x="21" y="112"/>
                    </a:lnTo>
                    <a:lnTo>
                      <a:pt x="21" y="108"/>
                    </a:lnTo>
                    <a:lnTo>
                      <a:pt x="28" y="108"/>
                    </a:lnTo>
                    <a:lnTo>
                      <a:pt x="31" y="105"/>
                    </a:lnTo>
                    <a:lnTo>
                      <a:pt x="35" y="105"/>
                    </a:lnTo>
                    <a:lnTo>
                      <a:pt x="35" y="101"/>
                    </a:lnTo>
                    <a:lnTo>
                      <a:pt x="38" y="101"/>
                    </a:lnTo>
                    <a:lnTo>
                      <a:pt x="42" y="98"/>
                    </a:lnTo>
                    <a:lnTo>
                      <a:pt x="45" y="98"/>
                    </a:lnTo>
                    <a:lnTo>
                      <a:pt x="45" y="94"/>
                    </a:lnTo>
                    <a:lnTo>
                      <a:pt x="49" y="94"/>
                    </a:lnTo>
                    <a:lnTo>
                      <a:pt x="49" y="91"/>
                    </a:lnTo>
                    <a:lnTo>
                      <a:pt x="52" y="91"/>
                    </a:lnTo>
                    <a:lnTo>
                      <a:pt x="52" y="87"/>
                    </a:lnTo>
                    <a:lnTo>
                      <a:pt x="56" y="87"/>
                    </a:lnTo>
                    <a:lnTo>
                      <a:pt x="56" y="84"/>
                    </a:lnTo>
                    <a:lnTo>
                      <a:pt x="59" y="84"/>
                    </a:lnTo>
                    <a:lnTo>
                      <a:pt x="59" y="80"/>
                    </a:lnTo>
                    <a:lnTo>
                      <a:pt x="63" y="77"/>
                    </a:lnTo>
                    <a:lnTo>
                      <a:pt x="63" y="73"/>
                    </a:lnTo>
                    <a:lnTo>
                      <a:pt x="66" y="73"/>
                    </a:lnTo>
                    <a:lnTo>
                      <a:pt x="66" y="70"/>
                    </a:lnTo>
                    <a:lnTo>
                      <a:pt x="70" y="66"/>
                    </a:lnTo>
                    <a:lnTo>
                      <a:pt x="70" y="59"/>
                    </a:lnTo>
                    <a:lnTo>
                      <a:pt x="73" y="59"/>
                    </a:lnTo>
                    <a:lnTo>
                      <a:pt x="73" y="49"/>
                    </a:lnTo>
                    <a:lnTo>
                      <a:pt x="77" y="49"/>
                    </a:lnTo>
                    <a:lnTo>
                      <a:pt x="77" y="4"/>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456" name="Freeform 427"/>
              <p:cNvSpPr>
                <a:spLocks/>
              </p:cNvSpPr>
              <p:nvPr/>
            </p:nvSpPr>
            <p:spPr bwMode="auto">
              <a:xfrm>
                <a:off x="4726" y="5035"/>
                <a:ext cx="77" cy="112"/>
              </a:xfrm>
              <a:custGeom>
                <a:avLst/>
                <a:gdLst>
                  <a:gd name="T0" fmla="*/ 73 w 77"/>
                  <a:gd name="T1" fmla="*/ 5035 h 112"/>
                  <a:gd name="T2" fmla="*/ 70 w 77"/>
                  <a:gd name="T3" fmla="*/ 5039 h 112"/>
                  <a:gd name="T4" fmla="*/ 73 w 77"/>
                  <a:gd name="T5" fmla="*/ 5039 h 112"/>
                  <a:gd name="T6" fmla="*/ 73 w 77"/>
                  <a:gd name="T7" fmla="*/ 5035 h 112"/>
                  <a:gd name="T8" fmla="*/ 0 60000 65536"/>
                  <a:gd name="T9" fmla="*/ 0 60000 65536"/>
                  <a:gd name="T10" fmla="*/ 0 60000 65536"/>
                  <a:gd name="T11" fmla="*/ 0 60000 65536"/>
                  <a:gd name="T12" fmla="*/ 0 w 77"/>
                  <a:gd name="T13" fmla="*/ 0 h 112"/>
                  <a:gd name="T14" fmla="*/ 77 w 77"/>
                  <a:gd name="T15" fmla="*/ 112 h 112"/>
                </a:gdLst>
                <a:ahLst/>
                <a:cxnLst>
                  <a:cxn ang="T8">
                    <a:pos x="T0" y="T1"/>
                  </a:cxn>
                  <a:cxn ang="T9">
                    <a:pos x="T2" y="T3"/>
                  </a:cxn>
                  <a:cxn ang="T10">
                    <a:pos x="T4" y="T5"/>
                  </a:cxn>
                  <a:cxn ang="T11">
                    <a:pos x="T6" y="T7"/>
                  </a:cxn>
                </a:cxnLst>
                <a:rect l="T12" t="T13" r="T14" b="T15"/>
                <a:pathLst>
                  <a:path w="77" h="112">
                    <a:moveTo>
                      <a:pt x="73" y="0"/>
                    </a:moveTo>
                    <a:lnTo>
                      <a:pt x="70" y="4"/>
                    </a:lnTo>
                    <a:lnTo>
                      <a:pt x="73" y="4"/>
                    </a:lnTo>
                    <a:lnTo>
                      <a:pt x="73"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26" name="Group 428"/>
            <p:cNvGrpSpPr>
              <a:grpSpLocks/>
            </p:cNvGrpSpPr>
            <p:nvPr/>
          </p:nvGrpSpPr>
          <p:grpSpPr bwMode="auto">
            <a:xfrm>
              <a:off x="4628" y="5084"/>
              <a:ext cx="35" cy="3"/>
              <a:chOff x="4628" y="5084"/>
              <a:chExt cx="35" cy="3"/>
            </a:xfrm>
          </p:grpSpPr>
          <p:sp>
            <p:nvSpPr>
              <p:cNvPr id="39454" name="Freeform 429"/>
              <p:cNvSpPr>
                <a:spLocks/>
              </p:cNvSpPr>
              <p:nvPr/>
            </p:nvSpPr>
            <p:spPr bwMode="auto">
              <a:xfrm>
                <a:off x="4628" y="5084"/>
                <a:ext cx="35" cy="3"/>
              </a:xfrm>
              <a:custGeom>
                <a:avLst/>
                <a:gdLst>
                  <a:gd name="T0" fmla="*/ 35 w 35"/>
                  <a:gd name="T1" fmla="*/ 5084 h 3"/>
                  <a:gd name="T2" fmla="*/ 0 w 35"/>
                  <a:gd name="T3" fmla="*/ 5084 h 3"/>
                  <a:gd name="T4" fmla="*/ 0 w 35"/>
                  <a:gd name="T5" fmla="*/ 5087 h 3"/>
                  <a:gd name="T6" fmla="*/ 32 w 35"/>
                  <a:gd name="T7" fmla="*/ 5087 h 3"/>
                  <a:gd name="T8" fmla="*/ 35 w 35"/>
                  <a:gd name="T9" fmla="*/ 5084 h 3"/>
                  <a:gd name="T10" fmla="*/ 0 60000 65536"/>
                  <a:gd name="T11" fmla="*/ 0 60000 65536"/>
                  <a:gd name="T12" fmla="*/ 0 60000 65536"/>
                  <a:gd name="T13" fmla="*/ 0 60000 65536"/>
                  <a:gd name="T14" fmla="*/ 0 60000 65536"/>
                  <a:gd name="T15" fmla="*/ 0 w 35"/>
                  <a:gd name="T16" fmla="*/ 0 h 3"/>
                  <a:gd name="T17" fmla="*/ 35 w 35"/>
                  <a:gd name="T18" fmla="*/ 3 h 3"/>
                </a:gdLst>
                <a:ahLst/>
                <a:cxnLst>
                  <a:cxn ang="T10">
                    <a:pos x="T0" y="T1"/>
                  </a:cxn>
                  <a:cxn ang="T11">
                    <a:pos x="T2" y="T3"/>
                  </a:cxn>
                  <a:cxn ang="T12">
                    <a:pos x="T4" y="T5"/>
                  </a:cxn>
                  <a:cxn ang="T13">
                    <a:pos x="T6" y="T7"/>
                  </a:cxn>
                  <a:cxn ang="T14">
                    <a:pos x="T8" y="T9"/>
                  </a:cxn>
                </a:cxnLst>
                <a:rect l="T15" t="T16" r="T17" b="T18"/>
                <a:pathLst>
                  <a:path w="35" h="3">
                    <a:moveTo>
                      <a:pt x="35" y="0"/>
                    </a:moveTo>
                    <a:lnTo>
                      <a:pt x="0" y="0"/>
                    </a:lnTo>
                    <a:lnTo>
                      <a:pt x="0" y="3"/>
                    </a:lnTo>
                    <a:lnTo>
                      <a:pt x="32" y="3"/>
                    </a:lnTo>
                    <a:lnTo>
                      <a:pt x="35"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27" name="Group 430"/>
            <p:cNvGrpSpPr>
              <a:grpSpLocks/>
            </p:cNvGrpSpPr>
            <p:nvPr/>
          </p:nvGrpSpPr>
          <p:grpSpPr bwMode="auto">
            <a:xfrm>
              <a:off x="4625" y="4976"/>
              <a:ext cx="101" cy="108"/>
              <a:chOff x="4625" y="4976"/>
              <a:chExt cx="101" cy="108"/>
            </a:xfrm>
          </p:grpSpPr>
          <p:sp>
            <p:nvSpPr>
              <p:cNvPr id="39453" name="Freeform 431"/>
              <p:cNvSpPr>
                <a:spLocks/>
              </p:cNvSpPr>
              <p:nvPr/>
            </p:nvSpPr>
            <p:spPr bwMode="auto">
              <a:xfrm>
                <a:off x="4625" y="4976"/>
                <a:ext cx="101" cy="108"/>
              </a:xfrm>
              <a:custGeom>
                <a:avLst/>
                <a:gdLst>
                  <a:gd name="T0" fmla="*/ 59 w 101"/>
                  <a:gd name="T1" fmla="*/ 4976 h 108"/>
                  <a:gd name="T2" fmla="*/ 56 w 101"/>
                  <a:gd name="T3" fmla="*/ 4976 h 108"/>
                  <a:gd name="T4" fmla="*/ 56 w 101"/>
                  <a:gd name="T5" fmla="*/ 4979 h 108"/>
                  <a:gd name="T6" fmla="*/ 49 w 101"/>
                  <a:gd name="T7" fmla="*/ 4979 h 108"/>
                  <a:gd name="T8" fmla="*/ 49 w 101"/>
                  <a:gd name="T9" fmla="*/ 4983 h 108"/>
                  <a:gd name="T10" fmla="*/ 42 w 101"/>
                  <a:gd name="T11" fmla="*/ 4983 h 108"/>
                  <a:gd name="T12" fmla="*/ 42 w 101"/>
                  <a:gd name="T13" fmla="*/ 4986 h 108"/>
                  <a:gd name="T14" fmla="*/ 38 w 101"/>
                  <a:gd name="T15" fmla="*/ 4986 h 108"/>
                  <a:gd name="T16" fmla="*/ 35 w 101"/>
                  <a:gd name="T17" fmla="*/ 4990 h 108"/>
                  <a:gd name="T18" fmla="*/ 31 w 101"/>
                  <a:gd name="T19" fmla="*/ 4990 h 108"/>
                  <a:gd name="T20" fmla="*/ 31 w 101"/>
                  <a:gd name="T21" fmla="*/ 4993 h 108"/>
                  <a:gd name="T22" fmla="*/ 28 w 101"/>
                  <a:gd name="T23" fmla="*/ 4993 h 108"/>
                  <a:gd name="T24" fmla="*/ 28 w 101"/>
                  <a:gd name="T25" fmla="*/ 4997 h 108"/>
                  <a:gd name="T26" fmla="*/ 24 w 101"/>
                  <a:gd name="T27" fmla="*/ 4997 h 108"/>
                  <a:gd name="T28" fmla="*/ 24 w 101"/>
                  <a:gd name="T29" fmla="*/ 5000 h 108"/>
                  <a:gd name="T30" fmla="*/ 21 w 101"/>
                  <a:gd name="T31" fmla="*/ 5000 h 108"/>
                  <a:gd name="T32" fmla="*/ 21 w 101"/>
                  <a:gd name="T33" fmla="*/ 5004 h 108"/>
                  <a:gd name="T34" fmla="*/ 17 w 101"/>
                  <a:gd name="T35" fmla="*/ 5004 h 108"/>
                  <a:gd name="T36" fmla="*/ 17 w 101"/>
                  <a:gd name="T37" fmla="*/ 5007 h 108"/>
                  <a:gd name="T38" fmla="*/ 14 w 101"/>
                  <a:gd name="T39" fmla="*/ 5011 h 108"/>
                  <a:gd name="T40" fmla="*/ 14 w 101"/>
                  <a:gd name="T41" fmla="*/ 5014 h 108"/>
                  <a:gd name="T42" fmla="*/ 10 w 101"/>
                  <a:gd name="T43" fmla="*/ 5014 h 108"/>
                  <a:gd name="T44" fmla="*/ 10 w 101"/>
                  <a:gd name="T45" fmla="*/ 5018 h 108"/>
                  <a:gd name="T46" fmla="*/ 7 w 101"/>
                  <a:gd name="T47" fmla="*/ 5021 h 108"/>
                  <a:gd name="T48" fmla="*/ 7 w 101"/>
                  <a:gd name="T49" fmla="*/ 5028 h 108"/>
                  <a:gd name="T50" fmla="*/ 3 w 101"/>
                  <a:gd name="T51" fmla="*/ 5028 h 108"/>
                  <a:gd name="T52" fmla="*/ 3 w 101"/>
                  <a:gd name="T53" fmla="*/ 5039 h 108"/>
                  <a:gd name="T54" fmla="*/ 0 w 101"/>
                  <a:gd name="T55" fmla="*/ 5039 h 108"/>
                  <a:gd name="T56" fmla="*/ 0 w 101"/>
                  <a:gd name="T57" fmla="*/ 5084 h 108"/>
                  <a:gd name="T58" fmla="*/ 56 w 101"/>
                  <a:gd name="T59" fmla="*/ 5084 h 108"/>
                  <a:gd name="T60" fmla="*/ 59 w 101"/>
                  <a:gd name="T61" fmla="*/ 5081 h 108"/>
                  <a:gd name="T62" fmla="*/ 73 w 101"/>
                  <a:gd name="T63" fmla="*/ 5081 h 108"/>
                  <a:gd name="T64" fmla="*/ 73 w 101"/>
                  <a:gd name="T65" fmla="*/ 5077 h 108"/>
                  <a:gd name="T66" fmla="*/ 84 w 101"/>
                  <a:gd name="T67" fmla="*/ 5077 h 108"/>
                  <a:gd name="T68" fmla="*/ 84 w 101"/>
                  <a:gd name="T69" fmla="*/ 5074 h 108"/>
                  <a:gd name="T70" fmla="*/ 98 w 101"/>
                  <a:gd name="T71" fmla="*/ 5074 h 108"/>
                  <a:gd name="T72" fmla="*/ 98 w 101"/>
                  <a:gd name="T73" fmla="*/ 5070 h 108"/>
                  <a:gd name="T74" fmla="*/ 101 w 101"/>
                  <a:gd name="T75" fmla="*/ 5070 h 108"/>
                  <a:gd name="T76" fmla="*/ 101 w 101"/>
                  <a:gd name="T77" fmla="*/ 5063 h 108"/>
                  <a:gd name="T78" fmla="*/ 98 w 101"/>
                  <a:gd name="T79" fmla="*/ 5063 h 108"/>
                  <a:gd name="T80" fmla="*/ 98 w 101"/>
                  <a:gd name="T81" fmla="*/ 5056 h 108"/>
                  <a:gd name="T82" fmla="*/ 94 w 101"/>
                  <a:gd name="T83" fmla="*/ 5056 h 108"/>
                  <a:gd name="T84" fmla="*/ 94 w 101"/>
                  <a:gd name="T85" fmla="*/ 5046 h 108"/>
                  <a:gd name="T86" fmla="*/ 91 w 101"/>
                  <a:gd name="T87" fmla="*/ 5046 h 108"/>
                  <a:gd name="T88" fmla="*/ 91 w 101"/>
                  <a:gd name="T89" fmla="*/ 5035 h 108"/>
                  <a:gd name="T90" fmla="*/ 87 w 101"/>
                  <a:gd name="T91" fmla="*/ 5035 h 108"/>
                  <a:gd name="T92" fmla="*/ 87 w 101"/>
                  <a:gd name="T93" fmla="*/ 5028 h 108"/>
                  <a:gd name="T94" fmla="*/ 84 w 101"/>
                  <a:gd name="T95" fmla="*/ 5025 h 108"/>
                  <a:gd name="T96" fmla="*/ 84 w 101"/>
                  <a:gd name="T97" fmla="*/ 5018 h 108"/>
                  <a:gd name="T98" fmla="*/ 80 w 101"/>
                  <a:gd name="T99" fmla="*/ 5018 h 108"/>
                  <a:gd name="T100" fmla="*/ 80 w 101"/>
                  <a:gd name="T101" fmla="*/ 5014 h 108"/>
                  <a:gd name="T102" fmla="*/ 77 w 101"/>
                  <a:gd name="T103" fmla="*/ 5011 h 108"/>
                  <a:gd name="T104" fmla="*/ 77 w 101"/>
                  <a:gd name="T105" fmla="*/ 5004 h 108"/>
                  <a:gd name="T106" fmla="*/ 70 w 101"/>
                  <a:gd name="T107" fmla="*/ 4997 h 108"/>
                  <a:gd name="T108" fmla="*/ 70 w 101"/>
                  <a:gd name="T109" fmla="*/ 4990 h 108"/>
                  <a:gd name="T110" fmla="*/ 66 w 101"/>
                  <a:gd name="T111" fmla="*/ 4986 h 108"/>
                  <a:gd name="T112" fmla="*/ 63 w 101"/>
                  <a:gd name="T113" fmla="*/ 4979 h 108"/>
                  <a:gd name="T114" fmla="*/ 59 w 101"/>
                  <a:gd name="T115" fmla="*/ 4976 h 10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1"/>
                  <a:gd name="T175" fmla="*/ 0 h 108"/>
                  <a:gd name="T176" fmla="*/ 101 w 101"/>
                  <a:gd name="T177" fmla="*/ 108 h 10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1" h="108">
                    <a:moveTo>
                      <a:pt x="59" y="0"/>
                    </a:moveTo>
                    <a:lnTo>
                      <a:pt x="56" y="0"/>
                    </a:lnTo>
                    <a:lnTo>
                      <a:pt x="56" y="3"/>
                    </a:lnTo>
                    <a:lnTo>
                      <a:pt x="49" y="3"/>
                    </a:lnTo>
                    <a:lnTo>
                      <a:pt x="49" y="7"/>
                    </a:lnTo>
                    <a:lnTo>
                      <a:pt x="42" y="7"/>
                    </a:lnTo>
                    <a:lnTo>
                      <a:pt x="42" y="10"/>
                    </a:lnTo>
                    <a:lnTo>
                      <a:pt x="38" y="10"/>
                    </a:lnTo>
                    <a:lnTo>
                      <a:pt x="35" y="14"/>
                    </a:lnTo>
                    <a:lnTo>
                      <a:pt x="31" y="14"/>
                    </a:lnTo>
                    <a:lnTo>
                      <a:pt x="31" y="17"/>
                    </a:lnTo>
                    <a:lnTo>
                      <a:pt x="28" y="17"/>
                    </a:lnTo>
                    <a:lnTo>
                      <a:pt x="28" y="21"/>
                    </a:lnTo>
                    <a:lnTo>
                      <a:pt x="24" y="21"/>
                    </a:lnTo>
                    <a:lnTo>
                      <a:pt x="24" y="24"/>
                    </a:lnTo>
                    <a:lnTo>
                      <a:pt x="21" y="24"/>
                    </a:lnTo>
                    <a:lnTo>
                      <a:pt x="21" y="28"/>
                    </a:lnTo>
                    <a:lnTo>
                      <a:pt x="17" y="28"/>
                    </a:lnTo>
                    <a:lnTo>
                      <a:pt x="17" y="31"/>
                    </a:lnTo>
                    <a:lnTo>
                      <a:pt x="14" y="35"/>
                    </a:lnTo>
                    <a:lnTo>
                      <a:pt x="14" y="38"/>
                    </a:lnTo>
                    <a:lnTo>
                      <a:pt x="10" y="38"/>
                    </a:lnTo>
                    <a:lnTo>
                      <a:pt x="10" y="42"/>
                    </a:lnTo>
                    <a:lnTo>
                      <a:pt x="7" y="45"/>
                    </a:lnTo>
                    <a:lnTo>
                      <a:pt x="7" y="52"/>
                    </a:lnTo>
                    <a:lnTo>
                      <a:pt x="3" y="52"/>
                    </a:lnTo>
                    <a:lnTo>
                      <a:pt x="3" y="63"/>
                    </a:lnTo>
                    <a:lnTo>
                      <a:pt x="0" y="63"/>
                    </a:lnTo>
                    <a:lnTo>
                      <a:pt x="0" y="108"/>
                    </a:lnTo>
                    <a:lnTo>
                      <a:pt x="56" y="108"/>
                    </a:lnTo>
                    <a:lnTo>
                      <a:pt x="59" y="105"/>
                    </a:lnTo>
                    <a:lnTo>
                      <a:pt x="73" y="105"/>
                    </a:lnTo>
                    <a:lnTo>
                      <a:pt x="73" y="101"/>
                    </a:lnTo>
                    <a:lnTo>
                      <a:pt x="84" y="101"/>
                    </a:lnTo>
                    <a:lnTo>
                      <a:pt x="84" y="98"/>
                    </a:lnTo>
                    <a:lnTo>
                      <a:pt x="98" y="98"/>
                    </a:lnTo>
                    <a:lnTo>
                      <a:pt x="98" y="94"/>
                    </a:lnTo>
                    <a:lnTo>
                      <a:pt x="101" y="94"/>
                    </a:lnTo>
                    <a:lnTo>
                      <a:pt x="101" y="87"/>
                    </a:lnTo>
                    <a:lnTo>
                      <a:pt x="98" y="87"/>
                    </a:lnTo>
                    <a:lnTo>
                      <a:pt x="98" y="80"/>
                    </a:lnTo>
                    <a:lnTo>
                      <a:pt x="94" y="80"/>
                    </a:lnTo>
                    <a:lnTo>
                      <a:pt x="94" y="70"/>
                    </a:lnTo>
                    <a:lnTo>
                      <a:pt x="91" y="70"/>
                    </a:lnTo>
                    <a:lnTo>
                      <a:pt x="91" y="59"/>
                    </a:lnTo>
                    <a:lnTo>
                      <a:pt x="87" y="59"/>
                    </a:lnTo>
                    <a:lnTo>
                      <a:pt x="87" y="52"/>
                    </a:lnTo>
                    <a:lnTo>
                      <a:pt x="84" y="49"/>
                    </a:lnTo>
                    <a:lnTo>
                      <a:pt x="84" y="42"/>
                    </a:lnTo>
                    <a:lnTo>
                      <a:pt x="80" y="42"/>
                    </a:lnTo>
                    <a:lnTo>
                      <a:pt x="80" y="38"/>
                    </a:lnTo>
                    <a:lnTo>
                      <a:pt x="77" y="35"/>
                    </a:lnTo>
                    <a:lnTo>
                      <a:pt x="77" y="28"/>
                    </a:lnTo>
                    <a:lnTo>
                      <a:pt x="70" y="21"/>
                    </a:lnTo>
                    <a:lnTo>
                      <a:pt x="70" y="14"/>
                    </a:lnTo>
                    <a:lnTo>
                      <a:pt x="66" y="10"/>
                    </a:lnTo>
                    <a:lnTo>
                      <a:pt x="63" y="3"/>
                    </a:lnTo>
                    <a:lnTo>
                      <a:pt x="59"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28" name="Group 432"/>
            <p:cNvGrpSpPr>
              <a:grpSpLocks/>
            </p:cNvGrpSpPr>
            <p:nvPr/>
          </p:nvGrpSpPr>
          <p:grpSpPr bwMode="auto">
            <a:xfrm>
              <a:off x="5142" y="5861"/>
              <a:ext cx="7" cy="7"/>
              <a:chOff x="5142" y="5861"/>
              <a:chExt cx="7" cy="7"/>
            </a:xfrm>
          </p:grpSpPr>
          <p:sp>
            <p:nvSpPr>
              <p:cNvPr id="39452" name="Freeform 433"/>
              <p:cNvSpPr>
                <a:spLocks/>
              </p:cNvSpPr>
              <p:nvPr/>
            </p:nvSpPr>
            <p:spPr bwMode="auto">
              <a:xfrm>
                <a:off x="5142" y="5861"/>
                <a:ext cx="7" cy="7"/>
              </a:xfrm>
              <a:custGeom>
                <a:avLst/>
                <a:gdLst>
                  <a:gd name="T0" fmla="*/ 6 w 7"/>
                  <a:gd name="T1" fmla="*/ 5861 h 7"/>
                  <a:gd name="T2" fmla="*/ 2 w 7"/>
                  <a:gd name="T3" fmla="*/ 5861 h 7"/>
                  <a:gd name="T4" fmla="*/ 0 w 7"/>
                  <a:gd name="T5" fmla="*/ 5863 h 7"/>
                  <a:gd name="T6" fmla="*/ 0 w 7"/>
                  <a:gd name="T7" fmla="*/ 5866 h 7"/>
                  <a:gd name="T8" fmla="*/ 2 w 7"/>
                  <a:gd name="T9" fmla="*/ 5868 h 7"/>
                  <a:gd name="T10" fmla="*/ 6 w 7"/>
                  <a:gd name="T11" fmla="*/ 5868 h 7"/>
                  <a:gd name="T12" fmla="*/ 7 w 7"/>
                  <a:gd name="T13" fmla="*/ 5866 h 7"/>
                  <a:gd name="T14" fmla="*/ 7 w 7"/>
                  <a:gd name="T15" fmla="*/ 5863 h 7"/>
                  <a:gd name="T16" fmla="*/ 6 w 7"/>
                  <a:gd name="T17" fmla="*/ 5861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7"/>
                  <a:gd name="T29" fmla="*/ 7 w 7"/>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7">
                    <a:moveTo>
                      <a:pt x="6" y="0"/>
                    </a:moveTo>
                    <a:lnTo>
                      <a:pt x="2" y="0"/>
                    </a:lnTo>
                    <a:lnTo>
                      <a:pt x="0" y="2"/>
                    </a:lnTo>
                    <a:lnTo>
                      <a:pt x="0" y="5"/>
                    </a:lnTo>
                    <a:lnTo>
                      <a:pt x="2" y="7"/>
                    </a:lnTo>
                    <a:lnTo>
                      <a:pt x="6" y="7"/>
                    </a:lnTo>
                    <a:lnTo>
                      <a:pt x="7" y="5"/>
                    </a:lnTo>
                    <a:lnTo>
                      <a:pt x="7" y="2"/>
                    </a:lnTo>
                    <a:lnTo>
                      <a:pt x="6"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29" name="Group 434"/>
            <p:cNvGrpSpPr>
              <a:grpSpLocks/>
            </p:cNvGrpSpPr>
            <p:nvPr/>
          </p:nvGrpSpPr>
          <p:grpSpPr bwMode="auto">
            <a:xfrm>
              <a:off x="5142" y="5861"/>
              <a:ext cx="7" cy="7"/>
              <a:chOff x="5142" y="5861"/>
              <a:chExt cx="7" cy="7"/>
            </a:xfrm>
          </p:grpSpPr>
          <p:sp>
            <p:nvSpPr>
              <p:cNvPr id="39451" name="Freeform 435"/>
              <p:cNvSpPr>
                <a:spLocks/>
              </p:cNvSpPr>
              <p:nvPr/>
            </p:nvSpPr>
            <p:spPr bwMode="auto">
              <a:xfrm>
                <a:off x="5142" y="5861"/>
                <a:ext cx="7" cy="7"/>
              </a:xfrm>
              <a:custGeom>
                <a:avLst/>
                <a:gdLst>
                  <a:gd name="T0" fmla="*/ 7 w 7"/>
                  <a:gd name="T1" fmla="*/ 5865 h 7"/>
                  <a:gd name="T2" fmla="*/ 7 w 7"/>
                  <a:gd name="T3" fmla="*/ 5863 h 7"/>
                  <a:gd name="T4" fmla="*/ 6 w 7"/>
                  <a:gd name="T5" fmla="*/ 5861 h 7"/>
                  <a:gd name="T6" fmla="*/ 4 w 7"/>
                  <a:gd name="T7" fmla="*/ 5861 h 7"/>
                  <a:gd name="T8" fmla="*/ 2 w 7"/>
                  <a:gd name="T9" fmla="*/ 5861 h 7"/>
                  <a:gd name="T10" fmla="*/ 0 w 7"/>
                  <a:gd name="T11" fmla="*/ 5863 h 7"/>
                  <a:gd name="T12" fmla="*/ 0 w 7"/>
                  <a:gd name="T13" fmla="*/ 5865 h 7"/>
                  <a:gd name="T14" fmla="*/ 0 w 7"/>
                  <a:gd name="T15" fmla="*/ 5866 h 7"/>
                  <a:gd name="T16" fmla="*/ 2 w 7"/>
                  <a:gd name="T17" fmla="*/ 5868 h 7"/>
                  <a:gd name="T18" fmla="*/ 4 w 7"/>
                  <a:gd name="T19" fmla="*/ 5868 h 7"/>
                  <a:gd name="T20" fmla="*/ 6 w 7"/>
                  <a:gd name="T21" fmla="*/ 5868 h 7"/>
                  <a:gd name="T22" fmla="*/ 7 w 7"/>
                  <a:gd name="T23" fmla="*/ 5866 h 7"/>
                  <a:gd name="T24" fmla="*/ 7 w 7"/>
                  <a:gd name="T25" fmla="*/ 5865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7"/>
                  <a:gd name="T41" fmla="*/ 7 w 7"/>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7">
                    <a:moveTo>
                      <a:pt x="7" y="4"/>
                    </a:moveTo>
                    <a:lnTo>
                      <a:pt x="7" y="2"/>
                    </a:lnTo>
                    <a:lnTo>
                      <a:pt x="6" y="0"/>
                    </a:lnTo>
                    <a:lnTo>
                      <a:pt x="4" y="0"/>
                    </a:lnTo>
                    <a:lnTo>
                      <a:pt x="2" y="0"/>
                    </a:lnTo>
                    <a:lnTo>
                      <a:pt x="0" y="2"/>
                    </a:lnTo>
                    <a:lnTo>
                      <a:pt x="0" y="4"/>
                    </a:lnTo>
                    <a:lnTo>
                      <a:pt x="0" y="5"/>
                    </a:lnTo>
                    <a:lnTo>
                      <a:pt x="2" y="7"/>
                    </a:lnTo>
                    <a:lnTo>
                      <a:pt x="4" y="7"/>
                    </a:lnTo>
                    <a:lnTo>
                      <a:pt x="6" y="7"/>
                    </a:lnTo>
                    <a:lnTo>
                      <a:pt x="7" y="5"/>
                    </a:lnTo>
                    <a:lnTo>
                      <a:pt x="7" y="4"/>
                    </a:lnTo>
                  </a:path>
                </a:pathLst>
              </a:custGeom>
              <a:noFill/>
              <a:ln w="676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130" name="Group 436"/>
            <p:cNvGrpSpPr>
              <a:grpSpLocks/>
            </p:cNvGrpSpPr>
            <p:nvPr/>
          </p:nvGrpSpPr>
          <p:grpSpPr bwMode="auto">
            <a:xfrm>
              <a:off x="5057" y="5774"/>
              <a:ext cx="180" cy="181"/>
              <a:chOff x="5057" y="5774"/>
              <a:chExt cx="180" cy="181"/>
            </a:xfrm>
          </p:grpSpPr>
          <p:sp>
            <p:nvSpPr>
              <p:cNvPr id="39450" name="Freeform 437"/>
              <p:cNvSpPr>
                <a:spLocks/>
              </p:cNvSpPr>
              <p:nvPr/>
            </p:nvSpPr>
            <p:spPr bwMode="auto">
              <a:xfrm>
                <a:off x="5057" y="5774"/>
                <a:ext cx="180" cy="181"/>
              </a:xfrm>
              <a:custGeom>
                <a:avLst/>
                <a:gdLst>
                  <a:gd name="T0" fmla="*/ 98 w 180"/>
                  <a:gd name="T1" fmla="*/ 5774 h 181"/>
                  <a:gd name="T2" fmla="*/ 32 w 180"/>
                  <a:gd name="T3" fmla="*/ 5795 h 181"/>
                  <a:gd name="T4" fmla="*/ 0 w 180"/>
                  <a:gd name="T5" fmla="*/ 5848 h 181"/>
                  <a:gd name="T6" fmla="*/ 2 w 180"/>
                  <a:gd name="T7" fmla="*/ 5875 h 181"/>
                  <a:gd name="T8" fmla="*/ 32 w 180"/>
                  <a:gd name="T9" fmla="*/ 5933 h 181"/>
                  <a:gd name="T10" fmla="*/ 88 w 180"/>
                  <a:gd name="T11" fmla="*/ 5955 h 181"/>
                  <a:gd name="T12" fmla="*/ 111 w 180"/>
                  <a:gd name="T13" fmla="*/ 5952 h 181"/>
                  <a:gd name="T14" fmla="*/ 164 w 180"/>
                  <a:gd name="T15" fmla="*/ 5916 h 181"/>
                  <a:gd name="T16" fmla="*/ 180 w 180"/>
                  <a:gd name="T17" fmla="*/ 5865 h 181"/>
                  <a:gd name="T18" fmla="*/ 177 w 180"/>
                  <a:gd name="T19" fmla="*/ 5842 h 181"/>
                  <a:gd name="T20" fmla="*/ 140 w 180"/>
                  <a:gd name="T21" fmla="*/ 5789 h 181"/>
                  <a:gd name="T22" fmla="*/ 98 w 180"/>
                  <a:gd name="T23" fmla="*/ 5774 h 1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0"/>
                  <a:gd name="T37" fmla="*/ 0 h 181"/>
                  <a:gd name="T38" fmla="*/ 180 w 180"/>
                  <a:gd name="T39" fmla="*/ 181 h 1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0" h="181">
                    <a:moveTo>
                      <a:pt x="98" y="0"/>
                    </a:moveTo>
                    <a:lnTo>
                      <a:pt x="32" y="21"/>
                    </a:lnTo>
                    <a:lnTo>
                      <a:pt x="0" y="74"/>
                    </a:lnTo>
                    <a:lnTo>
                      <a:pt x="2" y="101"/>
                    </a:lnTo>
                    <a:lnTo>
                      <a:pt x="32" y="159"/>
                    </a:lnTo>
                    <a:lnTo>
                      <a:pt x="88" y="181"/>
                    </a:lnTo>
                    <a:lnTo>
                      <a:pt x="111" y="178"/>
                    </a:lnTo>
                    <a:lnTo>
                      <a:pt x="164" y="142"/>
                    </a:lnTo>
                    <a:lnTo>
                      <a:pt x="180" y="91"/>
                    </a:lnTo>
                    <a:lnTo>
                      <a:pt x="177" y="68"/>
                    </a:lnTo>
                    <a:lnTo>
                      <a:pt x="140" y="15"/>
                    </a:lnTo>
                    <a:lnTo>
                      <a:pt x="98" y="0"/>
                    </a:ln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31" name="Group 438"/>
            <p:cNvGrpSpPr>
              <a:grpSpLocks/>
            </p:cNvGrpSpPr>
            <p:nvPr/>
          </p:nvGrpSpPr>
          <p:grpSpPr bwMode="auto">
            <a:xfrm>
              <a:off x="5057" y="5774"/>
              <a:ext cx="180" cy="181"/>
              <a:chOff x="5057" y="5774"/>
              <a:chExt cx="180" cy="181"/>
            </a:xfrm>
          </p:grpSpPr>
          <p:sp>
            <p:nvSpPr>
              <p:cNvPr id="39449" name="Freeform 439"/>
              <p:cNvSpPr>
                <a:spLocks/>
              </p:cNvSpPr>
              <p:nvPr/>
            </p:nvSpPr>
            <p:spPr bwMode="auto">
              <a:xfrm>
                <a:off x="5057" y="5774"/>
                <a:ext cx="180" cy="181"/>
              </a:xfrm>
              <a:custGeom>
                <a:avLst/>
                <a:gdLst>
                  <a:gd name="T0" fmla="*/ 180 w 180"/>
                  <a:gd name="T1" fmla="*/ 5865 h 181"/>
                  <a:gd name="T2" fmla="*/ 156 w 180"/>
                  <a:gd name="T3" fmla="*/ 5804 h 181"/>
                  <a:gd name="T4" fmla="*/ 98 w 180"/>
                  <a:gd name="T5" fmla="*/ 5774 h 181"/>
                  <a:gd name="T6" fmla="*/ 73 w 180"/>
                  <a:gd name="T7" fmla="*/ 5777 h 181"/>
                  <a:gd name="T8" fmla="*/ 17 w 180"/>
                  <a:gd name="T9" fmla="*/ 5810 h 181"/>
                  <a:gd name="T10" fmla="*/ 0 w 180"/>
                  <a:gd name="T11" fmla="*/ 5848 h 181"/>
                  <a:gd name="T12" fmla="*/ 2 w 180"/>
                  <a:gd name="T13" fmla="*/ 5875 h 181"/>
                  <a:gd name="T14" fmla="*/ 32 w 180"/>
                  <a:gd name="T15" fmla="*/ 5933 h 181"/>
                  <a:gd name="T16" fmla="*/ 88 w 180"/>
                  <a:gd name="T17" fmla="*/ 5955 h 181"/>
                  <a:gd name="T18" fmla="*/ 111 w 180"/>
                  <a:gd name="T19" fmla="*/ 5952 h 181"/>
                  <a:gd name="T20" fmla="*/ 164 w 180"/>
                  <a:gd name="T21" fmla="*/ 5916 h 181"/>
                  <a:gd name="T22" fmla="*/ 179 w 180"/>
                  <a:gd name="T23" fmla="*/ 5875 h 1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0"/>
                  <a:gd name="T37" fmla="*/ 0 h 181"/>
                  <a:gd name="T38" fmla="*/ 180 w 180"/>
                  <a:gd name="T39" fmla="*/ 181 h 1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0" h="181">
                    <a:moveTo>
                      <a:pt x="180" y="91"/>
                    </a:moveTo>
                    <a:lnTo>
                      <a:pt x="156" y="30"/>
                    </a:lnTo>
                    <a:lnTo>
                      <a:pt x="98" y="0"/>
                    </a:lnTo>
                    <a:lnTo>
                      <a:pt x="73" y="3"/>
                    </a:lnTo>
                    <a:lnTo>
                      <a:pt x="17" y="36"/>
                    </a:lnTo>
                    <a:lnTo>
                      <a:pt x="0" y="74"/>
                    </a:lnTo>
                    <a:lnTo>
                      <a:pt x="2" y="101"/>
                    </a:lnTo>
                    <a:lnTo>
                      <a:pt x="32" y="159"/>
                    </a:lnTo>
                    <a:lnTo>
                      <a:pt x="88" y="181"/>
                    </a:lnTo>
                    <a:lnTo>
                      <a:pt x="111" y="178"/>
                    </a:lnTo>
                    <a:lnTo>
                      <a:pt x="164" y="142"/>
                    </a:lnTo>
                    <a:lnTo>
                      <a:pt x="179" y="101"/>
                    </a:lnTo>
                  </a:path>
                </a:pathLst>
              </a:custGeom>
              <a:noFill/>
              <a:ln w="676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132" name="Group 440"/>
            <p:cNvGrpSpPr>
              <a:grpSpLocks/>
            </p:cNvGrpSpPr>
            <p:nvPr/>
          </p:nvGrpSpPr>
          <p:grpSpPr bwMode="auto">
            <a:xfrm>
              <a:off x="5151" y="5844"/>
              <a:ext cx="87" cy="108"/>
              <a:chOff x="5151" y="5844"/>
              <a:chExt cx="87" cy="108"/>
            </a:xfrm>
          </p:grpSpPr>
          <p:sp>
            <p:nvSpPr>
              <p:cNvPr id="39448" name="Freeform 441"/>
              <p:cNvSpPr>
                <a:spLocks/>
              </p:cNvSpPr>
              <p:nvPr/>
            </p:nvSpPr>
            <p:spPr bwMode="auto">
              <a:xfrm>
                <a:off x="5151" y="5844"/>
                <a:ext cx="87" cy="108"/>
              </a:xfrm>
              <a:custGeom>
                <a:avLst/>
                <a:gdLst>
                  <a:gd name="T0" fmla="*/ 87 w 87"/>
                  <a:gd name="T1" fmla="*/ 5844 h 108"/>
                  <a:gd name="T2" fmla="*/ 84 w 87"/>
                  <a:gd name="T3" fmla="*/ 5844 h 108"/>
                  <a:gd name="T4" fmla="*/ 77 w 87"/>
                  <a:gd name="T5" fmla="*/ 5851 h 108"/>
                  <a:gd name="T6" fmla="*/ 73 w 87"/>
                  <a:gd name="T7" fmla="*/ 5851 h 108"/>
                  <a:gd name="T8" fmla="*/ 73 w 87"/>
                  <a:gd name="T9" fmla="*/ 5854 h 108"/>
                  <a:gd name="T10" fmla="*/ 70 w 87"/>
                  <a:gd name="T11" fmla="*/ 5854 h 108"/>
                  <a:gd name="T12" fmla="*/ 63 w 87"/>
                  <a:gd name="T13" fmla="*/ 5861 h 108"/>
                  <a:gd name="T14" fmla="*/ 59 w 87"/>
                  <a:gd name="T15" fmla="*/ 5861 h 108"/>
                  <a:gd name="T16" fmla="*/ 56 w 87"/>
                  <a:gd name="T17" fmla="*/ 5865 h 108"/>
                  <a:gd name="T18" fmla="*/ 52 w 87"/>
                  <a:gd name="T19" fmla="*/ 5865 h 108"/>
                  <a:gd name="T20" fmla="*/ 49 w 87"/>
                  <a:gd name="T21" fmla="*/ 5868 h 108"/>
                  <a:gd name="T22" fmla="*/ 45 w 87"/>
                  <a:gd name="T23" fmla="*/ 5868 h 108"/>
                  <a:gd name="T24" fmla="*/ 42 w 87"/>
                  <a:gd name="T25" fmla="*/ 5872 h 108"/>
                  <a:gd name="T26" fmla="*/ 35 w 87"/>
                  <a:gd name="T27" fmla="*/ 5872 h 108"/>
                  <a:gd name="T28" fmla="*/ 35 w 87"/>
                  <a:gd name="T29" fmla="*/ 5875 h 108"/>
                  <a:gd name="T30" fmla="*/ 28 w 87"/>
                  <a:gd name="T31" fmla="*/ 5875 h 108"/>
                  <a:gd name="T32" fmla="*/ 25 w 87"/>
                  <a:gd name="T33" fmla="*/ 5879 h 108"/>
                  <a:gd name="T34" fmla="*/ 14 w 87"/>
                  <a:gd name="T35" fmla="*/ 5879 h 108"/>
                  <a:gd name="T36" fmla="*/ 14 w 87"/>
                  <a:gd name="T37" fmla="*/ 5882 h 108"/>
                  <a:gd name="T38" fmla="*/ 4 w 87"/>
                  <a:gd name="T39" fmla="*/ 5882 h 108"/>
                  <a:gd name="T40" fmla="*/ 4 w 87"/>
                  <a:gd name="T41" fmla="*/ 5885 h 108"/>
                  <a:gd name="T42" fmla="*/ 0 w 87"/>
                  <a:gd name="T43" fmla="*/ 5885 h 108"/>
                  <a:gd name="T44" fmla="*/ 4 w 87"/>
                  <a:gd name="T45" fmla="*/ 5892 h 108"/>
                  <a:gd name="T46" fmla="*/ 7 w 87"/>
                  <a:gd name="T47" fmla="*/ 5910 h 108"/>
                  <a:gd name="T48" fmla="*/ 18 w 87"/>
                  <a:gd name="T49" fmla="*/ 5948 h 108"/>
                  <a:gd name="T50" fmla="*/ 18 w 87"/>
                  <a:gd name="T51" fmla="*/ 5952 h 108"/>
                  <a:gd name="T52" fmla="*/ 28 w 87"/>
                  <a:gd name="T53" fmla="*/ 5952 h 108"/>
                  <a:gd name="T54" fmla="*/ 28 w 87"/>
                  <a:gd name="T55" fmla="*/ 5948 h 108"/>
                  <a:gd name="T56" fmla="*/ 35 w 87"/>
                  <a:gd name="T57" fmla="*/ 5948 h 108"/>
                  <a:gd name="T58" fmla="*/ 38 w 87"/>
                  <a:gd name="T59" fmla="*/ 5945 h 108"/>
                  <a:gd name="T60" fmla="*/ 42 w 87"/>
                  <a:gd name="T61" fmla="*/ 5945 h 108"/>
                  <a:gd name="T62" fmla="*/ 45 w 87"/>
                  <a:gd name="T63" fmla="*/ 5941 h 108"/>
                  <a:gd name="T64" fmla="*/ 49 w 87"/>
                  <a:gd name="T65" fmla="*/ 5941 h 108"/>
                  <a:gd name="T66" fmla="*/ 49 w 87"/>
                  <a:gd name="T67" fmla="*/ 5938 h 108"/>
                  <a:gd name="T68" fmla="*/ 52 w 87"/>
                  <a:gd name="T69" fmla="*/ 5938 h 108"/>
                  <a:gd name="T70" fmla="*/ 52 w 87"/>
                  <a:gd name="T71" fmla="*/ 5934 h 108"/>
                  <a:gd name="T72" fmla="*/ 56 w 87"/>
                  <a:gd name="T73" fmla="*/ 5934 h 108"/>
                  <a:gd name="T74" fmla="*/ 66 w 87"/>
                  <a:gd name="T75" fmla="*/ 5924 h 108"/>
                  <a:gd name="T76" fmla="*/ 66 w 87"/>
                  <a:gd name="T77" fmla="*/ 5920 h 108"/>
                  <a:gd name="T78" fmla="*/ 70 w 87"/>
                  <a:gd name="T79" fmla="*/ 5920 h 108"/>
                  <a:gd name="T80" fmla="*/ 70 w 87"/>
                  <a:gd name="T81" fmla="*/ 5917 h 108"/>
                  <a:gd name="T82" fmla="*/ 73 w 87"/>
                  <a:gd name="T83" fmla="*/ 5917 h 108"/>
                  <a:gd name="T84" fmla="*/ 73 w 87"/>
                  <a:gd name="T85" fmla="*/ 5913 h 108"/>
                  <a:gd name="T86" fmla="*/ 77 w 87"/>
                  <a:gd name="T87" fmla="*/ 5910 h 108"/>
                  <a:gd name="T88" fmla="*/ 77 w 87"/>
                  <a:gd name="T89" fmla="*/ 5906 h 108"/>
                  <a:gd name="T90" fmla="*/ 80 w 87"/>
                  <a:gd name="T91" fmla="*/ 5903 h 108"/>
                  <a:gd name="T92" fmla="*/ 80 w 87"/>
                  <a:gd name="T93" fmla="*/ 5899 h 108"/>
                  <a:gd name="T94" fmla="*/ 84 w 87"/>
                  <a:gd name="T95" fmla="*/ 5896 h 108"/>
                  <a:gd name="T96" fmla="*/ 84 w 87"/>
                  <a:gd name="T97" fmla="*/ 5889 h 108"/>
                  <a:gd name="T98" fmla="*/ 87 w 87"/>
                  <a:gd name="T99" fmla="*/ 5885 h 108"/>
                  <a:gd name="T100" fmla="*/ 87 w 87"/>
                  <a:gd name="T101" fmla="*/ 5844 h 10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7"/>
                  <a:gd name="T154" fmla="*/ 0 h 108"/>
                  <a:gd name="T155" fmla="*/ 87 w 87"/>
                  <a:gd name="T156" fmla="*/ 108 h 10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7" h="108">
                    <a:moveTo>
                      <a:pt x="87" y="0"/>
                    </a:moveTo>
                    <a:lnTo>
                      <a:pt x="84" y="0"/>
                    </a:lnTo>
                    <a:lnTo>
                      <a:pt x="77" y="7"/>
                    </a:lnTo>
                    <a:lnTo>
                      <a:pt x="73" y="7"/>
                    </a:lnTo>
                    <a:lnTo>
                      <a:pt x="73" y="10"/>
                    </a:lnTo>
                    <a:lnTo>
                      <a:pt x="70" y="10"/>
                    </a:lnTo>
                    <a:lnTo>
                      <a:pt x="63" y="17"/>
                    </a:lnTo>
                    <a:lnTo>
                      <a:pt x="59" y="17"/>
                    </a:lnTo>
                    <a:lnTo>
                      <a:pt x="56" y="21"/>
                    </a:lnTo>
                    <a:lnTo>
                      <a:pt x="52" y="21"/>
                    </a:lnTo>
                    <a:lnTo>
                      <a:pt x="49" y="24"/>
                    </a:lnTo>
                    <a:lnTo>
                      <a:pt x="45" y="24"/>
                    </a:lnTo>
                    <a:lnTo>
                      <a:pt x="42" y="28"/>
                    </a:lnTo>
                    <a:lnTo>
                      <a:pt x="35" y="28"/>
                    </a:lnTo>
                    <a:lnTo>
                      <a:pt x="35" y="31"/>
                    </a:lnTo>
                    <a:lnTo>
                      <a:pt x="28" y="31"/>
                    </a:lnTo>
                    <a:lnTo>
                      <a:pt x="25" y="35"/>
                    </a:lnTo>
                    <a:lnTo>
                      <a:pt x="14" y="35"/>
                    </a:lnTo>
                    <a:lnTo>
                      <a:pt x="14" y="38"/>
                    </a:lnTo>
                    <a:lnTo>
                      <a:pt x="4" y="38"/>
                    </a:lnTo>
                    <a:lnTo>
                      <a:pt x="4" y="41"/>
                    </a:lnTo>
                    <a:lnTo>
                      <a:pt x="0" y="41"/>
                    </a:lnTo>
                    <a:lnTo>
                      <a:pt x="4" y="48"/>
                    </a:lnTo>
                    <a:lnTo>
                      <a:pt x="7" y="66"/>
                    </a:lnTo>
                    <a:lnTo>
                      <a:pt x="18" y="104"/>
                    </a:lnTo>
                    <a:lnTo>
                      <a:pt x="18" y="108"/>
                    </a:lnTo>
                    <a:lnTo>
                      <a:pt x="28" y="108"/>
                    </a:lnTo>
                    <a:lnTo>
                      <a:pt x="28" y="104"/>
                    </a:lnTo>
                    <a:lnTo>
                      <a:pt x="35" y="104"/>
                    </a:lnTo>
                    <a:lnTo>
                      <a:pt x="38" y="101"/>
                    </a:lnTo>
                    <a:lnTo>
                      <a:pt x="42" y="101"/>
                    </a:lnTo>
                    <a:lnTo>
                      <a:pt x="45" y="97"/>
                    </a:lnTo>
                    <a:lnTo>
                      <a:pt x="49" y="97"/>
                    </a:lnTo>
                    <a:lnTo>
                      <a:pt x="49" y="94"/>
                    </a:lnTo>
                    <a:lnTo>
                      <a:pt x="52" y="94"/>
                    </a:lnTo>
                    <a:lnTo>
                      <a:pt x="52" y="90"/>
                    </a:lnTo>
                    <a:lnTo>
                      <a:pt x="56" y="90"/>
                    </a:lnTo>
                    <a:lnTo>
                      <a:pt x="66" y="80"/>
                    </a:lnTo>
                    <a:lnTo>
                      <a:pt x="66" y="76"/>
                    </a:lnTo>
                    <a:lnTo>
                      <a:pt x="70" y="76"/>
                    </a:lnTo>
                    <a:lnTo>
                      <a:pt x="70" y="73"/>
                    </a:lnTo>
                    <a:lnTo>
                      <a:pt x="73" y="73"/>
                    </a:lnTo>
                    <a:lnTo>
                      <a:pt x="73" y="69"/>
                    </a:lnTo>
                    <a:lnTo>
                      <a:pt x="77" y="66"/>
                    </a:lnTo>
                    <a:lnTo>
                      <a:pt x="77" y="62"/>
                    </a:lnTo>
                    <a:lnTo>
                      <a:pt x="80" y="59"/>
                    </a:lnTo>
                    <a:lnTo>
                      <a:pt x="80" y="55"/>
                    </a:lnTo>
                    <a:lnTo>
                      <a:pt x="84" y="52"/>
                    </a:lnTo>
                    <a:lnTo>
                      <a:pt x="84" y="45"/>
                    </a:lnTo>
                    <a:lnTo>
                      <a:pt x="87" y="41"/>
                    </a:lnTo>
                    <a:lnTo>
                      <a:pt x="87"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33" name="Group 442"/>
            <p:cNvGrpSpPr>
              <a:grpSpLocks/>
            </p:cNvGrpSpPr>
            <p:nvPr/>
          </p:nvGrpSpPr>
          <p:grpSpPr bwMode="auto">
            <a:xfrm>
              <a:off x="5057" y="5777"/>
              <a:ext cx="134" cy="115"/>
              <a:chOff x="5057" y="5777"/>
              <a:chExt cx="134" cy="115"/>
            </a:xfrm>
          </p:grpSpPr>
          <p:sp>
            <p:nvSpPr>
              <p:cNvPr id="39445" name="Freeform 443"/>
              <p:cNvSpPr>
                <a:spLocks/>
              </p:cNvSpPr>
              <p:nvPr/>
            </p:nvSpPr>
            <p:spPr bwMode="auto">
              <a:xfrm>
                <a:off x="5057" y="5777"/>
                <a:ext cx="134" cy="115"/>
              </a:xfrm>
              <a:custGeom>
                <a:avLst/>
                <a:gdLst>
                  <a:gd name="T0" fmla="*/ 56 w 134"/>
                  <a:gd name="T1" fmla="*/ 5889 h 115"/>
                  <a:gd name="T2" fmla="*/ 24 w 134"/>
                  <a:gd name="T3" fmla="*/ 5889 h 115"/>
                  <a:gd name="T4" fmla="*/ 24 w 134"/>
                  <a:gd name="T5" fmla="*/ 5892 h 115"/>
                  <a:gd name="T6" fmla="*/ 56 w 134"/>
                  <a:gd name="T7" fmla="*/ 5892 h 115"/>
                  <a:gd name="T8" fmla="*/ 56 w 134"/>
                  <a:gd name="T9" fmla="*/ 5889 h 115"/>
                  <a:gd name="T10" fmla="*/ 0 60000 65536"/>
                  <a:gd name="T11" fmla="*/ 0 60000 65536"/>
                  <a:gd name="T12" fmla="*/ 0 60000 65536"/>
                  <a:gd name="T13" fmla="*/ 0 60000 65536"/>
                  <a:gd name="T14" fmla="*/ 0 60000 65536"/>
                  <a:gd name="T15" fmla="*/ 0 w 134"/>
                  <a:gd name="T16" fmla="*/ 0 h 115"/>
                  <a:gd name="T17" fmla="*/ 134 w 134"/>
                  <a:gd name="T18" fmla="*/ 115 h 115"/>
                </a:gdLst>
                <a:ahLst/>
                <a:cxnLst>
                  <a:cxn ang="T10">
                    <a:pos x="T0" y="T1"/>
                  </a:cxn>
                  <a:cxn ang="T11">
                    <a:pos x="T2" y="T3"/>
                  </a:cxn>
                  <a:cxn ang="T12">
                    <a:pos x="T4" y="T5"/>
                  </a:cxn>
                  <a:cxn ang="T13">
                    <a:pos x="T6" y="T7"/>
                  </a:cxn>
                  <a:cxn ang="T14">
                    <a:pos x="T8" y="T9"/>
                  </a:cxn>
                </a:cxnLst>
                <a:rect l="T15" t="T16" r="T17" b="T18"/>
                <a:pathLst>
                  <a:path w="134" h="115">
                    <a:moveTo>
                      <a:pt x="56" y="112"/>
                    </a:moveTo>
                    <a:lnTo>
                      <a:pt x="24" y="112"/>
                    </a:lnTo>
                    <a:lnTo>
                      <a:pt x="24" y="115"/>
                    </a:lnTo>
                    <a:lnTo>
                      <a:pt x="56" y="115"/>
                    </a:lnTo>
                    <a:lnTo>
                      <a:pt x="56" y="112"/>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446" name="Freeform 444"/>
              <p:cNvSpPr>
                <a:spLocks/>
              </p:cNvSpPr>
              <p:nvPr/>
            </p:nvSpPr>
            <p:spPr bwMode="auto">
              <a:xfrm>
                <a:off x="5057" y="5777"/>
                <a:ext cx="134" cy="115"/>
              </a:xfrm>
              <a:custGeom>
                <a:avLst/>
                <a:gdLst>
                  <a:gd name="T0" fmla="*/ 70 w 134"/>
                  <a:gd name="T1" fmla="*/ 5777 h 115"/>
                  <a:gd name="T2" fmla="*/ 59 w 134"/>
                  <a:gd name="T3" fmla="*/ 5777 h 115"/>
                  <a:gd name="T4" fmla="*/ 59 w 134"/>
                  <a:gd name="T5" fmla="*/ 5781 h 115"/>
                  <a:gd name="T6" fmla="*/ 52 w 134"/>
                  <a:gd name="T7" fmla="*/ 5781 h 115"/>
                  <a:gd name="T8" fmla="*/ 52 w 134"/>
                  <a:gd name="T9" fmla="*/ 5784 h 115"/>
                  <a:gd name="T10" fmla="*/ 45 w 134"/>
                  <a:gd name="T11" fmla="*/ 5784 h 115"/>
                  <a:gd name="T12" fmla="*/ 45 w 134"/>
                  <a:gd name="T13" fmla="*/ 5788 h 115"/>
                  <a:gd name="T14" fmla="*/ 42 w 134"/>
                  <a:gd name="T15" fmla="*/ 5788 h 115"/>
                  <a:gd name="T16" fmla="*/ 38 w 134"/>
                  <a:gd name="T17" fmla="*/ 5791 h 115"/>
                  <a:gd name="T18" fmla="*/ 35 w 134"/>
                  <a:gd name="T19" fmla="*/ 5791 h 115"/>
                  <a:gd name="T20" fmla="*/ 35 w 134"/>
                  <a:gd name="T21" fmla="*/ 5795 h 115"/>
                  <a:gd name="T22" fmla="*/ 31 w 134"/>
                  <a:gd name="T23" fmla="*/ 5795 h 115"/>
                  <a:gd name="T24" fmla="*/ 31 w 134"/>
                  <a:gd name="T25" fmla="*/ 5798 h 115"/>
                  <a:gd name="T26" fmla="*/ 28 w 134"/>
                  <a:gd name="T27" fmla="*/ 5798 h 115"/>
                  <a:gd name="T28" fmla="*/ 28 w 134"/>
                  <a:gd name="T29" fmla="*/ 5802 h 115"/>
                  <a:gd name="T30" fmla="*/ 24 w 134"/>
                  <a:gd name="T31" fmla="*/ 5802 h 115"/>
                  <a:gd name="T32" fmla="*/ 24 w 134"/>
                  <a:gd name="T33" fmla="*/ 5805 h 115"/>
                  <a:gd name="T34" fmla="*/ 21 w 134"/>
                  <a:gd name="T35" fmla="*/ 5805 h 115"/>
                  <a:gd name="T36" fmla="*/ 21 w 134"/>
                  <a:gd name="T37" fmla="*/ 5809 h 115"/>
                  <a:gd name="T38" fmla="*/ 17 w 134"/>
                  <a:gd name="T39" fmla="*/ 5809 h 115"/>
                  <a:gd name="T40" fmla="*/ 17 w 134"/>
                  <a:gd name="T41" fmla="*/ 5812 h 115"/>
                  <a:gd name="T42" fmla="*/ 14 w 134"/>
                  <a:gd name="T43" fmla="*/ 5816 h 115"/>
                  <a:gd name="T44" fmla="*/ 14 w 134"/>
                  <a:gd name="T45" fmla="*/ 5819 h 115"/>
                  <a:gd name="T46" fmla="*/ 11 w 134"/>
                  <a:gd name="T47" fmla="*/ 5819 h 115"/>
                  <a:gd name="T48" fmla="*/ 11 w 134"/>
                  <a:gd name="T49" fmla="*/ 5826 h 115"/>
                  <a:gd name="T50" fmla="*/ 7 w 134"/>
                  <a:gd name="T51" fmla="*/ 5826 h 115"/>
                  <a:gd name="T52" fmla="*/ 7 w 134"/>
                  <a:gd name="T53" fmla="*/ 5833 h 115"/>
                  <a:gd name="T54" fmla="*/ 4 w 134"/>
                  <a:gd name="T55" fmla="*/ 5837 h 115"/>
                  <a:gd name="T56" fmla="*/ 4 w 134"/>
                  <a:gd name="T57" fmla="*/ 5847 h 115"/>
                  <a:gd name="T58" fmla="*/ 0 w 134"/>
                  <a:gd name="T59" fmla="*/ 5851 h 115"/>
                  <a:gd name="T60" fmla="*/ 0 w 134"/>
                  <a:gd name="T61" fmla="*/ 5879 h 115"/>
                  <a:gd name="T62" fmla="*/ 4 w 134"/>
                  <a:gd name="T63" fmla="*/ 5879 h 115"/>
                  <a:gd name="T64" fmla="*/ 4 w 134"/>
                  <a:gd name="T65" fmla="*/ 5885 h 115"/>
                  <a:gd name="T66" fmla="*/ 7 w 134"/>
                  <a:gd name="T67" fmla="*/ 5889 h 115"/>
                  <a:gd name="T68" fmla="*/ 80 w 134"/>
                  <a:gd name="T69" fmla="*/ 5889 h 115"/>
                  <a:gd name="T70" fmla="*/ 80 w 134"/>
                  <a:gd name="T71" fmla="*/ 5885 h 115"/>
                  <a:gd name="T72" fmla="*/ 94 w 134"/>
                  <a:gd name="T73" fmla="*/ 5885 h 115"/>
                  <a:gd name="T74" fmla="*/ 94 w 134"/>
                  <a:gd name="T75" fmla="*/ 5875 h 115"/>
                  <a:gd name="T76" fmla="*/ 91 w 134"/>
                  <a:gd name="T77" fmla="*/ 5875 h 115"/>
                  <a:gd name="T78" fmla="*/ 91 w 134"/>
                  <a:gd name="T79" fmla="*/ 5858 h 115"/>
                  <a:gd name="T80" fmla="*/ 87 w 134"/>
                  <a:gd name="T81" fmla="*/ 5858 h 115"/>
                  <a:gd name="T82" fmla="*/ 87 w 134"/>
                  <a:gd name="T83" fmla="*/ 5844 h 115"/>
                  <a:gd name="T84" fmla="*/ 84 w 134"/>
                  <a:gd name="T85" fmla="*/ 5837 h 115"/>
                  <a:gd name="T86" fmla="*/ 80 w 134"/>
                  <a:gd name="T87" fmla="*/ 5816 h 115"/>
                  <a:gd name="T88" fmla="*/ 70 w 134"/>
                  <a:gd name="T89" fmla="*/ 5777 h 11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4"/>
                  <a:gd name="T136" fmla="*/ 0 h 115"/>
                  <a:gd name="T137" fmla="*/ 134 w 134"/>
                  <a:gd name="T138" fmla="*/ 115 h 11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4" h="115">
                    <a:moveTo>
                      <a:pt x="70" y="0"/>
                    </a:moveTo>
                    <a:lnTo>
                      <a:pt x="59" y="0"/>
                    </a:lnTo>
                    <a:lnTo>
                      <a:pt x="59" y="4"/>
                    </a:lnTo>
                    <a:lnTo>
                      <a:pt x="52" y="4"/>
                    </a:lnTo>
                    <a:lnTo>
                      <a:pt x="52" y="7"/>
                    </a:lnTo>
                    <a:lnTo>
                      <a:pt x="45" y="7"/>
                    </a:lnTo>
                    <a:lnTo>
                      <a:pt x="45" y="11"/>
                    </a:lnTo>
                    <a:lnTo>
                      <a:pt x="42" y="11"/>
                    </a:lnTo>
                    <a:lnTo>
                      <a:pt x="38" y="14"/>
                    </a:lnTo>
                    <a:lnTo>
                      <a:pt x="35" y="14"/>
                    </a:lnTo>
                    <a:lnTo>
                      <a:pt x="35" y="18"/>
                    </a:lnTo>
                    <a:lnTo>
                      <a:pt x="31" y="18"/>
                    </a:lnTo>
                    <a:lnTo>
                      <a:pt x="31" y="21"/>
                    </a:lnTo>
                    <a:lnTo>
                      <a:pt x="28" y="21"/>
                    </a:lnTo>
                    <a:lnTo>
                      <a:pt x="28" y="25"/>
                    </a:lnTo>
                    <a:lnTo>
                      <a:pt x="24" y="25"/>
                    </a:lnTo>
                    <a:lnTo>
                      <a:pt x="24" y="28"/>
                    </a:lnTo>
                    <a:lnTo>
                      <a:pt x="21" y="28"/>
                    </a:lnTo>
                    <a:lnTo>
                      <a:pt x="21" y="32"/>
                    </a:lnTo>
                    <a:lnTo>
                      <a:pt x="17" y="32"/>
                    </a:lnTo>
                    <a:lnTo>
                      <a:pt x="17" y="35"/>
                    </a:lnTo>
                    <a:lnTo>
                      <a:pt x="14" y="39"/>
                    </a:lnTo>
                    <a:lnTo>
                      <a:pt x="14" y="42"/>
                    </a:lnTo>
                    <a:lnTo>
                      <a:pt x="11" y="42"/>
                    </a:lnTo>
                    <a:lnTo>
                      <a:pt x="11" y="49"/>
                    </a:lnTo>
                    <a:lnTo>
                      <a:pt x="7" y="49"/>
                    </a:lnTo>
                    <a:lnTo>
                      <a:pt x="7" y="56"/>
                    </a:lnTo>
                    <a:lnTo>
                      <a:pt x="4" y="60"/>
                    </a:lnTo>
                    <a:lnTo>
                      <a:pt x="4" y="70"/>
                    </a:lnTo>
                    <a:lnTo>
                      <a:pt x="0" y="74"/>
                    </a:lnTo>
                    <a:lnTo>
                      <a:pt x="0" y="102"/>
                    </a:lnTo>
                    <a:lnTo>
                      <a:pt x="4" y="102"/>
                    </a:lnTo>
                    <a:lnTo>
                      <a:pt x="4" y="108"/>
                    </a:lnTo>
                    <a:lnTo>
                      <a:pt x="7" y="112"/>
                    </a:lnTo>
                    <a:lnTo>
                      <a:pt x="80" y="112"/>
                    </a:lnTo>
                    <a:lnTo>
                      <a:pt x="80" y="108"/>
                    </a:lnTo>
                    <a:lnTo>
                      <a:pt x="94" y="108"/>
                    </a:lnTo>
                    <a:lnTo>
                      <a:pt x="94" y="98"/>
                    </a:lnTo>
                    <a:lnTo>
                      <a:pt x="91" y="98"/>
                    </a:lnTo>
                    <a:lnTo>
                      <a:pt x="91" y="81"/>
                    </a:lnTo>
                    <a:lnTo>
                      <a:pt x="87" y="81"/>
                    </a:lnTo>
                    <a:lnTo>
                      <a:pt x="87" y="67"/>
                    </a:lnTo>
                    <a:lnTo>
                      <a:pt x="84" y="60"/>
                    </a:lnTo>
                    <a:lnTo>
                      <a:pt x="80" y="39"/>
                    </a:lnTo>
                    <a:lnTo>
                      <a:pt x="70"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447" name="Freeform 445"/>
              <p:cNvSpPr>
                <a:spLocks/>
              </p:cNvSpPr>
              <p:nvPr/>
            </p:nvSpPr>
            <p:spPr bwMode="auto">
              <a:xfrm>
                <a:off x="5057" y="5777"/>
                <a:ext cx="134" cy="115"/>
              </a:xfrm>
              <a:custGeom>
                <a:avLst/>
                <a:gdLst>
                  <a:gd name="T0" fmla="*/ 133 w 134"/>
                  <a:gd name="T1" fmla="*/ 5872 h 115"/>
                  <a:gd name="T2" fmla="*/ 129 w 134"/>
                  <a:gd name="T3" fmla="*/ 5872 h 115"/>
                  <a:gd name="T4" fmla="*/ 127 w 134"/>
                  <a:gd name="T5" fmla="*/ 5873 h 115"/>
                  <a:gd name="T6" fmla="*/ 127 w 134"/>
                  <a:gd name="T7" fmla="*/ 5877 h 115"/>
                  <a:gd name="T8" fmla="*/ 129 w 134"/>
                  <a:gd name="T9" fmla="*/ 5879 h 115"/>
                  <a:gd name="T10" fmla="*/ 133 w 134"/>
                  <a:gd name="T11" fmla="*/ 5879 h 115"/>
                  <a:gd name="T12" fmla="*/ 134 w 134"/>
                  <a:gd name="T13" fmla="*/ 5877 h 115"/>
                  <a:gd name="T14" fmla="*/ 134 w 134"/>
                  <a:gd name="T15" fmla="*/ 5873 h 115"/>
                  <a:gd name="T16" fmla="*/ 133 w 134"/>
                  <a:gd name="T17" fmla="*/ 5872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4"/>
                  <a:gd name="T28" fmla="*/ 0 h 115"/>
                  <a:gd name="T29" fmla="*/ 134 w 134"/>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4" h="115">
                    <a:moveTo>
                      <a:pt x="133" y="95"/>
                    </a:moveTo>
                    <a:lnTo>
                      <a:pt x="129" y="95"/>
                    </a:lnTo>
                    <a:lnTo>
                      <a:pt x="127" y="96"/>
                    </a:lnTo>
                    <a:lnTo>
                      <a:pt x="127" y="100"/>
                    </a:lnTo>
                    <a:lnTo>
                      <a:pt x="129" y="102"/>
                    </a:lnTo>
                    <a:lnTo>
                      <a:pt x="133" y="102"/>
                    </a:lnTo>
                    <a:lnTo>
                      <a:pt x="134" y="100"/>
                    </a:lnTo>
                    <a:lnTo>
                      <a:pt x="134" y="96"/>
                    </a:lnTo>
                    <a:lnTo>
                      <a:pt x="133" y="95"/>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34" name="Group 446"/>
            <p:cNvGrpSpPr>
              <a:grpSpLocks/>
            </p:cNvGrpSpPr>
            <p:nvPr/>
          </p:nvGrpSpPr>
          <p:grpSpPr bwMode="auto">
            <a:xfrm>
              <a:off x="5184" y="5872"/>
              <a:ext cx="7" cy="7"/>
              <a:chOff x="5184" y="5872"/>
              <a:chExt cx="7" cy="7"/>
            </a:xfrm>
          </p:grpSpPr>
          <p:sp>
            <p:nvSpPr>
              <p:cNvPr id="39444" name="Freeform 447"/>
              <p:cNvSpPr>
                <a:spLocks/>
              </p:cNvSpPr>
              <p:nvPr/>
            </p:nvSpPr>
            <p:spPr bwMode="auto">
              <a:xfrm>
                <a:off x="5184" y="5872"/>
                <a:ext cx="7" cy="7"/>
              </a:xfrm>
              <a:custGeom>
                <a:avLst/>
                <a:gdLst>
                  <a:gd name="T0" fmla="*/ 7 w 7"/>
                  <a:gd name="T1" fmla="*/ 5875 h 7"/>
                  <a:gd name="T2" fmla="*/ 7 w 7"/>
                  <a:gd name="T3" fmla="*/ 5873 h 7"/>
                  <a:gd name="T4" fmla="*/ 6 w 7"/>
                  <a:gd name="T5" fmla="*/ 5872 h 7"/>
                  <a:gd name="T6" fmla="*/ 4 w 7"/>
                  <a:gd name="T7" fmla="*/ 5872 h 7"/>
                  <a:gd name="T8" fmla="*/ 2 w 7"/>
                  <a:gd name="T9" fmla="*/ 5872 h 7"/>
                  <a:gd name="T10" fmla="*/ 0 w 7"/>
                  <a:gd name="T11" fmla="*/ 5873 h 7"/>
                  <a:gd name="T12" fmla="*/ 0 w 7"/>
                  <a:gd name="T13" fmla="*/ 5875 h 7"/>
                  <a:gd name="T14" fmla="*/ 0 w 7"/>
                  <a:gd name="T15" fmla="*/ 5877 h 7"/>
                  <a:gd name="T16" fmla="*/ 2 w 7"/>
                  <a:gd name="T17" fmla="*/ 5879 h 7"/>
                  <a:gd name="T18" fmla="*/ 4 w 7"/>
                  <a:gd name="T19" fmla="*/ 5879 h 7"/>
                  <a:gd name="T20" fmla="*/ 6 w 7"/>
                  <a:gd name="T21" fmla="*/ 5879 h 7"/>
                  <a:gd name="T22" fmla="*/ 7 w 7"/>
                  <a:gd name="T23" fmla="*/ 5877 h 7"/>
                  <a:gd name="T24" fmla="*/ 7 w 7"/>
                  <a:gd name="T25" fmla="*/ 5875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7"/>
                  <a:gd name="T41" fmla="*/ 7 w 7"/>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7">
                    <a:moveTo>
                      <a:pt x="7" y="3"/>
                    </a:moveTo>
                    <a:lnTo>
                      <a:pt x="7" y="1"/>
                    </a:lnTo>
                    <a:lnTo>
                      <a:pt x="6" y="0"/>
                    </a:lnTo>
                    <a:lnTo>
                      <a:pt x="4" y="0"/>
                    </a:lnTo>
                    <a:lnTo>
                      <a:pt x="2" y="0"/>
                    </a:lnTo>
                    <a:lnTo>
                      <a:pt x="0" y="1"/>
                    </a:lnTo>
                    <a:lnTo>
                      <a:pt x="0" y="3"/>
                    </a:lnTo>
                    <a:lnTo>
                      <a:pt x="0" y="5"/>
                    </a:lnTo>
                    <a:lnTo>
                      <a:pt x="2" y="7"/>
                    </a:lnTo>
                    <a:lnTo>
                      <a:pt x="4" y="7"/>
                    </a:lnTo>
                    <a:lnTo>
                      <a:pt x="6" y="7"/>
                    </a:lnTo>
                    <a:lnTo>
                      <a:pt x="7" y="5"/>
                    </a:lnTo>
                    <a:lnTo>
                      <a:pt x="7" y="3"/>
                    </a:lnTo>
                  </a:path>
                </a:pathLst>
              </a:custGeom>
              <a:noFill/>
              <a:ln w="676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135" name="Group 448"/>
            <p:cNvGrpSpPr>
              <a:grpSpLocks/>
            </p:cNvGrpSpPr>
            <p:nvPr/>
          </p:nvGrpSpPr>
          <p:grpSpPr bwMode="auto">
            <a:xfrm>
              <a:off x="5099" y="5785"/>
              <a:ext cx="180" cy="181"/>
              <a:chOff x="5099" y="5785"/>
              <a:chExt cx="180" cy="181"/>
            </a:xfrm>
          </p:grpSpPr>
          <p:sp>
            <p:nvSpPr>
              <p:cNvPr id="39443" name="Freeform 449"/>
              <p:cNvSpPr>
                <a:spLocks/>
              </p:cNvSpPr>
              <p:nvPr/>
            </p:nvSpPr>
            <p:spPr bwMode="auto">
              <a:xfrm>
                <a:off x="5099" y="5785"/>
                <a:ext cx="180" cy="181"/>
              </a:xfrm>
              <a:custGeom>
                <a:avLst/>
                <a:gdLst>
                  <a:gd name="T0" fmla="*/ 98 w 180"/>
                  <a:gd name="T1" fmla="*/ 5785 h 181"/>
                  <a:gd name="T2" fmla="*/ 32 w 180"/>
                  <a:gd name="T3" fmla="*/ 5806 h 181"/>
                  <a:gd name="T4" fmla="*/ 0 w 180"/>
                  <a:gd name="T5" fmla="*/ 5858 h 181"/>
                  <a:gd name="T6" fmla="*/ 1 w 180"/>
                  <a:gd name="T7" fmla="*/ 5885 h 181"/>
                  <a:gd name="T8" fmla="*/ 32 w 180"/>
                  <a:gd name="T9" fmla="*/ 5944 h 181"/>
                  <a:gd name="T10" fmla="*/ 87 w 180"/>
                  <a:gd name="T11" fmla="*/ 5966 h 181"/>
                  <a:gd name="T12" fmla="*/ 110 w 180"/>
                  <a:gd name="T13" fmla="*/ 5963 h 181"/>
                  <a:gd name="T14" fmla="*/ 163 w 180"/>
                  <a:gd name="T15" fmla="*/ 5926 h 181"/>
                  <a:gd name="T16" fmla="*/ 179 w 180"/>
                  <a:gd name="T17" fmla="*/ 5875 h 181"/>
                  <a:gd name="T18" fmla="*/ 177 w 180"/>
                  <a:gd name="T19" fmla="*/ 5852 h 181"/>
                  <a:gd name="T20" fmla="*/ 139 w 180"/>
                  <a:gd name="T21" fmla="*/ 5800 h 181"/>
                  <a:gd name="T22" fmla="*/ 98 w 180"/>
                  <a:gd name="T23" fmla="*/ 5785 h 1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0"/>
                  <a:gd name="T37" fmla="*/ 0 h 181"/>
                  <a:gd name="T38" fmla="*/ 180 w 180"/>
                  <a:gd name="T39" fmla="*/ 181 h 1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0" h="181">
                    <a:moveTo>
                      <a:pt x="98" y="0"/>
                    </a:moveTo>
                    <a:lnTo>
                      <a:pt x="32" y="21"/>
                    </a:lnTo>
                    <a:lnTo>
                      <a:pt x="0" y="73"/>
                    </a:lnTo>
                    <a:lnTo>
                      <a:pt x="1" y="100"/>
                    </a:lnTo>
                    <a:lnTo>
                      <a:pt x="32" y="159"/>
                    </a:lnTo>
                    <a:lnTo>
                      <a:pt x="87" y="181"/>
                    </a:lnTo>
                    <a:lnTo>
                      <a:pt x="110" y="178"/>
                    </a:lnTo>
                    <a:lnTo>
                      <a:pt x="163" y="141"/>
                    </a:lnTo>
                    <a:lnTo>
                      <a:pt x="179" y="90"/>
                    </a:lnTo>
                    <a:lnTo>
                      <a:pt x="177" y="67"/>
                    </a:lnTo>
                    <a:lnTo>
                      <a:pt x="139" y="15"/>
                    </a:lnTo>
                    <a:lnTo>
                      <a:pt x="98" y="0"/>
                    </a:ln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36" name="Group 450"/>
            <p:cNvGrpSpPr>
              <a:grpSpLocks/>
            </p:cNvGrpSpPr>
            <p:nvPr/>
          </p:nvGrpSpPr>
          <p:grpSpPr bwMode="auto">
            <a:xfrm>
              <a:off x="5099" y="5785"/>
              <a:ext cx="180" cy="181"/>
              <a:chOff x="5099" y="5785"/>
              <a:chExt cx="180" cy="181"/>
            </a:xfrm>
          </p:grpSpPr>
          <p:sp>
            <p:nvSpPr>
              <p:cNvPr id="39442" name="Freeform 451"/>
              <p:cNvSpPr>
                <a:spLocks/>
              </p:cNvSpPr>
              <p:nvPr/>
            </p:nvSpPr>
            <p:spPr bwMode="auto">
              <a:xfrm>
                <a:off x="5099" y="5785"/>
                <a:ext cx="180" cy="181"/>
              </a:xfrm>
              <a:custGeom>
                <a:avLst/>
                <a:gdLst>
                  <a:gd name="T0" fmla="*/ 179 w 180"/>
                  <a:gd name="T1" fmla="*/ 5875 h 181"/>
                  <a:gd name="T2" fmla="*/ 156 w 180"/>
                  <a:gd name="T3" fmla="*/ 5814 h 181"/>
                  <a:gd name="T4" fmla="*/ 98 w 180"/>
                  <a:gd name="T5" fmla="*/ 5785 h 181"/>
                  <a:gd name="T6" fmla="*/ 73 w 180"/>
                  <a:gd name="T7" fmla="*/ 5787 h 181"/>
                  <a:gd name="T8" fmla="*/ 17 w 180"/>
                  <a:gd name="T9" fmla="*/ 5821 h 181"/>
                  <a:gd name="T10" fmla="*/ 0 w 180"/>
                  <a:gd name="T11" fmla="*/ 5858 h 181"/>
                  <a:gd name="T12" fmla="*/ 1 w 180"/>
                  <a:gd name="T13" fmla="*/ 5885 h 181"/>
                  <a:gd name="T14" fmla="*/ 32 w 180"/>
                  <a:gd name="T15" fmla="*/ 5944 h 181"/>
                  <a:gd name="T16" fmla="*/ 87 w 180"/>
                  <a:gd name="T17" fmla="*/ 5966 h 181"/>
                  <a:gd name="T18" fmla="*/ 110 w 180"/>
                  <a:gd name="T19" fmla="*/ 5963 h 181"/>
                  <a:gd name="T20" fmla="*/ 163 w 180"/>
                  <a:gd name="T21" fmla="*/ 5926 h 181"/>
                  <a:gd name="T22" fmla="*/ 179 w 180"/>
                  <a:gd name="T23" fmla="*/ 5885 h 1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0"/>
                  <a:gd name="T37" fmla="*/ 0 h 181"/>
                  <a:gd name="T38" fmla="*/ 180 w 180"/>
                  <a:gd name="T39" fmla="*/ 181 h 1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0" h="181">
                    <a:moveTo>
                      <a:pt x="179" y="90"/>
                    </a:moveTo>
                    <a:lnTo>
                      <a:pt x="156" y="29"/>
                    </a:lnTo>
                    <a:lnTo>
                      <a:pt x="98" y="0"/>
                    </a:lnTo>
                    <a:lnTo>
                      <a:pt x="73" y="2"/>
                    </a:lnTo>
                    <a:lnTo>
                      <a:pt x="17" y="36"/>
                    </a:lnTo>
                    <a:lnTo>
                      <a:pt x="0" y="73"/>
                    </a:lnTo>
                    <a:lnTo>
                      <a:pt x="1" y="100"/>
                    </a:lnTo>
                    <a:lnTo>
                      <a:pt x="32" y="159"/>
                    </a:lnTo>
                    <a:lnTo>
                      <a:pt x="87" y="181"/>
                    </a:lnTo>
                    <a:lnTo>
                      <a:pt x="110" y="178"/>
                    </a:lnTo>
                    <a:lnTo>
                      <a:pt x="163" y="141"/>
                    </a:lnTo>
                    <a:lnTo>
                      <a:pt x="179" y="100"/>
                    </a:lnTo>
                  </a:path>
                </a:pathLst>
              </a:custGeom>
              <a:noFill/>
              <a:ln w="676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137" name="Group 452"/>
            <p:cNvGrpSpPr>
              <a:grpSpLocks/>
            </p:cNvGrpSpPr>
            <p:nvPr/>
          </p:nvGrpSpPr>
          <p:grpSpPr bwMode="auto">
            <a:xfrm>
              <a:off x="5179" y="5784"/>
              <a:ext cx="101" cy="105"/>
              <a:chOff x="5179" y="5784"/>
              <a:chExt cx="101" cy="105"/>
            </a:xfrm>
          </p:grpSpPr>
          <p:sp>
            <p:nvSpPr>
              <p:cNvPr id="39440" name="Freeform 453"/>
              <p:cNvSpPr>
                <a:spLocks/>
              </p:cNvSpPr>
              <p:nvPr/>
            </p:nvSpPr>
            <p:spPr bwMode="auto">
              <a:xfrm>
                <a:off x="5179" y="5784"/>
                <a:ext cx="101" cy="105"/>
              </a:xfrm>
              <a:custGeom>
                <a:avLst/>
                <a:gdLst>
                  <a:gd name="T0" fmla="*/ 98 w 101"/>
                  <a:gd name="T1" fmla="*/ 5844 h 105"/>
                  <a:gd name="T2" fmla="*/ 21 w 101"/>
                  <a:gd name="T3" fmla="*/ 5844 h 105"/>
                  <a:gd name="T4" fmla="*/ 21 w 101"/>
                  <a:gd name="T5" fmla="*/ 5861 h 105"/>
                  <a:gd name="T6" fmla="*/ 24 w 101"/>
                  <a:gd name="T7" fmla="*/ 5861 h 105"/>
                  <a:gd name="T8" fmla="*/ 24 w 101"/>
                  <a:gd name="T9" fmla="*/ 5889 h 105"/>
                  <a:gd name="T10" fmla="*/ 28 w 101"/>
                  <a:gd name="T11" fmla="*/ 5889 h 105"/>
                  <a:gd name="T12" fmla="*/ 28 w 101"/>
                  <a:gd name="T13" fmla="*/ 5885 h 105"/>
                  <a:gd name="T14" fmla="*/ 49 w 101"/>
                  <a:gd name="T15" fmla="*/ 5885 h 105"/>
                  <a:gd name="T16" fmla="*/ 49 w 101"/>
                  <a:gd name="T17" fmla="*/ 5882 h 105"/>
                  <a:gd name="T18" fmla="*/ 66 w 101"/>
                  <a:gd name="T19" fmla="*/ 5882 h 105"/>
                  <a:gd name="T20" fmla="*/ 70 w 101"/>
                  <a:gd name="T21" fmla="*/ 5879 h 105"/>
                  <a:gd name="T22" fmla="*/ 77 w 101"/>
                  <a:gd name="T23" fmla="*/ 5879 h 105"/>
                  <a:gd name="T24" fmla="*/ 80 w 101"/>
                  <a:gd name="T25" fmla="*/ 5875 h 105"/>
                  <a:gd name="T26" fmla="*/ 87 w 101"/>
                  <a:gd name="T27" fmla="*/ 5875 h 105"/>
                  <a:gd name="T28" fmla="*/ 91 w 101"/>
                  <a:gd name="T29" fmla="*/ 5872 h 105"/>
                  <a:gd name="T30" fmla="*/ 94 w 101"/>
                  <a:gd name="T31" fmla="*/ 5872 h 105"/>
                  <a:gd name="T32" fmla="*/ 98 w 101"/>
                  <a:gd name="T33" fmla="*/ 5868 h 105"/>
                  <a:gd name="T34" fmla="*/ 101 w 101"/>
                  <a:gd name="T35" fmla="*/ 5868 h 105"/>
                  <a:gd name="T36" fmla="*/ 101 w 101"/>
                  <a:gd name="T37" fmla="*/ 5858 h 105"/>
                  <a:gd name="T38" fmla="*/ 98 w 101"/>
                  <a:gd name="T39" fmla="*/ 5854 h 105"/>
                  <a:gd name="T40" fmla="*/ 98 w 101"/>
                  <a:gd name="T41" fmla="*/ 5844 h 10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1"/>
                  <a:gd name="T64" fmla="*/ 0 h 105"/>
                  <a:gd name="T65" fmla="*/ 101 w 101"/>
                  <a:gd name="T66" fmla="*/ 105 h 10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1" h="105">
                    <a:moveTo>
                      <a:pt x="98" y="60"/>
                    </a:moveTo>
                    <a:lnTo>
                      <a:pt x="21" y="60"/>
                    </a:lnTo>
                    <a:lnTo>
                      <a:pt x="21" y="77"/>
                    </a:lnTo>
                    <a:lnTo>
                      <a:pt x="24" y="77"/>
                    </a:lnTo>
                    <a:lnTo>
                      <a:pt x="24" y="105"/>
                    </a:lnTo>
                    <a:lnTo>
                      <a:pt x="28" y="105"/>
                    </a:lnTo>
                    <a:lnTo>
                      <a:pt x="28" y="101"/>
                    </a:lnTo>
                    <a:lnTo>
                      <a:pt x="49" y="101"/>
                    </a:lnTo>
                    <a:lnTo>
                      <a:pt x="49" y="98"/>
                    </a:lnTo>
                    <a:lnTo>
                      <a:pt x="66" y="98"/>
                    </a:lnTo>
                    <a:lnTo>
                      <a:pt x="70" y="95"/>
                    </a:lnTo>
                    <a:lnTo>
                      <a:pt x="77" y="95"/>
                    </a:lnTo>
                    <a:lnTo>
                      <a:pt x="80" y="91"/>
                    </a:lnTo>
                    <a:lnTo>
                      <a:pt x="87" y="91"/>
                    </a:lnTo>
                    <a:lnTo>
                      <a:pt x="91" y="88"/>
                    </a:lnTo>
                    <a:lnTo>
                      <a:pt x="94" y="88"/>
                    </a:lnTo>
                    <a:lnTo>
                      <a:pt x="98" y="84"/>
                    </a:lnTo>
                    <a:lnTo>
                      <a:pt x="101" y="84"/>
                    </a:lnTo>
                    <a:lnTo>
                      <a:pt x="101" y="74"/>
                    </a:lnTo>
                    <a:lnTo>
                      <a:pt x="98" y="70"/>
                    </a:lnTo>
                    <a:lnTo>
                      <a:pt x="98" y="6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441" name="Freeform 454"/>
              <p:cNvSpPr>
                <a:spLocks/>
              </p:cNvSpPr>
              <p:nvPr/>
            </p:nvSpPr>
            <p:spPr bwMode="auto">
              <a:xfrm>
                <a:off x="5179" y="5784"/>
                <a:ext cx="101" cy="105"/>
              </a:xfrm>
              <a:custGeom>
                <a:avLst/>
                <a:gdLst>
                  <a:gd name="T0" fmla="*/ 21 w 101"/>
                  <a:gd name="T1" fmla="*/ 5784 h 105"/>
                  <a:gd name="T2" fmla="*/ 0 w 101"/>
                  <a:gd name="T3" fmla="*/ 5784 h 105"/>
                  <a:gd name="T4" fmla="*/ 0 w 101"/>
                  <a:gd name="T5" fmla="*/ 5791 h 105"/>
                  <a:gd name="T6" fmla="*/ 4 w 101"/>
                  <a:gd name="T7" fmla="*/ 5795 h 105"/>
                  <a:gd name="T8" fmla="*/ 4 w 101"/>
                  <a:gd name="T9" fmla="*/ 5798 h 105"/>
                  <a:gd name="T10" fmla="*/ 7 w 101"/>
                  <a:gd name="T11" fmla="*/ 5802 h 105"/>
                  <a:gd name="T12" fmla="*/ 7 w 101"/>
                  <a:gd name="T13" fmla="*/ 5805 h 105"/>
                  <a:gd name="T14" fmla="*/ 11 w 101"/>
                  <a:gd name="T15" fmla="*/ 5809 h 105"/>
                  <a:gd name="T16" fmla="*/ 11 w 101"/>
                  <a:gd name="T17" fmla="*/ 5816 h 105"/>
                  <a:gd name="T18" fmla="*/ 14 w 101"/>
                  <a:gd name="T19" fmla="*/ 5819 h 105"/>
                  <a:gd name="T20" fmla="*/ 14 w 101"/>
                  <a:gd name="T21" fmla="*/ 5830 h 105"/>
                  <a:gd name="T22" fmla="*/ 17 w 101"/>
                  <a:gd name="T23" fmla="*/ 5833 h 105"/>
                  <a:gd name="T24" fmla="*/ 17 w 101"/>
                  <a:gd name="T25" fmla="*/ 5844 h 105"/>
                  <a:gd name="T26" fmla="*/ 94 w 101"/>
                  <a:gd name="T27" fmla="*/ 5844 h 105"/>
                  <a:gd name="T28" fmla="*/ 94 w 101"/>
                  <a:gd name="T29" fmla="*/ 5837 h 105"/>
                  <a:gd name="T30" fmla="*/ 91 w 101"/>
                  <a:gd name="T31" fmla="*/ 5837 h 105"/>
                  <a:gd name="T32" fmla="*/ 91 w 101"/>
                  <a:gd name="T33" fmla="*/ 5830 h 105"/>
                  <a:gd name="T34" fmla="*/ 87 w 101"/>
                  <a:gd name="T35" fmla="*/ 5830 h 105"/>
                  <a:gd name="T36" fmla="*/ 87 w 101"/>
                  <a:gd name="T37" fmla="*/ 5826 h 105"/>
                  <a:gd name="T38" fmla="*/ 84 w 101"/>
                  <a:gd name="T39" fmla="*/ 5823 h 105"/>
                  <a:gd name="T40" fmla="*/ 84 w 101"/>
                  <a:gd name="T41" fmla="*/ 5819 h 105"/>
                  <a:gd name="T42" fmla="*/ 80 w 101"/>
                  <a:gd name="T43" fmla="*/ 5819 h 105"/>
                  <a:gd name="T44" fmla="*/ 80 w 101"/>
                  <a:gd name="T45" fmla="*/ 5816 h 105"/>
                  <a:gd name="T46" fmla="*/ 77 w 101"/>
                  <a:gd name="T47" fmla="*/ 5816 h 105"/>
                  <a:gd name="T48" fmla="*/ 77 w 101"/>
                  <a:gd name="T49" fmla="*/ 5812 h 105"/>
                  <a:gd name="T50" fmla="*/ 73 w 101"/>
                  <a:gd name="T51" fmla="*/ 5812 h 105"/>
                  <a:gd name="T52" fmla="*/ 73 w 101"/>
                  <a:gd name="T53" fmla="*/ 5809 h 105"/>
                  <a:gd name="T54" fmla="*/ 70 w 101"/>
                  <a:gd name="T55" fmla="*/ 5809 h 105"/>
                  <a:gd name="T56" fmla="*/ 70 w 101"/>
                  <a:gd name="T57" fmla="*/ 5805 h 105"/>
                  <a:gd name="T58" fmla="*/ 66 w 101"/>
                  <a:gd name="T59" fmla="*/ 5805 h 105"/>
                  <a:gd name="T60" fmla="*/ 66 w 101"/>
                  <a:gd name="T61" fmla="*/ 5802 h 105"/>
                  <a:gd name="T62" fmla="*/ 63 w 101"/>
                  <a:gd name="T63" fmla="*/ 5802 h 105"/>
                  <a:gd name="T64" fmla="*/ 59 w 101"/>
                  <a:gd name="T65" fmla="*/ 5798 h 105"/>
                  <a:gd name="T66" fmla="*/ 56 w 101"/>
                  <a:gd name="T67" fmla="*/ 5798 h 105"/>
                  <a:gd name="T68" fmla="*/ 52 w 101"/>
                  <a:gd name="T69" fmla="*/ 5795 h 105"/>
                  <a:gd name="T70" fmla="*/ 49 w 101"/>
                  <a:gd name="T71" fmla="*/ 5795 h 105"/>
                  <a:gd name="T72" fmla="*/ 45 w 101"/>
                  <a:gd name="T73" fmla="*/ 5791 h 105"/>
                  <a:gd name="T74" fmla="*/ 38 w 101"/>
                  <a:gd name="T75" fmla="*/ 5791 h 105"/>
                  <a:gd name="T76" fmla="*/ 38 w 101"/>
                  <a:gd name="T77" fmla="*/ 5788 h 105"/>
                  <a:gd name="T78" fmla="*/ 24 w 101"/>
                  <a:gd name="T79" fmla="*/ 5788 h 105"/>
                  <a:gd name="T80" fmla="*/ 21 w 101"/>
                  <a:gd name="T81" fmla="*/ 5784 h 10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01"/>
                  <a:gd name="T124" fmla="*/ 0 h 105"/>
                  <a:gd name="T125" fmla="*/ 101 w 101"/>
                  <a:gd name="T126" fmla="*/ 105 h 10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01" h="105">
                    <a:moveTo>
                      <a:pt x="21" y="0"/>
                    </a:moveTo>
                    <a:lnTo>
                      <a:pt x="0" y="0"/>
                    </a:lnTo>
                    <a:lnTo>
                      <a:pt x="0" y="7"/>
                    </a:lnTo>
                    <a:lnTo>
                      <a:pt x="4" y="11"/>
                    </a:lnTo>
                    <a:lnTo>
                      <a:pt x="4" y="14"/>
                    </a:lnTo>
                    <a:lnTo>
                      <a:pt x="7" y="18"/>
                    </a:lnTo>
                    <a:lnTo>
                      <a:pt x="7" y="21"/>
                    </a:lnTo>
                    <a:lnTo>
                      <a:pt x="11" y="25"/>
                    </a:lnTo>
                    <a:lnTo>
                      <a:pt x="11" y="32"/>
                    </a:lnTo>
                    <a:lnTo>
                      <a:pt x="14" y="35"/>
                    </a:lnTo>
                    <a:lnTo>
                      <a:pt x="14" y="46"/>
                    </a:lnTo>
                    <a:lnTo>
                      <a:pt x="17" y="49"/>
                    </a:lnTo>
                    <a:lnTo>
                      <a:pt x="17" y="60"/>
                    </a:lnTo>
                    <a:lnTo>
                      <a:pt x="94" y="60"/>
                    </a:lnTo>
                    <a:lnTo>
                      <a:pt x="94" y="53"/>
                    </a:lnTo>
                    <a:lnTo>
                      <a:pt x="91" y="53"/>
                    </a:lnTo>
                    <a:lnTo>
                      <a:pt x="91" y="46"/>
                    </a:lnTo>
                    <a:lnTo>
                      <a:pt x="87" y="46"/>
                    </a:lnTo>
                    <a:lnTo>
                      <a:pt x="87" y="42"/>
                    </a:lnTo>
                    <a:lnTo>
                      <a:pt x="84" y="39"/>
                    </a:lnTo>
                    <a:lnTo>
                      <a:pt x="84" y="35"/>
                    </a:lnTo>
                    <a:lnTo>
                      <a:pt x="80" y="35"/>
                    </a:lnTo>
                    <a:lnTo>
                      <a:pt x="80" y="32"/>
                    </a:lnTo>
                    <a:lnTo>
                      <a:pt x="77" y="32"/>
                    </a:lnTo>
                    <a:lnTo>
                      <a:pt x="77" y="28"/>
                    </a:lnTo>
                    <a:lnTo>
                      <a:pt x="73" y="28"/>
                    </a:lnTo>
                    <a:lnTo>
                      <a:pt x="73" y="25"/>
                    </a:lnTo>
                    <a:lnTo>
                      <a:pt x="70" y="25"/>
                    </a:lnTo>
                    <a:lnTo>
                      <a:pt x="70" y="21"/>
                    </a:lnTo>
                    <a:lnTo>
                      <a:pt x="66" y="21"/>
                    </a:lnTo>
                    <a:lnTo>
                      <a:pt x="66" y="18"/>
                    </a:lnTo>
                    <a:lnTo>
                      <a:pt x="63" y="18"/>
                    </a:lnTo>
                    <a:lnTo>
                      <a:pt x="59" y="14"/>
                    </a:lnTo>
                    <a:lnTo>
                      <a:pt x="56" y="14"/>
                    </a:lnTo>
                    <a:lnTo>
                      <a:pt x="52" y="11"/>
                    </a:lnTo>
                    <a:lnTo>
                      <a:pt x="49" y="11"/>
                    </a:lnTo>
                    <a:lnTo>
                      <a:pt x="45" y="7"/>
                    </a:lnTo>
                    <a:lnTo>
                      <a:pt x="38" y="7"/>
                    </a:lnTo>
                    <a:lnTo>
                      <a:pt x="38" y="4"/>
                    </a:lnTo>
                    <a:lnTo>
                      <a:pt x="24" y="4"/>
                    </a:lnTo>
                    <a:lnTo>
                      <a:pt x="21"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38" name="Group 455"/>
            <p:cNvGrpSpPr>
              <a:grpSpLocks/>
            </p:cNvGrpSpPr>
            <p:nvPr/>
          </p:nvGrpSpPr>
          <p:grpSpPr bwMode="auto">
            <a:xfrm>
              <a:off x="5099" y="5882"/>
              <a:ext cx="108" cy="84"/>
              <a:chOff x="5099" y="5882"/>
              <a:chExt cx="108" cy="84"/>
            </a:xfrm>
          </p:grpSpPr>
          <p:sp>
            <p:nvSpPr>
              <p:cNvPr id="39439" name="Freeform 456"/>
              <p:cNvSpPr>
                <a:spLocks/>
              </p:cNvSpPr>
              <p:nvPr/>
            </p:nvSpPr>
            <p:spPr bwMode="auto">
              <a:xfrm>
                <a:off x="5099" y="5882"/>
                <a:ext cx="108" cy="84"/>
              </a:xfrm>
              <a:custGeom>
                <a:avLst/>
                <a:gdLst>
                  <a:gd name="T0" fmla="*/ 0 w 108"/>
                  <a:gd name="T1" fmla="*/ 5882 h 84"/>
                  <a:gd name="T2" fmla="*/ 3 w 108"/>
                  <a:gd name="T3" fmla="*/ 5885 h 84"/>
                  <a:gd name="T4" fmla="*/ 3 w 108"/>
                  <a:gd name="T5" fmla="*/ 5903 h 84"/>
                  <a:gd name="T6" fmla="*/ 7 w 108"/>
                  <a:gd name="T7" fmla="*/ 5903 h 84"/>
                  <a:gd name="T8" fmla="*/ 7 w 108"/>
                  <a:gd name="T9" fmla="*/ 5910 h 84"/>
                  <a:gd name="T10" fmla="*/ 10 w 108"/>
                  <a:gd name="T11" fmla="*/ 5913 h 84"/>
                  <a:gd name="T12" fmla="*/ 10 w 108"/>
                  <a:gd name="T13" fmla="*/ 5917 h 84"/>
                  <a:gd name="T14" fmla="*/ 14 w 108"/>
                  <a:gd name="T15" fmla="*/ 5920 h 84"/>
                  <a:gd name="T16" fmla="*/ 14 w 108"/>
                  <a:gd name="T17" fmla="*/ 5924 h 84"/>
                  <a:gd name="T18" fmla="*/ 17 w 108"/>
                  <a:gd name="T19" fmla="*/ 5924 h 84"/>
                  <a:gd name="T20" fmla="*/ 17 w 108"/>
                  <a:gd name="T21" fmla="*/ 5927 h 84"/>
                  <a:gd name="T22" fmla="*/ 21 w 108"/>
                  <a:gd name="T23" fmla="*/ 5931 h 84"/>
                  <a:gd name="T24" fmla="*/ 21 w 108"/>
                  <a:gd name="T25" fmla="*/ 5934 h 84"/>
                  <a:gd name="T26" fmla="*/ 24 w 108"/>
                  <a:gd name="T27" fmla="*/ 5934 h 84"/>
                  <a:gd name="T28" fmla="*/ 24 w 108"/>
                  <a:gd name="T29" fmla="*/ 5938 h 84"/>
                  <a:gd name="T30" fmla="*/ 28 w 108"/>
                  <a:gd name="T31" fmla="*/ 5938 h 84"/>
                  <a:gd name="T32" fmla="*/ 28 w 108"/>
                  <a:gd name="T33" fmla="*/ 5941 h 84"/>
                  <a:gd name="T34" fmla="*/ 31 w 108"/>
                  <a:gd name="T35" fmla="*/ 5941 h 84"/>
                  <a:gd name="T36" fmla="*/ 31 w 108"/>
                  <a:gd name="T37" fmla="*/ 5945 h 84"/>
                  <a:gd name="T38" fmla="*/ 35 w 108"/>
                  <a:gd name="T39" fmla="*/ 5945 h 84"/>
                  <a:gd name="T40" fmla="*/ 35 w 108"/>
                  <a:gd name="T41" fmla="*/ 5948 h 84"/>
                  <a:gd name="T42" fmla="*/ 38 w 108"/>
                  <a:gd name="T43" fmla="*/ 5948 h 84"/>
                  <a:gd name="T44" fmla="*/ 42 w 108"/>
                  <a:gd name="T45" fmla="*/ 5952 h 84"/>
                  <a:gd name="T46" fmla="*/ 45 w 108"/>
                  <a:gd name="T47" fmla="*/ 5952 h 84"/>
                  <a:gd name="T48" fmla="*/ 45 w 108"/>
                  <a:gd name="T49" fmla="*/ 5955 h 84"/>
                  <a:gd name="T50" fmla="*/ 52 w 108"/>
                  <a:gd name="T51" fmla="*/ 5955 h 84"/>
                  <a:gd name="T52" fmla="*/ 52 w 108"/>
                  <a:gd name="T53" fmla="*/ 5959 h 84"/>
                  <a:gd name="T54" fmla="*/ 59 w 108"/>
                  <a:gd name="T55" fmla="*/ 5959 h 84"/>
                  <a:gd name="T56" fmla="*/ 63 w 108"/>
                  <a:gd name="T57" fmla="*/ 5962 h 84"/>
                  <a:gd name="T58" fmla="*/ 73 w 108"/>
                  <a:gd name="T59" fmla="*/ 5962 h 84"/>
                  <a:gd name="T60" fmla="*/ 73 w 108"/>
                  <a:gd name="T61" fmla="*/ 5966 h 84"/>
                  <a:gd name="T62" fmla="*/ 104 w 108"/>
                  <a:gd name="T63" fmla="*/ 5966 h 84"/>
                  <a:gd name="T64" fmla="*/ 104 w 108"/>
                  <a:gd name="T65" fmla="*/ 5955 h 84"/>
                  <a:gd name="T66" fmla="*/ 108 w 108"/>
                  <a:gd name="T67" fmla="*/ 5952 h 84"/>
                  <a:gd name="T68" fmla="*/ 108 w 108"/>
                  <a:gd name="T69" fmla="*/ 5889 h 84"/>
                  <a:gd name="T70" fmla="*/ 21 w 108"/>
                  <a:gd name="T71" fmla="*/ 5889 h 84"/>
                  <a:gd name="T72" fmla="*/ 17 w 108"/>
                  <a:gd name="T73" fmla="*/ 5885 h 84"/>
                  <a:gd name="T74" fmla="*/ 7 w 108"/>
                  <a:gd name="T75" fmla="*/ 5885 h 84"/>
                  <a:gd name="T76" fmla="*/ 0 w 108"/>
                  <a:gd name="T77" fmla="*/ 5882 h 8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8"/>
                  <a:gd name="T118" fmla="*/ 0 h 84"/>
                  <a:gd name="T119" fmla="*/ 108 w 108"/>
                  <a:gd name="T120" fmla="*/ 84 h 8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8" h="84">
                    <a:moveTo>
                      <a:pt x="0" y="0"/>
                    </a:moveTo>
                    <a:lnTo>
                      <a:pt x="3" y="3"/>
                    </a:lnTo>
                    <a:lnTo>
                      <a:pt x="3" y="21"/>
                    </a:lnTo>
                    <a:lnTo>
                      <a:pt x="7" y="21"/>
                    </a:lnTo>
                    <a:lnTo>
                      <a:pt x="7" y="28"/>
                    </a:lnTo>
                    <a:lnTo>
                      <a:pt x="10" y="31"/>
                    </a:lnTo>
                    <a:lnTo>
                      <a:pt x="10" y="35"/>
                    </a:lnTo>
                    <a:lnTo>
                      <a:pt x="14" y="38"/>
                    </a:lnTo>
                    <a:lnTo>
                      <a:pt x="14" y="42"/>
                    </a:lnTo>
                    <a:lnTo>
                      <a:pt x="17" y="42"/>
                    </a:lnTo>
                    <a:lnTo>
                      <a:pt x="17" y="45"/>
                    </a:lnTo>
                    <a:lnTo>
                      <a:pt x="21" y="49"/>
                    </a:lnTo>
                    <a:lnTo>
                      <a:pt x="21" y="52"/>
                    </a:lnTo>
                    <a:lnTo>
                      <a:pt x="24" y="52"/>
                    </a:lnTo>
                    <a:lnTo>
                      <a:pt x="24" y="56"/>
                    </a:lnTo>
                    <a:lnTo>
                      <a:pt x="28" y="56"/>
                    </a:lnTo>
                    <a:lnTo>
                      <a:pt x="28" y="59"/>
                    </a:lnTo>
                    <a:lnTo>
                      <a:pt x="31" y="59"/>
                    </a:lnTo>
                    <a:lnTo>
                      <a:pt x="31" y="63"/>
                    </a:lnTo>
                    <a:lnTo>
                      <a:pt x="35" y="63"/>
                    </a:lnTo>
                    <a:lnTo>
                      <a:pt x="35" y="66"/>
                    </a:lnTo>
                    <a:lnTo>
                      <a:pt x="38" y="66"/>
                    </a:lnTo>
                    <a:lnTo>
                      <a:pt x="42" y="70"/>
                    </a:lnTo>
                    <a:lnTo>
                      <a:pt x="45" y="70"/>
                    </a:lnTo>
                    <a:lnTo>
                      <a:pt x="45" y="73"/>
                    </a:lnTo>
                    <a:lnTo>
                      <a:pt x="52" y="73"/>
                    </a:lnTo>
                    <a:lnTo>
                      <a:pt x="52" y="77"/>
                    </a:lnTo>
                    <a:lnTo>
                      <a:pt x="59" y="77"/>
                    </a:lnTo>
                    <a:lnTo>
                      <a:pt x="63" y="80"/>
                    </a:lnTo>
                    <a:lnTo>
                      <a:pt x="73" y="80"/>
                    </a:lnTo>
                    <a:lnTo>
                      <a:pt x="73" y="84"/>
                    </a:lnTo>
                    <a:lnTo>
                      <a:pt x="104" y="84"/>
                    </a:lnTo>
                    <a:lnTo>
                      <a:pt x="104" y="73"/>
                    </a:lnTo>
                    <a:lnTo>
                      <a:pt x="108" y="70"/>
                    </a:lnTo>
                    <a:lnTo>
                      <a:pt x="108" y="7"/>
                    </a:lnTo>
                    <a:lnTo>
                      <a:pt x="21" y="7"/>
                    </a:lnTo>
                    <a:lnTo>
                      <a:pt x="17" y="3"/>
                    </a:lnTo>
                    <a:lnTo>
                      <a:pt x="7" y="3"/>
                    </a:lnTo>
                    <a:lnTo>
                      <a:pt x="0"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39" name="Group 457"/>
            <p:cNvGrpSpPr>
              <a:grpSpLocks/>
            </p:cNvGrpSpPr>
            <p:nvPr/>
          </p:nvGrpSpPr>
          <p:grpSpPr bwMode="auto">
            <a:xfrm>
              <a:off x="3520" y="4715"/>
              <a:ext cx="1671" cy="3781"/>
              <a:chOff x="3520" y="4715"/>
              <a:chExt cx="1671" cy="3781"/>
            </a:xfrm>
          </p:grpSpPr>
          <p:sp>
            <p:nvSpPr>
              <p:cNvPr id="39436" name="Freeform 458"/>
              <p:cNvSpPr>
                <a:spLocks/>
              </p:cNvSpPr>
              <p:nvPr/>
            </p:nvSpPr>
            <p:spPr bwMode="auto">
              <a:xfrm>
                <a:off x="3520" y="4715"/>
                <a:ext cx="1671" cy="3781"/>
              </a:xfrm>
              <a:custGeom>
                <a:avLst/>
                <a:gdLst>
                  <a:gd name="T0" fmla="*/ 25 w 1671"/>
                  <a:gd name="T1" fmla="*/ 8405 h 3781"/>
                  <a:gd name="T2" fmla="*/ 25 w 1671"/>
                  <a:gd name="T3" fmla="*/ 8412 h 3781"/>
                  <a:gd name="T4" fmla="*/ 21 w 1671"/>
                  <a:gd name="T5" fmla="*/ 8412 h 3781"/>
                  <a:gd name="T6" fmla="*/ 21 w 1671"/>
                  <a:gd name="T7" fmla="*/ 8426 h 3781"/>
                  <a:gd name="T8" fmla="*/ 18 w 1671"/>
                  <a:gd name="T9" fmla="*/ 8426 h 3781"/>
                  <a:gd name="T10" fmla="*/ 18 w 1671"/>
                  <a:gd name="T11" fmla="*/ 8440 h 3781"/>
                  <a:gd name="T12" fmla="*/ 11 w 1671"/>
                  <a:gd name="T13" fmla="*/ 8454 h 3781"/>
                  <a:gd name="T14" fmla="*/ 11 w 1671"/>
                  <a:gd name="T15" fmla="*/ 8464 h 3781"/>
                  <a:gd name="T16" fmla="*/ 4 w 1671"/>
                  <a:gd name="T17" fmla="*/ 8478 h 3781"/>
                  <a:gd name="T18" fmla="*/ 0 w 1671"/>
                  <a:gd name="T19" fmla="*/ 8495 h 3781"/>
                  <a:gd name="T20" fmla="*/ 46 w 1671"/>
                  <a:gd name="T21" fmla="*/ 8495 h 3781"/>
                  <a:gd name="T22" fmla="*/ 46 w 1671"/>
                  <a:gd name="T23" fmla="*/ 8492 h 3781"/>
                  <a:gd name="T24" fmla="*/ 56 w 1671"/>
                  <a:gd name="T25" fmla="*/ 8492 h 3781"/>
                  <a:gd name="T26" fmla="*/ 56 w 1671"/>
                  <a:gd name="T27" fmla="*/ 8489 h 3781"/>
                  <a:gd name="T28" fmla="*/ 63 w 1671"/>
                  <a:gd name="T29" fmla="*/ 8489 h 3781"/>
                  <a:gd name="T30" fmla="*/ 63 w 1671"/>
                  <a:gd name="T31" fmla="*/ 8485 h 3781"/>
                  <a:gd name="T32" fmla="*/ 70 w 1671"/>
                  <a:gd name="T33" fmla="*/ 8485 h 3781"/>
                  <a:gd name="T34" fmla="*/ 70 w 1671"/>
                  <a:gd name="T35" fmla="*/ 8482 h 3781"/>
                  <a:gd name="T36" fmla="*/ 74 w 1671"/>
                  <a:gd name="T37" fmla="*/ 8482 h 3781"/>
                  <a:gd name="T38" fmla="*/ 81 w 1671"/>
                  <a:gd name="T39" fmla="*/ 8475 h 3781"/>
                  <a:gd name="T40" fmla="*/ 84 w 1671"/>
                  <a:gd name="T41" fmla="*/ 8475 h 3781"/>
                  <a:gd name="T42" fmla="*/ 84 w 1671"/>
                  <a:gd name="T43" fmla="*/ 8471 h 3781"/>
                  <a:gd name="T44" fmla="*/ 87 w 1671"/>
                  <a:gd name="T45" fmla="*/ 8471 h 3781"/>
                  <a:gd name="T46" fmla="*/ 87 w 1671"/>
                  <a:gd name="T47" fmla="*/ 8468 h 3781"/>
                  <a:gd name="T48" fmla="*/ 91 w 1671"/>
                  <a:gd name="T49" fmla="*/ 8468 h 3781"/>
                  <a:gd name="T50" fmla="*/ 91 w 1671"/>
                  <a:gd name="T51" fmla="*/ 8464 h 3781"/>
                  <a:gd name="T52" fmla="*/ 94 w 1671"/>
                  <a:gd name="T53" fmla="*/ 8464 h 3781"/>
                  <a:gd name="T54" fmla="*/ 94 w 1671"/>
                  <a:gd name="T55" fmla="*/ 8461 h 3781"/>
                  <a:gd name="T56" fmla="*/ 98 w 1671"/>
                  <a:gd name="T57" fmla="*/ 8457 h 3781"/>
                  <a:gd name="T58" fmla="*/ 98 w 1671"/>
                  <a:gd name="T59" fmla="*/ 8454 h 3781"/>
                  <a:gd name="T60" fmla="*/ 101 w 1671"/>
                  <a:gd name="T61" fmla="*/ 8454 h 3781"/>
                  <a:gd name="T62" fmla="*/ 101 w 1671"/>
                  <a:gd name="T63" fmla="*/ 8450 h 3781"/>
                  <a:gd name="T64" fmla="*/ 105 w 1671"/>
                  <a:gd name="T65" fmla="*/ 8447 h 3781"/>
                  <a:gd name="T66" fmla="*/ 105 w 1671"/>
                  <a:gd name="T67" fmla="*/ 8443 h 3781"/>
                  <a:gd name="T68" fmla="*/ 108 w 1671"/>
                  <a:gd name="T69" fmla="*/ 8440 h 3781"/>
                  <a:gd name="T70" fmla="*/ 108 w 1671"/>
                  <a:gd name="T71" fmla="*/ 8433 h 3781"/>
                  <a:gd name="T72" fmla="*/ 112 w 1671"/>
                  <a:gd name="T73" fmla="*/ 8433 h 3781"/>
                  <a:gd name="T74" fmla="*/ 112 w 1671"/>
                  <a:gd name="T75" fmla="*/ 8426 h 3781"/>
                  <a:gd name="T76" fmla="*/ 25 w 1671"/>
                  <a:gd name="T77" fmla="*/ 8405 h 378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671"/>
                  <a:gd name="T118" fmla="*/ 0 h 3781"/>
                  <a:gd name="T119" fmla="*/ 1671 w 1671"/>
                  <a:gd name="T120" fmla="*/ 3781 h 378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671" h="3781">
                    <a:moveTo>
                      <a:pt x="25" y="3690"/>
                    </a:moveTo>
                    <a:lnTo>
                      <a:pt x="25" y="3697"/>
                    </a:lnTo>
                    <a:lnTo>
                      <a:pt x="21" y="3697"/>
                    </a:lnTo>
                    <a:lnTo>
                      <a:pt x="21" y="3711"/>
                    </a:lnTo>
                    <a:lnTo>
                      <a:pt x="18" y="3711"/>
                    </a:lnTo>
                    <a:lnTo>
                      <a:pt x="18" y="3725"/>
                    </a:lnTo>
                    <a:lnTo>
                      <a:pt x="11" y="3739"/>
                    </a:lnTo>
                    <a:lnTo>
                      <a:pt x="11" y="3749"/>
                    </a:lnTo>
                    <a:lnTo>
                      <a:pt x="4" y="3763"/>
                    </a:lnTo>
                    <a:lnTo>
                      <a:pt x="0" y="3780"/>
                    </a:lnTo>
                    <a:lnTo>
                      <a:pt x="46" y="3780"/>
                    </a:lnTo>
                    <a:lnTo>
                      <a:pt x="46" y="3777"/>
                    </a:lnTo>
                    <a:lnTo>
                      <a:pt x="56" y="3777"/>
                    </a:lnTo>
                    <a:lnTo>
                      <a:pt x="56" y="3774"/>
                    </a:lnTo>
                    <a:lnTo>
                      <a:pt x="63" y="3774"/>
                    </a:lnTo>
                    <a:lnTo>
                      <a:pt x="63" y="3770"/>
                    </a:lnTo>
                    <a:lnTo>
                      <a:pt x="70" y="3770"/>
                    </a:lnTo>
                    <a:lnTo>
                      <a:pt x="70" y="3767"/>
                    </a:lnTo>
                    <a:lnTo>
                      <a:pt x="74" y="3767"/>
                    </a:lnTo>
                    <a:lnTo>
                      <a:pt x="81" y="3760"/>
                    </a:lnTo>
                    <a:lnTo>
                      <a:pt x="84" y="3760"/>
                    </a:lnTo>
                    <a:lnTo>
                      <a:pt x="84" y="3756"/>
                    </a:lnTo>
                    <a:lnTo>
                      <a:pt x="87" y="3756"/>
                    </a:lnTo>
                    <a:lnTo>
                      <a:pt x="87" y="3753"/>
                    </a:lnTo>
                    <a:lnTo>
                      <a:pt x="91" y="3753"/>
                    </a:lnTo>
                    <a:lnTo>
                      <a:pt x="91" y="3749"/>
                    </a:lnTo>
                    <a:lnTo>
                      <a:pt x="94" y="3749"/>
                    </a:lnTo>
                    <a:lnTo>
                      <a:pt x="94" y="3746"/>
                    </a:lnTo>
                    <a:lnTo>
                      <a:pt x="98" y="3742"/>
                    </a:lnTo>
                    <a:lnTo>
                      <a:pt x="98" y="3739"/>
                    </a:lnTo>
                    <a:lnTo>
                      <a:pt x="101" y="3739"/>
                    </a:lnTo>
                    <a:lnTo>
                      <a:pt x="101" y="3735"/>
                    </a:lnTo>
                    <a:lnTo>
                      <a:pt x="105" y="3732"/>
                    </a:lnTo>
                    <a:lnTo>
                      <a:pt x="105" y="3728"/>
                    </a:lnTo>
                    <a:lnTo>
                      <a:pt x="108" y="3725"/>
                    </a:lnTo>
                    <a:lnTo>
                      <a:pt x="108" y="3718"/>
                    </a:lnTo>
                    <a:lnTo>
                      <a:pt x="112" y="3718"/>
                    </a:lnTo>
                    <a:lnTo>
                      <a:pt x="112" y="3711"/>
                    </a:lnTo>
                    <a:lnTo>
                      <a:pt x="25" y="369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437" name="Freeform 459"/>
              <p:cNvSpPr>
                <a:spLocks/>
              </p:cNvSpPr>
              <p:nvPr/>
            </p:nvSpPr>
            <p:spPr bwMode="auto">
              <a:xfrm>
                <a:off x="3520" y="4715"/>
                <a:ext cx="1671" cy="3781"/>
              </a:xfrm>
              <a:custGeom>
                <a:avLst/>
                <a:gdLst>
                  <a:gd name="T0" fmla="*/ 1670 w 1671"/>
                  <a:gd name="T1" fmla="*/ 4715 h 3781"/>
                  <a:gd name="T2" fmla="*/ 1666 w 1671"/>
                  <a:gd name="T3" fmla="*/ 4715 h 3781"/>
                  <a:gd name="T4" fmla="*/ 1664 w 1671"/>
                  <a:gd name="T5" fmla="*/ 4716 h 3781"/>
                  <a:gd name="T6" fmla="*/ 1664 w 1671"/>
                  <a:gd name="T7" fmla="*/ 4720 h 3781"/>
                  <a:gd name="T8" fmla="*/ 1666 w 1671"/>
                  <a:gd name="T9" fmla="*/ 4722 h 3781"/>
                  <a:gd name="T10" fmla="*/ 1670 w 1671"/>
                  <a:gd name="T11" fmla="*/ 4722 h 3781"/>
                  <a:gd name="T12" fmla="*/ 1671 w 1671"/>
                  <a:gd name="T13" fmla="*/ 4720 h 3781"/>
                  <a:gd name="T14" fmla="*/ 1671 w 1671"/>
                  <a:gd name="T15" fmla="*/ 4716 h 3781"/>
                  <a:gd name="T16" fmla="*/ 1670 w 1671"/>
                  <a:gd name="T17" fmla="*/ 4715 h 378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71"/>
                  <a:gd name="T28" fmla="*/ 0 h 3781"/>
                  <a:gd name="T29" fmla="*/ 1671 w 1671"/>
                  <a:gd name="T30" fmla="*/ 3781 h 378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71" h="3781">
                    <a:moveTo>
                      <a:pt x="1670" y="0"/>
                    </a:moveTo>
                    <a:lnTo>
                      <a:pt x="1666" y="0"/>
                    </a:lnTo>
                    <a:lnTo>
                      <a:pt x="1664" y="1"/>
                    </a:lnTo>
                    <a:lnTo>
                      <a:pt x="1664" y="5"/>
                    </a:lnTo>
                    <a:lnTo>
                      <a:pt x="1666" y="7"/>
                    </a:lnTo>
                    <a:lnTo>
                      <a:pt x="1670" y="7"/>
                    </a:lnTo>
                    <a:lnTo>
                      <a:pt x="1671" y="5"/>
                    </a:lnTo>
                    <a:lnTo>
                      <a:pt x="1671" y="1"/>
                    </a:lnTo>
                    <a:lnTo>
                      <a:pt x="1670"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39438" name="Picture 46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10" y="2821"/>
                <a:ext cx="1964" cy="2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9140" name="Group 461"/>
            <p:cNvGrpSpPr>
              <a:grpSpLocks/>
            </p:cNvGrpSpPr>
            <p:nvPr/>
          </p:nvGrpSpPr>
          <p:grpSpPr bwMode="auto">
            <a:xfrm>
              <a:off x="4132" y="2516"/>
              <a:ext cx="7" cy="7"/>
              <a:chOff x="4132" y="2516"/>
              <a:chExt cx="7" cy="7"/>
            </a:xfrm>
          </p:grpSpPr>
          <p:sp>
            <p:nvSpPr>
              <p:cNvPr id="39435" name="Freeform 462"/>
              <p:cNvSpPr>
                <a:spLocks/>
              </p:cNvSpPr>
              <p:nvPr/>
            </p:nvSpPr>
            <p:spPr bwMode="auto">
              <a:xfrm>
                <a:off x="4132" y="2516"/>
                <a:ext cx="7" cy="7"/>
              </a:xfrm>
              <a:custGeom>
                <a:avLst/>
                <a:gdLst>
                  <a:gd name="T0" fmla="*/ 5 w 7"/>
                  <a:gd name="T1" fmla="*/ 2516 h 7"/>
                  <a:gd name="T2" fmla="*/ 1 w 7"/>
                  <a:gd name="T3" fmla="*/ 2516 h 7"/>
                  <a:gd name="T4" fmla="*/ 0 w 7"/>
                  <a:gd name="T5" fmla="*/ 2517 h 7"/>
                  <a:gd name="T6" fmla="*/ 0 w 7"/>
                  <a:gd name="T7" fmla="*/ 2521 h 7"/>
                  <a:gd name="T8" fmla="*/ 1 w 7"/>
                  <a:gd name="T9" fmla="*/ 2523 h 7"/>
                  <a:gd name="T10" fmla="*/ 5 w 7"/>
                  <a:gd name="T11" fmla="*/ 2523 h 7"/>
                  <a:gd name="T12" fmla="*/ 7 w 7"/>
                  <a:gd name="T13" fmla="*/ 2521 h 7"/>
                  <a:gd name="T14" fmla="*/ 7 w 7"/>
                  <a:gd name="T15" fmla="*/ 2517 h 7"/>
                  <a:gd name="T16" fmla="*/ 5 w 7"/>
                  <a:gd name="T17" fmla="*/ 2516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7"/>
                  <a:gd name="T29" fmla="*/ 7 w 7"/>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7">
                    <a:moveTo>
                      <a:pt x="5" y="0"/>
                    </a:moveTo>
                    <a:lnTo>
                      <a:pt x="1" y="0"/>
                    </a:lnTo>
                    <a:lnTo>
                      <a:pt x="0" y="1"/>
                    </a:lnTo>
                    <a:lnTo>
                      <a:pt x="0" y="5"/>
                    </a:lnTo>
                    <a:lnTo>
                      <a:pt x="1" y="7"/>
                    </a:lnTo>
                    <a:lnTo>
                      <a:pt x="5" y="7"/>
                    </a:lnTo>
                    <a:lnTo>
                      <a:pt x="7" y="5"/>
                    </a:lnTo>
                    <a:lnTo>
                      <a:pt x="7" y="1"/>
                    </a:lnTo>
                    <a:lnTo>
                      <a:pt x="5"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41" name="Group 463"/>
            <p:cNvGrpSpPr>
              <a:grpSpLocks/>
            </p:cNvGrpSpPr>
            <p:nvPr/>
          </p:nvGrpSpPr>
          <p:grpSpPr bwMode="auto">
            <a:xfrm>
              <a:off x="4132" y="2516"/>
              <a:ext cx="7" cy="7"/>
              <a:chOff x="4132" y="2516"/>
              <a:chExt cx="7" cy="7"/>
            </a:xfrm>
          </p:grpSpPr>
          <p:sp>
            <p:nvSpPr>
              <p:cNvPr id="39434" name="Freeform 464"/>
              <p:cNvSpPr>
                <a:spLocks/>
              </p:cNvSpPr>
              <p:nvPr/>
            </p:nvSpPr>
            <p:spPr bwMode="auto">
              <a:xfrm>
                <a:off x="4132" y="2516"/>
                <a:ext cx="7" cy="7"/>
              </a:xfrm>
              <a:custGeom>
                <a:avLst/>
                <a:gdLst>
                  <a:gd name="T0" fmla="*/ 7 w 7"/>
                  <a:gd name="T1" fmla="*/ 2519 h 7"/>
                  <a:gd name="T2" fmla="*/ 7 w 7"/>
                  <a:gd name="T3" fmla="*/ 2517 h 7"/>
                  <a:gd name="T4" fmla="*/ 5 w 7"/>
                  <a:gd name="T5" fmla="*/ 2516 h 7"/>
                  <a:gd name="T6" fmla="*/ 3 w 7"/>
                  <a:gd name="T7" fmla="*/ 2516 h 7"/>
                  <a:gd name="T8" fmla="*/ 1 w 7"/>
                  <a:gd name="T9" fmla="*/ 2516 h 7"/>
                  <a:gd name="T10" fmla="*/ 0 w 7"/>
                  <a:gd name="T11" fmla="*/ 2517 h 7"/>
                  <a:gd name="T12" fmla="*/ 0 w 7"/>
                  <a:gd name="T13" fmla="*/ 2519 h 7"/>
                  <a:gd name="T14" fmla="*/ 0 w 7"/>
                  <a:gd name="T15" fmla="*/ 2521 h 7"/>
                  <a:gd name="T16" fmla="*/ 1 w 7"/>
                  <a:gd name="T17" fmla="*/ 2523 h 7"/>
                  <a:gd name="T18" fmla="*/ 3 w 7"/>
                  <a:gd name="T19" fmla="*/ 2523 h 7"/>
                  <a:gd name="T20" fmla="*/ 5 w 7"/>
                  <a:gd name="T21" fmla="*/ 2523 h 7"/>
                  <a:gd name="T22" fmla="*/ 7 w 7"/>
                  <a:gd name="T23" fmla="*/ 2521 h 7"/>
                  <a:gd name="T24" fmla="*/ 7 w 7"/>
                  <a:gd name="T25" fmla="*/ 2519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7"/>
                  <a:gd name="T41" fmla="*/ 7 w 7"/>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7">
                    <a:moveTo>
                      <a:pt x="7" y="3"/>
                    </a:moveTo>
                    <a:lnTo>
                      <a:pt x="7" y="1"/>
                    </a:lnTo>
                    <a:lnTo>
                      <a:pt x="5" y="0"/>
                    </a:lnTo>
                    <a:lnTo>
                      <a:pt x="3" y="0"/>
                    </a:lnTo>
                    <a:lnTo>
                      <a:pt x="1" y="0"/>
                    </a:lnTo>
                    <a:lnTo>
                      <a:pt x="0" y="1"/>
                    </a:lnTo>
                    <a:lnTo>
                      <a:pt x="0" y="3"/>
                    </a:lnTo>
                    <a:lnTo>
                      <a:pt x="0" y="5"/>
                    </a:lnTo>
                    <a:lnTo>
                      <a:pt x="1" y="7"/>
                    </a:lnTo>
                    <a:lnTo>
                      <a:pt x="3" y="7"/>
                    </a:lnTo>
                    <a:lnTo>
                      <a:pt x="5" y="7"/>
                    </a:lnTo>
                    <a:lnTo>
                      <a:pt x="7" y="5"/>
                    </a:lnTo>
                    <a:lnTo>
                      <a:pt x="7" y="3"/>
                    </a:lnTo>
                  </a:path>
                </a:pathLst>
              </a:custGeom>
              <a:noFill/>
              <a:ln w="676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142" name="Group 465"/>
            <p:cNvGrpSpPr>
              <a:grpSpLocks/>
            </p:cNvGrpSpPr>
            <p:nvPr/>
          </p:nvGrpSpPr>
          <p:grpSpPr bwMode="auto">
            <a:xfrm>
              <a:off x="4046" y="2429"/>
              <a:ext cx="180" cy="181"/>
              <a:chOff x="4046" y="2429"/>
              <a:chExt cx="180" cy="181"/>
            </a:xfrm>
          </p:grpSpPr>
          <p:sp>
            <p:nvSpPr>
              <p:cNvPr id="39433" name="Freeform 466"/>
              <p:cNvSpPr>
                <a:spLocks/>
              </p:cNvSpPr>
              <p:nvPr/>
            </p:nvSpPr>
            <p:spPr bwMode="auto">
              <a:xfrm>
                <a:off x="4046" y="2429"/>
                <a:ext cx="180" cy="181"/>
              </a:xfrm>
              <a:custGeom>
                <a:avLst/>
                <a:gdLst>
                  <a:gd name="T0" fmla="*/ 99 w 180"/>
                  <a:gd name="T1" fmla="*/ 2429 h 181"/>
                  <a:gd name="T2" fmla="*/ 33 w 180"/>
                  <a:gd name="T3" fmla="*/ 2450 h 181"/>
                  <a:gd name="T4" fmla="*/ 0 w 180"/>
                  <a:gd name="T5" fmla="*/ 2503 h 181"/>
                  <a:gd name="T6" fmla="*/ 2 w 180"/>
                  <a:gd name="T7" fmla="*/ 2529 h 181"/>
                  <a:gd name="T8" fmla="*/ 32 w 180"/>
                  <a:gd name="T9" fmla="*/ 2588 h 181"/>
                  <a:gd name="T10" fmla="*/ 88 w 180"/>
                  <a:gd name="T11" fmla="*/ 2610 h 181"/>
                  <a:gd name="T12" fmla="*/ 111 w 180"/>
                  <a:gd name="T13" fmla="*/ 2607 h 181"/>
                  <a:gd name="T14" fmla="*/ 164 w 180"/>
                  <a:gd name="T15" fmla="*/ 2571 h 181"/>
                  <a:gd name="T16" fmla="*/ 180 w 180"/>
                  <a:gd name="T17" fmla="*/ 2519 h 181"/>
                  <a:gd name="T18" fmla="*/ 177 w 180"/>
                  <a:gd name="T19" fmla="*/ 2497 h 181"/>
                  <a:gd name="T20" fmla="*/ 140 w 180"/>
                  <a:gd name="T21" fmla="*/ 2444 h 181"/>
                  <a:gd name="T22" fmla="*/ 99 w 180"/>
                  <a:gd name="T23" fmla="*/ 2429 h 1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0"/>
                  <a:gd name="T37" fmla="*/ 0 h 181"/>
                  <a:gd name="T38" fmla="*/ 180 w 180"/>
                  <a:gd name="T39" fmla="*/ 181 h 1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0" h="181">
                    <a:moveTo>
                      <a:pt x="99" y="0"/>
                    </a:moveTo>
                    <a:lnTo>
                      <a:pt x="33" y="21"/>
                    </a:lnTo>
                    <a:lnTo>
                      <a:pt x="0" y="74"/>
                    </a:lnTo>
                    <a:lnTo>
                      <a:pt x="2" y="100"/>
                    </a:lnTo>
                    <a:lnTo>
                      <a:pt x="32" y="159"/>
                    </a:lnTo>
                    <a:lnTo>
                      <a:pt x="88" y="181"/>
                    </a:lnTo>
                    <a:lnTo>
                      <a:pt x="111" y="178"/>
                    </a:lnTo>
                    <a:lnTo>
                      <a:pt x="164" y="142"/>
                    </a:lnTo>
                    <a:lnTo>
                      <a:pt x="180" y="90"/>
                    </a:lnTo>
                    <a:lnTo>
                      <a:pt x="177" y="68"/>
                    </a:lnTo>
                    <a:lnTo>
                      <a:pt x="140" y="15"/>
                    </a:lnTo>
                    <a:lnTo>
                      <a:pt x="99" y="0"/>
                    </a:ln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43" name="Group 467"/>
            <p:cNvGrpSpPr>
              <a:grpSpLocks/>
            </p:cNvGrpSpPr>
            <p:nvPr/>
          </p:nvGrpSpPr>
          <p:grpSpPr bwMode="auto">
            <a:xfrm>
              <a:off x="4046" y="2429"/>
              <a:ext cx="180" cy="181"/>
              <a:chOff x="4046" y="2429"/>
              <a:chExt cx="180" cy="181"/>
            </a:xfrm>
          </p:grpSpPr>
          <p:sp>
            <p:nvSpPr>
              <p:cNvPr id="39432" name="Freeform 468"/>
              <p:cNvSpPr>
                <a:spLocks/>
              </p:cNvSpPr>
              <p:nvPr/>
            </p:nvSpPr>
            <p:spPr bwMode="auto">
              <a:xfrm>
                <a:off x="4046" y="2429"/>
                <a:ext cx="180" cy="181"/>
              </a:xfrm>
              <a:custGeom>
                <a:avLst/>
                <a:gdLst>
                  <a:gd name="T0" fmla="*/ 180 w 180"/>
                  <a:gd name="T1" fmla="*/ 2519 h 181"/>
                  <a:gd name="T2" fmla="*/ 157 w 180"/>
                  <a:gd name="T3" fmla="*/ 2458 h 181"/>
                  <a:gd name="T4" fmla="*/ 99 w 180"/>
                  <a:gd name="T5" fmla="*/ 2429 h 181"/>
                  <a:gd name="T6" fmla="*/ 74 w 180"/>
                  <a:gd name="T7" fmla="*/ 2432 h 181"/>
                  <a:gd name="T8" fmla="*/ 18 w 180"/>
                  <a:gd name="T9" fmla="*/ 2465 h 181"/>
                  <a:gd name="T10" fmla="*/ 0 w 180"/>
                  <a:gd name="T11" fmla="*/ 2503 h 181"/>
                  <a:gd name="T12" fmla="*/ 2 w 180"/>
                  <a:gd name="T13" fmla="*/ 2529 h 181"/>
                  <a:gd name="T14" fmla="*/ 32 w 180"/>
                  <a:gd name="T15" fmla="*/ 2588 h 181"/>
                  <a:gd name="T16" fmla="*/ 88 w 180"/>
                  <a:gd name="T17" fmla="*/ 2610 h 181"/>
                  <a:gd name="T18" fmla="*/ 111 w 180"/>
                  <a:gd name="T19" fmla="*/ 2607 h 181"/>
                  <a:gd name="T20" fmla="*/ 164 w 180"/>
                  <a:gd name="T21" fmla="*/ 2571 h 181"/>
                  <a:gd name="T22" fmla="*/ 179 w 180"/>
                  <a:gd name="T23" fmla="*/ 2530 h 1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0"/>
                  <a:gd name="T37" fmla="*/ 0 h 181"/>
                  <a:gd name="T38" fmla="*/ 180 w 180"/>
                  <a:gd name="T39" fmla="*/ 181 h 1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0" h="181">
                    <a:moveTo>
                      <a:pt x="180" y="90"/>
                    </a:moveTo>
                    <a:lnTo>
                      <a:pt x="157" y="29"/>
                    </a:lnTo>
                    <a:lnTo>
                      <a:pt x="99" y="0"/>
                    </a:lnTo>
                    <a:lnTo>
                      <a:pt x="74" y="3"/>
                    </a:lnTo>
                    <a:lnTo>
                      <a:pt x="18" y="36"/>
                    </a:lnTo>
                    <a:lnTo>
                      <a:pt x="0" y="74"/>
                    </a:lnTo>
                    <a:lnTo>
                      <a:pt x="2" y="100"/>
                    </a:lnTo>
                    <a:lnTo>
                      <a:pt x="32" y="159"/>
                    </a:lnTo>
                    <a:lnTo>
                      <a:pt x="88" y="181"/>
                    </a:lnTo>
                    <a:lnTo>
                      <a:pt x="111" y="178"/>
                    </a:lnTo>
                    <a:lnTo>
                      <a:pt x="164" y="142"/>
                    </a:lnTo>
                    <a:lnTo>
                      <a:pt x="179" y="101"/>
                    </a:lnTo>
                  </a:path>
                </a:pathLst>
              </a:custGeom>
              <a:noFill/>
              <a:ln w="676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144" name="Group 469"/>
            <p:cNvGrpSpPr>
              <a:grpSpLocks/>
            </p:cNvGrpSpPr>
            <p:nvPr/>
          </p:nvGrpSpPr>
          <p:grpSpPr bwMode="auto">
            <a:xfrm>
              <a:off x="4151" y="2533"/>
              <a:ext cx="77" cy="77"/>
              <a:chOff x="4151" y="2533"/>
              <a:chExt cx="77" cy="77"/>
            </a:xfrm>
          </p:grpSpPr>
          <p:sp>
            <p:nvSpPr>
              <p:cNvPr id="39429" name="Freeform 470"/>
              <p:cNvSpPr>
                <a:spLocks/>
              </p:cNvSpPr>
              <p:nvPr/>
            </p:nvSpPr>
            <p:spPr bwMode="auto">
              <a:xfrm>
                <a:off x="4151" y="2533"/>
                <a:ext cx="77" cy="77"/>
              </a:xfrm>
              <a:custGeom>
                <a:avLst/>
                <a:gdLst>
                  <a:gd name="T0" fmla="*/ 70 w 77"/>
                  <a:gd name="T1" fmla="*/ 2554 h 77"/>
                  <a:gd name="T2" fmla="*/ 17 w 77"/>
                  <a:gd name="T3" fmla="*/ 2554 h 77"/>
                  <a:gd name="T4" fmla="*/ 17 w 77"/>
                  <a:gd name="T5" fmla="*/ 2558 h 77"/>
                  <a:gd name="T6" fmla="*/ 14 w 77"/>
                  <a:gd name="T7" fmla="*/ 2558 h 77"/>
                  <a:gd name="T8" fmla="*/ 14 w 77"/>
                  <a:gd name="T9" fmla="*/ 2568 h 77"/>
                  <a:gd name="T10" fmla="*/ 11 w 77"/>
                  <a:gd name="T11" fmla="*/ 2572 h 77"/>
                  <a:gd name="T12" fmla="*/ 11 w 77"/>
                  <a:gd name="T13" fmla="*/ 2586 h 77"/>
                  <a:gd name="T14" fmla="*/ 7 w 77"/>
                  <a:gd name="T15" fmla="*/ 2589 h 77"/>
                  <a:gd name="T16" fmla="*/ 7 w 77"/>
                  <a:gd name="T17" fmla="*/ 2596 h 77"/>
                  <a:gd name="T18" fmla="*/ 4 w 77"/>
                  <a:gd name="T19" fmla="*/ 2599 h 77"/>
                  <a:gd name="T20" fmla="*/ 4 w 77"/>
                  <a:gd name="T21" fmla="*/ 2603 h 77"/>
                  <a:gd name="T22" fmla="*/ 0 w 77"/>
                  <a:gd name="T23" fmla="*/ 2606 h 77"/>
                  <a:gd name="T24" fmla="*/ 0 w 77"/>
                  <a:gd name="T25" fmla="*/ 2610 h 77"/>
                  <a:gd name="T26" fmla="*/ 11 w 77"/>
                  <a:gd name="T27" fmla="*/ 2610 h 77"/>
                  <a:gd name="T28" fmla="*/ 11 w 77"/>
                  <a:gd name="T29" fmla="*/ 2606 h 77"/>
                  <a:gd name="T30" fmla="*/ 21 w 77"/>
                  <a:gd name="T31" fmla="*/ 2606 h 77"/>
                  <a:gd name="T32" fmla="*/ 21 w 77"/>
                  <a:gd name="T33" fmla="*/ 2603 h 77"/>
                  <a:gd name="T34" fmla="*/ 28 w 77"/>
                  <a:gd name="T35" fmla="*/ 2603 h 77"/>
                  <a:gd name="T36" fmla="*/ 28 w 77"/>
                  <a:gd name="T37" fmla="*/ 2599 h 77"/>
                  <a:gd name="T38" fmla="*/ 35 w 77"/>
                  <a:gd name="T39" fmla="*/ 2599 h 77"/>
                  <a:gd name="T40" fmla="*/ 35 w 77"/>
                  <a:gd name="T41" fmla="*/ 2596 h 77"/>
                  <a:gd name="T42" fmla="*/ 38 w 77"/>
                  <a:gd name="T43" fmla="*/ 2596 h 77"/>
                  <a:gd name="T44" fmla="*/ 45 w 77"/>
                  <a:gd name="T45" fmla="*/ 2589 h 77"/>
                  <a:gd name="T46" fmla="*/ 49 w 77"/>
                  <a:gd name="T47" fmla="*/ 2589 h 77"/>
                  <a:gd name="T48" fmla="*/ 49 w 77"/>
                  <a:gd name="T49" fmla="*/ 2586 h 77"/>
                  <a:gd name="T50" fmla="*/ 52 w 77"/>
                  <a:gd name="T51" fmla="*/ 2586 h 77"/>
                  <a:gd name="T52" fmla="*/ 52 w 77"/>
                  <a:gd name="T53" fmla="*/ 2582 h 77"/>
                  <a:gd name="T54" fmla="*/ 56 w 77"/>
                  <a:gd name="T55" fmla="*/ 2582 h 77"/>
                  <a:gd name="T56" fmla="*/ 56 w 77"/>
                  <a:gd name="T57" fmla="*/ 2579 h 77"/>
                  <a:gd name="T58" fmla="*/ 59 w 77"/>
                  <a:gd name="T59" fmla="*/ 2579 h 77"/>
                  <a:gd name="T60" fmla="*/ 59 w 77"/>
                  <a:gd name="T61" fmla="*/ 2572 h 77"/>
                  <a:gd name="T62" fmla="*/ 63 w 77"/>
                  <a:gd name="T63" fmla="*/ 2572 h 77"/>
                  <a:gd name="T64" fmla="*/ 63 w 77"/>
                  <a:gd name="T65" fmla="*/ 2568 h 77"/>
                  <a:gd name="T66" fmla="*/ 66 w 77"/>
                  <a:gd name="T67" fmla="*/ 2568 h 77"/>
                  <a:gd name="T68" fmla="*/ 66 w 77"/>
                  <a:gd name="T69" fmla="*/ 2561 h 77"/>
                  <a:gd name="T70" fmla="*/ 70 w 77"/>
                  <a:gd name="T71" fmla="*/ 2561 h 77"/>
                  <a:gd name="T72" fmla="*/ 70 w 77"/>
                  <a:gd name="T73" fmla="*/ 2554 h 7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7"/>
                  <a:gd name="T112" fmla="*/ 0 h 77"/>
                  <a:gd name="T113" fmla="*/ 77 w 77"/>
                  <a:gd name="T114" fmla="*/ 77 h 7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7" h="77">
                    <a:moveTo>
                      <a:pt x="70" y="21"/>
                    </a:moveTo>
                    <a:lnTo>
                      <a:pt x="17" y="21"/>
                    </a:lnTo>
                    <a:lnTo>
                      <a:pt x="17" y="25"/>
                    </a:lnTo>
                    <a:lnTo>
                      <a:pt x="14" y="25"/>
                    </a:lnTo>
                    <a:lnTo>
                      <a:pt x="14" y="35"/>
                    </a:lnTo>
                    <a:lnTo>
                      <a:pt x="11" y="39"/>
                    </a:lnTo>
                    <a:lnTo>
                      <a:pt x="11" y="53"/>
                    </a:lnTo>
                    <a:lnTo>
                      <a:pt x="7" y="56"/>
                    </a:lnTo>
                    <a:lnTo>
                      <a:pt x="7" y="63"/>
                    </a:lnTo>
                    <a:lnTo>
                      <a:pt x="4" y="66"/>
                    </a:lnTo>
                    <a:lnTo>
                      <a:pt x="4" y="70"/>
                    </a:lnTo>
                    <a:lnTo>
                      <a:pt x="0" y="73"/>
                    </a:lnTo>
                    <a:lnTo>
                      <a:pt x="0" y="77"/>
                    </a:lnTo>
                    <a:lnTo>
                      <a:pt x="11" y="77"/>
                    </a:lnTo>
                    <a:lnTo>
                      <a:pt x="11" y="73"/>
                    </a:lnTo>
                    <a:lnTo>
                      <a:pt x="21" y="73"/>
                    </a:lnTo>
                    <a:lnTo>
                      <a:pt x="21" y="70"/>
                    </a:lnTo>
                    <a:lnTo>
                      <a:pt x="28" y="70"/>
                    </a:lnTo>
                    <a:lnTo>
                      <a:pt x="28" y="66"/>
                    </a:lnTo>
                    <a:lnTo>
                      <a:pt x="35" y="66"/>
                    </a:lnTo>
                    <a:lnTo>
                      <a:pt x="35" y="63"/>
                    </a:lnTo>
                    <a:lnTo>
                      <a:pt x="38" y="63"/>
                    </a:lnTo>
                    <a:lnTo>
                      <a:pt x="45" y="56"/>
                    </a:lnTo>
                    <a:lnTo>
                      <a:pt x="49" y="56"/>
                    </a:lnTo>
                    <a:lnTo>
                      <a:pt x="49" y="53"/>
                    </a:lnTo>
                    <a:lnTo>
                      <a:pt x="52" y="53"/>
                    </a:lnTo>
                    <a:lnTo>
                      <a:pt x="52" y="49"/>
                    </a:lnTo>
                    <a:lnTo>
                      <a:pt x="56" y="49"/>
                    </a:lnTo>
                    <a:lnTo>
                      <a:pt x="56" y="46"/>
                    </a:lnTo>
                    <a:lnTo>
                      <a:pt x="59" y="46"/>
                    </a:lnTo>
                    <a:lnTo>
                      <a:pt x="59" y="39"/>
                    </a:lnTo>
                    <a:lnTo>
                      <a:pt x="63" y="39"/>
                    </a:lnTo>
                    <a:lnTo>
                      <a:pt x="63" y="35"/>
                    </a:lnTo>
                    <a:lnTo>
                      <a:pt x="66" y="35"/>
                    </a:lnTo>
                    <a:lnTo>
                      <a:pt x="66" y="28"/>
                    </a:lnTo>
                    <a:lnTo>
                      <a:pt x="70" y="28"/>
                    </a:lnTo>
                    <a:lnTo>
                      <a:pt x="70" y="21"/>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430" name="Freeform 471"/>
              <p:cNvSpPr>
                <a:spLocks/>
              </p:cNvSpPr>
              <p:nvPr/>
            </p:nvSpPr>
            <p:spPr bwMode="auto">
              <a:xfrm>
                <a:off x="4151" y="2533"/>
                <a:ext cx="77" cy="77"/>
              </a:xfrm>
              <a:custGeom>
                <a:avLst/>
                <a:gdLst>
                  <a:gd name="T0" fmla="*/ 73 w 77"/>
                  <a:gd name="T1" fmla="*/ 2544 h 77"/>
                  <a:gd name="T2" fmla="*/ 56 w 77"/>
                  <a:gd name="T3" fmla="*/ 2544 h 77"/>
                  <a:gd name="T4" fmla="*/ 56 w 77"/>
                  <a:gd name="T5" fmla="*/ 2547 h 77"/>
                  <a:gd name="T6" fmla="*/ 45 w 77"/>
                  <a:gd name="T7" fmla="*/ 2547 h 77"/>
                  <a:gd name="T8" fmla="*/ 45 w 77"/>
                  <a:gd name="T9" fmla="*/ 2551 h 77"/>
                  <a:gd name="T10" fmla="*/ 38 w 77"/>
                  <a:gd name="T11" fmla="*/ 2551 h 77"/>
                  <a:gd name="T12" fmla="*/ 35 w 77"/>
                  <a:gd name="T13" fmla="*/ 2554 h 77"/>
                  <a:gd name="T14" fmla="*/ 73 w 77"/>
                  <a:gd name="T15" fmla="*/ 2554 h 77"/>
                  <a:gd name="T16" fmla="*/ 73 w 77"/>
                  <a:gd name="T17" fmla="*/ 2544 h 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7"/>
                  <a:gd name="T28" fmla="*/ 0 h 77"/>
                  <a:gd name="T29" fmla="*/ 77 w 77"/>
                  <a:gd name="T30" fmla="*/ 77 h 7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7" h="77">
                    <a:moveTo>
                      <a:pt x="73" y="11"/>
                    </a:moveTo>
                    <a:lnTo>
                      <a:pt x="56" y="11"/>
                    </a:lnTo>
                    <a:lnTo>
                      <a:pt x="56" y="14"/>
                    </a:lnTo>
                    <a:lnTo>
                      <a:pt x="45" y="14"/>
                    </a:lnTo>
                    <a:lnTo>
                      <a:pt x="45" y="18"/>
                    </a:lnTo>
                    <a:lnTo>
                      <a:pt x="38" y="18"/>
                    </a:lnTo>
                    <a:lnTo>
                      <a:pt x="35" y="21"/>
                    </a:lnTo>
                    <a:lnTo>
                      <a:pt x="73" y="21"/>
                    </a:lnTo>
                    <a:lnTo>
                      <a:pt x="73" y="11"/>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431" name="Freeform 472"/>
              <p:cNvSpPr>
                <a:spLocks/>
              </p:cNvSpPr>
              <p:nvPr/>
            </p:nvSpPr>
            <p:spPr bwMode="auto">
              <a:xfrm>
                <a:off x="4151" y="2533"/>
                <a:ext cx="77" cy="77"/>
              </a:xfrm>
              <a:custGeom>
                <a:avLst/>
                <a:gdLst>
                  <a:gd name="T0" fmla="*/ 77 w 77"/>
                  <a:gd name="T1" fmla="*/ 2533 h 77"/>
                  <a:gd name="T2" fmla="*/ 73 w 77"/>
                  <a:gd name="T3" fmla="*/ 2533 h 77"/>
                  <a:gd name="T4" fmla="*/ 70 w 77"/>
                  <a:gd name="T5" fmla="*/ 2537 h 77"/>
                  <a:gd name="T6" fmla="*/ 66 w 77"/>
                  <a:gd name="T7" fmla="*/ 2537 h 77"/>
                  <a:gd name="T8" fmla="*/ 66 w 77"/>
                  <a:gd name="T9" fmla="*/ 2540 h 77"/>
                  <a:gd name="T10" fmla="*/ 63 w 77"/>
                  <a:gd name="T11" fmla="*/ 2540 h 77"/>
                  <a:gd name="T12" fmla="*/ 63 w 77"/>
                  <a:gd name="T13" fmla="*/ 2544 h 77"/>
                  <a:gd name="T14" fmla="*/ 77 w 77"/>
                  <a:gd name="T15" fmla="*/ 2544 h 77"/>
                  <a:gd name="T16" fmla="*/ 77 w 77"/>
                  <a:gd name="T17" fmla="*/ 2533 h 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7"/>
                  <a:gd name="T28" fmla="*/ 0 h 77"/>
                  <a:gd name="T29" fmla="*/ 77 w 77"/>
                  <a:gd name="T30" fmla="*/ 77 h 7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7" h="77">
                    <a:moveTo>
                      <a:pt x="77" y="0"/>
                    </a:moveTo>
                    <a:lnTo>
                      <a:pt x="73" y="0"/>
                    </a:lnTo>
                    <a:lnTo>
                      <a:pt x="70" y="4"/>
                    </a:lnTo>
                    <a:lnTo>
                      <a:pt x="66" y="4"/>
                    </a:lnTo>
                    <a:lnTo>
                      <a:pt x="66" y="7"/>
                    </a:lnTo>
                    <a:lnTo>
                      <a:pt x="63" y="7"/>
                    </a:lnTo>
                    <a:lnTo>
                      <a:pt x="63" y="11"/>
                    </a:lnTo>
                    <a:lnTo>
                      <a:pt x="77" y="11"/>
                    </a:lnTo>
                    <a:lnTo>
                      <a:pt x="77"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45" name="Group 473"/>
            <p:cNvGrpSpPr>
              <a:grpSpLocks/>
            </p:cNvGrpSpPr>
            <p:nvPr/>
          </p:nvGrpSpPr>
          <p:grpSpPr bwMode="auto">
            <a:xfrm>
              <a:off x="4047" y="2502"/>
              <a:ext cx="118" cy="56"/>
              <a:chOff x="4047" y="2502"/>
              <a:chExt cx="118" cy="56"/>
            </a:xfrm>
          </p:grpSpPr>
          <p:sp>
            <p:nvSpPr>
              <p:cNvPr id="39428" name="Freeform 474"/>
              <p:cNvSpPr>
                <a:spLocks/>
              </p:cNvSpPr>
              <p:nvPr/>
            </p:nvSpPr>
            <p:spPr bwMode="auto">
              <a:xfrm>
                <a:off x="4047" y="2502"/>
                <a:ext cx="118" cy="56"/>
              </a:xfrm>
              <a:custGeom>
                <a:avLst/>
                <a:gdLst>
                  <a:gd name="T0" fmla="*/ 115 w 118"/>
                  <a:gd name="T1" fmla="*/ 2502 h 56"/>
                  <a:gd name="T2" fmla="*/ 0 w 118"/>
                  <a:gd name="T3" fmla="*/ 2502 h 56"/>
                  <a:gd name="T4" fmla="*/ 0 w 118"/>
                  <a:gd name="T5" fmla="*/ 2512 h 56"/>
                  <a:gd name="T6" fmla="*/ 3 w 118"/>
                  <a:gd name="T7" fmla="*/ 2512 h 56"/>
                  <a:gd name="T8" fmla="*/ 3 w 118"/>
                  <a:gd name="T9" fmla="*/ 2516 h 56"/>
                  <a:gd name="T10" fmla="*/ 6 w 118"/>
                  <a:gd name="T11" fmla="*/ 2519 h 56"/>
                  <a:gd name="T12" fmla="*/ 10 w 118"/>
                  <a:gd name="T13" fmla="*/ 2519 h 56"/>
                  <a:gd name="T14" fmla="*/ 10 w 118"/>
                  <a:gd name="T15" fmla="*/ 2523 h 56"/>
                  <a:gd name="T16" fmla="*/ 17 w 118"/>
                  <a:gd name="T17" fmla="*/ 2530 h 56"/>
                  <a:gd name="T18" fmla="*/ 20 w 118"/>
                  <a:gd name="T19" fmla="*/ 2530 h 56"/>
                  <a:gd name="T20" fmla="*/ 20 w 118"/>
                  <a:gd name="T21" fmla="*/ 2533 h 56"/>
                  <a:gd name="T22" fmla="*/ 24 w 118"/>
                  <a:gd name="T23" fmla="*/ 2533 h 56"/>
                  <a:gd name="T24" fmla="*/ 27 w 118"/>
                  <a:gd name="T25" fmla="*/ 2537 h 56"/>
                  <a:gd name="T26" fmla="*/ 31 w 118"/>
                  <a:gd name="T27" fmla="*/ 2537 h 56"/>
                  <a:gd name="T28" fmla="*/ 31 w 118"/>
                  <a:gd name="T29" fmla="*/ 2540 h 56"/>
                  <a:gd name="T30" fmla="*/ 38 w 118"/>
                  <a:gd name="T31" fmla="*/ 2540 h 56"/>
                  <a:gd name="T32" fmla="*/ 38 w 118"/>
                  <a:gd name="T33" fmla="*/ 2544 h 56"/>
                  <a:gd name="T34" fmla="*/ 45 w 118"/>
                  <a:gd name="T35" fmla="*/ 2544 h 56"/>
                  <a:gd name="T36" fmla="*/ 45 w 118"/>
                  <a:gd name="T37" fmla="*/ 2547 h 56"/>
                  <a:gd name="T38" fmla="*/ 52 w 118"/>
                  <a:gd name="T39" fmla="*/ 2547 h 56"/>
                  <a:gd name="T40" fmla="*/ 55 w 118"/>
                  <a:gd name="T41" fmla="*/ 2551 h 56"/>
                  <a:gd name="T42" fmla="*/ 66 w 118"/>
                  <a:gd name="T43" fmla="*/ 2551 h 56"/>
                  <a:gd name="T44" fmla="*/ 66 w 118"/>
                  <a:gd name="T45" fmla="*/ 2554 h 56"/>
                  <a:gd name="T46" fmla="*/ 87 w 118"/>
                  <a:gd name="T47" fmla="*/ 2554 h 56"/>
                  <a:gd name="T48" fmla="*/ 87 w 118"/>
                  <a:gd name="T49" fmla="*/ 2558 h 56"/>
                  <a:gd name="T50" fmla="*/ 118 w 118"/>
                  <a:gd name="T51" fmla="*/ 2558 h 56"/>
                  <a:gd name="T52" fmla="*/ 118 w 118"/>
                  <a:gd name="T53" fmla="*/ 2523 h 56"/>
                  <a:gd name="T54" fmla="*/ 115 w 118"/>
                  <a:gd name="T55" fmla="*/ 2523 h 56"/>
                  <a:gd name="T56" fmla="*/ 115 w 118"/>
                  <a:gd name="T57" fmla="*/ 2502 h 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8"/>
                  <a:gd name="T88" fmla="*/ 0 h 56"/>
                  <a:gd name="T89" fmla="*/ 118 w 118"/>
                  <a:gd name="T90" fmla="*/ 56 h 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8" h="56">
                    <a:moveTo>
                      <a:pt x="115" y="0"/>
                    </a:moveTo>
                    <a:lnTo>
                      <a:pt x="0" y="0"/>
                    </a:lnTo>
                    <a:lnTo>
                      <a:pt x="0" y="10"/>
                    </a:lnTo>
                    <a:lnTo>
                      <a:pt x="3" y="10"/>
                    </a:lnTo>
                    <a:lnTo>
                      <a:pt x="3" y="14"/>
                    </a:lnTo>
                    <a:lnTo>
                      <a:pt x="6" y="17"/>
                    </a:lnTo>
                    <a:lnTo>
                      <a:pt x="10" y="17"/>
                    </a:lnTo>
                    <a:lnTo>
                      <a:pt x="10" y="21"/>
                    </a:lnTo>
                    <a:lnTo>
                      <a:pt x="17" y="28"/>
                    </a:lnTo>
                    <a:lnTo>
                      <a:pt x="20" y="28"/>
                    </a:lnTo>
                    <a:lnTo>
                      <a:pt x="20" y="31"/>
                    </a:lnTo>
                    <a:lnTo>
                      <a:pt x="24" y="31"/>
                    </a:lnTo>
                    <a:lnTo>
                      <a:pt x="27" y="35"/>
                    </a:lnTo>
                    <a:lnTo>
                      <a:pt x="31" y="35"/>
                    </a:lnTo>
                    <a:lnTo>
                      <a:pt x="31" y="38"/>
                    </a:lnTo>
                    <a:lnTo>
                      <a:pt x="38" y="38"/>
                    </a:lnTo>
                    <a:lnTo>
                      <a:pt x="38" y="42"/>
                    </a:lnTo>
                    <a:lnTo>
                      <a:pt x="45" y="42"/>
                    </a:lnTo>
                    <a:lnTo>
                      <a:pt x="45" y="45"/>
                    </a:lnTo>
                    <a:lnTo>
                      <a:pt x="52" y="45"/>
                    </a:lnTo>
                    <a:lnTo>
                      <a:pt x="55" y="49"/>
                    </a:lnTo>
                    <a:lnTo>
                      <a:pt x="66" y="49"/>
                    </a:lnTo>
                    <a:lnTo>
                      <a:pt x="66" y="52"/>
                    </a:lnTo>
                    <a:lnTo>
                      <a:pt x="87" y="52"/>
                    </a:lnTo>
                    <a:lnTo>
                      <a:pt x="87" y="56"/>
                    </a:lnTo>
                    <a:lnTo>
                      <a:pt x="118" y="56"/>
                    </a:lnTo>
                    <a:lnTo>
                      <a:pt x="118" y="21"/>
                    </a:lnTo>
                    <a:lnTo>
                      <a:pt x="115" y="21"/>
                    </a:lnTo>
                    <a:lnTo>
                      <a:pt x="115"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46" name="Group 475"/>
            <p:cNvGrpSpPr>
              <a:grpSpLocks/>
            </p:cNvGrpSpPr>
            <p:nvPr/>
          </p:nvGrpSpPr>
          <p:grpSpPr bwMode="auto">
            <a:xfrm>
              <a:off x="4050" y="2446"/>
              <a:ext cx="108" cy="56"/>
              <a:chOff x="4050" y="2446"/>
              <a:chExt cx="108" cy="56"/>
            </a:xfrm>
          </p:grpSpPr>
          <p:sp>
            <p:nvSpPr>
              <p:cNvPr id="39427" name="Freeform 476"/>
              <p:cNvSpPr>
                <a:spLocks/>
              </p:cNvSpPr>
              <p:nvPr/>
            </p:nvSpPr>
            <p:spPr bwMode="auto">
              <a:xfrm>
                <a:off x="4050" y="2446"/>
                <a:ext cx="108" cy="56"/>
              </a:xfrm>
              <a:custGeom>
                <a:avLst/>
                <a:gdLst>
                  <a:gd name="T0" fmla="*/ 91 w 108"/>
                  <a:gd name="T1" fmla="*/ 2446 h 56"/>
                  <a:gd name="T2" fmla="*/ 31 w 108"/>
                  <a:gd name="T3" fmla="*/ 2446 h 56"/>
                  <a:gd name="T4" fmla="*/ 31 w 108"/>
                  <a:gd name="T5" fmla="*/ 2450 h 56"/>
                  <a:gd name="T6" fmla="*/ 28 w 108"/>
                  <a:gd name="T7" fmla="*/ 2450 h 56"/>
                  <a:gd name="T8" fmla="*/ 28 w 108"/>
                  <a:gd name="T9" fmla="*/ 2453 h 56"/>
                  <a:gd name="T10" fmla="*/ 24 w 108"/>
                  <a:gd name="T11" fmla="*/ 2453 h 56"/>
                  <a:gd name="T12" fmla="*/ 17 w 108"/>
                  <a:gd name="T13" fmla="*/ 2460 h 56"/>
                  <a:gd name="T14" fmla="*/ 17 w 108"/>
                  <a:gd name="T15" fmla="*/ 2464 h 56"/>
                  <a:gd name="T16" fmla="*/ 14 w 108"/>
                  <a:gd name="T17" fmla="*/ 2464 h 56"/>
                  <a:gd name="T18" fmla="*/ 14 w 108"/>
                  <a:gd name="T19" fmla="*/ 2467 h 56"/>
                  <a:gd name="T20" fmla="*/ 10 w 108"/>
                  <a:gd name="T21" fmla="*/ 2467 h 56"/>
                  <a:gd name="T22" fmla="*/ 10 w 108"/>
                  <a:gd name="T23" fmla="*/ 2474 h 56"/>
                  <a:gd name="T24" fmla="*/ 7 w 108"/>
                  <a:gd name="T25" fmla="*/ 2474 h 56"/>
                  <a:gd name="T26" fmla="*/ 7 w 108"/>
                  <a:gd name="T27" fmla="*/ 2481 h 56"/>
                  <a:gd name="T28" fmla="*/ 3 w 108"/>
                  <a:gd name="T29" fmla="*/ 2481 h 56"/>
                  <a:gd name="T30" fmla="*/ 3 w 108"/>
                  <a:gd name="T31" fmla="*/ 2488 h 56"/>
                  <a:gd name="T32" fmla="*/ 0 w 108"/>
                  <a:gd name="T33" fmla="*/ 2491 h 56"/>
                  <a:gd name="T34" fmla="*/ 0 w 108"/>
                  <a:gd name="T35" fmla="*/ 2502 h 56"/>
                  <a:gd name="T36" fmla="*/ 108 w 108"/>
                  <a:gd name="T37" fmla="*/ 2502 h 56"/>
                  <a:gd name="T38" fmla="*/ 108 w 108"/>
                  <a:gd name="T39" fmla="*/ 2488 h 56"/>
                  <a:gd name="T40" fmla="*/ 105 w 108"/>
                  <a:gd name="T41" fmla="*/ 2488 h 56"/>
                  <a:gd name="T42" fmla="*/ 105 w 108"/>
                  <a:gd name="T43" fmla="*/ 2477 h 56"/>
                  <a:gd name="T44" fmla="*/ 101 w 108"/>
                  <a:gd name="T45" fmla="*/ 2474 h 56"/>
                  <a:gd name="T46" fmla="*/ 101 w 108"/>
                  <a:gd name="T47" fmla="*/ 2467 h 56"/>
                  <a:gd name="T48" fmla="*/ 98 w 108"/>
                  <a:gd name="T49" fmla="*/ 2464 h 56"/>
                  <a:gd name="T50" fmla="*/ 98 w 108"/>
                  <a:gd name="T51" fmla="*/ 2460 h 56"/>
                  <a:gd name="T52" fmla="*/ 94 w 108"/>
                  <a:gd name="T53" fmla="*/ 2460 h 56"/>
                  <a:gd name="T54" fmla="*/ 94 w 108"/>
                  <a:gd name="T55" fmla="*/ 2453 h 56"/>
                  <a:gd name="T56" fmla="*/ 91 w 108"/>
                  <a:gd name="T57" fmla="*/ 2450 h 56"/>
                  <a:gd name="T58" fmla="*/ 91 w 108"/>
                  <a:gd name="T59" fmla="*/ 2446 h 5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08"/>
                  <a:gd name="T91" fmla="*/ 0 h 56"/>
                  <a:gd name="T92" fmla="*/ 108 w 108"/>
                  <a:gd name="T93" fmla="*/ 56 h 5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08" h="56">
                    <a:moveTo>
                      <a:pt x="91" y="0"/>
                    </a:moveTo>
                    <a:lnTo>
                      <a:pt x="31" y="0"/>
                    </a:lnTo>
                    <a:lnTo>
                      <a:pt x="31" y="4"/>
                    </a:lnTo>
                    <a:lnTo>
                      <a:pt x="28" y="4"/>
                    </a:lnTo>
                    <a:lnTo>
                      <a:pt x="28" y="7"/>
                    </a:lnTo>
                    <a:lnTo>
                      <a:pt x="24" y="7"/>
                    </a:lnTo>
                    <a:lnTo>
                      <a:pt x="17" y="14"/>
                    </a:lnTo>
                    <a:lnTo>
                      <a:pt x="17" y="18"/>
                    </a:lnTo>
                    <a:lnTo>
                      <a:pt x="14" y="18"/>
                    </a:lnTo>
                    <a:lnTo>
                      <a:pt x="14" y="21"/>
                    </a:lnTo>
                    <a:lnTo>
                      <a:pt x="10" y="21"/>
                    </a:lnTo>
                    <a:lnTo>
                      <a:pt x="10" y="28"/>
                    </a:lnTo>
                    <a:lnTo>
                      <a:pt x="7" y="28"/>
                    </a:lnTo>
                    <a:lnTo>
                      <a:pt x="7" y="35"/>
                    </a:lnTo>
                    <a:lnTo>
                      <a:pt x="3" y="35"/>
                    </a:lnTo>
                    <a:lnTo>
                      <a:pt x="3" y="42"/>
                    </a:lnTo>
                    <a:lnTo>
                      <a:pt x="0" y="45"/>
                    </a:lnTo>
                    <a:lnTo>
                      <a:pt x="0" y="56"/>
                    </a:lnTo>
                    <a:lnTo>
                      <a:pt x="108" y="56"/>
                    </a:lnTo>
                    <a:lnTo>
                      <a:pt x="108" y="42"/>
                    </a:lnTo>
                    <a:lnTo>
                      <a:pt x="105" y="42"/>
                    </a:lnTo>
                    <a:lnTo>
                      <a:pt x="105" y="31"/>
                    </a:lnTo>
                    <a:lnTo>
                      <a:pt x="101" y="28"/>
                    </a:lnTo>
                    <a:lnTo>
                      <a:pt x="101" y="21"/>
                    </a:lnTo>
                    <a:lnTo>
                      <a:pt x="98" y="18"/>
                    </a:lnTo>
                    <a:lnTo>
                      <a:pt x="98" y="14"/>
                    </a:lnTo>
                    <a:lnTo>
                      <a:pt x="94" y="14"/>
                    </a:lnTo>
                    <a:lnTo>
                      <a:pt x="94" y="7"/>
                    </a:lnTo>
                    <a:lnTo>
                      <a:pt x="91" y="4"/>
                    </a:lnTo>
                    <a:lnTo>
                      <a:pt x="91"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47" name="Group 477"/>
            <p:cNvGrpSpPr>
              <a:grpSpLocks/>
            </p:cNvGrpSpPr>
            <p:nvPr/>
          </p:nvGrpSpPr>
          <p:grpSpPr bwMode="auto">
            <a:xfrm>
              <a:off x="4085" y="2436"/>
              <a:ext cx="52" cy="10"/>
              <a:chOff x="4085" y="2436"/>
              <a:chExt cx="52" cy="10"/>
            </a:xfrm>
          </p:grpSpPr>
          <p:sp>
            <p:nvSpPr>
              <p:cNvPr id="39426" name="Freeform 478"/>
              <p:cNvSpPr>
                <a:spLocks/>
              </p:cNvSpPr>
              <p:nvPr/>
            </p:nvSpPr>
            <p:spPr bwMode="auto">
              <a:xfrm>
                <a:off x="4085" y="2436"/>
                <a:ext cx="52" cy="10"/>
              </a:xfrm>
              <a:custGeom>
                <a:avLst/>
                <a:gdLst>
                  <a:gd name="T0" fmla="*/ 49 w 52"/>
                  <a:gd name="T1" fmla="*/ 2436 h 10"/>
                  <a:gd name="T2" fmla="*/ 14 w 52"/>
                  <a:gd name="T3" fmla="*/ 2436 h 10"/>
                  <a:gd name="T4" fmla="*/ 10 w 52"/>
                  <a:gd name="T5" fmla="*/ 2439 h 10"/>
                  <a:gd name="T6" fmla="*/ 7 w 52"/>
                  <a:gd name="T7" fmla="*/ 2439 h 10"/>
                  <a:gd name="T8" fmla="*/ 7 w 52"/>
                  <a:gd name="T9" fmla="*/ 2443 h 10"/>
                  <a:gd name="T10" fmla="*/ 3 w 52"/>
                  <a:gd name="T11" fmla="*/ 2443 h 10"/>
                  <a:gd name="T12" fmla="*/ 0 w 52"/>
                  <a:gd name="T13" fmla="*/ 2446 h 10"/>
                  <a:gd name="T14" fmla="*/ 52 w 52"/>
                  <a:gd name="T15" fmla="*/ 2446 h 10"/>
                  <a:gd name="T16" fmla="*/ 52 w 52"/>
                  <a:gd name="T17" fmla="*/ 2443 h 10"/>
                  <a:gd name="T18" fmla="*/ 49 w 52"/>
                  <a:gd name="T19" fmla="*/ 2439 h 10"/>
                  <a:gd name="T20" fmla="*/ 49 w 52"/>
                  <a:gd name="T21" fmla="*/ 2436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2"/>
                  <a:gd name="T34" fmla="*/ 0 h 10"/>
                  <a:gd name="T35" fmla="*/ 52 w 52"/>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2" h="10">
                    <a:moveTo>
                      <a:pt x="49" y="0"/>
                    </a:moveTo>
                    <a:lnTo>
                      <a:pt x="14" y="0"/>
                    </a:lnTo>
                    <a:lnTo>
                      <a:pt x="10" y="3"/>
                    </a:lnTo>
                    <a:lnTo>
                      <a:pt x="7" y="3"/>
                    </a:lnTo>
                    <a:lnTo>
                      <a:pt x="7" y="7"/>
                    </a:lnTo>
                    <a:lnTo>
                      <a:pt x="3" y="7"/>
                    </a:lnTo>
                    <a:lnTo>
                      <a:pt x="0" y="10"/>
                    </a:lnTo>
                    <a:lnTo>
                      <a:pt x="52" y="10"/>
                    </a:lnTo>
                    <a:lnTo>
                      <a:pt x="52" y="7"/>
                    </a:lnTo>
                    <a:lnTo>
                      <a:pt x="49" y="3"/>
                    </a:lnTo>
                    <a:lnTo>
                      <a:pt x="49"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48" name="Group 479"/>
            <p:cNvGrpSpPr>
              <a:grpSpLocks/>
            </p:cNvGrpSpPr>
            <p:nvPr/>
          </p:nvGrpSpPr>
          <p:grpSpPr bwMode="auto">
            <a:xfrm>
              <a:off x="4106" y="2432"/>
              <a:ext cx="24" cy="3"/>
              <a:chOff x="4106" y="2432"/>
              <a:chExt cx="24" cy="3"/>
            </a:xfrm>
          </p:grpSpPr>
          <p:sp>
            <p:nvSpPr>
              <p:cNvPr id="39425" name="Freeform 480"/>
              <p:cNvSpPr>
                <a:spLocks/>
              </p:cNvSpPr>
              <p:nvPr/>
            </p:nvSpPr>
            <p:spPr bwMode="auto">
              <a:xfrm>
                <a:off x="4106" y="2432"/>
                <a:ext cx="24" cy="3"/>
              </a:xfrm>
              <a:custGeom>
                <a:avLst/>
                <a:gdLst>
                  <a:gd name="T0" fmla="*/ 0 w 24"/>
                  <a:gd name="T1" fmla="*/ 2434 h 3"/>
                  <a:gd name="T2" fmla="*/ 24 w 24"/>
                  <a:gd name="T3" fmla="*/ 2434 h 3"/>
                  <a:gd name="T4" fmla="*/ 0 60000 65536"/>
                  <a:gd name="T5" fmla="*/ 0 60000 65536"/>
                  <a:gd name="T6" fmla="*/ 0 w 24"/>
                  <a:gd name="T7" fmla="*/ 0 h 3"/>
                  <a:gd name="T8" fmla="*/ 24 w 24"/>
                  <a:gd name="T9" fmla="*/ 3 h 3"/>
                </a:gdLst>
                <a:ahLst/>
                <a:cxnLst>
                  <a:cxn ang="T4">
                    <a:pos x="T0" y="T1"/>
                  </a:cxn>
                  <a:cxn ang="T5">
                    <a:pos x="T2" y="T3"/>
                  </a:cxn>
                </a:cxnLst>
                <a:rect l="T6" t="T7" r="T8" b="T9"/>
                <a:pathLst>
                  <a:path w="24" h="3">
                    <a:moveTo>
                      <a:pt x="0" y="2"/>
                    </a:moveTo>
                    <a:lnTo>
                      <a:pt x="24" y="2"/>
                    </a:lnTo>
                  </a:path>
                </a:pathLst>
              </a:custGeom>
              <a:noFill/>
              <a:ln w="348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149" name="Group 481"/>
            <p:cNvGrpSpPr>
              <a:grpSpLocks/>
            </p:cNvGrpSpPr>
            <p:nvPr/>
          </p:nvGrpSpPr>
          <p:grpSpPr bwMode="auto">
            <a:xfrm>
              <a:off x="4116" y="2429"/>
              <a:ext cx="10" cy="3"/>
              <a:chOff x="4116" y="2429"/>
              <a:chExt cx="10" cy="3"/>
            </a:xfrm>
          </p:grpSpPr>
          <p:sp>
            <p:nvSpPr>
              <p:cNvPr id="39423" name="Freeform 482"/>
              <p:cNvSpPr>
                <a:spLocks/>
              </p:cNvSpPr>
              <p:nvPr/>
            </p:nvSpPr>
            <p:spPr bwMode="auto">
              <a:xfrm>
                <a:off x="4116" y="2429"/>
                <a:ext cx="10" cy="3"/>
              </a:xfrm>
              <a:custGeom>
                <a:avLst/>
                <a:gdLst>
                  <a:gd name="T0" fmla="*/ 0 w 10"/>
                  <a:gd name="T1" fmla="*/ 2430 h 3"/>
                  <a:gd name="T2" fmla="*/ 11 w 10"/>
                  <a:gd name="T3" fmla="*/ 2430 h 3"/>
                  <a:gd name="T4" fmla="*/ 0 60000 65536"/>
                  <a:gd name="T5" fmla="*/ 0 60000 65536"/>
                  <a:gd name="T6" fmla="*/ 0 w 10"/>
                  <a:gd name="T7" fmla="*/ 0 h 3"/>
                  <a:gd name="T8" fmla="*/ 10 w 10"/>
                  <a:gd name="T9" fmla="*/ 3 h 3"/>
                </a:gdLst>
                <a:ahLst/>
                <a:cxnLst>
                  <a:cxn ang="T4">
                    <a:pos x="T0" y="T1"/>
                  </a:cxn>
                  <a:cxn ang="T5">
                    <a:pos x="T2" y="T3"/>
                  </a:cxn>
                </a:cxnLst>
                <a:rect l="T6" t="T7" r="T8" b="T9"/>
                <a:pathLst>
                  <a:path w="10" h="3">
                    <a:moveTo>
                      <a:pt x="0" y="1"/>
                    </a:moveTo>
                    <a:lnTo>
                      <a:pt x="11" y="1"/>
                    </a:lnTo>
                  </a:path>
                </a:pathLst>
              </a:custGeom>
              <a:noFill/>
              <a:ln w="348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39424" name="Picture 48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17" y="5499"/>
                <a:ext cx="1602" cy="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9150" name="Group 484"/>
            <p:cNvGrpSpPr>
              <a:grpSpLocks/>
            </p:cNvGrpSpPr>
            <p:nvPr/>
          </p:nvGrpSpPr>
          <p:grpSpPr bwMode="auto">
            <a:xfrm>
              <a:off x="1733" y="3265"/>
              <a:ext cx="7" cy="7"/>
              <a:chOff x="1733" y="3265"/>
              <a:chExt cx="7" cy="7"/>
            </a:xfrm>
          </p:grpSpPr>
          <p:sp>
            <p:nvSpPr>
              <p:cNvPr id="39422" name="Freeform 485"/>
              <p:cNvSpPr>
                <a:spLocks/>
              </p:cNvSpPr>
              <p:nvPr/>
            </p:nvSpPr>
            <p:spPr bwMode="auto">
              <a:xfrm>
                <a:off x="1733" y="3265"/>
                <a:ext cx="7" cy="7"/>
              </a:xfrm>
              <a:custGeom>
                <a:avLst/>
                <a:gdLst>
                  <a:gd name="T0" fmla="*/ 5 w 7"/>
                  <a:gd name="T1" fmla="*/ 3265 h 7"/>
                  <a:gd name="T2" fmla="*/ 1 w 7"/>
                  <a:gd name="T3" fmla="*/ 3265 h 7"/>
                  <a:gd name="T4" fmla="*/ 0 w 7"/>
                  <a:gd name="T5" fmla="*/ 3267 h 7"/>
                  <a:gd name="T6" fmla="*/ 0 w 7"/>
                  <a:gd name="T7" fmla="*/ 3270 h 7"/>
                  <a:gd name="T8" fmla="*/ 1 w 7"/>
                  <a:gd name="T9" fmla="*/ 3272 h 7"/>
                  <a:gd name="T10" fmla="*/ 5 w 7"/>
                  <a:gd name="T11" fmla="*/ 3272 h 7"/>
                  <a:gd name="T12" fmla="*/ 7 w 7"/>
                  <a:gd name="T13" fmla="*/ 3270 h 7"/>
                  <a:gd name="T14" fmla="*/ 7 w 7"/>
                  <a:gd name="T15" fmla="*/ 3267 h 7"/>
                  <a:gd name="T16" fmla="*/ 5 w 7"/>
                  <a:gd name="T17" fmla="*/ 3265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7"/>
                  <a:gd name="T29" fmla="*/ 7 w 7"/>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7">
                    <a:moveTo>
                      <a:pt x="5" y="0"/>
                    </a:moveTo>
                    <a:lnTo>
                      <a:pt x="1" y="0"/>
                    </a:lnTo>
                    <a:lnTo>
                      <a:pt x="0" y="2"/>
                    </a:lnTo>
                    <a:lnTo>
                      <a:pt x="0" y="5"/>
                    </a:lnTo>
                    <a:lnTo>
                      <a:pt x="1" y="7"/>
                    </a:lnTo>
                    <a:lnTo>
                      <a:pt x="5" y="7"/>
                    </a:lnTo>
                    <a:lnTo>
                      <a:pt x="7" y="5"/>
                    </a:lnTo>
                    <a:lnTo>
                      <a:pt x="7" y="2"/>
                    </a:lnTo>
                    <a:lnTo>
                      <a:pt x="5"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51" name="Group 486"/>
            <p:cNvGrpSpPr>
              <a:grpSpLocks/>
            </p:cNvGrpSpPr>
            <p:nvPr/>
          </p:nvGrpSpPr>
          <p:grpSpPr bwMode="auto">
            <a:xfrm>
              <a:off x="1733" y="3265"/>
              <a:ext cx="7" cy="7"/>
              <a:chOff x="1733" y="3265"/>
              <a:chExt cx="7" cy="7"/>
            </a:xfrm>
          </p:grpSpPr>
          <p:sp>
            <p:nvSpPr>
              <p:cNvPr id="39421" name="Freeform 487"/>
              <p:cNvSpPr>
                <a:spLocks/>
              </p:cNvSpPr>
              <p:nvPr/>
            </p:nvSpPr>
            <p:spPr bwMode="auto">
              <a:xfrm>
                <a:off x="1733" y="3265"/>
                <a:ext cx="7" cy="7"/>
              </a:xfrm>
              <a:custGeom>
                <a:avLst/>
                <a:gdLst>
                  <a:gd name="T0" fmla="*/ 7 w 7"/>
                  <a:gd name="T1" fmla="*/ 3268 h 7"/>
                  <a:gd name="T2" fmla="*/ 7 w 7"/>
                  <a:gd name="T3" fmla="*/ 3267 h 7"/>
                  <a:gd name="T4" fmla="*/ 5 w 7"/>
                  <a:gd name="T5" fmla="*/ 3265 h 7"/>
                  <a:gd name="T6" fmla="*/ 3 w 7"/>
                  <a:gd name="T7" fmla="*/ 3265 h 7"/>
                  <a:gd name="T8" fmla="*/ 1 w 7"/>
                  <a:gd name="T9" fmla="*/ 3265 h 7"/>
                  <a:gd name="T10" fmla="*/ 0 w 7"/>
                  <a:gd name="T11" fmla="*/ 3267 h 7"/>
                  <a:gd name="T12" fmla="*/ 0 w 7"/>
                  <a:gd name="T13" fmla="*/ 3268 h 7"/>
                  <a:gd name="T14" fmla="*/ 0 w 7"/>
                  <a:gd name="T15" fmla="*/ 3270 h 7"/>
                  <a:gd name="T16" fmla="*/ 1 w 7"/>
                  <a:gd name="T17" fmla="*/ 3272 h 7"/>
                  <a:gd name="T18" fmla="*/ 3 w 7"/>
                  <a:gd name="T19" fmla="*/ 3272 h 7"/>
                  <a:gd name="T20" fmla="*/ 5 w 7"/>
                  <a:gd name="T21" fmla="*/ 3272 h 7"/>
                  <a:gd name="T22" fmla="*/ 7 w 7"/>
                  <a:gd name="T23" fmla="*/ 3270 h 7"/>
                  <a:gd name="T24" fmla="*/ 7 w 7"/>
                  <a:gd name="T25" fmla="*/ 3268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7"/>
                  <a:gd name="T41" fmla="*/ 7 w 7"/>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7">
                    <a:moveTo>
                      <a:pt x="7" y="3"/>
                    </a:moveTo>
                    <a:lnTo>
                      <a:pt x="7" y="2"/>
                    </a:lnTo>
                    <a:lnTo>
                      <a:pt x="5" y="0"/>
                    </a:lnTo>
                    <a:lnTo>
                      <a:pt x="3" y="0"/>
                    </a:lnTo>
                    <a:lnTo>
                      <a:pt x="1" y="0"/>
                    </a:lnTo>
                    <a:lnTo>
                      <a:pt x="0" y="2"/>
                    </a:lnTo>
                    <a:lnTo>
                      <a:pt x="0" y="3"/>
                    </a:lnTo>
                    <a:lnTo>
                      <a:pt x="0" y="5"/>
                    </a:lnTo>
                    <a:lnTo>
                      <a:pt x="1" y="7"/>
                    </a:lnTo>
                    <a:lnTo>
                      <a:pt x="3" y="7"/>
                    </a:lnTo>
                    <a:lnTo>
                      <a:pt x="5" y="7"/>
                    </a:lnTo>
                    <a:lnTo>
                      <a:pt x="7" y="5"/>
                    </a:lnTo>
                    <a:lnTo>
                      <a:pt x="7" y="3"/>
                    </a:lnTo>
                  </a:path>
                </a:pathLst>
              </a:custGeom>
              <a:noFill/>
              <a:ln w="676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152" name="Group 488"/>
            <p:cNvGrpSpPr>
              <a:grpSpLocks/>
            </p:cNvGrpSpPr>
            <p:nvPr/>
          </p:nvGrpSpPr>
          <p:grpSpPr bwMode="auto">
            <a:xfrm>
              <a:off x="1647" y="3178"/>
              <a:ext cx="180" cy="181"/>
              <a:chOff x="1647" y="3178"/>
              <a:chExt cx="180" cy="181"/>
            </a:xfrm>
          </p:grpSpPr>
          <p:sp>
            <p:nvSpPr>
              <p:cNvPr id="39420" name="Freeform 489"/>
              <p:cNvSpPr>
                <a:spLocks/>
              </p:cNvSpPr>
              <p:nvPr/>
            </p:nvSpPr>
            <p:spPr bwMode="auto">
              <a:xfrm>
                <a:off x="1647" y="3178"/>
                <a:ext cx="180" cy="181"/>
              </a:xfrm>
              <a:custGeom>
                <a:avLst/>
                <a:gdLst>
                  <a:gd name="T0" fmla="*/ 99 w 180"/>
                  <a:gd name="T1" fmla="*/ 3178 h 181"/>
                  <a:gd name="T2" fmla="*/ 33 w 180"/>
                  <a:gd name="T3" fmla="*/ 3199 h 181"/>
                  <a:gd name="T4" fmla="*/ 0 w 180"/>
                  <a:gd name="T5" fmla="*/ 3252 h 181"/>
                  <a:gd name="T6" fmla="*/ 2 w 180"/>
                  <a:gd name="T7" fmla="*/ 3279 h 181"/>
                  <a:gd name="T8" fmla="*/ 32 w 180"/>
                  <a:gd name="T9" fmla="*/ 3337 h 181"/>
                  <a:gd name="T10" fmla="*/ 88 w 180"/>
                  <a:gd name="T11" fmla="*/ 3359 h 181"/>
                  <a:gd name="T12" fmla="*/ 111 w 180"/>
                  <a:gd name="T13" fmla="*/ 3356 h 181"/>
                  <a:gd name="T14" fmla="*/ 164 w 180"/>
                  <a:gd name="T15" fmla="*/ 3320 h 181"/>
                  <a:gd name="T16" fmla="*/ 180 w 180"/>
                  <a:gd name="T17" fmla="*/ 3268 h 181"/>
                  <a:gd name="T18" fmla="*/ 177 w 180"/>
                  <a:gd name="T19" fmla="*/ 3246 h 181"/>
                  <a:gd name="T20" fmla="*/ 140 w 180"/>
                  <a:gd name="T21" fmla="*/ 3193 h 181"/>
                  <a:gd name="T22" fmla="*/ 99 w 180"/>
                  <a:gd name="T23" fmla="*/ 3178 h 1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0"/>
                  <a:gd name="T37" fmla="*/ 0 h 181"/>
                  <a:gd name="T38" fmla="*/ 180 w 180"/>
                  <a:gd name="T39" fmla="*/ 181 h 1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0" h="181">
                    <a:moveTo>
                      <a:pt x="99" y="0"/>
                    </a:moveTo>
                    <a:lnTo>
                      <a:pt x="33" y="21"/>
                    </a:lnTo>
                    <a:lnTo>
                      <a:pt x="0" y="74"/>
                    </a:lnTo>
                    <a:lnTo>
                      <a:pt x="2" y="101"/>
                    </a:lnTo>
                    <a:lnTo>
                      <a:pt x="32" y="159"/>
                    </a:lnTo>
                    <a:lnTo>
                      <a:pt x="88" y="181"/>
                    </a:lnTo>
                    <a:lnTo>
                      <a:pt x="111" y="178"/>
                    </a:lnTo>
                    <a:lnTo>
                      <a:pt x="164" y="142"/>
                    </a:lnTo>
                    <a:lnTo>
                      <a:pt x="180" y="90"/>
                    </a:lnTo>
                    <a:lnTo>
                      <a:pt x="177" y="68"/>
                    </a:lnTo>
                    <a:lnTo>
                      <a:pt x="140" y="15"/>
                    </a:lnTo>
                    <a:lnTo>
                      <a:pt x="99" y="0"/>
                    </a:ln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53" name="Group 490"/>
            <p:cNvGrpSpPr>
              <a:grpSpLocks/>
            </p:cNvGrpSpPr>
            <p:nvPr/>
          </p:nvGrpSpPr>
          <p:grpSpPr bwMode="auto">
            <a:xfrm>
              <a:off x="1647" y="3178"/>
              <a:ext cx="180" cy="181"/>
              <a:chOff x="1647" y="3178"/>
              <a:chExt cx="180" cy="181"/>
            </a:xfrm>
          </p:grpSpPr>
          <p:sp>
            <p:nvSpPr>
              <p:cNvPr id="39419" name="Freeform 491"/>
              <p:cNvSpPr>
                <a:spLocks/>
              </p:cNvSpPr>
              <p:nvPr/>
            </p:nvSpPr>
            <p:spPr bwMode="auto">
              <a:xfrm>
                <a:off x="1647" y="3178"/>
                <a:ext cx="180" cy="181"/>
              </a:xfrm>
              <a:custGeom>
                <a:avLst/>
                <a:gdLst>
                  <a:gd name="T0" fmla="*/ 180 w 180"/>
                  <a:gd name="T1" fmla="*/ 3268 h 181"/>
                  <a:gd name="T2" fmla="*/ 156 w 180"/>
                  <a:gd name="T3" fmla="*/ 3208 h 181"/>
                  <a:gd name="T4" fmla="*/ 99 w 180"/>
                  <a:gd name="T5" fmla="*/ 3178 h 181"/>
                  <a:gd name="T6" fmla="*/ 74 w 180"/>
                  <a:gd name="T7" fmla="*/ 3181 h 181"/>
                  <a:gd name="T8" fmla="*/ 17 w 180"/>
                  <a:gd name="T9" fmla="*/ 3214 h 181"/>
                  <a:gd name="T10" fmla="*/ 0 w 180"/>
                  <a:gd name="T11" fmla="*/ 3252 h 181"/>
                  <a:gd name="T12" fmla="*/ 2 w 180"/>
                  <a:gd name="T13" fmla="*/ 3279 h 181"/>
                  <a:gd name="T14" fmla="*/ 32 w 180"/>
                  <a:gd name="T15" fmla="*/ 3337 h 181"/>
                  <a:gd name="T16" fmla="*/ 88 w 180"/>
                  <a:gd name="T17" fmla="*/ 3359 h 181"/>
                  <a:gd name="T18" fmla="*/ 111 w 180"/>
                  <a:gd name="T19" fmla="*/ 3356 h 181"/>
                  <a:gd name="T20" fmla="*/ 164 w 180"/>
                  <a:gd name="T21" fmla="*/ 3320 h 181"/>
                  <a:gd name="T22" fmla="*/ 179 w 180"/>
                  <a:gd name="T23" fmla="*/ 3279 h 1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0"/>
                  <a:gd name="T37" fmla="*/ 0 h 181"/>
                  <a:gd name="T38" fmla="*/ 180 w 180"/>
                  <a:gd name="T39" fmla="*/ 181 h 1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0" h="181">
                    <a:moveTo>
                      <a:pt x="180" y="90"/>
                    </a:moveTo>
                    <a:lnTo>
                      <a:pt x="156" y="30"/>
                    </a:lnTo>
                    <a:lnTo>
                      <a:pt x="99" y="0"/>
                    </a:lnTo>
                    <a:lnTo>
                      <a:pt x="74" y="3"/>
                    </a:lnTo>
                    <a:lnTo>
                      <a:pt x="17" y="36"/>
                    </a:lnTo>
                    <a:lnTo>
                      <a:pt x="0" y="74"/>
                    </a:lnTo>
                    <a:lnTo>
                      <a:pt x="2" y="101"/>
                    </a:lnTo>
                    <a:lnTo>
                      <a:pt x="32" y="159"/>
                    </a:lnTo>
                    <a:lnTo>
                      <a:pt x="88" y="181"/>
                    </a:lnTo>
                    <a:lnTo>
                      <a:pt x="111" y="178"/>
                    </a:lnTo>
                    <a:lnTo>
                      <a:pt x="164" y="142"/>
                    </a:lnTo>
                    <a:lnTo>
                      <a:pt x="179" y="101"/>
                    </a:lnTo>
                  </a:path>
                </a:pathLst>
              </a:custGeom>
              <a:noFill/>
              <a:ln w="676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154" name="Group 492"/>
            <p:cNvGrpSpPr>
              <a:grpSpLocks/>
            </p:cNvGrpSpPr>
            <p:nvPr/>
          </p:nvGrpSpPr>
          <p:grpSpPr bwMode="auto">
            <a:xfrm>
              <a:off x="1743" y="3251"/>
              <a:ext cx="84" cy="108"/>
              <a:chOff x="1743" y="3251"/>
              <a:chExt cx="84" cy="108"/>
            </a:xfrm>
          </p:grpSpPr>
          <p:sp>
            <p:nvSpPr>
              <p:cNvPr id="39418" name="Freeform 493"/>
              <p:cNvSpPr>
                <a:spLocks/>
              </p:cNvSpPr>
              <p:nvPr/>
            </p:nvSpPr>
            <p:spPr bwMode="auto">
              <a:xfrm>
                <a:off x="1743" y="3251"/>
                <a:ext cx="84" cy="108"/>
              </a:xfrm>
              <a:custGeom>
                <a:avLst/>
                <a:gdLst>
                  <a:gd name="T0" fmla="*/ 84 w 84"/>
                  <a:gd name="T1" fmla="*/ 3251 h 108"/>
                  <a:gd name="T2" fmla="*/ 80 w 84"/>
                  <a:gd name="T3" fmla="*/ 3251 h 108"/>
                  <a:gd name="T4" fmla="*/ 80 w 84"/>
                  <a:gd name="T5" fmla="*/ 3255 h 108"/>
                  <a:gd name="T6" fmla="*/ 77 w 84"/>
                  <a:gd name="T7" fmla="*/ 3255 h 108"/>
                  <a:gd name="T8" fmla="*/ 63 w 84"/>
                  <a:gd name="T9" fmla="*/ 3269 h 108"/>
                  <a:gd name="T10" fmla="*/ 59 w 84"/>
                  <a:gd name="T11" fmla="*/ 3269 h 108"/>
                  <a:gd name="T12" fmla="*/ 59 w 84"/>
                  <a:gd name="T13" fmla="*/ 3272 h 108"/>
                  <a:gd name="T14" fmla="*/ 56 w 84"/>
                  <a:gd name="T15" fmla="*/ 3272 h 108"/>
                  <a:gd name="T16" fmla="*/ 52 w 84"/>
                  <a:gd name="T17" fmla="*/ 3275 h 108"/>
                  <a:gd name="T18" fmla="*/ 49 w 84"/>
                  <a:gd name="T19" fmla="*/ 3275 h 108"/>
                  <a:gd name="T20" fmla="*/ 45 w 84"/>
                  <a:gd name="T21" fmla="*/ 3279 h 108"/>
                  <a:gd name="T22" fmla="*/ 42 w 84"/>
                  <a:gd name="T23" fmla="*/ 3279 h 108"/>
                  <a:gd name="T24" fmla="*/ 39 w 84"/>
                  <a:gd name="T25" fmla="*/ 3282 h 108"/>
                  <a:gd name="T26" fmla="*/ 32 w 84"/>
                  <a:gd name="T27" fmla="*/ 3282 h 108"/>
                  <a:gd name="T28" fmla="*/ 32 w 84"/>
                  <a:gd name="T29" fmla="*/ 3286 h 108"/>
                  <a:gd name="T30" fmla="*/ 21 w 84"/>
                  <a:gd name="T31" fmla="*/ 3286 h 108"/>
                  <a:gd name="T32" fmla="*/ 21 w 84"/>
                  <a:gd name="T33" fmla="*/ 3289 h 108"/>
                  <a:gd name="T34" fmla="*/ 11 w 84"/>
                  <a:gd name="T35" fmla="*/ 3289 h 108"/>
                  <a:gd name="T36" fmla="*/ 11 w 84"/>
                  <a:gd name="T37" fmla="*/ 3293 h 108"/>
                  <a:gd name="T38" fmla="*/ 0 w 84"/>
                  <a:gd name="T39" fmla="*/ 3293 h 108"/>
                  <a:gd name="T40" fmla="*/ 4 w 84"/>
                  <a:gd name="T41" fmla="*/ 3296 h 108"/>
                  <a:gd name="T42" fmla="*/ 4 w 84"/>
                  <a:gd name="T43" fmla="*/ 3314 h 108"/>
                  <a:gd name="T44" fmla="*/ 7 w 84"/>
                  <a:gd name="T45" fmla="*/ 3321 h 108"/>
                  <a:gd name="T46" fmla="*/ 7 w 84"/>
                  <a:gd name="T47" fmla="*/ 3328 h 108"/>
                  <a:gd name="T48" fmla="*/ 11 w 84"/>
                  <a:gd name="T49" fmla="*/ 3338 h 108"/>
                  <a:gd name="T50" fmla="*/ 11 w 84"/>
                  <a:gd name="T51" fmla="*/ 3349 h 108"/>
                  <a:gd name="T52" fmla="*/ 14 w 84"/>
                  <a:gd name="T53" fmla="*/ 3359 h 108"/>
                  <a:gd name="T54" fmla="*/ 21 w 84"/>
                  <a:gd name="T55" fmla="*/ 3359 h 108"/>
                  <a:gd name="T56" fmla="*/ 21 w 84"/>
                  <a:gd name="T57" fmla="*/ 3356 h 108"/>
                  <a:gd name="T58" fmla="*/ 28 w 84"/>
                  <a:gd name="T59" fmla="*/ 3356 h 108"/>
                  <a:gd name="T60" fmla="*/ 32 w 84"/>
                  <a:gd name="T61" fmla="*/ 3352 h 108"/>
                  <a:gd name="T62" fmla="*/ 35 w 84"/>
                  <a:gd name="T63" fmla="*/ 3352 h 108"/>
                  <a:gd name="T64" fmla="*/ 39 w 84"/>
                  <a:gd name="T65" fmla="*/ 3349 h 108"/>
                  <a:gd name="T66" fmla="*/ 42 w 84"/>
                  <a:gd name="T67" fmla="*/ 3349 h 108"/>
                  <a:gd name="T68" fmla="*/ 42 w 84"/>
                  <a:gd name="T69" fmla="*/ 3345 h 108"/>
                  <a:gd name="T70" fmla="*/ 49 w 84"/>
                  <a:gd name="T71" fmla="*/ 3345 h 108"/>
                  <a:gd name="T72" fmla="*/ 49 w 84"/>
                  <a:gd name="T73" fmla="*/ 3342 h 108"/>
                  <a:gd name="T74" fmla="*/ 52 w 84"/>
                  <a:gd name="T75" fmla="*/ 3342 h 108"/>
                  <a:gd name="T76" fmla="*/ 52 w 84"/>
                  <a:gd name="T77" fmla="*/ 3338 h 108"/>
                  <a:gd name="T78" fmla="*/ 56 w 84"/>
                  <a:gd name="T79" fmla="*/ 3338 h 108"/>
                  <a:gd name="T80" fmla="*/ 56 w 84"/>
                  <a:gd name="T81" fmla="*/ 3335 h 108"/>
                  <a:gd name="T82" fmla="*/ 59 w 84"/>
                  <a:gd name="T83" fmla="*/ 3335 h 108"/>
                  <a:gd name="T84" fmla="*/ 59 w 84"/>
                  <a:gd name="T85" fmla="*/ 3331 h 108"/>
                  <a:gd name="T86" fmla="*/ 63 w 84"/>
                  <a:gd name="T87" fmla="*/ 3331 h 108"/>
                  <a:gd name="T88" fmla="*/ 63 w 84"/>
                  <a:gd name="T89" fmla="*/ 3328 h 108"/>
                  <a:gd name="T90" fmla="*/ 70 w 84"/>
                  <a:gd name="T91" fmla="*/ 3321 h 108"/>
                  <a:gd name="T92" fmla="*/ 70 w 84"/>
                  <a:gd name="T93" fmla="*/ 3317 h 108"/>
                  <a:gd name="T94" fmla="*/ 73 w 84"/>
                  <a:gd name="T95" fmla="*/ 3317 h 108"/>
                  <a:gd name="T96" fmla="*/ 73 w 84"/>
                  <a:gd name="T97" fmla="*/ 3310 h 108"/>
                  <a:gd name="T98" fmla="*/ 77 w 84"/>
                  <a:gd name="T99" fmla="*/ 3310 h 108"/>
                  <a:gd name="T100" fmla="*/ 77 w 84"/>
                  <a:gd name="T101" fmla="*/ 3300 h 108"/>
                  <a:gd name="T102" fmla="*/ 80 w 84"/>
                  <a:gd name="T103" fmla="*/ 3300 h 108"/>
                  <a:gd name="T104" fmla="*/ 80 w 84"/>
                  <a:gd name="T105" fmla="*/ 3289 h 108"/>
                  <a:gd name="T106" fmla="*/ 84 w 84"/>
                  <a:gd name="T107" fmla="*/ 3286 h 108"/>
                  <a:gd name="T108" fmla="*/ 84 w 84"/>
                  <a:gd name="T109" fmla="*/ 3251 h 1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4"/>
                  <a:gd name="T166" fmla="*/ 0 h 108"/>
                  <a:gd name="T167" fmla="*/ 84 w 84"/>
                  <a:gd name="T168" fmla="*/ 108 h 10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4" h="108">
                    <a:moveTo>
                      <a:pt x="84" y="0"/>
                    </a:moveTo>
                    <a:lnTo>
                      <a:pt x="80" y="0"/>
                    </a:lnTo>
                    <a:lnTo>
                      <a:pt x="80" y="4"/>
                    </a:lnTo>
                    <a:lnTo>
                      <a:pt x="77" y="4"/>
                    </a:lnTo>
                    <a:lnTo>
                      <a:pt x="63" y="18"/>
                    </a:lnTo>
                    <a:lnTo>
                      <a:pt x="59" y="18"/>
                    </a:lnTo>
                    <a:lnTo>
                      <a:pt x="59" y="21"/>
                    </a:lnTo>
                    <a:lnTo>
                      <a:pt x="56" y="21"/>
                    </a:lnTo>
                    <a:lnTo>
                      <a:pt x="52" y="24"/>
                    </a:lnTo>
                    <a:lnTo>
                      <a:pt x="49" y="24"/>
                    </a:lnTo>
                    <a:lnTo>
                      <a:pt x="45" y="28"/>
                    </a:lnTo>
                    <a:lnTo>
                      <a:pt x="42" y="28"/>
                    </a:lnTo>
                    <a:lnTo>
                      <a:pt x="39" y="31"/>
                    </a:lnTo>
                    <a:lnTo>
                      <a:pt x="32" y="31"/>
                    </a:lnTo>
                    <a:lnTo>
                      <a:pt x="32" y="35"/>
                    </a:lnTo>
                    <a:lnTo>
                      <a:pt x="21" y="35"/>
                    </a:lnTo>
                    <a:lnTo>
                      <a:pt x="21" y="38"/>
                    </a:lnTo>
                    <a:lnTo>
                      <a:pt x="11" y="38"/>
                    </a:lnTo>
                    <a:lnTo>
                      <a:pt x="11" y="42"/>
                    </a:lnTo>
                    <a:lnTo>
                      <a:pt x="0" y="42"/>
                    </a:lnTo>
                    <a:lnTo>
                      <a:pt x="4" y="45"/>
                    </a:lnTo>
                    <a:lnTo>
                      <a:pt x="4" y="63"/>
                    </a:lnTo>
                    <a:lnTo>
                      <a:pt x="7" y="70"/>
                    </a:lnTo>
                    <a:lnTo>
                      <a:pt x="7" y="77"/>
                    </a:lnTo>
                    <a:lnTo>
                      <a:pt x="11" y="87"/>
                    </a:lnTo>
                    <a:lnTo>
                      <a:pt x="11" y="98"/>
                    </a:lnTo>
                    <a:lnTo>
                      <a:pt x="14" y="108"/>
                    </a:lnTo>
                    <a:lnTo>
                      <a:pt x="21" y="108"/>
                    </a:lnTo>
                    <a:lnTo>
                      <a:pt x="21" y="105"/>
                    </a:lnTo>
                    <a:lnTo>
                      <a:pt x="28" y="105"/>
                    </a:lnTo>
                    <a:lnTo>
                      <a:pt x="32" y="101"/>
                    </a:lnTo>
                    <a:lnTo>
                      <a:pt x="35" y="101"/>
                    </a:lnTo>
                    <a:lnTo>
                      <a:pt x="39" y="98"/>
                    </a:lnTo>
                    <a:lnTo>
                      <a:pt x="42" y="98"/>
                    </a:lnTo>
                    <a:lnTo>
                      <a:pt x="42" y="94"/>
                    </a:lnTo>
                    <a:lnTo>
                      <a:pt x="49" y="94"/>
                    </a:lnTo>
                    <a:lnTo>
                      <a:pt x="49" y="91"/>
                    </a:lnTo>
                    <a:lnTo>
                      <a:pt x="52" y="91"/>
                    </a:lnTo>
                    <a:lnTo>
                      <a:pt x="52" y="87"/>
                    </a:lnTo>
                    <a:lnTo>
                      <a:pt x="56" y="87"/>
                    </a:lnTo>
                    <a:lnTo>
                      <a:pt x="56" y="84"/>
                    </a:lnTo>
                    <a:lnTo>
                      <a:pt x="59" y="84"/>
                    </a:lnTo>
                    <a:lnTo>
                      <a:pt x="59" y="80"/>
                    </a:lnTo>
                    <a:lnTo>
                      <a:pt x="63" y="80"/>
                    </a:lnTo>
                    <a:lnTo>
                      <a:pt x="63" y="77"/>
                    </a:lnTo>
                    <a:lnTo>
                      <a:pt x="70" y="70"/>
                    </a:lnTo>
                    <a:lnTo>
                      <a:pt x="70" y="66"/>
                    </a:lnTo>
                    <a:lnTo>
                      <a:pt x="73" y="66"/>
                    </a:lnTo>
                    <a:lnTo>
                      <a:pt x="73" y="59"/>
                    </a:lnTo>
                    <a:lnTo>
                      <a:pt x="77" y="59"/>
                    </a:lnTo>
                    <a:lnTo>
                      <a:pt x="77" y="49"/>
                    </a:lnTo>
                    <a:lnTo>
                      <a:pt x="80" y="49"/>
                    </a:lnTo>
                    <a:lnTo>
                      <a:pt x="80" y="38"/>
                    </a:lnTo>
                    <a:lnTo>
                      <a:pt x="84" y="35"/>
                    </a:lnTo>
                    <a:lnTo>
                      <a:pt x="84"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55" name="Group 494"/>
            <p:cNvGrpSpPr>
              <a:grpSpLocks/>
            </p:cNvGrpSpPr>
            <p:nvPr/>
          </p:nvGrpSpPr>
          <p:grpSpPr bwMode="auto">
            <a:xfrm>
              <a:off x="1677" y="3296"/>
              <a:ext cx="38" cy="3"/>
              <a:chOff x="1677" y="3296"/>
              <a:chExt cx="38" cy="3"/>
            </a:xfrm>
          </p:grpSpPr>
          <p:sp>
            <p:nvSpPr>
              <p:cNvPr id="39417" name="Freeform 495"/>
              <p:cNvSpPr>
                <a:spLocks/>
              </p:cNvSpPr>
              <p:nvPr/>
            </p:nvSpPr>
            <p:spPr bwMode="auto">
              <a:xfrm>
                <a:off x="1677" y="3296"/>
                <a:ext cx="38" cy="3"/>
              </a:xfrm>
              <a:custGeom>
                <a:avLst/>
                <a:gdLst>
                  <a:gd name="T0" fmla="*/ 38 w 38"/>
                  <a:gd name="T1" fmla="*/ 3296 h 3"/>
                  <a:gd name="T2" fmla="*/ 0 w 38"/>
                  <a:gd name="T3" fmla="*/ 3296 h 3"/>
                  <a:gd name="T4" fmla="*/ 3 w 38"/>
                  <a:gd name="T5" fmla="*/ 3300 h 3"/>
                  <a:gd name="T6" fmla="*/ 38 w 38"/>
                  <a:gd name="T7" fmla="*/ 3300 h 3"/>
                  <a:gd name="T8" fmla="*/ 38 w 38"/>
                  <a:gd name="T9" fmla="*/ 3296 h 3"/>
                  <a:gd name="T10" fmla="*/ 0 60000 65536"/>
                  <a:gd name="T11" fmla="*/ 0 60000 65536"/>
                  <a:gd name="T12" fmla="*/ 0 60000 65536"/>
                  <a:gd name="T13" fmla="*/ 0 60000 65536"/>
                  <a:gd name="T14" fmla="*/ 0 60000 65536"/>
                  <a:gd name="T15" fmla="*/ 0 w 38"/>
                  <a:gd name="T16" fmla="*/ 0 h 3"/>
                  <a:gd name="T17" fmla="*/ 38 w 38"/>
                  <a:gd name="T18" fmla="*/ 3 h 3"/>
                </a:gdLst>
                <a:ahLst/>
                <a:cxnLst>
                  <a:cxn ang="T10">
                    <a:pos x="T0" y="T1"/>
                  </a:cxn>
                  <a:cxn ang="T11">
                    <a:pos x="T2" y="T3"/>
                  </a:cxn>
                  <a:cxn ang="T12">
                    <a:pos x="T4" y="T5"/>
                  </a:cxn>
                  <a:cxn ang="T13">
                    <a:pos x="T6" y="T7"/>
                  </a:cxn>
                  <a:cxn ang="T14">
                    <a:pos x="T8" y="T9"/>
                  </a:cxn>
                </a:cxnLst>
                <a:rect l="T15" t="T16" r="T17" b="T18"/>
                <a:pathLst>
                  <a:path w="38" h="3">
                    <a:moveTo>
                      <a:pt x="38" y="0"/>
                    </a:moveTo>
                    <a:lnTo>
                      <a:pt x="0" y="0"/>
                    </a:lnTo>
                    <a:lnTo>
                      <a:pt x="3" y="4"/>
                    </a:lnTo>
                    <a:lnTo>
                      <a:pt x="38" y="4"/>
                    </a:lnTo>
                    <a:lnTo>
                      <a:pt x="38"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56" name="Group 496"/>
            <p:cNvGrpSpPr>
              <a:grpSpLocks/>
            </p:cNvGrpSpPr>
            <p:nvPr/>
          </p:nvGrpSpPr>
          <p:grpSpPr bwMode="auto">
            <a:xfrm>
              <a:off x="1660" y="3293"/>
              <a:ext cx="77" cy="4"/>
              <a:chOff x="1660" y="3293"/>
              <a:chExt cx="77" cy="4"/>
            </a:xfrm>
          </p:grpSpPr>
          <p:sp>
            <p:nvSpPr>
              <p:cNvPr id="39416" name="Freeform 497"/>
              <p:cNvSpPr>
                <a:spLocks/>
              </p:cNvSpPr>
              <p:nvPr/>
            </p:nvSpPr>
            <p:spPr bwMode="auto">
              <a:xfrm>
                <a:off x="1660" y="3293"/>
                <a:ext cx="77" cy="4"/>
              </a:xfrm>
              <a:custGeom>
                <a:avLst/>
                <a:gdLst>
                  <a:gd name="T0" fmla="*/ 0 w 77"/>
                  <a:gd name="T1" fmla="*/ 3295 h 4"/>
                  <a:gd name="T2" fmla="*/ 76 w 77"/>
                  <a:gd name="T3" fmla="*/ 3295 h 4"/>
                  <a:gd name="T4" fmla="*/ 0 60000 65536"/>
                  <a:gd name="T5" fmla="*/ 0 60000 65536"/>
                  <a:gd name="T6" fmla="*/ 0 w 77"/>
                  <a:gd name="T7" fmla="*/ 0 h 4"/>
                  <a:gd name="T8" fmla="*/ 77 w 77"/>
                  <a:gd name="T9" fmla="*/ 4 h 4"/>
                </a:gdLst>
                <a:ahLst/>
                <a:cxnLst>
                  <a:cxn ang="T4">
                    <a:pos x="T0" y="T1"/>
                  </a:cxn>
                  <a:cxn ang="T5">
                    <a:pos x="T2" y="T3"/>
                  </a:cxn>
                </a:cxnLst>
                <a:rect l="T6" t="T7" r="T8" b="T9"/>
                <a:pathLst>
                  <a:path w="77" h="4">
                    <a:moveTo>
                      <a:pt x="0" y="2"/>
                    </a:moveTo>
                    <a:lnTo>
                      <a:pt x="76" y="2"/>
                    </a:lnTo>
                  </a:path>
                </a:pathLst>
              </a:custGeom>
              <a:noFill/>
              <a:ln w="3492">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157" name="Group 498"/>
            <p:cNvGrpSpPr>
              <a:grpSpLocks/>
            </p:cNvGrpSpPr>
            <p:nvPr/>
          </p:nvGrpSpPr>
          <p:grpSpPr bwMode="auto">
            <a:xfrm>
              <a:off x="1642" y="3181"/>
              <a:ext cx="101" cy="111"/>
              <a:chOff x="1642" y="3181"/>
              <a:chExt cx="101" cy="111"/>
            </a:xfrm>
          </p:grpSpPr>
          <p:sp>
            <p:nvSpPr>
              <p:cNvPr id="39415" name="Freeform 499"/>
              <p:cNvSpPr>
                <a:spLocks/>
              </p:cNvSpPr>
              <p:nvPr/>
            </p:nvSpPr>
            <p:spPr bwMode="auto">
              <a:xfrm>
                <a:off x="1642" y="3181"/>
                <a:ext cx="101" cy="111"/>
              </a:xfrm>
              <a:custGeom>
                <a:avLst/>
                <a:gdLst>
                  <a:gd name="T0" fmla="*/ 73 w 101"/>
                  <a:gd name="T1" fmla="*/ 3181 h 111"/>
                  <a:gd name="T2" fmla="*/ 59 w 101"/>
                  <a:gd name="T3" fmla="*/ 3181 h 111"/>
                  <a:gd name="T4" fmla="*/ 59 w 101"/>
                  <a:gd name="T5" fmla="*/ 3185 h 111"/>
                  <a:gd name="T6" fmla="*/ 52 w 101"/>
                  <a:gd name="T7" fmla="*/ 3185 h 111"/>
                  <a:gd name="T8" fmla="*/ 52 w 101"/>
                  <a:gd name="T9" fmla="*/ 3188 h 111"/>
                  <a:gd name="T10" fmla="*/ 45 w 101"/>
                  <a:gd name="T11" fmla="*/ 3188 h 111"/>
                  <a:gd name="T12" fmla="*/ 45 w 101"/>
                  <a:gd name="T13" fmla="*/ 3192 h 111"/>
                  <a:gd name="T14" fmla="*/ 42 w 101"/>
                  <a:gd name="T15" fmla="*/ 3192 h 111"/>
                  <a:gd name="T16" fmla="*/ 38 w 101"/>
                  <a:gd name="T17" fmla="*/ 3195 h 111"/>
                  <a:gd name="T18" fmla="*/ 35 w 101"/>
                  <a:gd name="T19" fmla="*/ 3195 h 111"/>
                  <a:gd name="T20" fmla="*/ 35 w 101"/>
                  <a:gd name="T21" fmla="*/ 3199 h 111"/>
                  <a:gd name="T22" fmla="*/ 31 w 101"/>
                  <a:gd name="T23" fmla="*/ 3199 h 111"/>
                  <a:gd name="T24" fmla="*/ 31 w 101"/>
                  <a:gd name="T25" fmla="*/ 3202 h 111"/>
                  <a:gd name="T26" fmla="*/ 28 w 101"/>
                  <a:gd name="T27" fmla="*/ 3202 h 111"/>
                  <a:gd name="T28" fmla="*/ 28 w 101"/>
                  <a:gd name="T29" fmla="*/ 3206 h 111"/>
                  <a:gd name="T30" fmla="*/ 25 w 101"/>
                  <a:gd name="T31" fmla="*/ 3206 h 111"/>
                  <a:gd name="T32" fmla="*/ 25 w 101"/>
                  <a:gd name="T33" fmla="*/ 3209 h 111"/>
                  <a:gd name="T34" fmla="*/ 21 w 101"/>
                  <a:gd name="T35" fmla="*/ 3209 h 111"/>
                  <a:gd name="T36" fmla="*/ 21 w 101"/>
                  <a:gd name="T37" fmla="*/ 3213 h 111"/>
                  <a:gd name="T38" fmla="*/ 18 w 101"/>
                  <a:gd name="T39" fmla="*/ 3213 h 111"/>
                  <a:gd name="T40" fmla="*/ 18 w 101"/>
                  <a:gd name="T41" fmla="*/ 3220 h 111"/>
                  <a:gd name="T42" fmla="*/ 14 w 101"/>
                  <a:gd name="T43" fmla="*/ 3220 h 111"/>
                  <a:gd name="T44" fmla="*/ 14 w 101"/>
                  <a:gd name="T45" fmla="*/ 3223 h 111"/>
                  <a:gd name="T46" fmla="*/ 11 w 101"/>
                  <a:gd name="T47" fmla="*/ 3227 h 111"/>
                  <a:gd name="T48" fmla="*/ 11 w 101"/>
                  <a:gd name="T49" fmla="*/ 3230 h 111"/>
                  <a:gd name="T50" fmla="*/ 7 w 101"/>
                  <a:gd name="T51" fmla="*/ 3234 h 111"/>
                  <a:gd name="T52" fmla="*/ 7 w 101"/>
                  <a:gd name="T53" fmla="*/ 3241 h 111"/>
                  <a:gd name="T54" fmla="*/ 4 w 101"/>
                  <a:gd name="T55" fmla="*/ 3241 h 111"/>
                  <a:gd name="T56" fmla="*/ 4 w 101"/>
                  <a:gd name="T57" fmla="*/ 3251 h 111"/>
                  <a:gd name="T58" fmla="*/ 0 w 101"/>
                  <a:gd name="T59" fmla="*/ 3255 h 111"/>
                  <a:gd name="T60" fmla="*/ 0 w 101"/>
                  <a:gd name="T61" fmla="*/ 3286 h 111"/>
                  <a:gd name="T62" fmla="*/ 4 w 101"/>
                  <a:gd name="T63" fmla="*/ 3286 h 111"/>
                  <a:gd name="T64" fmla="*/ 4 w 101"/>
                  <a:gd name="T65" fmla="*/ 3289 h 111"/>
                  <a:gd name="T66" fmla="*/ 7 w 101"/>
                  <a:gd name="T67" fmla="*/ 3289 h 111"/>
                  <a:gd name="T68" fmla="*/ 11 w 101"/>
                  <a:gd name="T69" fmla="*/ 3293 h 111"/>
                  <a:gd name="T70" fmla="*/ 101 w 101"/>
                  <a:gd name="T71" fmla="*/ 3293 h 111"/>
                  <a:gd name="T72" fmla="*/ 101 w 101"/>
                  <a:gd name="T73" fmla="*/ 3279 h 111"/>
                  <a:gd name="T74" fmla="*/ 98 w 101"/>
                  <a:gd name="T75" fmla="*/ 3279 h 111"/>
                  <a:gd name="T76" fmla="*/ 98 w 101"/>
                  <a:gd name="T77" fmla="*/ 3265 h 111"/>
                  <a:gd name="T78" fmla="*/ 94 w 101"/>
                  <a:gd name="T79" fmla="*/ 3265 h 111"/>
                  <a:gd name="T80" fmla="*/ 94 w 101"/>
                  <a:gd name="T81" fmla="*/ 3251 h 111"/>
                  <a:gd name="T82" fmla="*/ 91 w 101"/>
                  <a:gd name="T83" fmla="*/ 3248 h 111"/>
                  <a:gd name="T84" fmla="*/ 91 w 101"/>
                  <a:gd name="T85" fmla="*/ 3237 h 111"/>
                  <a:gd name="T86" fmla="*/ 87 w 101"/>
                  <a:gd name="T87" fmla="*/ 3234 h 111"/>
                  <a:gd name="T88" fmla="*/ 87 w 101"/>
                  <a:gd name="T89" fmla="*/ 3227 h 111"/>
                  <a:gd name="T90" fmla="*/ 84 w 101"/>
                  <a:gd name="T91" fmla="*/ 3223 h 111"/>
                  <a:gd name="T92" fmla="*/ 84 w 101"/>
                  <a:gd name="T93" fmla="*/ 3213 h 111"/>
                  <a:gd name="T94" fmla="*/ 80 w 101"/>
                  <a:gd name="T95" fmla="*/ 3206 h 111"/>
                  <a:gd name="T96" fmla="*/ 77 w 101"/>
                  <a:gd name="T97" fmla="*/ 3192 h 111"/>
                  <a:gd name="T98" fmla="*/ 73 w 101"/>
                  <a:gd name="T99" fmla="*/ 3181 h 11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01"/>
                  <a:gd name="T151" fmla="*/ 0 h 111"/>
                  <a:gd name="T152" fmla="*/ 101 w 101"/>
                  <a:gd name="T153" fmla="*/ 111 h 11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01" h="111">
                    <a:moveTo>
                      <a:pt x="73" y="0"/>
                    </a:moveTo>
                    <a:lnTo>
                      <a:pt x="59" y="0"/>
                    </a:lnTo>
                    <a:lnTo>
                      <a:pt x="59" y="4"/>
                    </a:lnTo>
                    <a:lnTo>
                      <a:pt x="52" y="4"/>
                    </a:lnTo>
                    <a:lnTo>
                      <a:pt x="52" y="7"/>
                    </a:lnTo>
                    <a:lnTo>
                      <a:pt x="45" y="7"/>
                    </a:lnTo>
                    <a:lnTo>
                      <a:pt x="45" y="11"/>
                    </a:lnTo>
                    <a:lnTo>
                      <a:pt x="42" y="11"/>
                    </a:lnTo>
                    <a:lnTo>
                      <a:pt x="38" y="14"/>
                    </a:lnTo>
                    <a:lnTo>
                      <a:pt x="35" y="14"/>
                    </a:lnTo>
                    <a:lnTo>
                      <a:pt x="35" y="18"/>
                    </a:lnTo>
                    <a:lnTo>
                      <a:pt x="31" y="18"/>
                    </a:lnTo>
                    <a:lnTo>
                      <a:pt x="31" y="21"/>
                    </a:lnTo>
                    <a:lnTo>
                      <a:pt x="28" y="21"/>
                    </a:lnTo>
                    <a:lnTo>
                      <a:pt x="28" y="25"/>
                    </a:lnTo>
                    <a:lnTo>
                      <a:pt x="25" y="25"/>
                    </a:lnTo>
                    <a:lnTo>
                      <a:pt x="25" y="28"/>
                    </a:lnTo>
                    <a:lnTo>
                      <a:pt x="21" y="28"/>
                    </a:lnTo>
                    <a:lnTo>
                      <a:pt x="21" y="32"/>
                    </a:lnTo>
                    <a:lnTo>
                      <a:pt x="18" y="32"/>
                    </a:lnTo>
                    <a:lnTo>
                      <a:pt x="18" y="39"/>
                    </a:lnTo>
                    <a:lnTo>
                      <a:pt x="14" y="39"/>
                    </a:lnTo>
                    <a:lnTo>
                      <a:pt x="14" y="42"/>
                    </a:lnTo>
                    <a:lnTo>
                      <a:pt x="11" y="46"/>
                    </a:lnTo>
                    <a:lnTo>
                      <a:pt x="11" y="49"/>
                    </a:lnTo>
                    <a:lnTo>
                      <a:pt x="7" y="53"/>
                    </a:lnTo>
                    <a:lnTo>
                      <a:pt x="7" y="60"/>
                    </a:lnTo>
                    <a:lnTo>
                      <a:pt x="4" y="60"/>
                    </a:lnTo>
                    <a:lnTo>
                      <a:pt x="4" y="70"/>
                    </a:lnTo>
                    <a:lnTo>
                      <a:pt x="0" y="74"/>
                    </a:lnTo>
                    <a:lnTo>
                      <a:pt x="0" y="105"/>
                    </a:lnTo>
                    <a:lnTo>
                      <a:pt x="4" y="105"/>
                    </a:lnTo>
                    <a:lnTo>
                      <a:pt x="4" y="108"/>
                    </a:lnTo>
                    <a:lnTo>
                      <a:pt x="7" y="108"/>
                    </a:lnTo>
                    <a:lnTo>
                      <a:pt x="11" y="112"/>
                    </a:lnTo>
                    <a:lnTo>
                      <a:pt x="101" y="112"/>
                    </a:lnTo>
                    <a:lnTo>
                      <a:pt x="101" y="98"/>
                    </a:lnTo>
                    <a:lnTo>
                      <a:pt x="98" y="98"/>
                    </a:lnTo>
                    <a:lnTo>
                      <a:pt x="98" y="84"/>
                    </a:lnTo>
                    <a:lnTo>
                      <a:pt x="94" y="84"/>
                    </a:lnTo>
                    <a:lnTo>
                      <a:pt x="94" y="70"/>
                    </a:lnTo>
                    <a:lnTo>
                      <a:pt x="91" y="67"/>
                    </a:lnTo>
                    <a:lnTo>
                      <a:pt x="91" y="56"/>
                    </a:lnTo>
                    <a:lnTo>
                      <a:pt x="87" y="53"/>
                    </a:lnTo>
                    <a:lnTo>
                      <a:pt x="87" y="46"/>
                    </a:lnTo>
                    <a:lnTo>
                      <a:pt x="84" y="42"/>
                    </a:lnTo>
                    <a:lnTo>
                      <a:pt x="84" y="32"/>
                    </a:lnTo>
                    <a:lnTo>
                      <a:pt x="80" y="25"/>
                    </a:lnTo>
                    <a:lnTo>
                      <a:pt x="77" y="11"/>
                    </a:lnTo>
                    <a:lnTo>
                      <a:pt x="73"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58" name="Group 500"/>
            <p:cNvGrpSpPr>
              <a:grpSpLocks/>
            </p:cNvGrpSpPr>
            <p:nvPr/>
          </p:nvGrpSpPr>
          <p:grpSpPr bwMode="auto">
            <a:xfrm>
              <a:off x="3819" y="7759"/>
              <a:ext cx="104" cy="98"/>
              <a:chOff x="3819" y="7759"/>
              <a:chExt cx="104" cy="98"/>
            </a:xfrm>
          </p:grpSpPr>
          <p:sp>
            <p:nvSpPr>
              <p:cNvPr id="39414" name="Freeform 501"/>
              <p:cNvSpPr>
                <a:spLocks/>
              </p:cNvSpPr>
              <p:nvPr/>
            </p:nvSpPr>
            <p:spPr bwMode="auto">
              <a:xfrm>
                <a:off x="3819" y="7759"/>
                <a:ext cx="104" cy="98"/>
              </a:xfrm>
              <a:custGeom>
                <a:avLst/>
                <a:gdLst>
                  <a:gd name="T0" fmla="*/ 67 w 104"/>
                  <a:gd name="T1" fmla="*/ 7759 h 98"/>
                  <a:gd name="T2" fmla="*/ 40 w 104"/>
                  <a:gd name="T3" fmla="*/ 7761 h 98"/>
                  <a:gd name="T4" fmla="*/ 19 w 104"/>
                  <a:gd name="T5" fmla="*/ 7770 h 98"/>
                  <a:gd name="T6" fmla="*/ 6 w 104"/>
                  <a:gd name="T7" fmla="*/ 7784 h 98"/>
                  <a:gd name="T8" fmla="*/ 0 w 104"/>
                  <a:gd name="T9" fmla="*/ 7802 h 98"/>
                  <a:gd name="T10" fmla="*/ 4 w 104"/>
                  <a:gd name="T11" fmla="*/ 7827 h 98"/>
                  <a:gd name="T12" fmla="*/ 15 w 104"/>
                  <a:gd name="T13" fmla="*/ 7845 h 98"/>
                  <a:gd name="T14" fmla="*/ 32 w 104"/>
                  <a:gd name="T15" fmla="*/ 7857 h 98"/>
                  <a:gd name="T16" fmla="*/ 60 w 104"/>
                  <a:gd name="T17" fmla="*/ 7856 h 98"/>
                  <a:gd name="T18" fmla="*/ 81 w 104"/>
                  <a:gd name="T19" fmla="*/ 7849 h 98"/>
                  <a:gd name="T20" fmla="*/ 95 w 104"/>
                  <a:gd name="T21" fmla="*/ 7836 h 98"/>
                  <a:gd name="T22" fmla="*/ 103 w 104"/>
                  <a:gd name="T23" fmla="*/ 7820 h 98"/>
                  <a:gd name="T24" fmla="*/ 104 w 104"/>
                  <a:gd name="T25" fmla="*/ 7809 h 98"/>
                  <a:gd name="T26" fmla="*/ 99 w 104"/>
                  <a:gd name="T27" fmla="*/ 7787 h 98"/>
                  <a:gd name="T28" fmla="*/ 86 w 104"/>
                  <a:gd name="T29" fmla="*/ 7770 h 98"/>
                  <a:gd name="T30" fmla="*/ 67 w 104"/>
                  <a:gd name="T31" fmla="*/ 7759 h 9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4"/>
                  <a:gd name="T49" fmla="*/ 0 h 98"/>
                  <a:gd name="T50" fmla="*/ 104 w 104"/>
                  <a:gd name="T51" fmla="*/ 98 h 9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4" h="98">
                    <a:moveTo>
                      <a:pt x="67" y="0"/>
                    </a:moveTo>
                    <a:lnTo>
                      <a:pt x="40" y="2"/>
                    </a:lnTo>
                    <a:lnTo>
                      <a:pt x="19" y="11"/>
                    </a:lnTo>
                    <a:lnTo>
                      <a:pt x="6" y="25"/>
                    </a:lnTo>
                    <a:lnTo>
                      <a:pt x="0" y="43"/>
                    </a:lnTo>
                    <a:lnTo>
                      <a:pt x="4" y="68"/>
                    </a:lnTo>
                    <a:lnTo>
                      <a:pt x="15" y="86"/>
                    </a:lnTo>
                    <a:lnTo>
                      <a:pt x="32" y="98"/>
                    </a:lnTo>
                    <a:lnTo>
                      <a:pt x="60" y="97"/>
                    </a:lnTo>
                    <a:lnTo>
                      <a:pt x="81" y="90"/>
                    </a:lnTo>
                    <a:lnTo>
                      <a:pt x="95" y="77"/>
                    </a:lnTo>
                    <a:lnTo>
                      <a:pt x="103" y="61"/>
                    </a:lnTo>
                    <a:lnTo>
                      <a:pt x="104" y="50"/>
                    </a:lnTo>
                    <a:lnTo>
                      <a:pt x="99" y="28"/>
                    </a:lnTo>
                    <a:lnTo>
                      <a:pt x="86" y="11"/>
                    </a:lnTo>
                    <a:lnTo>
                      <a:pt x="67"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59" name="Group 502"/>
            <p:cNvGrpSpPr>
              <a:grpSpLocks/>
            </p:cNvGrpSpPr>
            <p:nvPr/>
          </p:nvGrpSpPr>
          <p:grpSpPr bwMode="auto">
            <a:xfrm>
              <a:off x="3819" y="7759"/>
              <a:ext cx="104" cy="98"/>
              <a:chOff x="3819" y="7759"/>
              <a:chExt cx="104" cy="98"/>
            </a:xfrm>
          </p:grpSpPr>
          <p:sp>
            <p:nvSpPr>
              <p:cNvPr id="39413" name="Freeform 503"/>
              <p:cNvSpPr>
                <a:spLocks/>
              </p:cNvSpPr>
              <p:nvPr/>
            </p:nvSpPr>
            <p:spPr bwMode="auto">
              <a:xfrm>
                <a:off x="3819" y="7759"/>
                <a:ext cx="104" cy="98"/>
              </a:xfrm>
              <a:custGeom>
                <a:avLst/>
                <a:gdLst>
                  <a:gd name="T0" fmla="*/ 104 w 104"/>
                  <a:gd name="T1" fmla="*/ 7809 h 98"/>
                  <a:gd name="T2" fmla="*/ 99 w 104"/>
                  <a:gd name="T3" fmla="*/ 7787 h 98"/>
                  <a:gd name="T4" fmla="*/ 86 w 104"/>
                  <a:gd name="T5" fmla="*/ 7770 h 98"/>
                  <a:gd name="T6" fmla="*/ 67 w 104"/>
                  <a:gd name="T7" fmla="*/ 7759 h 98"/>
                  <a:gd name="T8" fmla="*/ 40 w 104"/>
                  <a:gd name="T9" fmla="*/ 7761 h 98"/>
                  <a:gd name="T10" fmla="*/ 19 w 104"/>
                  <a:gd name="T11" fmla="*/ 7770 h 98"/>
                  <a:gd name="T12" fmla="*/ 6 w 104"/>
                  <a:gd name="T13" fmla="*/ 7784 h 98"/>
                  <a:gd name="T14" fmla="*/ 0 w 104"/>
                  <a:gd name="T15" fmla="*/ 7802 h 98"/>
                  <a:gd name="T16" fmla="*/ 4 w 104"/>
                  <a:gd name="T17" fmla="*/ 7827 h 98"/>
                  <a:gd name="T18" fmla="*/ 15 w 104"/>
                  <a:gd name="T19" fmla="*/ 7845 h 98"/>
                  <a:gd name="T20" fmla="*/ 32 w 104"/>
                  <a:gd name="T21" fmla="*/ 7857 h 98"/>
                  <a:gd name="T22" fmla="*/ 60 w 104"/>
                  <a:gd name="T23" fmla="*/ 7856 h 98"/>
                  <a:gd name="T24" fmla="*/ 81 w 104"/>
                  <a:gd name="T25" fmla="*/ 7849 h 98"/>
                  <a:gd name="T26" fmla="*/ 95 w 104"/>
                  <a:gd name="T27" fmla="*/ 7836 h 98"/>
                  <a:gd name="T28" fmla="*/ 103 w 104"/>
                  <a:gd name="T29" fmla="*/ 7820 h 9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4"/>
                  <a:gd name="T46" fmla="*/ 0 h 98"/>
                  <a:gd name="T47" fmla="*/ 104 w 104"/>
                  <a:gd name="T48" fmla="*/ 98 h 9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4" h="98">
                    <a:moveTo>
                      <a:pt x="104" y="50"/>
                    </a:moveTo>
                    <a:lnTo>
                      <a:pt x="99" y="28"/>
                    </a:lnTo>
                    <a:lnTo>
                      <a:pt x="86" y="11"/>
                    </a:lnTo>
                    <a:lnTo>
                      <a:pt x="67" y="0"/>
                    </a:lnTo>
                    <a:lnTo>
                      <a:pt x="40" y="2"/>
                    </a:lnTo>
                    <a:lnTo>
                      <a:pt x="19" y="11"/>
                    </a:lnTo>
                    <a:lnTo>
                      <a:pt x="6" y="25"/>
                    </a:lnTo>
                    <a:lnTo>
                      <a:pt x="0" y="43"/>
                    </a:lnTo>
                    <a:lnTo>
                      <a:pt x="4" y="68"/>
                    </a:lnTo>
                    <a:lnTo>
                      <a:pt x="15" y="86"/>
                    </a:lnTo>
                    <a:lnTo>
                      <a:pt x="32" y="98"/>
                    </a:lnTo>
                    <a:lnTo>
                      <a:pt x="60" y="97"/>
                    </a:lnTo>
                    <a:lnTo>
                      <a:pt x="81" y="90"/>
                    </a:lnTo>
                    <a:lnTo>
                      <a:pt x="95" y="77"/>
                    </a:lnTo>
                    <a:lnTo>
                      <a:pt x="103" y="61"/>
                    </a:lnTo>
                  </a:path>
                </a:pathLst>
              </a:custGeom>
              <a:noFill/>
              <a:ln w="6769">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160" name="Group 504"/>
            <p:cNvGrpSpPr>
              <a:grpSpLocks/>
            </p:cNvGrpSpPr>
            <p:nvPr/>
          </p:nvGrpSpPr>
          <p:grpSpPr bwMode="auto">
            <a:xfrm>
              <a:off x="3532" y="7650"/>
              <a:ext cx="76" cy="83"/>
              <a:chOff x="3532" y="7650"/>
              <a:chExt cx="76" cy="83"/>
            </a:xfrm>
          </p:grpSpPr>
          <p:sp>
            <p:nvSpPr>
              <p:cNvPr id="39411" name="Freeform 505"/>
              <p:cNvSpPr>
                <a:spLocks/>
              </p:cNvSpPr>
              <p:nvPr/>
            </p:nvSpPr>
            <p:spPr bwMode="auto">
              <a:xfrm>
                <a:off x="3532" y="7650"/>
                <a:ext cx="76" cy="83"/>
              </a:xfrm>
              <a:custGeom>
                <a:avLst/>
                <a:gdLst>
                  <a:gd name="T0" fmla="*/ 13 w 76"/>
                  <a:gd name="T1" fmla="*/ 7650 h 83"/>
                  <a:gd name="T2" fmla="*/ 0 w 76"/>
                  <a:gd name="T3" fmla="*/ 7650 h 83"/>
                  <a:gd name="T4" fmla="*/ 32 w 76"/>
                  <a:gd name="T5" fmla="*/ 7697 h 83"/>
                  <a:gd name="T6" fmla="*/ 32 w 76"/>
                  <a:gd name="T7" fmla="*/ 7733 h 83"/>
                  <a:gd name="T8" fmla="*/ 43 w 76"/>
                  <a:gd name="T9" fmla="*/ 7733 h 83"/>
                  <a:gd name="T10" fmla="*/ 43 w 76"/>
                  <a:gd name="T11" fmla="*/ 7697 h 83"/>
                  <a:gd name="T12" fmla="*/ 49 w 76"/>
                  <a:gd name="T13" fmla="*/ 7689 h 83"/>
                  <a:gd name="T14" fmla="*/ 38 w 76"/>
                  <a:gd name="T15" fmla="*/ 7689 h 83"/>
                  <a:gd name="T16" fmla="*/ 35 w 76"/>
                  <a:gd name="T17" fmla="*/ 7684 h 83"/>
                  <a:gd name="T18" fmla="*/ 33 w 76"/>
                  <a:gd name="T19" fmla="*/ 7679 h 83"/>
                  <a:gd name="T20" fmla="*/ 13 w 76"/>
                  <a:gd name="T21" fmla="*/ 7650 h 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6"/>
                  <a:gd name="T34" fmla="*/ 0 h 83"/>
                  <a:gd name="T35" fmla="*/ 76 w 76"/>
                  <a:gd name="T36" fmla="*/ 83 h 8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6" h="83">
                    <a:moveTo>
                      <a:pt x="13" y="0"/>
                    </a:moveTo>
                    <a:lnTo>
                      <a:pt x="0" y="0"/>
                    </a:lnTo>
                    <a:lnTo>
                      <a:pt x="32" y="47"/>
                    </a:lnTo>
                    <a:lnTo>
                      <a:pt x="32" y="83"/>
                    </a:lnTo>
                    <a:lnTo>
                      <a:pt x="43" y="83"/>
                    </a:lnTo>
                    <a:lnTo>
                      <a:pt x="43" y="47"/>
                    </a:lnTo>
                    <a:lnTo>
                      <a:pt x="49" y="39"/>
                    </a:lnTo>
                    <a:lnTo>
                      <a:pt x="38" y="39"/>
                    </a:lnTo>
                    <a:lnTo>
                      <a:pt x="35" y="34"/>
                    </a:lnTo>
                    <a:lnTo>
                      <a:pt x="33" y="29"/>
                    </a:lnTo>
                    <a:lnTo>
                      <a:pt x="13"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412" name="Freeform 506"/>
              <p:cNvSpPr>
                <a:spLocks/>
              </p:cNvSpPr>
              <p:nvPr/>
            </p:nvSpPr>
            <p:spPr bwMode="auto">
              <a:xfrm>
                <a:off x="3532" y="7650"/>
                <a:ext cx="76" cy="83"/>
              </a:xfrm>
              <a:custGeom>
                <a:avLst/>
                <a:gdLst>
                  <a:gd name="T0" fmla="*/ 76 w 76"/>
                  <a:gd name="T1" fmla="*/ 7650 h 83"/>
                  <a:gd name="T2" fmla="*/ 63 w 76"/>
                  <a:gd name="T3" fmla="*/ 7650 h 83"/>
                  <a:gd name="T4" fmla="*/ 44 w 76"/>
                  <a:gd name="T5" fmla="*/ 7679 h 83"/>
                  <a:gd name="T6" fmla="*/ 41 w 76"/>
                  <a:gd name="T7" fmla="*/ 7684 h 83"/>
                  <a:gd name="T8" fmla="*/ 38 w 76"/>
                  <a:gd name="T9" fmla="*/ 7689 h 83"/>
                  <a:gd name="T10" fmla="*/ 49 w 76"/>
                  <a:gd name="T11" fmla="*/ 7689 h 83"/>
                  <a:gd name="T12" fmla="*/ 76 w 76"/>
                  <a:gd name="T13" fmla="*/ 7650 h 83"/>
                  <a:gd name="T14" fmla="*/ 0 60000 65536"/>
                  <a:gd name="T15" fmla="*/ 0 60000 65536"/>
                  <a:gd name="T16" fmla="*/ 0 60000 65536"/>
                  <a:gd name="T17" fmla="*/ 0 60000 65536"/>
                  <a:gd name="T18" fmla="*/ 0 60000 65536"/>
                  <a:gd name="T19" fmla="*/ 0 60000 65536"/>
                  <a:gd name="T20" fmla="*/ 0 60000 65536"/>
                  <a:gd name="T21" fmla="*/ 0 w 76"/>
                  <a:gd name="T22" fmla="*/ 0 h 83"/>
                  <a:gd name="T23" fmla="*/ 76 w 76"/>
                  <a:gd name="T24" fmla="*/ 83 h 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6" h="83">
                    <a:moveTo>
                      <a:pt x="76" y="0"/>
                    </a:moveTo>
                    <a:lnTo>
                      <a:pt x="63" y="0"/>
                    </a:lnTo>
                    <a:lnTo>
                      <a:pt x="44" y="29"/>
                    </a:lnTo>
                    <a:lnTo>
                      <a:pt x="41" y="34"/>
                    </a:lnTo>
                    <a:lnTo>
                      <a:pt x="38" y="39"/>
                    </a:lnTo>
                    <a:lnTo>
                      <a:pt x="49" y="39"/>
                    </a:lnTo>
                    <a:lnTo>
                      <a:pt x="76"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61" name="Group 507"/>
            <p:cNvGrpSpPr>
              <a:grpSpLocks/>
            </p:cNvGrpSpPr>
            <p:nvPr/>
          </p:nvGrpSpPr>
          <p:grpSpPr bwMode="auto">
            <a:xfrm>
              <a:off x="3613" y="7671"/>
              <a:ext cx="55" cy="63"/>
              <a:chOff x="3613" y="7671"/>
              <a:chExt cx="55" cy="63"/>
            </a:xfrm>
          </p:grpSpPr>
          <p:sp>
            <p:nvSpPr>
              <p:cNvPr id="39407" name="Freeform 508"/>
              <p:cNvSpPr>
                <a:spLocks/>
              </p:cNvSpPr>
              <p:nvPr/>
            </p:nvSpPr>
            <p:spPr bwMode="auto">
              <a:xfrm>
                <a:off x="3613" y="7671"/>
                <a:ext cx="55" cy="63"/>
              </a:xfrm>
              <a:custGeom>
                <a:avLst/>
                <a:gdLst>
                  <a:gd name="T0" fmla="*/ 50 w 55"/>
                  <a:gd name="T1" fmla="*/ 7680 h 63"/>
                  <a:gd name="T2" fmla="*/ 33 w 55"/>
                  <a:gd name="T3" fmla="*/ 7680 h 63"/>
                  <a:gd name="T4" fmla="*/ 37 w 55"/>
                  <a:gd name="T5" fmla="*/ 7681 h 63"/>
                  <a:gd name="T6" fmla="*/ 39 w 55"/>
                  <a:gd name="T7" fmla="*/ 7683 h 63"/>
                  <a:gd name="T8" fmla="*/ 41 w 55"/>
                  <a:gd name="T9" fmla="*/ 7685 h 63"/>
                  <a:gd name="T10" fmla="*/ 42 w 55"/>
                  <a:gd name="T11" fmla="*/ 7688 h 63"/>
                  <a:gd name="T12" fmla="*/ 42 w 55"/>
                  <a:gd name="T13" fmla="*/ 7694 h 63"/>
                  <a:gd name="T14" fmla="*/ 38 w 55"/>
                  <a:gd name="T15" fmla="*/ 7696 h 63"/>
                  <a:gd name="T16" fmla="*/ 32 w 55"/>
                  <a:gd name="T17" fmla="*/ 7697 h 63"/>
                  <a:gd name="T18" fmla="*/ 20 w 55"/>
                  <a:gd name="T19" fmla="*/ 7698 h 63"/>
                  <a:gd name="T20" fmla="*/ 17 w 55"/>
                  <a:gd name="T21" fmla="*/ 7699 h 63"/>
                  <a:gd name="T22" fmla="*/ 0 w 55"/>
                  <a:gd name="T23" fmla="*/ 7722 h 63"/>
                  <a:gd name="T24" fmla="*/ 2 w 55"/>
                  <a:gd name="T25" fmla="*/ 7726 h 63"/>
                  <a:gd name="T26" fmla="*/ 5 w 55"/>
                  <a:gd name="T27" fmla="*/ 7729 h 63"/>
                  <a:gd name="T28" fmla="*/ 9 w 55"/>
                  <a:gd name="T29" fmla="*/ 7732 h 63"/>
                  <a:gd name="T30" fmla="*/ 14 w 55"/>
                  <a:gd name="T31" fmla="*/ 7734 h 63"/>
                  <a:gd name="T32" fmla="*/ 25 w 55"/>
                  <a:gd name="T33" fmla="*/ 7734 h 63"/>
                  <a:gd name="T34" fmla="*/ 42 w 55"/>
                  <a:gd name="T35" fmla="*/ 7726 h 63"/>
                  <a:gd name="T36" fmla="*/ 19 w 55"/>
                  <a:gd name="T37" fmla="*/ 7726 h 63"/>
                  <a:gd name="T38" fmla="*/ 16 w 55"/>
                  <a:gd name="T39" fmla="*/ 7725 h 63"/>
                  <a:gd name="T40" fmla="*/ 12 w 55"/>
                  <a:gd name="T41" fmla="*/ 7721 h 63"/>
                  <a:gd name="T42" fmla="*/ 11 w 55"/>
                  <a:gd name="T43" fmla="*/ 7719 h 63"/>
                  <a:gd name="T44" fmla="*/ 11 w 55"/>
                  <a:gd name="T45" fmla="*/ 7714 h 63"/>
                  <a:gd name="T46" fmla="*/ 11 w 55"/>
                  <a:gd name="T47" fmla="*/ 7713 h 63"/>
                  <a:gd name="T48" fmla="*/ 12 w 55"/>
                  <a:gd name="T49" fmla="*/ 7712 h 63"/>
                  <a:gd name="T50" fmla="*/ 13 w 55"/>
                  <a:gd name="T51" fmla="*/ 7710 h 63"/>
                  <a:gd name="T52" fmla="*/ 15 w 55"/>
                  <a:gd name="T53" fmla="*/ 7709 h 63"/>
                  <a:gd name="T54" fmla="*/ 16 w 55"/>
                  <a:gd name="T55" fmla="*/ 7708 h 63"/>
                  <a:gd name="T56" fmla="*/ 18 w 55"/>
                  <a:gd name="T57" fmla="*/ 7708 h 63"/>
                  <a:gd name="T58" fmla="*/ 21 w 55"/>
                  <a:gd name="T59" fmla="*/ 7707 h 63"/>
                  <a:gd name="T60" fmla="*/ 33 w 55"/>
                  <a:gd name="T61" fmla="*/ 7705 h 63"/>
                  <a:gd name="T62" fmla="*/ 38 w 55"/>
                  <a:gd name="T63" fmla="*/ 7704 h 63"/>
                  <a:gd name="T64" fmla="*/ 42 w 55"/>
                  <a:gd name="T65" fmla="*/ 7703 h 63"/>
                  <a:gd name="T66" fmla="*/ 52 w 55"/>
                  <a:gd name="T67" fmla="*/ 7703 h 63"/>
                  <a:gd name="T68" fmla="*/ 52 w 55"/>
                  <a:gd name="T69" fmla="*/ 7686 h 63"/>
                  <a:gd name="T70" fmla="*/ 51 w 55"/>
                  <a:gd name="T71" fmla="*/ 7682 h 63"/>
                  <a:gd name="T72" fmla="*/ 50 w 55"/>
                  <a:gd name="T73" fmla="*/ 7680 h 6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5"/>
                  <a:gd name="T112" fmla="*/ 0 h 63"/>
                  <a:gd name="T113" fmla="*/ 55 w 55"/>
                  <a:gd name="T114" fmla="*/ 63 h 6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5" h="63">
                    <a:moveTo>
                      <a:pt x="50" y="9"/>
                    </a:moveTo>
                    <a:lnTo>
                      <a:pt x="33" y="9"/>
                    </a:lnTo>
                    <a:lnTo>
                      <a:pt x="37" y="10"/>
                    </a:lnTo>
                    <a:lnTo>
                      <a:pt x="39" y="12"/>
                    </a:lnTo>
                    <a:lnTo>
                      <a:pt x="41" y="14"/>
                    </a:lnTo>
                    <a:lnTo>
                      <a:pt x="42" y="17"/>
                    </a:lnTo>
                    <a:lnTo>
                      <a:pt x="42" y="23"/>
                    </a:lnTo>
                    <a:lnTo>
                      <a:pt x="38" y="25"/>
                    </a:lnTo>
                    <a:lnTo>
                      <a:pt x="32" y="26"/>
                    </a:lnTo>
                    <a:lnTo>
                      <a:pt x="20" y="27"/>
                    </a:lnTo>
                    <a:lnTo>
                      <a:pt x="17" y="28"/>
                    </a:lnTo>
                    <a:lnTo>
                      <a:pt x="0" y="51"/>
                    </a:lnTo>
                    <a:lnTo>
                      <a:pt x="2" y="55"/>
                    </a:lnTo>
                    <a:lnTo>
                      <a:pt x="5" y="58"/>
                    </a:lnTo>
                    <a:lnTo>
                      <a:pt x="9" y="61"/>
                    </a:lnTo>
                    <a:lnTo>
                      <a:pt x="14" y="63"/>
                    </a:lnTo>
                    <a:lnTo>
                      <a:pt x="25" y="63"/>
                    </a:lnTo>
                    <a:lnTo>
                      <a:pt x="42" y="55"/>
                    </a:lnTo>
                    <a:lnTo>
                      <a:pt x="19" y="55"/>
                    </a:lnTo>
                    <a:lnTo>
                      <a:pt x="16" y="54"/>
                    </a:lnTo>
                    <a:lnTo>
                      <a:pt x="12" y="50"/>
                    </a:lnTo>
                    <a:lnTo>
                      <a:pt x="11" y="48"/>
                    </a:lnTo>
                    <a:lnTo>
                      <a:pt x="11" y="43"/>
                    </a:lnTo>
                    <a:lnTo>
                      <a:pt x="11" y="42"/>
                    </a:lnTo>
                    <a:lnTo>
                      <a:pt x="12" y="41"/>
                    </a:lnTo>
                    <a:lnTo>
                      <a:pt x="13" y="39"/>
                    </a:lnTo>
                    <a:lnTo>
                      <a:pt x="15" y="38"/>
                    </a:lnTo>
                    <a:lnTo>
                      <a:pt x="16" y="37"/>
                    </a:lnTo>
                    <a:lnTo>
                      <a:pt x="18" y="37"/>
                    </a:lnTo>
                    <a:lnTo>
                      <a:pt x="21" y="36"/>
                    </a:lnTo>
                    <a:lnTo>
                      <a:pt x="33" y="34"/>
                    </a:lnTo>
                    <a:lnTo>
                      <a:pt x="38" y="33"/>
                    </a:lnTo>
                    <a:lnTo>
                      <a:pt x="42" y="32"/>
                    </a:lnTo>
                    <a:lnTo>
                      <a:pt x="52" y="32"/>
                    </a:lnTo>
                    <a:lnTo>
                      <a:pt x="52" y="15"/>
                    </a:lnTo>
                    <a:lnTo>
                      <a:pt x="51" y="11"/>
                    </a:lnTo>
                    <a:lnTo>
                      <a:pt x="50" y="9"/>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408" name="Freeform 509"/>
              <p:cNvSpPr>
                <a:spLocks/>
              </p:cNvSpPr>
              <p:nvPr/>
            </p:nvSpPr>
            <p:spPr bwMode="auto">
              <a:xfrm>
                <a:off x="3613" y="7671"/>
                <a:ext cx="55" cy="63"/>
              </a:xfrm>
              <a:custGeom>
                <a:avLst/>
                <a:gdLst>
                  <a:gd name="T0" fmla="*/ 53 w 55"/>
                  <a:gd name="T1" fmla="*/ 7725 h 63"/>
                  <a:gd name="T2" fmla="*/ 43 w 55"/>
                  <a:gd name="T3" fmla="*/ 7725 h 63"/>
                  <a:gd name="T4" fmla="*/ 43 w 55"/>
                  <a:gd name="T5" fmla="*/ 7728 h 63"/>
                  <a:gd name="T6" fmla="*/ 44 w 55"/>
                  <a:gd name="T7" fmla="*/ 7730 h 63"/>
                  <a:gd name="T8" fmla="*/ 45 w 55"/>
                  <a:gd name="T9" fmla="*/ 7733 h 63"/>
                  <a:gd name="T10" fmla="*/ 56 w 55"/>
                  <a:gd name="T11" fmla="*/ 7733 h 63"/>
                  <a:gd name="T12" fmla="*/ 54 w 55"/>
                  <a:gd name="T13" fmla="*/ 7730 h 63"/>
                  <a:gd name="T14" fmla="*/ 54 w 55"/>
                  <a:gd name="T15" fmla="*/ 7728 h 63"/>
                  <a:gd name="T16" fmla="*/ 53 w 55"/>
                  <a:gd name="T17" fmla="*/ 7725 h 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5"/>
                  <a:gd name="T28" fmla="*/ 0 h 63"/>
                  <a:gd name="T29" fmla="*/ 55 w 55"/>
                  <a:gd name="T30" fmla="*/ 63 h 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5" h="63">
                    <a:moveTo>
                      <a:pt x="53" y="54"/>
                    </a:moveTo>
                    <a:lnTo>
                      <a:pt x="43" y="54"/>
                    </a:lnTo>
                    <a:lnTo>
                      <a:pt x="43" y="57"/>
                    </a:lnTo>
                    <a:lnTo>
                      <a:pt x="44" y="59"/>
                    </a:lnTo>
                    <a:lnTo>
                      <a:pt x="45" y="62"/>
                    </a:lnTo>
                    <a:lnTo>
                      <a:pt x="56" y="62"/>
                    </a:lnTo>
                    <a:lnTo>
                      <a:pt x="54" y="59"/>
                    </a:lnTo>
                    <a:lnTo>
                      <a:pt x="54" y="57"/>
                    </a:lnTo>
                    <a:lnTo>
                      <a:pt x="53" y="54"/>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409" name="Freeform 510"/>
              <p:cNvSpPr>
                <a:spLocks/>
              </p:cNvSpPr>
              <p:nvPr/>
            </p:nvSpPr>
            <p:spPr bwMode="auto">
              <a:xfrm>
                <a:off x="3613" y="7671"/>
                <a:ext cx="55" cy="63"/>
              </a:xfrm>
              <a:custGeom>
                <a:avLst/>
                <a:gdLst>
                  <a:gd name="T0" fmla="*/ 52 w 55"/>
                  <a:gd name="T1" fmla="*/ 7703 h 63"/>
                  <a:gd name="T2" fmla="*/ 42 w 55"/>
                  <a:gd name="T3" fmla="*/ 7703 h 63"/>
                  <a:gd name="T4" fmla="*/ 42 w 55"/>
                  <a:gd name="T5" fmla="*/ 7712 h 63"/>
                  <a:gd name="T6" fmla="*/ 42 w 55"/>
                  <a:gd name="T7" fmla="*/ 7714 h 63"/>
                  <a:gd name="T8" fmla="*/ 40 w 55"/>
                  <a:gd name="T9" fmla="*/ 7716 h 63"/>
                  <a:gd name="T10" fmla="*/ 39 w 55"/>
                  <a:gd name="T11" fmla="*/ 7719 h 63"/>
                  <a:gd name="T12" fmla="*/ 37 w 55"/>
                  <a:gd name="T13" fmla="*/ 7722 h 63"/>
                  <a:gd name="T14" fmla="*/ 34 w 55"/>
                  <a:gd name="T15" fmla="*/ 7723 h 63"/>
                  <a:gd name="T16" fmla="*/ 31 w 55"/>
                  <a:gd name="T17" fmla="*/ 7725 h 63"/>
                  <a:gd name="T18" fmla="*/ 27 w 55"/>
                  <a:gd name="T19" fmla="*/ 7726 h 63"/>
                  <a:gd name="T20" fmla="*/ 42 w 55"/>
                  <a:gd name="T21" fmla="*/ 7726 h 63"/>
                  <a:gd name="T22" fmla="*/ 43 w 55"/>
                  <a:gd name="T23" fmla="*/ 7725 h 63"/>
                  <a:gd name="T24" fmla="*/ 53 w 55"/>
                  <a:gd name="T25" fmla="*/ 7725 h 63"/>
                  <a:gd name="T26" fmla="*/ 53 w 55"/>
                  <a:gd name="T27" fmla="*/ 7723 h 63"/>
                  <a:gd name="T28" fmla="*/ 53 w 55"/>
                  <a:gd name="T29" fmla="*/ 7721 h 63"/>
                  <a:gd name="T30" fmla="*/ 52 w 55"/>
                  <a:gd name="T31" fmla="*/ 7713 h 63"/>
                  <a:gd name="T32" fmla="*/ 52 w 55"/>
                  <a:gd name="T33" fmla="*/ 7703 h 6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5"/>
                  <a:gd name="T52" fmla="*/ 0 h 63"/>
                  <a:gd name="T53" fmla="*/ 55 w 55"/>
                  <a:gd name="T54" fmla="*/ 63 h 6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5" h="63">
                    <a:moveTo>
                      <a:pt x="52" y="32"/>
                    </a:moveTo>
                    <a:lnTo>
                      <a:pt x="42" y="32"/>
                    </a:lnTo>
                    <a:lnTo>
                      <a:pt x="42" y="41"/>
                    </a:lnTo>
                    <a:lnTo>
                      <a:pt x="42" y="43"/>
                    </a:lnTo>
                    <a:lnTo>
                      <a:pt x="40" y="45"/>
                    </a:lnTo>
                    <a:lnTo>
                      <a:pt x="39" y="48"/>
                    </a:lnTo>
                    <a:lnTo>
                      <a:pt x="37" y="51"/>
                    </a:lnTo>
                    <a:lnTo>
                      <a:pt x="34" y="52"/>
                    </a:lnTo>
                    <a:lnTo>
                      <a:pt x="31" y="54"/>
                    </a:lnTo>
                    <a:lnTo>
                      <a:pt x="27" y="55"/>
                    </a:lnTo>
                    <a:lnTo>
                      <a:pt x="42" y="55"/>
                    </a:lnTo>
                    <a:lnTo>
                      <a:pt x="43" y="54"/>
                    </a:lnTo>
                    <a:lnTo>
                      <a:pt x="53" y="54"/>
                    </a:lnTo>
                    <a:lnTo>
                      <a:pt x="53" y="52"/>
                    </a:lnTo>
                    <a:lnTo>
                      <a:pt x="53" y="50"/>
                    </a:lnTo>
                    <a:lnTo>
                      <a:pt x="52" y="42"/>
                    </a:lnTo>
                    <a:lnTo>
                      <a:pt x="52" y="32"/>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410" name="Freeform 511"/>
              <p:cNvSpPr>
                <a:spLocks/>
              </p:cNvSpPr>
              <p:nvPr/>
            </p:nvSpPr>
            <p:spPr bwMode="auto">
              <a:xfrm>
                <a:off x="3613" y="7671"/>
                <a:ext cx="55" cy="63"/>
              </a:xfrm>
              <a:custGeom>
                <a:avLst/>
                <a:gdLst>
                  <a:gd name="T0" fmla="*/ 34 w 55"/>
                  <a:gd name="T1" fmla="*/ 7671 h 63"/>
                  <a:gd name="T2" fmla="*/ 24 w 55"/>
                  <a:gd name="T3" fmla="*/ 7671 h 63"/>
                  <a:gd name="T4" fmla="*/ 19 w 55"/>
                  <a:gd name="T5" fmla="*/ 7672 h 63"/>
                  <a:gd name="T6" fmla="*/ 15 w 55"/>
                  <a:gd name="T7" fmla="*/ 7673 h 63"/>
                  <a:gd name="T8" fmla="*/ 11 w 55"/>
                  <a:gd name="T9" fmla="*/ 7675 h 63"/>
                  <a:gd name="T10" fmla="*/ 8 w 55"/>
                  <a:gd name="T11" fmla="*/ 7677 h 63"/>
                  <a:gd name="T12" fmla="*/ 6 w 55"/>
                  <a:gd name="T13" fmla="*/ 7680 h 63"/>
                  <a:gd name="T14" fmla="*/ 4 w 55"/>
                  <a:gd name="T15" fmla="*/ 7682 h 63"/>
                  <a:gd name="T16" fmla="*/ 3 w 55"/>
                  <a:gd name="T17" fmla="*/ 7685 h 63"/>
                  <a:gd name="T18" fmla="*/ 2 w 55"/>
                  <a:gd name="T19" fmla="*/ 7690 h 63"/>
                  <a:gd name="T20" fmla="*/ 12 w 55"/>
                  <a:gd name="T21" fmla="*/ 7691 h 63"/>
                  <a:gd name="T22" fmla="*/ 13 w 55"/>
                  <a:gd name="T23" fmla="*/ 7687 h 63"/>
                  <a:gd name="T24" fmla="*/ 15 w 55"/>
                  <a:gd name="T25" fmla="*/ 7684 h 63"/>
                  <a:gd name="T26" fmla="*/ 17 w 55"/>
                  <a:gd name="T27" fmla="*/ 7682 h 63"/>
                  <a:gd name="T28" fmla="*/ 19 w 55"/>
                  <a:gd name="T29" fmla="*/ 7680 h 63"/>
                  <a:gd name="T30" fmla="*/ 23 w 55"/>
                  <a:gd name="T31" fmla="*/ 7680 h 63"/>
                  <a:gd name="T32" fmla="*/ 50 w 55"/>
                  <a:gd name="T33" fmla="*/ 7680 h 63"/>
                  <a:gd name="T34" fmla="*/ 50 w 55"/>
                  <a:gd name="T35" fmla="*/ 7679 h 63"/>
                  <a:gd name="T36" fmla="*/ 47 w 55"/>
                  <a:gd name="T37" fmla="*/ 7676 h 63"/>
                  <a:gd name="T38" fmla="*/ 45 w 55"/>
                  <a:gd name="T39" fmla="*/ 7674 h 63"/>
                  <a:gd name="T40" fmla="*/ 42 w 55"/>
                  <a:gd name="T41" fmla="*/ 7673 h 63"/>
                  <a:gd name="T42" fmla="*/ 38 w 55"/>
                  <a:gd name="T43" fmla="*/ 7672 h 63"/>
                  <a:gd name="T44" fmla="*/ 34 w 55"/>
                  <a:gd name="T45" fmla="*/ 7671 h 6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5"/>
                  <a:gd name="T70" fmla="*/ 0 h 63"/>
                  <a:gd name="T71" fmla="*/ 55 w 55"/>
                  <a:gd name="T72" fmla="*/ 63 h 6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5" h="63">
                    <a:moveTo>
                      <a:pt x="34" y="0"/>
                    </a:moveTo>
                    <a:lnTo>
                      <a:pt x="24" y="0"/>
                    </a:lnTo>
                    <a:lnTo>
                      <a:pt x="19" y="1"/>
                    </a:lnTo>
                    <a:lnTo>
                      <a:pt x="15" y="2"/>
                    </a:lnTo>
                    <a:lnTo>
                      <a:pt x="11" y="4"/>
                    </a:lnTo>
                    <a:lnTo>
                      <a:pt x="8" y="6"/>
                    </a:lnTo>
                    <a:lnTo>
                      <a:pt x="6" y="9"/>
                    </a:lnTo>
                    <a:lnTo>
                      <a:pt x="4" y="11"/>
                    </a:lnTo>
                    <a:lnTo>
                      <a:pt x="3" y="14"/>
                    </a:lnTo>
                    <a:lnTo>
                      <a:pt x="2" y="19"/>
                    </a:lnTo>
                    <a:lnTo>
                      <a:pt x="12" y="20"/>
                    </a:lnTo>
                    <a:lnTo>
                      <a:pt x="13" y="16"/>
                    </a:lnTo>
                    <a:lnTo>
                      <a:pt x="15" y="13"/>
                    </a:lnTo>
                    <a:lnTo>
                      <a:pt x="17" y="11"/>
                    </a:lnTo>
                    <a:lnTo>
                      <a:pt x="19" y="9"/>
                    </a:lnTo>
                    <a:lnTo>
                      <a:pt x="23" y="9"/>
                    </a:lnTo>
                    <a:lnTo>
                      <a:pt x="50" y="9"/>
                    </a:lnTo>
                    <a:lnTo>
                      <a:pt x="50" y="8"/>
                    </a:lnTo>
                    <a:lnTo>
                      <a:pt x="47" y="5"/>
                    </a:lnTo>
                    <a:lnTo>
                      <a:pt x="45" y="3"/>
                    </a:lnTo>
                    <a:lnTo>
                      <a:pt x="42" y="2"/>
                    </a:lnTo>
                    <a:lnTo>
                      <a:pt x="38" y="1"/>
                    </a:lnTo>
                    <a:lnTo>
                      <a:pt x="34"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62" name="Group 512"/>
            <p:cNvGrpSpPr>
              <a:grpSpLocks/>
            </p:cNvGrpSpPr>
            <p:nvPr/>
          </p:nvGrpSpPr>
          <p:grpSpPr bwMode="auto">
            <a:xfrm>
              <a:off x="3681" y="7671"/>
              <a:ext cx="49" cy="62"/>
              <a:chOff x="3681" y="7671"/>
              <a:chExt cx="49" cy="62"/>
            </a:xfrm>
          </p:grpSpPr>
          <p:sp>
            <p:nvSpPr>
              <p:cNvPr id="39404" name="Freeform 513"/>
              <p:cNvSpPr>
                <a:spLocks/>
              </p:cNvSpPr>
              <p:nvPr/>
            </p:nvSpPr>
            <p:spPr bwMode="auto">
              <a:xfrm>
                <a:off x="3681" y="7671"/>
                <a:ext cx="49" cy="62"/>
              </a:xfrm>
              <a:custGeom>
                <a:avLst/>
                <a:gdLst>
                  <a:gd name="T0" fmla="*/ 9 w 49"/>
                  <a:gd name="T1" fmla="*/ 7672 h 62"/>
                  <a:gd name="T2" fmla="*/ 0 w 49"/>
                  <a:gd name="T3" fmla="*/ 7672 h 62"/>
                  <a:gd name="T4" fmla="*/ 0 w 49"/>
                  <a:gd name="T5" fmla="*/ 7733 h 62"/>
                  <a:gd name="T6" fmla="*/ 10 w 49"/>
                  <a:gd name="T7" fmla="*/ 7733 h 62"/>
                  <a:gd name="T8" fmla="*/ 10 w 49"/>
                  <a:gd name="T9" fmla="*/ 7692 h 62"/>
                  <a:gd name="T10" fmla="*/ 12 w 49"/>
                  <a:gd name="T11" fmla="*/ 7687 h 62"/>
                  <a:gd name="T12" fmla="*/ 15 w 49"/>
                  <a:gd name="T13" fmla="*/ 7684 h 62"/>
                  <a:gd name="T14" fmla="*/ 18 w 49"/>
                  <a:gd name="T15" fmla="*/ 7681 h 62"/>
                  <a:gd name="T16" fmla="*/ 19 w 49"/>
                  <a:gd name="T17" fmla="*/ 7681 h 62"/>
                  <a:gd name="T18" fmla="*/ 9 w 49"/>
                  <a:gd name="T19" fmla="*/ 7681 h 62"/>
                  <a:gd name="T20" fmla="*/ 9 w 49"/>
                  <a:gd name="T21" fmla="*/ 7672 h 6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
                  <a:gd name="T34" fmla="*/ 0 h 62"/>
                  <a:gd name="T35" fmla="*/ 49 w 49"/>
                  <a:gd name="T36" fmla="*/ 62 h 6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 h="62">
                    <a:moveTo>
                      <a:pt x="9" y="1"/>
                    </a:moveTo>
                    <a:lnTo>
                      <a:pt x="0" y="1"/>
                    </a:lnTo>
                    <a:lnTo>
                      <a:pt x="0" y="62"/>
                    </a:lnTo>
                    <a:lnTo>
                      <a:pt x="10" y="62"/>
                    </a:lnTo>
                    <a:lnTo>
                      <a:pt x="10" y="21"/>
                    </a:lnTo>
                    <a:lnTo>
                      <a:pt x="12" y="16"/>
                    </a:lnTo>
                    <a:lnTo>
                      <a:pt x="15" y="13"/>
                    </a:lnTo>
                    <a:lnTo>
                      <a:pt x="18" y="10"/>
                    </a:lnTo>
                    <a:lnTo>
                      <a:pt x="19" y="10"/>
                    </a:lnTo>
                    <a:lnTo>
                      <a:pt x="9" y="10"/>
                    </a:lnTo>
                    <a:lnTo>
                      <a:pt x="9" y="1"/>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405" name="Freeform 514"/>
              <p:cNvSpPr>
                <a:spLocks/>
              </p:cNvSpPr>
              <p:nvPr/>
            </p:nvSpPr>
            <p:spPr bwMode="auto">
              <a:xfrm>
                <a:off x="3681" y="7671"/>
                <a:ext cx="49" cy="62"/>
              </a:xfrm>
              <a:custGeom>
                <a:avLst/>
                <a:gdLst>
                  <a:gd name="T0" fmla="*/ 47 w 49"/>
                  <a:gd name="T1" fmla="*/ 7680 h 62"/>
                  <a:gd name="T2" fmla="*/ 29 w 49"/>
                  <a:gd name="T3" fmla="*/ 7680 h 62"/>
                  <a:gd name="T4" fmla="*/ 31 w 49"/>
                  <a:gd name="T5" fmla="*/ 7681 h 62"/>
                  <a:gd name="T6" fmla="*/ 33 w 49"/>
                  <a:gd name="T7" fmla="*/ 7682 h 62"/>
                  <a:gd name="T8" fmla="*/ 39 w 49"/>
                  <a:gd name="T9" fmla="*/ 7733 h 62"/>
                  <a:gd name="T10" fmla="*/ 49 w 49"/>
                  <a:gd name="T11" fmla="*/ 7733 h 62"/>
                  <a:gd name="T12" fmla="*/ 49 w 49"/>
                  <a:gd name="T13" fmla="*/ 7689 h 62"/>
                  <a:gd name="T14" fmla="*/ 49 w 49"/>
                  <a:gd name="T15" fmla="*/ 7688 h 62"/>
                  <a:gd name="T16" fmla="*/ 48 w 49"/>
                  <a:gd name="T17" fmla="*/ 7683 h 62"/>
                  <a:gd name="T18" fmla="*/ 47 w 49"/>
                  <a:gd name="T19" fmla="*/ 7680 h 62"/>
                  <a:gd name="T20" fmla="*/ 47 w 49"/>
                  <a:gd name="T21" fmla="*/ 7680 h 6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
                  <a:gd name="T34" fmla="*/ 0 h 62"/>
                  <a:gd name="T35" fmla="*/ 49 w 49"/>
                  <a:gd name="T36" fmla="*/ 62 h 6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 h="62">
                    <a:moveTo>
                      <a:pt x="47" y="9"/>
                    </a:moveTo>
                    <a:lnTo>
                      <a:pt x="29" y="9"/>
                    </a:lnTo>
                    <a:lnTo>
                      <a:pt x="31" y="10"/>
                    </a:lnTo>
                    <a:lnTo>
                      <a:pt x="33" y="11"/>
                    </a:lnTo>
                    <a:lnTo>
                      <a:pt x="39" y="62"/>
                    </a:lnTo>
                    <a:lnTo>
                      <a:pt x="49" y="62"/>
                    </a:lnTo>
                    <a:lnTo>
                      <a:pt x="49" y="18"/>
                    </a:lnTo>
                    <a:lnTo>
                      <a:pt x="49" y="17"/>
                    </a:lnTo>
                    <a:lnTo>
                      <a:pt x="48" y="12"/>
                    </a:lnTo>
                    <a:lnTo>
                      <a:pt x="47" y="9"/>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406" name="Freeform 515"/>
              <p:cNvSpPr>
                <a:spLocks/>
              </p:cNvSpPr>
              <p:nvPr/>
            </p:nvSpPr>
            <p:spPr bwMode="auto">
              <a:xfrm>
                <a:off x="3681" y="7671"/>
                <a:ext cx="49" cy="62"/>
              </a:xfrm>
              <a:custGeom>
                <a:avLst/>
                <a:gdLst>
                  <a:gd name="T0" fmla="*/ 32 w 49"/>
                  <a:gd name="T1" fmla="*/ 7671 h 62"/>
                  <a:gd name="T2" fmla="*/ 20 w 49"/>
                  <a:gd name="T3" fmla="*/ 7671 h 62"/>
                  <a:gd name="T4" fmla="*/ 14 w 49"/>
                  <a:gd name="T5" fmla="*/ 7674 h 62"/>
                  <a:gd name="T6" fmla="*/ 9 w 49"/>
                  <a:gd name="T7" fmla="*/ 7681 h 62"/>
                  <a:gd name="T8" fmla="*/ 19 w 49"/>
                  <a:gd name="T9" fmla="*/ 7681 h 62"/>
                  <a:gd name="T10" fmla="*/ 22 w 49"/>
                  <a:gd name="T11" fmla="*/ 7680 h 62"/>
                  <a:gd name="T12" fmla="*/ 47 w 49"/>
                  <a:gd name="T13" fmla="*/ 7680 h 62"/>
                  <a:gd name="T14" fmla="*/ 44 w 49"/>
                  <a:gd name="T15" fmla="*/ 7676 h 62"/>
                  <a:gd name="T16" fmla="*/ 42 w 49"/>
                  <a:gd name="T17" fmla="*/ 7674 h 62"/>
                  <a:gd name="T18" fmla="*/ 35 w 49"/>
                  <a:gd name="T19" fmla="*/ 7672 h 62"/>
                  <a:gd name="T20" fmla="*/ 32 w 49"/>
                  <a:gd name="T21" fmla="*/ 7671 h 6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
                  <a:gd name="T34" fmla="*/ 0 h 62"/>
                  <a:gd name="T35" fmla="*/ 49 w 49"/>
                  <a:gd name="T36" fmla="*/ 62 h 6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 h="62">
                    <a:moveTo>
                      <a:pt x="32" y="0"/>
                    </a:moveTo>
                    <a:lnTo>
                      <a:pt x="20" y="0"/>
                    </a:lnTo>
                    <a:lnTo>
                      <a:pt x="14" y="3"/>
                    </a:lnTo>
                    <a:lnTo>
                      <a:pt x="9" y="10"/>
                    </a:lnTo>
                    <a:lnTo>
                      <a:pt x="19" y="10"/>
                    </a:lnTo>
                    <a:lnTo>
                      <a:pt x="22" y="9"/>
                    </a:lnTo>
                    <a:lnTo>
                      <a:pt x="47" y="9"/>
                    </a:lnTo>
                    <a:lnTo>
                      <a:pt x="44" y="5"/>
                    </a:lnTo>
                    <a:lnTo>
                      <a:pt x="42" y="3"/>
                    </a:lnTo>
                    <a:lnTo>
                      <a:pt x="35" y="1"/>
                    </a:lnTo>
                    <a:lnTo>
                      <a:pt x="32"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63" name="Group 516"/>
            <p:cNvGrpSpPr>
              <a:grpSpLocks/>
            </p:cNvGrpSpPr>
            <p:nvPr/>
          </p:nvGrpSpPr>
          <p:grpSpPr bwMode="auto">
            <a:xfrm>
              <a:off x="3742" y="7671"/>
              <a:ext cx="53" cy="86"/>
              <a:chOff x="3742" y="7671"/>
              <a:chExt cx="53" cy="86"/>
            </a:xfrm>
          </p:grpSpPr>
          <p:sp>
            <p:nvSpPr>
              <p:cNvPr id="39399" name="Freeform 517"/>
              <p:cNvSpPr>
                <a:spLocks/>
              </p:cNvSpPr>
              <p:nvPr/>
            </p:nvSpPr>
            <p:spPr bwMode="auto">
              <a:xfrm>
                <a:off x="3742" y="7671"/>
                <a:ext cx="53" cy="86"/>
              </a:xfrm>
              <a:custGeom>
                <a:avLst/>
                <a:gdLst>
                  <a:gd name="T0" fmla="*/ 2 w 53"/>
                  <a:gd name="T1" fmla="*/ 7738 h 86"/>
                  <a:gd name="T2" fmla="*/ 2 w 53"/>
                  <a:gd name="T3" fmla="*/ 7744 h 86"/>
                  <a:gd name="T4" fmla="*/ 4 w 53"/>
                  <a:gd name="T5" fmla="*/ 7749 h 86"/>
                  <a:gd name="T6" fmla="*/ 8 w 53"/>
                  <a:gd name="T7" fmla="*/ 7752 h 86"/>
                  <a:gd name="T8" fmla="*/ 13 w 53"/>
                  <a:gd name="T9" fmla="*/ 7755 h 86"/>
                  <a:gd name="T10" fmla="*/ 18 w 53"/>
                  <a:gd name="T11" fmla="*/ 7757 h 86"/>
                  <a:gd name="T12" fmla="*/ 32 w 53"/>
                  <a:gd name="T13" fmla="*/ 7757 h 86"/>
                  <a:gd name="T14" fmla="*/ 37 w 53"/>
                  <a:gd name="T15" fmla="*/ 7756 h 86"/>
                  <a:gd name="T16" fmla="*/ 45 w 53"/>
                  <a:gd name="T17" fmla="*/ 7751 h 86"/>
                  <a:gd name="T18" fmla="*/ 48 w 53"/>
                  <a:gd name="T19" fmla="*/ 7749 h 86"/>
                  <a:gd name="T20" fmla="*/ 21 w 53"/>
                  <a:gd name="T21" fmla="*/ 7749 h 86"/>
                  <a:gd name="T22" fmla="*/ 18 w 53"/>
                  <a:gd name="T23" fmla="*/ 7748 h 86"/>
                  <a:gd name="T24" fmla="*/ 15 w 53"/>
                  <a:gd name="T25" fmla="*/ 7746 h 86"/>
                  <a:gd name="T26" fmla="*/ 13 w 53"/>
                  <a:gd name="T27" fmla="*/ 7744 h 86"/>
                  <a:gd name="T28" fmla="*/ 12 w 53"/>
                  <a:gd name="T29" fmla="*/ 7742 h 86"/>
                  <a:gd name="T30" fmla="*/ 12 w 53"/>
                  <a:gd name="T31" fmla="*/ 7739 h 86"/>
                  <a:gd name="T32" fmla="*/ 2 w 53"/>
                  <a:gd name="T33" fmla="*/ 7738 h 8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3"/>
                  <a:gd name="T52" fmla="*/ 0 h 86"/>
                  <a:gd name="T53" fmla="*/ 53 w 53"/>
                  <a:gd name="T54" fmla="*/ 86 h 8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3" h="86">
                    <a:moveTo>
                      <a:pt x="2" y="67"/>
                    </a:moveTo>
                    <a:lnTo>
                      <a:pt x="2" y="73"/>
                    </a:lnTo>
                    <a:lnTo>
                      <a:pt x="4" y="78"/>
                    </a:lnTo>
                    <a:lnTo>
                      <a:pt x="8" y="81"/>
                    </a:lnTo>
                    <a:lnTo>
                      <a:pt x="13" y="84"/>
                    </a:lnTo>
                    <a:lnTo>
                      <a:pt x="18" y="86"/>
                    </a:lnTo>
                    <a:lnTo>
                      <a:pt x="32" y="86"/>
                    </a:lnTo>
                    <a:lnTo>
                      <a:pt x="37" y="85"/>
                    </a:lnTo>
                    <a:lnTo>
                      <a:pt x="45" y="80"/>
                    </a:lnTo>
                    <a:lnTo>
                      <a:pt x="48" y="78"/>
                    </a:lnTo>
                    <a:lnTo>
                      <a:pt x="21" y="78"/>
                    </a:lnTo>
                    <a:lnTo>
                      <a:pt x="18" y="77"/>
                    </a:lnTo>
                    <a:lnTo>
                      <a:pt x="15" y="75"/>
                    </a:lnTo>
                    <a:lnTo>
                      <a:pt x="13" y="73"/>
                    </a:lnTo>
                    <a:lnTo>
                      <a:pt x="12" y="71"/>
                    </a:lnTo>
                    <a:lnTo>
                      <a:pt x="12" y="68"/>
                    </a:lnTo>
                    <a:lnTo>
                      <a:pt x="2" y="67"/>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400" name="Freeform 518"/>
              <p:cNvSpPr>
                <a:spLocks/>
              </p:cNvSpPr>
              <p:nvPr/>
            </p:nvSpPr>
            <p:spPr bwMode="auto">
              <a:xfrm>
                <a:off x="3742" y="7671"/>
                <a:ext cx="53" cy="86"/>
              </a:xfrm>
              <a:custGeom>
                <a:avLst/>
                <a:gdLst>
                  <a:gd name="T0" fmla="*/ 53 w 53"/>
                  <a:gd name="T1" fmla="*/ 7725 h 86"/>
                  <a:gd name="T2" fmla="*/ 43 w 53"/>
                  <a:gd name="T3" fmla="*/ 7725 h 86"/>
                  <a:gd name="T4" fmla="*/ 42 w 53"/>
                  <a:gd name="T5" fmla="*/ 7733 h 86"/>
                  <a:gd name="T6" fmla="*/ 42 w 53"/>
                  <a:gd name="T7" fmla="*/ 7736 h 86"/>
                  <a:gd name="T8" fmla="*/ 30 w 53"/>
                  <a:gd name="T9" fmla="*/ 7749 h 86"/>
                  <a:gd name="T10" fmla="*/ 48 w 53"/>
                  <a:gd name="T11" fmla="*/ 7749 h 86"/>
                  <a:gd name="T12" fmla="*/ 48 w 53"/>
                  <a:gd name="T13" fmla="*/ 7748 h 86"/>
                  <a:gd name="T14" fmla="*/ 50 w 53"/>
                  <a:gd name="T15" fmla="*/ 7744 h 86"/>
                  <a:gd name="T16" fmla="*/ 52 w 53"/>
                  <a:gd name="T17" fmla="*/ 7740 h 86"/>
                  <a:gd name="T18" fmla="*/ 53 w 53"/>
                  <a:gd name="T19" fmla="*/ 7734 h 86"/>
                  <a:gd name="T20" fmla="*/ 53 w 53"/>
                  <a:gd name="T21" fmla="*/ 7725 h 8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
                  <a:gd name="T34" fmla="*/ 0 h 86"/>
                  <a:gd name="T35" fmla="*/ 53 w 53"/>
                  <a:gd name="T36" fmla="*/ 86 h 8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 h="86">
                    <a:moveTo>
                      <a:pt x="53" y="54"/>
                    </a:moveTo>
                    <a:lnTo>
                      <a:pt x="43" y="54"/>
                    </a:lnTo>
                    <a:lnTo>
                      <a:pt x="42" y="62"/>
                    </a:lnTo>
                    <a:lnTo>
                      <a:pt x="42" y="65"/>
                    </a:lnTo>
                    <a:lnTo>
                      <a:pt x="30" y="78"/>
                    </a:lnTo>
                    <a:lnTo>
                      <a:pt x="48" y="78"/>
                    </a:lnTo>
                    <a:lnTo>
                      <a:pt x="48" y="77"/>
                    </a:lnTo>
                    <a:lnTo>
                      <a:pt x="50" y="73"/>
                    </a:lnTo>
                    <a:lnTo>
                      <a:pt x="52" y="69"/>
                    </a:lnTo>
                    <a:lnTo>
                      <a:pt x="53" y="63"/>
                    </a:lnTo>
                    <a:lnTo>
                      <a:pt x="53" y="54"/>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401" name="Freeform 519"/>
              <p:cNvSpPr>
                <a:spLocks/>
              </p:cNvSpPr>
              <p:nvPr/>
            </p:nvSpPr>
            <p:spPr bwMode="auto">
              <a:xfrm>
                <a:off x="3742" y="7671"/>
                <a:ext cx="53" cy="86"/>
              </a:xfrm>
              <a:custGeom>
                <a:avLst/>
                <a:gdLst>
                  <a:gd name="T0" fmla="*/ 33 w 53"/>
                  <a:gd name="T1" fmla="*/ 7671 h 86"/>
                  <a:gd name="T2" fmla="*/ 21 w 53"/>
                  <a:gd name="T3" fmla="*/ 7671 h 86"/>
                  <a:gd name="T4" fmla="*/ 16 w 53"/>
                  <a:gd name="T5" fmla="*/ 7672 h 86"/>
                  <a:gd name="T6" fmla="*/ 8 w 53"/>
                  <a:gd name="T7" fmla="*/ 7678 h 86"/>
                  <a:gd name="T8" fmla="*/ 5 w 53"/>
                  <a:gd name="T9" fmla="*/ 7681 h 86"/>
                  <a:gd name="T10" fmla="*/ 1 w 53"/>
                  <a:gd name="T11" fmla="*/ 7691 h 86"/>
                  <a:gd name="T12" fmla="*/ 0 w 53"/>
                  <a:gd name="T13" fmla="*/ 7696 h 86"/>
                  <a:gd name="T14" fmla="*/ 0 w 53"/>
                  <a:gd name="T15" fmla="*/ 7711 h 86"/>
                  <a:gd name="T16" fmla="*/ 2 w 53"/>
                  <a:gd name="T17" fmla="*/ 7718 h 86"/>
                  <a:gd name="T18" fmla="*/ 7 w 53"/>
                  <a:gd name="T19" fmla="*/ 7724 h 86"/>
                  <a:gd name="T20" fmla="*/ 11 w 53"/>
                  <a:gd name="T21" fmla="*/ 7730 h 86"/>
                  <a:gd name="T22" fmla="*/ 18 w 53"/>
                  <a:gd name="T23" fmla="*/ 7733 h 86"/>
                  <a:gd name="T24" fmla="*/ 33 w 53"/>
                  <a:gd name="T25" fmla="*/ 7733 h 86"/>
                  <a:gd name="T26" fmla="*/ 38 w 53"/>
                  <a:gd name="T27" fmla="*/ 7730 h 86"/>
                  <a:gd name="T28" fmla="*/ 43 w 53"/>
                  <a:gd name="T29" fmla="*/ 7725 h 86"/>
                  <a:gd name="T30" fmla="*/ 53 w 53"/>
                  <a:gd name="T31" fmla="*/ 7725 h 86"/>
                  <a:gd name="T32" fmla="*/ 53 w 53"/>
                  <a:gd name="T33" fmla="*/ 7724 h 86"/>
                  <a:gd name="T34" fmla="*/ 22 w 53"/>
                  <a:gd name="T35" fmla="*/ 7724 h 86"/>
                  <a:gd name="T36" fmla="*/ 18 w 53"/>
                  <a:gd name="T37" fmla="*/ 7722 h 86"/>
                  <a:gd name="T38" fmla="*/ 12 w 53"/>
                  <a:gd name="T39" fmla="*/ 7715 h 86"/>
                  <a:gd name="T40" fmla="*/ 10 w 53"/>
                  <a:gd name="T41" fmla="*/ 7710 h 86"/>
                  <a:gd name="T42" fmla="*/ 10 w 53"/>
                  <a:gd name="T43" fmla="*/ 7694 h 86"/>
                  <a:gd name="T44" fmla="*/ 12 w 53"/>
                  <a:gd name="T45" fmla="*/ 7689 h 86"/>
                  <a:gd name="T46" fmla="*/ 15 w 53"/>
                  <a:gd name="T47" fmla="*/ 7685 h 86"/>
                  <a:gd name="T48" fmla="*/ 18 w 53"/>
                  <a:gd name="T49" fmla="*/ 7681 h 86"/>
                  <a:gd name="T50" fmla="*/ 22 w 53"/>
                  <a:gd name="T51" fmla="*/ 7680 h 86"/>
                  <a:gd name="T52" fmla="*/ 43 w 53"/>
                  <a:gd name="T53" fmla="*/ 7680 h 86"/>
                  <a:gd name="T54" fmla="*/ 39 w 53"/>
                  <a:gd name="T55" fmla="*/ 7674 h 86"/>
                  <a:gd name="T56" fmla="*/ 33 w 53"/>
                  <a:gd name="T57" fmla="*/ 7671 h 8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3"/>
                  <a:gd name="T88" fmla="*/ 0 h 86"/>
                  <a:gd name="T89" fmla="*/ 53 w 53"/>
                  <a:gd name="T90" fmla="*/ 86 h 8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3" h="86">
                    <a:moveTo>
                      <a:pt x="33" y="0"/>
                    </a:moveTo>
                    <a:lnTo>
                      <a:pt x="21" y="0"/>
                    </a:lnTo>
                    <a:lnTo>
                      <a:pt x="16" y="1"/>
                    </a:lnTo>
                    <a:lnTo>
                      <a:pt x="8" y="7"/>
                    </a:lnTo>
                    <a:lnTo>
                      <a:pt x="5" y="10"/>
                    </a:lnTo>
                    <a:lnTo>
                      <a:pt x="1" y="20"/>
                    </a:lnTo>
                    <a:lnTo>
                      <a:pt x="0" y="25"/>
                    </a:lnTo>
                    <a:lnTo>
                      <a:pt x="0" y="40"/>
                    </a:lnTo>
                    <a:lnTo>
                      <a:pt x="2" y="47"/>
                    </a:lnTo>
                    <a:lnTo>
                      <a:pt x="7" y="53"/>
                    </a:lnTo>
                    <a:lnTo>
                      <a:pt x="11" y="59"/>
                    </a:lnTo>
                    <a:lnTo>
                      <a:pt x="18" y="62"/>
                    </a:lnTo>
                    <a:lnTo>
                      <a:pt x="33" y="62"/>
                    </a:lnTo>
                    <a:lnTo>
                      <a:pt x="38" y="59"/>
                    </a:lnTo>
                    <a:lnTo>
                      <a:pt x="43" y="54"/>
                    </a:lnTo>
                    <a:lnTo>
                      <a:pt x="53" y="54"/>
                    </a:lnTo>
                    <a:lnTo>
                      <a:pt x="53" y="53"/>
                    </a:lnTo>
                    <a:lnTo>
                      <a:pt x="22" y="53"/>
                    </a:lnTo>
                    <a:lnTo>
                      <a:pt x="18" y="51"/>
                    </a:lnTo>
                    <a:lnTo>
                      <a:pt x="12" y="44"/>
                    </a:lnTo>
                    <a:lnTo>
                      <a:pt x="10" y="39"/>
                    </a:lnTo>
                    <a:lnTo>
                      <a:pt x="10" y="23"/>
                    </a:lnTo>
                    <a:lnTo>
                      <a:pt x="12" y="18"/>
                    </a:lnTo>
                    <a:lnTo>
                      <a:pt x="15" y="14"/>
                    </a:lnTo>
                    <a:lnTo>
                      <a:pt x="18" y="10"/>
                    </a:lnTo>
                    <a:lnTo>
                      <a:pt x="22" y="9"/>
                    </a:lnTo>
                    <a:lnTo>
                      <a:pt x="43" y="9"/>
                    </a:lnTo>
                    <a:lnTo>
                      <a:pt x="39" y="3"/>
                    </a:lnTo>
                    <a:lnTo>
                      <a:pt x="33"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402" name="Freeform 520"/>
              <p:cNvSpPr>
                <a:spLocks/>
              </p:cNvSpPr>
              <p:nvPr/>
            </p:nvSpPr>
            <p:spPr bwMode="auto">
              <a:xfrm>
                <a:off x="3742" y="7671"/>
                <a:ext cx="53" cy="86"/>
              </a:xfrm>
              <a:custGeom>
                <a:avLst/>
                <a:gdLst>
                  <a:gd name="T0" fmla="*/ 43 w 53"/>
                  <a:gd name="T1" fmla="*/ 7680 h 86"/>
                  <a:gd name="T2" fmla="*/ 31 w 53"/>
                  <a:gd name="T3" fmla="*/ 7680 h 86"/>
                  <a:gd name="T4" fmla="*/ 35 w 53"/>
                  <a:gd name="T5" fmla="*/ 7681 h 86"/>
                  <a:gd name="T6" fmla="*/ 42 w 53"/>
                  <a:gd name="T7" fmla="*/ 7689 h 86"/>
                  <a:gd name="T8" fmla="*/ 43 w 53"/>
                  <a:gd name="T9" fmla="*/ 7694 h 86"/>
                  <a:gd name="T10" fmla="*/ 43 w 53"/>
                  <a:gd name="T11" fmla="*/ 7710 h 86"/>
                  <a:gd name="T12" fmla="*/ 42 w 53"/>
                  <a:gd name="T13" fmla="*/ 7715 h 86"/>
                  <a:gd name="T14" fmla="*/ 35 w 53"/>
                  <a:gd name="T15" fmla="*/ 7722 h 86"/>
                  <a:gd name="T16" fmla="*/ 31 w 53"/>
                  <a:gd name="T17" fmla="*/ 7724 h 86"/>
                  <a:gd name="T18" fmla="*/ 53 w 53"/>
                  <a:gd name="T19" fmla="*/ 7724 h 86"/>
                  <a:gd name="T20" fmla="*/ 53 w 53"/>
                  <a:gd name="T21" fmla="*/ 7680 h 86"/>
                  <a:gd name="T22" fmla="*/ 43 w 53"/>
                  <a:gd name="T23" fmla="*/ 7680 h 86"/>
                  <a:gd name="T24" fmla="*/ 43 w 53"/>
                  <a:gd name="T25" fmla="*/ 7680 h 8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3"/>
                  <a:gd name="T40" fmla="*/ 0 h 86"/>
                  <a:gd name="T41" fmla="*/ 53 w 53"/>
                  <a:gd name="T42" fmla="*/ 86 h 8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3" h="86">
                    <a:moveTo>
                      <a:pt x="43" y="9"/>
                    </a:moveTo>
                    <a:lnTo>
                      <a:pt x="31" y="9"/>
                    </a:lnTo>
                    <a:lnTo>
                      <a:pt x="35" y="10"/>
                    </a:lnTo>
                    <a:lnTo>
                      <a:pt x="42" y="18"/>
                    </a:lnTo>
                    <a:lnTo>
                      <a:pt x="43" y="23"/>
                    </a:lnTo>
                    <a:lnTo>
                      <a:pt x="43" y="39"/>
                    </a:lnTo>
                    <a:lnTo>
                      <a:pt x="42" y="44"/>
                    </a:lnTo>
                    <a:lnTo>
                      <a:pt x="35" y="51"/>
                    </a:lnTo>
                    <a:lnTo>
                      <a:pt x="31" y="53"/>
                    </a:lnTo>
                    <a:lnTo>
                      <a:pt x="53" y="53"/>
                    </a:lnTo>
                    <a:lnTo>
                      <a:pt x="53" y="9"/>
                    </a:lnTo>
                    <a:lnTo>
                      <a:pt x="43" y="9"/>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403" name="Freeform 521"/>
              <p:cNvSpPr>
                <a:spLocks/>
              </p:cNvSpPr>
              <p:nvPr/>
            </p:nvSpPr>
            <p:spPr bwMode="auto">
              <a:xfrm>
                <a:off x="3742" y="7671"/>
                <a:ext cx="53" cy="86"/>
              </a:xfrm>
              <a:custGeom>
                <a:avLst/>
                <a:gdLst>
                  <a:gd name="T0" fmla="*/ 53 w 53"/>
                  <a:gd name="T1" fmla="*/ 7672 h 86"/>
                  <a:gd name="T2" fmla="*/ 43 w 53"/>
                  <a:gd name="T3" fmla="*/ 7672 h 86"/>
                  <a:gd name="T4" fmla="*/ 43 w 53"/>
                  <a:gd name="T5" fmla="*/ 7680 h 86"/>
                  <a:gd name="T6" fmla="*/ 53 w 53"/>
                  <a:gd name="T7" fmla="*/ 7680 h 86"/>
                  <a:gd name="T8" fmla="*/ 53 w 53"/>
                  <a:gd name="T9" fmla="*/ 7672 h 86"/>
                  <a:gd name="T10" fmla="*/ 0 60000 65536"/>
                  <a:gd name="T11" fmla="*/ 0 60000 65536"/>
                  <a:gd name="T12" fmla="*/ 0 60000 65536"/>
                  <a:gd name="T13" fmla="*/ 0 60000 65536"/>
                  <a:gd name="T14" fmla="*/ 0 60000 65536"/>
                  <a:gd name="T15" fmla="*/ 0 w 53"/>
                  <a:gd name="T16" fmla="*/ 0 h 86"/>
                  <a:gd name="T17" fmla="*/ 53 w 53"/>
                  <a:gd name="T18" fmla="*/ 86 h 86"/>
                </a:gdLst>
                <a:ahLst/>
                <a:cxnLst>
                  <a:cxn ang="T10">
                    <a:pos x="T0" y="T1"/>
                  </a:cxn>
                  <a:cxn ang="T11">
                    <a:pos x="T2" y="T3"/>
                  </a:cxn>
                  <a:cxn ang="T12">
                    <a:pos x="T4" y="T5"/>
                  </a:cxn>
                  <a:cxn ang="T13">
                    <a:pos x="T6" y="T7"/>
                  </a:cxn>
                  <a:cxn ang="T14">
                    <a:pos x="T8" y="T9"/>
                  </a:cxn>
                </a:cxnLst>
                <a:rect l="T15" t="T16" r="T17" b="T18"/>
                <a:pathLst>
                  <a:path w="53" h="86">
                    <a:moveTo>
                      <a:pt x="53" y="1"/>
                    </a:moveTo>
                    <a:lnTo>
                      <a:pt x="43" y="1"/>
                    </a:lnTo>
                    <a:lnTo>
                      <a:pt x="43" y="9"/>
                    </a:lnTo>
                    <a:lnTo>
                      <a:pt x="53" y="9"/>
                    </a:lnTo>
                    <a:lnTo>
                      <a:pt x="53" y="1"/>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64" name="Group 522"/>
            <p:cNvGrpSpPr>
              <a:grpSpLocks/>
            </p:cNvGrpSpPr>
            <p:nvPr/>
          </p:nvGrpSpPr>
          <p:grpSpPr bwMode="auto">
            <a:xfrm>
              <a:off x="3806" y="7671"/>
              <a:ext cx="56" cy="63"/>
              <a:chOff x="3806" y="7671"/>
              <a:chExt cx="56" cy="63"/>
            </a:xfrm>
          </p:grpSpPr>
          <p:sp>
            <p:nvSpPr>
              <p:cNvPr id="39397" name="Freeform 523"/>
              <p:cNvSpPr>
                <a:spLocks/>
              </p:cNvSpPr>
              <p:nvPr/>
            </p:nvSpPr>
            <p:spPr bwMode="auto">
              <a:xfrm>
                <a:off x="3806" y="7671"/>
                <a:ext cx="56" cy="63"/>
              </a:xfrm>
              <a:custGeom>
                <a:avLst/>
                <a:gdLst>
                  <a:gd name="T0" fmla="*/ 37 w 56"/>
                  <a:gd name="T1" fmla="*/ 7671 h 63"/>
                  <a:gd name="T2" fmla="*/ 21 w 56"/>
                  <a:gd name="T3" fmla="*/ 7671 h 63"/>
                  <a:gd name="T4" fmla="*/ 15 w 56"/>
                  <a:gd name="T5" fmla="*/ 7673 h 63"/>
                  <a:gd name="T6" fmla="*/ 4 w 56"/>
                  <a:gd name="T7" fmla="*/ 7683 h 63"/>
                  <a:gd name="T8" fmla="*/ 0 w 56"/>
                  <a:gd name="T9" fmla="*/ 7691 h 63"/>
                  <a:gd name="T10" fmla="*/ 0 w 56"/>
                  <a:gd name="T11" fmla="*/ 7713 h 63"/>
                  <a:gd name="T12" fmla="*/ 3 w 56"/>
                  <a:gd name="T13" fmla="*/ 7721 h 63"/>
                  <a:gd name="T14" fmla="*/ 8 w 56"/>
                  <a:gd name="T15" fmla="*/ 7726 h 63"/>
                  <a:gd name="T16" fmla="*/ 14 w 56"/>
                  <a:gd name="T17" fmla="*/ 7731 h 63"/>
                  <a:gd name="T18" fmla="*/ 20 w 56"/>
                  <a:gd name="T19" fmla="*/ 7734 h 63"/>
                  <a:gd name="T20" fmla="*/ 34 w 56"/>
                  <a:gd name="T21" fmla="*/ 7734 h 63"/>
                  <a:gd name="T22" fmla="*/ 39 w 56"/>
                  <a:gd name="T23" fmla="*/ 7733 h 63"/>
                  <a:gd name="T24" fmla="*/ 43 w 56"/>
                  <a:gd name="T25" fmla="*/ 7730 h 63"/>
                  <a:gd name="T26" fmla="*/ 48 w 56"/>
                  <a:gd name="T27" fmla="*/ 7728 h 63"/>
                  <a:gd name="T28" fmla="*/ 50 w 56"/>
                  <a:gd name="T29" fmla="*/ 7726 h 63"/>
                  <a:gd name="T30" fmla="*/ 24 w 56"/>
                  <a:gd name="T31" fmla="*/ 7726 h 63"/>
                  <a:gd name="T32" fmla="*/ 19 w 56"/>
                  <a:gd name="T33" fmla="*/ 7724 h 63"/>
                  <a:gd name="T34" fmla="*/ 13 w 56"/>
                  <a:gd name="T35" fmla="*/ 7716 h 63"/>
                  <a:gd name="T36" fmla="*/ 11 w 56"/>
                  <a:gd name="T37" fmla="*/ 7710 h 63"/>
                  <a:gd name="T38" fmla="*/ 11 w 56"/>
                  <a:gd name="T39" fmla="*/ 7695 h 63"/>
                  <a:gd name="T40" fmla="*/ 13 w 56"/>
                  <a:gd name="T41" fmla="*/ 7689 h 63"/>
                  <a:gd name="T42" fmla="*/ 19 w 56"/>
                  <a:gd name="T43" fmla="*/ 7681 h 63"/>
                  <a:gd name="T44" fmla="*/ 24 w 56"/>
                  <a:gd name="T45" fmla="*/ 7680 h 63"/>
                  <a:gd name="T46" fmla="*/ 49 w 56"/>
                  <a:gd name="T47" fmla="*/ 7680 h 63"/>
                  <a:gd name="T48" fmla="*/ 44 w 56"/>
                  <a:gd name="T49" fmla="*/ 7674 h 63"/>
                  <a:gd name="T50" fmla="*/ 37 w 56"/>
                  <a:gd name="T51" fmla="*/ 7671 h 6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6"/>
                  <a:gd name="T79" fmla="*/ 0 h 63"/>
                  <a:gd name="T80" fmla="*/ 56 w 56"/>
                  <a:gd name="T81" fmla="*/ 63 h 6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6" h="63">
                    <a:moveTo>
                      <a:pt x="37" y="0"/>
                    </a:moveTo>
                    <a:lnTo>
                      <a:pt x="21" y="0"/>
                    </a:lnTo>
                    <a:lnTo>
                      <a:pt x="15" y="2"/>
                    </a:lnTo>
                    <a:lnTo>
                      <a:pt x="4" y="12"/>
                    </a:lnTo>
                    <a:lnTo>
                      <a:pt x="0" y="20"/>
                    </a:lnTo>
                    <a:lnTo>
                      <a:pt x="0" y="42"/>
                    </a:lnTo>
                    <a:lnTo>
                      <a:pt x="3" y="50"/>
                    </a:lnTo>
                    <a:lnTo>
                      <a:pt x="8" y="55"/>
                    </a:lnTo>
                    <a:lnTo>
                      <a:pt x="14" y="60"/>
                    </a:lnTo>
                    <a:lnTo>
                      <a:pt x="20" y="63"/>
                    </a:lnTo>
                    <a:lnTo>
                      <a:pt x="34" y="63"/>
                    </a:lnTo>
                    <a:lnTo>
                      <a:pt x="39" y="62"/>
                    </a:lnTo>
                    <a:lnTo>
                      <a:pt x="43" y="59"/>
                    </a:lnTo>
                    <a:lnTo>
                      <a:pt x="48" y="57"/>
                    </a:lnTo>
                    <a:lnTo>
                      <a:pt x="50" y="55"/>
                    </a:lnTo>
                    <a:lnTo>
                      <a:pt x="24" y="55"/>
                    </a:lnTo>
                    <a:lnTo>
                      <a:pt x="19" y="53"/>
                    </a:lnTo>
                    <a:lnTo>
                      <a:pt x="13" y="45"/>
                    </a:lnTo>
                    <a:lnTo>
                      <a:pt x="11" y="39"/>
                    </a:lnTo>
                    <a:lnTo>
                      <a:pt x="11" y="24"/>
                    </a:lnTo>
                    <a:lnTo>
                      <a:pt x="13" y="18"/>
                    </a:lnTo>
                    <a:lnTo>
                      <a:pt x="19" y="10"/>
                    </a:lnTo>
                    <a:lnTo>
                      <a:pt x="24" y="9"/>
                    </a:lnTo>
                    <a:lnTo>
                      <a:pt x="49" y="9"/>
                    </a:lnTo>
                    <a:lnTo>
                      <a:pt x="44" y="3"/>
                    </a:lnTo>
                    <a:lnTo>
                      <a:pt x="37"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98" name="Freeform 524"/>
              <p:cNvSpPr>
                <a:spLocks/>
              </p:cNvSpPr>
              <p:nvPr/>
            </p:nvSpPr>
            <p:spPr bwMode="auto">
              <a:xfrm>
                <a:off x="3806" y="7671"/>
                <a:ext cx="56" cy="63"/>
              </a:xfrm>
              <a:custGeom>
                <a:avLst/>
                <a:gdLst>
                  <a:gd name="T0" fmla="*/ 49 w 56"/>
                  <a:gd name="T1" fmla="*/ 7680 h 63"/>
                  <a:gd name="T2" fmla="*/ 34 w 56"/>
                  <a:gd name="T3" fmla="*/ 7680 h 63"/>
                  <a:gd name="T4" fmla="*/ 38 w 56"/>
                  <a:gd name="T5" fmla="*/ 7681 h 63"/>
                  <a:gd name="T6" fmla="*/ 45 w 56"/>
                  <a:gd name="T7" fmla="*/ 7689 h 63"/>
                  <a:gd name="T8" fmla="*/ 46 w 56"/>
                  <a:gd name="T9" fmla="*/ 7695 h 63"/>
                  <a:gd name="T10" fmla="*/ 46 w 56"/>
                  <a:gd name="T11" fmla="*/ 7710 h 63"/>
                  <a:gd name="T12" fmla="*/ 45 w 56"/>
                  <a:gd name="T13" fmla="*/ 7716 h 63"/>
                  <a:gd name="T14" fmla="*/ 38 w 56"/>
                  <a:gd name="T15" fmla="*/ 7724 h 63"/>
                  <a:gd name="T16" fmla="*/ 34 w 56"/>
                  <a:gd name="T17" fmla="*/ 7726 h 63"/>
                  <a:gd name="T18" fmla="*/ 50 w 56"/>
                  <a:gd name="T19" fmla="*/ 7726 h 63"/>
                  <a:gd name="T20" fmla="*/ 51 w 56"/>
                  <a:gd name="T21" fmla="*/ 7724 h 63"/>
                  <a:gd name="T22" fmla="*/ 53 w 56"/>
                  <a:gd name="T23" fmla="*/ 7720 h 63"/>
                  <a:gd name="T24" fmla="*/ 56 w 56"/>
                  <a:gd name="T25" fmla="*/ 7716 h 63"/>
                  <a:gd name="T26" fmla="*/ 57 w 56"/>
                  <a:gd name="T27" fmla="*/ 7710 h 63"/>
                  <a:gd name="T28" fmla="*/ 57 w 56"/>
                  <a:gd name="T29" fmla="*/ 7692 h 63"/>
                  <a:gd name="T30" fmla="*/ 54 w 56"/>
                  <a:gd name="T31" fmla="*/ 7685 h 63"/>
                  <a:gd name="T32" fmla="*/ 49 w 56"/>
                  <a:gd name="T33" fmla="*/ 7680 h 6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6"/>
                  <a:gd name="T52" fmla="*/ 0 h 63"/>
                  <a:gd name="T53" fmla="*/ 56 w 56"/>
                  <a:gd name="T54" fmla="*/ 63 h 6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6" h="63">
                    <a:moveTo>
                      <a:pt x="49" y="9"/>
                    </a:moveTo>
                    <a:lnTo>
                      <a:pt x="34" y="9"/>
                    </a:lnTo>
                    <a:lnTo>
                      <a:pt x="38" y="10"/>
                    </a:lnTo>
                    <a:lnTo>
                      <a:pt x="45" y="18"/>
                    </a:lnTo>
                    <a:lnTo>
                      <a:pt x="46" y="24"/>
                    </a:lnTo>
                    <a:lnTo>
                      <a:pt x="46" y="39"/>
                    </a:lnTo>
                    <a:lnTo>
                      <a:pt x="45" y="45"/>
                    </a:lnTo>
                    <a:lnTo>
                      <a:pt x="38" y="53"/>
                    </a:lnTo>
                    <a:lnTo>
                      <a:pt x="34" y="55"/>
                    </a:lnTo>
                    <a:lnTo>
                      <a:pt x="50" y="55"/>
                    </a:lnTo>
                    <a:lnTo>
                      <a:pt x="51" y="53"/>
                    </a:lnTo>
                    <a:lnTo>
                      <a:pt x="53" y="49"/>
                    </a:lnTo>
                    <a:lnTo>
                      <a:pt x="56" y="45"/>
                    </a:lnTo>
                    <a:lnTo>
                      <a:pt x="57" y="39"/>
                    </a:lnTo>
                    <a:lnTo>
                      <a:pt x="57" y="21"/>
                    </a:lnTo>
                    <a:lnTo>
                      <a:pt x="54" y="14"/>
                    </a:lnTo>
                    <a:lnTo>
                      <a:pt x="49" y="9"/>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65" name="Group 525"/>
            <p:cNvGrpSpPr>
              <a:grpSpLocks/>
            </p:cNvGrpSpPr>
            <p:nvPr/>
          </p:nvGrpSpPr>
          <p:grpSpPr bwMode="auto">
            <a:xfrm>
              <a:off x="3875" y="7671"/>
              <a:ext cx="49" cy="62"/>
              <a:chOff x="3875" y="7671"/>
              <a:chExt cx="49" cy="62"/>
            </a:xfrm>
          </p:grpSpPr>
          <p:sp>
            <p:nvSpPr>
              <p:cNvPr id="39394" name="Freeform 526"/>
              <p:cNvSpPr>
                <a:spLocks/>
              </p:cNvSpPr>
              <p:nvPr/>
            </p:nvSpPr>
            <p:spPr bwMode="auto">
              <a:xfrm>
                <a:off x="3875" y="7671"/>
                <a:ext cx="49" cy="62"/>
              </a:xfrm>
              <a:custGeom>
                <a:avLst/>
                <a:gdLst>
                  <a:gd name="T0" fmla="*/ 9 w 49"/>
                  <a:gd name="T1" fmla="*/ 7672 h 62"/>
                  <a:gd name="T2" fmla="*/ 0 w 49"/>
                  <a:gd name="T3" fmla="*/ 7672 h 62"/>
                  <a:gd name="T4" fmla="*/ 0 w 49"/>
                  <a:gd name="T5" fmla="*/ 7733 h 62"/>
                  <a:gd name="T6" fmla="*/ 10 w 49"/>
                  <a:gd name="T7" fmla="*/ 7733 h 62"/>
                  <a:gd name="T8" fmla="*/ 10 w 49"/>
                  <a:gd name="T9" fmla="*/ 7692 h 62"/>
                  <a:gd name="T10" fmla="*/ 12 w 49"/>
                  <a:gd name="T11" fmla="*/ 7687 h 62"/>
                  <a:gd name="T12" fmla="*/ 18 w 49"/>
                  <a:gd name="T13" fmla="*/ 7681 h 62"/>
                  <a:gd name="T14" fmla="*/ 19 w 49"/>
                  <a:gd name="T15" fmla="*/ 7681 h 62"/>
                  <a:gd name="T16" fmla="*/ 9 w 49"/>
                  <a:gd name="T17" fmla="*/ 7681 h 62"/>
                  <a:gd name="T18" fmla="*/ 9 w 49"/>
                  <a:gd name="T19" fmla="*/ 7672 h 6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9"/>
                  <a:gd name="T31" fmla="*/ 0 h 62"/>
                  <a:gd name="T32" fmla="*/ 49 w 49"/>
                  <a:gd name="T33" fmla="*/ 62 h 6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9" h="62">
                    <a:moveTo>
                      <a:pt x="9" y="1"/>
                    </a:moveTo>
                    <a:lnTo>
                      <a:pt x="0" y="1"/>
                    </a:lnTo>
                    <a:lnTo>
                      <a:pt x="0" y="62"/>
                    </a:lnTo>
                    <a:lnTo>
                      <a:pt x="10" y="62"/>
                    </a:lnTo>
                    <a:lnTo>
                      <a:pt x="10" y="21"/>
                    </a:lnTo>
                    <a:lnTo>
                      <a:pt x="12" y="16"/>
                    </a:lnTo>
                    <a:lnTo>
                      <a:pt x="18" y="10"/>
                    </a:lnTo>
                    <a:lnTo>
                      <a:pt x="19" y="10"/>
                    </a:lnTo>
                    <a:lnTo>
                      <a:pt x="9" y="10"/>
                    </a:lnTo>
                    <a:lnTo>
                      <a:pt x="9" y="1"/>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95" name="Freeform 527"/>
              <p:cNvSpPr>
                <a:spLocks/>
              </p:cNvSpPr>
              <p:nvPr/>
            </p:nvSpPr>
            <p:spPr bwMode="auto">
              <a:xfrm>
                <a:off x="3875" y="7671"/>
                <a:ext cx="49" cy="62"/>
              </a:xfrm>
              <a:custGeom>
                <a:avLst/>
                <a:gdLst>
                  <a:gd name="T0" fmla="*/ 46 w 49"/>
                  <a:gd name="T1" fmla="*/ 7680 h 62"/>
                  <a:gd name="T2" fmla="*/ 29 w 49"/>
                  <a:gd name="T3" fmla="*/ 7680 h 62"/>
                  <a:gd name="T4" fmla="*/ 31 w 49"/>
                  <a:gd name="T5" fmla="*/ 7681 h 62"/>
                  <a:gd name="T6" fmla="*/ 33 w 49"/>
                  <a:gd name="T7" fmla="*/ 7682 h 62"/>
                  <a:gd name="T8" fmla="*/ 39 w 49"/>
                  <a:gd name="T9" fmla="*/ 7733 h 62"/>
                  <a:gd name="T10" fmla="*/ 49 w 49"/>
                  <a:gd name="T11" fmla="*/ 7733 h 62"/>
                  <a:gd name="T12" fmla="*/ 49 w 49"/>
                  <a:gd name="T13" fmla="*/ 7689 h 62"/>
                  <a:gd name="T14" fmla="*/ 49 w 49"/>
                  <a:gd name="T15" fmla="*/ 7688 h 62"/>
                  <a:gd name="T16" fmla="*/ 48 w 49"/>
                  <a:gd name="T17" fmla="*/ 7683 h 62"/>
                  <a:gd name="T18" fmla="*/ 47 w 49"/>
                  <a:gd name="T19" fmla="*/ 7680 h 62"/>
                  <a:gd name="T20" fmla="*/ 46 w 49"/>
                  <a:gd name="T21" fmla="*/ 7680 h 6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
                  <a:gd name="T34" fmla="*/ 0 h 62"/>
                  <a:gd name="T35" fmla="*/ 49 w 49"/>
                  <a:gd name="T36" fmla="*/ 62 h 6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 h="62">
                    <a:moveTo>
                      <a:pt x="46" y="9"/>
                    </a:moveTo>
                    <a:lnTo>
                      <a:pt x="29" y="9"/>
                    </a:lnTo>
                    <a:lnTo>
                      <a:pt x="31" y="10"/>
                    </a:lnTo>
                    <a:lnTo>
                      <a:pt x="33" y="11"/>
                    </a:lnTo>
                    <a:lnTo>
                      <a:pt x="39" y="62"/>
                    </a:lnTo>
                    <a:lnTo>
                      <a:pt x="49" y="62"/>
                    </a:lnTo>
                    <a:lnTo>
                      <a:pt x="49" y="18"/>
                    </a:lnTo>
                    <a:lnTo>
                      <a:pt x="49" y="17"/>
                    </a:lnTo>
                    <a:lnTo>
                      <a:pt x="48" y="12"/>
                    </a:lnTo>
                    <a:lnTo>
                      <a:pt x="47" y="9"/>
                    </a:lnTo>
                    <a:lnTo>
                      <a:pt x="46" y="9"/>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96" name="Freeform 528"/>
              <p:cNvSpPr>
                <a:spLocks/>
              </p:cNvSpPr>
              <p:nvPr/>
            </p:nvSpPr>
            <p:spPr bwMode="auto">
              <a:xfrm>
                <a:off x="3875" y="7671"/>
                <a:ext cx="49" cy="62"/>
              </a:xfrm>
              <a:custGeom>
                <a:avLst/>
                <a:gdLst>
                  <a:gd name="T0" fmla="*/ 32 w 49"/>
                  <a:gd name="T1" fmla="*/ 7671 h 62"/>
                  <a:gd name="T2" fmla="*/ 20 w 49"/>
                  <a:gd name="T3" fmla="*/ 7671 h 62"/>
                  <a:gd name="T4" fmla="*/ 14 w 49"/>
                  <a:gd name="T5" fmla="*/ 7674 h 62"/>
                  <a:gd name="T6" fmla="*/ 9 w 49"/>
                  <a:gd name="T7" fmla="*/ 7681 h 62"/>
                  <a:gd name="T8" fmla="*/ 19 w 49"/>
                  <a:gd name="T9" fmla="*/ 7681 h 62"/>
                  <a:gd name="T10" fmla="*/ 22 w 49"/>
                  <a:gd name="T11" fmla="*/ 7680 h 62"/>
                  <a:gd name="T12" fmla="*/ 46 w 49"/>
                  <a:gd name="T13" fmla="*/ 7680 h 62"/>
                  <a:gd name="T14" fmla="*/ 44 w 49"/>
                  <a:gd name="T15" fmla="*/ 7676 h 62"/>
                  <a:gd name="T16" fmla="*/ 41 w 49"/>
                  <a:gd name="T17" fmla="*/ 7674 h 62"/>
                  <a:gd name="T18" fmla="*/ 35 w 49"/>
                  <a:gd name="T19" fmla="*/ 7672 h 62"/>
                  <a:gd name="T20" fmla="*/ 32 w 49"/>
                  <a:gd name="T21" fmla="*/ 7671 h 6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
                  <a:gd name="T34" fmla="*/ 0 h 62"/>
                  <a:gd name="T35" fmla="*/ 49 w 49"/>
                  <a:gd name="T36" fmla="*/ 62 h 6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 h="62">
                    <a:moveTo>
                      <a:pt x="32" y="0"/>
                    </a:moveTo>
                    <a:lnTo>
                      <a:pt x="20" y="0"/>
                    </a:lnTo>
                    <a:lnTo>
                      <a:pt x="14" y="3"/>
                    </a:lnTo>
                    <a:lnTo>
                      <a:pt x="9" y="10"/>
                    </a:lnTo>
                    <a:lnTo>
                      <a:pt x="19" y="10"/>
                    </a:lnTo>
                    <a:lnTo>
                      <a:pt x="22" y="9"/>
                    </a:lnTo>
                    <a:lnTo>
                      <a:pt x="46" y="9"/>
                    </a:lnTo>
                    <a:lnTo>
                      <a:pt x="44" y="5"/>
                    </a:lnTo>
                    <a:lnTo>
                      <a:pt x="41" y="3"/>
                    </a:lnTo>
                    <a:lnTo>
                      <a:pt x="35" y="1"/>
                    </a:lnTo>
                    <a:lnTo>
                      <a:pt x="32"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66" name="Group 529"/>
            <p:cNvGrpSpPr>
              <a:grpSpLocks/>
            </p:cNvGrpSpPr>
            <p:nvPr/>
          </p:nvGrpSpPr>
          <p:grpSpPr bwMode="auto">
            <a:xfrm>
              <a:off x="5135" y="7325"/>
              <a:ext cx="43" cy="94"/>
              <a:chOff x="5135" y="7325"/>
              <a:chExt cx="43" cy="94"/>
            </a:xfrm>
          </p:grpSpPr>
          <p:sp>
            <p:nvSpPr>
              <p:cNvPr id="39392" name="Freeform 530"/>
              <p:cNvSpPr>
                <a:spLocks/>
              </p:cNvSpPr>
              <p:nvPr/>
            </p:nvSpPr>
            <p:spPr bwMode="auto">
              <a:xfrm>
                <a:off x="5135" y="7325"/>
                <a:ext cx="43" cy="94"/>
              </a:xfrm>
              <a:custGeom>
                <a:avLst/>
                <a:gdLst>
                  <a:gd name="T0" fmla="*/ 43 w 43"/>
                  <a:gd name="T1" fmla="*/ 7336 h 94"/>
                  <a:gd name="T2" fmla="*/ 30 w 43"/>
                  <a:gd name="T3" fmla="*/ 7336 h 94"/>
                  <a:gd name="T4" fmla="*/ 30 w 43"/>
                  <a:gd name="T5" fmla="*/ 7419 h 94"/>
                  <a:gd name="T6" fmla="*/ 43 w 43"/>
                  <a:gd name="T7" fmla="*/ 7419 h 94"/>
                  <a:gd name="T8" fmla="*/ 43 w 43"/>
                  <a:gd name="T9" fmla="*/ 7336 h 94"/>
                  <a:gd name="T10" fmla="*/ 0 60000 65536"/>
                  <a:gd name="T11" fmla="*/ 0 60000 65536"/>
                  <a:gd name="T12" fmla="*/ 0 60000 65536"/>
                  <a:gd name="T13" fmla="*/ 0 60000 65536"/>
                  <a:gd name="T14" fmla="*/ 0 60000 65536"/>
                  <a:gd name="T15" fmla="*/ 0 w 43"/>
                  <a:gd name="T16" fmla="*/ 0 h 94"/>
                  <a:gd name="T17" fmla="*/ 43 w 43"/>
                  <a:gd name="T18" fmla="*/ 94 h 94"/>
                </a:gdLst>
                <a:ahLst/>
                <a:cxnLst>
                  <a:cxn ang="T10">
                    <a:pos x="T0" y="T1"/>
                  </a:cxn>
                  <a:cxn ang="T11">
                    <a:pos x="T2" y="T3"/>
                  </a:cxn>
                  <a:cxn ang="T12">
                    <a:pos x="T4" y="T5"/>
                  </a:cxn>
                  <a:cxn ang="T13">
                    <a:pos x="T6" y="T7"/>
                  </a:cxn>
                  <a:cxn ang="T14">
                    <a:pos x="T8" y="T9"/>
                  </a:cxn>
                </a:cxnLst>
                <a:rect l="T15" t="T16" r="T17" b="T18"/>
                <a:pathLst>
                  <a:path w="43" h="94">
                    <a:moveTo>
                      <a:pt x="43" y="11"/>
                    </a:moveTo>
                    <a:lnTo>
                      <a:pt x="30" y="11"/>
                    </a:lnTo>
                    <a:lnTo>
                      <a:pt x="30" y="94"/>
                    </a:lnTo>
                    <a:lnTo>
                      <a:pt x="43" y="94"/>
                    </a:lnTo>
                    <a:lnTo>
                      <a:pt x="43" y="11"/>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93" name="Freeform 531"/>
              <p:cNvSpPr>
                <a:spLocks/>
              </p:cNvSpPr>
              <p:nvPr/>
            </p:nvSpPr>
            <p:spPr bwMode="auto">
              <a:xfrm>
                <a:off x="5135" y="7325"/>
                <a:ext cx="43" cy="94"/>
              </a:xfrm>
              <a:custGeom>
                <a:avLst/>
                <a:gdLst>
                  <a:gd name="T0" fmla="*/ 74 w 43"/>
                  <a:gd name="T1" fmla="*/ 7325 h 94"/>
                  <a:gd name="T2" fmla="*/ 0 w 43"/>
                  <a:gd name="T3" fmla="*/ 7325 h 94"/>
                  <a:gd name="T4" fmla="*/ 0 w 43"/>
                  <a:gd name="T5" fmla="*/ 7336 h 94"/>
                  <a:gd name="T6" fmla="*/ 74 w 43"/>
                  <a:gd name="T7" fmla="*/ 7336 h 94"/>
                  <a:gd name="T8" fmla="*/ 74 w 43"/>
                  <a:gd name="T9" fmla="*/ 7325 h 94"/>
                  <a:gd name="T10" fmla="*/ 0 60000 65536"/>
                  <a:gd name="T11" fmla="*/ 0 60000 65536"/>
                  <a:gd name="T12" fmla="*/ 0 60000 65536"/>
                  <a:gd name="T13" fmla="*/ 0 60000 65536"/>
                  <a:gd name="T14" fmla="*/ 0 60000 65536"/>
                  <a:gd name="T15" fmla="*/ 0 w 43"/>
                  <a:gd name="T16" fmla="*/ 0 h 94"/>
                  <a:gd name="T17" fmla="*/ 43 w 43"/>
                  <a:gd name="T18" fmla="*/ 94 h 94"/>
                </a:gdLst>
                <a:ahLst/>
                <a:cxnLst>
                  <a:cxn ang="T10">
                    <a:pos x="T0" y="T1"/>
                  </a:cxn>
                  <a:cxn ang="T11">
                    <a:pos x="T2" y="T3"/>
                  </a:cxn>
                  <a:cxn ang="T12">
                    <a:pos x="T4" y="T5"/>
                  </a:cxn>
                  <a:cxn ang="T13">
                    <a:pos x="T6" y="T7"/>
                  </a:cxn>
                  <a:cxn ang="T14">
                    <a:pos x="T8" y="T9"/>
                  </a:cxn>
                </a:cxnLst>
                <a:rect l="T15" t="T16" r="T17" b="T18"/>
                <a:pathLst>
                  <a:path w="43" h="94">
                    <a:moveTo>
                      <a:pt x="74" y="0"/>
                    </a:moveTo>
                    <a:lnTo>
                      <a:pt x="0" y="0"/>
                    </a:lnTo>
                    <a:lnTo>
                      <a:pt x="0" y="11"/>
                    </a:lnTo>
                    <a:lnTo>
                      <a:pt x="74" y="11"/>
                    </a:lnTo>
                    <a:lnTo>
                      <a:pt x="74"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67" name="Group 532"/>
            <p:cNvGrpSpPr>
              <a:grpSpLocks/>
            </p:cNvGrpSpPr>
            <p:nvPr/>
          </p:nvGrpSpPr>
          <p:grpSpPr bwMode="auto">
            <a:xfrm>
              <a:off x="5222" y="7325"/>
              <a:ext cx="73" cy="94"/>
              <a:chOff x="5222" y="7325"/>
              <a:chExt cx="73" cy="94"/>
            </a:xfrm>
          </p:grpSpPr>
          <p:sp>
            <p:nvSpPr>
              <p:cNvPr id="39389" name="Freeform 533"/>
              <p:cNvSpPr>
                <a:spLocks/>
              </p:cNvSpPr>
              <p:nvPr/>
            </p:nvSpPr>
            <p:spPr bwMode="auto">
              <a:xfrm>
                <a:off x="5222" y="7325"/>
                <a:ext cx="73" cy="94"/>
              </a:xfrm>
              <a:custGeom>
                <a:avLst/>
                <a:gdLst>
                  <a:gd name="T0" fmla="*/ 12 w 73"/>
                  <a:gd name="T1" fmla="*/ 7325 h 94"/>
                  <a:gd name="T2" fmla="*/ 0 w 73"/>
                  <a:gd name="T3" fmla="*/ 7325 h 94"/>
                  <a:gd name="T4" fmla="*/ 0 w 73"/>
                  <a:gd name="T5" fmla="*/ 7419 h 94"/>
                  <a:gd name="T6" fmla="*/ 12 w 73"/>
                  <a:gd name="T7" fmla="*/ 7419 h 94"/>
                  <a:gd name="T8" fmla="*/ 12 w 73"/>
                  <a:gd name="T9" fmla="*/ 7375 h 94"/>
                  <a:gd name="T10" fmla="*/ 73 w 73"/>
                  <a:gd name="T11" fmla="*/ 7375 h 94"/>
                  <a:gd name="T12" fmla="*/ 73 w 73"/>
                  <a:gd name="T13" fmla="*/ 7364 h 94"/>
                  <a:gd name="T14" fmla="*/ 12 w 73"/>
                  <a:gd name="T15" fmla="*/ 7364 h 94"/>
                  <a:gd name="T16" fmla="*/ 12 w 73"/>
                  <a:gd name="T17" fmla="*/ 7325 h 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
                  <a:gd name="T28" fmla="*/ 0 h 94"/>
                  <a:gd name="T29" fmla="*/ 73 w 73"/>
                  <a:gd name="T30" fmla="*/ 94 h 9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 h="94">
                    <a:moveTo>
                      <a:pt x="12" y="0"/>
                    </a:moveTo>
                    <a:lnTo>
                      <a:pt x="0" y="0"/>
                    </a:lnTo>
                    <a:lnTo>
                      <a:pt x="0" y="94"/>
                    </a:lnTo>
                    <a:lnTo>
                      <a:pt x="12" y="94"/>
                    </a:lnTo>
                    <a:lnTo>
                      <a:pt x="12" y="50"/>
                    </a:lnTo>
                    <a:lnTo>
                      <a:pt x="73" y="50"/>
                    </a:lnTo>
                    <a:lnTo>
                      <a:pt x="73" y="39"/>
                    </a:lnTo>
                    <a:lnTo>
                      <a:pt x="12" y="39"/>
                    </a:lnTo>
                    <a:lnTo>
                      <a:pt x="12"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90" name="Freeform 534"/>
              <p:cNvSpPr>
                <a:spLocks/>
              </p:cNvSpPr>
              <p:nvPr/>
            </p:nvSpPr>
            <p:spPr bwMode="auto">
              <a:xfrm>
                <a:off x="5222" y="7325"/>
                <a:ext cx="73" cy="94"/>
              </a:xfrm>
              <a:custGeom>
                <a:avLst/>
                <a:gdLst>
                  <a:gd name="T0" fmla="*/ 73 w 73"/>
                  <a:gd name="T1" fmla="*/ 7375 h 94"/>
                  <a:gd name="T2" fmla="*/ 61 w 73"/>
                  <a:gd name="T3" fmla="*/ 7375 h 94"/>
                  <a:gd name="T4" fmla="*/ 61 w 73"/>
                  <a:gd name="T5" fmla="*/ 7419 h 94"/>
                  <a:gd name="T6" fmla="*/ 73 w 73"/>
                  <a:gd name="T7" fmla="*/ 7419 h 94"/>
                  <a:gd name="T8" fmla="*/ 73 w 73"/>
                  <a:gd name="T9" fmla="*/ 7375 h 94"/>
                  <a:gd name="T10" fmla="*/ 0 60000 65536"/>
                  <a:gd name="T11" fmla="*/ 0 60000 65536"/>
                  <a:gd name="T12" fmla="*/ 0 60000 65536"/>
                  <a:gd name="T13" fmla="*/ 0 60000 65536"/>
                  <a:gd name="T14" fmla="*/ 0 60000 65536"/>
                  <a:gd name="T15" fmla="*/ 0 w 73"/>
                  <a:gd name="T16" fmla="*/ 0 h 94"/>
                  <a:gd name="T17" fmla="*/ 73 w 73"/>
                  <a:gd name="T18" fmla="*/ 94 h 94"/>
                </a:gdLst>
                <a:ahLst/>
                <a:cxnLst>
                  <a:cxn ang="T10">
                    <a:pos x="T0" y="T1"/>
                  </a:cxn>
                  <a:cxn ang="T11">
                    <a:pos x="T2" y="T3"/>
                  </a:cxn>
                  <a:cxn ang="T12">
                    <a:pos x="T4" y="T5"/>
                  </a:cxn>
                  <a:cxn ang="T13">
                    <a:pos x="T6" y="T7"/>
                  </a:cxn>
                  <a:cxn ang="T14">
                    <a:pos x="T8" y="T9"/>
                  </a:cxn>
                </a:cxnLst>
                <a:rect l="T15" t="T16" r="T17" b="T18"/>
                <a:pathLst>
                  <a:path w="73" h="94">
                    <a:moveTo>
                      <a:pt x="73" y="50"/>
                    </a:moveTo>
                    <a:lnTo>
                      <a:pt x="61" y="50"/>
                    </a:lnTo>
                    <a:lnTo>
                      <a:pt x="61" y="94"/>
                    </a:lnTo>
                    <a:lnTo>
                      <a:pt x="73" y="94"/>
                    </a:lnTo>
                    <a:lnTo>
                      <a:pt x="73" y="5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91" name="Freeform 535"/>
              <p:cNvSpPr>
                <a:spLocks/>
              </p:cNvSpPr>
              <p:nvPr/>
            </p:nvSpPr>
            <p:spPr bwMode="auto">
              <a:xfrm>
                <a:off x="5222" y="7325"/>
                <a:ext cx="73" cy="94"/>
              </a:xfrm>
              <a:custGeom>
                <a:avLst/>
                <a:gdLst>
                  <a:gd name="T0" fmla="*/ 73 w 73"/>
                  <a:gd name="T1" fmla="*/ 7325 h 94"/>
                  <a:gd name="T2" fmla="*/ 61 w 73"/>
                  <a:gd name="T3" fmla="*/ 7325 h 94"/>
                  <a:gd name="T4" fmla="*/ 61 w 73"/>
                  <a:gd name="T5" fmla="*/ 7364 h 94"/>
                  <a:gd name="T6" fmla="*/ 73 w 73"/>
                  <a:gd name="T7" fmla="*/ 7364 h 94"/>
                  <a:gd name="T8" fmla="*/ 73 w 73"/>
                  <a:gd name="T9" fmla="*/ 7325 h 94"/>
                  <a:gd name="T10" fmla="*/ 0 60000 65536"/>
                  <a:gd name="T11" fmla="*/ 0 60000 65536"/>
                  <a:gd name="T12" fmla="*/ 0 60000 65536"/>
                  <a:gd name="T13" fmla="*/ 0 60000 65536"/>
                  <a:gd name="T14" fmla="*/ 0 60000 65536"/>
                  <a:gd name="T15" fmla="*/ 0 w 73"/>
                  <a:gd name="T16" fmla="*/ 0 h 94"/>
                  <a:gd name="T17" fmla="*/ 73 w 73"/>
                  <a:gd name="T18" fmla="*/ 94 h 94"/>
                </a:gdLst>
                <a:ahLst/>
                <a:cxnLst>
                  <a:cxn ang="T10">
                    <a:pos x="T0" y="T1"/>
                  </a:cxn>
                  <a:cxn ang="T11">
                    <a:pos x="T2" y="T3"/>
                  </a:cxn>
                  <a:cxn ang="T12">
                    <a:pos x="T4" y="T5"/>
                  </a:cxn>
                  <a:cxn ang="T13">
                    <a:pos x="T6" y="T7"/>
                  </a:cxn>
                  <a:cxn ang="T14">
                    <a:pos x="T8" y="T9"/>
                  </a:cxn>
                </a:cxnLst>
                <a:rect l="T15" t="T16" r="T17" b="T18"/>
                <a:pathLst>
                  <a:path w="73" h="94">
                    <a:moveTo>
                      <a:pt x="73" y="0"/>
                    </a:moveTo>
                    <a:lnTo>
                      <a:pt x="61" y="0"/>
                    </a:lnTo>
                    <a:lnTo>
                      <a:pt x="61" y="39"/>
                    </a:lnTo>
                    <a:lnTo>
                      <a:pt x="73" y="39"/>
                    </a:lnTo>
                    <a:lnTo>
                      <a:pt x="73"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68" name="Group 536"/>
            <p:cNvGrpSpPr>
              <a:grpSpLocks/>
            </p:cNvGrpSpPr>
            <p:nvPr/>
          </p:nvGrpSpPr>
          <p:grpSpPr bwMode="auto">
            <a:xfrm>
              <a:off x="5306" y="7325"/>
              <a:ext cx="88" cy="94"/>
              <a:chOff x="5306" y="7325"/>
              <a:chExt cx="88" cy="94"/>
            </a:xfrm>
          </p:grpSpPr>
          <p:sp>
            <p:nvSpPr>
              <p:cNvPr id="39386" name="Freeform 537"/>
              <p:cNvSpPr>
                <a:spLocks/>
              </p:cNvSpPr>
              <p:nvPr/>
            </p:nvSpPr>
            <p:spPr bwMode="auto">
              <a:xfrm>
                <a:off x="5306" y="7325"/>
                <a:ext cx="88" cy="94"/>
              </a:xfrm>
              <a:custGeom>
                <a:avLst/>
                <a:gdLst>
                  <a:gd name="T0" fmla="*/ 49 w 88"/>
                  <a:gd name="T1" fmla="*/ 7325 h 94"/>
                  <a:gd name="T2" fmla="*/ 35 w 88"/>
                  <a:gd name="T3" fmla="*/ 7325 h 94"/>
                  <a:gd name="T4" fmla="*/ 0 w 88"/>
                  <a:gd name="T5" fmla="*/ 7419 h 94"/>
                  <a:gd name="T6" fmla="*/ 13 w 88"/>
                  <a:gd name="T7" fmla="*/ 7419 h 94"/>
                  <a:gd name="T8" fmla="*/ 23 w 88"/>
                  <a:gd name="T9" fmla="*/ 7390 h 94"/>
                  <a:gd name="T10" fmla="*/ 76 w 88"/>
                  <a:gd name="T11" fmla="*/ 7390 h 94"/>
                  <a:gd name="T12" fmla="*/ 71 w 88"/>
                  <a:gd name="T13" fmla="*/ 7380 h 94"/>
                  <a:gd name="T14" fmla="*/ 26 w 88"/>
                  <a:gd name="T15" fmla="*/ 7380 h 94"/>
                  <a:gd name="T16" fmla="*/ 37 w 88"/>
                  <a:gd name="T17" fmla="*/ 7353 h 94"/>
                  <a:gd name="T18" fmla="*/ 39 w 88"/>
                  <a:gd name="T19" fmla="*/ 7347 h 94"/>
                  <a:gd name="T20" fmla="*/ 41 w 88"/>
                  <a:gd name="T21" fmla="*/ 7341 h 94"/>
                  <a:gd name="T22" fmla="*/ 42 w 88"/>
                  <a:gd name="T23" fmla="*/ 7335 h 94"/>
                  <a:gd name="T24" fmla="*/ 53 w 88"/>
                  <a:gd name="T25" fmla="*/ 7335 h 94"/>
                  <a:gd name="T26" fmla="*/ 49 w 88"/>
                  <a:gd name="T27" fmla="*/ 7325 h 9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8"/>
                  <a:gd name="T43" fmla="*/ 0 h 94"/>
                  <a:gd name="T44" fmla="*/ 88 w 88"/>
                  <a:gd name="T45" fmla="*/ 94 h 9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8" h="94">
                    <a:moveTo>
                      <a:pt x="49" y="0"/>
                    </a:moveTo>
                    <a:lnTo>
                      <a:pt x="35" y="0"/>
                    </a:lnTo>
                    <a:lnTo>
                      <a:pt x="0" y="94"/>
                    </a:lnTo>
                    <a:lnTo>
                      <a:pt x="13" y="94"/>
                    </a:lnTo>
                    <a:lnTo>
                      <a:pt x="23" y="65"/>
                    </a:lnTo>
                    <a:lnTo>
                      <a:pt x="76" y="65"/>
                    </a:lnTo>
                    <a:lnTo>
                      <a:pt x="71" y="55"/>
                    </a:lnTo>
                    <a:lnTo>
                      <a:pt x="26" y="55"/>
                    </a:lnTo>
                    <a:lnTo>
                      <a:pt x="37" y="28"/>
                    </a:lnTo>
                    <a:lnTo>
                      <a:pt x="39" y="22"/>
                    </a:lnTo>
                    <a:lnTo>
                      <a:pt x="41" y="16"/>
                    </a:lnTo>
                    <a:lnTo>
                      <a:pt x="42" y="10"/>
                    </a:lnTo>
                    <a:lnTo>
                      <a:pt x="53" y="10"/>
                    </a:lnTo>
                    <a:lnTo>
                      <a:pt x="49"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87" name="Freeform 538"/>
              <p:cNvSpPr>
                <a:spLocks/>
              </p:cNvSpPr>
              <p:nvPr/>
            </p:nvSpPr>
            <p:spPr bwMode="auto">
              <a:xfrm>
                <a:off x="5306" y="7325"/>
                <a:ext cx="88" cy="94"/>
              </a:xfrm>
              <a:custGeom>
                <a:avLst/>
                <a:gdLst>
                  <a:gd name="T0" fmla="*/ 76 w 88"/>
                  <a:gd name="T1" fmla="*/ 7390 h 94"/>
                  <a:gd name="T2" fmla="*/ 62 w 88"/>
                  <a:gd name="T3" fmla="*/ 7390 h 94"/>
                  <a:gd name="T4" fmla="*/ 73 w 88"/>
                  <a:gd name="T5" fmla="*/ 7419 h 94"/>
                  <a:gd name="T6" fmla="*/ 87 w 88"/>
                  <a:gd name="T7" fmla="*/ 7419 h 94"/>
                  <a:gd name="T8" fmla="*/ 76 w 88"/>
                  <a:gd name="T9" fmla="*/ 7390 h 94"/>
                  <a:gd name="T10" fmla="*/ 0 60000 65536"/>
                  <a:gd name="T11" fmla="*/ 0 60000 65536"/>
                  <a:gd name="T12" fmla="*/ 0 60000 65536"/>
                  <a:gd name="T13" fmla="*/ 0 60000 65536"/>
                  <a:gd name="T14" fmla="*/ 0 60000 65536"/>
                  <a:gd name="T15" fmla="*/ 0 w 88"/>
                  <a:gd name="T16" fmla="*/ 0 h 94"/>
                  <a:gd name="T17" fmla="*/ 88 w 88"/>
                  <a:gd name="T18" fmla="*/ 94 h 94"/>
                </a:gdLst>
                <a:ahLst/>
                <a:cxnLst>
                  <a:cxn ang="T10">
                    <a:pos x="T0" y="T1"/>
                  </a:cxn>
                  <a:cxn ang="T11">
                    <a:pos x="T2" y="T3"/>
                  </a:cxn>
                  <a:cxn ang="T12">
                    <a:pos x="T4" y="T5"/>
                  </a:cxn>
                  <a:cxn ang="T13">
                    <a:pos x="T6" y="T7"/>
                  </a:cxn>
                  <a:cxn ang="T14">
                    <a:pos x="T8" y="T9"/>
                  </a:cxn>
                </a:cxnLst>
                <a:rect l="T15" t="T16" r="T17" b="T18"/>
                <a:pathLst>
                  <a:path w="88" h="94">
                    <a:moveTo>
                      <a:pt x="76" y="65"/>
                    </a:moveTo>
                    <a:lnTo>
                      <a:pt x="62" y="65"/>
                    </a:lnTo>
                    <a:lnTo>
                      <a:pt x="73" y="94"/>
                    </a:lnTo>
                    <a:lnTo>
                      <a:pt x="87" y="94"/>
                    </a:lnTo>
                    <a:lnTo>
                      <a:pt x="76" y="65"/>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88" name="Freeform 539"/>
              <p:cNvSpPr>
                <a:spLocks/>
              </p:cNvSpPr>
              <p:nvPr/>
            </p:nvSpPr>
            <p:spPr bwMode="auto">
              <a:xfrm>
                <a:off x="5306" y="7325"/>
                <a:ext cx="88" cy="94"/>
              </a:xfrm>
              <a:custGeom>
                <a:avLst/>
                <a:gdLst>
                  <a:gd name="T0" fmla="*/ 53 w 88"/>
                  <a:gd name="T1" fmla="*/ 7335 h 94"/>
                  <a:gd name="T2" fmla="*/ 42 w 88"/>
                  <a:gd name="T3" fmla="*/ 7335 h 94"/>
                  <a:gd name="T4" fmla="*/ 43 w 88"/>
                  <a:gd name="T5" fmla="*/ 7340 h 94"/>
                  <a:gd name="T6" fmla="*/ 46 w 88"/>
                  <a:gd name="T7" fmla="*/ 7347 h 94"/>
                  <a:gd name="T8" fmla="*/ 49 w 88"/>
                  <a:gd name="T9" fmla="*/ 7354 h 94"/>
                  <a:gd name="T10" fmla="*/ 58 w 88"/>
                  <a:gd name="T11" fmla="*/ 7380 h 94"/>
                  <a:gd name="T12" fmla="*/ 71 w 88"/>
                  <a:gd name="T13" fmla="*/ 7380 h 94"/>
                  <a:gd name="T14" fmla="*/ 53 w 88"/>
                  <a:gd name="T15" fmla="*/ 7335 h 94"/>
                  <a:gd name="T16" fmla="*/ 0 60000 65536"/>
                  <a:gd name="T17" fmla="*/ 0 60000 65536"/>
                  <a:gd name="T18" fmla="*/ 0 60000 65536"/>
                  <a:gd name="T19" fmla="*/ 0 60000 65536"/>
                  <a:gd name="T20" fmla="*/ 0 60000 65536"/>
                  <a:gd name="T21" fmla="*/ 0 60000 65536"/>
                  <a:gd name="T22" fmla="*/ 0 60000 65536"/>
                  <a:gd name="T23" fmla="*/ 0 60000 65536"/>
                  <a:gd name="T24" fmla="*/ 0 w 88"/>
                  <a:gd name="T25" fmla="*/ 0 h 94"/>
                  <a:gd name="T26" fmla="*/ 88 w 88"/>
                  <a:gd name="T27" fmla="*/ 94 h 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8" h="94">
                    <a:moveTo>
                      <a:pt x="53" y="10"/>
                    </a:moveTo>
                    <a:lnTo>
                      <a:pt x="42" y="10"/>
                    </a:lnTo>
                    <a:lnTo>
                      <a:pt x="43" y="15"/>
                    </a:lnTo>
                    <a:lnTo>
                      <a:pt x="46" y="22"/>
                    </a:lnTo>
                    <a:lnTo>
                      <a:pt x="49" y="29"/>
                    </a:lnTo>
                    <a:lnTo>
                      <a:pt x="58" y="55"/>
                    </a:lnTo>
                    <a:lnTo>
                      <a:pt x="71" y="55"/>
                    </a:lnTo>
                    <a:lnTo>
                      <a:pt x="53" y="1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69" name="Group 540"/>
            <p:cNvGrpSpPr>
              <a:grpSpLocks/>
            </p:cNvGrpSpPr>
            <p:nvPr/>
          </p:nvGrpSpPr>
          <p:grpSpPr bwMode="auto">
            <a:xfrm>
              <a:off x="5411" y="7325"/>
              <a:ext cx="2" cy="94"/>
              <a:chOff x="5411" y="7325"/>
              <a:chExt cx="2" cy="94"/>
            </a:xfrm>
          </p:grpSpPr>
          <p:sp>
            <p:nvSpPr>
              <p:cNvPr id="39385" name="Freeform 541"/>
              <p:cNvSpPr>
                <a:spLocks/>
              </p:cNvSpPr>
              <p:nvPr/>
            </p:nvSpPr>
            <p:spPr bwMode="auto">
              <a:xfrm>
                <a:off x="5411" y="7325"/>
                <a:ext cx="2" cy="94"/>
              </a:xfrm>
              <a:custGeom>
                <a:avLst/>
                <a:gdLst>
                  <a:gd name="T0" fmla="*/ 0 w 2"/>
                  <a:gd name="T1" fmla="*/ 7325 h 94"/>
                  <a:gd name="T2" fmla="*/ 0 w 2"/>
                  <a:gd name="T3" fmla="*/ 7419 h 94"/>
                  <a:gd name="T4" fmla="*/ 0 60000 65536"/>
                  <a:gd name="T5" fmla="*/ 0 60000 65536"/>
                  <a:gd name="T6" fmla="*/ 0 w 2"/>
                  <a:gd name="T7" fmla="*/ 0 h 94"/>
                  <a:gd name="T8" fmla="*/ 2 w 2"/>
                  <a:gd name="T9" fmla="*/ 94 h 94"/>
                </a:gdLst>
                <a:ahLst/>
                <a:cxnLst>
                  <a:cxn ang="T4">
                    <a:pos x="T0" y="T1"/>
                  </a:cxn>
                  <a:cxn ang="T5">
                    <a:pos x="T2" y="T3"/>
                  </a:cxn>
                </a:cxnLst>
                <a:rect l="T6" t="T7" r="T8" b="T9"/>
                <a:pathLst>
                  <a:path w="2" h="94">
                    <a:moveTo>
                      <a:pt x="0" y="0"/>
                    </a:moveTo>
                    <a:lnTo>
                      <a:pt x="0" y="94"/>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170" name="Group 542"/>
            <p:cNvGrpSpPr>
              <a:grpSpLocks/>
            </p:cNvGrpSpPr>
            <p:nvPr/>
          </p:nvGrpSpPr>
          <p:grpSpPr bwMode="auto">
            <a:xfrm>
              <a:off x="5439" y="7325"/>
              <a:ext cx="58" cy="94"/>
              <a:chOff x="5439" y="7325"/>
              <a:chExt cx="58" cy="94"/>
            </a:xfrm>
          </p:grpSpPr>
          <p:sp>
            <p:nvSpPr>
              <p:cNvPr id="39384" name="Freeform 543"/>
              <p:cNvSpPr>
                <a:spLocks/>
              </p:cNvSpPr>
              <p:nvPr/>
            </p:nvSpPr>
            <p:spPr bwMode="auto">
              <a:xfrm>
                <a:off x="5439" y="7325"/>
                <a:ext cx="58" cy="94"/>
              </a:xfrm>
              <a:custGeom>
                <a:avLst/>
                <a:gdLst>
                  <a:gd name="T0" fmla="*/ 12 w 58"/>
                  <a:gd name="T1" fmla="*/ 7325 h 94"/>
                  <a:gd name="T2" fmla="*/ 0 w 58"/>
                  <a:gd name="T3" fmla="*/ 7325 h 94"/>
                  <a:gd name="T4" fmla="*/ 0 w 58"/>
                  <a:gd name="T5" fmla="*/ 7419 h 94"/>
                  <a:gd name="T6" fmla="*/ 58 w 58"/>
                  <a:gd name="T7" fmla="*/ 7419 h 94"/>
                  <a:gd name="T8" fmla="*/ 58 w 58"/>
                  <a:gd name="T9" fmla="*/ 7408 h 94"/>
                  <a:gd name="T10" fmla="*/ 12 w 58"/>
                  <a:gd name="T11" fmla="*/ 7408 h 94"/>
                  <a:gd name="T12" fmla="*/ 12 w 58"/>
                  <a:gd name="T13" fmla="*/ 7325 h 94"/>
                  <a:gd name="T14" fmla="*/ 0 60000 65536"/>
                  <a:gd name="T15" fmla="*/ 0 60000 65536"/>
                  <a:gd name="T16" fmla="*/ 0 60000 65536"/>
                  <a:gd name="T17" fmla="*/ 0 60000 65536"/>
                  <a:gd name="T18" fmla="*/ 0 60000 65536"/>
                  <a:gd name="T19" fmla="*/ 0 60000 65536"/>
                  <a:gd name="T20" fmla="*/ 0 60000 65536"/>
                  <a:gd name="T21" fmla="*/ 0 w 58"/>
                  <a:gd name="T22" fmla="*/ 0 h 94"/>
                  <a:gd name="T23" fmla="*/ 58 w 58"/>
                  <a:gd name="T24" fmla="*/ 94 h 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 h="94">
                    <a:moveTo>
                      <a:pt x="12" y="0"/>
                    </a:moveTo>
                    <a:lnTo>
                      <a:pt x="0" y="0"/>
                    </a:lnTo>
                    <a:lnTo>
                      <a:pt x="0" y="94"/>
                    </a:lnTo>
                    <a:lnTo>
                      <a:pt x="58" y="94"/>
                    </a:lnTo>
                    <a:lnTo>
                      <a:pt x="58" y="83"/>
                    </a:lnTo>
                    <a:lnTo>
                      <a:pt x="12" y="83"/>
                    </a:lnTo>
                    <a:lnTo>
                      <a:pt x="12"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71" name="Group 544"/>
            <p:cNvGrpSpPr>
              <a:grpSpLocks/>
            </p:cNvGrpSpPr>
            <p:nvPr/>
          </p:nvGrpSpPr>
          <p:grpSpPr bwMode="auto">
            <a:xfrm>
              <a:off x="5502" y="7325"/>
              <a:ext cx="88" cy="94"/>
              <a:chOff x="5502" y="7325"/>
              <a:chExt cx="88" cy="94"/>
            </a:xfrm>
          </p:grpSpPr>
          <p:sp>
            <p:nvSpPr>
              <p:cNvPr id="39381" name="Freeform 545"/>
              <p:cNvSpPr>
                <a:spLocks/>
              </p:cNvSpPr>
              <p:nvPr/>
            </p:nvSpPr>
            <p:spPr bwMode="auto">
              <a:xfrm>
                <a:off x="5502" y="7325"/>
                <a:ext cx="88" cy="94"/>
              </a:xfrm>
              <a:custGeom>
                <a:avLst/>
                <a:gdLst>
                  <a:gd name="T0" fmla="*/ 49 w 88"/>
                  <a:gd name="T1" fmla="*/ 7325 h 94"/>
                  <a:gd name="T2" fmla="*/ 36 w 88"/>
                  <a:gd name="T3" fmla="*/ 7325 h 94"/>
                  <a:gd name="T4" fmla="*/ 0 w 88"/>
                  <a:gd name="T5" fmla="*/ 7419 h 94"/>
                  <a:gd name="T6" fmla="*/ 13 w 88"/>
                  <a:gd name="T7" fmla="*/ 7419 h 94"/>
                  <a:gd name="T8" fmla="*/ 23 w 88"/>
                  <a:gd name="T9" fmla="*/ 7390 h 94"/>
                  <a:gd name="T10" fmla="*/ 76 w 88"/>
                  <a:gd name="T11" fmla="*/ 7390 h 94"/>
                  <a:gd name="T12" fmla="*/ 72 w 88"/>
                  <a:gd name="T13" fmla="*/ 7380 h 94"/>
                  <a:gd name="T14" fmla="*/ 27 w 88"/>
                  <a:gd name="T15" fmla="*/ 7380 h 94"/>
                  <a:gd name="T16" fmla="*/ 37 w 88"/>
                  <a:gd name="T17" fmla="*/ 7353 h 94"/>
                  <a:gd name="T18" fmla="*/ 39 w 88"/>
                  <a:gd name="T19" fmla="*/ 7347 h 94"/>
                  <a:gd name="T20" fmla="*/ 41 w 88"/>
                  <a:gd name="T21" fmla="*/ 7341 h 94"/>
                  <a:gd name="T22" fmla="*/ 42 w 88"/>
                  <a:gd name="T23" fmla="*/ 7335 h 94"/>
                  <a:gd name="T24" fmla="*/ 53 w 88"/>
                  <a:gd name="T25" fmla="*/ 7335 h 94"/>
                  <a:gd name="T26" fmla="*/ 49 w 88"/>
                  <a:gd name="T27" fmla="*/ 7325 h 9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8"/>
                  <a:gd name="T43" fmla="*/ 0 h 94"/>
                  <a:gd name="T44" fmla="*/ 88 w 88"/>
                  <a:gd name="T45" fmla="*/ 94 h 9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8" h="94">
                    <a:moveTo>
                      <a:pt x="49" y="0"/>
                    </a:moveTo>
                    <a:lnTo>
                      <a:pt x="36" y="0"/>
                    </a:lnTo>
                    <a:lnTo>
                      <a:pt x="0" y="94"/>
                    </a:lnTo>
                    <a:lnTo>
                      <a:pt x="13" y="94"/>
                    </a:lnTo>
                    <a:lnTo>
                      <a:pt x="23" y="65"/>
                    </a:lnTo>
                    <a:lnTo>
                      <a:pt x="76" y="65"/>
                    </a:lnTo>
                    <a:lnTo>
                      <a:pt x="72" y="55"/>
                    </a:lnTo>
                    <a:lnTo>
                      <a:pt x="27" y="55"/>
                    </a:lnTo>
                    <a:lnTo>
                      <a:pt x="37" y="28"/>
                    </a:lnTo>
                    <a:lnTo>
                      <a:pt x="39" y="22"/>
                    </a:lnTo>
                    <a:lnTo>
                      <a:pt x="41" y="16"/>
                    </a:lnTo>
                    <a:lnTo>
                      <a:pt x="42" y="10"/>
                    </a:lnTo>
                    <a:lnTo>
                      <a:pt x="53" y="10"/>
                    </a:lnTo>
                    <a:lnTo>
                      <a:pt x="49"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82" name="Freeform 546"/>
              <p:cNvSpPr>
                <a:spLocks/>
              </p:cNvSpPr>
              <p:nvPr/>
            </p:nvSpPr>
            <p:spPr bwMode="auto">
              <a:xfrm>
                <a:off x="5502" y="7325"/>
                <a:ext cx="88" cy="94"/>
              </a:xfrm>
              <a:custGeom>
                <a:avLst/>
                <a:gdLst>
                  <a:gd name="T0" fmla="*/ 76 w 88"/>
                  <a:gd name="T1" fmla="*/ 7390 h 94"/>
                  <a:gd name="T2" fmla="*/ 62 w 88"/>
                  <a:gd name="T3" fmla="*/ 7390 h 94"/>
                  <a:gd name="T4" fmla="*/ 73 w 88"/>
                  <a:gd name="T5" fmla="*/ 7419 h 94"/>
                  <a:gd name="T6" fmla="*/ 87 w 88"/>
                  <a:gd name="T7" fmla="*/ 7419 h 94"/>
                  <a:gd name="T8" fmla="*/ 76 w 88"/>
                  <a:gd name="T9" fmla="*/ 7390 h 94"/>
                  <a:gd name="T10" fmla="*/ 0 60000 65536"/>
                  <a:gd name="T11" fmla="*/ 0 60000 65536"/>
                  <a:gd name="T12" fmla="*/ 0 60000 65536"/>
                  <a:gd name="T13" fmla="*/ 0 60000 65536"/>
                  <a:gd name="T14" fmla="*/ 0 60000 65536"/>
                  <a:gd name="T15" fmla="*/ 0 w 88"/>
                  <a:gd name="T16" fmla="*/ 0 h 94"/>
                  <a:gd name="T17" fmla="*/ 88 w 88"/>
                  <a:gd name="T18" fmla="*/ 94 h 94"/>
                </a:gdLst>
                <a:ahLst/>
                <a:cxnLst>
                  <a:cxn ang="T10">
                    <a:pos x="T0" y="T1"/>
                  </a:cxn>
                  <a:cxn ang="T11">
                    <a:pos x="T2" y="T3"/>
                  </a:cxn>
                  <a:cxn ang="T12">
                    <a:pos x="T4" y="T5"/>
                  </a:cxn>
                  <a:cxn ang="T13">
                    <a:pos x="T6" y="T7"/>
                  </a:cxn>
                  <a:cxn ang="T14">
                    <a:pos x="T8" y="T9"/>
                  </a:cxn>
                </a:cxnLst>
                <a:rect l="T15" t="T16" r="T17" b="T18"/>
                <a:pathLst>
                  <a:path w="88" h="94">
                    <a:moveTo>
                      <a:pt x="76" y="65"/>
                    </a:moveTo>
                    <a:lnTo>
                      <a:pt x="62" y="65"/>
                    </a:lnTo>
                    <a:lnTo>
                      <a:pt x="73" y="94"/>
                    </a:lnTo>
                    <a:lnTo>
                      <a:pt x="87" y="94"/>
                    </a:lnTo>
                    <a:lnTo>
                      <a:pt x="76" y="65"/>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83" name="Freeform 547"/>
              <p:cNvSpPr>
                <a:spLocks/>
              </p:cNvSpPr>
              <p:nvPr/>
            </p:nvSpPr>
            <p:spPr bwMode="auto">
              <a:xfrm>
                <a:off x="5502" y="7325"/>
                <a:ext cx="88" cy="94"/>
              </a:xfrm>
              <a:custGeom>
                <a:avLst/>
                <a:gdLst>
                  <a:gd name="T0" fmla="*/ 53 w 88"/>
                  <a:gd name="T1" fmla="*/ 7335 h 94"/>
                  <a:gd name="T2" fmla="*/ 42 w 88"/>
                  <a:gd name="T3" fmla="*/ 7335 h 94"/>
                  <a:gd name="T4" fmla="*/ 44 w 88"/>
                  <a:gd name="T5" fmla="*/ 7340 h 94"/>
                  <a:gd name="T6" fmla="*/ 46 w 88"/>
                  <a:gd name="T7" fmla="*/ 7347 h 94"/>
                  <a:gd name="T8" fmla="*/ 49 w 88"/>
                  <a:gd name="T9" fmla="*/ 7354 h 94"/>
                  <a:gd name="T10" fmla="*/ 58 w 88"/>
                  <a:gd name="T11" fmla="*/ 7380 h 94"/>
                  <a:gd name="T12" fmla="*/ 72 w 88"/>
                  <a:gd name="T13" fmla="*/ 7380 h 94"/>
                  <a:gd name="T14" fmla="*/ 53 w 88"/>
                  <a:gd name="T15" fmla="*/ 7335 h 94"/>
                  <a:gd name="T16" fmla="*/ 0 60000 65536"/>
                  <a:gd name="T17" fmla="*/ 0 60000 65536"/>
                  <a:gd name="T18" fmla="*/ 0 60000 65536"/>
                  <a:gd name="T19" fmla="*/ 0 60000 65536"/>
                  <a:gd name="T20" fmla="*/ 0 60000 65536"/>
                  <a:gd name="T21" fmla="*/ 0 60000 65536"/>
                  <a:gd name="T22" fmla="*/ 0 60000 65536"/>
                  <a:gd name="T23" fmla="*/ 0 60000 65536"/>
                  <a:gd name="T24" fmla="*/ 0 w 88"/>
                  <a:gd name="T25" fmla="*/ 0 h 94"/>
                  <a:gd name="T26" fmla="*/ 88 w 88"/>
                  <a:gd name="T27" fmla="*/ 94 h 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8" h="94">
                    <a:moveTo>
                      <a:pt x="53" y="10"/>
                    </a:moveTo>
                    <a:lnTo>
                      <a:pt x="42" y="10"/>
                    </a:lnTo>
                    <a:lnTo>
                      <a:pt x="44" y="15"/>
                    </a:lnTo>
                    <a:lnTo>
                      <a:pt x="46" y="22"/>
                    </a:lnTo>
                    <a:lnTo>
                      <a:pt x="49" y="29"/>
                    </a:lnTo>
                    <a:lnTo>
                      <a:pt x="58" y="55"/>
                    </a:lnTo>
                    <a:lnTo>
                      <a:pt x="72" y="55"/>
                    </a:lnTo>
                    <a:lnTo>
                      <a:pt x="53" y="1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72" name="Group 548"/>
            <p:cNvGrpSpPr>
              <a:grpSpLocks/>
            </p:cNvGrpSpPr>
            <p:nvPr/>
          </p:nvGrpSpPr>
          <p:grpSpPr bwMode="auto">
            <a:xfrm>
              <a:off x="5599" y="7325"/>
              <a:ext cx="74" cy="94"/>
              <a:chOff x="5599" y="7325"/>
              <a:chExt cx="74" cy="94"/>
            </a:xfrm>
          </p:grpSpPr>
          <p:sp>
            <p:nvSpPr>
              <p:cNvPr id="39378" name="Freeform 549"/>
              <p:cNvSpPr>
                <a:spLocks/>
              </p:cNvSpPr>
              <p:nvPr/>
            </p:nvSpPr>
            <p:spPr bwMode="auto">
              <a:xfrm>
                <a:off x="5599" y="7325"/>
                <a:ext cx="74" cy="94"/>
              </a:xfrm>
              <a:custGeom>
                <a:avLst/>
                <a:gdLst>
                  <a:gd name="T0" fmla="*/ 13 w 74"/>
                  <a:gd name="T1" fmla="*/ 7325 h 94"/>
                  <a:gd name="T2" fmla="*/ 0 w 74"/>
                  <a:gd name="T3" fmla="*/ 7325 h 94"/>
                  <a:gd name="T4" fmla="*/ 0 w 74"/>
                  <a:gd name="T5" fmla="*/ 7419 h 94"/>
                  <a:gd name="T6" fmla="*/ 12 w 74"/>
                  <a:gd name="T7" fmla="*/ 7419 h 94"/>
                  <a:gd name="T8" fmla="*/ 12 w 74"/>
                  <a:gd name="T9" fmla="*/ 7345 h 94"/>
                  <a:gd name="T10" fmla="*/ 26 w 74"/>
                  <a:gd name="T11" fmla="*/ 7345 h 94"/>
                  <a:gd name="T12" fmla="*/ 13 w 74"/>
                  <a:gd name="T13" fmla="*/ 7325 h 94"/>
                  <a:gd name="T14" fmla="*/ 0 60000 65536"/>
                  <a:gd name="T15" fmla="*/ 0 60000 65536"/>
                  <a:gd name="T16" fmla="*/ 0 60000 65536"/>
                  <a:gd name="T17" fmla="*/ 0 60000 65536"/>
                  <a:gd name="T18" fmla="*/ 0 60000 65536"/>
                  <a:gd name="T19" fmla="*/ 0 60000 65536"/>
                  <a:gd name="T20" fmla="*/ 0 60000 65536"/>
                  <a:gd name="T21" fmla="*/ 0 w 74"/>
                  <a:gd name="T22" fmla="*/ 0 h 94"/>
                  <a:gd name="T23" fmla="*/ 74 w 74"/>
                  <a:gd name="T24" fmla="*/ 94 h 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4" h="94">
                    <a:moveTo>
                      <a:pt x="13" y="0"/>
                    </a:moveTo>
                    <a:lnTo>
                      <a:pt x="0" y="0"/>
                    </a:lnTo>
                    <a:lnTo>
                      <a:pt x="0" y="94"/>
                    </a:lnTo>
                    <a:lnTo>
                      <a:pt x="12" y="94"/>
                    </a:lnTo>
                    <a:lnTo>
                      <a:pt x="12" y="20"/>
                    </a:lnTo>
                    <a:lnTo>
                      <a:pt x="26" y="20"/>
                    </a:lnTo>
                    <a:lnTo>
                      <a:pt x="13"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79" name="Freeform 550"/>
              <p:cNvSpPr>
                <a:spLocks/>
              </p:cNvSpPr>
              <p:nvPr/>
            </p:nvSpPr>
            <p:spPr bwMode="auto">
              <a:xfrm>
                <a:off x="5599" y="7325"/>
                <a:ext cx="74" cy="94"/>
              </a:xfrm>
              <a:custGeom>
                <a:avLst/>
                <a:gdLst>
                  <a:gd name="T0" fmla="*/ 26 w 74"/>
                  <a:gd name="T1" fmla="*/ 7345 h 94"/>
                  <a:gd name="T2" fmla="*/ 12 w 74"/>
                  <a:gd name="T3" fmla="*/ 7345 h 94"/>
                  <a:gd name="T4" fmla="*/ 61 w 74"/>
                  <a:gd name="T5" fmla="*/ 7419 h 94"/>
                  <a:gd name="T6" fmla="*/ 74 w 74"/>
                  <a:gd name="T7" fmla="*/ 7419 h 94"/>
                  <a:gd name="T8" fmla="*/ 74 w 74"/>
                  <a:gd name="T9" fmla="*/ 7399 h 94"/>
                  <a:gd name="T10" fmla="*/ 62 w 74"/>
                  <a:gd name="T11" fmla="*/ 7399 h 94"/>
                  <a:gd name="T12" fmla="*/ 26 w 74"/>
                  <a:gd name="T13" fmla="*/ 7345 h 94"/>
                  <a:gd name="T14" fmla="*/ 0 60000 65536"/>
                  <a:gd name="T15" fmla="*/ 0 60000 65536"/>
                  <a:gd name="T16" fmla="*/ 0 60000 65536"/>
                  <a:gd name="T17" fmla="*/ 0 60000 65536"/>
                  <a:gd name="T18" fmla="*/ 0 60000 65536"/>
                  <a:gd name="T19" fmla="*/ 0 60000 65536"/>
                  <a:gd name="T20" fmla="*/ 0 60000 65536"/>
                  <a:gd name="T21" fmla="*/ 0 w 74"/>
                  <a:gd name="T22" fmla="*/ 0 h 94"/>
                  <a:gd name="T23" fmla="*/ 74 w 74"/>
                  <a:gd name="T24" fmla="*/ 94 h 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4" h="94">
                    <a:moveTo>
                      <a:pt x="26" y="20"/>
                    </a:moveTo>
                    <a:lnTo>
                      <a:pt x="12" y="20"/>
                    </a:lnTo>
                    <a:lnTo>
                      <a:pt x="61" y="94"/>
                    </a:lnTo>
                    <a:lnTo>
                      <a:pt x="74" y="94"/>
                    </a:lnTo>
                    <a:lnTo>
                      <a:pt x="74" y="74"/>
                    </a:lnTo>
                    <a:lnTo>
                      <a:pt x="62" y="74"/>
                    </a:lnTo>
                    <a:lnTo>
                      <a:pt x="26" y="2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80" name="Freeform 551"/>
              <p:cNvSpPr>
                <a:spLocks/>
              </p:cNvSpPr>
              <p:nvPr/>
            </p:nvSpPr>
            <p:spPr bwMode="auto">
              <a:xfrm>
                <a:off x="5599" y="7325"/>
                <a:ext cx="74" cy="94"/>
              </a:xfrm>
              <a:custGeom>
                <a:avLst/>
                <a:gdLst>
                  <a:gd name="T0" fmla="*/ 74 w 74"/>
                  <a:gd name="T1" fmla="*/ 7325 h 94"/>
                  <a:gd name="T2" fmla="*/ 62 w 74"/>
                  <a:gd name="T3" fmla="*/ 7325 h 94"/>
                  <a:gd name="T4" fmla="*/ 62 w 74"/>
                  <a:gd name="T5" fmla="*/ 7399 h 94"/>
                  <a:gd name="T6" fmla="*/ 74 w 74"/>
                  <a:gd name="T7" fmla="*/ 7399 h 94"/>
                  <a:gd name="T8" fmla="*/ 74 w 74"/>
                  <a:gd name="T9" fmla="*/ 7325 h 94"/>
                  <a:gd name="T10" fmla="*/ 0 60000 65536"/>
                  <a:gd name="T11" fmla="*/ 0 60000 65536"/>
                  <a:gd name="T12" fmla="*/ 0 60000 65536"/>
                  <a:gd name="T13" fmla="*/ 0 60000 65536"/>
                  <a:gd name="T14" fmla="*/ 0 60000 65536"/>
                  <a:gd name="T15" fmla="*/ 0 w 74"/>
                  <a:gd name="T16" fmla="*/ 0 h 94"/>
                  <a:gd name="T17" fmla="*/ 74 w 74"/>
                  <a:gd name="T18" fmla="*/ 94 h 94"/>
                </a:gdLst>
                <a:ahLst/>
                <a:cxnLst>
                  <a:cxn ang="T10">
                    <a:pos x="T0" y="T1"/>
                  </a:cxn>
                  <a:cxn ang="T11">
                    <a:pos x="T2" y="T3"/>
                  </a:cxn>
                  <a:cxn ang="T12">
                    <a:pos x="T4" y="T5"/>
                  </a:cxn>
                  <a:cxn ang="T13">
                    <a:pos x="T6" y="T7"/>
                  </a:cxn>
                  <a:cxn ang="T14">
                    <a:pos x="T8" y="T9"/>
                  </a:cxn>
                </a:cxnLst>
                <a:rect l="T15" t="T16" r="T17" b="T18"/>
                <a:pathLst>
                  <a:path w="74" h="94">
                    <a:moveTo>
                      <a:pt x="74" y="0"/>
                    </a:moveTo>
                    <a:lnTo>
                      <a:pt x="62" y="0"/>
                    </a:lnTo>
                    <a:lnTo>
                      <a:pt x="62" y="74"/>
                    </a:lnTo>
                    <a:lnTo>
                      <a:pt x="74" y="74"/>
                    </a:lnTo>
                    <a:lnTo>
                      <a:pt x="74"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73" name="Group 552"/>
            <p:cNvGrpSpPr>
              <a:grpSpLocks/>
            </p:cNvGrpSpPr>
            <p:nvPr/>
          </p:nvGrpSpPr>
          <p:grpSpPr bwMode="auto">
            <a:xfrm>
              <a:off x="5694" y="7325"/>
              <a:ext cx="77" cy="94"/>
              <a:chOff x="5694" y="7325"/>
              <a:chExt cx="77" cy="94"/>
            </a:xfrm>
          </p:grpSpPr>
          <p:sp>
            <p:nvSpPr>
              <p:cNvPr id="39376" name="Freeform 553"/>
              <p:cNvSpPr>
                <a:spLocks/>
              </p:cNvSpPr>
              <p:nvPr/>
            </p:nvSpPr>
            <p:spPr bwMode="auto">
              <a:xfrm>
                <a:off x="5694" y="7325"/>
                <a:ext cx="77" cy="94"/>
              </a:xfrm>
              <a:custGeom>
                <a:avLst/>
                <a:gdLst>
                  <a:gd name="T0" fmla="*/ 39 w 77"/>
                  <a:gd name="T1" fmla="*/ 7325 h 94"/>
                  <a:gd name="T2" fmla="*/ 0 w 77"/>
                  <a:gd name="T3" fmla="*/ 7325 h 94"/>
                  <a:gd name="T4" fmla="*/ 0 w 77"/>
                  <a:gd name="T5" fmla="*/ 7419 h 94"/>
                  <a:gd name="T6" fmla="*/ 39 w 77"/>
                  <a:gd name="T7" fmla="*/ 7419 h 94"/>
                  <a:gd name="T8" fmla="*/ 44 w 77"/>
                  <a:gd name="T9" fmla="*/ 7418 h 94"/>
                  <a:gd name="T10" fmla="*/ 53 w 77"/>
                  <a:gd name="T11" fmla="*/ 7416 h 94"/>
                  <a:gd name="T12" fmla="*/ 56 w 77"/>
                  <a:gd name="T13" fmla="*/ 7415 h 94"/>
                  <a:gd name="T14" fmla="*/ 63 w 77"/>
                  <a:gd name="T15" fmla="*/ 7410 h 94"/>
                  <a:gd name="T16" fmla="*/ 65 w 77"/>
                  <a:gd name="T17" fmla="*/ 7408 h 94"/>
                  <a:gd name="T18" fmla="*/ 12 w 77"/>
                  <a:gd name="T19" fmla="*/ 7408 h 94"/>
                  <a:gd name="T20" fmla="*/ 12 w 77"/>
                  <a:gd name="T21" fmla="*/ 7336 h 94"/>
                  <a:gd name="T22" fmla="*/ 66 w 77"/>
                  <a:gd name="T23" fmla="*/ 7336 h 94"/>
                  <a:gd name="T24" fmla="*/ 62 w 77"/>
                  <a:gd name="T25" fmla="*/ 7333 h 94"/>
                  <a:gd name="T26" fmla="*/ 58 w 77"/>
                  <a:gd name="T27" fmla="*/ 7330 h 94"/>
                  <a:gd name="T28" fmla="*/ 54 w 77"/>
                  <a:gd name="T29" fmla="*/ 7328 h 94"/>
                  <a:gd name="T30" fmla="*/ 45 w 77"/>
                  <a:gd name="T31" fmla="*/ 7326 h 94"/>
                  <a:gd name="T32" fmla="*/ 39 w 77"/>
                  <a:gd name="T33" fmla="*/ 7325 h 9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7"/>
                  <a:gd name="T52" fmla="*/ 0 h 94"/>
                  <a:gd name="T53" fmla="*/ 77 w 77"/>
                  <a:gd name="T54" fmla="*/ 94 h 9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7" h="94">
                    <a:moveTo>
                      <a:pt x="39" y="0"/>
                    </a:moveTo>
                    <a:lnTo>
                      <a:pt x="0" y="0"/>
                    </a:lnTo>
                    <a:lnTo>
                      <a:pt x="0" y="94"/>
                    </a:lnTo>
                    <a:lnTo>
                      <a:pt x="39" y="94"/>
                    </a:lnTo>
                    <a:lnTo>
                      <a:pt x="44" y="93"/>
                    </a:lnTo>
                    <a:lnTo>
                      <a:pt x="53" y="91"/>
                    </a:lnTo>
                    <a:lnTo>
                      <a:pt x="56" y="90"/>
                    </a:lnTo>
                    <a:lnTo>
                      <a:pt x="63" y="85"/>
                    </a:lnTo>
                    <a:lnTo>
                      <a:pt x="65" y="83"/>
                    </a:lnTo>
                    <a:lnTo>
                      <a:pt x="12" y="83"/>
                    </a:lnTo>
                    <a:lnTo>
                      <a:pt x="12" y="11"/>
                    </a:lnTo>
                    <a:lnTo>
                      <a:pt x="66" y="11"/>
                    </a:lnTo>
                    <a:lnTo>
                      <a:pt x="62" y="8"/>
                    </a:lnTo>
                    <a:lnTo>
                      <a:pt x="58" y="5"/>
                    </a:lnTo>
                    <a:lnTo>
                      <a:pt x="54" y="3"/>
                    </a:lnTo>
                    <a:lnTo>
                      <a:pt x="45" y="1"/>
                    </a:lnTo>
                    <a:lnTo>
                      <a:pt x="39"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77" name="Freeform 554"/>
              <p:cNvSpPr>
                <a:spLocks/>
              </p:cNvSpPr>
              <p:nvPr/>
            </p:nvSpPr>
            <p:spPr bwMode="auto">
              <a:xfrm>
                <a:off x="5694" y="7325"/>
                <a:ext cx="77" cy="94"/>
              </a:xfrm>
              <a:custGeom>
                <a:avLst/>
                <a:gdLst>
                  <a:gd name="T0" fmla="*/ 66 w 77"/>
                  <a:gd name="T1" fmla="*/ 7336 h 94"/>
                  <a:gd name="T2" fmla="*/ 39 w 77"/>
                  <a:gd name="T3" fmla="*/ 7336 h 94"/>
                  <a:gd name="T4" fmla="*/ 44 w 77"/>
                  <a:gd name="T5" fmla="*/ 7337 h 94"/>
                  <a:gd name="T6" fmla="*/ 48 w 77"/>
                  <a:gd name="T7" fmla="*/ 7338 h 94"/>
                  <a:gd name="T8" fmla="*/ 52 w 77"/>
                  <a:gd name="T9" fmla="*/ 7340 h 94"/>
                  <a:gd name="T10" fmla="*/ 56 w 77"/>
                  <a:gd name="T11" fmla="*/ 7343 h 94"/>
                  <a:gd name="T12" fmla="*/ 59 w 77"/>
                  <a:gd name="T13" fmla="*/ 7349 h 94"/>
                  <a:gd name="T14" fmla="*/ 62 w 77"/>
                  <a:gd name="T15" fmla="*/ 7354 h 94"/>
                  <a:gd name="T16" fmla="*/ 64 w 77"/>
                  <a:gd name="T17" fmla="*/ 7361 h 94"/>
                  <a:gd name="T18" fmla="*/ 64 w 77"/>
                  <a:gd name="T19" fmla="*/ 7378 h 94"/>
                  <a:gd name="T20" fmla="*/ 63 w 77"/>
                  <a:gd name="T21" fmla="*/ 7384 h 94"/>
                  <a:gd name="T22" fmla="*/ 62 w 77"/>
                  <a:gd name="T23" fmla="*/ 7389 h 94"/>
                  <a:gd name="T24" fmla="*/ 60 w 77"/>
                  <a:gd name="T25" fmla="*/ 7394 h 94"/>
                  <a:gd name="T26" fmla="*/ 38 w 77"/>
                  <a:gd name="T27" fmla="*/ 7408 h 94"/>
                  <a:gd name="T28" fmla="*/ 65 w 77"/>
                  <a:gd name="T29" fmla="*/ 7408 h 94"/>
                  <a:gd name="T30" fmla="*/ 77 w 77"/>
                  <a:gd name="T31" fmla="*/ 7378 h 94"/>
                  <a:gd name="T32" fmla="*/ 77 w 77"/>
                  <a:gd name="T33" fmla="*/ 7363 h 94"/>
                  <a:gd name="T34" fmla="*/ 76 w 77"/>
                  <a:gd name="T35" fmla="*/ 7356 h 94"/>
                  <a:gd name="T36" fmla="*/ 71 w 77"/>
                  <a:gd name="T37" fmla="*/ 7343 h 94"/>
                  <a:gd name="T38" fmla="*/ 67 w 77"/>
                  <a:gd name="T39" fmla="*/ 7337 h 94"/>
                  <a:gd name="T40" fmla="*/ 66 w 77"/>
                  <a:gd name="T41" fmla="*/ 7336 h 9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7"/>
                  <a:gd name="T64" fmla="*/ 0 h 94"/>
                  <a:gd name="T65" fmla="*/ 77 w 77"/>
                  <a:gd name="T66" fmla="*/ 94 h 9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7" h="94">
                    <a:moveTo>
                      <a:pt x="66" y="11"/>
                    </a:moveTo>
                    <a:lnTo>
                      <a:pt x="39" y="11"/>
                    </a:lnTo>
                    <a:lnTo>
                      <a:pt x="44" y="12"/>
                    </a:lnTo>
                    <a:lnTo>
                      <a:pt x="48" y="13"/>
                    </a:lnTo>
                    <a:lnTo>
                      <a:pt x="52" y="15"/>
                    </a:lnTo>
                    <a:lnTo>
                      <a:pt x="56" y="18"/>
                    </a:lnTo>
                    <a:lnTo>
                      <a:pt x="59" y="24"/>
                    </a:lnTo>
                    <a:lnTo>
                      <a:pt x="62" y="29"/>
                    </a:lnTo>
                    <a:lnTo>
                      <a:pt x="64" y="36"/>
                    </a:lnTo>
                    <a:lnTo>
                      <a:pt x="64" y="53"/>
                    </a:lnTo>
                    <a:lnTo>
                      <a:pt x="63" y="59"/>
                    </a:lnTo>
                    <a:lnTo>
                      <a:pt x="62" y="64"/>
                    </a:lnTo>
                    <a:lnTo>
                      <a:pt x="60" y="69"/>
                    </a:lnTo>
                    <a:lnTo>
                      <a:pt x="38" y="83"/>
                    </a:lnTo>
                    <a:lnTo>
                      <a:pt x="65" y="83"/>
                    </a:lnTo>
                    <a:lnTo>
                      <a:pt x="77" y="53"/>
                    </a:lnTo>
                    <a:lnTo>
                      <a:pt x="77" y="38"/>
                    </a:lnTo>
                    <a:lnTo>
                      <a:pt x="76" y="31"/>
                    </a:lnTo>
                    <a:lnTo>
                      <a:pt x="71" y="18"/>
                    </a:lnTo>
                    <a:lnTo>
                      <a:pt x="67" y="12"/>
                    </a:lnTo>
                    <a:lnTo>
                      <a:pt x="66" y="11"/>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74" name="Group 555"/>
            <p:cNvGrpSpPr>
              <a:grpSpLocks/>
            </p:cNvGrpSpPr>
            <p:nvPr/>
          </p:nvGrpSpPr>
          <p:grpSpPr bwMode="auto">
            <a:xfrm>
              <a:off x="5385" y="2639"/>
              <a:ext cx="83" cy="97"/>
              <a:chOff x="5385" y="2639"/>
              <a:chExt cx="83" cy="97"/>
            </a:xfrm>
          </p:grpSpPr>
          <p:sp>
            <p:nvSpPr>
              <p:cNvPr id="39373" name="Freeform 556"/>
              <p:cNvSpPr>
                <a:spLocks/>
              </p:cNvSpPr>
              <p:nvPr/>
            </p:nvSpPr>
            <p:spPr bwMode="auto">
              <a:xfrm>
                <a:off x="5385" y="2639"/>
                <a:ext cx="83" cy="97"/>
              </a:xfrm>
              <a:custGeom>
                <a:avLst/>
                <a:gdLst>
                  <a:gd name="T0" fmla="*/ 54 w 83"/>
                  <a:gd name="T1" fmla="*/ 2639 h 97"/>
                  <a:gd name="T2" fmla="*/ 36 w 83"/>
                  <a:gd name="T3" fmla="*/ 2639 h 97"/>
                  <a:gd name="T4" fmla="*/ 28 w 83"/>
                  <a:gd name="T5" fmla="*/ 2641 h 97"/>
                  <a:gd name="T6" fmla="*/ 21 w 83"/>
                  <a:gd name="T7" fmla="*/ 2645 h 97"/>
                  <a:gd name="T8" fmla="*/ 15 w 83"/>
                  <a:gd name="T9" fmla="*/ 2648 h 97"/>
                  <a:gd name="T10" fmla="*/ 9 w 83"/>
                  <a:gd name="T11" fmla="*/ 2654 h 97"/>
                  <a:gd name="T12" fmla="*/ 6 w 83"/>
                  <a:gd name="T13" fmla="*/ 2661 h 97"/>
                  <a:gd name="T14" fmla="*/ 2 w 83"/>
                  <a:gd name="T15" fmla="*/ 2668 h 97"/>
                  <a:gd name="T16" fmla="*/ 0 w 83"/>
                  <a:gd name="T17" fmla="*/ 2677 h 97"/>
                  <a:gd name="T18" fmla="*/ 0 w 83"/>
                  <a:gd name="T19" fmla="*/ 2696 h 97"/>
                  <a:gd name="T20" fmla="*/ 2 w 83"/>
                  <a:gd name="T21" fmla="*/ 2704 h 97"/>
                  <a:gd name="T22" fmla="*/ 5 w 83"/>
                  <a:gd name="T23" fmla="*/ 2712 h 97"/>
                  <a:gd name="T24" fmla="*/ 8 w 83"/>
                  <a:gd name="T25" fmla="*/ 2720 h 97"/>
                  <a:gd name="T26" fmla="*/ 13 w 83"/>
                  <a:gd name="T27" fmla="*/ 2726 h 97"/>
                  <a:gd name="T28" fmla="*/ 26 w 83"/>
                  <a:gd name="T29" fmla="*/ 2734 h 97"/>
                  <a:gd name="T30" fmla="*/ 34 w 83"/>
                  <a:gd name="T31" fmla="*/ 2736 h 97"/>
                  <a:gd name="T32" fmla="*/ 54 w 83"/>
                  <a:gd name="T33" fmla="*/ 2736 h 97"/>
                  <a:gd name="T34" fmla="*/ 62 w 83"/>
                  <a:gd name="T35" fmla="*/ 2733 h 97"/>
                  <a:gd name="T36" fmla="*/ 69 w 83"/>
                  <a:gd name="T37" fmla="*/ 2728 h 97"/>
                  <a:gd name="T38" fmla="*/ 72 w 83"/>
                  <a:gd name="T39" fmla="*/ 2725 h 97"/>
                  <a:gd name="T40" fmla="*/ 37 w 83"/>
                  <a:gd name="T41" fmla="*/ 2725 h 97"/>
                  <a:gd name="T42" fmla="*/ 32 w 83"/>
                  <a:gd name="T43" fmla="*/ 2724 h 97"/>
                  <a:gd name="T44" fmla="*/ 27 w 83"/>
                  <a:gd name="T45" fmla="*/ 2721 h 97"/>
                  <a:gd name="T46" fmla="*/ 22 w 83"/>
                  <a:gd name="T47" fmla="*/ 2718 h 97"/>
                  <a:gd name="T48" fmla="*/ 19 w 83"/>
                  <a:gd name="T49" fmla="*/ 2713 h 97"/>
                  <a:gd name="T50" fmla="*/ 16 w 83"/>
                  <a:gd name="T51" fmla="*/ 2708 h 97"/>
                  <a:gd name="T52" fmla="*/ 14 w 83"/>
                  <a:gd name="T53" fmla="*/ 2702 h 97"/>
                  <a:gd name="T54" fmla="*/ 13 w 83"/>
                  <a:gd name="T55" fmla="*/ 2696 h 97"/>
                  <a:gd name="T56" fmla="*/ 13 w 83"/>
                  <a:gd name="T57" fmla="*/ 2680 h 97"/>
                  <a:gd name="T58" fmla="*/ 14 w 83"/>
                  <a:gd name="T59" fmla="*/ 2674 h 97"/>
                  <a:gd name="T60" fmla="*/ 16 w 83"/>
                  <a:gd name="T61" fmla="*/ 2668 h 97"/>
                  <a:gd name="T62" fmla="*/ 18 w 83"/>
                  <a:gd name="T63" fmla="*/ 2663 h 97"/>
                  <a:gd name="T64" fmla="*/ 21 w 83"/>
                  <a:gd name="T65" fmla="*/ 2658 h 97"/>
                  <a:gd name="T66" fmla="*/ 26 w 83"/>
                  <a:gd name="T67" fmla="*/ 2655 h 97"/>
                  <a:gd name="T68" fmla="*/ 31 w 83"/>
                  <a:gd name="T69" fmla="*/ 2651 h 97"/>
                  <a:gd name="T70" fmla="*/ 37 w 83"/>
                  <a:gd name="T71" fmla="*/ 2650 h 97"/>
                  <a:gd name="T72" fmla="*/ 72 w 83"/>
                  <a:gd name="T73" fmla="*/ 2650 h 97"/>
                  <a:gd name="T74" fmla="*/ 68 w 83"/>
                  <a:gd name="T75" fmla="*/ 2646 h 97"/>
                  <a:gd name="T76" fmla="*/ 61 w 83"/>
                  <a:gd name="T77" fmla="*/ 2641 h 97"/>
                  <a:gd name="T78" fmla="*/ 54 w 83"/>
                  <a:gd name="T79" fmla="*/ 2639 h 9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83"/>
                  <a:gd name="T121" fmla="*/ 0 h 97"/>
                  <a:gd name="T122" fmla="*/ 83 w 83"/>
                  <a:gd name="T123" fmla="*/ 97 h 9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83" h="97">
                    <a:moveTo>
                      <a:pt x="54" y="0"/>
                    </a:moveTo>
                    <a:lnTo>
                      <a:pt x="36" y="0"/>
                    </a:lnTo>
                    <a:lnTo>
                      <a:pt x="28" y="2"/>
                    </a:lnTo>
                    <a:lnTo>
                      <a:pt x="21" y="6"/>
                    </a:lnTo>
                    <a:lnTo>
                      <a:pt x="15" y="9"/>
                    </a:lnTo>
                    <a:lnTo>
                      <a:pt x="9" y="15"/>
                    </a:lnTo>
                    <a:lnTo>
                      <a:pt x="6" y="22"/>
                    </a:lnTo>
                    <a:lnTo>
                      <a:pt x="2" y="29"/>
                    </a:lnTo>
                    <a:lnTo>
                      <a:pt x="0" y="38"/>
                    </a:lnTo>
                    <a:lnTo>
                      <a:pt x="0" y="57"/>
                    </a:lnTo>
                    <a:lnTo>
                      <a:pt x="2" y="65"/>
                    </a:lnTo>
                    <a:lnTo>
                      <a:pt x="5" y="73"/>
                    </a:lnTo>
                    <a:lnTo>
                      <a:pt x="8" y="81"/>
                    </a:lnTo>
                    <a:lnTo>
                      <a:pt x="13" y="87"/>
                    </a:lnTo>
                    <a:lnTo>
                      <a:pt x="26" y="95"/>
                    </a:lnTo>
                    <a:lnTo>
                      <a:pt x="34" y="97"/>
                    </a:lnTo>
                    <a:lnTo>
                      <a:pt x="54" y="97"/>
                    </a:lnTo>
                    <a:lnTo>
                      <a:pt x="62" y="94"/>
                    </a:lnTo>
                    <a:lnTo>
                      <a:pt x="69" y="89"/>
                    </a:lnTo>
                    <a:lnTo>
                      <a:pt x="72" y="86"/>
                    </a:lnTo>
                    <a:lnTo>
                      <a:pt x="37" y="86"/>
                    </a:lnTo>
                    <a:lnTo>
                      <a:pt x="32" y="85"/>
                    </a:lnTo>
                    <a:lnTo>
                      <a:pt x="27" y="82"/>
                    </a:lnTo>
                    <a:lnTo>
                      <a:pt x="22" y="79"/>
                    </a:lnTo>
                    <a:lnTo>
                      <a:pt x="19" y="74"/>
                    </a:lnTo>
                    <a:lnTo>
                      <a:pt x="16" y="69"/>
                    </a:lnTo>
                    <a:lnTo>
                      <a:pt x="14" y="63"/>
                    </a:lnTo>
                    <a:lnTo>
                      <a:pt x="13" y="57"/>
                    </a:lnTo>
                    <a:lnTo>
                      <a:pt x="13" y="41"/>
                    </a:lnTo>
                    <a:lnTo>
                      <a:pt x="14" y="35"/>
                    </a:lnTo>
                    <a:lnTo>
                      <a:pt x="16" y="29"/>
                    </a:lnTo>
                    <a:lnTo>
                      <a:pt x="18" y="24"/>
                    </a:lnTo>
                    <a:lnTo>
                      <a:pt x="21" y="19"/>
                    </a:lnTo>
                    <a:lnTo>
                      <a:pt x="26" y="16"/>
                    </a:lnTo>
                    <a:lnTo>
                      <a:pt x="31" y="12"/>
                    </a:lnTo>
                    <a:lnTo>
                      <a:pt x="37" y="11"/>
                    </a:lnTo>
                    <a:lnTo>
                      <a:pt x="72" y="11"/>
                    </a:lnTo>
                    <a:lnTo>
                      <a:pt x="68" y="7"/>
                    </a:lnTo>
                    <a:lnTo>
                      <a:pt x="61" y="2"/>
                    </a:lnTo>
                    <a:lnTo>
                      <a:pt x="54"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74" name="Freeform 557"/>
              <p:cNvSpPr>
                <a:spLocks/>
              </p:cNvSpPr>
              <p:nvPr/>
            </p:nvSpPr>
            <p:spPr bwMode="auto">
              <a:xfrm>
                <a:off x="5385" y="2639"/>
                <a:ext cx="83" cy="97"/>
              </a:xfrm>
              <a:custGeom>
                <a:avLst/>
                <a:gdLst>
                  <a:gd name="T0" fmla="*/ 70 w 83"/>
                  <a:gd name="T1" fmla="*/ 2701 h 97"/>
                  <a:gd name="T2" fmla="*/ 69 w 83"/>
                  <a:gd name="T3" fmla="*/ 2709 h 97"/>
                  <a:gd name="T4" fmla="*/ 65 w 83"/>
                  <a:gd name="T5" fmla="*/ 2715 h 97"/>
                  <a:gd name="T6" fmla="*/ 56 w 83"/>
                  <a:gd name="T7" fmla="*/ 2723 h 97"/>
                  <a:gd name="T8" fmla="*/ 50 w 83"/>
                  <a:gd name="T9" fmla="*/ 2725 h 97"/>
                  <a:gd name="T10" fmla="*/ 72 w 83"/>
                  <a:gd name="T11" fmla="*/ 2725 h 97"/>
                  <a:gd name="T12" fmla="*/ 75 w 83"/>
                  <a:gd name="T13" fmla="*/ 2722 h 97"/>
                  <a:gd name="T14" fmla="*/ 80 w 83"/>
                  <a:gd name="T15" fmla="*/ 2715 h 97"/>
                  <a:gd name="T16" fmla="*/ 83 w 83"/>
                  <a:gd name="T17" fmla="*/ 2705 h 97"/>
                  <a:gd name="T18" fmla="*/ 70 w 83"/>
                  <a:gd name="T19" fmla="*/ 2701 h 9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3"/>
                  <a:gd name="T31" fmla="*/ 0 h 97"/>
                  <a:gd name="T32" fmla="*/ 83 w 83"/>
                  <a:gd name="T33" fmla="*/ 97 h 9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3" h="97">
                    <a:moveTo>
                      <a:pt x="70" y="62"/>
                    </a:moveTo>
                    <a:lnTo>
                      <a:pt x="69" y="70"/>
                    </a:lnTo>
                    <a:lnTo>
                      <a:pt x="65" y="76"/>
                    </a:lnTo>
                    <a:lnTo>
                      <a:pt x="56" y="84"/>
                    </a:lnTo>
                    <a:lnTo>
                      <a:pt x="50" y="86"/>
                    </a:lnTo>
                    <a:lnTo>
                      <a:pt x="72" y="86"/>
                    </a:lnTo>
                    <a:lnTo>
                      <a:pt x="75" y="83"/>
                    </a:lnTo>
                    <a:lnTo>
                      <a:pt x="80" y="76"/>
                    </a:lnTo>
                    <a:lnTo>
                      <a:pt x="83" y="66"/>
                    </a:lnTo>
                    <a:lnTo>
                      <a:pt x="70" y="62"/>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75" name="Freeform 558"/>
              <p:cNvSpPr>
                <a:spLocks/>
              </p:cNvSpPr>
              <p:nvPr/>
            </p:nvSpPr>
            <p:spPr bwMode="auto">
              <a:xfrm>
                <a:off x="5385" y="2639"/>
                <a:ext cx="83" cy="97"/>
              </a:xfrm>
              <a:custGeom>
                <a:avLst/>
                <a:gdLst>
                  <a:gd name="T0" fmla="*/ 72 w 83"/>
                  <a:gd name="T1" fmla="*/ 2650 h 97"/>
                  <a:gd name="T2" fmla="*/ 50 w 83"/>
                  <a:gd name="T3" fmla="*/ 2650 h 97"/>
                  <a:gd name="T4" fmla="*/ 55 w 83"/>
                  <a:gd name="T5" fmla="*/ 2651 h 97"/>
                  <a:gd name="T6" fmla="*/ 59 w 83"/>
                  <a:gd name="T7" fmla="*/ 2654 h 97"/>
                  <a:gd name="T8" fmla="*/ 64 w 83"/>
                  <a:gd name="T9" fmla="*/ 2657 h 97"/>
                  <a:gd name="T10" fmla="*/ 67 w 83"/>
                  <a:gd name="T11" fmla="*/ 2662 h 97"/>
                  <a:gd name="T12" fmla="*/ 69 w 83"/>
                  <a:gd name="T13" fmla="*/ 2669 h 97"/>
                  <a:gd name="T14" fmla="*/ 81 w 83"/>
                  <a:gd name="T15" fmla="*/ 2666 h 97"/>
                  <a:gd name="T16" fmla="*/ 79 w 83"/>
                  <a:gd name="T17" fmla="*/ 2658 h 97"/>
                  <a:gd name="T18" fmla="*/ 74 w 83"/>
                  <a:gd name="T19" fmla="*/ 2651 h 97"/>
                  <a:gd name="T20" fmla="*/ 72 w 83"/>
                  <a:gd name="T21" fmla="*/ 2650 h 9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3"/>
                  <a:gd name="T34" fmla="*/ 0 h 97"/>
                  <a:gd name="T35" fmla="*/ 83 w 83"/>
                  <a:gd name="T36" fmla="*/ 97 h 9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3" h="97">
                    <a:moveTo>
                      <a:pt x="72" y="11"/>
                    </a:moveTo>
                    <a:lnTo>
                      <a:pt x="50" y="11"/>
                    </a:lnTo>
                    <a:lnTo>
                      <a:pt x="55" y="12"/>
                    </a:lnTo>
                    <a:lnTo>
                      <a:pt x="59" y="15"/>
                    </a:lnTo>
                    <a:lnTo>
                      <a:pt x="64" y="18"/>
                    </a:lnTo>
                    <a:lnTo>
                      <a:pt x="67" y="23"/>
                    </a:lnTo>
                    <a:lnTo>
                      <a:pt x="69" y="30"/>
                    </a:lnTo>
                    <a:lnTo>
                      <a:pt x="81" y="27"/>
                    </a:lnTo>
                    <a:lnTo>
                      <a:pt x="79" y="19"/>
                    </a:lnTo>
                    <a:lnTo>
                      <a:pt x="74" y="12"/>
                    </a:lnTo>
                    <a:lnTo>
                      <a:pt x="72" y="11"/>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75" name="Group 559"/>
            <p:cNvGrpSpPr>
              <a:grpSpLocks/>
            </p:cNvGrpSpPr>
            <p:nvPr/>
          </p:nvGrpSpPr>
          <p:grpSpPr bwMode="auto">
            <a:xfrm>
              <a:off x="5483" y="2641"/>
              <a:ext cx="73" cy="94"/>
              <a:chOff x="5483" y="2641"/>
              <a:chExt cx="73" cy="94"/>
            </a:xfrm>
          </p:grpSpPr>
          <p:sp>
            <p:nvSpPr>
              <p:cNvPr id="39370" name="Freeform 560"/>
              <p:cNvSpPr>
                <a:spLocks/>
              </p:cNvSpPr>
              <p:nvPr/>
            </p:nvSpPr>
            <p:spPr bwMode="auto">
              <a:xfrm>
                <a:off x="5483" y="2641"/>
                <a:ext cx="73" cy="94"/>
              </a:xfrm>
              <a:custGeom>
                <a:avLst/>
                <a:gdLst>
                  <a:gd name="T0" fmla="*/ 13 w 73"/>
                  <a:gd name="T1" fmla="*/ 2641 h 94"/>
                  <a:gd name="T2" fmla="*/ 0 w 73"/>
                  <a:gd name="T3" fmla="*/ 2641 h 94"/>
                  <a:gd name="T4" fmla="*/ 0 w 73"/>
                  <a:gd name="T5" fmla="*/ 2734 h 94"/>
                  <a:gd name="T6" fmla="*/ 13 w 73"/>
                  <a:gd name="T7" fmla="*/ 2734 h 94"/>
                  <a:gd name="T8" fmla="*/ 13 w 73"/>
                  <a:gd name="T9" fmla="*/ 2690 h 94"/>
                  <a:gd name="T10" fmla="*/ 74 w 73"/>
                  <a:gd name="T11" fmla="*/ 2690 h 94"/>
                  <a:gd name="T12" fmla="*/ 74 w 73"/>
                  <a:gd name="T13" fmla="*/ 2679 h 94"/>
                  <a:gd name="T14" fmla="*/ 13 w 73"/>
                  <a:gd name="T15" fmla="*/ 2679 h 94"/>
                  <a:gd name="T16" fmla="*/ 13 w 73"/>
                  <a:gd name="T17" fmla="*/ 2641 h 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
                  <a:gd name="T28" fmla="*/ 0 h 94"/>
                  <a:gd name="T29" fmla="*/ 73 w 73"/>
                  <a:gd name="T30" fmla="*/ 94 h 9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 h="94">
                    <a:moveTo>
                      <a:pt x="13" y="0"/>
                    </a:moveTo>
                    <a:lnTo>
                      <a:pt x="0" y="0"/>
                    </a:lnTo>
                    <a:lnTo>
                      <a:pt x="0" y="93"/>
                    </a:lnTo>
                    <a:lnTo>
                      <a:pt x="13" y="93"/>
                    </a:lnTo>
                    <a:lnTo>
                      <a:pt x="13" y="49"/>
                    </a:lnTo>
                    <a:lnTo>
                      <a:pt x="74" y="49"/>
                    </a:lnTo>
                    <a:lnTo>
                      <a:pt x="74" y="38"/>
                    </a:lnTo>
                    <a:lnTo>
                      <a:pt x="13" y="38"/>
                    </a:lnTo>
                    <a:lnTo>
                      <a:pt x="13"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71" name="Freeform 561"/>
              <p:cNvSpPr>
                <a:spLocks/>
              </p:cNvSpPr>
              <p:nvPr/>
            </p:nvSpPr>
            <p:spPr bwMode="auto">
              <a:xfrm>
                <a:off x="5483" y="2641"/>
                <a:ext cx="73" cy="94"/>
              </a:xfrm>
              <a:custGeom>
                <a:avLst/>
                <a:gdLst>
                  <a:gd name="T0" fmla="*/ 74 w 73"/>
                  <a:gd name="T1" fmla="*/ 2690 h 94"/>
                  <a:gd name="T2" fmla="*/ 61 w 73"/>
                  <a:gd name="T3" fmla="*/ 2690 h 94"/>
                  <a:gd name="T4" fmla="*/ 61 w 73"/>
                  <a:gd name="T5" fmla="*/ 2734 h 94"/>
                  <a:gd name="T6" fmla="*/ 74 w 73"/>
                  <a:gd name="T7" fmla="*/ 2734 h 94"/>
                  <a:gd name="T8" fmla="*/ 74 w 73"/>
                  <a:gd name="T9" fmla="*/ 2690 h 94"/>
                  <a:gd name="T10" fmla="*/ 0 60000 65536"/>
                  <a:gd name="T11" fmla="*/ 0 60000 65536"/>
                  <a:gd name="T12" fmla="*/ 0 60000 65536"/>
                  <a:gd name="T13" fmla="*/ 0 60000 65536"/>
                  <a:gd name="T14" fmla="*/ 0 60000 65536"/>
                  <a:gd name="T15" fmla="*/ 0 w 73"/>
                  <a:gd name="T16" fmla="*/ 0 h 94"/>
                  <a:gd name="T17" fmla="*/ 73 w 73"/>
                  <a:gd name="T18" fmla="*/ 94 h 94"/>
                </a:gdLst>
                <a:ahLst/>
                <a:cxnLst>
                  <a:cxn ang="T10">
                    <a:pos x="T0" y="T1"/>
                  </a:cxn>
                  <a:cxn ang="T11">
                    <a:pos x="T2" y="T3"/>
                  </a:cxn>
                  <a:cxn ang="T12">
                    <a:pos x="T4" y="T5"/>
                  </a:cxn>
                  <a:cxn ang="T13">
                    <a:pos x="T6" y="T7"/>
                  </a:cxn>
                  <a:cxn ang="T14">
                    <a:pos x="T8" y="T9"/>
                  </a:cxn>
                </a:cxnLst>
                <a:rect l="T15" t="T16" r="T17" b="T18"/>
                <a:pathLst>
                  <a:path w="73" h="94">
                    <a:moveTo>
                      <a:pt x="74" y="49"/>
                    </a:moveTo>
                    <a:lnTo>
                      <a:pt x="61" y="49"/>
                    </a:lnTo>
                    <a:lnTo>
                      <a:pt x="61" y="93"/>
                    </a:lnTo>
                    <a:lnTo>
                      <a:pt x="74" y="93"/>
                    </a:lnTo>
                    <a:lnTo>
                      <a:pt x="74" y="49"/>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72" name="Freeform 562"/>
              <p:cNvSpPr>
                <a:spLocks/>
              </p:cNvSpPr>
              <p:nvPr/>
            </p:nvSpPr>
            <p:spPr bwMode="auto">
              <a:xfrm>
                <a:off x="5483" y="2641"/>
                <a:ext cx="73" cy="94"/>
              </a:xfrm>
              <a:custGeom>
                <a:avLst/>
                <a:gdLst>
                  <a:gd name="T0" fmla="*/ 74 w 73"/>
                  <a:gd name="T1" fmla="*/ 2641 h 94"/>
                  <a:gd name="T2" fmla="*/ 61 w 73"/>
                  <a:gd name="T3" fmla="*/ 2641 h 94"/>
                  <a:gd name="T4" fmla="*/ 61 w 73"/>
                  <a:gd name="T5" fmla="*/ 2679 h 94"/>
                  <a:gd name="T6" fmla="*/ 74 w 73"/>
                  <a:gd name="T7" fmla="*/ 2679 h 94"/>
                  <a:gd name="T8" fmla="*/ 74 w 73"/>
                  <a:gd name="T9" fmla="*/ 2641 h 94"/>
                  <a:gd name="T10" fmla="*/ 0 60000 65536"/>
                  <a:gd name="T11" fmla="*/ 0 60000 65536"/>
                  <a:gd name="T12" fmla="*/ 0 60000 65536"/>
                  <a:gd name="T13" fmla="*/ 0 60000 65536"/>
                  <a:gd name="T14" fmla="*/ 0 60000 65536"/>
                  <a:gd name="T15" fmla="*/ 0 w 73"/>
                  <a:gd name="T16" fmla="*/ 0 h 94"/>
                  <a:gd name="T17" fmla="*/ 73 w 73"/>
                  <a:gd name="T18" fmla="*/ 94 h 94"/>
                </a:gdLst>
                <a:ahLst/>
                <a:cxnLst>
                  <a:cxn ang="T10">
                    <a:pos x="T0" y="T1"/>
                  </a:cxn>
                  <a:cxn ang="T11">
                    <a:pos x="T2" y="T3"/>
                  </a:cxn>
                  <a:cxn ang="T12">
                    <a:pos x="T4" y="T5"/>
                  </a:cxn>
                  <a:cxn ang="T13">
                    <a:pos x="T6" y="T7"/>
                  </a:cxn>
                  <a:cxn ang="T14">
                    <a:pos x="T8" y="T9"/>
                  </a:cxn>
                </a:cxnLst>
                <a:rect l="T15" t="T16" r="T17" b="T18"/>
                <a:pathLst>
                  <a:path w="73" h="94">
                    <a:moveTo>
                      <a:pt x="74" y="0"/>
                    </a:moveTo>
                    <a:lnTo>
                      <a:pt x="61" y="0"/>
                    </a:lnTo>
                    <a:lnTo>
                      <a:pt x="61" y="38"/>
                    </a:lnTo>
                    <a:lnTo>
                      <a:pt x="74" y="38"/>
                    </a:lnTo>
                    <a:lnTo>
                      <a:pt x="74"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76" name="Group 563"/>
            <p:cNvGrpSpPr>
              <a:grpSpLocks/>
            </p:cNvGrpSpPr>
            <p:nvPr/>
          </p:nvGrpSpPr>
          <p:grpSpPr bwMode="auto">
            <a:xfrm>
              <a:off x="5586" y="2641"/>
              <a:ext cx="2" cy="94"/>
              <a:chOff x="5586" y="2641"/>
              <a:chExt cx="2" cy="94"/>
            </a:xfrm>
          </p:grpSpPr>
          <p:sp>
            <p:nvSpPr>
              <p:cNvPr id="39369" name="Freeform 564"/>
              <p:cNvSpPr>
                <a:spLocks/>
              </p:cNvSpPr>
              <p:nvPr/>
            </p:nvSpPr>
            <p:spPr bwMode="auto">
              <a:xfrm>
                <a:off x="5586" y="2641"/>
                <a:ext cx="2" cy="94"/>
              </a:xfrm>
              <a:custGeom>
                <a:avLst/>
                <a:gdLst>
                  <a:gd name="T0" fmla="*/ 0 w 2"/>
                  <a:gd name="T1" fmla="*/ 2641 h 94"/>
                  <a:gd name="T2" fmla="*/ 0 w 2"/>
                  <a:gd name="T3" fmla="*/ 2734 h 94"/>
                  <a:gd name="T4" fmla="*/ 0 60000 65536"/>
                  <a:gd name="T5" fmla="*/ 0 60000 65536"/>
                  <a:gd name="T6" fmla="*/ 0 w 2"/>
                  <a:gd name="T7" fmla="*/ 0 h 94"/>
                  <a:gd name="T8" fmla="*/ 2 w 2"/>
                  <a:gd name="T9" fmla="*/ 94 h 94"/>
                </a:gdLst>
                <a:ahLst/>
                <a:cxnLst>
                  <a:cxn ang="T4">
                    <a:pos x="T0" y="T1"/>
                  </a:cxn>
                  <a:cxn ang="T5">
                    <a:pos x="T2" y="T3"/>
                  </a:cxn>
                </a:cxnLst>
                <a:rect l="T6" t="T7" r="T8" b="T9"/>
                <a:pathLst>
                  <a:path w="2" h="94">
                    <a:moveTo>
                      <a:pt x="0" y="0"/>
                    </a:moveTo>
                    <a:lnTo>
                      <a:pt x="0" y="93"/>
                    </a:lnTo>
                  </a:path>
                </a:pathLst>
              </a:custGeom>
              <a:noFill/>
              <a:ln w="916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177" name="Group 565"/>
            <p:cNvGrpSpPr>
              <a:grpSpLocks/>
            </p:cNvGrpSpPr>
            <p:nvPr/>
          </p:nvGrpSpPr>
          <p:grpSpPr bwMode="auto">
            <a:xfrm>
              <a:off x="5613" y="2641"/>
              <a:ext cx="74" cy="94"/>
              <a:chOff x="5613" y="2641"/>
              <a:chExt cx="74" cy="94"/>
            </a:xfrm>
          </p:grpSpPr>
          <p:sp>
            <p:nvSpPr>
              <p:cNvPr id="39366" name="Freeform 566"/>
              <p:cNvSpPr>
                <a:spLocks/>
              </p:cNvSpPr>
              <p:nvPr/>
            </p:nvSpPr>
            <p:spPr bwMode="auto">
              <a:xfrm>
                <a:off x="5613" y="2641"/>
                <a:ext cx="74" cy="94"/>
              </a:xfrm>
              <a:custGeom>
                <a:avLst/>
                <a:gdLst>
                  <a:gd name="T0" fmla="*/ 13 w 74"/>
                  <a:gd name="T1" fmla="*/ 2641 h 94"/>
                  <a:gd name="T2" fmla="*/ 0 w 74"/>
                  <a:gd name="T3" fmla="*/ 2641 h 94"/>
                  <a:gd name="T4" fmla="*/ 0 w 74"/>
                  <a:gd name="T5" fmla="*/ 2734 h 94"/>
                  <a:gd name="T6" fmla="*/ 12 w 74"/>
                  <a:gd name="T7" fmla="*/ 2734 h 94"/>
                  <a:gd name="T8" fmla="*/ 12 w 74"/>
                  <a:gd name="T9" fmla="*/ 2661 h 94"/>
                  <a:gd name="T10" fmla="*/ 27 w 74"/>
                  <a:gd name="T11" fmla="*/ 2661 h 94"/>
                  <a:gd name="T12" fmla="*/ 13 w 74"/>
                  <a:gd name="T13" fmla="*/ 2641 h 94"/>
                  <a:gd name="T14" fmla="*/ 0 60000 65536"/>
                  <a:gd name="T15" fmla="*/ 0 60000 65536"/>
                  <a:gd name="T16" fmla="*/ 0 60000 65536"/>
                  <a:gd name="T17" fmla="*/ 0 60000 65536"/>
                  <a:gd name="T18" fmla="*/ 0 60000 65536"/>
                  <a:gd name="T19" fmla="*/ 0 60000 65536"/>
                  <a:gd name="T20" fmla="*/ 0 60000 65536"/>
                  <a:gd name="T21" fmla="*/ 0 w 74"/>
                  <a:gd name="T22" fmla="*/ 0 h 94"/>
                  <a:gd name="T23" fmla="*/ 74 w 74"/>
                  <a:gd name="T24" fmla="*/ 94 h 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4" h="94">
                    <a:moveTo>
                      <a:pt x="13" y="0"/>
                    </a:moveTo>
                    <a:lnTo>
                      <a:pt x="0" y="0"/>
                    </a:lnTo>
                    <a:lnTo>
                      <a:pt x="0" y="93"/>
                    </a:lnTo>
                    <a:lnTo>
                      <a:pt x="12" y="93"/>
                    </a:lnTo>
                    <a:lnTo>
                      <a:pt x="12" y="20"/>
                    </a:lnTo>
                    <a:lnTo>
                      <a:pt x="27" y="20"/>
                    </a:lnTo>
                    <a:lnTo>
                      <a:pt x="13"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67" name="Freeform 567"/>
              <p:cNvSpPr>
                <a:spLocks/>
              </p:cNvSpPr>
              <p:nvPr/>
            </p:nvSpPr>
            <p:spPr bwMode="auto">
              <a:xfrm>
                <a:off x="5613" y="2641"/>
                <a:ext cx="74" cy="94"/>
              </a:xfrm>
              <a:custGeom>
                <a:avLst/>
                <a:gdLst>
                  <a:gd name="T0" fmla="*/ 27 w 74"/>
                  <a:gd name="T1" fmla="*/ 2661 h 94"/>
                  <a:gd name="T2" fmla="*/ 12 w 74"/>
                  <a:gd name="T3" fmla="*/ 2661 h 94"/>
                  <a:gd name="T4" fmla="*/ 61 w 74"/>
                  <a:gd name="T5" fmla="*/ 2734 h 94"/>
                  <a:gd name="T6" fmla="*/ 74 w 74"/>
                  <a:gd name="T7" fmla="*/ 2734 h 94"/>
                  <a:gd name="T8" fmla="*/ 74 w 74"/>
                  <a:gd name="T9" fmla="*/ 2714 h 94"/>
                  <a:gd name="T10" fmla="*/ 62 w 74"/>
                  <a:gd name="T11" fmla="*/ 2714 h 94"/>
                  <a:gd name="T12" fmla="*/ 27 w 74"/>
                  <a:gd name="T13" fmla="*/ 2661 h 94"/>
                  <a:gd name="T14" fmla="*/ 0 60000 65536"/>
                  <a:gd name="T15" fmla="*/ 0 60000 65536"/>
                  <a:gd name="T16" fmla="*/ 0 60000 65536"/>
                  <a:gd name="T17" fmla="*/ 0 60000 65536"/>
                  <a:gd name="T18" fmla="*/ 0 60000 65536"/>
                  <a:gd name="T19" fmla="*/ 0 60000 65536"/>
                  <a:gd name="T20" fmla="*/ 0 60000 65536"/>
                  <a:gd name="T21" fmla="*/ 0 w 74"/>
                  <a:gd name="T22" fmla="*/ 0 h 94"/>
                  <a:gd name="T23" fmla="*/ 74 w 74"/>
                  <a:gd name="T24" fmla="*/ 94 h 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4" h="94">
                    <a:moveTo>
                      <a:pt x="27" y="20"/>
                    </a:moveTo>
                    <a:lnTo>
                      <a:pt x="12" y="20"/>
                    </a:lnTo>
                    <a:lnTo>
                      <a:pt x="61" y="93"/>
                    </a:lnTo>
                    <a:lnTo>
                      <a:pt x="74" y="93"/>
                    </a:lnTo>
                    <a:lnTo>
                      <a:pt x="74" y="73"/>
                    </a:lnTo>
                    <a:lnTo>
                      <a:pt x="62" y="73"/>
                    </a:lnTo>
                    <a:lnTo>
                      <a:pt x="27" y="2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68" name="Freeform 568"/>
              <p:cNvSpPr>
                <a:spLocks/>
              </p:cNvSpPr>
              <p:nvPr/>
            </p:nvSpPr>
            <p:spPr bwMode="auto">
              <a:xfrm>
                <a:off x="5613" y="2641"/>
                <a:ext cx="74" cy="94"/>
              </a:xfrm>
              <a:custGeom>
                <a:avLst/>
                <a:gdLst>
                  <a:gd name="T0" fmla="*/ 74 w 74"/>
                  <a:gd name="T1" fmla="*/ 2641 h 94"/>
                  <a:gd name="T2" fmla="*/ 62 w 74"/>
                  <a:gd name="T3" fmla="*/ 2641 h 94"/>
                  <a:gd name="T4" fmla="*/ 62 w 74"/>
                  <a:gd name="T5" fmla="*/ 2714 h 94"/>
                  <a:gd name="T6" fmla="*/ 74 w 74"/>
                  <a:gd name="T7" fmla="*/ 2714 h 94"/>
                  <a:gd name="T8" fmla="*/ 74 w 74"/>
                  <a:gd name="T9" fmla="*/ 2641 h 94"/>
                  <a:gd name="T10" fmla="*/ 0 60000 65536"/>
                  <a:gd name="T11" fmla="*/ 0 60000 65536"/>
                  <a:gd name="T12" fmla="*/ 0 60000 65536"/>
                  <a:gd name="T13" fmla="*/ 0 60000 65536"/>
                  <a:gd name="T14" fmla="*/ 0 60000 65536"/>
                  <a:gd name="T15" fmla="*/ 0 w 74"/>
                  <a:gd name="T16" fmla="*/ 0 h 94"/>
                  <a:gd name="T17" fmla="*/ 74 w 74"/>
                  <a:gd name="T18" fmla="*/ 94 h 94"/>
                </a:gdLst>
                <a:ahLst/>
                <a:cxnLst>
                  <a:cxn ang="T10">
                    <a:pos x="T0" y="T1"/>
                  </a:cxn>
                  <a:cxn ang="T11">
                    <a:pos x="T2" y="T3"/>
                  </a:cxn>
                  <a:cxn ang="T12">
                    <a:pos x="T4" y="T5"/>
                  </a:cxn>
                  <a:cxn ang="T13">
                    <a:pos x="T6" y="T7"/>
                  </a:cxn>
                  <a:cxn ang="T14">
                    <a:pos x="T8" y="T9"/>
                  </a:cxn>
                </a:cxnLst>
                <a:rect l="T15" t="T16" r="T17" b="T18"/>
                <a:pathLst>
                  <a:path w="74" h="94">
                    <a:moveTo>
                      <a:pt x="74" y="0"/>
                    </a:moveTo>
                    <a:lnTo>
                      <a:pt x="62" y="0"/>
                    </a:lnTo>
                    <a:lnTo>
                      <a:pt x="62" y="73"/>
                    </a:lnTo>
                    <a:lnTo>
                      <a:pt x="74" y="73"/>
                    </a:lnTo>
                    <a:lnTo>
                      <a:pt x="74"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78" name="Group 569"/>
            <p:cNvGrpSpPr>
              <a:grpSpLocks/>
            </p:cNvGrpSpPr>
            <p:nvPr/>
          </p:nvGrpSpPr>
          <p:grpSpPr bwMode="auto">
            <a:xfrm>
              <a:off x="5698" y="2641"/>
              <a:ext cx="88" cy="94"/>
              <a:chOff x="5698" y="2641"/>
              <a:chExt cx="88" cy="94"/>
            </a:xfrm>
          </p:grpSpPr>
          <p:sp>
            <p:nvSpPr>
              <p:cNvPr id="39363" name="Freeform 570"/>
              <p:cNvSpPr>
                <a:spLocks/>
              </p:cNvSpPr>
              <p:nvPr/>
            </p:nvSpPr>
            <p:spPr bwMode="auto">
              <a:xfrm>
                <a:off x="5698" y="2641"/>
                <a:ext cx="88" cy="94"/>
              </a:xfrm>
              <a:custGeom>
                <a:avLst/>
                <a:gdLst>
                  <a:gd name="T0" fmla="*/ 49 w 88"/>
                  <a:gd name="T1" fmla="*/ 2641 h 94"/>
                  <a:gd name="T2" fmla="*/ 36 w 88"/>
                  <a:gd name="T3" fmla="*/ 2641 h 94"/>
                  <a:gd name="T4" fmla="*/ 0 w 88"/>
                  <a:gd name="T5" fmla="*/ 2734 h 94"/>
                  <a:gd name="T6" fmla="*/ 13 w 88"/>
                  <a:gd name="T7" fmla="*/ 2734 h 94"/>
                  <a:gd name="T8" fmla="*/ 23 w 88"/>
                  <a:gd name="T9" fmla="*/ 2706 h 94"/>
                  <a:gd name="T10" fmla="*/ 76 w 88"/>
                  <a:gd name="T11" fmla="*/ 2706 h 94"/>
                  <a:gd name="T12" fmla="*/ 72 w 88"/>
                  <a:gd name="T13" fmla="*/ 2696 h 94"/>
                  <a:gd name="T14" fmla="*/ 27 w 88"/>
                  <a:gd name="T15" fmla="*/ 2696 h 94"/>
                  <a:gd name="T16" fmla="*/ 37 w 88"/>
                  <a:gd name="T17" fmla="*/ 2668 h 94"/>
                  <a:gd name="T18" fmla="*/ 39 w 88"/>
                  <a:gd name="T19" fmla="*/ 2662 h 94"/>
                  <a:gd name="T20" fmla="*/ 41 w 88"/>
                  <a:gd name="T21" fmla="*/ 2656 h 94"/>
                  <a:gd name="T22" fmla="*/ 42 w 88"/>
                  <a:gd name="T23" fmla="*/ 2650 h 94"/>
                  <a:gd name="T24" fmla="*/ 53 w 88"/>
                  <a:gd name="T25" fmla="*/ 2650 h 94"/>
                  <a:gd name="T26" fmla="*/ 49 w 88"/>
                  <a:gd name="T27" fmla="*/ 2641 h 9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8"/>
                  <a:gd name="T43" fmla="*/ 0 h 94"/>
                  <a:gd name="T44" fmla="*/ 88 w 88"/>
                  <a:gd name="T45" fmla="*/ 94 h 9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8" h="94">
                    <a:moveTo>
                      <a:pt x="49" y="0"/>
                    </a:moveTo>
                    <a:lnTo>
                      <a:pt x="36" y="0"/>
                    </a:lnTo>
                    <a:lnTo>
                      <a:pt x="0" y="93"/>
                    </a:lnTo>
                    <a:lnTo>
                      <a:pt x="13" y="93"/>
                    </a:lnTo>
                    <a:lnTo>
                      <a:pt x="23" y="65"/>
                    </a:lnTo>
                    <a:lnTo>
                      <a:pt x="76" y="65"/>
                    </a:lnTo>
                    <a:lnTo>
                      <a:pt x="72" y="55"/>
                    </a:lnTo>
                    <a:lnTo>
                      <a:pt x="27" y="55"/>
                    </a:lnTo>
                    <a:lnTo>
                      <a:pt x="37" y="27"/>
                    </a:lnTo>
                    <a:lnTo>
                      <a:pt x="39" y="21"/>
                    </a:lnTo>
                    <a:lnTo>
                      <a:pt x="41" y="15"/>
                    </a:lnTo>
                    <a:lnTo>
                      <a:pt x="42" y="9"/>
                    </a:lnTo>
                    <a:lnTo>
                      <a:pt x="53" y="9"/>
                    </a:lnTo>
                    <a:lnTo>
                      <a:pt x="49"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64" name="Freeform 571"/>
              <p:cNvSpPr>
                <a:spLocks/>
              </p:cNvSpPr>
              <p:nvPr/>
            </p:nvSpPr>
            <p:spPr bwMode="auto">
              <a:xfrm>
                <a:off x="5698" y="2641"/>
                <a:ext cx="88" cy="94"/>
              </a:xfrm>
              <a:custGeom>
                <a:avLst/>
                <a:gdLst>
                  <a:gd name="T0" fmla="*/ 76 w 88"/>
                  <a:gd name="T1" fmla="*/ 2706 h 94"/>
                  <a:gd name="T2" fmla="*/ 62 w 88"/>
                  <a:gd name="T3" fmla="*/ 2706 h 94"/>
                  <a:gd name="T4" fmla="*/ 73 w 88"/>
                  <a:gd name="T5" fmla="*/ 2734 h 94"/>
                  <a:gd name="T6" fmla="*/ 87 w 88"/>
                  <a:gd name="T7" fmla="*/ 2734 h 94"/>
                  <a:gd name="T8" fmla="*/ 76 w 88"/>
                  <a:gd name="T9" fmla="*/ 2706 h 94"/>
                  <a:gd name="T10" fmla="*/ 0 60000 65536"/>
                  <a:gd name="T11" fmla="*/ 0 60000 65536"/>
                  <a:gd name="T12" fmla="*/ 0 60000 65536"/>
                  <a:gd name="T13" fmla="*/ 0 60000 65536"/>
                  <a:gd name="T14" fmla="*/ 0 60000 65536"/>
                  <a:gd name="T15" fmla="*/ 0 w 88"/>
                  <a:gd name="T16" fmla="*/ 0 h 94"/>
                  <a:gd name="T17" fmla="*/ 88 w 88"/>
                  <a:gd name="T18" fmla="*/ 94 h 94"/>
                </a:gdLst>
                <a:ahLst/>
                <a:cxnLst>
                  <a:cxn ang="T10">
                    <a:pos x="T0" y="T1"/>
                  </a:cxn>
                  <a:cxn ang="T11">
                    <a:pos x="T2" y="T3"/>
                  </a:cxn>
                  <a:cxn ang="T12">
                    <a:pos x="T4" y="T5"/>
                  </a:cxn>
                  <a:cxn ang="T13">
                    <a:pos x="T6" y="T7"/>
                  </a:cxn>
                  <a:cxn ang="T14">
                    <a:pos x="T8" y="T9"/>
                  </a:cxn>
                </a:cxnLst>
                <a:rect l="T15" t="T16" r="T17" b="T18"/>
                <a:pathLst>
                  <a:path w="88" h="94">
                    <a:moveTo>
                      <a:pt x="76" y="65"/>
                    </a:moveTo>
                    <a:lnTo>
                      <a:pt x="62" y="65"/>
                    </a:lnTo>
                    <a:lnTo>
                      <a:pt x="73" y="93"/>
                    </a:lnTo>
                    <a:lnTo>
                      <a:pt x="87" y="93"/>
                    </a:lnTo>
                    <a:lnTo>
                      <a:pt x="76" y="65"/>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65" name="Freeform 572"/>
              <p:cNvSpPr>
                <a:spLocks/>
              </p:cNvSpPr>
              <p:nvPr/>
            </p:nvSpPr>
            <p:spPr bwMode="auto">
              <a:xfrm>
                <a:off x="5698" y="2641"/>
                <a:ext cx="88" cy="94"/>
              </a:xfrm>
              <a:custGeom>
                <a:avLst/>
                <a:gdLst>
                  <a:gd name="T0" fmla="*/ 53 w 88"/>
                  <a:gd name="T1" fmla="*/ 2650 h 94"/>
                  <a:gd name="T2" fmla="*/ 42 w 88"/>
                  <a:gd name="T3" fmla="*/ 2650 h 94"/>
                  <a:gd name="T4" fmla="*/ 44 w 88"/>
                  <a:gd name="T5" fmla="*/ 2655 h 94"/>
                  <a:gd name="T6" fmla="*/ 46 w 88"/>
                  <a:gd name="T7" fmla="*/ 2662 h 94"/>
                  <a:gd name="T8" fmla="*/ 49 w 88"/>
                  <a:gd name="T9" fmla="*/ 2670 h 94"/>
                  <a:gd name="T10" fmla="*/ 58 w 88"/>
                  <a:gd name="T11" fmla="*/ 2696 h 94"/>
                  <a:gd name="T12" fmla="*/ 72 w 88"/>
                  <a:gd name="T13" fmla="*/ 2696 h 94"/>
                  <a:gd name="T14" fmla="*/ 53 w 88"/>
                  <a:gd name="T15" fmla="*/ 2650 h 94"/>
                  <a:gd name="T16" fmla="*/ 0 60000 65536"/>
                  <a:gd name="T17" fmla="*/ 0 60000 65536"/>
                  <a:gd name="T18" fmla="*/ 0 60000 65536"/>
                  <a:gd name="T19" fmla="*/ 0 60000 65536"/>
                  <a:gd name="T20" fmla="*/ 0 60000 65536"/>
                  <a:gd name="T21" fmla="*/ 0 60000 65536"/>
                  <a:gd name="T22" fmla="*/ 0 60000 65536"/>
                  <a:gd name="T23" fmla="*/ 0 60000 65536"/>
                  <a:gd name="T24" fmla="*/ 0 w 88"/>
                  <a:gd name="T25" fmla="*/ 0 h 94"/>
                  <a:gd name="T26" fmla="*/ 88 w 88"/>
                  <a:gd name="T27" fmla="*/ 94 h 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8" h="94">
                    <a:moveTo>
                      <a:pt x="53" y="9"/>
                    </a:moveTo>
                    <a:lnTo>
                      <a:pt x="42" y="9"/>
                    </a:lnTo>
                    <a:lnTo>
                      <a:pt x="44" y="14"/>
                    </a:lnTo>
                    <a:lnTo>
                      <a:pt x="46" y="21"/>
                    </a:lnTo>
                    <a:lnTo>
                      <a:pt x="49" y="29"/>
                    </a:lnTo>
                    <a:lnTo>
                      <a:pt x="58" y="55"/>
                    </a:lnTo>
                    <a:lnTo>
                      <a:pt x="72" y="55"/>
                    </a:lnTo>
                    <a:lnTo>
                      <a:pt x="53" y="9"/>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79" name="Group 573"/>
            <p:cNvGrpSpPr>
              <a:grpSpLocks/>
            </p:cNvGrpSpPr>
            <p:nvPr/>
          </p:nvGrpSpPr>
          <p:grpSpPr bwMode="auto">
            <a:xfrm>
              <a:off x="4224" y="5556"/>
              <a:ext cx="91" cy="78"/>
              <a:chOff x="4224" y="5556"/>
              <a:chExt cx="91" cy="78"/>
            </a:xfrm>
          </p:grpSpPr>
          <p:sp>
            <p:nvSpPr>
              <p:cNvPr id="39362" name="Freeform 574"/>
              <p:cNvSpPr>
                <a:spLocks/>
              </p:cNvSpPr>
              <p:nvPr/>
            </p:nvSpPr>
            <p:spPr bwMode="auto">
              <a:xfrm>
                <a:off x="4224" y="5556"/>
                <a:ext cx="91" cy="78"/>
              </a:xfrm>
              <a:custGeom>
                <a:avLst/>
                <a:gdLst>
                  <a:gd name="T0" fmla="*/ 46 w 91"/>
                  <a:gd name="T1" fmla="*/ 5556 h 78"/>
                  <a:gd name="T2" fmla="*/ 0 w 91"/>
                  <a:gd name="T3" fmla="*/ 5635 h 78"/>
                  <a:gd name="T4" fmla="*/ 91 w 91"/>
                  <a:gd name="T5" fmla="*/ 5635 h 78"/>
                  <a:gd name="T6" fmla="*/ 46 w 91"/>
                  <a:gd name="T7" fmla="*/ 5556 h 78"/>
                  <a:gd name="T8" fmla="*/ 0 60000 65536"/>
                  <a:gd name="T9" fmla="*/ 0 60000 65536"/>
                  <a:gd name="T10" fmla="*/ 0 60000 65536"/>
                  <a:gd name="T11" fmla="*/ 0 60000 65536"/>
                  <a:gd name="T12" fmla="*/ 0 w 91"/>
                  <a:gd name="T13" fmla="*/ 0 h 78"/>
                  <a:gd name="T14" fmla="*/ 91 w 91"/>
                  <a:gd name="T15" fmla="*/ 78 h 78"/>
                </a:gdLst>
                <a:ahLst/>
                <a:cxnLst>
                  <a:cxn ang="T8">
                    <a:pos x="T0" y="T1"/>
                  </a:cxn>
                  <a:cxn ang="T9">
                    <a:pos x="T2" y="T3"/>
                  </a:cxn>
                  <a:cxn ang="T10">
                    <a:pos x="T4" y="T5"/>
                  </a:cxn>
                  <a:cxn ang="T11">
                    <a:pos x="T6" y="T7"/>
                  </a:cxn>
                </a:cxnLst>
                <a:rect l="T12" t="T13" r="T14" b="T15"/>
                <a:pathLst>
                  <a:path w="91" h="78">
                    <a:moveTo>
                      <a:pt x="46" y="0"/>
                    </a:moveTo>
                    <a:lnTo>
                      <a:pt x="0" y="79"/>
                    </a:lnTo>
                    <a:lnTo>
                      <a:pt x="91" y="79"/>
                    </a:lnTo>
                    <a:lnTo>
                      <a:pt x="46"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80" name="Group 575"/>
            <p:cNvGrpSpPr>
              <a:grpSpLocks/>
            </p:cNvGrpSpPr>
            <p:nvPr/>
          </p:nvGrpSpPr>
          <p:grpSpPr bwMode="auto">
            <a:xfrm>
              <a:off x="4224" y="5556"/>
              <a:ext cx="91" cy="78"/>
              <a:chOff x="4224" y="5556"/>
              <a:chExt cx="91" cy="78"/>
            </a:xfrm>
          </p:grpSpPr>
          <p:sp>
            <p:nvSpPr>
              <p:cNvPr id="39361" name="Freeform 576"/>
              <p:cNvSpPr>
                <a:spLocks/>
              </p:cNvSpPr>
              <p:nvPr/>
            </p:nvSpPr>
            <p:spPr bwMode="auto">
              <a:xfrm>
                <a:off x="4224" y="5556"/>
                <a:ext cx="91" cy="78"/>
              </a:xfrm>
              <a:custGeom>
                <a:avLst/>
                <a:gdLst>
                  <a:gd name="T0" fmla="*/ 0 w 91"/>
                  <a:gd name="T1" fmla="*/ 5635 h 78"/>
                  <a:gd name="T2" fmla="*/ 91 w 91"/>
                  <a:gd name="T3" fmla="*/ 5635 h 78"/>
                  <a:gd name="T4" fmla="*/ 46 w 91"/>
                  <a:gd name="T5" fmla="*/ 5556 h 78"/>
                  <a:gd name="T6" fmla="*/ 0 w 91"/>
                  <a:gd name="T7" fmla="*/ 5635 h 78"/>
                  <a:gd name="T8" fmla="*/ 0 60000 65536"/>
                  <a:gd name="T9" fmla="*/ 0 60000 65536"/>
                  <a:gd name="T10" fmla="*/ 0 60000 65536"/>
                  <a:gd name="T11" fmla="*/ 0 60000 65536"/>
                  <a:gd name="T12" fmla="*/ 0 w 91"/>
                  <a:gd name="T13" fmla="*/ 0 h 78"/>
                  <a:gd name="T14" fmla="*/ 91 w 91"/>
                  <a:gd name="T15" fmla="*/ 78 h 78"/>
                </a:gdLst>
                <a:ahLst/>
                <a:cxnLst>
                  <a:cxn ang="T8">
                    <a:pos x="T0" y="T1"/>
                  </a:cxn>
                  <a:cxn ang="T9">
                    <a:pos x="T2" y="T3"/>
                  </a:cxn>
                  <a:cxn ang="T10">
                    <a:pos x="T4" y="T5"/>
                  </a:cxn>
                  <a:cxn ang="T11">
                    <a:pos x="T6" y="T7"/>
                  </a:cxn>
                </a:cxnLst>
                <a:rect l="T12" t="T13" r="T14" b="T15"/>
                <a:pathLst>
                  <a:path w="91" h="78">
                    <a:moveTo>
                      <a:pt x="0" y="79"/>
                    </a:moveTo>
                    <a:lnTo>
                      <a:pt x="91" y="79"/>
                    </a:lnTo>
                    <a:lnTo>
                      <a:pt x="46" y="0"/>
                    </a:lnTo>
                    <a:lnTo>
                      <a:pt x="0" y="79"/>
                    </a:lnTo>
                    <a:close/>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181" name="Group 577"/>
            <p:cNvGrpSpPr>
              <a:grpSpLocks/>
            </p:cNvGrpSpPr>
            <p:nvPr/>
          </p:nvGrpSpPr>
          <p:grpSpPr bwMode="auto">
            <a:xfrm>
              <a:off x="4552" y="7654"/>
              <a:ext cx="91" cy="78"/>
              <a:chOff x="4552" y="7654"/>
              <a:chExt cx="91" cy="78"/>
            </a:xfrm>
          </p:grpSpPr>
          <p:sp>
            <p:nvSpPr>
              <p:cNvPr id="39360" name="Freeform 578"/>
              <p:cNvSpPr>
                <a:spLocks/>
              </p:cNvSpPr>
              <p:nvPr/>
            </p:nvSpPr>
            <p:spPr bwMode="auto">
              <a:xfrm>
                <a:off x="4552" y="7654"/>
                <a:ext cx="91" cy="78"/>
              </a:xfrm>
              <a:custGeom>
                <a:avLst/>
                <a:gdLst>
                  <a:gd name="T0" fmla="*/ 45 w 91"/>
                  <a:gd name="T1" fmla="*/ 7654 h 78"/>
                  <a:gd name="T2" fmla="*/ 0 w 91"/>
                  <a:gd name="T3" fmla="*/ 7732 h 78"/>
                  <a:gd name="T4" fmla="*/ 90 w 91"/>
                  <a:gd name="T5" fmla="*/ 7732 h 78"/>
                  <a:gd name="T6" fmla="*/ 45 w 91"/>
                  <a:gd name="T7" fmla="*/ 7654 h 78"/>
                  <a:gd name="T8" fmla="*/ 0 60000 65536"/>
                  <a:gd name="T9" fmla="*/ 0 60000 65536"/>
                  <a:gd name="T10" fmla="*/ 0 60000 65536"/>
                  <a:gd name="T11" fmla="*/ 0 60000 65536"/>
                  <a:gd name="T12" fmla="*/ 0 w 91"/>
                  <a:gd name="T13" fmla="*/ 0 h 78"/>
                  <a:gd name="T14" fmla="*/ 91 w 91"/>
                  <a:gd name="T15" fmla="*/ 78 h 78"/>
                </a:gdLst>
                <a:ahLst/>
                <a:cxnLst>
                  <a:cxn ang="T8">
                    <a:pos x="T0" y="T1"/>
                  </a:cxn>
                  <a:cxn ang="T9">
                    <a:pos x="T2" y="T3"/>
                  </a:cxn>
                  <a:cxn ang="T10">
                    <a:pos x="T4" y="T5"/>
                  </a:cxn>
                  <a:cxn ang="T11">
                    <a:pos x="T6" y="T7"/>
                  </a:cxn>
                </a:cxnLst>
                <a:rect l="T12" t="T13" r="T14" b="T15"/>
                <a:pathLst>
                  <a:path w="91" h="78">
                    <a:moveTo>
                      <a:pt x="45" y="0"/>
                    </a:moveTo>
                    <a:lnTo>
                      <a:pt x="0" y="78"/>
                    </a:lnTo>
                    <a:lnTo>
                      <a:pt x="90" y="78"/>
                    </a:lnTo>
                    <a:lnTo>
                      <a:pt x="45"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82" name="Group 579"/>
            <p:cNvGrpSpPr>
              <a:grpSpLocks/>
            </p:cNvGrpSpPr>
            <p:nvPr/>
          </p:nvGrpSpPr>
          <p:grpSpPr bwMode="auto">
            <a:xfrm>
              <a:off x="4552" y="7654"/>
              <a:ext cx="91" cy="78"/>
              <a:chOff x="4552" y="7654"/>
              <a:chExt cx="91" cy="78"/>
            </a:xfrm>
          </p:grpSpPr>
          <p:sp>
            <p:nvSpPr>
              <p:cNvPr id="39357" name="Freeform 580"/>
              <p:cNvSpPr>
                <a:spLocks/>
              </p:cNvSpPr>
              <p:nvPr/>
            </p:nvSpPr>
            <p:spPr bwMode="auto">
              <a:xfrm>
                <a:off x="4552" y="7654"/>
                <a:ext cx="91" cy="78"/>
              </a:xfrm>
              <a:custGeom>
                <a:avLst/>
                <a:gdLst>
                  <a:gd name="T0" fmla="*/ 0 w 91"/>
                  <a:gd name="T1" fmla="*/ 7732 h 78"/>
                  <a:gd name="T2" fmla="*/ 90 w 91"/>
                  <a:gd name="T3" fmla="*/ 7732 h 78"/>
                  <a:gd name="T4" fmla="*/ 45 w 91"/>
                  <a:gd name="T5" fmla="*/ 7654 h 78"/>
                  <a:gd name="T6" fmla="*/ 0 w 91"/>
                  <a:gd name="T7" fmla="*/ 7732 h 78"/>
                  <a:gd name="T8" fmla="*/ 0 60000 65536"/>
                  <a:gd name="T9" fmla="*/ 0 60000 65536"/>
                  <a:gd name="T10" fmla="*/ 0 60000 65536"/>
                  <a:gd name="T11" fmla="*/ 0 60000 65536"/>
                  <a:gd name="T12" fmla="*/ 0 w 91"/>
                  <a:gd name="T13" fmla="*/ 0 h 78"/>
                  <a:gd name="T14" fmla="*/ 91 w 91"/>
                  <a:gd name="T15" fmla="*/ 78 h 78"/>
                </a:gdLst>
                <a:ahLst/>
                <a:cxnLst>
                  <a:cxn ang="T8">
                    <a:pos x="T0" y="T1"/>
                  </a:cxn>
                  <a:cxn ang="T9">
                    <a:pos x="T2" y="T3"/>
                  </a:cxn>
                  <a:cxn ang="T10">
                    <a:pos x="T4" y="T5"/>
                  </a:cxn>
                  <a:cxn ang="T11">
                    <a:pos x="T6" y="T7"/>
                  </a:cxn>
                </a:cxnLst>
                <a:rect l="T12" t="T13" r="T14" b="T15"/>
                <a:pathLst>
                  <a:path w="91" h="78">
                    <a:moveTo>
                      <a:pt x="0" y="78"/>
                    </a:moveTo>
                    <a:lnTo>
                      <a:pt x="90" y="78"/>
                    </a:lnTo>
                    <a:lnTo>
                      <a:pt x="45" y="0"/>
                    </a:lnTo>
                    <a:lnTo>
                      <a:pt x="0" y="78"/>
                    </a:lnTo>
                    <a:close/>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39358" name="Picture 5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12" y="3225"/>
                <a:ext cx="1023" cy="2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359" name="Picture 58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40" y="10091"/>
                <a:ext cx="1026"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9183" name="Group 583"/>
            <p:cNvGrpSpPr>
              <a:grpSpLocks/>
            </p:cNvGrpSpPr>
            <p:nvPr/>
          </p:nvGrpSpPr>
          <p:grpSpPr bwMode="auto">
            <a:xfrm>
              <a:off x="4670" y="7656"/>
              <a:ext cx="70" cy="90"/>
              <a:chOff x="4670" y="7656"/>
              <a:chExt cx="70" cy="90"/>
            </a:xfrm>
          </p:grpSpPr>
          <p:sp>
            <p:nvSpPr>
              <p:cNvPr id="39354" name="Freeform 584"/>
              <p:cNvSpPr>
                <a:spLocks/>
              </p:cNvSpPr>
              <p:nvPr/>
            </p:nvSpPr>
            <p:spPr bwMode="auto">
              <a:xfrm>
                <a:off x="4670" y="7656"/>
                <a:ext cx="70" cy="90"/>
              </a:xfrm>
              <a:custGeom>
                <a:avLst/>
                <a:gdLst>
                  <a:gd name="T0" fmla="*/ 12 w 70"/>
                  <a:gd name="T1" fmla="*/ 7656 h 90"/>
                  <a:gd name="T2" fmla="*/ 0 w 70"/>
                  <a:gd name="T3" fmla="*/ 7656 h 90"/>
                  <a:gd name="T4" fmla="*/ 0 w 70"/>
                  <a:gd name="T5" fmla="*/ 7746 h 90"/>
                  <a:gd name="T6" fmla="*/ 12 w 70"/>
                  <a:gd name="T7" fmla="*/ 7746 h 90"/>
                  <a:gd name="T8" fmla="*/ 12 w 70"/>
                  <a:gd name="T9" fmla="*/ 7704 h 90"/>
                  <a:gd name="T10" fmla="*/ 70 w 70"/>
                  <a:gd name="T11" fmla="*/ 7704 h 90"/>
                  <a:gd name="T12" fmla="*/ 70 w 70"/>
                  <a:gd name="T13" fmla="*/ 7693 h 90"/>
                  <a:gd name="T14" fmla="*/ 12 w 70"/>
                  <a:gd name="T15" fmla="*/ 7693 h 90"/>
                  <a:gd name="T16" fmla="*/ 12 w 70"/>
                  <a:gd name="T17" fmla="*/ 7656 h 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0"/>
                  <a:gd name="T28" fmla="*/ 0 h 90"/>
                  <a:gd name="T29" fmla="*/ 70 w 70"/>
                  <a:gd name="T30" fmla="*/ 90 h 9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0" h="90">
                    <a:moveTo>
                      <a:pt x="12" y="0"/>
                    </a:moveTo>
                    <a:lnTo>
                      <a:pt x="0" y="0"/>
                    </a:lnTo>
                    <a:lnTo>
                      <a:pt x="0" y="90"/>
                    </a:lnTo>
                    <a:lnTo>
                      <a:pt x="12" y="90"/>
                    </a:lnTo>
                    <a:lnTo>
                      <a:pt x="12" y="48"/>
                    </a:lnTo>
                    <a:lnTo>
                      <a:pt x="70" y="48"/>
                    </a:lnTo>
                    <a:lnTo>
                      <a:pt x="70" y="37"/>
                    </a:lnTo>
                    <a:lnTo>
                      <a:pt x="12" y="37"/>
                    </a:lnTo>
                    <a:lnTo>
                      <a:pt x="12"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55" name="Freeform 585"/>
              <p:cNvSpPr>
                <a:spLocks/>
              </p:cNvSpPr>
              <p:nvPr/>
            </p:nvSpPr>
            <p:spPr bwMode="auto">
              <a:xfrm>
                <a:off x="4670" y="7656"/>
                <a:ext cx="70" cy="90"/>
              </a:xfrm>
              <a:custGeom>
                <a:avLst/>
                <a:gdLst>
                  <a:gd name="T0" fmla="*/ 70 w 70"/>
                  <a:gd name="T1" fmla="*/ 7704 h 90"/>
                  <a:gd name="T2" fmla="*/ 58 w 70"/>
                  <a:gd name="T3" fmla="*/ 7704 h 90"/>
                  <a:gd name="T4" fmla="*/ 58 w 70"/>
                  <a:gd name="T5" fmla="*/ 7746 h 90"/>
                  <a:gd name="T6" fmla="*/ 70 w 70"/>
                  <a:gd name="T7" fmla="*/ 7746 h 90"/>
                  <a:gd name="T8" fmla="*/ 70 w 70"/>
                  <a:gd name="T9" fmla="*/ 7704 h 90"/>
                  <a:gd name="T10" fmla="*/ 0 60000 65536"/>
                  <a:gd name="T11" fmla="*/ 0 60000 65536"/>
                  <a:gd name="T12" fmla="*/ 0 60000 65536"/>
                  <a:gd name="T13" fmla="*/ 0 60000 65536"/>
                  <a:gd name="T14" fmla="*/ 0 60000 65536"/>
                  <a:gd name="T15" fmla="*/ 0 w 70"/>
                  <a:gd name="T16" fmla="*/ 0 h 90"/>
                  <a:gd name="T17" fmla="*/ 70 w 70"/>
                  <a:gd name="T18" fmla="*/ 90 h 90"/>
                </a:gdLst>
                <a:ahLst/>
                <a:cxnLst>
                  <a:cxn ang="T10">
                    <a:pos x="T0" y="T1"/>
                  </a:cxn>
                  <a:cxn ang="T11">
                    <a:pos x="T2" y="T3"/>
                  </a:cxn>
                  <a:cxn ang="T12">
                    <a:pos x="T4" y="T5"/>
                  </a:cxn>
                  <a:cxn ang="T13">
                    <a:pos x="T6" y="T7"/>
                  </a:cxn>
                  <a:cxn ang="T14">
                    <a:pos x="T8" y="T9"/>
                  </a:cxn>
                </a:cxnLst>
                <a:rect l="T15" t="T16" r="T17" b="T18"/>
                <a:pathLst>
                  <a:path w="70" h="90">
                    <a:moveTo>
                      <a:pt x="70" y="48"/>
                    </a:moveTo>
                    <a:lnTo>
                      <a:pt x="58" y="48"/>
                    </a:lnTo>
                    <a:lnTo>
                      <a:pt x="58" y="90"/>
                    </a:lnTo>
                    <a:lnTo>
                      <a:pt x="70" y="90"/>
                    </a:lnTo>
                    <a:lnTo>
                      <a:pt x="70" y="48"/>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56" name="Freeform 586"/>
              <p:cNvSpPr>
                <a:spLocks/>
              </p:cNvSpPr>
              <p:nvPr/>
            </p:nvSpPr>
            <p:spPr bwMode="auto">
              <a:xfrm>
                <a:off x="4670" y="7656"/>
                <a:ext cx="70" cy="90"/>
              </a:xfrm>
              <a:custGeom>
                <a:avLst/>
                <a:gdLst>
                  <a:gd name="T0" fmla="*/ 70 w 70"/>
                  <a:gd name="T1" fmla="*/ 7656 h 90"/>
                  <a:gd name="T2" fmla="*/ 58 w 70"/>
                  <a:gd name="T3" fmla="*/ 7656 h 90"/>
                  <a:gd name="T4" fmla="*/ 58 w 70"/>
                  <a:gd name="T5" fmla="*/ 7693 h 90"/>
                  <a:gd name="T6" fmla="*/ 70 w 70"/>
                  <a:gd name="T7" fmla="*/ 7693 h 90"/>
                  <a:gd name="T8" fmla="*/ 70 w 70"/>
                  <a:gd name="T9" fmla="*/ 7656 h 90"/>
                  <a:gd name="T10" fmla="*/ 0 60000 65536"/>
                  <a:gd name="T11" fmla="*/ 0 60000 65536"/>
                  <a:gd name="T12" fmla="*/ 0 60000 65536"/>
                  <a:gd name="T13" fmla="*/ 0 60000 65536"/>
                  <a:gd name="T14" fmla="*/ 0 60000 65536"/>
                  <a:gd name="T15" fmla="*/ 0 w 70"/>
                  <a:gd name="T16" fmla="*/ 0 h 90"/>
                  <a:gd name="T17" fmla="*/ 70 w 70"/>
                  <a:gd name="T18" fmla="*/ 90 h 90"/>
                </a:gdLst>
                <a:ahLst/>
                <a:cxnLst>
                  <a:cxn ang="T10">
                    <a:pos x="T0" y="T1"/>
                  </a:cxn>
                  <a:cxn ang="T11">
                    <a:pos x="T2" y="T3"/>
                  </a:cxn>
                  <a:cxn ang="T12">
                    <a:pos x="T4" y="T5"/>
                  </a:cxn>
                  <a:cxn ang="T13">
                    <a:pos x="T6" y="T7"/>
                  </a:cxn>
                  <a:cxn ang="T14">
                    <a:pos x="T8" y="T9"/>
                  </a:cxn>
                </a:cxnLst>
                <a:rect l="T15" t="T16" r="T17" b="T18"/>
                <a:pathLst>
                  <a:path w="70" h="90">
                    <a:moveTo>
                      <a:pt x="70" y="0"/>
                    </a:moveTo>
                    <a:lnTo>
                      <a:pt x="58" y="0"/>
                    </a:lnTo>
                    <a:lnTo>
                      <a:pt x="58" y="37"/>
                    </a:lnTo>
                    <a:lnTo>
                      <a:pt x="70" y="37"/>
                    </a:lnTo>
                    <a:lnTo>
                      <a:pt x="70"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84" name="Group 587"/>
            <p:cNvGrpSpPr>
              <a:grpSpLocks/>
            </p:cNvGrpSpPr>
            <p:nvPr/>
          </p:nvGrpSpPr>
          <p:grpSpPr bwMode="auto">
            <a:xfrm>
              <a:off x="4760" y="7656"/>
              <a:ext cx="69" cy="90"/>
              <a:chOff x="4760" y="7656"/>
              <a:chExt cx="69" cy="90"/>
            </a:xfrm>
          </p:grpSpPr>
          <p:sp>
            <p:nvSpPr>
              <p:cNvPr id="39352" name="Freeform 588"/>
              <p:cNvSpPr>
                <a:spLocks/>
              </p:cNvSpPr>
              <p:nvPr/>
            </p:nvSpPr>
            <p:spPr bwMode="auto">
              <a:xfrm>
                <a:off x="4760" y="7656"/>
                <a:ext cx="69" cy="90"/>
              </a:xfrm>
              <a:custGeom>
                <a:avLst/>
                <a:gdLst>
                  <a:gd name="T0" fmla="*/ 40 w 69"/>
                  <a:gd name="T1" fmla="*/ 7656 h 90"/>
                  <a:gd name="T2" fmla="*/ 0 w 69"/>
                  <a:gd name="T3" fmla="*/ 7656 h 90"/>
                  <a:gd name="T4" fmla="*/ 0 w 69"/>
                  <a:gd name="T5" fmla="*/ 7746 h 90"/>
                  <a:gd name="T6" fmla="*/ 12 w 69"/>
                  <a:gd name="T7" fmla="*/ 7746 h 90"/>
                  <a:gd name="T8" fmla="*/ 12 w 69"/>
                  <a:gd name="T9" fmla="*/ 7709 h 90"/>
                  <a:gd name="T10" fmla="*/ 48 w 69"/>
                  <a:gd name="T11" fmla="*/ 7709 h 90"/>
                  <a:gd name="T12" fmla="*/ 56 w 69"/>
                  <a:gd name="T13" fmla="*/ 7707 h 90"/>
                  <a:gd name="T14" fmla="*/ 64 w 69"/>
                  <a:gd name="T15" fmla="*/ 7699 h 90"/>
                  <a:gd name="T16" fmla="*/ 12 w 69"/>
                  <a:gd name="T17" fmla="*/ 7699 h 90"/>
                  <a:gd name="T18" fmla="*/ 12 w 69"/>
                  <a:gd name="T19" fmla="*/ 7667 h 90"/>
                  <a:gd name="T20" fmla="*/ 64 w 69"/>
                  <a:gd name="T21" fmla="*/ 7667 h 90"/>
                  <a:gd name="T22" fmla="*/ 64 w 69"/>
                  <a:gd name="T23" fmla="*/ 7666 h 90"/>
                  <a:gd name="T24" fmla="*/ 48 w 69"/>
                  <a:gd name="T25" fmla="*/ 7657 h 90"/>
                  <a:gd name="T26" fmla="*/ 44 w 69"/>
                  <a:gd name="T27" fmla="*/ 7656 h 90"/>
                  <a:gd name="T28" fmla="*/ 40 w 69"/>
                  <a:gd name="T29" fmla="*/ 7656 h 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9"/>
                  <a:gd name="T46" fmla="*/ 0 h 90"/>
                  <a:gd name="T47" fmla="*/ 69 w 69"/>
                  <a:gd name="T48" fmla="*/ 90 h 9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9" h="90">
                    <a:moveTo>
                      <a:pt x="40" y="0"/>
                    </a:moveTo>
                    <a:lnTo>
                      <a:pt x="0" y="0"/>
                    </a:lnTo>
                    <a:lnTo>
                      <a:pt x="0" y="90"/>
                    </a:lnTo>
                    <a:lnTo>
                      <a:pt x="12" y="90"/>
                    </a:lnTo>
                    <a:lnTo>
                      <a:pt x="12" y="53"/>
                    </a:lnTo>
                    <a:lnTo>
                      <a:pt x="48" y="53"/>
                    </a:lnTo>
                    <a:lnTo>
                      <a:pt x="56" y="51"/>
                    </a:lnTo>
                    <a:lnTo>
                      <a:pt x="64" y="43"/>
                    </a:lnTo>
                    <a:lnTo>
                      <a:pt x="12" y="43"/>
                    </a:lnTo>
                    <a:lnTo>
                      <a:pt x="12" y="11"/>
                    </a:lnTo>
                    <a:lnTo>
                      <a:pt x="64" y="11"/>
                    </a:lnTo>
                    <a:lnTo>
                      <a:pt x="64" y="10"/>
                    </a:lnTo>
                    <a:lnTo>
                      <a:pt x="48" y="1"/>
                    </a:lnTo>
                    <a:lnTo>
                      <a:pt x="44" y="0"/>
                    </a:lnTo>
                    <a:lnTo>
                      <a:pt x="40"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53" name="Freeform 589"/>
              <p:cNvSpPr>
                <a:spLocks/>
              </p:cNvSpPr>
              <p:nvPr/>
            </p:nvSpPr>
            <p:spPr bwMode="auto">
              <a:xfrm>
                <a:off x="4760" y="7656"/>
                <a:ext cx="69" cy="90"/>
              </a:xfrm>
              <a:custGeom>
                <a:avLst/>
                <a:gdLst>
                  <a:gd name="T0" fmla="*/ 64 w 69"/>
                  <a:gd name="T1" fmla="*/ 7667 h 90"/>
                  <a:gd name="T2" fmla="*/ 40 w 69"/>
                  <a:gd name="T3" fmla="*/ 7667 h 90"/>
                  <a:gd name="T4" fmla="*/ 44 w 69"/>
                  <a:gd name="T5" fmla="*/ 7667 h 90"/>
                  <a:gd name="T6" fmla="*/ 49 w 69"/>
                  <a:gd name="T7" fmla="*/ 7668 h 90"/>
                  <a:gd name="T8" fmla="*/ 52 w 69"/>
                  <a:gd name="T9" fmla="*/ 7670 h 90"/>
                  <a:gd name="T10" fmla="*/ 53 w 69"/>
                  <a:gd name="T11" fmla="*/ 7673 h 90"/>
                  <a:gd name="T12" fmla="*/ 55 w 69"/>
                  <a:gd name="T13" fmla="*/ 7675 h 90"/>
                  <a:gd name="T14" fmla="*/ 56 w 69"/>
                  <a:gd name="T15" fmla="*/ 7679 h 90"/>
                  <a:gd name="T16" fmla="*/ 56 w 69"/>
                  <a:gd name="T17" fmla="*/ 7687 h 90"/>
                  <a:gd name="T18" fmla="*/ 55 w 69"/>
                  <a:gd name="T19" fmla="*/ 7691 h 90"/>
                  <a:gd name="T20" fmla="*/ 51 w 69"/>
                  <a:gd name="T21" fmla="*/ 7694 h 90"/>
                  <a:gd name="T22" fmla="*/ 48 w 69"/>
                  <a:gd name="T23" fmla="*/ 7697 h 90"/>
                  <a:gd name="T24" fmla="*/ 43 w 69"/>
                  <a:gd name="T25" fmla="*/ 7699 h 90"/>
                  <a:gd name="T26" fmla="*/ 64 w 69"/>
                  <a:gd name="T27" fmla="*/ 7699 h 90"/>
                  <a:gd name="T28" fmla="*/ 66 w 69"/>
                  <a:gd name="T29" fmla="*/ 7696 h 90"/>
                  <a:gd name="T30" fmla="*/ 69 w 69"/>
                  <a:gd name="T31" fmla="*/ 7690 h 90"/>
                  <a:gd name="T32" fmla="*/ 69 w 69"/>
                  <a:gd name="T33" fmla="*/ 7677 h 90"/>
                  <a:gd name="T34" fmla="*/ 68 w 69"/>
                  <a:gd name="T35" fmla="*/ 7673 h 90"/>
                  <a:gd name="T36" fmla="*/ 66 w 69"/>
                  <a:gd name="T37" fmla="*/ 7670 h 90"/>
                  <a:gd name="T38" fmla="*/ 64 w 69"/>
                  <a:gd name="T39" fmla="*/ 7667 h 9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9"/>
                  <a:gd name="T61" fmla="*/ 0 h 90"/>
                  <a:gd name="T62" fmla="*/ 69 w 69"/>
                  <a:gd name="T63" fmla="*/ 90 h 9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9" h="90">
                    <a:moveTo>
                      <a:pt x="64" y="11"/>
                    </a:moveTo>
                    <a:lnTo>
                      <a:pt x="40" y="11"/>
                    </a:lnTo>
                    <a:lnTo>
                      <a:pt x="44" y="11"/>
                    </a:lnTo>
                    <a:lnTo>
                      <a:pt x="49" y="12"/>
                    </a:lnTo>
                    <a:lnTo>
                      <a:pt x="52" y="14"/>
                    </a:lnTo>
                    <a:lnTo>
                      <a:pt x="53" y="17"/>
                    </a:lnTo>
                    <a:lnTo>
                      <a:pt x="55" y="19"/>
                    </a:lnTo>
                    <a:lnTo>
                      <a:pt x="56" y="23"/>
                    </a:lnTo>
                    <a:lnTo>
                      <a:pt x="56" y="31"/>
                    </a:lnTo>
                    <a:lnTo>
                      <a:pt x="55" y="35"/>
                    </a:lnTo>
                    <a:lnTo>
                      <a:pt x="51" y="38"/>
                    </a:lnTo>
                    <a:lnTo>
                      <a:pt x="48" y="41"/>
                    </a:lnTo>
                    <a:lnTo>
                      <a:pt x="43" y="43"/>
                    </a:lnTo>
                    <a:lnTo>
                      <a:pt x="64" y="43"/>
                    </a:lnTo>
                    <a:lnTo>
                      <a:pt x="66" y="40"/>
                    </a:lnTo>
                    <a:lnTo>
                      <a:pt x="69" y="34"/>
                    </a:lnTo>
                    <a:lnTo>
                      <a:pt x="69" y="21"/>
                    </a:lnTo>
                    <a:lnTo>
                      <a:pt x="68" y="17"/>
                    </a:lnTo>
                    <a:lnTo>
                      <a:pt x="66" y="14"/>
                    </a:lnTo>
                    <a:lnTo>
                      <a:pt x="64" y="11"/>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85" name="Group 590"/>
            <p:cNvGrpSpPr>
              <a:grpSpLocks/>
            </p:cNvGrpSpPr>
            <p:nvPr/>
          </p:nvGrpSpPr>
          <p:grpSpPr bwMode="auto">
            <a:xfrm>
              <a:off x="4824" y="7656"/>
              <a:ext cx="84" cy="90"/>
              <a:chOff x="4824" y="7656"/>
              <a:chExt cx="84" cy="90"/>
            </a:xfrm>
          </p:grpSpPr>
          <p:sp>
            <p:nvSpPr>
              <p:cNvPr id="39349" name="Freeform 591"/>
              <p:cNvSpPr>
                <a:spLocks/>
              </p:cNvSpPr>
              <p:nvPr/>
            </p:nvSpPr>
            <p:spPr bwMode="auto">
              <a:xfrm>
                <a:off x="4824" y="7656"/>
                <a:ext cx="84" cy="90"/>
              </a:xfrm>
              <a:custGeom>
                <a:avLst/>
                <a:gdLst>
                  <a:gd name="T0" fmla="*/ 48 w 84"/>
                  <a:gd name="T1" fmla="*/ 7656 h 90"/>
                  <a:gd name="T2" fmla="*/ 35 w 84"/>
                  <a:gd name="T3" fmla="*/ 7656 h 90"/>
                  <a:gd name="T4" fmla="*/ 0 w 84"/>
                  <a:gd name="T5" fmla="*/ 7746 h 90"/>
                  <a:gd name="T6" fmla="*/ 13 w 84"/>
                  <a:gd name="T7" fmla="*/ 7746 h 90"/>
                  <a:gd name="T8" fmla="*/ 23 w 84"/>
                  <a:gd name="T9" fmla="*/ 7719 h 90"/>
                  <a:gd name="T10" fmla="*/ 73 w 84"/>
                  <a:gd name="T11" fmla="*/ 7719 h 90"/>
                  <a:gd name="T12" fmla="*/ 69 w 84"/>
                  <a:gd name="T13" fmla="*/ 7709 h 90"/>
                  <a:gd name="T14" fmla="*/ 26 w 84"/>
                  <a:gd name="T15" fmla="*/ 7709 h 90"/>
                  <a:gd name="T16" fmla="*/ 36 w 84"/>
                  <a:gd name="T17" fmla="*/ 7683 h 90"/>
                  <a:gd name="T18" fmla="*/ 38 w 84"/>
                  <a:gd name="T19" fmla="*/ 7677 h 90"/>
                  <a:gd name="T20" fmla="*/ 40 w 84"/>
                  <a:gd name="T21" fmla="*/ 7671 h 90"/>
                  <a:gd name="T22" fmla="*/ 41 w 84"/>
                  <a:gd name="T23" fmla="*/ 7665 h 90"/>
                  <a:gd name="T24" fmla="*/ 52 w 84"/>
                  <a:gd name="T25" fmla="*/ 7665 h 90"/>
                  <a:gd name="T26" fmla="*/ 48 w 84"/>
                  <a:gd name="T27" fmla="*/ 7656 h 9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4"/>
                  <a:gd name="T43" fmla="*/ 0 h 90"/>
                  <a:gd name="T44" fmla="*/ 84 w 84"/>
                  <a:gd name="T45" fmla="*/ 90 h 9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4" h="90">
                    <a:moveTo>
                      <a:pt x="48" y="0"/>
                    </a:moveTo>
                    <a:lnTo>
                      <a:pt x="35" y="0"/>
                    </a:lnTo>
                    <a:lnTo>
                      <a:pt x="0" y="90"/>
                    </a:lnTo>
                    <a:lnTo>
                      <a:pt x="13" y="90"/>
                    </a:lnTo>
                    <a:lnTo>
                      <a:pt x="23" y="63"/>
                    </a:lnTo>
                    <a:lnTo>
                      <a:pt x="73" y="63"/>
                    </a:lnTo>
                    <a:lnTo>
                      <a:pt x="69" y="53"/>
                    </a:lnTo>
                    <a:lnTo>
                      <a:pt x="26" y="53"/>
                    </a:lnTo>
                    <a:lnTo>
                      <a:pt x="36" y="27"/>
                    </a:lnTo>
                    <a:lnTo>
                      <a:pt x="38" y="21"/>
                    </a:lnTo>
                    <a:lnTo>
                      <a:pt x="40" y="15"/>
                    </a:lnTo>
                    <a:lnTo>
                      <a:pt x="41" y="9"/>
                    </a:lnTo>
                    <a:lnTo>
                      <a:pt x="52" y="9"/>
                    </a:lnTo>
                    <a:lnTo>
                      <a:pt x="48"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50" name="Freeform 592"/>
              <p:cNvSpPr>
                <a:spLocks/>
              </p:cNvSpPr>
              <p:nvPr/>
            </p:nvSpPr>
            <p:spPr bwMode="auto">
              <a:xfrm>
                <a:off x="4824" y="7656"/>
                <a:ext cx="84" cy="90"/>
              </a:xfrm>
              <a:custGeom>
                <a:avLst/>
                <a:gdLst>
                  <a:gd name="T0" fmla="*/ 73 w 84"/>
                  <a:gd name="T1" fmla="*/ 7719 h 90"/>
                  <a:gd name="T2" fmla="*/ 61 w 84"/>
                  <a:gd name="T3" fmla="*/ 7719 h 90"/>
                  <a:gd name="T4" fmla="*/ 71 w 84"/>
                  <a:gd name="T5" fmla="*/ 7746 h 90"/>
                  <a:gd name="T6" fmla="*/ 84 w 84"/>
                  <a:gd name="T7" fmla="*/ 7746 h 90"/>
                  <a:gd name="T8" fmla="*/ 73 w 84"/>
                  <a:gd name="T9" fmla="*/ 7719 h 90"/>
                  <a:gd name="T10" fmla="*/ 0 60000 65536"/>
                  <a:gd name="T11" fmla="*/ 0 60000 65536"/>
                  <a:gd name="T12" fmla="*/ 0 60000 65536"/>
                  <a:gd name="T13" fmla="*/ 0 60000 65536"/>
                  <a:gd name="T14" fmla="*/ 0 60000 65536"/>
                  <a:gd name="T15" fmla="*/ 0 w 84"/>
                  <a:gd name="T16" fmla="*/ 0 h 90"/>
                  <a:gd name="T17" fmla="*/ 84 w 84"/>
                  <a:gd name="T18" fmla="*/ 90 h 90"/>
                </a:gdLst>
                <a:ahLst/>
                <a:cxnLst>
                  <a:cxn ang="T10">
                    <a:pos x="T0" y="T1"/>
                  </a:cxn>
                  <a:cxn ang="T11">
                    <a:pos x="T2" y="T3"/>
                  </a:cxn>
                  <a:cxn ang="T12">
                    <a:pos x="T4" y="T5"/>
                  </a:cxn>
                  <a:cxn ang="T13">
                    <a:pos x="T6" y="T7"/>
                  </a:cxn>
                  <a:cxn ang="T14">
                    <a:pos x="T8" y="T9"/>
                  </a:cxn>
                </a:cxnLst>
                <a:rect l="T15" t="T16" r="T17" b="T18"/>
                <a:pathLst>
                  <a:path w="84" h="90">
                    <a:moveTo>
                      <a:pt x="73" y="63"/>
                    </a:moveTo>
                    <a:lnTo>
                      <a:pt x="61" y="63"/>
                    </a:lnTo>
                    <a:lnTo>
                      <a:pt x="71" y="90"/>
                    </a:lnTo>
                    <a:lnTo>
                      <a:pt x="84" y="90"/>
                    </a:lnTo>
                    <a:lnTo>
                      <a:pt x="73" y="63"/>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51" name="Freeform 593"/>
              <p:cNvSpPr>
                <a:spLocks/>
              </p:cNvSpPr>
              <p:nvPr/>
            </p:nvSpPr>
            <p:spPr bwMode="auto">
              <a:xfrm>
                <a:off x="4824" y="7656"/>
                <a:ext cx="84" cy="90"/>
              </a:xfrm>
              <a:custGeom>
                <a:avLst/>
                <a:gdLst>
                  <a:gd name="T0" fmla="*/ 52 w 84"/>
                  <a:gd name="T1" fmla="*/ 7665 h 90"/>
                  <a:gd name="T2" fmla="*/ 41 w 84"/>
                  <a:gd name="T3" fmla="*/ 7665 h 90"/>
                  <a:gd name="T4" fmla="*/ 43 w 84"/>
                  <a:gd name="T5" fmla="*/ 7670 h 90"/>
                  <a:gd name="T6" fmla="*/ 45 w 84"/>
                  <a:gd name="T7" fmla="*/ 7677 h 90"/>
                  <a:gd name="T8" fmla="*/ 47 w 84"/>
                  <a:gd name="T9" fmla="*/ 7684 h 90"/>
                  <a:gd name="T10" fmla="*/ 57 w 84"/>
                  <a:gd name="T11" fmla="*/ 7709 h 90"/>
                  <a:gd name="T12" fmla="*/ 69 w 84"/>
                  <a:gd name="T13" fmla="*/ 7709 h 90"/>
                  <a:gd name="T14" fmla="*/ 52 w 84"/>
                  <a:gd name="T15" fmla="*/ 7665 h 90"/>
                  <a:gd name="T16" fmla="*/ 0 60000 65536"/>
                  <a:gd name="T17" fmla="*/ 0 60000 65536"/>
                  <a:gd name="T18" fmla="*/ 0 60000 65536"/>
                  <a:gd name="T19" fmla="*/ 0 60000 65536"/>
                  <a:gd name="T20" fmla="*/ 0 60000 65536"/>
                  <a:gd name="T21" fmla="*/ 0 60000 65536"/>
                  <a:gd name="T22" fmla="*/ 0 60000 65536"/>
                  <a:gd name="T23" fmla="*/ 0 60000 65536"/>
                  <a:gd name="T24" fmla="*/ 0 w 84"/>
                  <a:gd name="T25" fmla="*/ 0 h 90"/>
                  <a:gd name="T26" fmla="*/ 84 w 84"/>
                  <a:gd name="T27" fmla="*/ 90 h 9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 h="90">
                    <a:moveTo>
                      <a:pt x="52" y="9"/>
                    </a:moveTo>
                    <a:lnTo>
                      <a:pt x="41" y="9"/>
                    </a:lnTo>
                    <a:lnTo>
                      <a:pt x="43" y="14"/>
                    </a:lnTo>
                    <a:lnTo>
                      <a:pt x="45" y="21"/>
                    </a:lnTo>
                    <a:lnTo>
                      <a:pt x="47" y="28"/>
                    </a:lnTo>
                    <a:lnTo>
                      <a:pt x="57" y="53"/>
                    </a:lnTo>
                    <a:lnTo>
                      <a:pt x="69" y="53"/>
                    </a:lnTo>
                    <a:lnTo>
                      <a:pt x="52" y="9"/>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86" name="Group 594"/>
            <p:cNvGrpSpPr>
              <a:grpSpLocks/>
            </p:cNvGrpSpPr>
            <p:nvPr/>
          </p:nvGrpSpPr>
          <p:grpSpPr bwMode="auto">
            <a:xfrm>
              <a:off x="4908" y="7656"/>
              <a:ext cx="84" cy="90"/>
              <a:chOff x="4908" y="7656"/>
              <a:chExt cx="84" cy="90"/>
            </a:xfrm>
          </p:grpSpPr>
          <p:sp>
            <p:nvSpPr>
              <p:cNvPr id="39346" name="Freeform 595"/>
              <p:cNvSpPr>
                <a:spLocks/>
              </p:cNvSpPr>
              <p:nvPr/>
            </p:nvSpPr>
            <p:spPr bwMode="auto">
              <a:xfrm>
                <a:off x="4908" y="7656"/>
                <a:ext cx="84" cy="90"/>
              </a:xfrm>
              <a:custGeom>
                <a:avLst/>
                <a:gdLst>
                  <a:gd name="T0" fmla="*/ 48 w 84"/>
                  <a:gd name="T1" fmla="*/ 7656 h 90"/>
                  <a:gd name="T2" fmla="*/ 35 w 84"/>
                  <a:gd name="T3" fmla="*/ 7656 h 90"/>
                  <a:gd name="T4" fmla="*/ 0 w 84"/>
                  <a:gd name="T5" fmla="*/ 7746 h 90"/>
                  <a:gd name="T6" fmla="*/ 13 w 84"/>
                  <a:gd name="T7" fmla="*/ 7746 h 90"/>
                  <a:gd name="T8" fmla="*/ 22 w 84"/>
                  <a:gd name="T9" fmla="*/ 7719 h 90"/>
                  <a:gd name="T10" fmla="*/ 73 w 84"/>
                  <a:gd name="T11" fmla="*/ 7719 h 90"/>
                  <a:gd name="T12" fmla="*/ 69 w 84"/>
                  <a:gd name="T13" fmla="*/ 7709 h 90"/>
                  <a:gd name="T14" fmla="*/ 26 w 84"/>
                  <a:gd name="T15" fmla="*/ 7709 h 90"/>
                  <a:gd name="T16" fmla="*/ 36 w 84"/>
                  <a:gd name="T17" fmla="*/ 7683 h 90"/>
                  <a:gd name="T18" fmla="*/ 38 w 84"/>
                  <a:gd name="T19" fmla="*/ 7677 h 90"/>
                  <a:gd name="T20" fmla="*/ 39 w 84"/>
                  <a:gd name="T21" fmla="*/ 7671 h 90"/>
                  <a:gd name="T22" fmla="*/ 41 w 84"/>
                  <a:gd name="T23" fmla="*/ 7665 h 90"/>
                  <a:gd name="T24" fmla="*/ 51 w 84"/>
                  <a:gd name="T25" fmla="*/ 7665 h 90"/>
                  <a:gd name="T26" fmla="*/ 48 w 84"/>
                  <a:gd name="T27" fmla="*/ 7656 h 9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4"/>
                  <a:gd name="T43" fmla="*/ 0 h 90"/>
                  <a:gd name="T44" fmla="*/ 84 w 84"/>
                  <a:gd name="T45" fmla="*/ 90 h 9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4" h="90">
                    <a:moveTo>
                      <a:pt x="48" y="0"/>
                    </a:moveTo>
                    <a:lnTo>
                      <a:pt x="35" y="0"/>
                    </a:lnTo>
                    <a:lnTo>
                      <a:pt x="0" y="90"/>
                    </a:lnTo>
                    <a:lnTo>
                      <a:pt x="13" y="90"/>
                    </a:lnTo>
                    <a:lnTo>
                      <a:pt x="22" y="63"/>
                    </a:lnTo>
                    <a:lnTo>
                      <a:pt x="73" y="63"/>
                    </a:lnTo>
                    <a:lnTo>
                      <a:pt x="69" y="53"/>
                    </a:lnTo>
                    <a:lnTo>
                      <a:pt x="26" y="53"/>
                    </a:lnTo>
                    <a:lnTo>
                      <a:pt x="36" y="27"/>
                    </a:lnTo>
                    <a:lnTo>
                      <a:pt x="38" y="21"/>
                    </a:lnTo>
                    <a:lnTo>
                      <a:pt x="39" y="15"/>
                    </a:lnTo>
                    <a:lnTo>
                      <a:pt x="41" y="9"/>
                    </a:lnTo>
                    <a:lnTo>
                      <a:pt x="51" y="9"/>
                    </a:lnTo>
                    <a:lnTo>
                      <a:pt x="48"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47" name="Freeform 596"/>
              <p:cNvSpPr>
                <a:spLocks/>
              </p:cNvSpPr>
              <p:nvPr/>
            </p:nvSpPr>
            <p:spPr bwMode="auto">
              <a:xfrm>
                <a:off x="4908" y="7656"/>
                <a:ext cx="84" cy="90"/>
              </a:xfrm>
              <a:custGeom>
                <a:avLst/>
                <a:gdLst>
                  <a:gd name="T0" fmla="*/ 73 w 84"/>
                  <a:gd name="T1" fmla="*/ 7719 h 90"/>
                  <a:gd name="T2" fmla="*/ 60 w 84"/>
                  <a:gd name="T3" fmla="*/ 7719 h 90"/>
                  <a:gd name="T4" fmla="*/ 71 w 84"/>
                  <a:gd name="T5" fmla="*/ 7746 h 90"/>
                  <a:gd name="T6" fmla="*/ 84 w 84"/>
                  <a:gd name="T7" fmla="*/ 7746 h 90"/>
                  <a:gd name="T8" fmla="*/ 73 w 84"/>
                  <a:gd name="T9" fmla="*/ 7719 h 90"/>
                  <a:gd name="T10" fmla="*/ 0 60000 65536"/>
                  <a:gd name="T11" fmla="*/ 0 60000 65536"/>
                  <a:gd name="T12" fmla="*/ 0 60000 65536"/>
                  <a:gd name="T13" fmla="*/ 0 60000 65536"/>
                  <a:gd name="T14" fmla="*/ 0 60000 65536"/>
                  <a:gd name="T15" fmla="*/ 0 w 84"/>
                  <a:gd name="T16" fmla="*/ 0 h 90"/>
                  <a:gd name="T17" fmla="*/ 84 w 84"/>
                  <a:gd name="T18" fmla="*/ 90 h 90"/>
                </a:gdLst>
                <a:ahLst/>
                <a:cxnLst>
                  <a:cxn ang="T10">
                    <a:pos x="T0" y="T1"/>
                  </a:cxn>
                  <a:cxn ang="T11">
                    <a:pos x="T2" y="T3"/>
                  </a:cxn>
                  <a:cxn ang="T12">
                    <a:pos x="T4" y="T5"/>
                  </a:cxn>
                  <a:cxn ang="T13">
                    <a:pos x="T6" y="T7"/>
                  </a:cxn>
                  <a:cxn ang="T14">
                    <a:pos x="T8" y="T9"/>
                  </a:cxn>
                </a:cxnLst>
                <a:rect l="T15" t="T16" r="T17" b="T18"/>
                <a:pathLst>
                  <a:path w="84" h="90">
                    <a:moveTo>
                      <a:pt x="73" y="63"/>
                    </a:moveTo>
                    <a:lnTo>
                      <a:pt x="60" y="63"/>
                    </a:lnTo>
                    <a:lnTo>
                      <a:pt x="71" y="90"/>
                    </a:lnTo>
                    <a:lnTo>
                      <a:pt x="84" y="90"/>
                    </a:lnTo>
                    <a:lnTo>
                      <a:pt x="73" y="63"/>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48" name="Freeform 597"/>
              <p:cNvSpPr>
                <a:spLocks/>
              </p:cNvSpPr>
              <p:nvPr/>
            </p:nvSpPr>
            <p:spPr bwMode="auto">
              <a:xfrm>
                <a:off x="4908" y="7656"/>
                <a:ext cx="84" cy="90"/>
              </a:xfrm>
              <a:custGeom>
                <a:avLst/>
                <a:gdLst>
                  <a:gd name="T0" fmla="*/ 51 w 84"/>
                  <a:gd name="T1" fmla="*/ 7665 h 90"/>
                  <a:gd name="T2" fmla="*/ 41 w 84"/>
                  <a:gd name="T3" fmla="*/ 7665 h 90"/>
                  <a:gd name="T4" fmla="*/ 42 w 84"/>
                  <a:gd name="T5" fmla="*/ 7670 h 90"/>
                  <a:gd name="T6" fmla="*/ 45 w 84"/>
                  <a:gd name="T7" fmla="*/ 7677 h 90"/>
                  <a:gd name="T8" fmla="*/ 47 w 84"/>
                  <a:gd name="T9" fmla="*/ 7684 h 90"/>
                  <a:gd name="T10" fmla="*/ 57 w 84"/>
                  <a:gd name="T11" fmla="*/ 7709 h 90"/>
                  <a:gd name="T12" fmla="*/ 69 w 84"/>
                  <a:gd name="T13" fmla="*/ 7709 h 90"/>
                  <a:gd name="T14" fmla="*/ 51 w 84"/>
                  <a:gd name="T15" fmla="*/ 7665 h 90"/>
                  <a:gd name="T16" fmla="*/ 0 60000 65536"/>
                  <a:gd name="T17" fmla="*/ 0 60000 65536"/>
                  <a:gd name="T18" fmla="*/ 0 60000 65536"/>
                  <a:gd name="T19" fmla="*/ 0 60000 65536"/>
                  <a:gd name="T20" fmla="*/ 0 60000 65536"/>
                  <a:gd name="T21" fmla="*/ 0 60000 65536"/>
                  <a:gd name="T22" fmla="*/ 0 60000 65536"/>
                  <a:gd name="T23" fmla="*/ 0 60000 65536"/>
                  <a:gd name="T24" fmla="*/ 0 w 84"/>
                  <a:gd name="T25" fmla="*/ 0 h 90"/>
                  <a:gd name="T26" fmla="*/ 84 w 84"/>
                  <a:gd name="T27" fmla="*/ 90 h 9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 h="90">
                    <a:moveTo>
                      <a:pt x="51" y="9"/>
                    </a:moveTo>
                    <a:lnTo>
                      <a:pt x="41" y="9"/>
                    </a:lnTo>
                    <a:lnTo>
                      <a:pt x="42" y="14"/>
                    </a:lnTo>
                    <a:lnTo>
                      <a:pt x="45" y="21"/>
                    </a:lnTo>
                    <a:lnTo>
                      <a:pt x="47" y="28"/>
                    </a:lnTo>
                    <a:lnTo>
                      <a:pt x="57" y="53"/>
                    </a:lnTo>
                    <a:lnTo>
                      <a:pt x="69" y="53"/>
                    </a:lnTo>
                    <a:lnTo>
                      <a:pt x="51" y="9"/>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87" name="Group 598"/>
            <p:cNvGrpSpPr>
              <a:grpSpLocks/>
            </p:cNvGrpSpPr>
            <p:nvPr/>
          </p:nvGrpSpPr>
          <p:grpSpPr bwMode="auto">
            <a:xfrm>
              <a:off x="4359" y="5558"/>
              <a:ext cx="42" cy="90"/>
              <a:chOff x="4359" y="5558"/>
              <a:chExt cx="42" cy="90"/>
            </a:xfrm>
          </p:grpSpPr>
          <p:sp>
            <p:nvSpPr>
              <p:cNvPr id="39344" name="Freeform 599"/>
              <p:cNvSpPr>
                <a:spLocks/>
              </p:cNvSpPr>
              <p:nvPr/>
            </p:nvSpPr>
            <p:spPr bwMode="auto">
              <a:xfrm>
                <a:off x="4359" y="5558"/>
                <a:ext cx="42" cy="90"/>
              </a:xfrm>
              <a:custGeom>
                <a:avLst/>
                <a:gdLst>
                  <a:gd name="T0" fmla="*/ 42 w 42"/>
                  <a:gd name="T1" fmla="*/ 5569 h 90"/>
                  <a:gd name="T2" fmla="*/ 30 w 42"/>
                  <a:gd name="T3" fmla="*/ 5569 h 90"/>
                  <a:gd name="T4" fmla="*/ 30 w 42"/>
                  <a:gd name="T5" fmla="*/ 5648 h 90"/>
                  <a:gd name="T6" fmla="*/ 42 w 42"/>
                  <a:gd name="T7" fmla="*/ 5648 h 90"/>
                  <a:gd name="T8" fmla="*/ 42 w 42"/>
                  <a:gd name="T9" fmla="*/ 5569 h 90"/>
                  <a:gd name="T10" fmla="*/ 0 60000 65536"/>
                  <a:gd name="T11" fmla="*/ 0 60000 65536"/>
                  <a:gd name="T12" fmla="*/ 0 60000 65536"/>
                  <a:gd name="T13" fmla="*/ 0 60000 65536"/>
                  <a:gd name="T14" fmla="*/ 0 60000 65536"/>
                  <a:gd name="T15" fmla="*/ 0 w 42"/>
                  <a:gd name="T16" fmla="*/ 0 h 90"/>
                  <a:gd name="T17" fmla="*/ 42 w 42"/>
                  <a:gd name="T18" fmla="*/ 90 h 90"/>
                </a:gdLst>
                <a:ahLst/>
                <a:cxnLst>
                  <a:cxn ang="T10">
                    <a:pos x="T0" y="T1"/>
                  </a:cxn>
                  <a:cxn ang="T11">
                    <a:pos x="T2" y="T3"/>
                  </a:cxn>
                  <a:cxn ang="T12">
                    <a:pos x="T4" y="T5"/>
                  </a:cxn>
                  <a:cxn ang="T13">
                    <a:pos x="T6" y="T7"/>
                  </a:cxn>
                  <a:cxn ang="T14">
                    <a:pos x="T8" y="T9"/>
                  </a:cxn>
                </a:cxnLst>
                <a:rect l="T15" t="T16" r="T17" b="T18"/>
                <a:pathLst>
                  <a:path w="42" h="90">
                    <a:moveTo>
                      <a:pt x="42" y="11"/>
                    </a:moveTo>
                    <a:lnTo>
                      <a:pt x="30" y="11"/>
                    </a:lnTo>
                    <a:lnTo>
                      <a:pt x="30" y="90"/>
                    </a:lnTo>
                    <a:lnTo>
                      <a:pt x="42" y="90"/>
                    </a:lnTo>
                    <a:lnTo>
                      <a:pt x="42" y="11"/>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45" name="Freeform 600"/>
              <p:cNvSpPr>
                <a:spLocks/>
              </p:cNvSpPr>
              <p:nvPr/>
            </p:nvSpPr>
            <p:spPr bwMode="auto">
              <a:xfrm>
                <a:off x="4359" y="5558"/>
                <a:ext cx="42" cy="90"/>
              </a:xfrm>
              <a:custGeom>
                <a:avLst/>
                <a:gdLst>
                  <a:gd name="T0" fmla="*/ 72 w 42"/>
                  <a:gd name="T1" fmla="*/ 5558 h 90"/>
                  <a:gd name="T2" fmla="*/ 0 w 42"/>
                  <a:gd name="T3" fmla="*/ 5558 h 90"/>
                  <a:gd name="T4" fmla="*/ 0 w 42"/>
                  <a:gd name="T5" fmla="*/ 5569 h 90"/>
                  <a:gd name="T6" fmla="*/ 72 w 42"/>
                  <a:gd name="T7" fmla="*/ 5569 h 90"/>
                  <a:gd name="T8" fmla="*/ 72 w 42"/>
                  <a:gd name="T9" fmla="*/ 5558 h 90"/>
                  <a:gd name="T10" fmla="*/ 0 60000 65536"/>
                  <a:gd name="T11" fmla="*/ 0 60000 65536"/>
                  <a:gd name="T12" fmla="*/ 0 60000 65536"/>
                  <a:gd name="T13" fmla="*/ 0 60000 65536"/>
                  <a:gd name="T14" fmla="*/ 0 60000 65536"/>
                  <a:gd name="T15" fmla="*/ 0 w 42"/>
                  <a:gd name="T16" fmla="*/ 0 h 90"/>
                  <a:gd name="T17" fmla="*/ 42 w 42"/>
                  <a:gd name="T18" fmla="*/ 90 h 90"/>
                </a:gdLst>
                <a:ahLst/>
                <a:cxnLst>
                  <a:cxn ang="T10">
                    <a:pos x="T0" y="T1"/>
                  </a:cxn>
                  <a:cxn ang="T11">
                    <a:pos x="T2" y="T3"/>
                  </a:cxn>
                  <a:cxn ang="T12">
                    <a:pos x="T4" y="T5"/>
                  </a:cxn>
                  <a:cxn ang="T13">
                    <a:pos x="T6" y="T7"/>
                  </a:cxn>
                  <a:cxn ang="T14">
                    <a:pos x="T8" y="T9"/>
                  </a:cxn>
                </a:cxnLst>
                <a:rect l="T15" t="T16" r="T17" b="T18"/>
                <a:pathLst>
                  <a:path w="42" h="90">
                    <a:moveTo>
                      <a:pt x="72" y="0"/>
                    </a:moveTo>
                    <a:lnTo>
                      <a:pt x="0" y="0"/>
                    </a:lnTo>
                    <a:lnTo>
                      <a:pt x="0" y="11"/>
                    </a:lnTo>
                    <a:lnTo>
                      <a:pt x="72" y="11"/>
                    </a:lnTo>
                    <a:lnTo>
                      <a:pt x="72"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88" name="Group 601"/>
            <p:cNvGrpSpPr>
              <a:grpSpLocks/>
            </p:cNvGrpSpPr>
            <p:nvPr/>
          </p:nvGrpSpPr>
          <p:grpSpPr bwMode="auto">
            <a:xfrm>
              <a:off x="4424" y="5558"/>
              <a:ext cx="84" cy="90"/>
              <a:chOff x="4424" y="5558"/>
              <a:chExt cx="84" cy="90"/>
            </a:xfrm>
          </p:grpSpPr>
          <p:sp>
            <p:nvSpPr>
              <p:cNvPr id="39341" name="Freeform 602"/>
              <p:cNvSpPr>
                <a:spLocks/>
              </p:cNvSpPr>
              <p:nvPr/>
            </p:nvSpPr>
            <p:spPr bwMode="auto">
              <a:xfrm>
                <a:off x="4424" y="5558"/>
                <a:ext cx="84" cy="90"/>
              </a:xfrm>
              <a:custGeom>
                <a:avLst/>
                <a:gdLst>
                  <a:gd name="T0" fmla="*/ 47 w 84"/>
                  <a:gd name="T1" fmla="*/ 5558 h 90"/>
                  <a:gd name="T2" fmla="*/ 34 w 84"/>
                  <a:gd name="T3" fmla="*/ 5558 h 90"/>
                  <a:gd name="T4" fmla="*/ 0 w 84"/>
                  <a:gd name="T5" fmla="*/ 5648 h 90"/>
                  <a:gd name="T6" fmla="*/ 12 w 84"/>
                  <a:gd name="T7" fmla="*/ 5648 h 90"/>
                  <a:gd name="T8" fmla="*/ 22 w 84"/>
                  <a:gd name="T9" fmla="*/ 5621 h 90"/>
                  <a:gd name="T10" fmla="*/ 73 w 84"/>
                  <a:gd name="T11" fmla="*/ 5621 h 90"/>
                  <a:gd name="T12" fmla="*/ 69 w 84"/>
                  <a:gd name="T13" fmla="*/ 5611 h 90"/>
                  <a:gd name="T14" fmla="*/ 26 w 84"/>
                  <a:gd name="T15" fmla="*/ 5611 h 90"/>
                  <a:gd name="T16" fmla="*/ 35 w 84"/>
                  <a:gd name="T17" fmla="*/ 5585 h 90"/>
                  <a:gd name="T18" fmla="*/ 37 w 84"/>
                  <a:gd name="T19" fmla="*/ 5579 h 90"/>
                  <a:gd name="T20" fmla="*/ 39 w 84"/>
                  <a:gd name="T21" fmla="*/ 5574 h 90"/>
                  <a:gd name="T22" fmla="*/ 40 w 84"/>
                  <a:gd name="T23" fmla="*/ 5568 h 90"/>
                  <a:gd name="T24" fmla="*/ 51 w 84"/>
                  <a:gd name="T25" fmla="*/ 5568 h 90"/>
                  <a:gd name="T26" fmla="*/ 47 w 84"/>
                  <a:gd name="T27" fmla="*/ 5558 h 9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4"/>
                  <a:gd name="T43" fmla="*/ 0 h 90"/>
                  <a:gd name="T44" fmla="*/ 84 w 84"/>
                  <a:gd name="T45" fmla="*/ 90 h 9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4" h="90">
                    <a:moveTo>
                      <a:pt x="47" y="0"/>
                    </a:moveTo>
                    <a:lnTo>
                      <a:pt x="34" y="0"/>
                    </a:lnTo>
                    <a:lnTo>
                      <a:pt x="0" y="90"/>
                    </a:lnTo>
                    <a:lnTo>
                      <a:pt x="12" y="90"/>
                    </a:lnTo>
                    <a:lnTo>
                      <a:pt x="22" y="63"/>
                    </a:lnTo>
                    <a:lnTo>
                      <a:pt x="73" y="63"/>
                    </a:lnTo>
                    <a:lnTo>
                      <a:pt x="69" y="53"/>
                    </a:lnTo>
                    <a:lnTo>
                      <a:pt x="26" y="53"/>
                    </a:lnTo>
                    <a:lnTo>
                      <a:pt x="35" y="27"/>
                    </a:lnTo>
                    <a:lnTo>
                      <a:pt x="37" y="21"/>
                    </a:lnTo>
                    <a:lnTo>
                      <a:pt x="39" y="16"/>
                    </a:lnTo>
                    <a:lnTo>
                      <a:pt x="40" y="10"/>
                    </a:lnTo>
                    <a:lnTo>
                      <a:pt x="51" y="10"/>
                    </a:lnTo>
                    <a:lnTo>
                      <a:pt x="47"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42" name="Freeform 603"/>
              <p:cNvSpPr>
                <a:spLocks/>
              </p:cNvSpPr>
              <p:nvPr/>
            </p:nvSpPr>
            <p:spPr bwMode="auto">
              <a:xfrm>
                <a:off x="4424" y="5558"/>
                <a:ext cx="84" cy="90"/>
              </a:xfrm>
              <a:custGeom>
                <a:avLst/>
                <a:gdLst>
                  <a:gd name="T0" fmla="*/ 73 w 84"/>
                  <a:gd name="T1" fmla="*/ 5621 h 90"/>
                  <a:gd name="T2" fmla="*/ 60 w 84"/>
                  <a:gd name="T3" fmla="*/ 5621 h 90"/>
                  <a:gd name="T4" fmla="*/ 70 w 84"/>
                  <a:gd name="T5" fmla="*/ 5648 h 90"/>
                  <a:gd name="T6" fmla="*/ 84 w 84"/>
                  <a:gd name="T7" fmla="*/ 5648 h 90"/>
                  <a:gd name="T8" fmla="*/ 73 w 84"/>
                  <a:gd name="T9" fmla="*/ 5621 h 90"/>
                  <a:gd name="T10" fmla="*/ 0 60000 65536"/>
                  <a:gd name="T11" fmla="*/ 0 60000 65536"/>
                  <a:gd name="T12" fmla="*/ 0 60000 65536"/>
                  <a:gd name="T13" fmla="*/ 0 60000 65536"/>
                  <a:gd name="T14" fmla="*/ 0 60000 65536"/>
                  <a:gd name="T15" fmla="*/ 0 w 84"/>
                  <a:gd name="T16" fmla="*/ 0 h 90"/>
                  <a:gd name="T17" fmla="*/ 84 w 84"/>
                  <a:gd name="T18" fmla="*/ 90 h 90"/>
                </a:gdLst>
                <a:ahLst/>
                <a:cxnLst>
                  <a:cxn ang="T10">
                    <a:pos x="T0" y="T1"/>
                  </a:cxn>
                  <a:cxn ang="T11">
                    <a:pos x="T2" y="T3"/>
                  </a:cxn>
                  <a:cxn ang="T12">
                    <a:pos x="T4" y="T5"/>
                  </a:cxn>
                  <a:cxn ang="T13">
                    <a:pos x="T6" y="T7"/>
                  </a:cxn>
                  <a:cxn ang="T14">
                    <a:pos x="T8" y="T9"/>
                  </a:cxn>
                </a:cxnLst>
                <a:rect l="T15" t="T16" r="T17" b="T18"/>
                <a:pathLst>
                  <a:path w="84" h="90">
                    <a:moveTo>
                      <a:pt x="73" y="63"/>
                    </a:moveTo>
                    <a:lnTo>
                      <a:pt x="60" y="63"/>
                    </a:lnTo>
                    <a:lnTo>
                      <a:pt x="70" y="90"/>
                    </a:lnTo>
                    <a:lnTo>
                      <a:pt x="84" y="90"/>
                    </a:lnTo>
                    <a:lnTo>
                      <a:pt x="73" y="63"/>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43" name="Freeform 604"/>
              <p:cNvSpPr>
                <a:spLocks/>
              </p:cNvSpPr>
              <p:nvPr/>
            </p:nvSpPr>
            <p:spPr bwMode="auto">
              <a:xfrm>
                <a:off x="4424" y="5558"/>
                <a:ext cx="84" cy="90"/>
              </a:xfrm>
              <a:custGeom>
                <a:avLst/>
                <a:gdLst>
                  <a:gd name="T0" fmla="*/ 51 w 84"/>
                  <a:gd name="T1" fmla="*/ 5568 h 90"/>
                  <a:gd name="T2" fmla="*/ 40 w 84"/>
                  <a:gd name="T3" fmla="*/ 5568 h 90"/>
                  <a:gd name="T4" fmla="*/ 42 w 84"/>
                  <a:gd name="T5" fmla="*/ 5573 h 90"/>
                  <a:gd name="T6" fmla="*/ 44 w 84"/>
                  <a:gd name="T7" fmla="*/ 5579 h 90"/>
                  <a:gd name="T8" fmla="*/ 47 w 84"/>
                  <a:gd name="T9" fmla="*/ 5587 h 90"/>
                  <a:gd name="T10" fmla="*/ 56 w 84"/>
                  <a:gd name="T11" fmla="*/ 5611 h 90"/>
                  <a:gd name="T12" fmla="*/ 69 w 84"/>
                  <a:gd name="T13" fmla="*/ 5611 h 90"/>
                  <a:gd name="T14" fmla="*/ 51 w 84"/>
                  <a:gd name="T15" fmla="*/ 5568 h 90"/>
                  <a:gd name="T16" fmla="*/ 0 60000 65536"/>
                  <a:gd name="T17" fmla="*/ 0 60000 65536"/>
                  <a:gd name="T18" fmla="*/ 0 60000 65536"/>
                  <a:gd name="T19" fmla="*/ 0 60000 65536"/>
                  <a:gd name="T20" fmla="*/ 0 60000 65536"/>
                  <a:gd name="T21" fmla="*/ 0 60000 65536"/>
                  <a:gd name="T22" fmla="*/ 0 60000 65536"/>
                  <a:gd name="T23" fmla="*/ 0 60000 65536"/>
                  <a:gd name="T24" fmla="*/ 0 w 84"/>
                  <a:gd name="T25" fmla="*/ 0 h 90"/>
                  <a:gd name="T26" fmla="*/ 84 w 84"/>
                  <a:gd name="T27" fmla="*/ 90 h 9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 h="90">
                    <a:moveTo>
                      <a:pt x="51" y="10"/>
                    </a:moveTo>
                    <a:lnTo>
                      <a:pt x="40" y="10"/>
                    </a:lnTo>
                    <a:lnTo>
                      <a:pt x="42" y="15"/>
                    </a:lnTo>
                    <a:lnTo>
                      <a:pt x="44" y="21"/>
                    </a:lnTo>
                    <a:lnTo>
                      <a:pt x="47" y="29"/>
                    </a:lnTo>
                    <a:lnTo>
                      <a:pt x="56" y="53"/>
                    </a:lnTo>
                    <a:lnTo>
                      <a:pt x="69" y="53"/>
                    </a:lnTo>
                    <a:lnTo>
                      <a:pt x="51" y="1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89" name="Group 605"/>
            <p:cNvGrpSpPr>
              <a:grpSpLocks/>
            </p:cNvGrpSpPr>
            <p:nvPr/>
          </p:nvGrpSpPr>
          <p:grpSpPr bwMode="auto">
            <a:xfrm>
              <a:off x="4518" y="5558"/>
              <a:ext cx="71" cy="91"/>
              <a:chOff x="4518" y="5558"/>
              <a:chExt cx="71" cy="91"/>
            </a:xfrm>
          </p:grpSpPr>
          <p:sp>
            <p:nvSpPr>
              <p:cNvPr id="39339" name="Freeform 606"/>
              <p:cNvSpPr>
                <a:spLocks/>
              </p:cNvSpPr>
              <p:nvPr/>
            </p:nvSpPr>
            <p:spPr bwMode="auto">
              <a:xfrm>
                <a:off x="4518" y="5558"/>
                <a:ext cx="71" cy="91"/>
              </a:xfrm>
              <a:custGeom>
                <a:avLst/>
                <a:gdLst>
                  <a:gd name="T0" fmla="*/ 11 w 71"/>
                  <a:gd name="T1" fmla="*/ 5558 h 91"/>
                  <a:gd name="T2" fmla="*/ 0 w 71"/>
                  <a:gd name="T3" fmla="*/ 5558 h 91"/>
                  <a:gd name="T4" fmla="*/ 0 w 71"/>
                  <a:gd name="T5" fmla="*/ 5620 h 91"/>
                  <a:gd name="T6" fmla="*/ 27 w 71"/>
                  <a:gd name="T7" fmla="*/ 5650 h 91"/>
                  <a:gd name="T8" fmla="*/ 44 w 71"/>
                  <a:gd name="T9" fmla="*/ 5650 h 91"/>
                  <a:gd name="T10" fmla="*/ 51 w 71"/>
                  <a:gd name="T11" fmla="*/ 5648 h 91"/>
                  <a:gd name="T12" fmla="*/ 61 w 71"/>
                  <a:gd name="T13" fmla="*/ 5642 h 91"/>
                  <a:gd name="T14" fmla="*/ 63 w 71"/>
                  <a:gd name="T15" fmla="*/ 5639 h 91"/>
                  <a:gd name="T16" fmla="*/ 29 w 71"/>
                  <a:gd name="T17" fmla="*/ 5639 h 91"/>
                  <a:gd name="T18" fmla="*/ 25 w 71"/>
                  <a:gd name="T19" fmla="*/ 5638 h 91"/>
                  <a:gd name="T20" fmla="*/ 12 w 71"/>
                  <a:gd name="T21" fmla="*/ 5619 h 91"/>
                  <a:gd name="T22" fmla="*/ 11 w 71"/>
                  <a:gd name="T23" fmla="*/ 5558 h 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1"/>
                  <a:gd name="T37" fmla="*/ 0 h 91"/>
                  <a:gd name="T38" fmla="*/ 71 w 71"/>
                  <a:gd name="T39" fmla="*/ 91 h 9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1" h="91">
                    <a:moveTo>
                      <a:pt x="11" y="0"/>
                    </a:moveTo>
                    <a:lnTo>
                      <a:pt x="0" y="0"/>
                    </a:lnTo>
                    <a:lnTo>
                      <a:pt x="0" y="62"/>
                    </a:lnTo>
                    <a:lnTo>
                      <a:pt x="27" y="92"/>
                    </a:lnTo>
                    <a:lnTo>
                      <a:pt x="44" y="92"/>
                    </a:lnTo>
                    <a:lnTo>
                      <a:pt x="51" y="90"/>
                    </a:lnTo>
                    <a:lnTo>
                      <a:pt x="61" y="84"/>
                    </a:lnTo>
                    <a:lnTo>
                      <a:pt x="63" y="81"/>
                    </a:lnTo>
                    <a:lnTo>
                      <a:pt x="29" y="81"/>
                    </a:lnTo>
                    <a:lnTo>
                      <a:pt x="25" y="80"/>
                    </a:lnTo>
                    <a:lnTo>
                      <a:pt x="12" y="61"/>
                    </a:lnTo>
                    <a:lnTo>
                      <a:pt x="11"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40" name="Freeform 607"/>
              <p:cNvSpPr>
                <a:spLocks/>
              </p:cNvSpPr>
              <p:nvPr/>
            </p:nvSpPr>
            <p:spPr bwMode="auto">
              <a:xfrm>
                <a:off x="4518" y="5558"/>
                <a:ext cx="71" cy="91"/>
              </a:xfrm>
              <a:custGeom>
                <a:avLst/>
                <a:gdLst>
                  <a:gd name="T0" fmla="*/ 70 w 71"/>
                  <a:gd name="T1" fmla="*/ 5558 h 91"/>
                  <a:gd name="T2" fmla="*/ 58 w 71"/>
                  <a:gd name="T3" fmla="*/ 5558 h 91"/>
                  <a:gd name="T4" fmla="*/ 58 w 71"/>
                  <a:gd name="T5" fmla="*/ 5622 h 91"/>
                  <a:gd name="T6" fmla="*/ 56 w 71"/>
                  <a:gd name="T7" fmla="*/ 5629 h 91"/>
                  <a:gd name="T8" fmla="*/ 53 w 71"/>
                  <a:gd name="T9" fmla="*/ 5633 h 91"/>
                  <a:gd name="T10" fmla="*/ 49 w 71"/>
                  <a:gd name="T11" fmla="*/ 5637 h 91"/>
                  <a:gd name="T12" fmla="*/ 43 w 71"/>
                  <a:gd name="T13" fmla="*/ 5639 h 91"/>
                  <a:gd name="T14" fmla="*/ 63 w 71"/>
                  <a:gd name="T15" fmla="*/ 5639 h 91"/>
                  <a:gd name="T16" fmla="*/ 65 w 71"/>
                  <a:gd name="T17" fmla="*/ 5637 h 91"/>
                  <a:gd name="T18" fmla="*/ 67 w 71"/>
                  <a:gd name="T19" fmla="*/ 5632 h 91"/>
                  <a:gd name="T20" fmla="*/ 69 w 71"/>
                  <a:gd name="T21" fmla="*/ 5627 h 91"/>
                  <a:gd name="T22" fmla="*/ 70 w 71"/>
                  <a:gd name="T23" fmla="*/ 5620 h 91"/>
                  <a:gd name="T24" fmla="*/ 70 w 71"/>
                  <a:gd name="T25" fmla="*/ 5558 h 9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1"/>
                  <a:gd name="T40" fmla="*/ 0 h 91"/>
                  <a:gd name="T41" fmla="*/ 71 w 71"/>
                  <a:gd name="T42" fmla="*/ 91 h 9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1" h="91">
                    <a:moveTo>
                      <a:pt x="70" y="0"/>
                    </a:moveTo>
                    <a:lnTo>
                      <a:pt x="58" y="0"/>
                    </a:lnTo>
                    <a:lnTo>
                      <a:pt x="58" y="64"/>
                    </a:lnTo>
                    <a:lnTo>
                      <a:pt x="56" y="71"/>
                    </a:lnTo>
                    <a:lnTo>
                      <a:pt x="53" y="75"/>
                    </a:lnTo>
                    <a:lnTo>
                      <a:pt x="49" y="79"/>
                    </a:lnTo>
                    <a:lnTo>
                      <a:pt x="43" y="81"/>
                    </a:lnTo>
                    <a:lnTo>
                      <a:pt x="63" y="81"/>
                    </a:lnTo>
                    <a:lnTo>
                      <a:pt x="65" y="79"/>
                    </a:lnTo>
                    <a:lnTo>
                      <a:pt x="67" y="74"/>
                    </a:lnTo>
                    <a:lnTo>
                      <a:pt x="69" y="69"/>
                    </a:lnTo>
                    <a:lnTo>
                      <a:pt x="70" y="62"/>
                    </a:lnTo>
                    <a:lnTo>
                      <a:pt x="70"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90" name="Group 608"/>
            <p:cNvGrpSpPr>
              <a:grpSpLocks/>
            </p:cNvGrpSpPr>
            <p:nvPr/>
          </p:nvGrpSpPr>
          <p:grpSpPr bwMode="auto">
            <a:xfrm>
              <a:off x="4608" y="5558"/>
              <a:ext cx="71" cy="90"/>
              <a:chOff x="4608" y="5558"/>
              <a:chExt cx="71" cy="90"/>
            </a:xfrm>
          </p:grpSpPr>
          <p:sp>
            <p:nvSpPr>
              <p:cNvPr id="39336" name="Freeform 609"/>
              <p:cNvSpPr>
                <a:spLocks/>
              </p:cNvSpPr>
              <p:nvPr/>
            </p:nvSpPr>
            <p:spPr bwMode="auto">
              <a:xfrm>
                <a:off x="4608" y="5558"/>
                <a:ext cx="71" cy="90"/>
              </a:xfrm>
              <a:custGeom>
                <a:avLst/>
                <a:gdLst>
                  <a:gd name="T0" fmla="*/ 12 w 71"/>
                  <a:gd name="T1" fmla="*/ 5558 h 90"/>
                  <a:gd name="T2" fmla="*/ 0 w 71"/>
                  <a:gd name="T3" fmla="*/ 5558 h 90"/>
                  <a:gd name="T4" fmla="*/ 0 w 71"/>
                  <a:gd name="T5" fmla="*/ 5648 h 90"/>
                  <a:gd name="T6" fmla="*/ 11 w 71"/>
                  <a:gd name="T7" fmla="*/ 5648 h 90"/>
                  <a:gd name="T8" fmla="*/ 11 w 71"/>
                  <a:gd name="T9" fmla="*/ 5578 h 90"/>
                  <a:gd name="T10" fmla="*/ 25 w 71"/>
                  <a:gd name="T11" fmla="*/ 5578 h 90"/>
                  <a:gd name="T12" fmla="*/ 12 w 71"/>
                  <a:gd name="T13" fmla="*/ 5558 h 90"/>
                  <a:gd name="T14" fmla="*/ 0 60000 65536"/>
                  <a:gd name="T15" fmla="*/ 0 60000 65536"/>
                  <a:gd name="T16" fmla="*/ 0 60000 65536"/>
                  <a:gd name="T17" fmla="*/ 0 60000 65536"/>
                  <a:gd name="T18" fmla="*/ 0 60000 65536"/>
                  <a:gd name="T19" fmla="*/ 0 60000 65536"/>
                  <a:gd name="T20" fmla="*/ 0 60000 65536"/>
                  <a:gd name="T21" fmla="*/ 0 w 71"/>
                  <a:gd name="T22" fmla="*/ 0 h 90"/>
                  <a:gd name="T23" fmla="*/ 71 w 71"/>
                  <a:gd name="T24" fmla="*/ 90 h 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1" h="90">
                    <a:moveTo>
                      <a:pt x="12" y="0"/>
                    </a:moveTo>
                    <a:lnTo>
                      <a:pt x="0" y="0"/>
                    </a:lnTo>
                    <a:lnTo>
                      <a:pt x="0" y="90"/>
                    </a:lnTo>
                    <a:lnTo>
                      <a:pt x="11" y="90"/>
                    </a:lnTo>
                    <a:lnTo>
                      <a:pt x="11" y="20"/>
                    </a:lnTo>
                    <a:lnTo>
                      <a:pt x="25" y="20"/>
                    </a:lnTo>
                    <a:lnTo>
                      <a:pt x="12"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37" name="Freeform 610"/>
              <p:cNvSpPr>
                <a:spLocks/>
              </p:cNvSpPr>
              <p:nvPr/>
            </p:nvSpPr>
            <p:spPr bwMode="auto">
              <a:xfrm>
                <a:off x="4608" y="5558"/>
                <a:ext cx="71" cy="90"/>
              </a:xfrm>
              <a:custGeom>
                <a:avLst/>
                <a:gdLst>
                  <a:gd name="T0" fmla="*/ 25 w 71"/>
                  <a:gd name="T1" fmla="*/ 5578 h 90"/>
                  <a:gd name="T2" fmla="*/ 11 w 71"/>
                  <a:gd name="T3" fmla="*/ 5578 h 90"/>
                  <a:gd name="T4" fmla="*/ 58 w 71"/>
                  <a:gd name="T5" fmla="*/ 5648 h 90"/>
                  <a:gd name="T6" fmla="*/ 70 w 71"/>
                  <a:gd name="T7" fmla="*/ 5648 h 90"/>
                  <a:gd name="T8" fmla="*/ 70 w 71"/>
                  <a:gd name="T9" fmla="*/ 5629 h 90"/>
                  <a:gd name="T10" fmla="*/ 59 w 71"/>
                  <a:gd name="T11" fmla="*/ 5629 h 90"/>
                  <a:gd name="T12" fmla="*/ 25 w 71"/>
                  <a:gd name="T13" fmla="*/ 5578 h 90"/>
                  <a:gd name="T14" fmla="*/ 0 60000 65536"/>
                  <a:gd name="T15" fmla="*/ 0 60000 65536"/>
                  <a:gd name="T16" fmla="*/ 0 60000 65536"/>
                  <a:gd name="T17" fmla="*/ 0 60000 65536"/>
                  <a:gd name="T18" fmla="*/ 0 60000 65536"/>
                  <a:gd name="T19" fmla="*/ 0 60000 65536"/>
                  <a:gd name="T20" fmla="*/ 0 60000 65536"/>
                  <a:gd name="T21" fmla="*/ 0 w 71"/>
                  <a:gd name="T22" fmla="*/ 0 h 90"/>
                  <a:gd name="T23" fmla="*/ 71 w 71"/>
                  <a:gd name="T24" fmla="*/ 90 h 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1" h="90">
                    <a:moveTo>
                      <a:pt x="25" y="20"/>
                    </a:moveTo>
                    <a:lnTo>
                      <a:pt x="11" y="20"/>
                    </a:lnTo>
                    <a:lnTo>
                      <a:pt x="58" y="90"/>
                    </a:lnTo>
                    <a:lnTo>
                      <a:pt x="70" y="90"/>
                    </a:lnTo>
                    <a:lnTo>
                      <a:pt x="70" y="71"/>
                    </a:lnTo>
                    <a:lnTo>
                      <a:pt x="59" y="71"/>
                    </a:lnTo>
                    <a:lnTo>
                      <a:pt x="25" y="2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38" name="Freeform 611"/>
              <p:cNvSpPr>
                <a:spLocks/>
              </p:cNvSpPr>
              <p:nvPr/>
            </p:nvSpPr>
            <p:spPr bwMode="auto">
              <a:xfrm>
                <a:off x="4608" y="5558"/>
                <a:ext cx="71" cy="90"/>
              </a:xfrm>
              <a:custGeom>
                <a:avLst/>
                <a:gdLst>
                  <a:gd name="T0" fmla="*/ 70 w 71"/>
                  <a:gd name="T1" fmla="*/ 5558 h 90"/>
                  <a:gd name="T2" fmla="*/ 59 w 71"/>
                  <a:gd name="T3" fmla="*/ 5558 h 90"/>
                  <a:gd name="T4" fmla="*/ 59 w 71"/>
                  <a:gd name="T5" fmla="*/ 5629 h 90"/>
                  <a:gd name="T6" fmla="*/ 70 w 71"/>
                  <a:gd name="T7" fmla="*/ 5629 h 90"/>
                  <a:gd name="T8" fmla="*/ 70 w 71"/>
                  <a:gd name="T9" fmla="*/ 5558 h 90"/>
                  <a:gd name="T10" fmla="*/ 0 60000 65536"/>
                  <a:gd name="T11" fmla="*/ 0 60000 65536"/>
                  <a:gd name="T12" fmla="*/ 0 60000 65536"/>
                  <a:gd name="T13" fmla="*/ 0 60000 65536"/>
                  <a:gd name="T14" fmla="*/ 0 60000 65536"/>
                  <a:gd name="T15" fmla="*/ 0 w 71"/>
                  <a:gd name="T16" fmla="*/ 0 h 90"/>
                  <a:gd name="T17" fmla="*/ 71 w 71"/>
                  <a:gd name="T18" fmla="*/ 90 h 90"/>
                </a:gdLst>
                <a:ahLst/>
                <a:cxnLst>
                  <a:cxn ang="T10">
                    <a:pos x="T0" y="T1"/>
                  </a:cxn>
                  <a:cxn ang="T11">
                    <a:pos x="T2" y="T3"/>
                  </a:cxn>
                  <a:cxn ang="T12">
                    <a:pos x="T4" y="T5"/>
                  </a:cxn>
                  <a:cxn ang="T13">
                    <a:pos x="T6" y="T7"/>
                  </a:cxn>
                  <a:cxn ang="T14">
                    <a:pos x="T8" y="T9"/>
                  </a:cxn>
                </a:cxnLst>
                <a:rect l="T15" t="T16" r="T17" b="T18"/>
                <a:pathLst>
                  <a:path w="71" h="90">
                    <a:moveTo>
                      <a:pt x="70" y="0"/>
                    </a:moveTo>
                    <a:lnTo>
                      <a:pt x="59" y="0"/>
                    </a:lnTo>
                    <a:lnTo>
                      <a:pt x="59" y="71"/>
                    </a:lnTo>
                    <a:lnTo>
                      <a:pt x="70" y="71"/>
                    </a:lnTo>
                    <a:lnTo>
                      <a:pt x="70"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91" name="Group 612"/>
            <p:cNvGrpSpPr>
              <a:grpSpLocks/>
            </p:cNvGrpSpPr>
            <p:nvPr/>
          </p:nvGrpSpPr>
          <p:grpSpPr bwMode="auto">
            <a:xfrm>
              <a:off x="3822" y="4212"/>
              <a:ext cx="2" cy="70"/>
              <a:chOff x="3822" y="4212"/>
              <a:chExt cx="2" cy="70"/>
            </a:xfrm>
          </p:grpSpPr>
          <p:sp>
            <p:nvSpPr>
              <p:cNvPr id="39335" name="Freeform 613"/>
              <p:cNvSpPr>
                <a:spLocks/>
              </p:cNvSpPr>
              <p:nvPr/>
            </p:nvSpPr>
            <p:spPr bwMode="auto">
              <a:xfrm>
                <a:off x="3822" y="4212"/>
                <a:ext cx="2" cy="70"/>
              </a:xfrm>
              <a:custGeom>
                <a:avLst/>
                <a:gdLst>
                  <a:gd name="T0" fmla="*/ 0 w 2"/>
                  <a:gd name="T1" fmla="*/ 4212 h 70"/>
                  <a:gd name="T2" fmla="*/ 0 w 2"/>
                  <a:gd name="T3" fmla="*/ 4282 h 70"/>
                  <a:gd name="T4" fmla="*/ 0 60000 65536"/>
                  <a:gd name="T5" fmla="*/ 0 60000 65536"/>
                  <a:gd name="T6" fmla="*/ 0 w 2"/>
                  <a:gd name="T7" fmla="*/ 0 h 70"/>
                  <a:gd name="T8" fmla="*/ 2 w 2"/>
                  <a:gd name="T9" fmla="*/ 70 h 70"/>
                </a:gdLst>
                <a:ahLst/>
                <a:cxnLst>
                  <a:cxn ang="T4">
                    <a:pos x="T0" y="T1"/>
                  </a:cxn>
                  <a:cxn ang="T5">
                    <a:pos x="T2" y="T3"/>
                  </a:cxn>
                </a:cxnLst>
                <a:rect l="T6" t="T7" r="T8" b="T9"/>
                <a:pathLst>
                  <a:path w="2" h="70">
                    <a:moveTo>
                      <a:pt x="0" y="0"/>
                    </a:moveTo>
                    <a:lnTo>
                      <a:pt x="0" y="70"/>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192" name="Group 614"/>
            <p:cNvGrpSpPr>
              <a:grpSpLocks/>
            </p:cNvGrpSpPr>
            <p:nvPr/>
          </p:nvGrpSpPr>
          <p:grpSpPr bwMode="auto">
            <a:xfrm>
              <a:off x="3725" y="4224"/>
              <a:ext cx="2" cy="48"/>
              <a:chOff x="3725" y="4224"/>
              <a:chExt cx="2" cy="48"/>
            </a:xfrm>
          </p:grpSpPr>
          <p:sp>
            <p:nvSpPr>
              <p:cNvPr id="39332" name="Freeform 615"/>
              <p:cNvSpPr>
                <a:spLocks/>
              </p:cNvSpPr>
              <p:nvPr/>
            </p:nvSpPr>
            <p:spPr bwMode="auto">
              <a:xfrm>
                <a:off x="3725" y="4224"/>
                <a:ext cx="2" cy="48"/>
              </a:xfrm>
              <a:custGeom>
                <a:avLst/>
                <a:gdLst>
                  <a:gd name="T0" fmla="*/ 0 w 2"/>
                  <a:gd name="T1" fmla="*/ 4224 h 48"/>
                  <a:gd name="T2" fmla="*/ 0 w 2"/>
                  <a:gd name="T3" fmla="*/ 4272 h 48"/>
                  <a:gd name="T4" fmla="*/ 0 60000 65536"/>
                  <a:gd name="T5" fmla="*/ 0 60000 65536"/>
                  <a:gd name="T6" fmla="*/ 0 w 2"/>
                  <a:gd name="T7" fmla="*/ 0 h 48"/>
                  <a:gd name="T8" fmla="*/ 2 w 2"/>
                  <a:gd name="T9" fmla="*/ 48 h 48"/>
                </a:gdLst>
                <a:ahLst/>
                <a:cxnLst>
                  <a:cxn ang="T4">
                    <a:pos x="T0" y="T1"/>
                  </a:cxn>
                  <a:cxn ang="T5">
                    <a:pos x="T2" y="T3"/>
                  </a:cxn>
                </a:cxnLst>
                <a:rect l="T6" t="T7" r="T8" b="T9"/>
                <a:pathLst>
                  <a:path w="2" h="48">
                    <a:moveTo>
                      <a:pt x="0" y="0"/>
                    </a:moveTo>
                    <a:lnTo>
                      <a:pt x="0" y="48"/>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39333" name="Picture 61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64" y="8093"/>
                <a:ext cx="489" cy="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334" name="Picture 61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235" y="5334"/>
                <a:ext cx="525" cy="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9193" name="Group 618"/>
            <p:cNvGrpSpPr>
              <a:grpSpLocks/>
            </p:cNvGrpSpPr>
            <p:nvPr/>
          </p:nvGrpSpPr>
          <p:grpSpPr bwMode="auto">
            <a:xfrm>
              <a:off x="1842" y="2146"/>
              <a:ext cx="109" cy="114"/>
              <a:chOff x="1842" y="2146"/>
              <a:chExt cx="109" cy="114"/>
            </a:xfrm>
          </p:grpSpPr>
          <p:sp>
            <p:nvSpPr>
              <p:cNvPr id="39328" name="Freeform 619"/>
              <p:cNvSpPr>
                <a:spLocks/>
              </p:cNvSpPr>
              <p:nvPr/>
            </p:nvSpPr>
            <p:spPr bwMode="auto">
              <a:xfrm>
                <a:off x="1842" y="2146"/>
                <a:ext cx="109" cy="114"/>
              </a:xfrm>
              <a:custGeom>
                <a:avLst/>
                <a:gdLst>
                  <a:gd name="T0" fmla="*/ 23 w 109"/>
                  <a:gd name="T1" fmla="*/ 2146 h 114"/>
                  <a:gd name="T2" fmla="*/ 0 w 109"/>
                  <a:gd name="T3" fmla="*/ 2146 h 114"/>
                  <a:gd name="T4" fmla="*/ 0 w 109"/>
                  <a:gd name="T5" fmla="*/ 2260 h 114"/>
                  <a:gd name="T6" fmla="*/ 15 w 109"/>
                  <a:gd name="T7" fmla="*/ 2260 h 114"/>
                  <a:gd name="T8" fmla="*/ 15 w 109"/>
                  <a:gd name="T9" fmla="*/ 2163 h 114"/>
                  <a:gd name="T10" fmla="*/ 29 w 109"/>
                  <a:gd name="T11" fmla="*/ 2163 h 114"/>
                  <a:gd name="T12" fmla="*/ 23 w 109"/>
                  <a:gd name="T13" fmla="*/ 2146 h 114"/>
                  <a:gd name="T14" fmla="*/ 0 60000 65536"/>
                  <a:gd name="T15" fmla="*/ 0 60000 65536"/>
                  <a:gd name="T16" fmla="*/ 0 60000 65536"/>
                  <a:gd name="T17" fmla="*/ 0 60000 65536"/>
                  <a:gd name="T18" fmla="*/ 0 60000 65536"/>
                  <a:gd name="T19" fmla="*/ 0 60000 65536"/>
                  <a:gd name="T20" fmla="*/ 0 60000 65536"/>
                  <a:gd name="T21" fmla="*/ 0 w 109"/>
                  <a:gd name="T22" fmla="*/ 0 h 114"/>
                  <a:gd name="T23" fmla="*/ 109 w 109"/>
                  <a:gd name="T24" fmla="*/ 114 h 1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9" h="114">
                    <a:moveTo>
                      <a:pt x="23" y="0"/>
                    </a:moveTo>
                    <a:lnTo>
                      <a:pt x="0" y="0"/>
                    </a:lnTo>
                    <a:lnTo>
                      <a:pt x="0" y="114"/>
                    </a:lnTo>
                    <a:lnTo>
                      <a:pt x="15" y="114"/>
                    </a:lnTo>
                    <a:lnTo>
                      <a:pt x="15" y="17"/>
                    </a:lnTo>
                    <a:lnTo>
                      <a:pt x="29" y="17"/>
                    </a:lnTo>
                    <a:lnTo>
                      <a:pt x="23"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29" name="Freeform 620"/>
              <p:cNvSpPr>
                <a:spLocks/>
              </p:cNvSpPr>
              <p:nvPr/>
            </p:nvSpPr>
            <p:spPr bwMode="auto">
              <a:xfrm>
                <a:off x="1842" y="2146"/>
                <a:ext cx="109" cy="114"/>
              </a:xfrm>
              <a:custGeom>
                <a:avLst/>
                <a:gdLst>
                  <a:gd name="T0" fmla="*/ 29 w 109"/>
                  <a:gd name="T1" fmla="*/ 2163 h 114"/>
                  <a:gd name="T2" fmla="*/ 15 w 109"/>
                  <a:gd name="T3" fmla="*/ 2163 h 114"/>
                  <a:gd name="T4" fmla="*/ 48 w 109"/>
                  <a:gd name="T5" fmla="*/ 2260 h 114"/>
                  <a:gd name="T6" fmla="*/ 61 w 109"/>
                  <a:gd name="T7" fmla="*/ 2260 h 114"/>
                  <a:gd name="T8" fmla="*/ 67 w 109"/>
                  <a:gd name="T9" fmla="*/ 2244 h 114"/>
                  <a:gd name="T10" fmla="*/ 55 w 109"/>
                  <a:gd name="T11" fmla="*/ 2244 h 114"/>
                  <a:gd name="T12" fmla="*/ 54 w 109"/>
                  <a:gd name="T13" fmla="*/ 2240 h 114"/>
                  <a:gd name="T14" fmla="*/ 52 w 109"/>
                  <a:gd name="T15" fmla="*/ 2235 h 114"/>
                  <a:gd name="T16" fmla="*/ 50 w 109"/>
                  <a:gd name="T17" fmla="*/ 2227 h 114"/>
                  <a:gd name="T18" fmla="*/ 29 w 109"/>
                  <a:gd name="T19" fmla="*/ 2163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9"/>
                  <a:gd name="T31" fmla="*/ 0 h 114"/>
                  <a:gd name="T32" fmla="*/ 109 w 109"/>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9" h="114">
                    <a:moveTo>
                      <a:pt x="29" y="17"/>
                    </a:moveTo>
                    <a:lnTo>
                      <a:pt x="15" y="17"/>
                    </a:lnTo>
                    <a:lnTo>
                      <a:pt x="48" y="114"/>
                    </a:lnTo>
                    <a:lnTo>
                      <a:pt x="61" y="114"/>
                    </a:lnTo>
                    <a:lnTo>
                      <a:pt x="67" y="98"/>
                    </a:lnTo>
                    <a:lnTo>
                      <a:pt x="55" y="98"/>
                    </a:lnTo>
                    <a:lnTo>
                      <a:pt x="54" y="94"/>
                    </a:lnTo>
                    <a:lnTo>
                      <a:pt x="52" y="89"/>
                    </a:lnTo>
                    <a:lnTo>
                      <a:pt x="50" y="81"/>
                    </a:lnTo>
                    <a:lnTo>
                      <a:pt x="29" y="17"/>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30" name="Freeform 621"/>
              <p:cNvSpPr>
                <a:spLocks/>
              </p:cNvSpPr>
              <p:nvPr/>
            </p:nvSpPr>
            <p:spPr bwMode="auto">
              <a:xfrm>
                <a:off x="1842" y="2146"/>
                <a:ext cx="109" cy="114"/>
              </a:xfrm>
              <a:custGeom>
                <a:avLst/>
                <a:gdLst>
                  <a:gd name="T0" fmla="*/ 109 w 109"/>
                  <a:gd name="T1" fmla="*/ 2165 h 114"/>
                  <a:gd name="T2" fmla="*/ 95 w 109"/>
                  <a:gd name="T3" fmla="*/ 2165 h 114"/>
                  <a:gd name="T4" fmla="*/ 95 w 109"/>
                  <a:gd name="T5" fmla="*/ 2260 h 114"/>
                  <a:gd name="T6" fmla="*/ 109 w 109"/>
                  <a:gd name="T7" fmla="*/ 2260 h 114"/>
                  <a:gd name="T8" fmla="*/ 109 w 109"/>
                  <a:gd name="T9" fmla="*/ 2165 h 114"/>
                  <a:gd name="T10" fmla="*/ 0 60000 65536"/>
                  <a:gd name="T11" fmla="*/ 0 60000 65536"/>
                  <a:gd name="T12" fmla="*/ 0 60000 65536"/>
                  <a:gd name="T13" fmla="*/ 0 60000 65536"/>
                  <a:gd name="T14" fmla="*/ 0 60000 65536"/>
                  <a:gd name="T15" fmla="*/ 0 w 109"/>
                  <a:gd name="T16" fmla="*/ 0 h 114"/>
                  <a:gd name="T17" fmla="*/ 109 w 109"/>
                  <a:gd name="T18" fmla="*/ 114 h 114"/>
                </a:gdLst>
                <a:ahLst/>
                <a:cxnLst>
                  <a:cxn ang="T10">
                    <a:pos x="T0" y="T1"/>
                  </a:cxn>
                  <a:cxn ang="T11">
                    <a:pos x="T2" y="T3"/>
                  </a:cxn>
                  <a:cxn ang="T12">
                    <a:pos x="T4" y="T5"/>
                  </a:cxn>
                  <a:cxn ang="T13">
                    <a:pos x="T6" y="T7"/>
                  </a:cxn>
                  <a:cxn ang="T14">
                    <a:pos x="T8" y="T9"/>
                  </a:cxn>
                </a:cxnLst>
                <a:rect l="T15" t="T16" r="T17" b="T18"/>
                <a:pathLst>
                  <a:path w="109" h="114">
                    <a:moveTo>
                      <a:pt x="109" y="19"/>
                    </a:moveTo>
                    <a:lnTo>
                      <a:pt x="95" y="19"/>
                    </a:lnTo>
                    <a:lnTo>
                      <a:pt x="95" y="114"/>
                    </a:lnTo>
                    <a:lnTo>
                      <a:pt x="109" y="114"/>
                    </a:lnTo>
                    <a:lnTo>
                      <a:pt x="109" y="19"/>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31" name="Freeform 622"/>
              <p:cNvSpPr>
                <a:spLocks/>
              </p:cNvSpPr>
              <p:nvPr/>
            </p:nvSpPr>
            <p:spPr bwMode="auto">
              <a:xfrm>
                <a:off x="1842" y="2146"/>
                <a:ext cx="109" cy="114"/>
              </a:xfrm>
              <a:custGeom>
                <a:avLst/>
                <a:gdLst>
                  <a:gd name="T0" fmla="*/ 109 w 109"/>
                  <a:gd name="T1" fmla="*/ 2146 h 114"/>
                  <a:gd name="T2" fmla="*/ 89 w 109"/>
                  <a:gd name="T3" fmla="*/ 2146 h 114"/>
                  <a:gd name="T4" fmla="*/ 62 w 109"/>
                  <a:gd name="T5" fmla="*/ 2226 h 114"/>
                  <a:gd name="T6" fmla="*/ 59 w 109"/>
                  <a:gd name="T7" fmla="*/ 2234 h 114"/>
                  <a:gd name="T8" fmla="*/ 55 w 109"/>
                  <a:gd name="T9" fmla="*/ 2244 h 114"/>
                  <a:gd name="T10" fmla="*/ 67 w 109"/>
                  <a:gd name="T11" fmla="*/ 2244 h 114"/>
                  <a:gd name="T12" fmla="*/ 95 w 109"/>
                  <a:gd name="T13" fmla="*/ 2165 h 114"/>
                  <a:gd name="T14" fmla="*/ 109 w 109"/>
                  <a:gd name="T15" fmla="*/ 2165 h 114"/>
                  <a:gd name="T16" fmla="*/ 109 w 109"/>
                  <a:gd name="T17" fmla="*/ 2146 h 1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9"/>
                  <a:gd name="T28" fmla="*/ 0 h 114"/>
                  <a:gd name="T29" fmla="*/ 109 w 109"/>
                  <a:gd name="T30" fmla="*/ 114 h 1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9" h="114">
                    <a:moveTo>
                      <a:pt x="109" y="0"/>
                    </a:moveTo>
                    <a:lnTo>
                      <a:pt x="89" y="0"/>
                    </a:lnTo>
                    <a:lnTo>
                      <a:pt x="62" y="80"/>
                    </a:lnTo>
                    <a:lnTo>
                      <a:pt x="59" y="88"/>
                    </a:lnTo>
                    <a:lnTo>
                      <a:pt x="55" y="98"/>
                    </a:lnTo>
                    <a:lnTo>
                      <a:pt x="67" y="98"/>
                    </a:lnTo>
                    <a:lnTo>
                      <a:pt x="95" y="19"/>
                    </a:lnTo>
                    <a:lnTo>
                      <a:pt x="109" y="19"/>
                    </a:lnTo>
                    <a:lnTo>
                      <a:pt x="109"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94" name="Group 623"/>
            <p:cNvGrpSpPr>
              <a:grpSpLocks/>
            </p:cNvGrpSpPr>
            <p:nvPr/>
          </p:nvGrpSpPr>
          <p:grpSpPr bwMode="auto">
            <a:xfrm>
              <a:off x="1975" y="2146"/>
              <a:ext cx="86" cy="114"/>
              <a:chOff x="1975" y="2146"/>
              <a:chExt cx="86" cy="114"/>
            </a:xfrm>
          </p:grpSpPr>
          <p:sp>
            <p:nvSpPr>
              <p:cNvPr id="39325" name="Freeform 624"/>
              <p:cNvSpPr>
                <a:spLocks/>
              </p:cNvSpPr>
              <p:nvPr/>
            </p:nvSpPr>
            <p:spPr bwMode="auto">
              <a:xfrm>
                <a:off x="1975" y="2146"/>
                <a:ext cx="86" cy="114"/>
              </a:xfrm>
              <a:custGeom>
                <a:avLst/>
                <a:gdLst>
                  <a:gd name="T0" fmla="*/ 52 w 86"/>
                  <a:gd name="T1" fmla="*/ 2146 h 114"/>
                  <a:gd name="T2" fmla="*/ 0 w 86"/>
                  <a:gd name="T3" fmla="*/ 2146 h 114"/>
                  <a:gd name="T4" fmla="*/ 0 w 86"/>
                  <a:gd name="T5" fmla="*/ 2260 h 114"/>
                  <a:gd name="T6" fmla="*/ 51 w 86"/>
                  <a:gd name="T7" fmla="*/ 2260 h 114"/>
                  <a:gd name="T8" fmla="*/ 57 w 86"/>
                  <a:gd name="T9" fmla="*/ 2260 h 114"/>
                  <a:gd name="T10" fmla="*/ 81 w 86"/>
                  <a:gd name="T11" fmla="*/ 2247 h 114"/>
                  <a:gd name="T12" fmla="*/ 15 w 86"/>
                  <a:gd name="T13" fmla="*/ 2247 h 114"/>
                  <a:gd name="T14" fmla="*/ 15 w 86"/>
                  <a:gd name="T15" fmla="*/ 2208 h 114"/>
                  <a:gd name="T16" fmla="*/ 79 w 86"/>
                  <a:gd name="T17" fmla="*/ 2208 h 114"/>
                  <a:gd name="T18" fmla="*/ 77 w 86"/>
                  <a:gd name="T19" fmla="*/ 2205 h 114"/>
                  <a:gd name="T20" fmla="*/ 72 w 86"/>
                  <a:gd name="T21" fmla="*/ 2202 h 114"/>
                  <a:gd name="T22" fmla="*/ 65 w 86"/>
                  <a:gd name="T23" fmla="*/ 2200 h 114"/>
                  <a:gd name="T24" fmla="*/ 70 w 86"/>
                  <a:gd name="T25" fmla="*/ 2197 h 114"/>
                  <a:gd name="T26" fmla="*/ 73 w 86"/>
                  <a:gd name="T27" fmla="*/ 2194 h 114"/>
                  <a:gd name="T28" fmla="*/ 15 w 86"/>
                  <a:gd name="T29" fmla="*/ 2194 h 114"/>
                  <a:gd name="T30" fmla="*/ 15 w 86"/>
                  <a:gd name="T31" fmla="*/ 2160 h 114"/>
                  <a:gd name="T32" fmla="*/ 76 w 86"/>
                  <a:gd name="T33" fmla="*/ 2160 h 114"/>
                  <a:gd name="T34" fmla="*/ 73 w 86"/>
                  <a:gd name="T35" fmla="*/ 2156 h 114"/>
                  <a:gd name="T36" fmla="*/ 69 w 86"/>
                  <a:gd name="T37" fmla="*/ 2152 h 114"/>
                  <a:gd name="T38" fmla="*/ 64 w 86"/>
                  <a:gd name="T39" fmla="*/ 2150 h 114"/>
                  <a:gd name="T40" fmla="*/ 59 w 86"/>
                  <a:gd name="T41" fmla="*/ 2147 h 114"/>
                  <a:gd name="T42" fmla="*/ 52 w 86"/>
                  <a:gd name="T43" fmla="*/ 2146 h 11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86"/>
                  <a:gd name="T67" fmla="*/ 0 h 114"/>
                  <a:gd name="T68" fmla="*/ 86 w 86"/>
                  <a:gd name="T69" fmla="*/ 114 h 11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86" h="114">
                    <a:moveTo>
                      <a:pt x="52" y="0"/>
                    </a:moveTo>
                    <a:lnTo>
                      <a:pt x="0" y="0"/>
                    </a:lnTo>
                    <a:lnTo>
                      <a:pt x="0" y="114"/>
                    </a:lnTo>
                    <a:lnTo>
                      <a:pt x="51" y="114"/>
                    </a:lnTo>
                    <a:lnTo>
                      <a:pt x="57" y="114"/>
                    </a:lnTo>
                    <a:lnTo>
                      <a:pt x="81" y="101"/>
                    </a:lnTo>
                    <a:lnTo>
                      <a:pt x="15" y="101"/>
                    </a:lnTo>
                    <a:lnTo>
                      <a:pt x="15" y="62"/>
                    </a:lnTo>
                    <a:lnTo>
                      <a:pt x="79" y="62"/>
                    </a:lnTo>
                    <a:lnTo>
                      <a:pt x="77" y="59"/>
                    </a:lnTo>
                    <a:lnTo>
                      <a:pt x="72" y="56"/>
                    </a:lnTo>
                    <a:lnTo>
                      <a:pt x="65" y="54"/>
                    </a:lnTo>
                    <a:lnTo>
                      <a:pt x="70" y="51"/>
                    </a:lnTo>
                    <a:lnTo>
                      <a:pt x="73" y="48"/>
                    </a:lnTo>
                    <a:lnTo>
                      <a:pt x="15" y="48"/>
                    </a:lnTo>
                    <a:lnTo>
                      <a:pt x="15" y="14"/>
                    </a:lnTo>
                    <a:lnTo>
                      <a:pt x="76" y="14"/>
                    </a:lnTo>
                    <a:lnTo>
                      <a:pt x="73" y="10"/>
                    </a:lnTo>
                    <a:lnTo>
                      <a:pt x="69" y="6"/>
                    </a:lnTo>
                    <a:lnTo>
                      <a:pt x="64" y="4"/>
                    </a:lnTo>
                    <a:lnTo>
                      <a:pt x="59" y="1"/>
                    </a:lnTo>
                    <a:lnTo>
                      <a:pt x="52"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26" name="Freeform 625"/>
              <p:cNvSpPr>
                <a:spLocks/>
              </p:cNvSpPr>
              <p:nvPr/>
            </p:nvSpPr>
            <p:spPr bwMode="auto">
              <a:xfrm>
                <a:off x="1975" y="2146"/>
                <a:ext cx="86" cy="114"/>
              </a:xfrm>
              <a:custGeom>
                <a:avLst/>
                <a:gdLst>
                  <a:gd name="T0" fmla="*/ 79 w 86"/>
                  <a:gd name="T1" fmla="*/ 2208 h 114"/>
                  <a:gd name="T2" fmla="*/ 49 w 86"/>
                  <a:gd name="T3" fmla="*/ 2208 h 114"/>
                  <a:gd name="T4" fmla="*/ 54 w 86"/>
                  <a:gd name="T5" fmla="*/ 2208 h 114"/>
                  <a:gd name="T6" fmla="*/ 58 w 86"/>
                  <a:gd name="T7" fmla="*/ 2210 h 114"/>
                  <a:gd name="T8" fmla="*/ 62 w 86"/>
                  <a:gd name="T9" fmla="*/ 2211 h 114"/>
                  <a:gd name="T10" fmla="*/ 65 w 86"/>
                  <a:gd name="T11" fmla="*/ 2213 h 114"/>
                  <a:gd name="T12" fmla="*/ 67 w 86"/>
                  <a:gd name="T13" fmla="*/ 2216 h 114"/>
                  <a:gd name="T14" fmla="*/ 70 w 86"/>
                  <a:gd name="T15" fmla="*/ 2219 h 114"/>
                  <a:gd name="T16" fmla="*/ 71 w 86"/>
                  <a:gd name="T17" fmla="*/ 2223 h 114"/>
                  <a:gd name="T18" fmla="*/ 71 w 86"/>
                  <a:gd name="T19" fmla="*/ 2231 h 114"/>
                  <a:gd name="T20" fmla="*/ 15 w 86"/>
                  <a:gd name="T21" fmla="*/ 2247 h 114"/>
                  <a:gd name="T22" fmla="*/ 81 w 86"/>
                  <a:gd name="T23" fmla="*/ 2247 h 114"/>
                  <a:gd name="T24" fmla="*/ 85 w 86"/>
                  <a:gd name="T25" fmla="*/ 2238 h 114"/>
                  <a:gd name="T26" fmla="*/ 86 w 86"/>
                  <a:gd name="T27" fmla="*/ 2233 h 114"/>
                  <a:gd name="T28" fmla="*/ 86 w 86"/>
                  <a:gd name="T29" fmla="*/ 2221 h 114"/>
                  <a:gd name="T30" fmla="*/ 84 w 86"/>
                  <a:gd name="T31" fmla="*/ 2215 h 114"/>
                  <a:gd name="T32" fmla="*/ 79 w 86"/>
                  <a:gd name="T33" fmla="*/ 2208 h 1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6"/>
                  <a:gd name="T52" fmla="*/ 0 h 114"/>
                  <a:gd name="T53" fmla="*/ 86 w 86"/>
                  <a:gd name="T54" fmla="*/ 114 h 1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6" h="114">
                    <a:moveTo>
                      <a:pt x="79" y="62"/>
                    </a:moveTo>
                    <a:lnTo>
                      <a:pt x="49" y="62"/>
                    </a:lnTo>
                    <a:lnTo>
                      <a:pt x="54" y="62"/>
                    </a:lnTo>
                    <a:lnTo>
                      <a:pt x="58" y="64"/>
                    </a:lnTo>
                    <a:lnTo>
                      <a:pt x="62" y="65"/>
                    </a:lnTo>
                    <a:lnTo>
                      <a:pt x="65" y="67"/>
                    </a:lnTo>
                    <a:lnTo>
                      <a:pt x="67" y="70"/>
                    </a:lnTo>
                    <a:lnTo>
                      <a:pt x="70" y="73"/>
                    </a:lnTo>
                    <a:lnTo>
                      <a:pt x="71" y="77"/>
                    </a:lnTo>
                    <a:lnTo>
                      <a:pt x="71" y="85"/>
                    </a:lnTo>
                    <a:lnTo>
                      <a:pt x="15" y="101"/>
                    </a:lnTo>
                    <a:lnTo>
                      <a:pt x="81" y="101"/>
                    </a:lnTo>
                    <a:lnTo>
                      <a:pt x="85" y="92"/>
                    </a:lnTo>
                    <a:lnTo>
                      <a:pt x="86" y="87"/>
                    </a:lnTo>
                    <a:lnTo>
                      <a:pt x="86" y="75"/>
                    </a:lnTo>
                    <a:lnTo>
                      <a:pt x="84" y="69"/>
                    </a:lnTo>
                    <a:lnTo>
                      <a:pt x="79" y="62"/>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27" name="Freeform 626"/>
              <p:cNvSpPr>
                <a:spLocks/>
              </p:cNvSpPr>
              <p:nvPr/>
            </p:nvSpPr>
            <p:spPr bwMode="auto">
              <a:xfrm>
                <a:off x="1975" y="2146"/>
                <a:ext cx="86" cy="114"/>
              </a:xfrm>
              <a:custGeom>
                <a:avLst/>
                <a:gdLst>
                  <a:gd name="T0" fmla="*/ 76 w 86"/>
                  <a:gd name="T1" fmla="*/ 2160 h 114"/>
                  <a:gd name="T2" fmla="*/ 46 w 86"/>
                  <a:gd name="T3" fmla="*/ 2160 h 114"/>
                  <a:gd name="T4" fmla="*/ 52 w 86"/>
                  <a:gd name="T5" fmla="*/ 2160 h 114"/>
                  <a:gd name="T6" fmla="*/ 59 w 86"/>
                  <a:gd name="T7" fmla="*/ 2162 h 114"/>
                  <a:gd name="T8" fmla="*/ 61 w 86"/>
                  <a:gd name="T9" fmla="*/ 2164 h 114"/>
                  <a:gd name="T10" fmla="*/ 63 w 86"/>
                  <a:gd name="T11" fmla="*/ 2167 h 114"/>
                  <a:gd name="T12" fmla="*/ 65 w 86"/>
                  <a:gd name="T13" fmla="*/ 2170 h 114"/>
                  <a:gd name="T14" fmla="*/ 66 w 86"/>
                  <a:gd name="T15" fmla="*/ 2173 h 114"/>
                  <a:gd name="T16" fmla="*/ 66 w 86"/>
                  <a:gd name="T17" fmla="*/ 2181 h 114"/>
                  <a:gd name="T18" fmla="*/ 47 w 86"/>
                  <a:gd name="T19" fmla="*/ 2194 h 114"/>
                  <a:gd name="T20" fmla="*/ 73 w 86"/>
                  <a:gd name="T21" fmla="*/ 2194 h 114"/>
                  <a:gd name="T22" fmla="*/ 74 w 86"/>
                  <a:gd name="T23" fmla="*/ 2194 h 114"/>
                  <a:gd name="T24" fmla="*/ 77 w 86"/>
                  <a:gd name="T25" fmla="*/ 2189 h 114"/>
                  <a:gd name="T26" fmla="*/ 79 w 86"/>
                  <a:gd name="T27" fmla="*/ 2185 h 114"/>
                  <a:gd name="T28" fmla="*/ 81 w 86"/>
                  <a:gd name="T29" fmla="*/ 2180 h 114"/>
                  <a:gd name="T30" fmla="*/ 81 w 86"/>
                  <a:gd name="T31" fmla="*/ 2170 h 114"/>
                  <a:gd name="T32" fmla="*/ 79 w 86"/>
                  <a:gd name="T33" fmla="*/ 2165 h 114"/>
                  <a:gd name="T34" fmla="*/ 76 w 86"/>
                  <a:gd name="T35" fmla="*/ 2160 h 11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6"/>
                  <a:gd name="T55" fmla="*/ 0 h 114"/>
                  <a:gd name="T56" fmla="*/ 86 w 86"/>
                  <a:gd name="T57" fmla="*/ 114 h 11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6" h="114">
                    <a:moveTo>
                      <a:pt x="76" y="14"/>
                    </a:moveTo>
                    <a:lnTo>
                      <a:pt x="46" y="14"/>
                    </a:lnTo>
                    <a:lnTo>
                      <a:pt x="52" y="14"/>
                    </a:lnTo>
                    <a:lnTo>
                      <a:pt x="59" y="16"/>
                    </a:lnTo>
                    <a:lnTo>
                      <a:pt x="61" y="18"/>
                    </a:lnTo>
                    <a:lnTo>
                      <a:pt x="63" y="21"/>
                    </a:lnTo>
                    <a:lnTo>
                      <a:pt x="65" y="24"/>
                    </a:lnTo>
                    <a:lnTo>
                      <a:pt x="66" y="27"/>
                    </a:lnTo>
                    <a:lnTo>
                      <a:pt x="66" y="35"/>
                    </a:lnTo>
                    <a:lnTo>
                      <a:pt x="47" y="48"/>
                    </a:lnTo>
                    <a:lnTo>
                      <a:pt x="73" y="48"/>
                    </a:lnTo>
                    <a:lnTo>
                      <a:pt x="74" y="48"/>
                    </a:lnTo>
                    <a:lnTo>
                      <a:pt x="77" y="43"/>
                    </a:lnTo>
                    <a:lnTo>
                      <a:pt x="79" y="39"/>
                    </a:lnTo>
                    <a:lnTo>
                      <a:pt x="81" y="34"/>
                    </a:lnTo>
                    <a:lnTo>
                      <a:pt x="81" y="24"/>
                    </a:lnTo>
                    <a:lnTo>
                      <a:pt x="79" y="19"/>
                    </a:lnTo>
                    <a:lnTo>
                      <a:pt x="76" y="14"/>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95" name="Group 627"/>
            <p:cNvGrpSpPr>
              <a:grpSpLocks/>
            </p:cNvGrpSpPr>
            <p:nvPr/>
          </p:nvGrpSpPr>
          <p:grpSpPr bwMode="auto">
            <a:xfrm>
              <a:off x="2073" y="2146"/>
              <a:ext cx="53" cy="114"/>
              <a:chOff x="2073" y="2146"/>
              <a:chExt cx="53" cy="114"/>
            </a:xfrm>
          </p:grpSpPr>
          <p:sp>
            <p:nvSpPr>
              <p:cNvPr id="39321" name="Freeform 628"/>
              <p:cNvSpPr>
                <a:spLocks/>
              </p:cNvSpPr>
              <p:nvPr/>
            </p:nvSpPr>
            <p:spPr bwMode="auto">
              <a:xfrm>
                <a:off x="2073" y="2146"/>
                <a:ext cx="53" cy="114"/>
              </a:xfrm>
              <a:custGeom>
                <a:avLst/>
                <a:gdLst>
                  <a:gd name="T0" fmla="*/ 53 w 53"/>
                  <a:gd name="T1" fmla="*/ 2160 h 114"/>
                  <a:gd name="T2" fmla="*/ 38 w 53"/>
                  <a:gd name="T3" fmla="*/ 2160 h 114"/>
                  <a:gd name="T4" fmla="*/ 38 w 53"/>
                  <a:gd name="T5" fmla="*/ 2260 h 114"/>
                  <a:gd name="T6" fmla="*/ 53 w 53"/>
                  <a:gd name="T7" fmla="*/ 2260 h 114"/>
                  <a:gd name="T8" fmla="*/ 53 w 53"/>
                  <a:gd name="T9" fmla="*/ 2160 h 114"/>
                  <a:gd name="T10" fmla="*/ 0 60000 65536"/>
                  <a:gd name="T11" fmla="*/ 0 60000 65536"/>
                  <a:gd name="T12" fmla="*/ 0 60000 65536"/>
                  <a:gd name="T13" fmla="*/ 0 60000 65536"/>
                  <a:gd name="T14" fmla="*/ 0 60000 65536"/>
                  <a:gd name="T15" fmla="*/ 0 w 53"/>
                  <a:gd name="T16" fmla="*/ 0 h 114"/>
                  <a:gd name="T17" fmla="*/ 53 w 53"/>
                  <a:gd name="T18" fmla="*/ 114 h 114"/>
                </a:gdLst>
                <a:ahLst/>
                <a:cxnLst>
                  <a:cxn ang="T10">
                    <a:pos x="T0" y="T1"/>
                  </a:cxn>
                  <a:cxn ang="T11">
                    <a:pos x="T2" y="T3"/>
                  </a:cxn>
                  <a:cxn ang="T12">
                    <a:pos x="T4" y="T5"/>
                  </a:cxn>
                  <a:cxn ang="T13">
                    <a:pos x="T6" y="T7"/>
                  </a:cxn>
                  <a:cxn ang="T14">
                    <a:pos x="T8" y="T9"/>
                  </a:cxn>
                </a:cxnLst>
                <a:rect l="T15" t="T16" r="T17" b="T18"/>
                <a:pathLst>
                  <a:path w="53" h="114">
                    <a:moveTo>
                      <a:pt x="53" y="14"/>
                    </a:moveTo>
                    <a:lnTo>
                      <a:pt x="38" y="14"/>
                    </a:lnTo>
                    <a:lnTo>
                      <a:pt x="38" y="114"/>
                    </a:lnTo>
                    <a:lnTo>
                      <a:pt x="53" y="114"/>
                    </a:lnTo>
                    <a:lnTo>
                      <a:pt x="53" y="14"/>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22" name="Freeform 629"/>
              <p:cNvSpPr>
                <a:spLocks/>
              </p:cNvSpPr>
              <p:nvPr/>
            </p:nvSpPr>
            <p:spPr bwMode="auto">
              <a:xfrm>
                <a:off x="2073" y="2146"/>
                <a:ext cx="53" cy="114"/>
              </a:xfrm>
              <a:custGeom>
                <a:avLst/>
                <a:gdLst>
                  <a:gd name="T0" fmla="*/ 91 w 53"/>
                  <a:gd name="T1" fmla="*/ 2146 h 114"/>
                  <a:gd name="T2" fmla="*/ 0 w 53"/>
                  <a:gd name="T3" fmla="*/ 2146 h 114"/>
                  <a:gd name="T4" fmla="*/ 0 w 53"/>
                  <a:gd name="T5" fmla="*/ 2160 h 114"/>
                  <a:gd name="T6" fmla="*/ 91 w 53"/>
                  <a:gd name="T7" fmla="*/ 2160 h 114"/>
                  <a:gd name="T8" fmla="*/ 91 w 53"/>
                  <a:gd name="T9" fmla="*/ 2146 h 114"/>
                  <a:gd name="T10" fmla="*/ 0 60000 65536"/>
                  <a:gd name="T11" fmla="*/ 0 60000 65536"/>
                  <a:gd name="T12" fmla="*/ 0 60000 65536"/>
                  <a:gd name="T13" fmla="*/ 0 60000 65536"/>
                  <a:gd name="T14" fmla="*/ 0 60000 65536"/>
                  <a:gd name="T15" fmla="*/ 0 w 53"/>
                  <a:gd name="T16" fmla="*/ 0 h 114"/>
                  <a:gd name="T17" fmla="*/ 53 w 53"/>
                  <a:gd name="T18" fmla="*/ 114 h 114"/>
                </a:gdLst>
                <a:ahLst/>
                <a:cxnLst>
                  <a:cxn ang="T10">
                    <a:pos x="T0" y="T1"/>
                  </a:cxn>
                  <a:cxn ang="T11">
                    <a:pos x="T2" y="T3"/>
                  </a:cxn>
                  <a:cxn ang="T12">
                    <a:pos x="T4" y="T5"/>
                  </a:cxn>
                  <a:cxn ang="T13">
                    <a:pos x="T6" y="T7"/>
                  </a:cxn>
                  <a:cxn ang="T14">
                    <a:pos x="T8" y="T9"/>
                  </a:cxn>
                </a:cxnLst>
                <a:rect l="T15" t="T16" r="T17" b="T18"/>
                <a:pathLst>
                  <a:path w="53" h="114">
                    <a:moveTo>
                      <a:pt x="91" y="0"/>
                    </a:moveTo>
                    <a:lnTo>
                      <a:pt x="0" y="0"/>
                    </a:lnTo>
                    <a:lnTo>
                      <a:pt x="0" y="14"/>
                    </a:lnTo>
                    <a:lnTo>
                      <a:pt x="91" y="14"/>
                    </a:lnTo>
                    <a:lnTo>
                      <a:pt x="91"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39323" name="Picture 63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663" y="2693"/>
                <a:ext cx="864"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324" name="Picture 63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610" y="5632"/>
                <a:ext cx="493" cy="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9196" name="Group 632"/>
            <p:cNvGrpSpPr>
              <a:grpSpLocks/>
            </p:cNvGrpSpPr>
            <p:nvPr/>
          </p:nvGrpSpPr>
          <p:grpSpPr bwMode="auto">
            <a:xfrm>
              <a:off x="1754" y="7596"/>
              <a:ext cx="2" cy="114"/>
              <a:chOff x="1754" y="7596"/>
              <a:chExt cx="2" cy="114"/>
            </a:xfrm>
          </p:grpSpPr>
          <p:sp>
            <p:nvSpPr>
              <p:cNvPr id="39320" name="Freeform 633"/>
              <p:cNvSpPr>
                <a:spLocks/>
              </p:cNvSpPr>
              <p:nvPr/>
            </p:nvSpPr>
            <p:spPr bwMode="auto">
              <a:xfrm>
                <a:off x="1754" y="7596"/>
                <a:ext cx="2" cy="114"/>
              </a:xfrm>
              <a:custGeom>
                <a:avLst/>
                <a:gdLst>
                  <a:gd name="T0" fmla="*/ 0 w 2"/>
                  <a:gd name="T1" fmla="*/ 7596 h 114"/>
                  <a:gd name="T2" fmla="*/ 0 w 2"/>
                  <a:gd name="T3" fmla="*/ 7710 h 114"/>
                  <a:gd name="T4" fmla="*/ 0 60000 65536"/>
                  <a:gd name="T5" fmla="*/ 0 60000 65536"/>
                  <a:gd name="T6" fmla="*/ 0 w 2"/>
                  <a:gd name="T7" fmla="*/ 0 h 114"/>
                  <a:gd name="T8" fmla="*/ 2 w 2"/>
                  <a:gd name="T9" fmla="*/ 114 h 114"/>
                </a:gdLst>
                <a:ahLst/>
                <a:cxnLst>
                  <a:cxn ang="T4">
                    <a:pos x="T0" y="T1"/>
                  </a:cxn>
                  <a:cxn ang="T5">
                    <a:pos x="T2" y="T3"/>
                  </a:cxn>
                </a:cxnLst>
                <a:rect l="T6" t="T7" r="T8" b="T9"/>
                <a:pathLst>
                  <a:path w="2" h="114">
                    <a:moveTo>
                      <a:pt x="0" y="0"/>
                    </a:moveTo>
                    <a:lnTo>
                      <a:pt x="0" y="114"/>
                    </a:lnTo>
                  </a:path>
                </a:pathLst>
              </a:custGeom>
              <a:noFill/>
              <a:ln w="15977">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197" name="Group 634"/>
            <p:cNvGrpSpPr>
              <a:grpSpLocks/>
            </p:cNvGrpSpPr>
            <p:nvPr/>
          </p:nvGrpSpPr>
          <p:grpSpPr bwMode="auto">
            <a:xfrm>
              <a:off x="1787" y="7596"/>
              <a:ext cx="91" cy="114"/>
              <a:chOff x="1787" y="7596"/>
              <a:chExt cx="91" cy="114"/>
            </a:xfrm>
          </p:grpSpPr>
          <p:sp>
            <p:nvSpPr>
              <p:cNvPr id="39317" name="Freeform 635"/>
              <p:cNvSpPr>
                <a:spLocks/>
              </p:cNvSpPr>
              <p:nvPr/>
            </p:nvSpPr>
            <p:spPr bwMode="auto">
              <a:xfrm>
                <a:off x="1787" y="7596"/>
                <a:ext cx="91" cy="114"/>
              </a:xfrm>
              <a:custGeom>
                <a:avLst/>
                <a:gdLst>
                  <a:gd name="T0" fmla="*/ 23 w 91"/>
                  <a:gd name="T1" fmla="*/ 7596 h 114"/>
                  <a:gd name="T2" fmla="*/ 0 w 91"/>
                  <a:gd name="T3" fmla="*/ 7596 h 114"/>
                  <a:gd name="T4" fmla="*/ 0 w 91"/>
                  <a:gd name="T5" fmla="*/ 7710 h 114"/>
                  <a:gd name="T6" fmla="*/ 22 w 91"/>
                  <a:gd name="T7" fmla="*/ 7710 h 114"/>
                  <a:gd name="T8" fmla="*/ 22 w 91"/>
                  <a:gd name="T9" fmla="*/ 7635 h 114"/>
                  <a:gd name="T10" fmla="*/ 47 w 91"/>
                  <a:gd name="T11" fmla="*/ 7635 h 114"/>
                  <a:gd name="T12" fmla="*/ 23 w 91"/>
                  <a:gd name="T13" fmla="*/ 7596 h 114"/>
                  <a:gd name="T14" fmla="*/ 0 60000 65536"/>
                  <a:gd name="T15" fmla="*/ 0 60000 65536"/>
                  <a:gd name="T16" fmla="*/ 0 60000 65536"/>
                  <a:gd name="T17" fmla="*/ 0 60000 65536"/>
                  <a:gd name="T18" fmla="*/ 0 60000 65536"/>
                  <a:gd name="T19" fmla="*/ 0 60000 65536"/>
                  <a:gd name="T20" fmla="*/ 0 60000 65536"/>
                  <a:gd name="T21" fmla="*/ 0 w 91"/>
                  <a:gd name="T22" fmla="*/ 0 h 114"/>
                  <a:gd name="T23" fmla="*/ 91 w 91"/>
                  <a:gd name="T24" fmla="*/ 114 h 1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 h="114">
                    <a:moveTo>
                      <a:pt x="23" y="0"/>
                    </a:moveTo>
                    <a:lnTo>
                      <a:pt x="0" y="0"/>
                    </a:lnTo>
                    <a:lnTo>
                      <a:pt x="0" y="114"/>
                    </a:lnTo>
                    <a:lnTo>
                      <a:pt x="22" y="114"/>
                    </a:lnTo>
                    <a:lnTo>
                      <a:pt x="22" y="39"/>
                    </a:lnTo>
                    <a:lnTo>
                      <a:pt x="47" y="39"/>
                    </a:lnTo>
                    <a:lnTo>
                      <a:pt x="23"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18" name="Freeform 636"/>
              <p:cNvSpPr>
                <a:spLocks/>
              </p:cNvSpPr>
              <p:nvPr/>
            </p:nvSpPr>
            <p:spPr bwMode="auto">
              <a:xfrm>
                <a:off x="1787" y="7596"/>
                <a:ext cx="91" cy="114"/>
              </a:xfrm>
              <a:custGeom>
                <a:avLst/>
                <a:gdLst>
                  <a:gd name="T0" fmla="*/ 47 w 91"/>
                  <a:gd name="T1" fmla="*/ 7635 h 114"/>
                  <a:gd name="T2" fmla="*/ 22 w 91"/>
                  <a:gd name="T3" fmla="*/ 7635 h 114"/>
                  <a:gd name="T4" fmla="*/ 68 w 91"/>
                  <a:gd name="T5" fmla="*/ 7710 h 114"/>
                  <a:gd name="T6" fmla="*/ 91 w 91"/>
                  <a:gd name="T7" fmla="*/ 7710 h 114"/>
                  <a:gd name="T8" fmla="*/ 91 w 91"/>
                  <a:gd name="T9" fmla="*/ 7672 h 114"/>
                  <a:gd name="T10" fmla="*/ 70 w 91"/>
                  <a:gd name="T11" fmla="*/ 7672 h 114"/>
                  <a:gd name="T12" fmla="*/ 47 w 91"/>
                  <a:gd name="T13" fmla="*/ 7635 h 114"/>
                  <a:gd name="T14" fmla="*/ 0 60000 65536"/>
                  <a:gd name="T15" fmla="*/ 0 60000 65536"/>
                  <a:gd name="T16" fmla="*/ 0 60000 65536"/>
                  <a:gd name="T17" fmla="*/ 0 60000 65536"/>
                  <a:gd name="T18" fmla="*/ 0 60000 65536"/>
                  <a:gd name="T19" fmla="*/ 0 60000 65536"/>
                  <a:gd name="T20" fmla="*/ 0 60000 65536"/>
                  <a:gd name="T21" fmla="*/ 0 w 91"/>
                  <a:gd name="T22" fmla="*/ 0 h 114"/>
                  <a:gd name="T23" fmla="*/ 91 w 91"/>
                  <a:gd name="T24" fmla="*/ 114 h 1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 h="114">
                    <a:moveTo>
                      <a:pt x="47" y="39"/>
                    </a:moveTo>
                    <a:lnTo>
                      <a:pt x="22" y="39"/>
                    </a:lnTo>
                    <a:lnTo>
                      <a:pt x="68" y="114"/>
                    </a:lnTo>
                    <a:lnTo>
                      <a:pt x="91" y="114"/>
                    </a:lnTo>
                    <a:lnTo>
                      <a:pt x="91" y="76"/>
                    </a:lnTo>
                    <a:lnTo>
                      <a:pt x="70" y="76"/>
                    </a:lnTo>
                    <a:lnTo>
                      <a:pt x="47" y="39"/>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19" name="Freeform 637"/>
              <p:cNvSpPr>
                <a:spLocks/>
              </p:cNvSpPr>
              <p:nvPr/>
            </p:nvSpPr>
            <p:spPr bwMode="auto">
              <a:xfrm>
                <a:off x="1787" y="7596"/>
                <a:ext cx="91" cy="114"/>
              </a:xfrm>
              <a:custGeom>
                <a:avLst/>
                <a:gdLst>
                  <a:gd name="T0" fmla="*/ 91 w 91"/>
                  <a:gd name="T1" fmla="*/ 7596 h 114"/>
                  <a:gd name="T2" fmla="*/ 70 w 91"/>
                  <a:gd name="T3" fmla="*/ 7596 h 114"/>
                  <a:gd name="T4" fmla="*/ 70 w 91"/>
                  <a:gd name="T5" fmla="*/ 7672 h 114"/>
                  <a:gd name="T6" fmla="*/ 91 w 91"/>
                  <a:gd name="T7" fmla="*/ 7672 h 114"/>
                  <a:gd name="T8" fmla="*/ 91 w 91"/>
                  <a:gd name="T9" fmla="*/ 7596 h 114"/>
                  <a:gd name="T10" fmla="*/ 0 60000 65536"/>
                  <a:gd name="T11" fmla="*/ 0 60000 65536"/>
                  <a:gd name="T12" fmla="*/ 0 60000 65536"/>
                  <a:gd name="T13" fmla="*/ 0 60000 65536"/>
                  <a:gd name="T14" fmla="*/ 0 60000 65536"/>
                  <a:gd name="T15" fmla="*/ 0 w 91"/>
                  <a:gd name="T16" fmla="*/ 0 h 114"/>
                  <a:gd name="T17" fmla="*/ 91 w 91"/>
                  <a:gd name="T18" fmla="*/ 114 h 114"/>
                </a:gdLst>
                <a:ahLst/>
                <a:cxnLst>
                  <a:cxn ang="T10">
                    <a:pos x="T0" y="T1"/>
                  </a:cxn>
                  <a:cxn ang="T11">
                    <a:pos x="T2" y="T3"/>
                  </a:cxn>
                  <a:cxn ang="T12">
                    <a:pos x="T4" y="T5"/>
                  </a:cxn>
                  <a:cxn ang="T13">
                    <a:pos x="T6" y="T7"/>
                  </a:cxn>
                  <a:cxn ang="T14">
                    <a:pos x="T8" y="T9"/>
                  </a:cxn>
                </a:cxnLst>
                <a:rect l="T15" t="T16" r="T17" b="T18"/>
                <a:pathLst>
                  <a:path w="91" h="114">
                    <a:moveTo>
                      <a:pt x="91" y="0"/>
                    </a:moveTo>
                    <a:lnTo>
                      <a:pt x="70" y="0"/>
                    </a:lnTo>
                    <a:lnTo>
                      <a:pt x="70" y="76"/>
                    </a:lnTo>
                    <a:lnTo>
                      <a:pt x="91" y="76"/>
                    </a:lnTo>
                    <a:lnTo>
                      <a:pt x="91"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98" name="Group 638"/>
            <p:cNvGrpSpPr>
              <a:grpSpLocks/>
            </p:cNvGrpSpPr>
            <p:nvPr/>
          </p:nvGrpSpPr>
          <p:grpSpPr bwMode="auto">
            <a:xfrm>
              <a:off x="1903" y="7596"/>
              <a:ext cx="96" cy="114"/>
              <a:chOff x="1903" y="7596"/>
              <a:chExt cx="96" cy="114"/>
            </a:xfrm>
          </p:grpSpPr>
          <p:sp>
            <p:nvSpPr>
              <p:cNvPr id="39315" name="Freeform 639"/>
              <p:cNvSpPr>
                <a:spLocks/>
              </p:cNvSpPr>
              <p:nvPr/>
            </p:nvSpPr>
            <p:spPr bwMode="auto">
              <a:xfrm>
                <a:off x="1903" y="7596"/>
                <a:ext cx="96" cy="114"/>
              </a:xfrm>
              <a:custGeom>
                <a:avLst/>
                <a:gdLst>
                  <a:gd name="T0" fmla="*/ 51 w 96"/>
                  <a:gd name="T1" fmla="*/ 7596 h 114"/>
                  <a:gd name="T2" fmla="*/ 0 w 96"/>
                  <a:gd name="T3" fmla="*/ 7596 h 114"/>
                  <a:gd name="T4" fmla="*/ 0 w 96"/>
                  <a:gd name="T5" fmla="*/ 7710 h 114"/>
                  <a:gd name="T6" fmla="*/ 51 w 96"/>
                  <a:gd name="T7" fmla="*/ 7710 h 114"/>
                  <a:gd name="T8" fmla="*/ 58 w 96"/>
                  <a:gd name="T9" fmla="*/ 7709 h 114"/>
                  <a:gd name="T10" fmla="*/ 86 w 96"/>
                  <a:gd name="T11" fmla="*/ 7691 h 114"/>
                  <a:gd name="T12" fmla="*/ 23 w 96"/>
                  <a:gd name="T13" fmla="*/ 7691 h 114"/>
                  <a:gd name="T14" fmla="*/ 23 w 96"/>
                  <a:gd name="T15" fmla="*/ 7615 h 114"/>
                  <a:gd name="T16" fmla="*/ 86 w 96"/>
                  <a:gd name="T17" fmla="*/ 7615 h 114"/>
                  <a:gd name="T18" fmla="*/ 85 w 96"/>
                  <a:gd name="T19" fmla="*/ 7613 h 114"/>
                  <a:gd name="T20" fmla="*/ 81 w 96"/>
                  <a:gd name="T21" fmla="*/ 7608 h 114"/>
                  <a:gd name="T22" fmla="*/ 76 w 96"/>
                  <a:gd name="T23" fmla="*/ 7603 h 114"/>
                  <a:gd name="T24" fmla="*/ 70 w 96"/>
                  <a:gd name="T25" fmla="*/ 7600 h 114"/>
                  <a:gd name="T26" fmla="*/ 58 w 96"/>
                  <a:gd name="T27" fmla="*/ 7596 h 114"/>
                  <a:gd name="T28" fmla="*/ 51 w 96"/>
                  <a:gd name="T29" fmla="*/ 7596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6"/>
                  <a:gd name="T46" fmla="*/ 0 h 114"/>
                  <a:gd name="T47" fmla="*/ 96 w 96"/>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6" h="114">
                    <a:moveTo>
                      <a:pt x="51" y="0"/>
                    </a:moveTo>
                    <a:lnTo>
                      <a:pt x="0" y="0"/>
                    </a:lnTo>
                    <a:lnTo>
                      <a:pt x="0" y="114"/>
                    </a:lnTo>
                    <a:lnTo>
                      <a:pt x="51" y="114"/>
                    </a:lnTo>
                    <a:lnTo>
                      <a:pt x="58" y="113"/>
                    </a:lnTo>
                    <a:lnTo>
                      <a:pt x="86" y="95"/>
                    </a:lnTo>
                    <a:lnTo>
                      <a:pt x="23" y="95"/>
                    </a:lnTo>
                    <a:lnTo>
                      <a:pt x="23" y="19"/>
                    </a:lnTo>
                    <a:lnTo>
                      <a:pt x="86" y="19"/>
                    </a:lnTo>
                    <a:lnTo>
                      <a:pt x="85" y="17"/>
                    </a:lnTo>
                    <a:lnTo>
                      <a:pt x="81" y="12"/>
                    </a:lnTo>
                    <a:lnTo>
                      <a:pt x="76" y="7"/>
                    </a:lnTo>
                    <a:lnTo>
                      <a:pt x="70" y="4"/>
                    </a:lnTo>
                    <a:lnTo>
                      <a:pt x="58" y="0"/>
                    </a:lnTo>
                    <a:lnTo>
                      <a:pt x="51"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16" name="Freeform 640"/>
              <p:cNvSpPr>
                <a:spLocks/>
              </p:cNvSpPr>
              <p:nvPr/>
            </p:nvSpPr>
            <p:spPr bwMode="auto">
              <a:xfrm>
                <a:off x="1903" y="7596"/>
                <a:ext cx="96" cy="114"/>
              </a:xfrm>
              <a:custGeom>
                <a:avLst/>
                <a:gdLst>
                  <a:gd name="T0" fmla="*/ 86 w 96"/>
                  <a:gd name="T1" fmla="*/ 7615 h 114"/>
                  <a:gd name="T2" fmla="*/ 42 w 96"/>
                  <a:gd name="T3" fmla="*/ 7615 h 114"/>
                  <a:gd name="T4" fmla="*/ 49 w 96"/>
                  <a:gd name="T5" fmla="*/ 7615 h 114"/>
                  <a:gd name="T6" fmla="*/ 52 w 96"/>
                  <a:gd name="T7" fmla="*/ 7616 h 114"/>
                  <a:gd name="T8" fmla="*/ 69 w 96"/>
                  <a:gd name="T9" fmla="*/ 7633 h 114"/>
                  <a:gd name="T10" fmla="*/ 71 w 96"/>
                  <a:gd name="T11" fmla="*/ 7637 h 114"/>
                  <a:gd name="T12" fmla="*/ 71 w 96"/>
                  <a:gd name="T13" fmla="*/ 7643 h 114"/>
                  <a:gd name="T14" fmla="*/ 71 w 96"/>
                  <a:gd name="T15" fmla="*/ 7663 h 114"/>
                  <a:gd name="T16" fmla="*/ 71 w 96"/>
                  <a:gd name="T17" fmla="*/ 7669 h 114"/>
                  <a:gd name="T18" fmla="*/ 69 w 96"/>
                  <a:gd name="T19" fmla="*/ 7674 h 114"/>
                  <a:gd name="T20" fmla="*/ 68 w 96"/>
                  <a:gd name="T21" fmla="*/ 7679 h 114"/>
                  <a:gd name="T22" fmla="*/ 54 w 96"/>
                  <a:gd name="T23" fmla="*/ 7690 h 114"/>
                  <a:gd name="T24" fmla="*/ 51 w 96"/>
                  <a:gd name="T25" fmla="*/ 7690 h 114"/>
                  <a:gd name="T26" fmla="*/ 46 w 96"/>
                  <a:gd name="T27" fmla="*/ 7691 h 114"/>
                  <a:gd name="T28" fmla="*/ 86 w 96"/>
                  <a:gd name="T29" fmla="*/ 7691 h 114"/>
                  <a:gd name="T30" fmla="*/ 89 w 96"/>
                  <a:gd name="T31" fmla="*/ 7687 h 114"/>
                  <a:gd name="T32" fmla="*/ 92 w 96"/>
                  <a:gd name="T33" fmla="*/ 7678 h 114"/>
                  <a:gd name="T34" fmla="*/ 94 w 96"/>
                  <a:gd name="T35" fmla="*/ 7672 h 114"/>
                  <a:gd name="T36" fmla="*/ 95 w 96"/>
                  <a:gd name="T37" fmla="*/ 7663 h 114"/>
                  <a:gd name="T38" fmla="*/ 95 w 96"/>
                  <a:gd name="T39" fmla="*/ 7643 h 114"/>
                  <a:gd name="T40" fmla="*/ 94 w 96"/>
                  <a:gd name="T41" fmla="*/ 7634 h 114"/>
                  <a:gd name="T42" fmla="*/ 92 w 96"/>
                  <a:gd name="T43" fmla="*/ 7627 h 114"/>
                  <a:gd name="T44" fmla="*/ 89 w 96"/>
                  <a:gd name="T45" fmla="*/ 7620 h 114"/>
                  <a:gd name="T46" fmla="*/ 86 w 96"/>
                  <a:gd name="T47" fmla="*/ 7615 h 11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6"/>
                  <a:gd name="T73" fmla="*/ 0 h 114"/>
                  <a:gd name="T74" fmla="*/ 96 w 96"/>
                  <a:gd name="T75" fmla="*/ 114 h 11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6" h="114">
                    <a:moveTo>
                      <a:pt x="86" y="19"/>
                    </a:moveTo>
                    <a:lnTo>
                      <a:pt x="42" y="19"/>
                    </a:lnTo>
                    <a:lnTo>
                      <a:pt x="49" y="19"/>
                    </a:lnTo>
                    <a:lnTo>
                      <a:pt x="52" y="20"/>
                    </a:lnTo>
                    <a:lnTo>
                      <a:pt x="69" y="37"/>
                    </a:lnTo>
                    <a:lnTo>
                      <a:pt x="71" y="41"/>
                    </a:lnTo>
                    <a:lnTo>
                      <a:pt x="71" y="47"/>
                    </a:lnTo>
                    <a:lnTo>
                      <a:pt x="71" y="67"/>
                    </a:lnTo>
                    <a:lnTo>
                      <a:pt x="71" y="73"/>
                    </a:lnTo>
                    <a:lnTo>
                      <a:pt x="69" y="78"/>
                    </a:lnTo>
                    <a:lnTo>
                      <a:pt x="68" y="83"/>
                    </a:lnTo>
                    <a:lnTo>
                      <a:pt x="54" y="94"/>
                    </a:lnTo>
                    <a:lnTo>
                      <a:pt x="51" y="94"/>
                    </a:lnTo>
                    <a:lnTo>
                      <a:pt x="46" y="95"/>
                    </a:lnTo>
                    <a:lnTo>
                      <a:pt x="86" y="95"/>
                    </a:lnTo>
                    <a:lnTo>
                      <a:pt x="89" y="91"/>
                    </a:lnTo>
                    <a:lnTo>
                      <a:pt x="92" y="82"/>
                    </a:lnTo>
                    <a:lnTo>
                      <a:pt x="94" y="76"/>
                    </a:lnTo>
                    <a:lnTo>
                      <a:pt x="95" y="67"/>
                    </a:lnTo>
                    <a:lnTo>
                      <a:pt x="95" y="47"/>
                    </a:lnTo>
                    <a:lnTo>
                      <a:pt x="94" y="38"/>
                    </a:lnTo>
                    <a:lnTo>
                      <a:pt x="92" y="31"/>
                    </a:lnTo>
                    <a:lnTo>
                      <a:pt x="89" y="24"/>
                    </a:lnTo>
                    <a:lnTo>
                      <a:pt x="86" y="19"/>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199" name="Group 641"/>
            <p:cNvGrpSpPr>
              <a:grpSpLocks/>
            </p:cNvGrpSpPr>
            <p:nvPr/>
          </p:nvGrpSpPr>
          <p:grpSpPr bwMode="auto">
            <a:xfrm>
              <a:off x="2029" y="7596"/>
              <a:ext cx="2" cy="114"/>
              <a:chOff x="2029" y="7596"/>
              <a:chExt cx="2" cy="114"/>
            </a:xfrm>
          </p:grpSpPr>
          <p:sp>
            <p:nvSpPr>
              <p:cNvPr id="39314" name="Freeform 642"/>
              <p:cNvSpPr>
                <a:spLocks/>
              </p:cNvSpPr>
              <p:nvPr/>
            </p:nvSpPr>
            <p:spPr bwMode="auto">
              <a:xfrm>
                <a:off x="2029" y="7596"/>
                <a:ext cx="2" cy="114"/>
              </a:xfrm>
              <a:custGeom>
                <a:avLst/>
                <a:gdLst>
                  <a:gd name="T0" fmla="*/ 0 w 2"/>
                  <a:gd name="T1" fmla="*/ 7596 h 114"/>
                  <a:gd name="T2" fmla="*/ 0 w 2"/>
                  <a:gd name="T3" fmla="*/ 7710 h 114"/>
                  <a:gd name="T4" fmla="*/ 0 60000 65536"/>
                  <a:gd name="T5" fmla="*/ 0 60000 65536"/>
                  <a:gd name="T6" fmla="*/ 0 w 2"/>
                  <a:gd name="T7" fmla="*/ 0 h 114"/>
                  <a:gd name="T8" fmla="*/ 2 w 2"/>
                  <a:gd name="T9" fmla="*/ 114 h 114"/>
                </a:gdLst>
                <a:ahLst/>
                <a:cxnLst>
                  <a:cxn ang="T4">
                    <a:pos x="T0" y="T1"/>
                  </a:cxn>
                  <a:cxn ang="T5">
                    <a:pos x="T2" y="T3"/>
                  </a:cxn>
                </a:cxnLst>
                <a:rect l="T6" t="T7" r="T8" b="T9"/>
                <a:pathLst>
                  <a:path w="2" h="114">
                    <a:moveTo>
                      <a:pt x="0" y="0"/>
                    </a:moveTo>
                    <a:lnTo>
                      <a:pt x="0" y="114"/>
                    </a:lnTo>
                  </a:path>
                </a:pathLst>
              </a:custGeom>
              <a:noFill/>
              <a:ln w="15977">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200" name="Group 643"/>
            <p:cNvGrpSpPr>
              <a:grpSpLocks/>
            </p:cNvGrpSpPr>
            <p:nvPr/>
          </p:nvGrpSpPr>
          <p:grpSpPr bwMode="auto">
            <a:xfrm>
              <a:off x="2051" y="7596"/>
              <a:ext cx="115" cy="114"/>
              <a:chOff x="2051" y="7596"/>
              <a:chExt cx="115" cy="114"/>
            </a:xfrm>
          </p:grpSpPr>
          <p:sp>
            <p:nvSpPr>
              <p:cNvPr id="39311" name="Freeform 644"/>
              <p:cNvSpPr>
                <a:spLocks/>
              </p:cNvSpPr>
              <p:nvPr/>
            </p:nvSpPr>
            <p:spPr bwMode="auto">
              <a:xfrm>
                <a:off x="2051" y="7596"/>
                <a:ext cx="115" cy="114"/>
              </a:xfrm>
              <a:custGeom>
                <a:avLst/>
                <a:gdLst>
                  <a:gd name="T0" fmla="*/ 68 w 115"/>
                  <a:gd name="T1" fmla="*/ 7596 h 114"/>
                  <a:gd name="T2" fmla="*/ 44 w 115"/>
                  <a:gd name="T3" fmla="*/ 7596 h 114"/>
                  <a:gd name="T4" fmla="*/ 0 w 115"/>
                  <a:gd name="T5" fmla="*/ 7710 h 114"/>
                  <a:gd name="T6" fmla="*/ 24 w 115"/>
                  <a:gd name="T7" fmla="*/ 7710 h 114"/>
                  <a:gd name="T8" fmla="*/ 34 w 115"/>
                  <a:gd name="T9" fmla="*/ 7684 h 114"/>
                  <a:gd name="T10" fmla="*/ 104 w 115"/>
                  <a:gd name="T11" fmla="*/ 7684 h 114"/>
                  <a:gd name="T12" fmla="*/ 96 w 115"/>
                  <a:gd name="T13" fmla="*/ 7665 h 114"/>
                  <a:gd name="T14" fmla="*/ 41 w 115"/>
                  <a:gd name="T15" fmla="*/ 7665 h 114"/>
                  <a:gd name="T16" fmla="*/ 56 w 115"/>
                  <a:gd name="T17" fmla="*/ 7622 h 114"/>
                  <a:gd name="T18" fmla="*/ 79 w 115"/>
                  <a:gd name="T19" fmla="*/ 7622 h 114"/>
                  <a:gd name="T20" fmla="*/ 68 w 115"/>
                  <a:gd name="T21" fmla="*/ 7596 h 1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5"/>
                  <a:gd name="T34" fmla="*/ 0 h 114"/>
                  <a:gd name="T35" fmla="*/ 115 w 115"/>
                  <a:gd name="T36" fmla="*/ 114 h 11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5" h="114">
                    <a:moveTo>
                      <a:pt x="68" y="0"/>
                    </a:moveTo>
                    <a:lnTo>
                      <a:pt x="44" y="0"/>
                    </a:lnTo>
                    <a:lnTo>
                      <a:pt x="0" y="114"/>
                    </a:lnTo>
                    <a:lnTo>
                      <a:pt x="24" y="114"/>
                    </a:lnTo>
                    <a:lnTo>
                      <a:pt x="34" y="88"/>
                    </a:lnTo>
                    <a:lnTo>
                      <a:pt x="104" y="88"/>
                    </a:lnTo>
                    <a:lnTo>
                      <a:pt x="96" y="69"/>
                    </a:lnTo>
                    <a:lnTo>
                      <a:pt x="41" y="69"/>
                    </a:lnTo>
                    <a:lnTo>
                      <a:pt x="56" y="26"/>
                    </a:lnTo>
                    <a:lnTo>
                      <a:pt x="79" y="26"/>
                    </a:lnTo>
                    <a:lnTo>
                      <a:pt x="68"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12" name="Freeform 645"/>
              <p:cNvSpPr>
                <a:spLocks/>
              </p:cNvSpPr>
              <p:nvPr/>
            </p:nvSpPr>
            <p:spPr bwMode="auto">
              <a:xfrm>
                <a:off x="2051" y="7596"/>
                <a:ext cx="115" cy="114"/>
              </a:xfrm>
              <a:custGeom>
                <a:avLst/>
                <a:gdLst>
                  <a:gd name="T0" fmla="*/ 104 w 115"/>
                  <a:gd name="T1" fmla="*/ 7684 h 114"/>
                  <a:gd name="T2" fmla="*/ 79 w 115"/>
                  <a:gd name="T3" fmla="*/ 7684 h 114"/>
                  <a:gd name="T4" fmla="*/ 89 w 115"/>
                  <a:gd name="T5" fmla="*/ 7710 h 114"/>
                  <a:gd name="T6" fmla="*/ 114 w 115"/>
                  <a:gd name="T7" fmla="*/ 7710 h 114"/>
                  <a:gd name="T8" fmla="*/ 104 w 115"/>
                  <a:gd name="T9" fmla="*/ 7684 h 114"/>
                  <a:gd name="T10" fmla="*/ 0 60000 65536"/>
                  <a:gd name="T11" fmla="*/ 0 60000 65536"/>
                  <a:gd name="T12" fmla="*/ 0 60000 65536"/>
                  <a:gd name="T13" fmla="*/ 0 60000 65536"/>
                  <a:gd name="T14" fmla="*/ 0 60000 65536"/>
                  <a:gd name="T15" fmla="*/ 0 w 115"/>
                  <a:gd name="T16" fmla="*/ 0 h 114"/>
                  <a:gd name="T17" fmla="*/ 115 w 115"/>
                  <a:gd name="T18" fmla="*/ 114 h 114"/>
                </a:gdLst>
                <a:ahLst/>
                <a:cxnLst>
                  <a:cxn ang="T10">
                    <a:pos x="T0" y="T1"/>
                  </a:cxn>
                  <a:cxn ang="T11">
                    <a:pos x="T2" y="T3"/>
                  </a:cxn>
                  <a:cxn ang="T12">
                    <a:pos x="T4" y="T5"/>
                  </a:cxn>
                  <a:cxn ang="T13">
                    <a:pos x="T6" y="T7"/>
                  </a:cxn>
                  <a:cxn ang="T14">
                    <a:pos x="T8" y="T9"/>
                  </a:cxn>
                </a:cxnLst>
                <a:rect l="T15" t="T16" r="T17" b="T18"/>
                <a:pathLst>
                  <a:path w="115" h="114">
                    <a:moveTo>
                      <a:pt x="104" y="88"/>
                    </a:moveTo>
                    <a:lnTo>
                      <a:pt x="79" y="88"/>
                    </a:lnTo>
                    <a:lnTo>
                      <a:pt x="89" y="114"/>
                    </a:lnTo>
                    <a:lnTo>
                      <a:pt x="114" y="114"/>
                    </a:lnTo>
                    <a:lnTo>
                      <a:pt x="104" y="88"/>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13" name="Freeform 646"/>
              <p:cNvSpPr>
                <a:spLocks/>
              </p:cNvSpPr>
              <p:nvPr/>
            </p:nvSpPr>
            <p:spPr bwMode="auto">
              <a:xfrm>
                <a:off x="2051" y="7596"/>
                <a:ext cx="115" cy="114"/>
              </a:xfrm>
              <a:custGeom>
                <a:avLst/>
                <a:gdLst>
                  <a:gd name="T0" fmla="*/ 79 w 115"/>
                  <a:gd name="T1" fmla="*/ 7622 h 114"/>
                  <a:gd name="T2" fmla="*/ 56 w 115"/>
                  <a:gd name="T3" fmla="*/ 7622 h 114"/>
                  <a:gd name="T4" fmla="*/ 72 w 115"/>
                  <a:gd name="T5" fmla="*/ 7665 h 114"/>
                  <a:gd name="T6" fmla="*/ 96 w 115"/>
                  <a:gd name="T7" fmla="*/ 7665 h 114"/>
                  <a:gd name="T8" fmla="*/ 79 w 115"/>
                  <a:gd name="T9" fmla="*/ 7622 h 114"/>
                  <a:gd name="T10" fmla="*/ 0 60000 65536"/>
                  <a:gd name="T11" fmla="*/ 0 60000 65536"/>
                  <a:gd name="T12" fmla="*/ 0 60000 65536"/>
                  <a:gd name="T13" fmla="*/ 0 60000 65536"/>
                  <a:gd name="T14" fmla="*/ 0 60000 65536"/>
                  <a:gd name="T15" fmla="*/ 0 w 115"/>
                  <a:gd name="T16" fmla="*/ 0 h 114"/>
                  <a:gd name="T17" fmla="*/ 115 w 115"/>
                  <a:gd name="T18" fmla="*/ 114 h 114"/>
                </a:gdLst>
                <a:ahLst/>
                <a:cxnLst>
                  <a:cxn ang="T10">
                    <a:pos x="T0" y="T1"/>
                  </a:cxn>
                  <a:cxn ang="T11">
                    <a:pos x="T2" y="T3"/>
                  </a:cxn>
                  <a:cxn ang="T12">
                    <a:pos x="T4" y="T5"/>
                  </a:cxn>
                  <a:cxn ang="T13">
                    <a:pos x="T6" y="T7"/>
                  </a:cxn>
                  <a:cxn ang="T14">
                    <a:pos x="T8" y="T9"/>
                  </a:cxn>
                </a:cxnLst>
                <a:rect l="T15" t="T16" r="T17" b="T18"/>
                <a:pathLst>
                  <a:path w="115" h="114">
                    <a:moveTo>
                      <a:pt x="79" y="26"/>
                    </a:moveTo>
                    <a:lnTo>
                      <a:pt x="56" y="26"/>
                    </a:lnTo>
                    <a:lnTo>
                      <a:pt x="72" y="69"/>
                    </a:lnTo>
                    <a:lnTo>
                      <a:pt x="96" y="69"/>
                    </a:lnTo>
                    <a:lnTo>
                      <a:pt x="79" y="26"/>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201" name="Group 647"/>
            <p:cNvGrpSpPr>
              <a:grpSpLocks/>
            </p:cNvGrpSpPr>
            <p:nvPr/>
          </p:nvGrpSpPr>
          <p:grpSpPr bwMode="auto">
            <a:xfrm>
              <a:off x="5192" y="8087"/>
              <a:ext cx="93" cy="119"/>
              <a:chOff x="5192" y="8087"/>
              <a:chExt cx="93" cy="119"/>
            </a:xfrm>
          </p:grpSpPr>
          <p:sp>
            <p:nvSpPr>
              <p:cNvPr id="39308" name="Freeform 648"/>
              <p:cNvSpPr>
                <a:spLocks/>
              </p:cNvSpPr>
              <p:nvPr/>
            </p:nvSpPr>
            <p:spPr bwMode="auto">
              <a:xfrm>
                <a:off x="5192" y="8087"/>
                <a:ext cx="93" cy="119"/>
              </a:xfrm>
              <a:custGeom>
                <a:avLst/>
                <a:gdLst>
                  <a:gd name="T0" fmla="*/ 23 w 93"/>
                  <a:gd name="T1" fmla="*/ 8164 h 119"/>
                  <a:gd name="T2" fmla="*/ 0 w 93"/>
                  <a:gd name="T3" fmla="*/ 8167 h 119"/>
                  <a:gd name="T4" fmla="*/ 2 w 93"/>
                  <a:gd name="T5" fmla="*/ 8179 h 119"/>
                  <a:gd name="T6" fmla="*/ 6 w 93"/>
                  <a:gd name="T7" fmla="*/ 8189 h 119"/>
                  <a:gd name="T8" fmla="*/ 14 w 93"/>
                  <a:gd name="T9" fmla="*/ 8196 h 119"/>
                  <a:gd name="T10" fmla="*/ 22 w 93"/>
                  <a:gd name="T11" fmla="*/ 8202 h 119"/>
                  <a:gd name="T12" fmla="*/ 33 w 93"/>
                  <a:gd name="T13" fmla="*/ 8206 h 119"/>
                  <a:gd name="T14" fmla="*/ 58 w 93"/>
                  <a:gd name="T15" fmla="*/ 8206 h 119"/>
                  <a:gd name="T16" fmla="*/ 90 w 93"/>
                  <a:gd name="T17" fmla="*/ 8186 h 119"/>
                  <a:gd name="T18" fmla="*/ 41 w 93"/>
                  <a:gd name="T19" fmla="*/ 8186 h 119"/>
                  <a:gd name="T20" fmla="*/ 35 w 93"/>
                  <a:gd name="T21" fmla="*/ 8185 h 119"/>
                  <a:gd name="T22" fmla="*/ 31 w 93"/>
                  <a:gd name="T23" fmla="*/ 8181 h 119"/>
                  <a:gd name="T24" fmla="*/ 27 w 93"/>
                  <a:gd name="T25" fmla="*/ 8177 h 119"/>
                  <a:gd name="T26" fmla="*/ 24 w 93"/>
                  <a:gd name="T27" fmla="*/ 8172 h 119"/>
                  <a:gd name="T28" fmla="*/ 23 w 93"/>
                  <a:gd name="T29" fmla="*/ 8164 h 11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3"/>
                  <a:gd name="T46" fmla="*/ 0 h 119"/>
                  <a:gd name="T47" fmla="*/ 93 w 93"/>
                  <a:gd name="T48" fmla="*/ 119 h 11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3" h="119">
                    <a:moveTo>
                      <a:pt x="23" y="77"/>
                    </a:moveTo>
                    <a:lnTo>
                      <a:pt x="0" y="80"/>
                    </a:lnTo>
                    <a:lnTo>
                      <a:pt x="2" y="92"/>
                    </a:lnTo>
                    <a:lnTo>
                      <a:pt x="6" y="102"/>
                    </a:lnTo>
                    <a:lnTo>
                      <a:pt x="14" y="109"/>
                    </a:lnTo>
                    <a:lnTo>
                      <a:pt x="22" y="115"/>
                    </a:lnTo>
                    <a:lnTo>
                      <a:pt x="33" y="119"/>
                    </a:lnTo>
                    <a:lnTo>
                      <a:pt x="58" y="119"/>
                    </a:lnTo>
                    <a:lnTo>
                      <a:pt x="90" y="99"/>
                    </a:lnTo>
                    <a:lnTo>
                      <a:pt x="41" y="99"/>
                    </a:lnTo>
                    <a:lnTo>
                      <a:pt x="35" y="98"/>
                    </a:lnTo>
                    <a:lnTo>
                      <a:pt x="31" y="94"/>
                    </a:lnTo>
                    <a:lnTo>
                      <a:pt x="27" y="90"/>
                    </a:lnTo>
                    <a:lnTo>
                      <a:pt x="24" y="85"/>
                    </a:lnTo>
                    <a:lnTo>
                      <a:pt x="23" y="77"/>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09" name="Freeform 649"/>
              <p:cNvSpPr>
                <a:spLocks/>
              </p:cNvSpPr>
              <p:nvPr/>
            </p:nvSpPr>
            <p:spPr bwMode="auto">
              <a:xfrm>
                <a:off x="5192" y="8087"/>
                <a:ext cx="93" cy="119"/>
              </a:xfrm>
              <a:custGeom>
                <a:avLst/>
                <a:gdLst>
                  <a:gd name="T0" fmla="*/ 61 w 93"/>
                  <a:gd name="T1" fmla="*/ 8087 h 119"/>
                  <a:gd name="T2" fmla="*/ 38 w 93"/>
                  <a:gd name="T3" fmla="*/ 8087 h 119"/>
                  <a:gd name="T4" fmla="*/ 30 w 93"/>
                  <a:gd name="T5" fmla="*/ 8089 h 119"/>
                  <a:gd name="T6" fmla="*/ 5 w 93"/>
                  <a:gd name="T7" fmla="*/ 8128 h 119"/>
                  <a:gd name="T8" fmla="*/ 8 w 93"/>
                  <a:gd name="T9" fmla="*/ 8136 h 119"/>
                  <a:gd name="T10" fmla="*/ 20 w 93"/>
                  <a:gd name="T11" fmla="*/ 8147 h 119"/>
                  <a:gd name="T12" fmla="*/ 29 w 93"/>
                  <a:gd name="T13" fmla="*/ 8151 h 119"/>
                  <a:gd name="T14" fmla="*/ 57 w 93"/>
                  <a:gd name="T15" fmla="*/ 8158 h 119"/>
                  <a:gd name="T16" fmla="*/ 59 w 93"/>
                  <a:gd name="T17" fmla="*/ 8159 h 119"/>
                  <a:gd name="T18" fmla="*/ 63 w 93"/>
                  <a:gd name="T19" fmla="*/ 8160 h 119"/>
                  <a:gd name="T20" fmla="*/ 66 w 93"/>
                  <a:gd name="T21" fmla="*/ 8162 h 119"/>
                  <a:gd name="T22" fmla="*/ 69 w 93"/>
                  <a:gd name="T23" fmla="*/ 8166 h 119"/>
                  <a:gd name="T24" fmla="*/ 70 w 93"/>
                  <a:gd name="T25" fmla="*/ 8168 h 119"/>
                  <a:gd name="T26" fmla="*/ 70 w 93"/>
                  <a:gd name="T27" fmla="*/ 8175 h 119"/>
                  <a:gd name="T28" fmla="*/ 68 w 93"/>
                  <a:gd name="T29" fmla="*/ 8178 h 119"/>
                  <a:gd name="T30" fmla="*/ 65 w 93"/>
                  <a:gd name="T31" fmla="*/ 8181 h 119"/>
                  <a:gd name="T32" fmla="*/ 61 w 93"/>
                  <a:gd name="T33" fmla="*/ 8185 h 119"/>
                  <a:gd name="T34" fmla="*/ 55 w 93"/>
                  <a:gd name="T35" fmla="*/ 8186 h 119"/>
                  <a:gd name="T36" fmla="*/ 90 w 93"/>
                  <a:gd name="T37" fmla="*/ 8186 h 119"/>
                  <a:gd name="T38" fmla="*/ 92 w 93"/>
                  <a:gd name="T39" fmla="*/ 8183 h 119"/>
                  <a:gd name="T40" fmla="*/ 93 w 93"/>
                  <a:gd name="T41" fmla="*/ 8177 h 119"/>
                  <a:gd name="T42" fmla="*/ 93 w 93"/>
                  <a:gd name="T43" fmla="*/ 8163 h 119"/>
                  <a:gd name="T44" fmla="*/ 92 w 93"/>
                  <a:gd name="T45" fmla="*/ 8157 h 119"/>
                  <a:gd name="T46" fmla="*/ 89 w 93"/>
                  <a:gd name="T47" fmla="*/ 8152 h 119"/>
                  <a:gd name="T48" fmla="*/ 86 w 93"/>
                  <a:gd name="T49" fmla="*/ 8147 h 119"/>
                  <a:gd name="T50" fmla="*/ 40 w 93"/>
                  <a:gd name="T51" fmla="*/ 8130 h 119"/>
                  <a:gd name="T52" fmla="*/ 33 w 93"/>
                  <a:gd name="T53" fmla="*/ 8127 h 119"/>
                  <a:gd name="T54" fmla="*/ 30 w 93"/>
                  <a:gd name="T55" fmla="*/ 8125 h 119"/>
                  <a:gd name="T56" fmla="*/ 28 w 93"/>
                  <a:gd name="T57" fmla="*/ 8123 h 119"/>
                  <a:gd name="T58" fmla="*/ 27 w 93"/>
                  <a:gd name="T59" fmla="*/ 8120 h 119"/>
                  <a:gd name="T60" fmla="*/ 27 w 93"/>
                  <a:gd name="T61" fmla="*/ 8115 h 119"/>
                  <a:gd name="T62" fmla="*/ 28 w 93"/>
                  <a:gd name="T63" fmla="*/ 8112 h 119"/>
                  <a:gd name="T64" fmla="*/ 34 w 93"/>
                  <a:gd name="T65" fmla="*/ 8108 h 119"/>
                  <a:gd name="T66" fmla="*/ 39 w 93"/>
                  <a:gd name="T67" fmla="*/ 8106 h 119"/>
                  <a:gd name="T68" fmla="*/ 87 w 93"/>
                  <a:gd name="T69" fmla="*/ 8106 h 119"/>
                  <a:gd name="T70" fmla="*/ 86 w 93"/>
                  <a:gd name="T71" fmla="*/ 8103 h 119"/>
                  <a:gd name="T72" fmla="*/ 79 w 93"/>
                  <a:gd name="T73" fmla="*/ 8097 h 119"/>
                  <a:gd name="T74" fmla="*/ 71 w 93"/>
                  <a:gd name="T75" fmla="*/ 8090 h 119"/>
                  <a:gd name="T76" fmla="*/ 61 w 93"/>
                  <a:gd name="T77" fmla="*/ 8087 h 11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3"/>
                  <a:gd name="T118" fmla="*/ 0 h 119"/>
                  <a:gd name="T119" fmla="*/ 93 w 93"/>
                  <a:gd name="T120" fmla="*/ 119 h 11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3" h="119">
                    <a:moveTo>
                      <a:pt x="61" y="0"/>
                    </a:moveTo>
                    <a:lnTo>
                      <a:pt x="38" y="0"/>
                    </a:lnTo>
                    <a:lnTo>
                      <a:pt x="30" y="2"/>
                    </a:lnTo>
                    <a:lnTo>
                      <a:pt x="5" y="41"/>
                    </a:lnTo>
                    <a:lnTo>
                      <a:pt x="8" y="49"/>
                    </a:lnTo>
                    <a:lnTo>
                      <a:pt x="20" y="60"/>
                    </a:lnTo>
                    <a:lnTo>
                      <a:pt x="29" y="64"/>
                    </a:lnTo>
                    <a:lnTo>
                      <a:pt x="57" y="71"/>
                    </a:lnTo>
                    <a:lnTo>
                      <a:pt x="59" y="72"/>
                    </a:lnTo>
                    <a:lnTo>
                      <a:pt x="63" y="73"/>
                    </a:lnTo>
                    <a:lnTo>
                      <a:pt x="66" y="75"/>
                    </a:lnTo>
                    <a:lnTo>
                      <a:pt x="69" y="79"/>
                    </a:lnTo>
                    <a:lnTo>
                      <a:pt x="70" y="81"/>
                    </a:lnTo>
                    <a:lnTo>
                      <a:pt x="70" y="88"/>
                    </a:lnTo>
                    <a:lnTo>
                      <a:pt x="68" y="91"/>
                    </a:lnTo>
                    <a:lnTo>
                      <a:pt x="65" y="94"/>
                    </a:lnTo>
                    <a:lnTo>
                      <a:pt x="61" y="98"/>
                    </a:lnTo>
                    <a:lnTo>
                      <a:pt x="55" y="99"/>
                    </a:lnTo>
                    <a:lnTo>
                      <a:pt x="90" y="99"/>
                    </a:lnTo>
                    <a:lnTo>
                      <a:pt x="92" y="96"/>
                    </a:lnTo>
                    <a:lnTo>
                      <a:pt x="93" y="90"/>
                    </a:lnTo>
                    <a:lnTo>
                      <a:pt x="93" y="76"/>
                    </a:lnTo>
                    <a:lnTo>
                      <a:pt x="92" y="70"/>
                    </a:lnTo>
                    <a:lnTo>
                      <a:pt x="89" y="65"/>
                    </a:lnTo>
                    <a:lnTo>
                      <a:pt x="86" y="60"/>
                    </a:lnTo>
                    <a:lnTo>
                      <a:pt x="40" y="43"/>
                    </a:lnTo>
                    <a:lnTo>
                      <a:pt x="33" y="40"/>
                    </a:lnTo>
                    <a:lnTo>
                      <a:pt x="30" y="38"/>
                    </a:lnTo>
                    <a:lnTo>
                      <a:pt x="28" y="36"/>
                    </a:lnTo>
                    <a:lnTo>
                      <a:pt x="27" y="33"/>
                    </a:lnTo>
                    <a:lnTo>
                      <a:pt x="27" y="28"/>
                    </a:lnTo>
                    <a:lnTo>
                      <a:pt x="28" y="25"/>
                    </a:lnTo>
                    <a:lnTo>
                      <a:pt x="34" y="21"/>
                    </a:lnTo>
                    <a:lnTo>
                      <a:pt x="39" y="19"/>
                    </a:lnTo>
                    <a:lnTo>
                      <a:pt x="87" y="19"/>
                    </a:lnTo>
                    <a:lnTo>
                      <a:pt x="86" y="16"/>
                    </a:lnTo>
                    <a:lnTo>
                      <a:pt x="79" y="10"/>
                    </a:lnTo>
                    <a:lnTo>
                      <a:pt x="71" y="3"/>
                    </a:lnTo>
                    <a:lnTo>
                      <a:pt x="61"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10" name="Freeform 650"/>
              <p:cNvSpPr>
                <a:spLocks/>
              </p:cNvSpPr>
              <p:nvPr/>
            </p:nvSpPr>
            <p:spPr bwMode="auto">
              <a:xfrm>
                <a:off x="5192" y="8087"/>
                <a:ext cx="93" cy="119"/>
              </a:xfrm>
              <a:custGeom>
                <a:avLst/>
                <a:gdLst>
                  <a:gd name="T0" fmla="*/ 87 w 93"/>
                  <a:gd name="T1" fmla="*/ 8106 h 119"/>
                  <a:gd name="T2" fmla="*/ 52 w 93"/>
                  <a:gd name="T3" fmla="*/ 8106 h 119"/>
                  <a:gd name="T4" fmla="*/ 57 w 93"/>
                  <a:gd name="T5" fmla="*/ 8108 h 119"/>
                  <a:gd name="T6" fmla="*/ 61 w 93"/>
                  <a:gd name="T7" fmla="*/ 8110 h 119"/>
                  <a:gd name="T8" fmla="*/ 64 w 93"/>
                  <a:gd name="T9" fmla="*/ 8113 h 119"/>
                  <a:gd name="T10" fmla="*/ 66 w 93"/>
                  <a:gd name="T11" fmla="*/ 8117 h 119"/>
                  <a:gd name="T12" fmla="*/ 67 w 93"/>
                  <a:gd name="T13" fmla="*/ 8123 h 119"/>
                  <a:gd name="T14" fmla="*/ 90 w 93"/>
                  <a:gd name="T15" fmla="*/ 8122 h 119"/>
                  <a:gd name="T16" fmla="*/ 90 w 93"/>
                  <a:gd name="T17" fmla="*/ 8112 h 119"/>
                  <a:gd name="T18" fmla="*/ 87 w 93"/>
                  <a:gd name="T19" fmla="*/ 8106 h 1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3"/>
                  <a:gd name="T31" fmla="*/ 0 h 119"/>
                  <a:gd name="T32" fmla="*/ 93 w 93"/>
                  <a:gd name="T33" fmla="*/ 119 h 1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3" h="119">
                    <a:moveTo>
                      <a:pt x="87" y="19"/>
                    </a:moveTo>
                    <a:lnTo>
                      <a:pt x="52" y="19"/>
                    </a:lnTo>
                    <a:lnTo>
                      <a:pt x="57" y="21"/>
                    </a:lnTo>
                    <a:lnTo>
                      <a:pt x="61" y="23"/>
                    </a:lnTo>
                    <a:lnTo>
                      <a:pt x="64" y="26"/>
                    </a:lnTo>
                    <a:lnTo>
                      <a:pt x="66" y="30"/>
                    </a:lnTo>
                    <a:lnTo>
                      <a:pt x="67" y="36"/>
                    </a:lnTo>
                    <a:lnTo>
                      <a:pt x="90" y="35"/>
                    </a:lnTo>
                    <a:lnTo>
                      <a:pt x="90" y="25"/>
                    </a:lnTo>
                    <a:lnTo>
                      <a:pt x="87" y="19"/>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202" name="Group 651"/>
            <p:cNvGrpSpPr>
              <a:grpSpLocks/>
            </p:cNvGrpSpPr>
            <p:nvPr/>
          </p:nvGrpSpPr>
          <p:grpSpPr bwMode="auto">
            <a:xfrm>
              <a:off x="5305" y="8089"/>
              <a:ext cx="91" cy="116"/>
              <a:chOff x="5305" y="8089"/>
              <a:chExt cx="91" cy="116"/>
            </a:xfrm>
          </p:grpSpPr>
          <p:sp>
            <p:nvSpPr>
              <p:cNvPr id="39306" name="Freeform 652"/>
              <p:cNvSpPr>
                <a:spLocks/>
              </p:cNvSpPr>
              <p:nvPr/>
            </p:nvSpPr>
            <p:spPr bwMode="auto">
              <a:xfrm>
                <a:off x="5305" y="8089"/>
                <a:ext cx="91" cy="116"/>
              </a:xfrm>
              <a:custGeom>
                <a:avLst/>
                <a:gdLst>
                  <a:gd name="T0" fmla="*/ 23 w 91"/>
                  <a:gd name="T1" fmla="*/ 8089 h 116"/>
                  <a:gd name="T2" fmla="*/ 0 w 91"/>
                  <a:gd name="T3" fmla="*/ 8089 h 116"/>
                  <a:gd name="T4" fmla="*/ 0 w 91"/>
                  <a:gd name="T5" fmla="*/ 8163 h 116"/>
                  <a:gd name="T6" fmla="*/ 36 w 91"/>
                  <a:gd name="T7" fmla="*/ 8206 h 116"/>
                  <a:gd name="T8" fmla="*/ 56 w 91"/>
                  <a:gd name="T9" fmla="*/ 8206 h 116"/>
                  <a:gd name="T10" fmla="*/ 63 w 91"/>
                  <a:gd name="T11" fmla="*/ 8205 h 116"/>
                  <a:gd name="T12" fmla="*/ 69 w 91"/>
                  <a:gd name="T13" fmla="*/ 8202 h 116"/>
                  <a:gd name="T14" fmla="*/ 74 w 91"/>
                  <a:gd name="T15" fmla="*/ 8200 h 116"/>
                  <a:gd name="T16" fmla="*/ 79 w 91"/>
                  <a:gd name="T17" fmla="*/ 8197 h 116"/>
                  <a:gd name="T18" fmla="*/ 82 w 91"/>
                  <a:gd name="T19" fmla="*/ 8193 h 116"/>
                  <a:gd name="T20" fmla="*/ 85 w 91"/>
                  <a:gd name="T21" fmla="*/ 8189 h 116"/>
                  <a:gd name="T22" fmla="*/ 87 w 91"/>
                  <a:gd name="T23" fmla="*/ 8186 h 116"/>
                  <a:gd name="T24" fmla="*/ 40 w 91"/>
                  <a:gd name="T25" fmla="*/ 8186 h 116"/>
                  <a:gd name="T26" fmla="*/ 35 w 91"/>
                  <a:gd name="T27" fmla="*/ 8185 h 116"/>
                  <a:gd name="T28" fmla="*/ 31 w 91"/>
                  <a:gd name="T29" fmla="*/ 8182 h 116"/>
                  <a:gd name="T30" fmla="*/ 27 w 91"/>
                  <a:gd name="T31" fmla="*/ 8179 h 116"/>
                  <a:gd name="T32" fmla="*/ 25 w 91"/>
                  <a:gd name="T33" fmla="*/ 8175 h 116"/>
                  <a:gd name="T34" fmla="*/ 24 w 91"/>
                  <a:gd name="T35" fmla="*/ 8170 h 116"/>
                  <a:gd name="T36" fmla="*/ 23 w 91"/>
                  <a:gd name="T37" fmla="*/ 8168 h 116"/>
                  <a:gd name="T38" fmla="*/ 23 w 91"/>
                  <a:gd name="T39" fmla="*/ 8163 h 116"/>
                  <a:gd name="T40" fmla="*/ 23 w 91"/>
                  <a:gd name="T41" fmla="*/ 8089 h 11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1"/>
                  <a:gd name="T64" fmla="*/ 0 h 116"/>
                  <a:gd name="T65" fmla="*/ 91 w 91"/>
                  <a:gd name="T66" fmla="*/ 116 h 11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1" h="116">
                    <a:moveTo>
                      <a:pt x="23" y="0"/>
                    </a:moveTo>
                    <a:lnTo>
                      <a:pt x="0" y="0"/>
                    </a:lnTo>
                    <a:lnTo>
                      <a:pt x="0" y="74"/>
                    </a:lnTo>
                    <a:lnTo>
                      <a:pt x="36" y="117"/>
                    </a:lnTo>
                    <a:lnTo>
                      <a:pt x="56" y="117"/>
                    </a:lnTo>
                    <a:lnTo>
                      <a:pt x="63" y="116"/>
                    </a:lnTo>
                    <a:lnTo>
                      <a:pt x="69" y="113"/>
                    </a:lnTo>
                    <a:lnTo>
                      <a:pt x="74" y="111"/>
                    </a:lnTo>
                    <a:lnTo>
                      <a:pt x="79" y="108"/>
                    </a:lnTo>
                    <a:lnTo>
                      <a:pt x="82" y="104"/>
                    </a:lnTo>
                    <a:lnTo>
                      <a:pt x="85" y="100"/>
                    </a:lnTo>
                    <a:lnTo>
                      <a:pt x="87" y="97"/>
                    </a:lnTo>
                    <a:lnTo>
                      <a:pt x="40" y="97"/>
                    </a:lnTo>
                    <a:lnTo>
                      <a:pt x="35" y="96"/>
                    </a:lnTo>
                    <a:lnTo>
                      <a:pt x="31" y="93"/>
                    </a:lnTo>
                    <a:lnTo>
                      <a:pt x="27" y="90"/>
                    </a:lnTo>
                    <a:lnTo>
                      <a:pt x="25" y="86"/>
                    </a:lnTo>
                    <a:lnTo>
                      <a:pt x="24" y="81"/>
                    </a:lnTo>
                    <a:lnTo>
                      <a:pt x="23" y="79"/>
                    </a:lnTo>
                    <a:lnTo>
                      <a:pt x="23" y="74"/>
                    </a:lnTo>
                    <a:lnTo>
                      <a:pt x="23"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07" name="Freeform 653"/>
              <p:cNvSpPr>
                <a:spLocks/>
              </p:cNvSpPr>
              <p:nvPr/>
            </p:nvSpPr>
            <p:spPr bwMode="auto">
              <a:xfrm>
                <a:off x="5305" y="8089"/>
                <a:ext cx="91" cy="116"/>
              </a:xfrm>
              <a:custGeom>
                <a:avLst/>
                <a:gdLst>
                  <a:gd name="T0" fmla="*/ 91 w 91"/>
                  <a:gd name="T1" fmla="*/ 8089 h 116"/>
                  <a:gd name="T2" fmla="*/ 68 w 91"/>
                  <a:gd name="T3" fmla="*/ 8089 h 116"/>
                  <a:gd name="T4" fmla="*/ 68 w 91"/>
                  <a:gd name="T5" fmla="*/ 8163 h 116"/>
                  <a:gd name="T6" fmla="*/ 67 w 91"/>
                  <a:gd name="T7" fmla="*/ 8168 h 116"/>
                  <a:gd name="T8" fmla="*/ 67 w 91"/>
                  <a:gd name="T9" fmla="*/ 8173 h 116"/>
                  <a:gd name="T10" fmla="*/ 66 w 91"/>
                  <a:gd name="T11" fmla="*/ 8176 h 116"/>
                  <a:gd name="T12" fmla="*/ 64 w 91"/>
                  <a:gd name="T13" fmla="*/ 8179 h 116"/>
                  <a:gd name="T14" fmla="*/ 61 w 91"/>
                  <a:gd name="T15" fmla="*/ 8182 h 116"/>
                  <a:gd name="T16" fmla="*/ 57 w 91"/>
                  <a:gd name="T17" fmla="*/ 8185 h 116"/>
                  <a:gd name="T18" fmla="*/ 53 w 91"/>
                  <a:gd name="T19" fmla="*/ 8186 h 116"/>
                  <a:gd name="T20" fmla="*/ 87 w 91"/>
                  <a:gd name="T21" fmla="*/ 8186 h 116"/>
                  <a:gd name="T22" fmla="*/ 88 w 91"/>
                  <a:gd name="T23" fmla="*/ 8184 h 116"/>
                  <a:gd name="T24" fmla="*/ 89 w 91"/>
                  <a:gd name="T25" fmla="*/ 8179 h 116"/>
                  <a:gd name="T26" fmla="*/ 90 w 91"/>
                  <a:gd name="T27" fmla="*/ 8173 h 116"/>
                  <a:gd name="T28" fmla="*/ 91 w 91"/>
                  <a:gd name="T29" fmla="*/ 8163 h 116"/>
                  <a:gd name="T30" fmla="*/ 91 w 91"/>
                  <a:gd name="T31" fmla="*/ 8089 h 11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1"/>
                  <a:gd name="T49" fmla="*/ 0 h 116"/>
                  <a:gd name="T50" fmla="*/ 91 w 91"/>
                  <a:gd name="T51" fmla="*/ 116 h 11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1" h="116">
                    <a:moveTo>
                      <a:pt x="91" y="0"/>
                    </a:moveTo>
                    <a:lnTo>
                      <a:pt x="68" y="0"/>
                    </a:lnTo>
                    <a:lnTo>
                      <a:pt x="68" y="74"/>
                    </a:lnTo>
                    <a:lnTo>
                      <a:pt x="67" y="79"/>
                    </a:lnTo>
                    <a:lnTo>
                      <a:pt x="67" y="84"/>
                    </a:lnTo>
                    <a:lnTo>
                      <a:pt x="66" y="87"/>
                    </a:lnTo>
                    <a:lnTo>
                      <a:pt x="64" y="90"/>
                    </a:lnTo>
                    <a:lnTo>
                      <a:pt x="61" y="93"/>
                    </a:lnTo>
                    <a:lnTo>
                      <a:pt x="57" y="96"/>
                    </a:lnTo>
                    <a:lnTo>
                      <a:pt x="53" y="97"/>
                    </a:lnTo>
                    <a:lnTo>
                      <a:pt x="87" y="97"/>
                    </a:lnTo>
                    <a:lnTo>
                      <a:pt x="88" y="95"/>
                    </a:lnTo>
                    <a:lnTo>
                      <a:pt x="89" y="90"/>
                    </a:lnTo>
                    <a:lnTo>
                      <a:pt x="90" y="84"/>
                    </a:lnTo>
                    <a:lnTo>
                      <a:pt x="91" y="74"/>
                    </a:lnTo>
                    <a:lnTo>
                      <a:pt x="91"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203" name="Group 654"/>
            <p:cNvGrpSpPr>
              <a:grpSpLocks/>
            </p:cNvGrpSpPr>
            <p:nvPr/>
          </p:nvGrpSpPr>
          <p:grpSpPr bwMode="auto">
            <a:xfrm>
              <a:off x="5420" y="8089"/>
              <a:ext cx="91" cy="114"/>
              <a:chOff x="5420" y="8089"/>
              <a:chExt cx="91" cy="114"/>
            </a:xfrm>
          </p:grpSpPr>
          <p:sp>
            <p:nvSpPr>
              <p:cNvPr id="39303" name="Freeform 655"/>
              <p:cNvSpPr>
                <a:spLocks/>
              </p:cNvSpPr>
              <p:nvPr/>
            </p:nvSpPr>
            <p:spPr bwMode="auto">
              <a:xfrm>
                <a:off x="5420" y="8089"/>
                <a:ext cx="91" cy="114"/>
              </a:xfrm>
              <a:custGeom>
                <a:avLst/>
                <a:gdLst>
                  <a:gd name="T0" fmla="*/ 23 w 91"/>
                  <a:gd name="T1" fmla="*/ 8089 h 114"/>
                  <a:gd name="T2" fmla="*/ 0 w 91"/>
                  <a:gd name="T3" fmla="*/ 8089 h 114"/>
                  <a:gd name="T4" fmla="*/ 0 w 91"/>
                  <a:gd name="T5" fmla="*/ 8204 h 114"/>
                  <a:gd name="T6" fmla="*/ 22 w 91"/>
                  <a:gd name="T7" fmla="*/ 8204 h 114"/>
                  <a:gd name="T8" fmla="*/ 22 w 91"/>
                  <a:gd name="T9" fmla="*/ 8128 h 114"/>
                  <a:gd name="T10" fmla="*/ 47 w 91"/>
                  <a:gd name="T11" fmla="*/ 8128 h 114"/>
                  <a:gd name="T12" fmla="*/ 23 w 91"/>
                  <a:gd name="T13" fmla="*/ 8089 h 114"/>
                  <a:gd name="T14" fmla="*/ 0 60000 65536"/>
                  <a:gd name="T15" fmla="*/ 0 60000 65536"/>
                  <a:gd name="T16" fmla="*/ 0 60000 65536"/>
                  <a:gd name="T17" fmla="*/ 0 60000 65536"/>
                  <a:gd name="T18" fmla="*/ 0 60000 65536"/>
                  <a:gd name="T19" fmla="*/ 0 60000 65536"/>
                  <a:gd name="T20" fmla="*/ 0 60000 65536"/>
                  <a:gd name="T21" fmla="*/ 0 w 91"/>
                  <a:gd name="T22" fmla="*/ 0 h 114"/>
                  <a:gd name="T23" fmla="*/ 91 w 91"/>
                  <a:gd name="T24" fmla="*/ 114 h 1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 h="114">
                    <a:moveTo>
                      <a:pt x="23" y="0"/>
                    </a:moveTo>
                    <a:lnTo>
                      <a:pt x="0" y="0"/>
                    </a:lnTo>
                    <a:lnTo>
                      <a:pt x="0" y="115"/>
                    </a:lnTo>
                    <a:lnTo>
                      <a:pt x="22" y="115"/>
                    </a:lnTo>
                    <a:lnTo>
                      <a:pt x="22" y="39"/>
                    </a:lnTo>
                    <a:lnTo>
                      <a:pt x="47" y="39"/>
                    </a:lnTo>
                    <a:lnTo>
                      <a:pt x="23"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04" name="Freeform 656"/>
              <p:cNvSpPr>
                <a:spLocks/>
              </p:cNvSpPr>
              <p:nvPr/>
            </p:nvSpPr>
            <p:spPr bwMode="auto">
              <a:xfrm>
                <a:off x="5420" y="8089"/>
                <a:ext cx="91" cy="114"/>
              </a:xfrm>
              <a:custGeom>
                <a:avLst/>
                <a:gdLst>
                  <a:gd name="T0" fmla="*/ 47 w 91"/>
                  <a:gd name="T1" fmla="*/ 8128 h 114"/>
                  <a:gd name="T2" fmla="*/ 22 w 91"/>
                  <a:gd name="T3" fmla="*/ 8128 h 114"/>
                  <a:gd name="T4" fmla="*/ 68 w 91"/>
                  <a:gd name="T5" fmla="*/ 8204 h 114"/>
                  <a:gd name="T6" fmla="*/ 91 w 91"/>
                  <a:gd name="T7" fmla="*/ 8204 h 114"/>
                  <a:gd name="T8" fmla="*/ 91 w 91"/>
                  <a:gd name="T9" fmla="*/ 8166 h 114"/>
                  <a:gd name="T10" fmla="*/ 70 w 91"/>
                  <a:gd name="T11" fmla="*/ 8166 h 114"/>
                  <a:gd name="T12" fmla="*/ 47 w 91"/>
                  <a:gd name="T13" fmla="*/ 8128 h 114"/>
                  <a:gd name="T14" fmla="*/ 0 60000 65536"/>
                  <a:gd name="T15" fmla="*/ 0 60000 65536"/>
                  <a:gd name="T16" fmla="*/ 0 60000 65536"/>
                  <a:gd name="T17" fmla="*/ 0 60000 65536"/>
                  <a:gd name="T18" fmla="*/ 0 60000 65536"/>
                  <a:gd name="T19" fmla="*/ 0 60000 65536"/>
                  <a:gd name="T20" fmla="*/ 0 60000 65536"/>
                  <a:gd name="T21" fmla="*/ 0 w 91"/>
                  <a:gd name="T22" fmla="*/ 0 h 114"/>
                  <a:gd name="T23" fmla="*/ 91 w 91"/>
                  <a:gd name="T24" fmla="*/ 114 h 1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 h="114">
                    <a:moveTo>
                      <a:pt x="47" y="39"/>
                    </a:moveTo>
                    <a:lnTo>
                      <a:pt x="22" y="39"/>
                    </a:lnTo>
                    <a:lnTo>
                      <a:pt x="68" y="115"/>
                    </a:lnTo>
                    <a:lnTo>
                      <a:pt x="91" y="115"/>
                    </a:lnTo>
                    <a:lnTo>
                      <a:pt x="91" y="77"/>
                    </a:lnTo>
                    <a:lnTo>
                      <a:pt x="70" y="77"/>
                    </a:lnTo>
                    <a:lnTo>
                      <a:pt x="47" y="39"/>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05" name="Freeform 657"/>
              <p:cNvSpPr>
                <a:spLocks/>
              </p:cNvSpPr>
              <p:nvPr/>
            </p:nvSpPr>
            <p:spPr bwMode="auto">
              <a:xfrm>
                <a:off x="5420" y="8089"/>
                <a:ext cx="91" cy="114"/>
              </a:xfrm>
              <a:custGeom>
                <a:avLst/>
                <a:gdLst>
                  <a:gd name="T0" fmla="*/ 91 w 91"/>
                  <a:gd name="T1" fmla="*/ 8089 h 114"/>
                  <a:gd name="T2" fmla="*/ 70 w 91"/>
                  <a:gd name="T3" fmla="*/ 8089 h 114"/>
                  <a:gd name="T4" fmla="*/ 70 w 91"/>
                  <a:gd name="T5" fmla="*/ 8166 h 114"/>
                  <a:gd name="T6" fmla="*/ 91 w 91"/>
                  <a:gd name="T7" fmla="*/ 8166 h 114"/>
                  <a:gd name="T8" fmla="*/ 91 w 91"/>
                  <a:gd name="T9" fmla="*/ 8089 h 114"/>
                  <a:gd name="T10" fmla="*/ 0 60000 65536"/>
                  <a:gd name="T11" fmla="*/ 0 60000 65536"/>
                  <a:gd name="T12" fmla="*/ 0 60000 65536"/>
                  <a:gd name="T13" fmla="*/ 0 60000 65536"/>
                  <a:gd name="T14" fmla="*/ 0 60000 65536"/>
                  <a:gd name="T15" fmla="*/ 0 w 91"/>
                  <a:gd name="T16" fmla="*/ 0 h 114"/>
                  <a:gd name="T17" fmla="*/ 91 w 91"/>
                  <a:gd name="T18" fmla="*/ 114 h 114"/>
                </a:gdLst>
                <a:ahLst/>
                <a:cxnLst>
                  <a:cxn ang="T10">
                    <a:pos x="T0" y="T1"/>
                  </a:cxn>
                  <a:cxn ang="T11">
                    <a:pos x="T2" y="T3"/>
                  </a:cxn>
                  <a:cxn ang="T12">
                    <a:pos x="T4" y="T5"/>
                  </a:cxn>
                  <a:cxn ang="T13">
                    <a:pos x="T6" y="T7"/>
                  </a:cxn>
                  <a:cxn ang="T14">
                    <a:pos x="T8" y="T9"/>
                  </a:cxn>
                </a:cxnLst>
                <a:rect l="T15" t="T16" r="T17" b="T18"/>
                <a:pathLst>
                  <a:path w="91" h="114">
                    <a:moveTo>
                      <a:pt x="91" y="0"/>
                    </a:moveTo>
                    <a:lnTo>
                      <a:pt x="70" y="0"/>
                    </a:lnTo>
                    <a:lnTo>
                      <a:pt x="70" y="77"/>
                    </a:lnTo>
                    <a:lnTo>
                      <a:pt x="91" y="77"/>
                    </a:lnTo>
                    <a:lnTo>
                      <a:pt x="91"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204" name="Group 658"/>
            <p:cNvGrpSpPr>
              <a:grpSpLocks/>
            </p:cNvGrpSpPr>
            <p:nvPr/>
          </p:nvGrpSpPr>
          <p:grpSpPr bwMode="auto">
            <a:xfrm>
              <a:off x="5536" y="8089"/>
              <a:ext cx="96" cy="114"/>
              <a:chOff x="5536" y="8089"/>
              <a:chExt cx="96" cy="114"/>
            </a:xfrm>
          </p:grpSpPr>
          <p:sp>
            <p:nvSpPr>
              <p:cNvPr id="39301" name="Freeform 659"/>
              <p:cNvSpPr>
                <a:spLocks/>
              </p:cNvSpPr>
              <p:nvPr/>
            </p:nvSpPr>
            <p:spPr bwMode="auto">
              <a:xfrm>
                <a:off x="5536" y="8089"/>
                <a:ext cx="96" cy="114"/>
              </a:xfrm>
              <a:custGeom>
                <a:avLst/>
                <a:gdLst>
                  <a:gd name="T0" fmla="*/ 51 w 96"/>
                  <a:gd name="T1" fmla="*/ 8089 h 114"/>
                  <a:gd name="T2" fmla="*/ 0 w 96"/>
                  <a:gd name="T3" fmla="*/ 8089 h 114"/>
                  <a:gd name="T4" fmla="*/ 0 w 96"/>
                  <a:gd name="T5" fmla="*/ 8204 h 114"/>
                  <a:gd name="T6" fmla="*/ 52 w 96"/>
                  <a:gd name="T7" fmla="*/ 8204 h 114"/>
                  <a:gd name="T8" fmla="*/ 58 w 96"/>
                  <a:gd name="T9" fmla="*/ 8203 h 114"/>
                  <a:gd name="T10" fmla="*/ 86 w 96"/>
                  <a:gd name="T11" fmla="*/ 8184 h 114"/>
                  <a:gd name="T12" fmla="*/ 23 w 96"/>
                  <a:gd name="T13" fmla="*/ 8184 h 114"/>
                  <a:gd name="T14" fmla="*/ 23 w 96"/>
                  <a:gd name="T15" fmla="*/ 8109 h 114"/>
                  <a:gd name="T16" fmla="*/ 86 w 96"/>
                  <a:gd name="T17" fmla="*/ 8109 h 114"/>
                  <a:gd name="T18" fmla="*/ 85 w 96"/>
                  <a:gd name="T19" fmla="*/ 8107 h 114"/>
                  <a:gd name="T20" fmla="*/ 81 w 96"/>
                  <a:gd name="T21" fmla="*/ 8102 h 114"/>
                  <a:gd name="T22" fmla="*/ 76 w 96"/>
                  <a:gd name="T23" fmla="*/ 8097 h 114"/>
                  <a:gd name="T24" fmla="*/ 70 w 96"/>
                  <a:gd name="T25" fmla="*/ 8093 h 114"/>
                  <a:gd name="T26" fmla="*/ 64 w 96"/>
                  <a:gd name="T27" fmla="*/ 8092 h 114"/>
                  <a:gd name="T28" fmla="*/ 58 w 96"/>
                  <a:gd name="T29" fmla="*/ 8090 h 114"/>
                  <a:gd name="T30" fmla="*/ 51 w 96"/>
                  <a:gd name="T31" fmla="*/ 8089 h 11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6"/>
                  <a:gd name="T49" fmla="*/ 0 h 114"/>
                  <a:gd name="T50" fmla="*/ 96 w 96"/>
                  <a:gd name="T51" fmla="*/ 114 h 11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6" h="114">
                    <a:moveTo>
                      <a:pt x="51" y="0"/>
                    </a:moveTo>
                    <a:lnTo>
                      <a:pt x="0" y="0"/>
                    </a:lnTo>
                    <a:lnTo>
                      <a:pt x="0" y="115"/>
                    </a:lnTo>
                    <a:lnTo>
                      <a:pt x="52" y="115"/>
                    </a:lnTo>
                    <a:lnTo>
                      <a:pt x="58" y="114"/>
                    </a:lnTo>
                    <a:lnTo>
                      <a:pt x="86" y="95"/>
                    </a:lnTo>
                    <a:lnTo>
                      <a:pt x="23" y="95"/>
                    </a:lnTo>
                    <a:lnTo>
                      <a:pt x="23" y="20"/>
                    </a:lnTo>
                    <a:lnTo>
                      <a:pt x="86" y="20"/>
                    </a:lnTo>
                    <a:lnTo>
                      <a:pt x="85" y="18"/>
                    </a:lnTo>
                    <a:lnTo>
                      <a:pt x="81" y="13"/>
                    </a:lnTo>
                    <a:lnTo>
                      <a:pt x="76" y="8"/>
                    </a:lnTo>
                    <a:lnTo>
                      <a:pt x="70" y="4"/>
                    </a:lnTo>
                    <a:lnTo>
                      <a:pt x="64" y="3"/>
                    </a:lnTo>
                    <a:lnTo>
                      <a:pt x="58" y="1"/>
                    </a:lnTo>
                    <a:lnTo>
                      <a:pt x="51"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02" name="Freeform 660"/>
              <p:cNvSpPr>
                <a:spLocks/>
              </p:cNvSpPr>
              <p:nvPr/>
            </p:nvSpPr>
            <p:spPr bwMode="auto">
              <a:xfrm>
                <a:off x="5536" y="8089"/>
                <a:ext cx="96" cy="114"/>
              </a:xfrm>
              <a:custGeom>
                <a:avLst/>
                <a:gdLst>
                  <a:gd name="T0" fmla="*/ 86 w 96"/>
                  <a:gd name="T1" fmla="*/ 8109 h 114"/>
                  <a:gd name="T2" fmla="*/ 42 w 96"/>
                  <a:gd name="T3" fmla="*/ 8109 h 114"/>
                  <a:gd name="T4" fmla="*/ 49 w 96"/>
                  <a:gd name="T5" fmla="*/ 8109 h 114"/>
                  <a:gd name="T6" fmla="*/ 52 w 96"/>
                  <a:gd name="T7" fmla="*/ 8110 h 114"/>
                  <a:gd name="T8" fmla="*/ 69 w 96"/>
                  <a:gd name="T9" fmla="*/ 8126 h 114"/>
                  <a:gd name="T10" fmla="*/ 71 w 96"/>
                  <a:gd name="T11" fmla="*/ 8131 h 114"/>
                  <a:gd name="T12" fmla="*/ 71 w 96"/>
                  <a:gd name="T13" fmla="*/ 8137 h 114"/>
                  <a:gd name="T14" fmla="*/ 71 w 96"/>
                  <a:gd name="T15" fmla="*/ 8157 h 114"/>
                  <a:gd name="T16" fmla="*/ 71 w 96"/>
                  <a:gd name="T17" fmla="*/ 8162 h 114"/>
                  <a:gd name="T18" fmla="*/ 69 w 96"/>
                  <a:gd name="T19" fmla="*/ 8167 h 114"/>
                  <a:gd name="T20" fmla="*/ 68 w 96"/>
                  <a:gd name="T21" fmla="*/ 8173 h 114"/>
                  <a:gd name="T22" fmla="*/ 46 w 96"/>
                  <a:gd name="T23" fmla="*/ 8184 h 114"/>
                  <a:gd name="T24" fmla="*/ 86 w 96"/>
                  <a:gd name="T25" fmla="*/ 8184 h 114"/>
                  <a:gd name="T26" fmla="*/ 89 w 96"/>
                  <a:gd name="T27" fmla="*/ 8180 h 114"/>
                  <a:gd name="T28" fmla="*/ 92 w 96"/>
                  <a:gd name="T29" fmla="*/ 8172 h 114"/>
                  <a:gd name="T30" fmla="*/ 94 w 96"/>
                  <a:gd name="T31" fmla="*/ 8165 h 114"/>
                  <a:gd name="T32" fmla="*/ 95 w 96"/>
                  <a:gd name="T33" fmla="*/ 8157 h 114"/>
                  <a:gd name="T34" fmla="*/ 95 w 96"/>
                  <a:gd name="T35" fmla="*/ 8137 h 114"/>
                  <a:gd name="T36" fmla="*/ 94 w 96"/>
                  <a:gd name="T37" fmla="*/ 8128 h 114"/>
                  <a:gd name="T38" fmla="*/ 92 w 96"/>
                  <a:gd name="T39" fmla="*/ 8121 h 114"/>
                  <a:gd name="T40" fmla="*/ 89 w 96"/>
                  <a:gd name="T41" fmla="*/ 8113 h 114"/>
                  <a:gd name="T42" fmla="*/ 86 w 96"/>
                  <a:gd name="T43" fmla="*/ 8109 h 11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96"/>
                  <a:gd name="T67" fmla="*/ 0 h 114"/>
                  <a:gd name="T68" fmla="*/ 96 w 96"/>
                  <a:gd name="T69" fmla="*/ 114 h 11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96" h="114">
                    <a:moveTo>
                      <a:pt x="86" y="20"/>
                    </a:moveTo>
                    <a:lnTo>
                      <a:pt x="42" y="20"/>
                    </a:lnTo>
                    <a:lnTo>
                      <a:pt x="49" y="20"/>
                    </a:lnTo>
                    <a:lnTo>
                      <a:pt x="52" y="21"/>
                    </a:lnTo>
                    <a:lnTo>
                      <a:pt x="69" y="37"/>
                    </a:lnTo>
                    <a:lnTo>
                      <a:pt x="71" y="42"/>
                    </a:lnTo>
                    <a:lnTo>
                      <a:pt x="71" y="48"/>
                    </a:lnTo>
                    <a:lnTo>
                      <a:pt x="71" y="68"/>
                    </a:lnTo>
                    <a:lnTo>
                      <a:pt x="71" y="73"/>
                    </a:lnTo>
                    <a:lnTo>
                      <a:pt x="69" y="78"/>
                    </a:lnTo>
                    <a:lnTo>
                      <a:pt x="68" y="84"/>
                    </a:lnTo>
                    <a:lnTo>
                      <a:pt x="46" y="95"/>
                    </a:lnTo>
                    <a:lnTo>
                      <a:pt x="86" y="95"/>
                    </a:lnTo>
                    <a:lnTo>
                      <a:pt x="89" y="91"/>
                    </a:lnTo>
                    <a:lnTo>
                      <a:pt x="92" y="83"/>
                    </a:lnTo>
                    <a:lnTo>
                      <a:pt x="94" y="76"/>
                    </a:lnTo>
                    <a:lnTo>
                      <a:pt x="95" y="68"/>
                    </a:lnTo>
                    <a:lnTo>
                      <a:pt x="95" y="48"/>
                    </a:lnTo>
                    <a:lnTo>
                      <a:pt x="94" y="39"/>
                    </a:lnTo>
                    <a:lnTo>
                      <a:pt x="92" y="32"/>
                    </a:lnTo>
                    <a:lnTo>
                      <a:pt x="89" y="24"/>
                    </a:lnTo>
                    <a:lnTo>
                      <a:pt x="86" y="2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205" name="Group 661"/>
            <p:cNvGrpSpPr>
              <a:grpSpLocks/>
            </p:cNvGrpSpPr>
            <p:nvPr/>
          </p:nvGrpSpPr>
          <p:grpSpPr bwMode="auto">
            <a:xfrm>
              <a:off x="5639" y="8089"/>
              <a:ext cx="115" cy="114"/>
              <a:chOff x="5639" y="8089"/>
              <a:chExt cx="115" cy="114"/>
            </a:xfrm>
          </p:grpSpPr>
          <p:sp>
            <p:nvSpPr>
              <p:cNvPr id="39298" name="Freeform 662"/>
              <p:cNvSpPr>
                <a:spLocks/>
              </p:cNvSpPr>
              <p:nvPr/>
            </p:nvSpPr>
            <p:spPr bwMode="auto">
              <a:xfrm>
                <a:off x="5639" y="8089"/>
                <a:ext cx="115" cy="114"/>
              </a:xfrm>
              <a:custGeom>
                <a:avLst/>
                <a:gdLst>
                  <a:gd name="T0" fmla="*/ 69 w 115"/>
                  <a:gd name="T1" fmla="*/ 8089 h 114"/>
                  <a:gd name="T2" fmla="*/ 45 w 115"/>
                  <a:gd name="T3" fmla="*/ 8089 h 114"/>
                  <a:gd name="T4" fmla="*/ 0 w 115"/>
                  <a:gd name="T5" fmla="*/ 8204 h 114"/>
                  <a:gd name="T6" fmla="*/ 25 w 115"/>
                  <a:gd name="T7" fmla="*/ 8204 h 114"/>
                  <a:gd name="T8" fmla="*/ 34 w 115"/>
                  <a:gd name="T9" fmla="*/ 8178 h 114"/>
                  <a:gd name="T10" fmla="*/ 104 w 115"/>
                  <a:gd name="T11" fmla="*/ 8178 h 114"/>
                  <a:gd name="T12" fmla="*/ 97 w 115"/>
                  <a:gd name="T13" fmla="*/ 8158 h 114"/>
                  <a:gd name="T14" fmla="*/ 41 w 115"/>
                  <a:gd name="T15" fmla="*/ 8158 h 114"/>
                  <a:gd name="T16" fmla="*/ 57 w 115"/>
                  <a:gd name="T17" fmla="*/ 8116 h 114"/>
                  <a:gd name="T18" fmla="*/ 80 w 115"/>
                  <a:gd name="T19" fmla="*/ 8116 h 114"/>
                  <a:gd name="T20" fmla="*/ 69 w 115"/>
                  <a:gd name="T21" fmla="*/ 8089 h 1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5"/>
                  <a:gd name="T34" fmla="*/ 0 h 114"/>
                  <a:gd name="T35" fmla="*/ 115 w 115"/>
                  <a:gd name="T36" fmla="*/ 114 h 11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5" h="114">
                    <a:moveTo>
                      <a:pt x="69" y="0"/>
                    </a:moveTo>
                    <a:lnTo>
                      <a:pt x="45" y="0"/>
                    </a:lnTo>
                    <a:lnTo>
                      <a:pt x="0" y="115"/>
                    </a:lnTo>
                    <a:lnTo>
                      <a:pt x="25" y="115"/>
                    </a:lnTo>
                    <a:lnTo>
                      <a:pt x="34" y="89"/>
                    </a:lnTo>
                    <a:lnTo>
                      <a:pt x="104" y="89"/>
                    </a:lnTo>
                    <a:lnTo>
                      <a:pt x="97" y="69"/>
                    </a:lnTo>
                    <a:lnTo>
                      <a:pt x="41" y="69"/>
                    </a:lnTo>
                    <a:lnTo>
                      <a:pt x="57" y="27"/>
                    </a:lnTo>
                    <a:lnTo>
                      <a:pt x="80" y="27"/>
                    </a:lnTo>
                    <a:lnTo>
                      <a:pt x="69"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299" name="Freeform 663"/>
              <p:cNvSpPr>
                <a:spLocks/>
              </p:cNvSpPr>
              <p:nvPr/>
            </p:nvSpPr>
            <p:spPr bwMode="auto">
              <a:xfrm>
                <a:off x="5639" y="8089"/>
                <a:ext cx="115" cy="114"/>
              </a:xfrm>
              <a:custGeom>
                <a:avLst/>
                <a:gdLst>
                  <a:gd name="T0" fmla="*/ 104 w 115"/>
                  <a:gd name="T1" fmla="*/ 8178 h 114"/>
                  <a:gd name="T2" fmla="*/ 80 w 115"/>
                  <a:gd name="T3" fmla="*/ 8178 h 114"/>
                  <a:gd name="T4" fmla="*/ 90 w 115"/>
                  <a:gd name="T5" fmla="*/ 8204 h 114"/>
                  <a:gd name="T6" fmla="*/ 115 w 115"/>
                  <a:gd name="T7" fmla="*/ 8204 h 114"/>
                  <a:gd name="T8" fmla="*/ 104 w 115"/>
                  <a:gd name="T9" fmla="*/ 8178 h 114"/>
                  <a:gd name="T10" fmla="*/ 0 60000 65536"/>
                  <a:gd name="T11" fmla="*/ 0 60000 65536"/>
                  <a:gd name="T12" fmla="*/ 0 60000 65536"/>
                  <a:gd name="T13" fmla="*/ 0 60000 65536"/>
                  <a:gd name="T14" fmla="*/ 0 60000 65536"/>
                  <a:gd name="T15" fmla="*/ 0 w 115"/>
                  <a:gd name="T16" fmla="*/ 0 h 114"/>
                  <a:gd name="T17" fmla="*/ 115 w 115"/>
                  <a:gd name="T18" fmla="*/ 114 h 114"/>
                </a:gdLst>
                <a:ahLst/>
                <a:cxnLst>
                  <a:cxn ang="T10">
                    <a:pos x="T0" y="T1"/>
                  </a:cxn>
                  <a:cxn ang="T11">
                    <a:pos x="T2" y="T3"/>
                  </a:cxn>
                  <a:cxn ang="T12">
                    <a:pos x="T4" y="T5"/>
                  </a:cxn>
                  <a:cxn ang="T13">
                    <a:pos x="T6" y="T7"/>
                  </a:cxn>
                  <a:cxn ang="T14">
                    <a:pos x="T8" y="T9"/>
                  </a:cxn>
                </a:cxnLst>
                <a:rect l="T15" t="T16" r="T17" b="T18"/>
                <a:pathLst>
                  <a:path w="115" h="114">
                    <a:moveTo>
                      <a:pt x="104" y="89"/>
                    </a:moveTo>
                    <a:lnTo>
                      <a:pt x="80" y="89"/>
                    </a:lnTo>
                    <a:lnTo>
                      <a:pt x="90" y="115"/>
                    </a:lnTo>
                    <a:lnTo>
                      <a:pt x="115" y="115"/>
                    </a:lnTo>
                    <a:lnTo>
                      <a:pt x="104" y="89"/>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300" name="Freeform 664"/>
              <p:cNvSpPr>
                <a:spLocks/>
              </p:cNvSpPr>
              <p:nvPr/>
            </p:nvSpPr>
            <p:spPr bwMode="auto">
              <a:xfrm>
                <a:off x="5639" y="8089"/>
                <a:ext cx="115" cy="114"/>
              </a:xfrm>
              <a:custGeom>
                <a:avLst/>
                <a:gdLst>
                  <a:gd name="T0" fmla="*/ 80 w 115"/>
                  <a:gd name="T1" fmla="*/ 8116 h 114"/>
                  <a:gd name="T2" fmla="*/ 57 w 115"/>
                  <a:gd name="T3" fmla="*/ 8116 h 114"/>
                  <a:gd name="T4" fmla="*/ 73 w 115"/>
                  <a:gd name="T5" fmla="*/ 8158 h 114"/>
                  <a:gd name="T6" fmla="*/ 97 w 115"/>
                  <a:gd name="T7" fmla="*/ 8158 h 114"/>
                  <a:gd name="T8" fmla="*/ 80 w 115"/>
                  <a:gd name="T9" fmla="*/ 8116 h 114"/>
                  <a:gd name="T10" fmla="*/ 0 60000 65536"/>
                  <a:gd name="T11" fmla="*/ 0 60000 65536"/>
                  <a:gd name="T12" fmla="*/ 0 60000 65536"/>
                  <a:gd name="T13" fmla="*/ 0 60000 65536"/>
                  <a:gd name="T14" fmla="*/ 0 60000 65536"/>
                  <a:gd name="T15" fmla="*/ 0 w 115"/>
                  <a:gd name="T16" fmla="*/ 0 h 114"/>
                  <a:gd name="T17" fmla="*/ 115 w 115"/>
                  <a:gd name="T18" fmla="*/ 114 h 114"/>
                </a:gdLst>
                <a:ahLst/>
                <a:cxnLst>
                  <a:cxn ang="T10">
                    <a:pos x="T0" y="T1"/>
                  </a:cxn>
                  <a:cxn ang="T11">
                    <a:pos x="T2" y="T3"/>
                  </a:cxn>
                  <a:cxn ang="T12">
                    <a:pos x="T4" y="T5"/>
                  </a:cxn>
                  <a:cxn ang="T13">
                    <a:pos x="T6" y="T7"/>
                  </a:cxn>
                  <a:cxn ang="T14">
                    <a:pos x="T8" y="T9"/>
                  </a:cxn>
                </a:cxnLst>
                <a:rect l="T15" t="T16" r="T17" b="T18"/>
                <a:pathLst>
                  <a:path w="115" h="114">
                    <a:moveTo>
                      <a:pt x="80" y="27"/>
                    </a:moveTo>
                    <a:lnTo>
                      <a:pt x="57" y="27"/>
                    </a:lnTo>
                    <a:lnTo>
                      <a:pt x="73" y="69"/>
                    </a:lnTo>
                    <a:lnTo>
                      <a:pt x="97" y="69"/>
                    </a:lnTo>
                    <a:lnTo>
                      <a:pt x="80" y="27"/>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206" name="Group 665"/>
            <p:cNvGrpSpPr>
              <a:grpSpLocks/>
            </p:cNvGrpSpPr>
            <p:nvPr/>
          </p:nvGrpSpPr>
          <p:grpSpPr bwMode="auto">
            <a:xfrm>
              <a:off x="3885" y="2343"/>
              <a:ext cx="68" cy="58"/>
              <a:chOff x="3885" y="2343"/>
              <a:chExt cx="68" cy="58"/>
            </a:xfrm>
          </p:grpSpPr>
          <p:sp>
            <p:nvSpPr>
              <p:cNvPr id="39297" name="Freeform 666"/>
              <p:cNvSpPr>
                <a:spLocks/>
              </p:cNvSpPr>
              <p:nvPr/>
            </p:nvSpPr>
            <p:spPr bwMode="auto">
              <a:xfrm>
                <a:off x="3885" y="2343"/>
                <a:ext cx="68" cy="58"/>
              </a:xfrm>
              <a:custGeom>
                <a:avLst/>
                <a:gdLst>
                  <a:gd name="T0" fmla="*/ 0 w 68"/>
                  <a:gd name="T1" fmla="*/ 2357 h 58"/>
                  <a:gd name="T2" fmla="*/ 68 w 68"/>
                  <a:gd name="T3" fmla="*/ 2343 h 58"/>
                  <a:gd name="T4" fmla="*/ 29 w 68"/>
                  <a:gd name="T5" fmla="*/ 2401 h 58"/>
                  <a:gd name="T6" fmla="*/ 0 60000 65536"/>
                  <a:gd name="T7" fmla="*/ 0 60000 65536"/>
                  <a:gd name="T8" fmla="*/ 0 60000 65536"/>
                  <a:gd name="T9" fmla="*/ 0 w 68"/>
                  <a:gd name="T10" fmla="*/ 0 h 58"/>
                  <a:gd name="T11" fmla="*/ 68 w 68"/>
                  <a:gd name="T12" fmla="*/ 58 h 58"/>
                </a:gdLst>
                <a:ahLst/>
                <a:cxnLst>
                  <a:cxn ang="T6">
                    <a:pos x="T0" y="T1"/>
                  </a:cxn>
                  <a:cxn ang="T7">
                    <a:pos x="T2" y="T3"/>
                  </a:cxn>
                  <a:cxn ang="T8">
                    <a:pos x="T4" y="T5"/>
                  </a:cxn>
                </a:cxnLst>
                <a:rect l="T9" t="T10" r="T11" b="T12"/>
                <a:pathLst>
                  <a:path w="68" h="58">
                    <a:moveTo>
                      <a:pt x="0" y="14"/>
                    </a:moveTo>
                    <a:lnTo>
                      <a:pt x="68" y="0"/>
                    </a:lnTo>
                    <a:lnTo>
                      <a:pt x="29" y="58"/>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207" name="Group 667"/>
            <p:cNvGrpSpPr>
              <a:grpSpLocks/>
            </p:cNvGrpSpPr>
            <p:nvPr/>
          </p:nvGrpSpPr>
          <p:grpSpPr bwMode="auto">
            <a:xfrm>
              <a:off x="3957" y="2546"/>
              <a:ext cx="63" cy="53"/>
              <a:chOff x="3957" y="2546"/>
              <a:chExt cx="63" cy="53"/>
            </a:xfrm>
          </p:grpSpPr>
          <p:sp>
            <p:nvSpPr>
              <p:cNvPr id="39296" name="Freeform 668"/>
              <p:cNvSpPr>
                <a:spLocks/>
              </p:cNvSpPr>
              <p:nvPr/>
            </p:nvSpPr>
            <p:spPr bwMode="auto">
              <a:xfrm>
                <a:off x="3957" y="2546"/>
                <a:ext cx="63" cy="53"/>
              </a:xfrm>
              <a:custGeom>
                <a:avLst/>
                <a:gdLst>
                  <a:gd name="T0" fmla="*/ 0 w 63"/>
                  <a:gd name="T1" fmla="*/ 2546 h 53"/>
                  <a:gd name="T2" fmla="*/ 63 w 63"/>
                  <a:gd name="T3" fmla="*/ 2551 h 53"/>
                  <a:gd name="T4" fmla="*/ 20 w 63"/>
                  <a:gd name="T5" fmla="*/ 2599 h 53"/>
                  <a:gd name="T6" fmla="*/ 0 60000 65536"/>
                  <a:gd name="T7" fmla="*/ 0 60000 65536"/>
                  <a:gd name="T8" fmla="*/ 0 60000 65536"/>
                  <a:gd name="T9" fmla="*/ 0 w 63"/>
                  <a:gd name="T10" fmla="*/ 0 h 53"/>
                  <a:gd name="T11" fmla="*/ 63 w 63"/>
                  <a:gd name="T12" fmla="*/ 53 h 53"/>
                </a:gdLst>
                <a:ahLst/>
                <a:cxnLst>
                  <a:cxn ang="T6">
                    <a:pos x="T0" y="T1"/>
                  </a:cxn>
                  <a:cxn ang="T7">
                    <a:pos x="T2" y="T3"/>
                  </a:cxn>
                  <a:cxn ang="T8">
                    <a:pos x="T4" y="T5"/>
                  </a:cxn>
                </a:cxnLst>
                <a:rect l="T9" t="T10" r="T11" b="T12"/>
                <a:pathLst>
                  <a:path w="63" h="53">
                    <a:moveTo>
                      <a:pt x="0" y="0"/>
                    </a:moveTo>
                    <a:lnTo>
                      <a:pt x="63" y="5"/>
                    </a:lnTo>
                    <a:lnTo>
                      <a:pt x="20" y="53"/>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208" name="Group 669"/>
            <p:cNvGrpSpPr>
              <a:grpSpLocks/>
            </p:cNvGrpSpPr>
            <p:nvPr/>
          </p:nvGrpSpPr>
          <p:grpSpPr bwMode="auto">
            <a:xfrm>
              <a:off x="3885" y="2096"/>
              <a:ext cx="53" cy="73"/>
              <a:chOff x="3885" y="2096"/>
              <a:chExt cx="53" cy="73"/>
            </a:xfrm>
          </p:grpSpPr>
          <p:sp>
            <p:nvSpPr>
              <p:cNvPr id="39295" name="Freeform 670"/>
              <p:cNvSpPr>
                <a:spLocks/>
              </p:cNvSpPr>
              <p:nvPr/>
            </p:nvSpPr>
            <p:spPr bwMode="auto">
              <a:xfrm>
                <a:off x="3885" y="2096"/>
                <a:ext cx="53" cy="73"/>
              </a:xfrm>
              <a:custGeom>
                <a:avLst/>
                <a:gdLst>
                  <a:gd name="T0" fmla="*/ 0 w 53"/>
                  <a:gd name="T1" fmla="*/ 2164 h 73"/>
                  <a:gd name="T2" fmla="*/ 24 w 53"/>
                  <a:gd name="T3" fmla="*/ 2096 h 73"/>
                  <a:gd name="T4" fmla="*/ 53 w 53"/>
                  <a:gd name="T5" fmla="*/ 2168 h 73"/>
                  <a:gd name="T6" fmla="*/ 0 60000 65536"/>
                  <a:gd name="T7" fmla="*/ 0 60000 65536"/>
                  <a:gd name="T8" fmla="*/ 0 60000 65536"/>
                  <a:gd name="T9" fmla="*/ 0 w 53"/>
                  <a:gd name="T10" fmla="*/ 0 h 73"/>
                  <a:gd name="T11" fmla="*/ 53 w 53"/>
                  <a:gd name="T12" fmla="*/ 73 h 73"/>
                </a:gdLst>
                <a:ahLst/>
                <a:cxnLst>
                  <a:cxn ang="T6">
                    <a:pos x="T0" y="T1"/>
                  </a:cxn>
                  <a:cxn ang="T7">
                    <a:pos x="T2" y="T3"/>
                  </a:cxn>
                  <a:cxn ang="T8">
                    <a:pos x="T4" y="T5"/>
                  </a:cxn>
                </a:cxnLst>
                <a:rect l="T9" t="T10" r="T11" b="T12"/>
                <a:pathLst>
                  <a:path w="53" h="73">
                    <a:moveTo>
                      <a:pt x="0" y="68"/>
                    </a:moveTo>
                    <a:lnTo>
                      <a:pt x="24" y="0"/>
                    </a:lnTo>
                    <a:lnTo>
                      <a:pt x="53" y="72"/>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209" name="Group 671"/>
            <p:cNvGrpSpPr>
              <a:grpSpLocks/>
            </p:cNvGrpSpPr>
            <p:nvPr/>
          </p:nvGrpSpPr>
          <p:grpSpPr bwMode="auto">
            <a:xfrm>
              <a:off x="4083" y="2101"/>
              <a:ext cx="63" cy="63"/>
              <a:chOff x="4083" y="2101"/>
              <a:chExt cx="63" cy="63"/>
            </a:xfrm>
          </p:grpSpPr>
          <p:sp>
            <p:nvSpPr>
              <p:cNvPr id="39294" name="Freeform 672"/>
              <p:cNvSpPr>
                <a:spLocks/>
              </p:cNvSpPr>
              <p:nvPr/>
            </p:nvSpPr>
            <p:spPr bwMode="auto">
              <a:xfrm>
                <a:off x="4083" y="2101"/>
                <a:ext cx="63" cy="63"/>
              </a:xfrm>
              <a:custGeom>
                <a:avLst/>
                <a:gdLst>
                  <a:gd name="T0" fmla="*/ 0 w 63"/>
                  <a:gd name="T1" fmla="*/ 2159 h 63"/>
                  <a:gd name="T2" fmla="*/ 34 w 63"/>
                  <a:gd name="T3" fmla="*/ 2101 h 63"/>
                  <a:gd name="T4" fmla="*/ 63 w 63"/>
                  <a:gd name="T5" fmla="*/ 2164 h 63"/>
                  <a:gd name="T6" fmla="*/ 0 60000 65536"/>
                  <a:gd name="T7" fmla="*/ 0 60000 65536"/>
                  <a:gd name="T8" fmla="*/ 0 60000 65536"/>
                  <a:gd name="T9" fmla="*/ 0 w 63"/>
                  <a:gd name="T10" fmla="*/ 0 h 63"/>
                  <a:gd name="T11" fmla="*/ 63 w 63"/>
                  <a:gd name="T12" fmla="*/ 63 h 63"/>
                </a:gdLst>
                <a:ahLst/>
                <a:cxnLst>
                  <a:cxn ang="T6">
                    <a:pos x="T0" y="T1"/>
                  </a:cxn>
                  <a:cxn ang="T7">
                    <a:pos x="T2" y="T3"/>
                  </a:cxn>
                  <a:cxn ang="T8">
                    <a:pos x="T4" y="T5"/>
                  </a:cxn>
                </a:cxnLst>
                <a:rect l="T9" t="T10" r="T11" b="T12"/>
                <a:pathLst>
                  <a:path w="63" h="63">
                    <a:moveTo>
                      <a:pt x="0" y="58"/>
                    </a:moveTo>
                    <a:lnTo>
                      <a:pt x="34" y="0"/>
                    </a:lnTo>
                    <a:lnTo>
                      <a:pt x="63" y="63"/>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210" name="Group 673"/>
            <p:cNvGrpSpPr>
              <a:grpSpLocks/>
            </p:cNvGrpSpPr>
            <p:nvPr/>
          </p:nvGrpSpPr>
          <p:grpSpPr bwMode="auto">
            <a:xfrm>
              <a:off x="3720" y="2188"/>
              <a:ext cx="68" cy="87"/>
              <a:chOff x="3720" y="2188"/>
              <a:chExt cx="68" cy="87"/>
            </a:xfrm>
          </p:grpSpPr>
          <p:sp>
            <p:nvSpPr>
              <p:cNvPr id="39293" name="Freeform 674"/>
              <p:cNvSpPr>
                <a:spLocks/>
              </p:cNvSpPr>
              <p:nvPr/>
            </p:nvSpPr>
            <p:spPr bwMode="auto">
              <a:xfrm>
                <a:off x="3720" y="2188"/>
                <a:ext cx="68" cy="87"/>
              </a:xfrm>
              <a:custGeom>
                <a:avLst/>
                <a:gdLst>
                  <a:gd name="T0" fmla="*/ 10 w 68"/>
                  <a:gd name="T1" fmla="*/ 2275 h 87"/>
                  <a:gd name="T2" fmla="*/ 0 w 68"/>
                  <a:gd name="T3" fmla="*/ 2188 h 87"/>
                  <a:gd name="T4" fmla="*/ 68 w 68"/>
                  <a:gd name="T5" fmla="*/ 2222 h 87"/>
                  <a:gd name="T6" fmla="*/ 0 60000 65536"/>
                  <a:gd name="T7" fmla="*/ 0 60000 65536"/>
                  <a:gd name="T8" fmla="*/ 0 60000 65536"/>
                  <a:gd name="T9" fmla="*/ 0 w 68"/>
                  <a:gd name="T10" fmla="*/ 0 h 87"/>
                  <a:gd name="T11" fmla="*/ 68 w 68"/>
                  <a:gd name="T12" fmla="*/ 87 h 87"/>
                </a:gdLst>
                <a:ahLst/>
                <a:cxnLst>
                  <a:cxn ang="T6">
                    <a:pos x="T0" y="T1"/>
                  </a:cxn>
                  <a:cxn ang="T7">
                    <a:pos x="T2" y="T3"/>
                  </a:cxn>
                  <a:cxn ang="T8">
                    <a:pos x="T4" y="T5"/>
                  </a:cxn>
                </a:cxnLst>
                <a:rect l="T9" t="T10" r="T11" b="T12"/>
                <a:pathLst>
                  <a:path w="68" h="87">
                    <a:moveTo>
                      <a:pt x="10" y="87"/>
                    </a:moveTo>
                    <a:lnTo>
                      <a:pt x="0" y="0"/>
                    </a:lnTo>
                    <a:lnTo>
                      <a:pt x="68" y="34"/>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211" name="Group 675"/>
            <p:cNvGrpSpPr>
              <a:grpSpLocks/>
            </p:cNvGrpSpPr>
            <p:nvPr/>
          </p:nvGrpSpPr>
          <p:grpSpPr bwMode="auto">
            <a:xfrm>
              <a:off x="2156" y="6632"/>
              <a:ext cx="59" cy="77"/>
              <a:chOff x="2156" y="6632"/>
              <a:chExt cx="59" cy="77"/>
            </a:xfrm>
          </p:grpSpPr>
          <p:sp>
            <p:nvSpPr>
              <p:cNvPr id="39292" name="Freeform 676"/>
              <p:cNvSpPr>
                <a:spLocks/>
              </p:cNvSpPr>
              <p:nvPr/>
            </p:nvSpPr>
            <p:spPr bwMode="auto">
              <a:xfrm>
                <a:off x="2156" y="6632"/>
                <a:ext cx="59" cy="77"/>
              </a:xfrm>
              <a:custGeom>
                <a:avLst/>
                <a:gdLst>
                  <a:gd name="T0" fmla="*/ 0 w 59"/>
                  <a:gd name="T1" fmla="*/ 6680 h 77"/>
                  <a:gd name="T2" fmla="*/ 59 w 59"/>
                  <a:gd name="T3" fmla="*/ 6632 h 77"/>
                  <a:gd name="T4" fmla="*/ 59 w 59"/>
                  <a:gd name="T5" fmla="*/ 6708 h 77"/>
                  <a:gd name="T6" fmla="*/ 0 60000 65536"/>
                  <a:gd name="T7" fmla="*/ 0 60000 65536"/>
                  <a:gd name="T8" fmla="*/ 0 60000 65536"/>
                  <a:gd name="T9" fmla="*/ 0 w 59"/>
                  <a:gd name="T10" fmla="*/ 0 h 77"/>
                  <a:gd name="T11" fmla="*/ 59 w 59"/>
                  <a:gd name="T12" fmla="*/ 77 h 77"/>
                </a:gdLst>
                <a:ahLst/>
                <a:cxnLst>
                  <a:cxn ang="T6">
                    <a:pos x="T0" y="T1"/>
                  </a:cxn>
                  <a:cxn ang="T7">
                    <a:pos x="T2" y="T3"/>
                  </a:cxn>
                  <a:cxn ang="T8">
                    <a:pos x="T4" y="T5"/>
                  </a:cxn>
                </a:cxnLst>
                <a:rect l="T9" t="T10" r="T11" b="T12"/>
                <a:pathLst>
                  <a:path w="59" h="77">
                    <a:moveTo>
                      <a:pt x="0" y="48"/>
                    </a:moveTo>
                    <a:lnTo>
                      <a:pt x="59" y="0"/>
                    </a:lnTo>
                    <a:lnTo>
                      <a:pt x="59" y="76"/>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212" name="Group 677"/>
            <p:cNvGrpSpPr>
              <a:grpSpLocks/>
            </p:cNvGrpSpPr>
            <p:nvPr/>
          </p:nvGrpSpPr>
          <p:grpSpPr bwMode="auto">
            <a:xfrm>
              <a:off x="2767" y="1694"/>
              <a:ext cx="68" cy="87"/>
              <a:chOff x="2767" y="1694"/>
              <a:chExt cx="68" cy="87"/>
            </a:xfrm>
          </p:grpSpPr>
          <p:sp>
            <p:nvSpPr>
              <p:cNvPr id="39291" name="Freeform 678"/>
              <p:cNvSpPr>
                <a:spLocks/>
              </p:cNvSpPr>
              <p:nvPr/>
            </p:nvSpPr>
            <p:spPr bwMode="auto">
              <a:xfrm>
                <a:off x="2767" y="1694"/>
                <a:ext cx="68" cy="87"/>
              </a:xfrm>
              <a:custGeom>
                <a:avLst/>
                <a:gdLst>
                  <a:gd name="T0" fmla="*/ 10 w 68"/>
                  <a:gd name="T1" fmla="*/ 1781 h 87"/>
                  <a:gd name="T2" fmla="*/ 0 w 68"/>
                  <a:gd name="T3" fmla="*/ 1694 h 87"/>
                  <a:gd name="T4" fmla="*/ 68 w 68"/>
                  <a:gd name="T5" fmla="*/ 1728 h 87"/>
                  <a:gd name="T6" fmla="*/ 0 60000 65536"/>
                  <a:gd name="T7" fmla="*/ 0 60000 65536"/>
                  <a:gd name="T8" fmla="*/ 0 60000 65536"/>
                  <a:gd name="T9" fmla="*/ 0 w 68"/>
                  <a:gd name="T10" fmla="*/ 0 h 87"/>
                  <a:gd name="T11" fmla="*/ 68 w 68"/>
                  <a:gd name="T12" fmla="*/ 87 h 87"/>
                </a:gdLst>
                <a:ahLst/>
                <a:cxnLst>
                  <a:cxn ang="T6">
                    <a:pos x="T0" y="T1"/>
                  </a:cxn>
                  <a:cxn ang="T7">
                    <a:pos x="T2" y="T3"/>
                  </a:cxn>
                  <a:cxn ang="T8">
                    <a:pos x="T4" y="T5"/>
                  </a:cxn>
                </a:cxnLst>
                <a:rect l="T9" t="T10" r="T11" b="T12"/>
                <a:pathLst>
                  <a:path w="68" h="87">
                    <a:moveTo>
                      <a:pt x="10" y="87"/>
                    </a:moveTo>
                    <a:lnTo>
                      <a:pt x="0" y="0"/>
                    </a:lnTo>
                    <a:lnTo>
                      <a:pt x="68" y="34"/>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213" name="Group 679"/>
            <p:cNvGrpSpPr>
              <a:grpSpLocks/>
            </p:cNvGrpSpPr>
            <p:nvPr/>
          </p:nvGrpSpPr>
          <p:grpSpPr bwMode="auto">
            <a:xfrm>
              <a:off x="2480" y="1947"/>
              <a:ext cx="72" cy="85"/>
              <a:chOff x="2480" y="1947"/>
              <a:chExt cx="72" cy="85"/>
            </a:xfrm>
          </p:grpSpPr>
          <p:sp>
            <p:nvSpPr>
              <p:cNvPr id="39290" name="Freeform 680"/>
              <p:cNvSpPr>
                <a:spLocks/>
              </p:cNvSpPr>
              <p:nvPr/>
            </p:nvSpPr>
            <p:spPr bwMode="auto">
              <a:xfrm>
                <a:off x="2480" y="1947"/>
                <a:ext cx="72" cy="85"/>
              </a:xfrm>
              <a:custGeom>
                <a:avLst/>
                <a:gdLst>
                  <a:gd name="T0" fmla="*/ 23 w 72"/>
                  <a:gd name="T1" fmla="*/ 2031 h 85"/>
                  <a:gd name="T2" fmla="*/ 0 w 72"/>
                  <a:gd name="T3" fmla="*/ 1947 h 85"/>
                  <a:gd name="T4" fmla="*/ 72 w 72"/>
                  <a:gd name="T5" fmla="*/ 1970 h 85"/>
                  <a:gd name="T6" fmla="*/ 0 60000 65536"/>
                  <a:gd name="T7" fmla="*/ 0 60000 65536"/>
                  <a:gd name="T8" fmla="*/ 0 60000 65536"/>
                  <a:gd name="T9" fmla="*/ 0 w 72"/>
                  <a:gd name="T10" fmla="*/ 0 h 85"/>
                  <a:gd name="T11" fmla="*/ 72 w 72"/>
                  <a:gd name="T12" fmla="*/ 85 h 85"/>
                </a:gdLst>
                <a:ahLst/>
                <a:cxnLst>
                  <a:cxn ang="T6">
                    <a:pos x="T0" y="T1"/>
                  </a:cxn>
                  <a:cxn ang="T7">
                    <a:pos x="T2" y="T3"/>
                  </a:cxn>
                  <a:cxn ang="T8">
                    <a:pos x="T4" y="T5"/>
                  </a:cxn>
                </a:cxnLst>
                <a:rect l="T9" t="T10" r="T11" b="T12"/>
                <a:pathLst>
                  <a:path w="72" h="85">
                    <a:moveTo>
                      <a:pt x="23" y="84"/>
                    </a:moveTo>
                    <a:lnTo>
                      <a:pt x="0" y="0"/>
                    </a:lnTo>
                    <a:lnTo>
                      <a:pt x="72" y="23"/>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214" name="Group 681"/>
            <p:cNvGrpSpPr>
              <a:grpSpLocks/>
            </p:cNvGrpSpPr>
            <p:nvPr/>
          </p:nvGrpSpPr>
          <p:grpSpPr bwMode="auto">
            <a:xfrm>
              <a:off x="1721" y="2041"/>
              <a:ext cx="78" cy="78"/>
              <a:chOff x="1721" y="2041"/>
              <a:chExt cx="78" cy="78"/>
            </a:xfrm>
          </p:grpSpPr>
          <p:sp>
            <p:nvSpPr>
              <p:cNvPr id="39289" name="Freeform 682"/>
              <p:cNvSpPr>
                <a:spLocks/>
              </p:cNvSpPr>
              <p:nvPr/>
            </p:nvSpPr>
            <p:spPr bwMode="auto">
              <a:xfrm>
                <a:off x="1721" y="2041"/>
                <a:ext cx="78" cy="78"/>
              </a:xfrm>
              <a:custGeom>
                <a:avLst/>
                <a:gdLst>
                  <a:gd name="T0" fmla="*/ 0 w 78"/>
                  <a:gd name="T1" fmla="*/ 2118 h 78"/>
                  <a:gd name="T2" fmla="*/ 40 w 78"/>
                  <a:gd name="T3" fmla="*/ 2041 h 78"/>
                  <a:gd name="T4" fmla="*/ 78 w 78"/>
                  <a:gd name="T5" fmla="*/ 2107 h 78"/>
                  <a:gd name="T6" fmla="*/ 0 60000 65536"/>
                  <a:gd name="T7" fmla="*/ 0 60000 65536"/>
                  <a:gd name="T8" fmla="*/ 0 60000 65536"/>
                  <a:gd name="T9" fmla="*/ 0 w 78"/>
                  <a:gd name="T10" fmla="*/ 0 h 78"/>
                  <a:gd name="T11" fmla="*/ 78 w 78"/>
                  <a:gd name="T12" fmla="*/ 78 h 78"/>
                </a:gdLst>
                <a:ahLst/>
                <a:cxnLst>
                  <a:cxn ang="T6">
                    <a:pos x="T0" y="T1"/>
                  </a:cxn>
                  <a:cxn ang="T7">
                    <a:pos x="T2" y="T3"/>
                  </a:cxn>
                  <a:cxn ang="T8">
                    <a:pos x="T4" y="T5"/>
                  </a:cxn>
                </a:cxnLst>
                <a:rect l="T9" t="T10" r="T11" b="T12"/>
                <a:pathLst>
                  <a:path w="78" h="78">
                    <a:moveTo>
                      <a:pt x="0" y="77"/>
                    </a:moveTo>
                    <a:lnTo>
                      <a:pt x="40" y="0"/>
                    </a:lnTo>
                    <a:lnTo>
                      <a:pt x="78" y="66"/>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215" name="Group 683"/>
            <p:cNvGrpSpPr>
              <a:grpSpLocks/>
            </p:cNvGrpSpPr>
            <p:nvPr/>
          </p:nvGrpSpPr>
          <p:grpSpPr bwMode="auto">
            <a:xfrm>
              <a:off x="1958" y="1997"/>
              <a:ext cx="78" cy="78"/>
              <a:chOff x="1958" y="1997"/>
              <a:chExt cx="78" cy="78"/>
            </a:xfrm>
          </p:grpSpPr>
          <p:sp>
            <p:nvSpPr>
              <p:cNvPr id="39288" name="Freeform 684"/>
              <p:cNvSpPr>
                <a:spLocks/>
              </p:cNvSpPr>
              <p:nvPr/>
            </p:nvSpPr>
            <p:spPr bwMode="auto">
              <a:xfrm>
                <a:off x="1958" y="1997"/>
                <a:ext cx="78" cy="78"/>
              </a:xfrm>
              <a:custGeom>
                <a:avLst/>
                <a:gdLst>
                  <a:gd name="T0" fmla="*/ 0 w 78"/>
                  <a:gd name="T1" fmla="*/ 2075 h 78"/>
                  <a:gd name="T2" fmla="*/ 40 w 78"/>
                  <a:gd name="T3" fmla="*/ 1997 h 78"/>
                  <a:gd name="T4" fmla="*/ 78 w 78"/>
                  <a:gd name="T5" fmla="*/ 2063 h 78"/>
                  <a:gd name="T6" fmla="*/ 0 60000 65536"/>
                  <a:gd name="T7" fmla="*/ 0 60000 65536"/>
                  <a:gd name="T8" fmla="*/ 0 60000 65536"/>
                  <a:gd name="T9" fmla="*/ 0 w 78"/>
                  <a:gd name="T10" fmla="*/ 0 h 78"/>
                  <a:gd name="T11" fmla="*/ 78 w 78"/>
                  <a:gd name="T12" fmla="*/ 78 h 78"/>
                </a:gdLst>
                <a:ahLst/>
                <a:cxnLst>
                  <a:cxn ang="T6">
                    <a:pos x="T0" y="T1"/>
                  </a:cxn>
                  <a:cxn ang="T7">
                    <a:pos x="T2" y="T3"/>
                  </a:cxn>
                  <a:cxn ang="T8">
                    <a:pos x="T4" y="T5"/>
                  </a:cxn>
                </a:cxnLst>
                <a:rect l="T9" t="T10" r="T11" b="T12"/>
                <a:pathLst>
                  <a:path w="78" h="78">
                    <a:moveTo>
                      <a:pt x="0" y="78"/>
                    </a:moveTo>
                    <a:lnTo>
                      <a:pt x="40" y="0"/>
                    </a:lnTo>
                    <a:lnTo>
                      <a:pt x="78" y="66"/>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216" name="Group 685"/>
            <p:cNvGrpSpPr>
              <a:grpSpLocks/>
            </p:cNvGrpSpPr>
            <p:nvPr/>
          </p:nvGrpSpPr>
          <p:grpSpPr bwMode="auto">
            <a:xfrm>
              <a:off x="3078" y="1566"/>
              <a:ext cx="68" cy="87"/>
              <a:chOff x="3078" y="1566"/>
              <a:chExt cx="68" cy="87"/>
            </a:xfrm>
          </p:grpSpPr>
          <p:sp>
            <p:nvSpPr>
              <p:cNvPr id="39287" name="Freeform 686"/>
              <p:cNvSpPr>
                <a:spLocks/>
              </p:cNvSpPr>
              <p:nvPr/>
            </p:nvSpPr>
            <p:spPr bwMode="auto">
              <a:xfrm>
                <a:off x="3078" y="1566"/>
                <a:ext cx="68" cy="87"/>
              </a:xfrm>
              <a:custGeom>
                <a:avLst/>
                <a:gdLst>
                  <a:gd name="T0" fmla="*/ 0 w 68"/>
                  <a:gd name="T1" fmla="*/ 1653 h 87"/>
                  <a:gd name="T2" fmla="*/ 9 w 68"/>
                  <a:gd name="T3" fmla="*/ 1566 h 87"/>
                  <a:gd name="T4" fmla="*/ 68 w 68"/>
                  <a:gd name="T5" fmla="*/ 1613 h 87"/>
                  <a:gd name="T6" fmla="*/ 0 60000 65536"/>
                  <a:gd name="T7" fmla="*/ 0 60000 65536"/>
                  <a:gd name="T8" fmla="*/ 0 60000 65536"/>
                  <a:gd name="T9" fmla="*/ 0 w 68"/>
                  <a:gd name="T10" fmla="*/ 0 h 87"/>
                  <a:gd name="T11" fmla="*/ 68 w 68"/>
                  <a:gd name="T12" fmla="*/ 87 h 87"/>
                </a:gdLst>
                <a:ahLst/>
                <a:cxnLst>
                  <a:cxn ang="T6">
                    <a:pos x="T0" y="T1"/>
                  </a:cxn>
                  <a:cxn ang="T7">
                    <a:pos x="T2" y="T3"/>
                  </a:cxn>
                  <a:cxn ang="T8">
                    <a:pos x="T4" y="T5"/>
                  </a:cxn>
                </a:cxnLst>
                <a:rect l="T9" t="T10" r="T11" b="T12"/>
                <a:pathLst>
                  <a:path w="68" h="87">
                    <a:moveTo>
                      <a:pt x="0" y="87"/>
                    </a:moveTo>
                    <a:lnTo>
                      <a:pt x="9" y="0"/>
                    </a:lnTo>
                    <a:lnTo>
                      <a:pt x="68" y="47"/>
                    </a:lnTo>
                  </a:path>
                </a:pathLst>
              </a:custGeom>
              <a:noFill/>
              <a:ln w="1129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217" name="Group 687"/>
            <p:cNvGrpSpPr>
              <a:grpSpLocks/>
            </p:cNvGrpSpPr>
            <p:nvPr/>
          </p:nvGrpSpPr>
          <p:grpSpPr bwMode="auto">
            <a:xfrm>
              <a:off x="3276" y="9104"/>
              <a:ext cx="2" cy="53"/>
              <a:chOff x="3276" y="9104"/>
              <a:chExt cx="2" cy="53"/>
            </a:xfrm>
          </p:grpSpPr>
          <p:sp>
            <p:nvSpPr>
              <p:cNvPr id="39286" name="Freeform 688"/>
              <p:cNvSpPr>
                <a:spLocks/>
              </p:cNvSpPr>
              <p:nvPr/>
            </p:nvSpPr>
            <p:spPr bwMode="auto">
              <a:xfrm>
                <a:off x="3276" y="9104"/>
                <a:ext cx="2" cy="53"/>
              </a:xfrm>
              <a:custGeom>
                <a:avLst/>
                <a:gdLst>
                  <a:gd name="T0" fmla="*/ 0 w 2"/>
                  <a:gd name="T1" fmla="*/ 9104 h 53"/>
                  <a:gd name="T2" fmla="*/ 0 w 2"/>
                  <a:gd name="T3" fmla="*/ 9157 h 53"/>
                  <a:gd name="T4" fmla="*/ 0 60000 65536"/>
                  <a:gd name="T5" fmla="*/ 0 60000 65536"/>
                  <a:gd name="T6" fmla="*/ 0 w 2"/>
                  <a:gd name="T7" fmla="*/ 0 h 53"/>
                  <a:gd name="T8" fmla="*/ 2 w 2"/>
                  <a:gd name="T9" fmla="*/ 53 h 53"/>
                </a:gdLst>
                <a:ahLst/>
                <a:cxnLst>
                  <a:cxn ang="T4">
                    <a:pos x="T0" y="T1"/>
                  </a:cxn>
                  <a:cxn ang="T5">
                    <a:pos x="T2" y="T3"/>
                  </a:cxn>
                </a:cxnLst>
                <a:rect l="T6" t="T7" r="T8" b="T9"/>
                <a:pathLst>
                  <a:path w="2" h="53">
                    <a:moveTo>
                      <a:pt x="0" y="0"/>
                    </a:moveTo>
                    <a:lnTo>
                      <a:pt x="0" y="53"/>
                    </a:lnTo>
                  </a:path>
                </a:pathLst>
              </a:custGeom>
              <a:noFill/>
              <a:ln w="5194">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218" name="Group 689"/>
            <p:cNvGrpSpPr>
              <a:grpSpLocks/>
            </p:cNvGrpSpPr>
            <p:nvPr/>
          </p:nvGrpSpPr>
          <p:grpSpPr bwMode="auto">
            <a:xfrm>
              <a:off x="3424" y="9044"/>
              <a:ext cx="2" cy="46"/>
              <a:chOff x="3424" y="9044"/>
              <a:chExt cx="2" cy="46"/>
            </a:xfrm>
          </p:grpSpPr>
          <p:sp>
            <p:nvSpPr>
              <p:cNvPr id="39285" name="Freeform 690"/>
              <p:cNvSpPr>
                <a:spLocks/>
              </p:cNvSpPr>
              <p:nvPr/>
            </p:nvSpPr>
            <p:spPr bwMode="auto">
              <a:xfrm>
                <a:off x="3424" y="9044"/>
                <a:ext cx="2" cy="46"/>
              </a:xfrm>
              <a:custGeom>
                <a:avLst/>
                <a:gdLst>
                  <a:gd name="T0" fmla="*/ 0 w 2"/>
                  <a:gd name="T1" fmla="*/ 9044 h 46"/>
                  <a:gd name="T2" fmla="*/ 0 w 2"/>
                  <a:gd name="T3" fmla="*/ 9090 h 46"/>
                  <a:gd name="T4" fmla="*/ 0 60000 65536"/>
                  <a:gd name="T5" fmla="*/ 0 60000 65536"/>
                  <a:gd name="T6" fmla="*/ 0 w 2"/>
                  <a:gd name="T7" fmla="*/ 0 h 46"/>
                  <a:gd name="T8" fmla="*/ 2 w 2"/>
                  <a:gd name="T9" fmla="*/ 46 h 46"/>
                </a:gdLst>
                <a:ahLst/>
                <a:cxnLst>
                  <a:cxn ang="T4">
                    <a:pos x="T0" y="T1"/>
                  </a:cxn>
                  <a:cxn ang="T5">
                    <a:pos x="T2" y="T3"/>
                  </a:cxn>
                </a:cxnLst>
                <a:rect l="T6" t="T7" r="T8" b="T9"/>
                <a:pathLst>
                  <a:path w="2" h="46">
                    <a:moveTo>
                      <a:pt x="0" y="0"/>
                    </a:moveTo>
                    <a:lnTo>
                      <a:pt x="0" y="46"/>
                    </a:lnTo>
                  </a:path>
                </a:pathLst>
              </a:custGeom>
              <a:noFill/>
              <a:ln w="7036">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219" name="Group 691"/>
            <p:cNvGrpSpPr>
              <a:grpSpLocks/>
            </p:cNvGrpSpPr>
            <p:nvPr/>
          </p:nvGrpSpPr>
          <p:grpSpPr bwMode="auto">
            <a:xfrm>
              <a:off x="3564" y="8956"/>
              <a:ext cx="2" cy="53"/>
              <a:chOff x="3564" y="8956"/>
              <a:chExt cx="2" cy="53"/>
            </a:xfrm>
          </p:grpSpPr>
          <p:sp>
            <p:nvSpPr>
              <p:cNvPr id="39284" name="Freeform 692"/>
              <p:cNvSpPr>
                <a:spLocks/>
              </p:cNvSpPr>
              <p:nvPr/>
            </p:nvSpPr>
            <p:spPr bwMode="auto">
              <a:xfrm>
                <a:off x="3564" y="8956"/>
                <a:ext cx="2" cy="53"/>
              </a:xfrm>
              <a:custGeom>
                <a:avLst/>
                <a:gdLst>
                  <a:gd name="T0" fmla="*/ 0 w 2"/>
                  <a:gd name="T1" fmla="*/ 8956 h 53"/>
                  <a:gd name="T2" fmla="*/ 0 w 2"/>
                  <a:gd name="T3" fmla="*/ 9009 h 53"/>
                  <a:gd name="T4" fmla="*/ 0 60000 65536"/>
                  <a:gd name="T5" fmla="*/ 0 60000 65536"/>
                  <a:gd name="T6" fmla="*/ 0 w 2"/>
                  <a:gd name="T7" fmla="*/ 0 h 53"/>
                  <a:gd name="T8" fmla="*/ 2 w 2"/>
                  <a:gd name="T9" fmla="*/ 53 h 53"/>
                </a:gdLst>
                <a:ahLst/>
                <a:cxnLst>
                  <a:cxn ang="T4">
                    <a:pos x="T0" y="T1"/>
                  </a:cxn>
                  <a:cxn ang="T5">
                    <a:pos x="T2" y="T3"/>
                  </a:cxn>
                </a:cxnLst>
                <a:rect l="T6" t="T7" r="T8" b="T9"/>
                <a:pathLst>
                  <a:path w="2" h="53">
                    <a:moveTo>
                      <a:pt x="0" y="0"/>
                    </a:moveTo>
                    <a:lnTo>
                      <a:pt x="0" y="53"/>
                    </a:lnTo>
                  </a:path>
                </a:pathLst>
              </a:custGeom>
              <a:noFill/>
              <a:ln w="1511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220" name="Group 693"/>
            <p:cNvGrpSpPr>
              <a:grpSpLocks/>
            </p:cNvGrpSpPr>
            <p:nvPr/>
          </p:nvGrpSpPr>
          <p:grpSpPr bwMode="auto">
            <a:xfrm>
              <a:off x="3764" y="9134"/>
              <a:ext cx="2" cy="51"/>
              <a:chOff x="3764" y="9134"/>
              <a:chExt cx="2" cy="51"/>
            </a:xfrm>
          </p:grpSpPr>
          <p:sp>
            <p:nvSpPr>
              <p:cNvPr id="39283" name="Freeform 694"/>
              <p:cNvSpPr>
                <a:spLocks/>
              </p:cNvSpPr>
              <p:nvPr/>
            </p:nvSpPr>
            <p:spPr bwMode="auto">
              <a:xfrm>
                <a:off x="3764" y="9134"/>
                <a:ext cx="2" cy="51"/>
              </a:xfrm>
              <a:custGeom>
                <a:avLst/>
                <a:gdLst>
                  <a:gd name="T0" fmla="*/ 0 w 2"/>
                  <a:gd name="T1" fmla="*/ 9134 h 51"/>
                  <a:gd name="T2" fmla="*/ 0 w 2"/>
                  <a:gd name="T3" fmla="*/ 9186 h 51"/>
                  <a:gd name="T4" fmla="*/ 0 60000 65536"/>
                  <a:gd name="T5" fmla="*/ 0 60000 65536"/>
                  <a:gd name="T6" fmla="*/ 0 w 2"/>
                  <a:gd name="T7" fmla="*/ 0 h 51"/>
                  <a:gd name="T8" fmla="*/ 2 w 2"/>
                  <a:gd name="T9" fmla="*/ 51 h 51"/>
                </a:gdLst>
                <a:ahLst/>
                <a:cxnLst>
                  <a:cxn ang="T4">
                    <a:pos x="T0" y="T1"/>
                  </a:cxn>
                  <a:cxn ang="T5">
                    <a:pos x="T2" y="T3"/>
                  </a:cxn>
                </a:cxnLst>
                <a:rect l="T6" t="T7" r="T8" b="T9"/>
                <a:pathLst>
                  <a:path w="2" h="51">
                    <a:moveTo>
                      <a:pt x="0" y="0"/>
                    </a:moveTo>
                    <a:lnTo>
                      <a:pt x="0" y="52"/>
                    </a:lnTo>
                  </a:path>
                </a:pathLst>
              </a:custGeom>
              <a:noFill/>
              <a:ln w="87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221" name="Group 695"/>
            <p:cNvGrpSpPr>
              <a:grpSpLocks/>
            </p:cNvGrpSpPr>
            <p:nvPr/>
          </p:nvGrpSpPr>
          <p:grpSpPr bwMode="auto">
            <a:xfrm>
              <a:off x="3905" y="9058"/>
              <a:ext cx="2" cy="45"/>
              <a:chOff x="3905" y="9058"/>
              <a:chExt cx="2" cy="45"/>
            </a:xfrm>
          </p:grpSpPr>
          <p:sp>
            <p:nvSpPr>
              <p:cNvPr id="39282" name="Freeform 696"/>
              <p:cNvSpPr>
                <a:spLocks/>
              </p:cNvSpPr>
              <p:nvPr/>
            </p:nvSpPr>
            <p:spPr bwMode="auto">
              <a:xfrm>
                <a:off x="3905" y="9058"/>
                <a:ext cx="2" cy="45"/>
              </a:xfrm>
              <a:custGeom>
                <a:avLst/>
                <a:gdLst>
                  <a:gd name="T0" fmla="*/ 0 w 2"/>
                  <a:gd name="T1" fmla="*/ 9058 h 45"/>
                  <a:gd name="T2" fmla="*/ 0 w 2"/>
                  <a:gd name="T3" fmla="*/ 9103 h 45"/>
                  <a:gd name="T4" fmla="*/ 0 60000 65536"/>
                  <a:gd name="T5" fmla="*/ 0 60000 65536"/>
                  <a:gd name="T6" fmla="*/ 0 w 2"/>
                  <a:gd name="T7" fmla="*/ 0 h 45"/>
                  <a:gd name="T8" fmla="*/ 2 w 2"/>
                  <a:gd name="T9" fmla="*/ 45 h 45"/>
                </a:gdLst>
                <a:ahLst/>
                <a:cxnLst>
                  <a:cxn ang="T4">
                    <a:pos x="T0" y="T1"/>
                  </a:cxn>
                  <a:cxn ang="T5">
                    <a:pos x="T2" y="T3"/>
                  </a:cxn>
                </a:cxnLst>
                <a:rect l="T6" t="T7" r="T8" b="T9"/>
                <a:pathLst>
                  <a:path w="2" h="45">
                    <a:moveTo>
                      <a:pt x="0" y="0"/>
                    </a:moveTo>
                    <a:lnTo>
                      <a:pt x="0" y="45"/>
                    </a:lnTo>
                  </a:path>
                </a:pathLst>
              </a:custGeom>
              <a:noFill/>
              <a:ln w="1016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222" name="Group 697"/>
            <p:cNvGrpSpPr>
              <a:grpSpLocks/>
            </p:cNvGrpSpPr>
            <p:nvPr/>
          </p:nvGrpSpPr>
          <p:grpSpPr bwMode="auto">
            <a:xfrm>
              <a:off x="4020" y="8956"/>
              <a:ext cx="29" cy="50"/>
              <a:chOff x="4020" y="8956"/>
              <a:chExt cx="29" cy="50"/>
            </a:xfrm>
          </p:grpSpPr>
          <p:sp>
            <p:nvSpPr>
              <p:cNvPr id="39281" name="Freeform 698"/>
              <p:cNvSpPr>
                <a:spLocks/>
              </p:cNvSpPr>
              <p:nvPr/>
            </p:nvSpPr>
            <p:spPr bwMode="auto">
              <a:xfrm>
                <a:off x="4020" y="8956"/>
                <a:ext cx="29" cy="50"/>
              </a:xfrm>
              <a:custGeom>
                <a:avLst/>
                <a:gdLst>
                  <a:gd name="T0" fmla="*/ 0 w 29"/>
                  <a:gd name="T1" fmla="*/ 8956 h 50"/>
                  <a:gd name="T2" fmla="*/ 29 w 29"/>
                  <a:gd name="T3" fmla="*/ 9006 h 50"/>
                  <a:gd name="T4" fmla="*/ 0 60000 65536"/>
                  <a:gd name="T5" fmla="*/ 0 60000 65536"/>
                  <a:gd name="T6" fmla="*/ 0 w 29"/>
                  <a:gd name="T7" fmla="*/ 0 h 50"/>
                  <a:gd name="T8" fmla="*/ 29 w 29"/>
                  <a:gd name="T9" fmla="*/ 50 h 50"/>
                </a:gdLst>
                <a:ahLst/>
                <a:cxnLst>
                  <a:cxn ang="T4">
                    <a:pos x="T0" y="T1"/>
                  </a:cxn>
                  <a:cxn ang="T5">
                    <a:pos x="T2" y="T3"/>
                  </a:cxn>
                </a:cxnLst>
                <a:rect l="T6" t="T7" r="T8" b="T9"/>
                <a:pathLst>
                  <a:path w="29" h="50">
                    <a:moveTo>
                      <a:pt x="0" y="0"/>
                    </a:moveTo>
                    <a:lnTo>
                      <a:pt x="29" y="50"/>
                    </a:lnTo>
                  </a:path>
                </a:pathLst>
              </a:custGeom>
              <a:noFill/>
              <a:ln w="13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223" name="Group 699"/>
            <p:cNvGrpSpPr>
              <a:grpSpLocks/>
            </p:cNvGrpSpPr>
            <p:nvPr/>
          </p:nvGrpSpPr>
          <p:grpSpPr bwMode="auto">
            <a:xfrm>
              <a:off x="3685" y="9699"/>
              <a:ext cx="2" cy="49"/>
              <a:chOff x="3685" y="9699"/>
              <a:chExt cx="2" cy="49"/>
            </a:xfrm>
          </p:grpSpPr>
          <p:sp>
            <p:nvSpPr>
              <p:cNvPr id="39280" name="Freeform 700"/>
              <p:cNvSpPr>
                <a:spLocks/>
              </p:cNvSpPr>
              <p:nvPr/>
            </p:nvSpPr>
            <p:spPr bwMode="auto">
              <a:xfrm>
                <a:off x="3685" y="9699"/>
                <a:ext cx="2" cy="49"/>
              </a:xfrm>
              <a:custGeom>
                <a:avLst/>
                <a:gdLst>
                  <a:gd name="T0" fmla="*/ 0 w 2"/>
                  <a:gd name="T1" fmla="*/ 9699 h 49"/>
                  <a:gd name="T2" fmla="*/ 0 w 2"/>
                  <a:gd name="T3" fmla="*/ 9748 h 49"/>
                  <a:gd name="T4" fmla="*/ 0 60000 65536"/>
                  <a:gd name="T5" fmla="*/ 0 60000 65536"/>
                  <a:gd name="T6" fmla="*/ 0 w 2"/>
                  <a:gd name="T7" fmla="*/ 0 h 49"/>
                  <a:gd name="T8" fmla="*/ 2 w 2"/>
                  <a:gd name="T9" fmla="*/ 49 h 49"/>
                </a:gdLst>
                <a:ahLst/>
                <a:cxnLst>
                  <a:cxn ang="T4">
                    <a:pos x="T0" y="T1"/>
                  </a:cxn>
                  <a:cxn ang="T5">
                    <a:pos x="T2" y="T3"/>
                  </a:cxn>
                </a:cxnLst>
                <a:rect l="T6" t="T7" r="T8" b="T9"/>
                <a:pathLst>
                  <a:path w="2" h="49">
                    <a:moveTo>
                      <a:pt x="0" y="0"/>
                    </a:moveTo>
                    <a:lnTo>
                      <a:pt x="0" y="49"/>
                    </a:lnTo>
                  </a:path>
                </a:pathLst>
              </a:custGeom>
              <a:noFill/>
              <a:ln w="12649">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224" name="Group 701"/>
            <p:cNvGrpSpPr>
              <a:grpSpLocks/>
            </p:cNvGrpSpPr>
            <p:nvPr/>
          </p:nvGrpSpPr>
          <p:grpSpPr bwMode="auto">
            <a:xfrm>
              <a:off x="3805" y="9607"/>
              <a:ext cx="21" cy="42"/>
              <a:chOff x="3805" y="9607"/>
              <a:chExt cx="21" cy="42"/>
            </a:xfrm>
          </p:grpSpPr>
          <p:sp>
            <p:nvSpPr>
              <p:cNvPr id="39279" name="Freeform 702"/>
              <p:cNvSpPr>
                <a:spLocks/>
              </p:cNvSpPr>
              <p:nvPr/>
            </p:nvSpPr>
            <p:spPr bwMode="auto">
              <a:xfrm>
                <a:off x="3805" y="9607"/>
                <a:ext cx="21" cy="42"/>
              </a:xfrm>
              <a:custGeom>
                <a:avLst/>
                <a:gdLst>
                  <a:gd name="T0" fmla="*/ 0 w 21"/>
                  <a:gd name="T1" fmla="*/ 9607 h 42"/>
                  <a:gd name="T2" fmla="*/ 21 w 21"/>
                  <a:gd name="T3" fmla="*/ 9649 h 42"/>
                  <a:gd name="T4" fmla="*/ 0 60000 65536"/>
                  <a:gd name="T5" fmla="*/ 0 60000 65536"/>
                  <a:gd name="T6" fmla="*/ 0 w 21"/>
                  <a:gd name="T7" fmla="*/ 0 h 42"/>
                  <a:gd name="T8" fmla="*/ 21 w 21"/>
                  <a:gd name="T9" fmla="*/ 42 h 42"/>
                </a:gdLst>
                <a:ahLst/>
                <a:cxnLst>
                  <a:cxn ang="T4">
                    <a:pos x="T0" y="T1"/>
                  </a:cxn>
                  <a:cxn ang="T5">
                    <a:pos x="T2" y="T3"/>
                  </a:cxn>
                </a:cxnLst>
                <a:rect l="T6" t="T7" r="T8" b="T9"/>
                <a:pathLst>
                  <a:path w="21" h="42">
                    <a:moveTo>
                      <a:pt x="0" y="0"/>
                    </a:moveTo>
                    <a:lnTo>
                      <a:pt x="21" y="42"/>
                    </a:lnTo>
                  </a:path>
                </a:pathLst>
              </a:custGeom>
              <a:noFill/>
              <a:ln w="13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225" name="Group 703"/>
            <p:cNvGrpSpPr>
              <a:grpSpLocks/>
            </p:cNvGrpSpPr>
            <p:nvPr/>
          </p:nvGrpSpPr>
          <p:grpSpPr bwMode="auto">
            <a:xfrm>
              <a:off x="3915" y="9491"/>
              <a:ext cx="35" cy="46"/>
              <a:chOff x="3915" y="9491"/>
              <a:chExt cx="35" cy="46"/>
            </a:xfrm>
          </p:grpSpPr>
          <p:sp>
            <p:nvSpPr>
              <p:cNvPr id="39278" name="Freeform 704"/>
              <p:cNvSpPr>
                <a:spLocks/>
              </p:cNvSpPr>
              <p:nvPr/>
            </p:nvSpPr>
            <p:spPr bwMode="auto">
              <a:xfrm>
                <a:off x="3915" y="9491"/>
                <a:ext cx="35" cy="46"/>
              </a:xfrm>
              <a:custGeom>
                <a:avLst/>
                <a:gdLst>
                  <a:gd name="T0" fmla="*/ 0 w 35"/>
                  <a:gd name="T1" fmla="*/ 9491 h 46"/>
                  <a:gd name="T2" fmla="*/ 35 w 35"/>
                  <a:gd name="T3" fmla="*/ 9537 h 46"/>
                  <a:gd name="T4" fmla="*/ 0 60000 65536"/>
                  <a:gd name="T5" fmla="*/ 0 60000 65536"/>
                  <a:gd name="T6" fmla="*/ 0 w 35"/>
                  <a:gd name="T7" fmla="*/ 0 h 46"/>
                  <a:gd name="T8" fmla="*/ 35 w 35"/>
                  <a:gd name="T9" fmla="*/ 46 h 46"/>
                </a:gdLst>
                <a:ahLst/>
                <a:cxnLst>
                  <a:cxn ang="T4">
                    <a:pos x="T0" y="T1"/>
                  </a:cxn>
                  <a:cxn ang="T5">
                    <a:pos x="T2" y="T3"/>
                  </a:cxn>
                </a:cxnLst>
                <a:rect l="T6" t="T7" r="T8" b="T9"/>
                <a:pathLst>
                  <a:path w="35" h="46">
                    <a:moveTo>
                      <a:pt x="0" y="0"/>
                    </a:moveTo>
                    <a:lnTo>
                      <a:pt x="35" y="46"/>
                    </a:lnTo>
                  </a:path>
                </a:pathLst>
              </a:custGeom>
              <a:noFill/>
              <a:ln w="13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226" name="Group 705"/>
            <p:cNvGrpSpPr>
              <a:grpSpLocks/>
            </p:cNvGrpSpPr>
            <p:nvPr/>
          </p:nvGrpSpPr>
          <p:grpSpPr bwMode="auto">
            <a:xfrm>
              <a:off x="3149" y="9875"/>
              <a:ext cx="2" cy="49"/>
              <a:chOff x="3149" y="9875"/>
              <a:chExt cx="2" cy="49"/>
            </a:xfrm>
          </p:grpSpPr>
          <p:sp>
            <p:nvSpPr>
              <p:cNvPr id="39277" name="Freeform 706"/>
              <p:cNvSpPr>
                <a:spLocks/>
              </p:cNvSpPr>
              <p:nvPr/>
            </p:nvSpPr>
            <p:spPr bwMode="auto">
              <a:xfrm>
                <a:off x="3149" y="9875"/>
                <a:ext cx="2" cy="49"/>
              </a:xfrm>
              <a:custGeom>
                <a:avLst/>
                <a:gdLst>
                  <a:gd name="T0" fmla="*/ 0 w 2"/>
                  <a:gd name="T1" fmla="*/ 9875 h 49"/>
                  <a:gd name="T2" fmla="*/ 0 w 2"/>
                  <a:gd name="T3" fmla="*/ 9924 h 49"/>
                  <a:gd name="T4" fmla="*/ 0 60000 65536"/>
                  <a:gd name="T5" fmla="*/ 0 60000 65536"/>
                  <a:gd name="T6" fmla="*/ 0 w 2"/>
                  <a:gd name="T7" fmla="*/ 0 h 49"/>
                  <a:gd name="T8" fmla="*/ 2 w 2"/>
                  <a:gd name="T9" fmla="*/ 49 h 49"/>
                </a:gdLst>
                <a:ahLst/>
                <a:cxnLst>
                  <a:cxn ang="T4">
                    <a:pos x="T0" y="T1"/>
                  </a:cxn>
                  <a:cxn ang="T5">
                    <a:pos x="T2" y="T3"/>
                  </a:cxn>
                </a:cxnLst>
                <a:rect l="T6" t="T7" r="T8" b="T9"/>
                <a:pathLst>
                  <a:path w="2" h="49">
                    <a:moveTo>
                      <a:pt x="0" y="0"/>
                    </a:moveTo>
                    <a:lnTo>
                      <a:pt x="0" y="49"/>
                    </a:lnTo>
                  </a:path>
                </a:pathLst>
              </a:custGeom>
              <a:noFill/>
              <a:ln w="12636">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227" name="Group 707"/>
            <p:cNvGrpSpPr>
              <a:grpSpLocks/>
            </p:cNvGrpSpPr>
            <p:nvPr/>
          </p:nvGrpSpPr>
          <p:grpSpPr bwMode="auto">
            <a:xfrm>
              <a:off x="3268" y="9783"/>
              <a:ext cx="21" cy="42"/>
              <a:chOff x="3268" y="9783"/>
              <a:chExt cx="21" cy="42"/>
            </a:xfrm>
          </p:grpSpPr>
          <p:sp>
            <p:nvSpPr>
              <p:cNvPr id="39276" name="Freeform 708"/>
              <p:cNvSpPr>
                <a:spLocks/>
              </p:cNvSpPr>
              <p:nvPr/>
            </p:nvSpPr>
            <p:spPr bwMode="auto">
              <a:xfrm>
                <a:off x="3268" y="9783"/>
                <a:ext cx="21" cy="42"/>
              </a:xfrm>
              <a:custGeom>
                <a:avLst/>
                <a:gdLst>
                  <a:gd name="T0" fmla="*/ 0 w 21"/>
                  <a:gd name="T1" fmla="*/ 9783 h 42"/>
                  <a:gd name="T2" fmla="*/ 22 w 21"/>
                  <a:gd name="T3" fmla="*/ 9825 h 42"/>
                  <a:gd name="T4" fmla="*/ 0 60000 65536"/>
                  <a:gd name="T5" fmla="*/ 0 60000 65536"/>
                  <a:gd name="T6" fmla="*/ 0 w 21"/>
                  <a:gd name="T7" fmla="*/ 0 h 42"/>
                  <a:gd name="T8" fmla="*/ 21 w 21"/>
                  <a:gd name="T9" fmla="*/ 42 h 42"/>
                </a:gdLst>
                <a:ahLst/>
                <a:cxnLst>
                  <a:cxn ang="T4">
                    <a:pos x="T0" y="T1"/>
                  </a:cxn>
                  <a:cxn ang="T5">
                    <a:pos x="T2" y="T3"/>
                  </a:cxn>
                </a:cxnLst>
                <a:rect l="T6" t="T7" r="T8" b="T9"/>
                <a:pathLst>
                  <a:path w="21" h="42">
                    <a:moveTo>
                      <a:pt x="0" y="0"/>
                    </a:moveTo>
                    <a:lnTo>
                      <a:pt x="22" y="42"/>
                    </a:lnTo>
                  </a:path>
                </a:pathLst>
              </a:custGeom>
              <a:noFill/>
              <a:ln w="13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228" name="Group 709"/>
            <p:cNvGrpSpPr>
              <a:grpSpLocks/>
            </p:cNvGrpSpPr>
            <p:nvPr/>
          </p:nvGrpSpPr>
          <p:grpSpPr bwMode="auto">
            <a:xfrm>
              <a:off x="3378" y="9666"/>
              <a:ext cx="35" cy="46"/>
              <a:chOff x="3378" y="9666"/>
              <a:chExt cx="35" cy="46"/>
            </a:xfrm>
          </p:grpSpPr>
          <p:sp>
            <p:nvSpPr>
              <p:cNvPr id="39275" name="Freeform 710"/>
              <p:cNvSpPr>
                <a:spLocks/>
              </p:cNvSpPr>
              <p:nvPr/>
            </p:nvSpPr>
            <p:spPr bwMode="auto">
              <a:xfrm>
                <a:off x="3378" y="9666"/>
                <a:ext cx="35" cy="46"/>
              </a:xfrm>
              <a:custGeom>
                <a:avLst/>
                <a:gdLst>
                  <a:gd name="T0" fmla="*/ 0 w 35"/>
                  <a:gd name="T1" fmla="*/ 9666 h 46"/>
                  <a:gd name="T2" fmla="*/ 36 w 35"/>
                  <a:gd name="T3" fmla="*/ 9713 h 46"/>
                  <a:gd name="T4" fmla="*/ 0 60000 65536"/>
                  <a:gd name="T5" fmla="*/ 0 60000 65536"/>
                  <a:gd name="T6" fmla="*/ 0 w 35"/>
                  <a:gd name="T7" fmla="*/ 0 h 46"/>
                  <a:gd name="T8" fmla="*/ 35 w 35"/>
                  <a:gd name="T9" fmla="*/ 46 h 46"/>
                </a:gdLst>
                <a:ahLst/>
                <a:cxnLst>
                  <a:cxn ang="T4">
                    <a:pos x="T0" y="T1"/>
                  </a:cxn>
                  <a:cxn ang="T5">
                    <a:pos x="T2" y="T3"/>
                  </a:cxn>
                </a:cxnLst>
                <a:rect l="T6" t="T7" r="T8" b="T9"/>
                <a:pathLst>
                  <a:path w="35" h="46">
                    <a:moveTo>
                      <a:pt x="0" y="0"/>
                    </a:moveTo>
                    <a:lnTo>
                      <a:pt x="36" y="47"/>
                    </a:lnTo>
                  </a:path>
                </a:pathLst>
              </a:custGeom>
              <a:noFill/>
              <a:ln w="13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229" name="Group 711"/>
            <p:cNvGrpSpPr>
              <a:grpSpLocks/>
            </p:cNvGrpSpPr>
            <p:nvPr/>
          </p:nvGrpSpPr>
          <p:grpSpPr bwMode="auto">
            <a:xfrm>
              <a:off x="2567" y="7756"/>
              <a:ext cx="104" cy="209"/>
              <a:chOff x="2567" y="7756"/>
              <a:chExt cx="104" cy="209"/>
            </a:xfrm>
          </p:grpSpPr>
          <p:sp>
            <p:nvSpPr>
              <p:cNvPr id="39273" name="Freeform 712"/>
              <p:cNvSpPr>
                <a:spLocks/>
              </p:cNvSpPr>
              <p:nvPr/>
            </p:nvSpPr>
            <p:spPr bwMode="auto">
              <a:xfrm>
                <a:off x="2567" y="7756"/>
                <a:ext cx="104" cy="209"/>
              </a:xfrm>
              <a:custGeom>
                <a:avLst/>
                <a:gdLst>
                  <a:gd name="T0" fmla="*/ 78 w 104"/>
                  <a:gd name="T1" fmla="*/ 7756 h 209"/>
                  <a:gd name="T2" fmla="*/ 0 w 104"/>
                  <a:gd name="T3" fmla="*/ 7966 h 209"/>
                  <a:gd name="T4" fmla="*/ 64 w 104"/>
                  <a:gd name="T5" fmla="*/ 7893 h 209"/>
                  <a:gd name="T6" fmla="*/ 39 w 104"/>
                  <a:gd name="T7" fmla="*/ 7893 h 209"/>
                  <a:gd name="T8" fmla="*/ 104 w 104"/>
                  <a:gd name="T9" fmla="*/ 7758 h 209"/>
                  <a:gd name="T10" fmla="*/ 78 w 104"/>
                  <a:gd name="T11" fmla="*/ 7756 h 209"/>
                  <a:gd name="T12" fmla="*/ 0 60000 65536"/>
                  <a:gd name="T13" fmla="*/ 0 60000 65536"/>
                  <a:gd name="T14" fmla="*/ 0 60000 65536"/>
                  <a:gd name="T15" fmla="*/ 0 60000 65536"/>
                  <a:gd name="T16" fmla="*/ 0 60000 65536"/>
                  <a:gd name="T17" fmla="*/ 0 60000 65536"/>
                  <a:gd name="T18" fmla="*/ 0 w 104"/>
                  <a:gd name="T19" fmla="*/ 0 h 209"/>
                  <a:gd name="T20" fmla="*/ 104 w 104"/>
                  <a:gd name="T21" fmla="*/ 209 h 209"/>
                </a:gdLst>
                <a:ahLst/>
                <a:cxnLst>
                  <a:cxn ang="T12">
                    <a:pos x="T0" y="T1"/>
                  </a:cxn>
                  <a:cxn ang="T13">
                    <a:pos x="T2" y="T3"/>
                  </a:cxn>
                  <a:cxn ang="T14">
                    <a:pos x="T4" y="T5"/>
                  </a:cxn>
                  <a:cxn ang="T15">
                    <a:pos x="T6" y="T7"/>
                  </a:cxn>
                  <a:cxn ang="T16">
                    <a:pos x="T8" y="T9"/>
                  </a:cxn>
                  <a:cxn ang="T17">
                    <a:pos x="T10" y="T11"/>
                  </a:cxn>
                </a:cxnLst>
                <a:rect l="T18" t="T19" r="T20" b="T21"/>
                <a:pathLst>
                  <a:path w="104" h="209">
                    <a:moveTo>
                      <a:pt x="78" y="0"/>
                    </a:moveTo>
                    <a:lnTo>
                      <a:pt x="0" y="210"/>
                    </a:lnTo>
                    <a:lnTo>
                      <a:pt x="64" y="137"/>
                    </a:lnTo>
                    <a:lnTo>
                      <a:pt x="39" y="137"/>
                    </a:lnTo>
                    <a:lnTo>
                      <a:pt x="104" y="2"/>
                    </a:lnTo>
                    <a:lnTo>
                      <a:pt x="78"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274" name="Freeform 713"/>
              <p:cNvSpPr>
                <a:spLocks/>
              </p:cNvSpPr>
              <p:nvPr/>
            </p:nvSpPr>
            <p:spPr bwMode="auto">
              <a:xfrm>
                <a:off x="2567" y="7756"/>
                <a:ext cx="104" cy="209"/>
              </a:xfrm>
              <a:custGeom>
                <a:avLst/>
                <a:gdLst>
                  <a:gd name="T0" fmla="*/ 66 w 104"/>
                  <a:gd name="T1" fmla="*/ 7892 h 209"/>
                  <a:gd name="T2" fmla="*/ 39 w 104"/>
                  <a:gd name="T3" fmla="*/ 7893 h 209"/>
                  <a:gd name="T4" fmla="*/ 64 w 104"/>
                  <a:gd name="T5" fmla="*/ 7893 h 209"/>
                  <a:gd name="T6" fmla="*/ 66 w 104"/>
                  <a:gd name="T7" fmla="*/ 7892 h 209"/>
                  <a:gd name="T8" fmla="*/ 0 60000 65536"/>
                  <a:gd name="T9" fmla="*/ 0 60000 65536"/>
                  <a:gd name="T10" fmla="*/ 0 60000 65536"/>
                  <a:gd name="T11" fmla="*/ 0 60000 65536"/>
                  <a:gd name="T12" fmla="*/ 0 w 104"/>
                  <a:gd name="T13" fmla="*/ 0 h 209"/>
                  <a:gd name="T14" fmla="*/ 104 w 104"/>
                  <a:gd name="T15" fmla="*/ 209 h 209"/>
                </a:gdLst>
                <a:ahLst/>
                <a:cxnLst>
                  <a:cxn ang="T8">
                    <a:pos x="T0" y="T1"/>
                  </a:cxn>
                  <a:cxn ang="T9">
                    <a:pos x="T2" y="T3"/>
                  </a:cxn>
                  <a:cxn ang="T10">
                    <a:pos x="T4" y="T5"/>
                  </a:cxn>
                  <a:cxn ang="T11">
                    <a:pos x="T6" y="T7"/>
                  </a:cxn>
                </a:cxnLst>
                <a:rect l="T12" t="T13" r="T14" b="T15"/>
                <a:pathLst>
                  <a:path w="104" h="209">
                    <a:moveTo>
                      <a:pt x="66" y="136"/>
                    </a:moveTo>
                    <a:lnTo>
                      <a:pt x="39" y="137"/>
                    </a:lnTo>
                    <a:lnTo>
                      <a:pt x="64" y="137"/>
                    </a:lnTo>
                    <a:lnTo>
                      <a:pt x="66" y="136"/>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230" name="Group 714"/>
            <p:cNvGrpSpPr>
              <a:grpSpLocks/>
            </p:cNvGrpSpPr>
            <p:nvPr/>
          </p:nvGrpSpPr>
          <p:grpSpPr bwMode="auto">
            <a:xfrm>
              <a:off x="2567" y="7756"/>
              <a:ext cx="104" cy="209"/>
              <a:chOff x="2567" y="7756"/>
              <a:chExt cx="104" cy="209"/>
            </a:xfrm>
          </p:grpSpPr>
          <p:sp>
            <p:nvSpPr>
              <p:cNvPr id="39272" name="Freeform 715"/>
              <p:cNvSpPr>
                <a:spLocks/>
              </p:cNvSpPr>
              <p:nvPr/>
            </p:nvSpPr>
            <p:spPr bwMode="auto">
              <a:xfrm>
                <a:off x="2567" y="7756"/>
                <a:ext cx="104" cy="209"/>
              </a:xfrm>
              <a:custGeom>
                <a:avLst/>
                <a:gdLst>
                  <a:gd name="T0" fmla="*/ 78 w 104"/>
                  <a:gd name="T1" fmla="*/ 7756 h 209"/>
                  <a:gd name="T2" fmla="*/ 0 w 104"/>
                  <a:gd name="T3" fmla="*/ 7966 h 209"/>
                  <a:gd name="T4" fmla="*/ 66 w 104"/>
                  <a:gd name="T5" fmla="*/ 7892 h 209"/>
                  <a:gd name="T6" fmla="*/ 39 w 104"/>
                  <a:gd name="T7" fmla="*/ 7893 h 209"/>
                  <a:gd name="T8" fmla="*/ 104 w 104"/>
                  <a:gd name="T9" fmla="*/ 7758 h 209"/>
                  <a:gd name="T10" fmla="*/ 0 60000 65536"/>
                  <a:gd name="T11" fmla="*/ 0 60000 65536"/>
                  <a:gd name="T12" fmla="*/ 0 60000 65536"/>
                  <a:gd name="T13" fmla="*/ 0 60000 65536"/>
                  <a:gd name="T14" fmla="*/ 0 60000 65536"/>
                  <a:gd name="T15" fmla="*/ 0 w 104"/>
                  <a:gd name="T16" fmla="*/ 0 h 209"/>
                  <a:gd name="T17" fmla="*/ 104 w 104"/>
                  <a:gd name="T18" fmla="*/ 209 h 209"/>
                </a:gdLst>
                <a:ahLst/>
                <a:cxnLst>
                  <a:cxn ang="T10">
                    <a:pos x="T0" y="T1"/>
                  </a:cxn>
                  <a:cxn ang="T11">
                    <a:pos x="T2" y="T3"/>
                  </a:cxn>
                  <a:cxn ang="T12">
                    <a:pos x="T4" y="T5"/>
                  </a:cxn>
                  <a:cxn ang="T13">
                    <a:pos x="T6" y="T7"/>
                  </a:cxn>
                  <a:cxn ang="T14">
                    <a:pos x="T8" y="T9"/>
                  </a:cxn>
                </a:cxnLst>
                <a:rect l="T15" t="T16" r="T17" b="T18"/>
                <a:pathLst>
                  <a:path w="104" h="209">
                    <a:moveTo>
                      <a:pt x="78" y="0"/>
                    </a:moveTo>
                    <a:lnTo>
                      <a:pt x="0" y="210"/>
                    </a:lnTo>
                    <a:lnTo>
                      <a:pt x="66" y="136"/>
                    </a:lnTo>
                    <a:lnTo>
                      <a:pt x="39" y="137"/>
                    </a:lnTo>
                    <a:lnTo>
                      <a:pt x="104" y="2"/>
                    </a:lnTo>
                  </a:path>
                </a:pathLst>
              </a:custGeom>
              <a:noFill/>
              <a:ln w="381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231" name="Group 716"/>
            <p:cNvGrpSpPr>
              <a:grpSpLocks/>
            </p:cNvGrpSpPr>
            <p:nvPr/>
          </p:nvGrpSpPr>
          <p:grpSpPr bwMode="auto">
            <a:xfrm>
              <a:off x="4216" y="5556"/>
              <a:ext cx="104" cy="98"/>
              <a:chOff x="4216" y="5556"/>
              <a:chExt cx="104" cy="98"/>
            </a:xfrm>
          </p:grpSpPr>
          <p:sp>
            <p:nvSpPr>
              <p:cNvPr id="39271" name="Freeform 717"/>
              <p:cNvSpPr>
                <a:spLocks/>
              </p:cNvSpPr>
              <p:nvPr/>
            </p:nvSpPr>
            <p:spPr bwMode="auto">
              <a:xfrm>
                <a:off x="4216" y="5556"/>
                <a:ext cx="104" cy="98"/>
              </a:xfrm>
              <a:custGeom>
                <a:avLst/>
                <a:gdLst>
                  <a:gd name="T0" fmla="*/ 67 w 104"/>
                  <a:gd name="T1" fmla="*/ 5556 h 98"/>
                  <a:gd name="T2" fmla="*/ 40 w 104"/>
                  <a:gd name="T3" fmla="*/ 5558 h 98"/>
                  <a:gd name="T4" fmla="*/ 20 w 104"/>
                  <a:gd name="T5" fmla="*/ 5567 h 98"/>
                  <a:gd name="T6" fmla="*/ 6 w 104"/>
                  <a:gd name="T7" fmla="*/ 5582 h 98"/>
                  <a:gd name="T8" fmla="*/ 0 w 104"/>
                  <a:gd name="T9" fmla="*/ 5599 h 98"/>
                  <a:gd name="T10" fmla="*/ 4 w 104"/>
                  <a:gd name="T11" fmla="*/ 5624 h 98"/>
                  <a:gd name="T12" fmla="*/ 16 w 104"/>
                  <a:gd name="T13" fmla="*/ 5642 h 98"/>
                  <a:gd name="T14" fmla="*/ 33 w 104"/>
                  <a:gd name="T15" fmla="*/ 5654 h 98"/>
                  <a:gd name="T16" fmla="*/ 61 w 104"/>
                  <a:gd name="T17" fmla="*/ 5653 h 98"/>
                  <a:gd name="T18" fmla="*/ 82 w 104"/>
                  <a:gd name="T19" fmla="*/ 5645 h 98"/>
                  <a:gd name="T20" fmla="*/ 96 w 104"/>
                  <a:gd name="T21" fmla="*/ 5632 h 98"/>
                  <a:gd name="T22" fmla="*/ 103 w 104"/>
                  <a:gd name="T23" fmla="*/ 5616 h 98"/>
                  <a:gd name="T24" fmla="*/ 104 w 104"/>
                  <a:gd name="T25" fmla="*/ 5606 h 98"/>
                  <a:gd name="T26" fmla="*/ 99 w 104"/>
                  <a:gd name="T27" fmla="*/ 5584 h 98"/>
                  <a:gd name="T28" fmla="*/ 86 w 104"/>
                  <a:gd name="T29" fmla="*/ 5567 h 98"/>
                  <a:gd name="T30" fmla="*/ 67 w 104"/>
                  <a:gd name="T31" fmla="*/ 5556 h 9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4"/>
                  <a:gd name="T49" fmla="*/ 0 h 98"/>
                  <a:gd name="T50" fmla="*/ 104 w 104"/>
                  <a:gd name="T51" fmla="*/ 98 h 9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4" h="98">
                    <a:moveTo>
                      <a:pt x="67" y="0"/>
                    </a:moveTo>
                    <a:lnTo>
                      <a:pt x="40" y="2"/>
                    </a:lnTo>
                    <a:lnTo>
                      <a:pt x="20" y="11"/>
                    </a:lnTo>
                    <a:lnTo>
                      <a:pt x="6" y="26"/>
                    </a:lnTo>
                    <a:lnTo>
                      <a:pt x="0" y="43"/>
                    </a:lnTo>
                    <a:lnTo>
                      <a:pt x="4" y="68"/>
                    </a:lnTo>
                    <a:lnTo>
                      <a:pt x="16" y="86"/>
                    </a:lnTo>
                    <a:lnTo>
                      <a:pt x="33" y="98"/>
                    </a:lnTo>
                    <a:lnTo>
                      <a:pt x="61" y="97"/>
                    </a:lnTo>
                    <a:lnTo>
                      <a:pt x="82" y="89"/>
                    </a:lnTo>
                    <a:lnTo>
                      <a:pt x="96" y="76"/>
                    </a:lnTo>
                    <a:lnTo>
                      <a:pt x="103" y="60"/>
                    </a:lnTo>
                    <a:lnTo>
                      <a:pt x="104" y="50"/>
                    </a:lnTo>
                    <a:lnTo>
                      <a:pt x="99" y="28"/>
                    </a:lnTo>
                    <a:lnTo>
                      <a:pt x="86" y="11"/>
                    </a:lnTo>
                    <a:lnTo>
                      <a:pt x="67"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232" name="Group 718"/>
            <p:cNvGrpSpPr>
              <a:grpSpLocks/>
            </p:cNvGrpSpPr>
            <p:nvPr/>
          </p:nvGrpSpPr>
          <p:grpSpPr bwMode="auto">
            <a:xfrm>
              <a:off x="4216" y="5556"/>
              <a:ext cx="104" cy="98"/>
              <a:chOff x="4216" y="5556"/>
              <a:chExt cx="104" cy="98"/>
            </a:xfrm>
          </p:grpSpPr>
          <p:sp>
            <p:nvSpPr>
              <p:cNvPr id="39270" name="Freeform 719"/>
              <p:cNvSpPr>
                <a:spLocks/>
              </p:cNvSpPr>
              <p:nvPr/>
            </p:nvSpPr>
            <p:spPr bwMode="auto">
              <a:xfrm>
                <a:off x="4216" y="5556"/>
                <a:ext cx="104" cy="98"/>
              </a:xfrm>
              <a:custGeom>
                <a:avLst/>
                <a:gdLst>
                  <a:gd name="T0" fmla="*/ 104 w 104"/>
                  <a:gd name="T1" fmla="*/ 5606 h 98"/>
                  <a:gd name="T2" fmla="*/ 99 w 104"/>
                  <a:gd name="T3" fmla="*/ 5584 h 98"/>
                  <a:gd name="T4" fmla="*/ 86 w 104"/>
                  <a:gd name="T5" fmla="*/ 5567 h 98"/>
                  <a:gd name="T6" fmla="*/ 67 w 104"/>
                  <a:gd name="T7" fmla="*/ 5556 h 98"/>
                  <a:gd name="T8" fmla="*/ 40 w 104"/>
                  <a:gd name="T9" fmla="*/ 5558 h 98"/>
                  <a:gd name="T10" fmla="*/ 20 w 104"/>
                  <a:gd name="T11" fmla="*/ 5567 h 98"/>
                  <a:gd name="T12" fmla="*/ 6 w 104"/>
                  <a:gd name="T13" fmla="*/ 5582 h 98"/>
                  <a:gd name="T14" fmla="*/ 0 w 104"/>
                  <a:gd name="T15" fmla="*/ 5599 h 98"/>
                  <a:gd name="T16" fmla="*/ 4 w 104"/>
                  <a:gd name="T17" fmla="*/ 5624 h 98"/>
                  <a:gd name="T18" fmla="*/ 16 w 104"/>
                  <a:gd name="T19" fmla="*/ 5642 h 98"/>
                  <a:gd name="T20" fmla="*/ 33 w 104"/>
                  <a:gd name="T21" fmla="*/ 5654 h 98"/>
                  <a:gd name="T22" fmla="*/ 61 w 104"/>
                  <a:gd name="T23" fmla="*/ 5653 h 98"/>
                  <a:gd name="T24" fmla="*/ 82 w 104"/>
                  <a:gd name="T25" fmla="*/ 5645 h 98"/>
                  <a:gd name="T26" fmla="*/ 96 w 104"/>
                  <a:gd name="T27" fmla="*/ 5632 h 98"/>
                  <a:gd name="T28" fmla="*/ 103 w 104"/>
                  <a:gd name="T29" fmla="*/ 5616 h 9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4"/>
                  <a:gd name="T46" fmla="*/ 0 h 98"/>
                  <a:gd name="T47" fmla="*/ 104 w 104"/>
                  <a:gd name="T48" fmla="*/ 98 h 9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4" h="98">
                    <a:moveTo>
                      <a:pt x="104" y="50"/>
                    </a:moveTo>
                    <a:lnTo>
                      <a:pt x="99" y="28"/>
                    </a:lnTo>
                    <a:lnTo>
                      <a:pt x="86" y="11"/>
                    </a:lnTo>
                    <a:lnTo>
                      <a:pt x="67" y="0"/>
                    </a:lnTo>
                    <a:lnTo>
                      <a:pt x="40" y="2"/>
                    </a:lnTo>
                    <a:lnTo>
                      <a:pt x="20" y="11"/>
                    </a:lnTo>
                    <a:lnTo>
                      <a:pt x="6" y="26"/>
                    </a:lnTo>
                    <a:lnTo>
                      <a:pt x="0" y="43"/>
                    </a:lnTo>
                    <a:lnTo>
                      <a:pt x="4" y="68"/>
                    </a:lnTo>
                    <a:lnTo>
                      <a:pt x="16" y="86"/>
                    </a:lnTo>
                    <a:lnTo>
                      <a:pt x="33" y="98"/>
                    </a:lnTo>
                    <a:lnTo>
                      <a:pt x="61" y="97"/>
                    </a:lnTo>
                    <a:lnTo>
                      <a:pt x="82" y="89"/>
                    </a:lnTo>
                    <a:lnTo>
                      <a:pt x="96" y="76"/>
                    </a:lnTo>
                    <a:lnTo>
                      <a:pt x="103" y="60"/>
                    </a:lnTo>
                  </a:path>
                </a:pathLst>
              </a:custGeom>
              <a:noFill/>
              <a:ln w="3810">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233" name="Group 720"/>
            <p:cNvGrpSpPr>
              <a:grpSpLocks/>
            </p:cNvGrpSpPr>
            <p:nvPr/>
          </p:nvGrpSpPr>
          <p:grpSpPr bwMode="auto">
            <a:xfrm>
              <a:off x="4541" y="7649"/>
              <a:ext cx="104" cy="98"/>
              <a:chOff x="4541" y="7649"/>
              <a:chExt cx="104" cy="98"/>
            </a:xfrm>
          </p:grpSpPr>
          <p:sp>
            <p:nvSpPr>
              <p:cNvPr id="39269" name="Freeform 721"/>
              <p:cNvSpPr>
                <a:spLocks/>
              </p:cNvSpPr>
              <p:nvPr/>
            </p:nvSpPr>
            <p:spPr bwMode="auto">
              <a:xfrm>
                <a:off x="4541" y="7649"/>
                <a:ext cx="104" cy="98"/>
              </a:xfrm>
              <a:custGeom>
                <a:avLst/>
                <a:gdLst>
                  <a:gd name="T0" fmla="*/ 67 w 104"/>
                  <a:gd name="T1" fmla="*/ 7649 h 98"/>
                  <a:gd name="T2" fmla="*/ 40 w 104"/>
                  <a:gd name="T3" fmla="*/ 7651 h 98"/>
                  <a:gd name="T4" fmla="*/ 19 w 104"/>
                  <a:gd name="T5" fmla="*/ 7660 h 98"/>
                  <a:gd name="T6" fmla="*/ 6 w 104"/>
                  <a:gd name="T7" fmla="*/ 7674 h 98"/>
                  <a:gd name="T8" fmla="*/ 0 w 104"/>
                  <a:gd name="T9" fmla="*/ 7692 h 98"/>
                  <a:gd name="T10" fmla="*/ 4 w 104"/>
                  <a:gd name="T11" fmla="*/ 7716 h 98"/>
                  <a:gd name="T12" fmla="*/ 15 w 104"/>
                  <a:gd name="T13" fmla="*/ 7735 h 98"/>
                  <a:gd name="T14" fmla="*/ 32 w 104"/>
                  <a:gd name="T15" fmla="*/ 7747 h 98"/>
                  <a:gd name="T16" fmla="*/ 60 w 104"/>
                  <a:gd name="T17" fmla="*/ 7745 h 98"/>
                  <a:gd name="T18" fmla="*/ 82 w 104"/>
                  <a:gd name="T19" fmla="*/ 7738 h 98"/>
                  <a:gd name="T20" fmla="*/ 96 w 104"/>
                  <a:gd name="T21" fmla="*/ 7725 h 98"/>
                  <a:gd name="T22" fmla="*/ 103 w 104"/>
                  <a:gd name="T23" fmla="*/ 7708 h 98"/>
                  <a:gd name="T24" fmla="*/ 104 w 104"/>
                  <a:gd name="T25" fmla="*/ 7698 h 98"/>
                  <a:gd name="T26" fmla="*/ 99 w 104"/>
                  <a:gd name="T27" fmla="*/ 7677 h 98"/>
                  <a:gd name="T28" fmla="*/ 86 w 104"/>
                  <a:gd name="T29" fmla="*/ 7659 h 98"/>
                  <a:gd name="T30" fmla="*/ 67 w 104"/>
                  <a:gd name="T31" fmla="*/ 7649 h 9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4"/>
                  <a:gd name="T49" fmla="*/ 0 h 98"/>
                  <a:gd name="T50" fmla="*/ 104 w 104"/>
                  <a:gd name="T51" fmla="*/ 98 h 9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4" h="98">
                    <a:moveTo>
                      <a:pt x="67" y="0"/>
                    </a:moveTo>
                    <a:lnTo>
                      <a:pt x="40" y="2"/>
                    </a:lnTo>
                    <a:lnTo>
                      <a:pt x="19" y="11"/>
                    </a:lnTo>
                    <a:lnTo>
                      <a:pt x="6" y="25"/>
                    </a:lnTo>
                    <a:lnTo>
                      <a:pt x="0" y="43"/>
                    </a:lnTo>
                    <a:lnTo>
                      <a:pt x="4" y="67"/>
                    </a:lnTo>
                    <a:lnTo>
                      <a:pt x="15" y="86"/>
                    </a:lnTo>
                    <a:lnTo>
                      <a:pt x="32" y="98"/>
                    </a:lnTo>
                    <a:lnTo>
                      <a:pt x="60" y="96"/>
                    </a:lnTo>
                    <a:lnTo>
                      <a:pt x="82" y="89"/>
                    </a:lnTo>
                    <a:lnTo>
                      <a:pt x="96" y="76"/>
                    </a:lnTo>
                    <a:lnTo>
                      <a:pt x="103" y="59"/>
                    </a:lnTo>
                    <a:lnTo>
                      <a:pt x="104" y="49"/>
                    </a:lnTo>
                    <a:lnTo>
                      <a:pt x="99" y="28"/>
                    </a:lnTo>
                    <a:lnTo>
                      <a:pt x="86" y="10"/>
                    </a:lnTo>
                    <a:lnTo>
                      <a:pt x="67"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234" name="Group 722"/>
            <p:cNvGrpSpPr>
              <a:grpSpLocks/>
            </p:cNvGrpSpPr>
            <p:nvPr/>
          </p:nvGrpSpPr>
          <p:grpSpPr bwMode="auto">
            <a:xfrm>
              <a:off x="4541" y="7649"/>
              <a:ext cx="104" cy="98"/>
              <a:chOff x="4541" y="7649"/>
              <a:chExt cx="104" cy="98"/>
            </a:xfrm>
          </p:grpSpPr>
          <p:sp>
            <p:nvSpPr>
              <p:cNvPr id="39268" name="Freeform 723"/>
              <p:cNvSpPr>
                <a:spLocks/>
              </p:cNvSpPr>
              <p:nvPr/>
            </p:nvSpPr>
            <p:spPr bwMode="auto">
              <a:xfrm>
                <a:off x="4541" y="7649"/>
                <a:ext cx="104" cy="98"/>
              </a:xfrm>
              <a:custGeom>
                <a:avLst/>
                <a:gdLst>
                  <a:gd name="T0" fmla="*/ 104 w 104"/>
                  <a:gd name="T1" fmla="*/ 7698 h 98"/>
                  <a:gd name="T2" fmla="*/ 99 w 104"/>
                  <a:gd name="T3" fmla="*/ 7677 h 98"/>
                  <a:gd name="T4" fmla="*/ 86 w 104"/>
                  <a:gd name="T5" fmla="*/ 7659 h 98"/>
                  <a:gd name="T6" fmla="*/ 67 w 104"/>
                  <a:gd name="T7" fmla="*/ 7649 h 98"/>
                  <a:gd name="T8" fmla="*/ 40 w 104"/>
                  <a:gd name="T9" fmla="*/ 7651 h 98"/>
                  <a:gd name="T10" fmla="*/ 19 w 104"/>
                  <a:gd name="T11" fmla="*/ 7660 h 98"/>
                  <a:gd name="T12" fmla="*/ 6 w 104"/>
                  <a:gd name="T13" fmla="*/ 7674 h 98"/>
                  <a:gd name="T14" fmla="*/ 0 w 104"/>
                  <a:gd name="T15" fmla="*/ 7692 h 98"/>
                  <a:gd name="T16" fmla="*/ 4 w 104"/>
                  <a:gd name="T17" fmla="*/ 7716 h 98"/>
                  <a:gd name="T18" fmla="*/ 15 w 104"/>
                  <a:gd name="T19" fmla="*/ 7735 h 98"/>
                  <a:gd name="T20" fmla="*/ 32 w 104"/>
                  <a:gd name="T21" fmla="*/ 7747 h 98"/>
                  <a:gd name="T22" fmla="*/ 60 w 104"/>
                  <a:gd name="T23" fmla="*/ 7745 h 98"/>
                  <a:gd name="T24" fmla="*/ 82 w 104"/>
                  <a:gd name="T25" fmla="*/ 7738 h 98"/>
                  <a:gd name="T26" fmla="*/ 96 w 104"/>
                  <a:gd name="T27" fmla="*/ 7725 h 98"/>
                  <a:gd name="T28" fmla="*/ 103 w 104"/>
                  <a:gd name="T29" fmla="*/ 7708 h 9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4"/>
                  <a:gd name="T46" fmla="*/ 0 h 98"/>
                  <a:gd name="T47" fmla="*/ 104 w 104"/>
                  <a:gd name="T48" fmla="*/ 98 h 9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4" h="98">
                    <a:moveTo>
                      <a:pt x="104" y="49"/>
                    </a:moveTo>
                    <a:lnTo>
                      <a:pt x="99" y="28"/>
                    </a:lnTo>
                    <a:lnTo>
                      <a:pt x="86" y="10"/>
                    </a:lnTo>
                    <a:lnTo>
                      <a:pt x="67" y="0"/>
                    </a:lnTo>
                    <a:lnTo>
                      <a:pt x="40" y="2"/>
                    </a:lnTo>
                    <a:lnTo>
                      <a:pt x="19" y="11"/>
                    </a:lnTo>
                    <a:lnTo>
                      <a:pt x="6" y="25"/>
                    </a:lnTo>
                    <a:lnTo>
                      <a:pt x="0" y="43"/>
                    </a:lnTo>
                    <a:lnTo>
                      <a:pt x="4" y="67"/>
                    </a:lnTo>
                    <a:lnTo>
                      <a:pt x="15" y="86"/>
                    </a:lnTo>
                    <a:lnTo>
                      <a:pt x="32" y="98"/>
                    </a:lnTo>
                    <a:lnTo>
                      <a:pt x="60" y="96"/>
                    </a:lnTo>
                    <a:lnTo>
                      <a:pt x="82" y="89"/>
                    </a:lnTo>
                    <a:lnTo>
                      <a:pt x="96" y="76"/>
                    </a:lnTo>
                    <a:lnTo>
                      <a:pt x="103" y="59"/>
                    </a:lnTo>
                  </a:path>
                </a:pathLst>
              </a:custGeom>
              <a:noFill/>
              <a:ln w="3810">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235" name="Group 724"/>
            <p:cNvGrpSpPr>
              <a:grpSpLocks/>
            </p:cNvGrpSpPr>
            <p:nvPr/>
          </p:nvGrpSpPr>
          <p:grpSpPr bwMode="auto">
            <a:xfrm>
              <a:off x="4593" y="7698"/>
              <a:ext cx="11" cy="8"/>
              <a:chOff x="4593" y="7698"/>
              <a:chExt cx="11" cy="8"/>
            </a:xfrm>
          </p:grpSpPr>
          <p:sp>
            <p:nvSpPr>
              <p:cNvPr id="39267" name="Freeform 725"/>
              <p:cNvSpPr>
                <a:spLocks/>
              </p:cNvSpPr>
              <p:nvPr/>
            </p:nvSpPr>
            <p:spPr bwMode="auto">
              <a:xfrm>
                <a:off x="4593" y="7698"/>
                <a:ext cx="11" cy="8"/>
              </a:xfrm>
              <a:custGeom>
                <a:avLst/>
                <a:gdLst>
                  <a:gd name="T0" fmla="*/ 10 w 11"/>
                  <a:gd name="T1" fmla="*/ 7698 h 8"/>
                  <a:gd name="T2" fmla="*/ 0 w 11"/>
                  <a:gd name="T3" fmla="*/ 7702 h 8"/>
                  <a:gd name="T4" fmla="*/ 7 w 11"/>
                  <a:gd name="T5" fmla="*/ 7705 h 8"/>
                  <a:gd name="T6" fmla="*/ 10 w 11"/>
                  <a:gd name="T7" fmla="*/ 7698 h 8"/>
                  <a:gd name="T8" fmla="*/ 0 60000 65536"/>
                  <a:gd name="T9" fmla="*/ 0 60000 65536"/>
                  <a:gd name="T10" fmla="*/ 0 60000 65536"/>
                  <a:gd name="T11" fmla="*/ 0 60000 65536"/>
                  <a:gd name="T12" fmla="*/ 0 w 11"/>
                  <a:gd name="T13" fmla="*/ 0 h 8"/>
                  <a:gd name="T14" fmla="*/ 11 w 11"/>
                  <a:gd name="T15" fmla="*/ 8 h 8"/>
                </a:gdLst>
                <a:ahLst/>
                <a:cxnLst>
                  <a:cxn ang="T8">
                    <a:pos x="T0" y="T1"/>
                  </a:cxn>
                  <a:cxn ang="T9">
                    <a:pos x="T2" y="T3"/>
                  </a:cxn>
                  <a:cxn ang="T10">
                    <a:pos x="T4" y="T5"/>
                  </a:cxn>
                  <a:cxn ang="T11">
                    <a:pos x="T6" y="T7"/>
                  </a:cxn>
                </a:cxnLst>
                <a:rect l="T12" t="T13" r="T14" b="T15"/>
                <a:pathLst>
                  <a:path w="11" h="8">
                    <a:moveTo>
                      <a:pt x="10" y="0"/>
                    </a:moveTo>
                    <a:lnTo>
                      <a:pt x="0" y="4"/>
                    </a:lnTo>
                    <a:lnTo>
                      <a:pt x="7" y="7"/>
                    </a:lnTo>
                    <a:lnTo>
                      <a:pt x="10"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236" name="Group 726"/>
            <p:cNvGrpSpPr>
              <a:grpSpLocks/>
            </p:cNvGrpSpPr>
            <p:nvPr/>
          </p:nvGrpSpPr>
          <p:grpSpPr bwMode="auto">
            <a:xfrm>
              <a:off x="4593" y="7698"/>
              <a:ext cx="11" cy="8"/>
              <a:chOff x="4593" y="7698"/>
              <a:chExt cx="11" cy="8"/>
            </a:xfrm>
          </p:grpSpPr>
          <p:sp>
            <p:nvSpPr>
              <p:cNvPr id="39266" name="Freeform 727"/>
              <p:cNvSpPr>
                <a:spLocks/>
              </p:cNvSpPr>
              <p:nvPr/>
            </p:nvSpPr>
            <p:spPr bwMode="auto">
              <a:xfrm>
                <a:off x="4593" y="7698"/>
                <a:ext cx="11" cy="8"/>
              </a:xfrm>
              <a:custGeom>
                <a:avLst/>
                <a:gdLst>
                  <a:gd name="T0" fmla="*/ 0 w 11"/>
                  <a:gd name="T1" fmla="*/ 7702 h 8"/>
                  <a:gd name="T2" fmla="*/ 7 w 11"/>
                  <a:gd name="T3" fmla="*/ 7705 h 8"/>
                  <a:gd name="T4" fmla="*/ 10 w 11"/>
                  <a:gd name="T5" fmla="*/ 7698 h 8"/>
                  <a:gd name="T6" fmla="*/ 0 w 11"/>
                  <a:gd name="T7" fmla="*/ 7702 h 8"/>
                  <a:gd name="T8" fmla="*/ 0 60000 65536"/>
                  <a:gd name="T9" fmla="*/ 0 60000 65536"/>
                  <a:gd name="T10" fmla="*/ 0 60000 65536"/>
                  <a:gd name="T11" fmla="*/ 0 60000 65536"/>
                  <a:gd name="T12" fmla="*/ 0 w 11"/>
                  <a:gd name="T13" fmla="*/ 0 h 8"/>
                  <a:gd name="T14" fmla="*/ 11 w 11"/>
                  <a:gd name="T15" fmla="*/ 8 h 8"/>
                </a:gdLst>
                <a:ahLst/>
                <a:cxnLst>
                  <a:cxn ang="T8">
                    <a:pos x="T0" y="T1"/>
                  </a:cxn>
                  <a:cxn ang="T9">
                    <a:pos x="T2" y="T3"/>
                  </a:cxn>
                  <a:cxn ang="T10">
                    <a:pos x="T4" y="T5"/>
                  </a:cxn>
                  <a:cxn ang="T11">
                    <a:pos x="T6" y="T7"/>
                  </a:cxn>
                </a:cxnLst>
                <a:rect l="T12" t="T13" r="T14" b="T15"/>
                <a:pathLst>
                  <a:path w="11" h="8">
                    <a:moveTo>
                      <a:pt x="0" y="4"/>
                    </a:moveTo>
                    <a:lnTo>
                      <a:pt x="7" y="7"/>
                    </a:lnTo>
                    <a:lnTo>
                      <a:pt x="10" y="0"/>
                    </a:lnTo>
                    <a:lnTo>
                      <a:pt x="0" y="4"/>
                    </a:lnTo>
                    <a:close/>
                  </a:path>
                </a:pathLst>
              </a:custGeom>
              <a:noFill/>
              <a:ln w="381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237" name="Group 728"/>
            <p:cNvGrpSpPr>
              <a:grpSpLocks/>
            </p:cNvGrpSpPr>
            <p:nvPr/>
          </p:nvGrpSpPr>
          <p:grpSpPr bwMode="auto">
            <a:xfrm>
              <a:off x="4151" y="5736"/>
              <a:ext cx="70" cy="125"/>
              <a:chOff x="4151" y="5736"/>
              <a:chExt cx="70" cy="125"/>
            </a:xfrm>
          </p:grpSpPr>
          <p:sp>
            <p:nvSpPr>
              <p:cNvPr id="39263" name="Freeform 729"/>
              <p:cNvSpPr>
                <a:spLocks/>
              </p:cNvSpPr>
              <p:nvPr/>
            </p:nvSpPr>
            <p:spPr bwMode="auto">
              <a:xfrm>
                <a:off x="4151" y="5736"/>
                <a:ext cx="70" cy="125"/>
              </a:xfrm>
              <a:custGeom>
                <a:avLst/>
                <a:gdLst>
                  <a:gd name="T0" fmla="*/ 70 w 70"/>
                  <a:gd name="T1" fmla="*/ 5831 h 125"/>
                  <a:gd name="T2" fmla="*/ 54 w 70"/>
                  <a:gd name="T3" fmla="*/ 5831 h 125"/>
                  <a:gd name="T4" fmla="*/ 54 w 70"/>
                  <a:gd name="T5" fmla="*/ 5861 h 125"/>
                  <a:gd name="T6" fmla="*/ 70 w 70"/>
                  <a:gd name="T7" fmla="*/ 5861 h 125"/>
                  <a:gd name="T8" fmla="*/ 70 w 70"/>
                  <a:gd name="T9" fmla="*/ 5831 h 125"/>
                  <a:gd name="T10" fmla="*/ 0 60000 65536"/>
                  <a:gd name="T11" fmla="*/ 0 60000 65536"/>
                  <a:gd name="T12" fmla="*/ 0 60000 65536"/>
                  <a:gd name="T13" fmla="*/ 0 60000 65536"/>
                  <a:gd name="T14" fmla="*/ 0 60000 65536"/>
                  <a:gd name="T15" fmla="*/ 0 w 70"/>
                  <a:gd name="T16" fmla="*/ 0 h 125"/>
                  <a:gd name="T17" fmla="*/ 70 w 70"/>
                  <a:gd name="T18" fmla="*/ 125 h 125"/>
                </a:gdLst>
                <a:ahLst/>
                <a:cxnLst>
                  <a:cxn ang="T10">
                    <a:pos x="T0" y="T1"/>
                  </a:cxn>
                  <a:cxn ang="T11">
                    <a:pos x="T2" y="T3"/>
                  </a:cxn>
                  <a:cxn ang="T12">
                    <a:pos x="T4" y="T5"/>
                  </a:cxn>
                  <a:cxn ang="T13">
                    <a:pos x="T6" y="T7"/>
                  </a:cxn>
                  <a:cxn ang="T14">
                    <a:pos x="T8" y="T9"/>
                  </a:cxn>
                </a:cxnLst>
                <a:rect l="T15" t="T16" r="T17" b="T18"/>
                <a:pathLst>
                  <a:path w="70" h="125">
                    <a:moveTo>
                      <a:pt x="70" y="95"/>
                    </a:moveTo>
                    <a:lnTo>
                      <a:pt x="54" y="95"/>
                    </a:lnTo>
                    <a:lnTo>
                      <a:pt x="54" y="125"/>
                    </a:lnTo>
                    <a:lnTo>
                      <a:pt x="70" y="125"/>
                    </a:lnTo>
                    <a:lnTo>
                      <a:pt x="70" y="95"/>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264" name="Freeform 730"/>
              <p:cNvSpPr>
                <a:spLocks/>
              </p:cNvSpPr>
              <p:nvPr/>
            </p:nvSpPr>
            <p:spPr bwMode="auto">
              <a:xfrm>
                <a:off x="4151" y="5736"/>
                <a:ext cx="70" cy="125"/>
              </a:xfrm>
              <a:custGeom>
                <a:avLst/>
                <a:gdLst>
                  <a:gd name="T0" fmla="*/ 70 w 70"/>
                  <a:gd name="T1" fmla="*/ 5736 h 125"/>
                  <a:gd name="T2" fmla="*/ 57 w 70"/>
                  <a:gd name="T3" fmla="*/ 5736 h 125"/>
                  <a:gd name="T4" fmla="*/ 0 w 70"/>
                  <a:gd name="T5" fmla="*/ 5817 h 125"/>
                  <a:gd name="T6" fmla="*/ 0 w 70"/>
                  <a:gd name="T7" fmla="*/ 5831 h 125"/>
                  <a:gd name="T8" fmla="*/ 87 w 70"/>
                  <a:gd name="T9" fmla="*/ 5831 h 125"/>
                  <a:gd name="T10" fmla="*/ 87 w 70"/>
                  <a:gd name="T11" fmla="*/ 5817 h 125"/>
                  <a:gd name="T12" fmla="*/ 15 w 70"/>
                  <a:gd name="T13" fmla="*/ 5817 h 125"/>
                  <a:gd name="T14" fmla="*/ 54 w 70"/>
                  <a:gd name="T15" fmla="*/ 5761 h 125"/>
                  <a:gd name="T16" fmla="*/ 70 w 70"/>
                  <a:gd name="T17" fmla="*/ 5761 h 125"/>
                  <a:gd name="T18" fmla="*/ 70 w 70"/>
                  <a:gd name="T19" fmla="*/ 5736 h 1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0"/>
                  <a:gd name="T31" fmla="*/ 0 h 125"/>
                  <a:gd name="T32" fmla="*/ 70 w 70"/>
                  <a:gd name="T33" fmla="*/ 125 h 1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0" h="125">
                    <a:moveTo>
                      <a:pt x="70" y="0"/>
                    </a:moveTo>
                    <a:lnTo>
                      <a:pt x="57" y="0"/>
                    </a:lnTo>
                    <a:lnTo>
                      <a:pt x="0" y="81"/>
                    </a:lnTo>
                    <a:lnTo>
                      <a:pt x="0" y="95"/>
                    </a:lnTo>
                    <a:lnTo>
                      <a:pt x="87" y="95"/>
                    </a:lnTo>
                    <a:lnTo>
                      <a:pt x="87" y="81"/>
                    </a:lnTo>
                    <a:lnTo>
                      <a:pt x="15" y="81"/>
                    </a:lnTo>
                    <a:lnTo>
                      <a:pt x="54" y="25"/>
                    </a:lnTo>
                    <a:lnTo>
                      <a:pt x="70" y="25"/>
                    </a:lnTo>
                    <a:lnTo>
                      <a:pt x="70"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265" name="Freeform 731"/>
              <p:cNvSpPr>
                <a:spLocks/>
              </p:cNvSpPr>
              <p:nvPr/>
            </p:nvSpPr>
            <p:spPr bwMode="auto">
              <a:xfrm>
                <a:off x="4151" y="5736"/>
                <a:ext cx="70" cy="125"/>
              </a:xfrm>
              <a:custGeom>
                <a:avLst/>
                <a:gdLst>
                  <a:gd name="T0" fmla="*/ 70 w 70"/>
                  <a:gd name="T1" fmla="*/ 5761 h 125"/>
                  <a:gd name="T2" fmla="*/ 54 w 70"/>
                  <a:gd name="T3" fmla="*/ 5761 h 125"/>
                  <a:gd name="T4" fmla="*/ 54 w 70"/>
                  <a:gd name="T5" fmla="*/ 5817 h 125"/>
                  <a:gd name="T6" fmla="*/ 70 w 70"/>
                  <a:gd name="T7" fmla="*/ 5817 h 125"/>
                  <a:gd name="T8" fmla="*/ 70 w 70"/>
                  <a:gd name="T9" fmla="*/ 5761 h 125"/>
                  <a:gd name="T10" fmla="*/ 0 60000 65536"/>
                  <a:gd name="T11" fmla="*/ 0 60000 65536"/>
                  <a:gd name="T12" fmla="*/ 0 60000 65536"/>
                  <a:gd name="T13" fmla="*/ 0 60000 65536"/>
                  <a:gd name="T14" fmla="*/ 0 60000 65536"/>
                  <a:gd name="T15" fmla="*/ 0 w 70"/>
                  <a:gd name="T16" fmla="*/ 0 h 125"/>
                  <a:gd name="T17" fmla="*/ 70 w 70"/>
                  <a:gd name="T18" fmla="*/ 125 h 125"/>
                </a:gdLst>
                <a:ahLst/>
                <a:cxnLst>
                  <a:cxn ang="T10">
                    <a:pos x="T0" y="T1"/>
                  </a:cxn>
                  <a:cxn ang="T11">
                    <a:pos x="T2" y="T3"/>
                  </a:cxn>
                  <a:cxn ang="T12">
                    <a:pos x="T4" y="T5"/>
                  </a:cxn>
                  <a:cxn ang="T13">
                    <a:pos x="T6" y="T7"/>
                  </a:cxn>
                  <a:cxn ang="T14">
                    <a:pos x="T8" y="T9"/>
                  </a:cxn>
                </a:cxnLst>
                <a:rect l="T15" t="T16" r="T17" b="T18"/>
                <a:pathLst>
                  <a:path w="70" h="125">
                    <a:moveTo>
                      <a:pt x="70" y="25"/>
                    </a:moveTo>
                    <a:lnTo>
                      <a:pt x="54" y="25"/>
                    </a:lnTo>
                    <a:lnTo>
                      <a:pt x="54" y="81"/>
                    </a:lnTo>
                    <a:lnTo>
                      <a:pt x="70" y="81"/>
                    </a:lnTo>
                    <a:lnTo>
                      <a:pt x="70" y="25"/>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238" name="Group 732"/>
            <p:cNvGrpSpPr>
              <a:grpSpLocks/>
            </p:cNvGrpSpPr>
            <p:nvPr/>
          </p:nvGrpSpPr>
          <p:grpSpPr bwMode="auto">
            <a:xfrm>
              <a:off x="4522" y="7462"/>
              <a:ext cx="81" cy="127"/>
              <a:chOff x="4522" y="7462"/>
              <a:chExt cx="81" cy="127"/>
            </a:xfrm>
          </p:grpSpPr>
          <p:sp>
            <p:nvSpPr>
              <p:cNvPr id="39261" name="Freeform 733"/>
              <p:cNvSpPr>
                <a:spLocks/>
              </p:cNvSpPr>
              <p:nvPr/>
            </p:nvSpPr>
            <p:spPr bwMode="auto">
              <a:xfrm>
                <a:off x="4522" y="7462"/>
                <a:ext cx="81" cy="127"/>
              </a:xfrm>
              <a:custGeom>
                <a:avLst/>
                <a:gdLst>
                  <a:gd name="T0" fmla="*/ 48 w 81"/>
                  <a:gd name="T1" fmla="*/ 7462 h 127"/>
                  <a:gd name="T2" fmla="*/ 32 w 81"/>
                  <a:gd name="T3" fmla="*/ 7462 h 127"/>
                  <a:gd name="T4" fmla="*/ 24 w 81"/>
                  <a:gd name="T5" fmla="*/ 7464 h 127"/>
                  <a:gd name="T6" fmla="*/ 19 w 81"/>
                  <a:gd name="T7" fmla="*/ 7469 h 127"/>
                  <a:gd name="T8" fmla="*/ 12 w 81"/>
                  <a:gd name="T9" fmla="*/ 7474 h 127"/>
                  <a:gd name="T10" fmla="*/ 8 w 81"/>
                  <a:gd name="T11" fmla="*/ 7481 h 127"/>
                  <a:gd name="T12" fmla="*/ 2 w 81"/>
                  <a:gd name="T13" fmla="*/ 7499 h 127"/>
                  <a:gd name="T14" fmla="*/ 0 w 81"/>
                  <a:gd name="T15" fmla="*/ 7511 h 127"/>
                  <a:gd name="T16" fmla="*/ 1 w 81"/>
                  <a:gd name="T17" fmla="*/ 7528 h 127"/>
                  <a:gd name="T18" fmla="*/ 20 w 81"/>
                  <a:gd name="T19" fmla="*/ 7585 h 127"/>
                  <a:gd name="T20" fmla="*/ 29 w 81"/>
                  <a:gd name="T21" fmla="*/ 7589 h 127"/>
                  <a:gd name="T22" fmla="*/ 50 w 81"/>
                  <a:gd name="T23" fmla="*/ 7589 h 127"/>
                  <a:gd name="T24" fmla="*/ 58 w 81"/>
                  <a:gd name="T25" fmla="*/ 7587 h 127"/>
                  <a:gd name="T26" fmla="*/ 70 w 81"/>
                  <a:gd name="T27" fmla="*/ 7577 h 127"/>
                  <a:gd name="T28" fmla="*/ 70 w 81"/>
                  <a:gd name="T29" fmla="*/ 7577 h 127"/>
                  <a:gd name="T30" fmla="*/ 34 w 81"/>
                  <a:gd name="T31" fmla="*/ 7577 h 127"/>
                  <a:gd name="T32" fmla="*/ 28 w 81"/>
                  <a:gd name="T33" fmla="*/ 7573 h 127"/>
                  <a:gd name="T34" fmla="*/ 23 w 81"/>
                  <a:gd name="T35" fmla="*/ 7566 h 127"/>
                  <a:gd name="T36" fmla="*/ 18 w 81"/>
                  <a:gd name="T37" fmla="*/ 7552 h 127"/>
                  <a:gd name="T38" fmla="*/ 16 w 81"/>
                  <a:gd name="T39" fmla="*/ 7528 h 127"/>
                  <a:gd name="T40" fmla="*/ 18 w 81"/>
                  <a:gd name="T41" fmla="*/ 7502 h 127"/>
                  <a:gd name="T42" fmla="*/ 22 w 81"/>
                  <a:gd name="T43" fmla="*/ 7486 h 127"/>
                  <a:gd name="T44" fmla="*/ 24 w 81"/>
                  <a:gd name="T45" fmla="*/ 7483 h 127"/>
                  <a:gd name="T46" fmla="*/ 28 w 81"/>
                  <a:gd name="T47" fmla="*/ 7477 h 127"/>
                  <a:gd name="T48" fmla="*/ 34 w 81"/>
                  <a:gd name="T49" fmla="*/ 7474 h 127"/>
                  <a:gd name="T50" fmla="*/ 69 w 81"/>
                  <a:gd name="T51" fmla="*/ 7474 h 127"/>
                  <a:gd name="T52" fmla="*/ 68 w 81"/>
                  <a:gd name="T53" fmla="*/ 7472 h 127"/>
                  <a:gd name="T54" fmla="*/ 64 w 81"/>
                  <a:gd name="T55" fmla="*/ 7469 h 127"/>
                  <a:gd name="T56" fmla="*/ 59 w 81"/>
                  <a:gd name="T57" fmla="*/ 7466 h 127"/>
                  <a:gd name="T58" fmla="*/ 54 w 81"/>
                  <a:gd name="T59" fmla="*/ 7463 h 127"/>
                  <a:gd name="T60" fmla="*/ 48 w 81"/>
                  <a:gd name="T61" fmla="*/ 7462 h 12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1"/>
                  <a:gd name="T94" fmla="*/ 0 h 127"/>
                  <a:gd name="T95" fmla="*/ 81 w 81"/>
                  <a:gd name="T96" fmla="*/ 127 h 12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1" h="127">
                    <a:moveTo>
                      <a:pt x="48" y="0"/>
                    </a:moveTo>
                    <a:lnTo>
                      <a:pt x="32" y="0"/>
                    </a:lnTo>
                    <a:lnTo>
                      <a:pt x="24" y="2"/>
                    </a:lnTo>
                    <a:lnTo>
                      <a:pt x="19" y="7"/>
                    </a:lnTo>
                    <a:lnTo>
                      <a:pt x="12" y="12"/>
                    </a:lnTo>
                    <a:lnTo>
                      <a:pt x="8" y="19"/>
                    </a:lnTo>
                    <a:lnTo>
                      <a:pt x="2" y="37"/>
                    </a:lnTo>
                    <a:lnTo>
                      <a:pt x="0" y="49"/>
                    </a:lnTo>
                    <a:lnTo>
                      <a:pt x="1" y="66"/>
                    </a:lnTo>
                    <a:lnTo>
                      <a:pt x="20" y="123"/>
                    </a:lnTo>
                    <a:lnTo>
                      <a:pt x="29" y="127"/>
                    </a:lnTo>
                    <a:lnTo>
                      <a:pt x="50" y="127"/>
                    </a:lnTo>
                    <a:lnTo>
                      <a:pt x="58" y="125"/>
                    </a:lnTo>
                    <a:lnTo>
                      <a:pt x="70" y="115"/>
                    </a:lnTo>
                    <a:lnTo>
                      <a:pt x="34" y="115"/>
                    </a:lnTo>
                    <a:lnTo>
                      <a:pt x="28" y="111"/>
                    </a:lnTo>
                    <a:lnTo>
                      <a:pt x="23" y="104"/>
                    </a:lnTo>
                    <a:lnTo>
                      <a:pt x="18" y="90"/>
                    </a:lnTo>
                    <a:lnTo>
                      <a:pt x="16" y="66"/>
                    </a:lnTo>
                    <a:lnTo>
                      <a:pt x="18" y="40"/>
                    </a:lnTo>
                    <a:lnTo>
                      <a:pt x="22" y="24"/>
                    </a:lnTo>
                    <a:lnTo>
                      <a:pt x="24" y="21"/>
                    </a:lnTo>
                    <a:lnTo>
                      <a:pt x="28" y="15"/>
                    </a:lnTo>
                    <a:lnTo>
                      <a:pt x="34" y="12"/>
                    </a:lnTo>
                    <a:lnTo>
                      <a:pt x="69" y="12"/>
                    </a:lnTo>
                    <a:lnTo>
                      <a:pt x="68" y="10"/>
                    </a:lnTo>
                    <a:lnTo>
                      <a:pt x="64" y="7"/>
                    </a:lnTo>
                    <a:lnTo>
                      <a:pt x="59" y="4"/>
                    </a:lnTo>
                    <a:lnTo>
                      <a:pt x="54" y="1"/>
                    </a:lnTo>
                    <a:lnTo>
                      <a:pt x="48"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262" name="Freeform 734"/>
              <p:cNvSpPr>
                <a:spLocks/>
              </p:cNvSpPr>
              <p:nvPr/>
            </p:nvSpPr>
            <p:spPr bwMode="auto">
              <a:xfrm>
                <a:off x="4522" y="7462"/>
                <a:ext cx="81" cy="127"/>
              </a:xfrm>
              <a:custGeom>
                <a:avLst/>
                <a:gdLst>
                  <a:gd name="T0" fmla="*/ 69 w 81"/>
                  <a:gd name="T1" fmla="*/ 7474 h 127"/>
                  <a:gd name="T2" fmla="*/ 48 w 81"/>
                  <a:gd name="T3" fmla="*/ 7474 h 127"/>
                  <a:gd name="T4" fmla="*/ 54 w 81"/>
                  <a:gd name="T5" fmla="*/ 7478 h 127"/>
                  <a:gd name="T6" fmla="*/ 59 w 81"/>
                  <a:gd name="T7" fmla="*/ 7485 h 127"/>
                  <a:gd name="T8" fmla="*/ 64 w 81"/>
                  <a:gd name="T9" fmla="*/ 7499 h 127"/>
                  <a:gd name="T10" fmla="*/ 66 w 81"/>
                  <a:gd name="T11" fmla="*/ 7523 h 127"/>
                  <a:gd name="T12" fmla="*/ 65 w 81"/>
                  <a:gd name="T13" fmla="*/ 7549 h 127"/>
                  <a:gd name="T14" fmla="*/ 60 w 81"/>
                  <a:gd name="T15" fmla="*/ 7564 h 127"/>
                  <a:gd name="T16" fmla="*/ 54 w 81"/>
                  <a:gd name="T17" fmla="*/ 7573 h 127"/>
                  <a:gd name="T18" fmla="*/ 48 w 81"/>
                  <a:gd name="T19" fmla="*/ 7577 h 127"/>
                  <a:gd name="T20" fmla="*/ 70 w 81"/>
                  <a:gd name="T21" fmla="*/ 7577 h 127"/>
                  <a:gd name="T22" fmla="*/ 74 w 81"/>
                  <a:gd name="T23" fmla="*/ 7570 h 127"/>
                  <a:gd name="T24" fmla="*/ 80 w 81"/>
                  <a:gd name="T25" fmla="*/ 7552 h 127"/>
                  <a:gd name="T26" fmla="*/ 82 w 81"/>
                  <a:gd name="T27" fmla="*/ 7540 h 127"/>
                  <a:gd name="T28" fmla="*/ 82 w 81"/>
                  <a:gd name="T29" fmla="*/ 7513 h 127"/>
                  <a:gd name="T30" fmla="*/ 81 w 81"/>
                  <a:gd name="T31" fmla="*/ 7503 h 127"/>
                  <a:gd name="T32" fmla="*/ 77 w 81"/>
                  <a:gd name="T33" fmla="*/ 7489 h 127"/>
                  <a:gd name="T34" fmla="*/ 74 w 81"/>
                  <a:gd name="T35" fmla="*/ 7482 h 127"/>
                  <a:gd name="T36" fmla="*/ 71 w 81"/>
                  <a:gd name="T37" fmla="*/ 7477 h 127"/>
                  <a:gd name="T38" fmla="*/ 69 w 81"/>
                  <a:gd name="T39" fmla="*/ 7474 h 12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1"/>
                  <a:gd name="T61" fmla="*/ 0 h 127"/>
                  <a:gd name="T62" fmla="*/ 81 w 81"/>
                  <a:gd name="T63" fmla="*/ 127 h 12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1" h="127">
                    <a:moveTo>
                      <a:pt x="69" y="12"/>
                    </a:moveTo>
                    <a:lnTo>
                      <a:pt x="48" y="12"/>
                    </a:lnTo>
                    <a:lnTo>
                      <a:pt x="54" y="16"/>
                    </a:lnTo>
                    <a:lnTo>
                      <a:pt x="59" y="23"/>
                    </a:lnTo>
                    <a:lnTo>
                      <a:pt x="64" y="37"/>
                    </a:lnTo>
                    <a:lnTo>
                      <a:pt x="66" y="61"/>
                    </a:lnTo>
                    <a:lnTo>
                      <a:pt x="65" y="87"/>
                    </a:lnTo>
                    <a:lnTo>
                      <a:pt x="60" y="102"/>
                    </a:lnTo>
                    <a:lnTo>
                      <a:pt x="54" y="111"/>
                    </a:lnTo>
                    <a:lnTo>
                      <a:pt x="48" y="115"/>
                    </a:lnTo>
                    <a:lnTo>
                      <a:pt x="70" y="115"/>
                    </a:lnTo>
                    <a:lnTo>
                      <a:pt x="74" y="108"/>
                    </a:lnTo>
                    <a:lnTo>
                      <a:pt x="80" y="90"/>
                    </a:lnTo>
                    <a:lnTo>
                      <a:pt x="82" y="78"/>
                    </a:lnTo>
                    <a:lnTo>
                      <a:pt x="82" y="51"/>
                    </a:lnTo>
                    <a:lnTo>
                      <a:pt x="81" y="41"/>
                    </a:lnTo>
                    <a:lnTo>
                      <a:pt x="77" y="27"/>
                    </a:lnTo>
                    <a:lnTo>
                      <a:pt x="74" y="20"/>
                    </a:lnTo>
                    <a:lnTo>
                      <a:pt x="71" y="15"/>
                    </a:lnTo>
                    <a:lnTo>
                      <a:pt x="69" y="12"/>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239" name="Group 735"/>
            <p:cNvGrpSpPr>
              <a:grpSpLocks/>
            </p:cNvGrpSpPr>
            <p:nvPr/>
          </p:nvGrpSpPr>
          <p:grpSpPr bwMode="auto">
            <a:xfrm>
              <a:off x="4124" y="5601"/>
              <a:ext cx="145" cy="93"/>
              <a:chOff x="4124" y="5601"/>
              <a:chExt cx="145" cy="93"/>
            </a:xfrm>
          </p:grpSpPr>
          <p:sp>
            <p:nvSpPr>
              <p:cNvPr id="39259" name="Freeform 736"/>
              <p:cNvSpPr>
                <a:spLocks/>
              </p:cNvSpPr>
              <p:nvPr/>
            </p:nvSpPr>
            <p:spPr bwMode="auto">
              <a:xfrm>
                <a:off x="4124" y="5601"/>
                <a:ext cx="145" cy="93"/>
              </a:xfrm>
              <a:custGeom>
                <a:avLst/>
                <a:gdLst>
                  <a:gd name="T0" fmla="*/ 59 w 145"/>
                  <a:gd name="T1" fmla="*/ 5603 h 93"/>
                  <a:gd name="T2" fmla="*/ 0 w 145"/>
                  <a:gd name="T3" fmla="*/ 5694 h 93"/>
                  <a:gd name="T4" fmla="*/ 109 w 145"/>
                  <a:gd name="T5" fmla="*/ 5687 h 93"/>
                  <a:gd name="T6" fmla="*/ 73 w 145"/>
                  <a:gd name="T7" fmla="*/ 5667 h 93"/>
                  <a:gd name="T8" fmla="*/ 114 w 145"/>
                  <a:gd name="T9" fmla="*/ 5643 h 93"/>
                  <a:gd name="T10" fmla="*/ 59 w 145"/>
                  <a:gd name="T11" fmla="*/ 5643 h 93"/>
                  <a:gd name="T12" fmla="*/ 59 w 145"/>
                  <a:gd name="T13" fmla="*/ 5603 h 93"/>
                  <a:gd name="T14" fmla="*/ 0 60000 65536"/>
                  <a:gd name="T15" fmla="*/ 0 60000 65536"/>
                  <a:gd name="T16" fmla="*/ 0 60000 65536"/>
                  <a:gd name="T17" fmla="*/ 0 60000 65536"/>
                  <a:gd name="T18" fmla="*/ 0 60000 65536"/>
                  <a:gd name="T19" fmla="*/ 0 60000 65536"/>
                  <a:gd name="T20" fmla="*/ 0 60000 65536"/>
                  <a:gd name="T21" fmla="*/ 0 w 145"/>
                  <a:gd name="T22" fmla="*/ 0 h 93"/>
                  <a:gd name="T23" fmla="*/ 145 w 145"/>
                  <a:gd name="T24" fmla="*/ 93 h 9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5" h="93">
                    <a:moveTo>
                      <a:pt x="59" y="2"/>
                    </a:moveTo>
                    <a:lnTo>
                      <a:pt x="0" y="93"/>
                    </a:lnTo>
                    <a:lnTo>
                      <a:pt x="109" y="86"/>
                    </a:lnTo>
                    <a:lnTo>
                      <a:pt x="73" y="66"/>
                    </a:lnTo>
                    <a:lnTo>
                      <a:pt x="114" y="42"/>
                    </a:lnTo>
                    <a:lnTo>
                      <a:pt x="59" y="42"/>
                    </a:lnTo>
                    <a:lnTo>
                      <a:pt x="59" y="2"/>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260" name="Freeform 737"/>
              <p:cNvSpPr>
                <a:spLocks/>
              </p:cNvSpPr>
              <p:nvPr/>
            </p:nvSpPr>
            <p:spPr bwMode="auto">
              <a:xfrm>
                <a:off x="4124" y="5601"/>
                <a:ext cx="145" cy="93"/>
              </a:xfrm>
              <a:custGeom>
                <a:avLst/>
                <a:gdLst>
                  <a:gd name="T0" fmla="*/ 131 w 145"/>
                  <a:gd name="T1" fmla="*/ 5601 h 93"/>
                  <a:gd name="T2" fmla="*/ 59 w 145"/>
                  <a:gd name="T3" fmla="*/ 5643 h 93"/>
                  <a:gd name="T4" fmla="*/ 114 w 145"/>
                  <a:gd name="T5" fmla="*/ 5643 h 93"/>
                  <a:gd name="T6" fmla="*/ 145 w 145"/>
                  <a:gd name="T7" fmla="*/ 5625 h 93"/>
                  <a:gd name="T8" fmla="*/ 131 w 145"/>
                  <a:gd name="T9" fmla="*/ 5601 h 93"/>
                  <a:gd name="T10" fmla="*/ 0 60000 65536"/>
                  <a:gd name="T11" fmla="*/ 0 60000 65536"/>
                  <a:gd name="T12" fmla="*/ 0 60000 65536"/>
                  <a:gd name="T13" fmla="*/ 0 60000 65536"/>
                  <a:gd name="T14" fmla="*/ 0 60000 65536"/>
                  <a:gd name="T15" fmla="*/ 0 w 145"/>
                  <a:gd name="T16" fmla="*/ 0 h 93"/>
                  <a:gd name="T17" fmla="*/ 145 w 145"/>
                  <a:gd name="T18" fmla="*/ 93 h 93"/>
                </a:gdLst>
                <a:ahLst/>
                <a:cxnLst>
                  <a:cxn ang="T10">
                    <a:pos x="T0" y="T1"/>
                  </a:cxn>
                  <a:cxn ang="T11">
                    <a:pos x="T2" y="T3"/>
                  </a:cxn>
                  <a:cxn ang="T12">
                    <a:pos x="T4" y="T5"/>
                  </a:cxn>
                  <a:cxn ang="T13">
                    <a:pos x="T6" y="T7"/>
                  </a:cxn>
                  <a:cxn ang="T14">
                    <a:pos x="T8" y="T9"/>
                  </a:cxn>
                </a:cxnLst>
                <a:rect l="T15" t="T16" r="T17" b="T18"/>
                <a:pathLst>
                  <a:path w="145" h="93">
                    <a:moveTo>
                      <a:pt x="131" y="0"/>
                    </a:moveTo>
                    <a:lnTo>
                      <a:pt x="59" y="42"/>
                    </a:lnTo>
                    <a:lnTo>
                      <a:pt x="114" y="42"/>
                    </a:lnTo>
                    <a:lnTo>
                      <a:pt x="145" y="24"/>
                    </a:lnTo>
                    <a:lnTo>
                      <a:pt x="131"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240" name="Group 738"/>
            <p:cNvGrpSpPr>
              <a:grpSpLocks/>
            </p:cNvGrpSpPr>
            <p:nvPr/>
          </p:nvGrpSpPr>
          <p:grpSpPr bwMode="auto">
            <a:xfrm>
              <a:off x="4124" y="5601"/>
              <a:ext cx="145" cy="93"/>
              <a:chOff x="4124" y="5601"/>
              <a:chExt cx="145" cy="93"/>
            </a:xfrm>
          </p:grpSpPr>
          <p:sp>
            <p:nvSpPr>
              <p:cNvPr id="39257" name="Freeform 739"/>
              <p:cNvSpPr>
                <a:spLocks/>
              </p:cNvSpPr>
              <p:nvPr/>
            </p:nvSpPr>
            <p:spPr bwMode="auto">
              <a:xfrm>
                <a:off x="4124" y="5601"/>
                <a:ext cx="145" cy="93"/>
              </a:xfrm>
              <a:custGeom>
                <a:avLst/>
                <a:gdLst>
                  <a:gd name="T0" fmla="*/ 131 w 145"/>
                  <a:gd name="T1" fmla="*/ 5601 h 93"/>
                  <a:gd name="T2" fmla="*/ 59 w 145"/>
                  <a:gd name="T3" fmla="*/ 5643 h 93"/>
                  <a:gd name="T4" fmla="*/ 59 w 145"/>
                  <a:gd name="T5" fmla="*/ 5603 h 93"/>
                  <a:gd name="T6" fmla="*/ 0 w 145"/>
                  <a:gd name="T7" fmla="*/ 5694 h 93"/>
                  <a:gd name="T8" fmla="*/ 109 w 145"/>
                  <a:gd name="T9" fmla="*/ 5687 h 93"/>
                  <a:gd name="T10" fmla="*/ 73 w 145"/>
                  <a:gd name="T11" fmla="*/ 5667 h 93"/>
                  <a:gd name="T12" fmla="*/ 145 w 145"/>
                  <a:gd name="T13" fmla="*/ 5625 h 93"/>
                  <a:gd name="T14" fmla="*/ 131 w 145"/>
                  <a:gd name="T15" fmla="*/ 5601 h 93"/>
                  <a:gd name="T16" fmla="*/ 0 60000 65536"/>
                  <a:gd name="T17" fmla="*/ 0 60000 65536"/>
                  <a:gd name="T18" fmla="*/ 0 60000 65536"/>
                  <a:gd name="T19" fmla="*/ 0 60000 65536"/>
                  <a:gd name="T20" fmla="*/ 0 60000 65536"/>
                  <a:gd name="T21" fmla="*/ 0 60000 65536"/>
                  <a:gd name="T22" fmla="*/ 0 60000 65536"/>
                  <a:gd name="T23" fmla="*/ 0 60000 65536"/>
                  <a:gd name="T24" fmla="*/ 0 w 145"/>
                  <a:gd name="T25" fmla="*/ 0 h 93"/>
                  <a:gd name="T26" fmla="*/ 145 w 145"/>
                  <a:gd name="T27" fmla="*/ 93 h 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5" h="93">
                    <a:moveTo>
                      <a:pt x="131" y="0"/>
                    </a:moveTo>
                    <a:lnTo>
                      <a:pt x="59" y="42"/>
                    </a:lnTo>
                    <a:lnTo>
                      <a:pt x="59" y="2"/>
                    </a:lnTo>
                    <a:lnTo>
                      <a:pt x="0" y="93"/>
                    </a:lnTo>
                    <a:lnTo>
                      <a:pt x="109" y="86"/>
                    </a:lnTo>
                    <a:lnTo>
                      <a:pt x="73" y="66"/>
                    </a:lnTo>
                    <a:lnTo>
                      <a:pt x="145" y="24"/>
                    </a:lnTo>
                    <a:lnTo>
                      <a:pt x="131" y="0"/>
                    </a:lnTo>
                    <a:close/>
                  </a:path>
                </a:pathLst>
              </a:custGeom>
              <a:noFill/>
              <a:ln w="381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39258" name="Picture 74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895" y="3757"/>
                <a:ext cx="610" cy="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9241" name="Group 741"/>
            <p:cNvGrpSpPr>
              <a:grpSpLocks/>
            </p:cNvGrpSpPr>
            <p:nvPr/>
          </p:nvGrpSpPr>
          <p:grpSpPr bwMode="auto">
            <a:xfrm>
              <a:off x="2154" y="5506"/>
              <a:ext cx="110" cy="213"/>
              <a:chOff x="2154" y="5506"/>
              <a:chExt cx="110" cy="213"/>
            </a:xfrm>
          </p:grpSpPr>
          <p:sp>
            <p:nvSpPr>
              <p:cNvPr id="39255" name="Freeform 742"/>
              <p:cNvSpPr>
                <a:spLocks/>
              </p:cNvSpPr>
              <p:nvPr/>
            </p:nvSpPr>
            <p:spPr bwMode="auto">
              <a:xfrm>
                <a:off x="2154" y="5506"/>
                <a:ext cx="110" cy="213"/>
              </a:xfrm>
              <a:custGeom>
                <a:avLst/>
                <a:gdLst>
                  <a:gd name="T0" fmla="*/ 18 w 110"/>
                  <a:gd name="T1" fmla="*/ 5506 h 213"/>
                  <a:gd name="T2" fmla="*/ 0 w 110"/>
                  <a:gd name="T3" fmla="*/ 5524 h 213"/>
                  <a:gd name="T4" fmla="*/ 109 w 110"/>
                  <a:gd name="T5" fmla="*/ 5719 h 213"/>
                  <a:gd name="T6" fmla="*/ 98 w 110"/>
                  <a:gd name="T7" fmla="*/ 5643 h 213"/>
                  <a:gd name="T8" fmla="*/ 79 w 110"/>
                  <a:gd name="T9" fmla="*/ 5643 h 213"/>
                  <a:gd name="T10" fmla="*/ 18 w 110"/>
                  <a:gd name="T11" fmla="*/ 5506 h 213"/>
                  <a:gd name="T12" fmla="*/ 0 60000 65536"/>
                  <a:gd name="T13" fmla="*/ 0 60000 65536"/>
                  <a:gd name="T14" fmla="*/ 0 60000 65536"/>
                  <a:gd name="T15" fmla="*/ 0 60000 65536"/>
                  <a:gd name="T16" fmla="*/ 0 60000 65536"/>
                  <a:gd name="T17" fmla="*/ 0 60000 65536"/>
                  <a:gd name="T18" fmla="*/ 0 w 110"/>
                  <a:gd name="T19" fmla="*/ 0 h 213"/>
                  <a:gd name="T20" fmla="*/ 110 w 110"/>
                  <a:gd name="T21" fmla="*/ 213 h 213"/>
                </a:gdLst>
                <a:ahLst/>
                <a:cxnLst>
                  <a:cxn ang="T12">
                    <a:pos x="T0" y="T1"/>
                  </a:cxn>
                  <a:cxn ang="T13">
                    <a:pos x="T2" y="T3"/>
                  </a:cxn>
                  <a:cxn ang="T14">
                    <a:pos x="T4" y="T5"/>
                  </a:cxn>
                  <a:cxn ang="T15">
                    <a:pos x="T6" y="T7"/>
                  </a:cxn>
                  <a:cxn ang="T16">
                    <a:pos x="T8" y="T9"/>
                  </a:cxn>
                  <a:cxn ang="T17">
                    <a:pos x="T10" y="T11"/>
                  </a:cxn>
                </a:cxnLst>
                <a:rect l="T18" t="T19" r="T20" b="T21"/>
                <a:pathLst>
                  <a:path w="110" h="213">
                    <a:moveTo>
                      <a:pt x="18" y="0"/>
                    </a:moveTo>
                    <a:lnTo>
                      <a:pt x="0" y="18"/>
                    </a:lnTo>
                    <a:lnTo>
                      <a:pt x="109" y="213"/>
                    </a:lnTo>
                    <a:lnTo>
                      <a:pt x="98" y="137"/>
                    </a:lnTo>
                    <a:lnTo>
                      <a:pt x="79" y="137"/>
                    </a:lnTo>
                    <a:lnTo>
                      <a:pt x="18"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256" name="Freeform 743"/>
              <p:cNvSpPr>
                <a:spLocks/>
              </p:cNvSpPr>
              <p:nvPr/>
            </p:nvSpPr>
            <p:spPr bwMode="auto">
              <a:xfrm>
                <a:off x="2154" y="5506"/>
                <a:ext cx="110" cy="213"/>
              </a:xfrm>
              <a:custGeom>
                <a:avLst/>
                <a:gdLst>
                  <a:gd name="T0" fmla="*/ 95 w 110"/>
                  <a:gd name="T1" fmla="*/ 5621 h 213"/>
                  <a:gd name="T2" fmla="*/ 79 w 110"/>
                  <a:gd name="T3" fmla="*/ 5643 h 213"/>
                  <a:gd name="T4" fmla="*/ 98 w 110"/>
                  <a:gd name="T5" fmla="*/ 5643 h 213"/>
                  <a:gd name="T6" fmla="*/ 95 w 110"/>
                  <a:gd name="T7" fmla="*/ 5621 h 213"/>
                  <a:gd name="T8" fmla="*/ 0 60000 65536"/>
                  <a:gd name="T9" fmla="*/ 0 60000 65536"/>
                  <a:gd name="T10" fmla="*/ 0 60000 65536"/>
                  <a:gd name="T11" fmla="*/ 0 60000 65536"/>
                  <a:gd name="T12" fmla="*/ 0 w 110"/>
                  <a:gd name="T13" fmla="*/ 0 h 213"/>
                  <a:gd name="T14" fmla="*/ 110 w 110"/>
                  <a:gd name="T15" fmla="*/ 213 h 213"/>
                </a:gdLst>
                <a:ahLst/>
                <a:cxnLst>
                  <a:cxn ang="T8">
                    <a:pos x="T0" y="T1"/>
                  </a:cxn>
                  <a:cxn ang="T9">
                    <a:pos x="T2" y="T3"/>
                  </a:cxn>
                  <a:cxn ang="T10">
                    <a:pos x="T4" y="T5"/>
                  </a:cxn>
                  <a:cxn ang="T11">
                    <a:pos x="T6" y="T7"/>
                  </a:cxn>
                </a:cxnLst>
                <a:rect l="T12" t="T13" r="T14" b="T15"/>
                <a:pathLst>
                  <a:path w="110" h="213">
                    <a:moveTo>
                      <a:pt x="95" y="115"/>
                    </a:moveTo>
                    <a:lnTo>
                      <a:pt x="79" y="137"/>
                    </a:lnTo>
                    <a:lnTo>
                      <a:pt x="98" y="137"/>
                    </a:lnTo>
                    <a:lnTo>
                      <a:pt x="95" y="115"/>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242" name="Group 744"/>
            <p:cNvGrpSpPr>
              <a:grpSpLocks/>
            </p:cNvGrpSpPr>
            <p:nvPr/>
          </p:nvGrpSpPr>
          <p:grpSpPr bwMode="auto">
            <a:xfrm>
              <a:off x="2154" y="5506"/>
              <a:ext cx="110" cy="213"/>
              <a:chOff x="2154" y="5506"/>
              <a:chExt cx="110" cy="213"/>
            </a:xfrm>
          </p:grpSpPr>
          <p:sp>
            <p:nvSpPr>
              <p:cNvPr id="39252" name="Freeform 745"/>
              <p:cNvSpPr>
                <a:spLocks/>
              </p:cNvSpPr>
              <p:nvPr/>
            </p:nvSpPr>
            <p:spPr bwMode="auto">
              <a:xfrm>
                <a:off x="2154" y="5506"/>
                <a:ext cx="110" cy="213"/>
              </a:xfrm>
              <a:custGeom>
                <a:avLst/>
                <a:gdLst>
                  <a:gd name="T0" fmla="*/ 0 w 110"/>
                  <a:gd name="T1" fmla="*/ 5524 h 213"/>
                  <a:gd name="T2" fmla="*/ 25 w 110"/>
                  <a:gd name="T3" fmla="*/ 5569 h 213"/>
                  <a:gd name="T4" fmla="*/ 109 w 110"/>
                  <a:gd name="T5" fmla="*/ 5719 h 213"/>
                  <a:gd name="T6" fmla="*/ 95 w 110"/>
                  <a:gd name="T7" fmla="*/ 5621 h 213"/>
                  <a:gd name="T8" fmla="*/ 79 w 110"/>
                  <a:gd name="T9" fmla="*/ 5643 h 213"/>
                  <a:gd name="T10" fmla="*/ 18 w 110"/>
                  <a:gd name="T11" fmla="*/ 5506 h 213"/>
                  <a:gd name="T12" fmla="*/ 0 60000 65536"/>
                  <a:gd name="T13" fmla="*/ 0 60000 65536"/>
                  <a:gd name="T14" fmla="*/ 0 60000 65536"/>
                  <a:gd name="T15" fmla="*/ 0 60000 65536"/>
                  <a:gd name="T16" fmla="*/ 0 60000 65536"/>
                  <a:gd name="T17" fmla="*/ 0 60000 65536"/>
                  <a:gd name="T18" fmla="*/ 0 w 110"/>
                  <a:gd name="T19" fmla="*/ 0 h 213"/>
                  <a:gd name="T20" fmla="*/ 110 w 110"/>
                  <a:gd name="T21" fmla="*/ 213 h 213"/>
                </a:gdLst>
                <a:ahLst/>
                <a:cxnLst>
                  <a:cxn ang="T12">
                    <a:pos x="T0" y="T1"/>
                  </a:cxn>
                  <a:cxn ang="T13">
                    <a:pos x="T2" y="T3"/>
                  </a:cxn>
                  <a:cxn ang="T14">
                    <a:pos x="T4" y="T5"/>
                  </a:cxn>
                  <a:cxn ang="T15">
                    <a:pos x="T6" y="T7"/>
                  </a:cxn>
                  <a:cxn ang="T16">
                    <a:pos x="T8" y="T9"/>
                  </a:cxn>
                  <a:cxn ang="T17">
                    <a:pos x="T10" y="T11"/>
                  </a:cxn>
                </a:cxnLst>
                <a:rect l="T18" t="T19" r="T20" b="T21"/>
                <a:pathLst>
                  <a:path w="110" h="213">
                    <a:moveTo>
                      <a:pt x="0" y="18"/>
                    </a:moveTo>
                    <a:lnTo>
                      <a:pt x="25" y="63"/>
                    </a:lnTo>
                    <a:lnTo>
                      <a:pt x="109" y="213"/>
                    </a:lnTo>
                    <a:lnTo>
                      <a:pt x="95" y="115"/>
                    </a:lnTo>
                    <a:lnTo>
                      <a:pt x="79" y="137"/>
                    </a:lnTo>
                    <a:lnTo>
                      <a:pt x="18" y="0"/>
                    </a:lnTo>
                  </a:path>
                </a:pathLst>
              </a:custGeom>
              <a:noFill/>
              <a:ln w="381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39253" name="Picture 74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255" y="1615"/>
                <a:ext cx="760" cy="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254" name="Picture 74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722" y="4194"/>
                <a:ext cx="246" cy="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9243" name="Group 748"/>
            <p:cNvGrpSpPr>
              <a:grpSpLocks/>
            </p:cNvGrpSpPr>
            <p:nvPr/>
          </p:nvGrpSpPr>
          <p:grpSpPr bwMode="auto">
            <a:xfrm>
              <a:off x="3157" y="2918"/>
              <a:ext cx="228" cy="275"/>
              <a:chOff x="3157" y="2918"/>
              <a:chExt cx="228" cy="275"/>
            </a:xfrm>
          </p:grpSpPr>
          <p:sp>
            <p:nvSpPr>
              <p:cNvPr id="39251" name="Freeform 749"/>
              <p:cNvSpPr>
                <a:spLocks/>
              </p:cNvSpPr>
              <p:nvPr/>
            </p:nvSpPr>
            <p:spPr bwMode="auto">
              <a:xfrm>
                <a:off x="3157" y="2918"/>
                <a:ext cx="228" cy="275"/>
              </a:xfrm>
              <a:custGeom>
                <a:avLst/>
                <a:gdLst>
                  <a:gd name="T0" fmla="*/ 191 w 228"/>
                  <a:gd name="T1" fmla="*/ 2918 h 275"/>
                  <a:gd name="T2" fmla="*/ 0 w 228"/>
                  <a:gd name="T3" fmla="*/ 3193 h 275"/>
                  <a:gd name="T4" fmla="*/ 122 w 228"/>
                  <a:gd name="T5" fmla="*/ 3110 h 275"/>
                  <a:gd name="T6" fmla="*/ 83 w 228"/>
                  <a:gd name="T7" fmla="*/ 3102 h 275"/>
                  <a:gd name="T8" fmla="*/ 228 w 228"/>
                  <a:gd name="T9" fmla="*/ 2931 h 275"/>
                  <a:gd name="T10" fmla="*/ 191 w 228"/>
                  <a:gd name="T11" fmla="*/ 2918 h 275"/>
                  <a:gd name="T12" fmla="*/ 0 60000 65536"/>
                  <a:gd name="T13" fmla="*/ 0 60000 65536"/>
                  <a:gd name="T14" fmla="*/ 0 60000 65536"/>
                  <a:gd name="T15" fmla="*/ 0 60000 65536"/>
                  <a:gd name="T16" fmla="*/ 0 60000 65536"/>
                  <a:gd name="T17" fmla="*/ 0 60000 65536"/>
                  <a:gd name="T18" fmla="*/ 0 w 228"/>
                  <a:gd name="T19" fmla="*/ 0 h 275"/>
                  <a:gd name="T20" fmla="*/ 228 w 228"/>
                  <a:gd name="T21" fmla="*/ 275 h 275"/>
                </a:gdLst>
                <a:ahLst/>
                <a:cxnLst>
                  <a:cxn ang="T12">
                    <a:pos x="T0" y="T1"/>
                  </a:cxn>
                  <a:cxn ang="T13">
                    <a:pos x="T2" y="T3"/>
                  </a:cxn>
                  <a:cxn ang="T14">
                    <a:pos x="T4" y="T5"/>
                  </a:cxn>
                  <a:cxn ang="T15">
                    <a:pos x="T6" y="T7"/>
                  </a:cxn>
                  <a:cxn ang="T16">
                    <a:pos x="T8" y="T9"/>
                  </a:cxn>
                  <a:cxn ang="T17">
                    <a:pos x="T10" y="T11"/>
                  </a:cxn>
                </a:cxnLst>
                <a:rect l="T18" t="T19" r="T20" b="T21"/>
                <a:pathLst>
                  <a:path w="228" h="275">
                    <a:moveTo>
                      <a:pt x="191" y="0"/>
                    </a:moveTo>
                    <a:lnTo>
                      <a:pt x="0" y="275"/>
                    </a:lnTo>
                    <a:lnTo>
                      <a:pt x="122" y="192"/>
                    </a:lnTo>
                    <a:lnTo>
                      <a:pt x="83" y="184"/>
                    </a:lnTo>
                    <a:lnTo>
                      <a:pt x="228" y="13"/>
                    </a:lnTo>
                    <a:lnTo>
                      <a:pt x="191"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244" name="Group 750"/>
            <p:cNvGrpSpPr>
              <a:grpSpLocks/>
            </p:cNvGrpSpPr>
            <p:nvPr/>
          </p:nvGrpSpPr>
          <p:grpSpPr bwMode="auto">
            <a:xfrm>
              <a:off x="3157" y="2918"/>
              <a:ext cx="228" cy="275"/>
              <a:chOff x="3157" y="2918"/>
              <a:chExt cx="228" cy="275"/>
            </a:xfrm>
          </p:grpSpPr>
          <p:sp>
            <p:nvSpPr>
              <p:cNvPr id="39250" name="Freeform 751"/>
              <p:cNvSpPr>
                <a:spLocks/>
              </p:cNvSpPr>
              <p:nvPr/>
            </p:nvSpPr>
            <p:spPr bwMode="auto">
              <a:xfrm>
                <a:off x="3157" y="2918"/>
                <a:ext cx="228" cy="275"/>
              </a:xfrm>
              <a:custGeom>
                <a:avLst/>
                <a:gdLst>
                  <a:gd name="T0" fmla="*/ 191 w 228"/>
                  <a:gd name="T1" fmla="*/ 2918 h 275"/>
                  <a:gd name="T2" fmla="*/ 0 w 228"/>
                  <a:gd name="T3" fmla="*/ 3193 h 275"/>
                  <a:gd name="T4" fmla="*/ 122 w 228"/>
                  <a:gd name="T5" fmla="*/ 3110 h 275"/>
                  <a:gd name="T6" fmla="*/ 83 w 228"/>
                  <a:gd name="T7" fmla="*/ 3102 h 275"/>
                  <a:gd name="T8" fmla="*/ 228 w 228"/>
                  <a:gd name="T9" fmla="*/ 2931 h 275"/>
                  <a:gd name="T10" fmla="*/ 0 60000 65536"/>
                  <a:gd name="T11" fmla="*/ 0 60000 65536"/>
                  <a:gd name="T12" fmla="*/ 0 60000 65536"/>
                  <a:gd name="T13" fmla="*/ 0 60000 65536"/>
                  <a:gd name="T14" fmla="*/ 0 60000 65536"/>
                  <a:gd name="T15" fmla="*/ 0 w 228"/>
                  <a:gd name="T16" fmla="*/ 0 h 275"/>
                  <a:gd name="T17" fmla="*/ 228 w 228"/>
                  <a:gd name="T18" fmla="*/ 275 h 275"/>
                </a:gdLst>
                <a:ahLst/>
                <a:cxnLst>
                  <a:cxn ang="T10">
                    <a:pos x="T0" y="T1"/>
                  </a:cxn>
                  <a:cxn ang="T11">
                    <a:pos x="T2" y="T3"/>
                  </a:cxn>
                  <a:cxn ang="T12">
                    <a:pos x="T4" y="T5"/>
                  </a:cxn>
                  <a:cxn ang="T13">
                    <a:pos x="T6" y="T7"/>
                  </a:cxn>
                  <a:cxn ang="T14">
                    <a:pos x="T8" y="T9"/>
                  </a:cxn>
                </a:cxnLst>
                <a:rect l="T15" t="T16" r="T17" b="T18"/>
                <a:pathLst>
                  <a:path w="228" h="275">
                    <a:moveTo>
                      <a:pt x="191" y="0"/>
                    </a:moveTo>
                    <a:lnTo>
                      <a:pt x="0" y="275"/>
                    </a:lnTo>
                    <a:lnTo>
                      <a:pt x="122" y="192"/>
                    </a:lnTo>
                    <a:lnTo>
                      <a:pt x="83" y="184"/>
                    </a:lnTo>
                    <a:lnTo>
                      <a:pt x="228" y="13"/>
                    </a:lnTo>
                  </a:path>
                </a:pathLst>
              </a:custGeom>
              <a:noFill/>
              <a:ln w="668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9245" name="Group 752"/>
            <p:cNvGrpSpPr>
              <a:grpSpLocks/>
            </p:cNvGrpSpPr>
            <p:nvPr/>
          </p:nvGrpSpPr>
          <p:grpSpPr bwMode="auto">
            <a:xfrm>
              <a:off x="3089" y="7415"/>
              <a:ext cx="104" cy="209"/>
              <a:chOff x="3089" y="7415"/>
              <a:chExt cx="104" cy="209"/>
            </a:xfrm>
          </p:grpSpPr>
          <p:sp>
            <p:nvSpPr>
              <p:cNvPr id="39248" name="Freeform 753"/>
              <p:cNvSpPr>
                <a:spLocks/>
              </p:cNvSpPr>
              <p:nvPr/>
            </p:nvSpPr>
            <p:spPr bwMode="auto">
              <a:xfrm>
                <a:off x="3089" y="7415"/>
                <a:ext cx="104" cy="209"/>
              </a:xfrm>
              <a:custGeom>
                <a:avLst/>
                <a:gdLst>
                  <a:gd name="T0" fmla="*/ 78 w 104"/>
                  <a:gd name="T1" fmla="*/ 7415 h 209"/>
                  <a:gd name="T2" fmla="*/ 0 w 104"/>
                  <a:gd name="T3" fmla="*/ 7624 h 209"/>
                  <a:gd name="T4" fmla="*/ 64 w 104"/>
                  <a:gd name="T5" fmla="*/ 7552 h 209"/>
                  <a:gd name="T6" fmla="*/ 38 w 104"/>
                  <a:gd name="T7" fmla="*/ 7552 h 209"/>
                  <a:gd name="T8" fmla="*/ 104 w 104"/>
                  <a:gd name="T9" fmla="*/ 7417 h 209"/>
                  <a:gd name="T10" fmla="*/ 78 w 104"/>
                  <a:gd name="T11" fmla="*/ 7415 h 209"/>
                  <a:gd name="T12" fmla="*/ 0 60000 65536"/>
                  <a:gd name="T13" fmla="*/ 0 60000 65536"/>
                  <a:gd name="T14" fmla="*/ 0 60000 65536"/>
                  <a:gd name="T15" fmla="*/ 0 60000 65536"/>
                  <a:gd name="T16" fmla="*/ 0 60000 65536"/>
                  <a:gd name="T17" fmla="*/ 0 60000 65536"/>
                  <a:gd name="T18" fmla="*/ 0 w 104"/>
                  <a:gd name="T19" fmla="*/ 0 h 209"/>
                  <a:gd name="T20" fmla="*/ 104 w 104"/>
                  <a:gd name="T21" fmla="*/ 209 h 209"/>
                </a:gdLst>
                <a:ahLst/>
                <a:cxnLst>
                  <a:cxn ang="T12">
                    <a:pos x="T0" y="T1"/>
                  </a:cxn>
                  <a:cxn ang="T13">
                    <a:pos x="T2" y="T3"/>
                  </a:cxn>
                  <a:cxn ang="T14">
                    <a:pos x="T4" y="T5"/>
                  </a:cxn>
                  <a:cxn ang="T15">
                    <a:pos x="T6" y="T7"/>
                  </a:cxn>
                  <a:cxn ang="T16">
                    <a:pos x="T8" y="T9"/>
                  </a:cxn>
                  <a:cxn ang="T17">
                    <a:pos x="T10" y="T11"/>
                  </a:cxn>
                </a:cxnLst>
                <a:rect l="T18" t="T19" r="T20" b="T21"/>
                <a:pathLst>
                  <a:path w="104" h="209">
                    <a:moveTo>
                      <a:pt x="78" y="0"/>
                    </a:moveTo>
                    <a:lnTo>
                      <a:pt x="0" y="209"/>
                    </a:lnTo>
                    <a:lnTo>
                      <a:pt x="64" y="137"/>
                    </a:lnTo>
                    <a:lnTo>
                      <a:pt x="38" y="137"/>
                    </a:lnTo>
                    <a:lnTo>
                      <a:pt x="104" y="2"/>
                    </a:lnTo>
                    <a:lnTo>
                      <a:pt x="78" y="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249" name="Freeform 754"/>
              <p:cNvSpPr>
                <a:spLocks/>
              </p:cNvSpPr>
              <p:nvPr/>
            </p:nvSpPr>
            <p:spPr bwMode="auto">
              <a:xfrm>
                <a:off x="3089" y="7415"/>
                <a:ext cx="104" cy="209"/>
              </a:xfrm>
              <a:custGeom>
                <a:avLst/>
                <a:gdLst>
                  <a:gd name="T0" fmla="*/ 65 w 104"/>
                  <a:gd name="T1" fmla="*/ 7550 h 209"/>
                  <a:gd name="T2" fmla="*/ 38 w 104"/>
                  <a:gd name="T3" fmla="*/ 7552 h 209"/>
                  <a:gd name="T4" fmla="*/ 64 w 104"/>
                  <a:gd name="T5" fmla="*/ 7552 h 209"/>
                  <a:gd name="T6" fmla="*/ 65 w 104"/>
                  <a:gd name="T7" fmla="*/ 7550 h 209"/>
                  <a:gd name="T8" fmla="*/ 0 60000 65536"/>
                  <a:gd name="T9" fmla="*/ 0 60000 65536"/>
                  <a:gd name="T10" fmla="*/ 0 60000 65536"/>
                  <a:gd name="T11" fmla="*/ 0 60000 65536"/>
                  <a:gd name="T12" fmla="*/ 0 w 104"/>
                  <a:gd name="T13" fmla="*/ 0 h 209"/>
                  <a:gd name="T14" fmla="*/ 104 w 104"/>
                  <a:gd name="T15" fmla="*/ 209 h 209"/>
                </a:gdLst>
                <a:ahLst/>
                <a:cxnLst>
                  <a:cxn ang="T8">
                    <a:pos x="T0" y="T1"/>
                  </a:cxn>
                  <a:cxn ang="T9">
                    <a:pos x="T2" y="T3"/>
                  </a:cxn>
                  <a:cxn ang="T10">
                    <a:pos x="T4" y="T5"/>
                  </a:cxn>
                  <a:cxn ang="T11">
                    <a:pos x="T6" y="T7"/>
                  </a:cxn>
                </a:cxnLst>
                <a:rect l="T12" t="T13" r="T14" b="T15"/>
                <a:pathLst>
                  <a:path w="104" h="209">
                    <a:moveTo>
                      <a:pt x="65" y="135"/>
                    </a:moveTo>
                    <a:lnTo>
                      <a:pt x="38" y="137"/>
                    </a:lnTo>
                    <a:lnTo>
                      <a:pt x="64" y="137"/>
                    </a:lnTo>
                    <a:lnTo>
                      <a:pt x="65" y="135"/>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246" name="Group 755"/>
            <p:cNvGrpSpPr>
              <a:grpSpLocks/>
            </p:cNvGrpSpPr>
            <p:nvPr/>
          </p:nvGrpSpPr>
          <p:grpSpPr bwMode="auto">
            <a:xfrm>
              <a:off x="3089" y="7415"/>
              <a:ext cx="104" cy="209"/>
              <a:chOff x="3089" y="7415"/>
              <a:chExt cx="104" cy="209"/>
            </a:xfrm>
          </p:grpSpPr>
          <p:sp>
            <p:nvSpPr>
              <p:cNvPr id="39247" name="Freeform 756"/>
              <p:cNvSpPr>
                <a:spLocks/>
              </p:cNvSpPr>
              <p:nvPr/>
            </p:nvSpPr>
            <p:spPr bwMode="auto">
              <a:xfrm>
                <a:off x="3089" y="7415"/>
                <a:ext cx="104" cy="209"/>
              </a:xfrm>
              <a:custGeom>
                <a:avLst/>
                <a:gdLst>
                  <a:gd name="T0" fmla="*/ 78 w 104"/>
                  <a:gd name="T1" fmla="*/ 7415 h 209"/>
                  <a:gd name="T2" fmla="*/ 0 w 104"/>
                  <a:gd name="T3" fmla="*/ 7624 h 209"/>
                  <a:gd name="T4" fmla="*/ 65 w 104"/>
                  <a:gd name="T5" fmla="*/ 7550 h 209"/>
                  <a:gd name="T6" fmla="*/ 38 w 104"/>
                  <a:gd name="T7" fmla="*/ 7552 h 209"/>
                  <a:gd name="T8" fmla="*/ 104 w 104"/>
                  <a:gd name="T9" fmla="*/ 7417 h 209"/>
                  <a:gd name="T10" fmla="*/ 0 60000 65536"/>
                  <a:gd name="T11" fmla="*/ 0 60000 65536"/>
                  <a:gd name="T12" fmla="*/ 0 60000 65536"/>
                  <a:gd name="T13" fmla="*/ 0 60000 65536"/>
                  <a:gd name="T14" fmla="*/ 0 60000 65536"/>
                  <a:gd name="T15" fmla="*/ 0 w 104"/>
                  <a:gd name="T16" fmla="*/ 0 h 209"/>
                  <a:gd name="T17" fmla="*/ 104 w 104"/>
                  <a:gd name="T18" fmla="*/ 209 h 209"/>
                </a:gdLst>
                <a:ahLst/>
                <a:cxnLst>
                  <a:cxn ang="T10">
                    <a:pos x="T0" y="T1"/>
                  </a:cxn>
                  <a:cxn ang="T11">
                    <a:pos x="T2" y="T3"/>
                  </a:cxn>
                  <a:cxn ang="T12">
                    <a:pos x="T4" y="T5"/>
                  </a:cxn>
                  <a:cxn ang="T13">
                    <a:pos x="T6" y="T7"/>
                  </a:cxn>
                  <a:cxn ang="T14">
                    <a:pos x="T8" y="T9"/>
                  </a:cxn>
                </a:cxnLst>
                <a:rect l="T15" t="T16" r="T17" b="T18"/>
                <a:pathLst>
                  <a:path w="104" h="209">
                    <a:moveTo>
                      <a:pt x="78" y="0"/>
                    </a:moveTo>
                    <a:lnTo>
                      <a:pt x="0" y="209"/>
                    </a:lnTo>
                    <a:lnTo>
                      <a:pt x="65" y="135"/>
                    </a:lnTo>
                    <a:lnTo>
                      <a:pt x="38" y="137"/>
                    </a:lnTo>
                    <a:lnTo>
                      <a:pt x="104" y="2"/>
                    </a:lnTo>
                  </a:path>
                </a:pathLst>
              </a:custGeom>
              <a:noFill/>
              <a:ln w="381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sp>
        <p:nvSpPr>
          <p:cNvPr id="38915" name="TextBox 4244"/>
          <p:cNvSpPr txBox="1">
            <a:spLocks noChangeArrowheads="1"/>
          </p:cNvSpPr>
          <p:nvPr/>
        </p:nvSpPr>
        <p:spPr bwMode="auto">
          <a:xfrm>
            <a:off x="4572000" y="1830388"/>
            <a:ext cx="38862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400"/>
              <a:t>Figure  4.   Main Myanmar structures, shallow CMT focal mechanisms, and GPS velocities with respect to the Sunda Plate (black arrows).</a:t>
            </a:r>
          </a:p>
        </p:txBody>
      </p:sp>
      <p:sp>
        <p:nvSpPr>
          <p:cNvPr id="38916" name="TextBox 757"/>
          <p:cNvSpPr txBox="1">
            <a:spLocks noChangeArrowheads="1"/>
          </p:cNvSpPr>
          <p:nvPr/>
        </p:nvSpPr>
        <p:spPr bwMode="auto">
          <a:xfrm>
            <a:off x="4572000" y="6437313"/>
            <a:ext cx="17383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400"/>
              <a:t>(Socquet et al., 2006)</a:t>
            </a:r>
          </a:p>
        </p:txBody>
      </p:sp>
    </p:spTree>
    <p:extLst>
      <p:ext uri="{BB962C8B-B14F-4D97-AF65-F5344CB8AC3E}">
        <p14:creationId xmlns:p14="http://schemas.microsoft.com/office/powerpoint/2010/main" val="203759874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9938" name="Picture 2" descr="http://www.earthobservatory.sg/images/stories/news/myanmar-11nov2012/myanmar_nov11eq_figure%201-RegionalNeotectonicMap_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5388" y="1214438"/>
            <a:ext cx="6753225" cy="442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9" name="Rectangle 1"/>
          <p:cNvSpPr>
            <a:spLocks noChangeArrowheads="1"/>
          </p:cNvSpPr>
          <p:nvPr/>
        </p:nvSpPr>
        <p:spPr bwMode="auto">
          <a:xfrm>
            <a:off x="3779838" y="6165850"/>
            <a:ext cx="2628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400"/>
              <a:t>http://www.earthobservatory.sg</a:t>
            </a:r>
          </a:p>
        </p:txBody>
      </p:sp>
    </p:spTree>
    <p:extLst>
      <p:ext uri="{BB962C8B-B14F-4D97-AF65-F5344CB8AC3E}">
        <p14:creationId xmlns:p14="http://schemas.microsoft.com/office/powerpoint/2010/main" val="130548116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6802" name="Text Box 2"/>
          <p:cNvSpPr txBox="1">
            <a:spLocks noChangeArrowheads="1"/>
          </p:cNvSpPr>
          <p:nvPr/>
        </p:nvSpPr>
        <p:spPr bwMode="auto">
          <a:xfrm>
            <a:off x="428625" y="214313"/>
            <a:ext cx="8153400" cy="707886"/>
          </a:xfrm>
          <a:prstGeom prst="rect">
            <a:avLst/>
          </a:prstGeom>
          <a:noFill/>
          <a:ln w="9525">
            <a:noFill/>
            <a:miter lim="800000"/>
            <a:headEnd/>
            <a:tailEnd/>
          </a:ln>
        </p:spPr>
        <p:txBody>
          <a:bodyPr>
            <a:spAutoFit/>
          </a:bodyPr>
          <a:lstStyle/>
          <a:p>
            <a:pPr algn="ctr">
              <a:spcBef>
                <a:spcPct val="50000"/>
              </a:spcBef>
            </a:pPr>
            <a:r>
              <a:rPr lang="en-GB" sz="4000" b="1" dirty="0" smtClean="0"/>
              <a:t>Tectonic </a:t>
            </a:r>
            <a:r>
              <a:rPr lang="en-GB" sz="4000" b="1" dirty="0"/>
              <a:t>Plate Motions</a:t>
            </a:r>
          </a:p>
        </p:txBody>
      </p:sp>
      <p:sp>
        <p:nvSpPr>
          <p:cNvPr id="76803" name="Text Box 4"/>
          <p:cNvSpPr txBox="1">
            <a:spLocks noChangeArrowheads="1"/>
          </p:cNvSpPr>
          <p:nvPr/>
        </p:nvSpPr>
        <p:spPr bwMode="auto">
          <a:xfrm>
            <a:off x="609600" y="1905000"/>
            <a:ext cx="7620000" cy="3786188"/>
          </a:xfrm>
          <a:prstGeom prst="rect">
            <a:avLst/>
          </a:prstGeom>
          <a:noFill/>
          <a:ln w="9525">
            <a:noFill/>
            <a:miter lim="800000"/>
            <a:headEnd/>
            <a:tailEnd/>
          </a:ln>
        </p:spPr>
        <p:txBody>
          <a:bodyPr>
            <a:spAutoFit/>
          </a:bodyPr>
          <a:lstStyle/>
          <a:p>
            <a:pPr>
              <a:spcBef>
                <a:spcPct val="50000"/>
              </a:spcBef>
            </a:pPr>
            <a:r>
              <a:rPr lang="en-GB" sz="2400" b="1"/>
              <a:t>Nowadays it is possible to determine the motions of tectonic plates using satellite observation and other geomatics techniques, such as:</a:t>
            </a:r>
          </a:p>
          <a:p>
            <a:pPr>
              <a:spcBef>
                <a:spcPct val="50000"/>
              </a:spcBef>
              <a:buFontTx/>
              <a:buChar char="•"/>
            </a:pPr>
            <a:r>
              <a:rPr lang="en-GB" sz="2400" b="1"/>
              <a:t> Satellite Laser Ranging (SLR)</a:t>
            </a:r>
          </a:p>
          <a:p>
            <a:pPr>
              <a:spcBef>
                <a:spcPct val="50000"/>
              </a:spcBef>
              <a:buFontTx/>
              <a:buChar char="•"/>
            </a:pPr>
            <a:r>
              <a:rPr lang="en-GB" sz="2400" b="1"/>
              <a:t> Very Long Baseline Interferometry (VLBI)</a:t>
            </a:r>
          </a:p>
          <a:p>
            <a:pPr>
              <a:spcBef>
                <a:spcPct val="50000"/>
              </a:spcBef>
              <a:buFontTx/>
              <a:buChar char="•"/>
            </a:pPr>
            <a:r>
              <a:rPr lang="en-GB" sz="2400" b="1"/>
              <a:t> Doppler Orbitography &amp; Radiopositioning</a:t>
            </a:r>
          </a:p>
          <a:p>
            <a:r>
              <a:rPr lang="en-GB" sz="2400" b="1"/>
              <a:t> 	Integrated Satellite (DORIS) </a:t>
            </a:r>
          </a:p>
          <a:p>
            <a:pPr>
              <a:spcBef>
                <a:spcPct val="50000"/>
              </a:spcBef>
              <a:buFontTx/>
              <a:buChar char="•"/>
            </a:pPr>
            <a:r>
              <a:rPr lang="en-GB" sz="2400" b="1"/>
              <a:t> Global Positioning System (GPS) </a:t>
            </a:r>
          </a:p>
        </p:txBody>
      </p:sp>
      <p:sp>
        <p:nvSpPr>
          <p:cNvPr id="76804"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sz="1400"/>
              <a:t>Dr. Sinan Akkar</a:t>
            </a:r>
          </a:p>
        </p:txBody>
      </p:sp>
      <p:sp>
        <p:nvSpPr>
          <p:cNvPr id="76805"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76806" name="Text Box 26"/>
          <p:cNvSpPr txBox="1">
            <a:spLocks noChangeArrowheads="1"/>
          </p:cNvSpPr>
          <p:nvPr/>
        </p:nvSpPr>
        <p:spPr bwMode="auto">
          <a:xfrm>
            <a:off x="-36513" y="6540500"/>
            <a:ext cx="3313113" cy="307975"/>
          </a:xfrm>
          <a:prstGeom prst="rect">
            <a:avLst/>
          </a:prstGeom>
          <a:noFill/>
          <a:ln w="9525">
            <a:noFill/>
            <a:miter lim="800000"/>
            <a:headEnd/>
            <a:tailEnd/>
          </a:ln>
        </p:spPr>
        <p:txBody>
          <a:bodyPr>
            <a:spAutoFit/>
          </a:bodyPr>
          <a:lstStyle/>
          <a:p>
            <a:pPr>
              <a:spcBef>
                <a:spcPct val="50000"/>
              </a:spcBef>
            </a:pPr>
            <a:r>
              <a:rPr lang="tr-TR" sz="1400" i="1"/>
              <a:t>Hazard, Risk,Tectonics,Faults</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9" name="Text Box 9"/>
          <p:cNvSpPr txBox="1">
            <a:spLocks noChangeArrowheads="1"/>
          </p:cNvSpPr>
          <p:nvPr/>
        </p:nvSpPr>
        <p:spPr bwMode="auto">
          <a:xfrm>
            <a:off x="250825" y="620713"/>
            <a:ext cx="4465638" cy="366712"/>
          </a:xfrm>
          <a:prstGeom prst="rect">
            <a:avLst/>
          </a:prstGeom>
          <a:noFill/>
          <a:ln w="9525">
            <a:noFill/>
            <a:miter lim="800000"/>
            <a:headEnd/>
            <a:tailEnd/>
          </a:ln>
          <a:effectLst/>
        </p:spPr>
        <p:txBody>
          <a:bodyPr>
            <a:spAutoFit/>
          </a:bodyPr>
          <a:lstStyle/>
          <a:p>
            <a:pPr>
              <a:spcBef>
                <a:spcPct val="50000"/>
              </a:spcBef>
              <a:defRPr/>
            </a:pPr>
            <a:r>
              <a:rPr lang="tr-TR" b="1">
                <a:solidFill>
                  <a:srgbClr val="FF3300"/>
                </a:solidFill>
                <a:effectLst>
                  <a:outerShdw blurRad="38100" dist="38100" dir="2700000" algn="tl">
                    <a:srgbClr val="C0C0C0"/>
                  </a:outerShdw>
                </a:effectLst>
              </a:rPr>
              <a:t>Plate Motions – Euler Pole Concept...</a:t>
            </a:r>
          </a:p>
        </p:txBody>
      </p:sp>
      <p:pic>
        <p:nvPicPr>
          <p:cNvPr id="54275" name="Picture 10" descr="a_shell"/>
          <p:cNvPicPr>
            <a:picLocks noChangeAspect="1" noChangeArrowheads="1"/>
          </p:cNvPicPr>
          <p:nvPr/>
        </p:nvPicPr>
        <p:blipFill>
          <a:blip r:embed="rId3" cstate="print">
            <a:lum bright="58000" contrast="44000"/>
          </a:blip>
          <a:stretch>
            <a:fillRect/>
          </a:stretch>
        </p:blipFill>
        <p:spPr bwMode="auto">
          <a:xfrm>
            <a:off x="468312" y="1196974"/>
            <a:ext cx="4432471" cy="4320257"/>
          </a:xfrm>
          <a:prstGeom prst="rect">
            <a:avLst/>
          </a:prstGeom>
          <a:noFill/>
          <a:ln>
            <a:noFill/>
          </a:ln>
        </p:spPr>
      </p:pic>
      <p:sp>
        <p:nvSpPr>
          <p:cNvPr id="35851" name="Rectangle 11"/>
          <p:cNvSpPr>
            <a:spLocks noChangeArrowheads="1"/>
          </p:cNvSpPr>
          <p:nvPr/>
        </p:nvSpPr>
        <p:spPr bwMode="auto">
          <a:xfrm>
            <a:off x="6011863" y="1341438"/>
            <a:ext cx="3060700" cy="4608512"/>
          </a:xfrm>
          <a:prstGeom prst="rect">
            <a:avLst/>
          </a:prstGeom>
          <a:noFill/>
          <a:ln w="9525">
            <a:noFill/>
            <a:miter lim="800000"/>
            <a:headEnd/>
            <a:tailEnd/>
          </a:ln>
          <a:effectLst/>
        </p:spPr>
        <p:txBody>
          <a:bodyPr lIns="92075" tIns="46038" rIns="92075" bIns="46038" anchor="ctr"/>
          <a:lstStyle/>
          <a:p>
            <a:pPr>
              <a:defRPr/>
            </a:pPr>
            <a:r>
              <a:rPr lang="en-US" altLang="en-US" b="1" i="1">
                <a:solidFill>
                  <a:schemeClr val="tx2"/>
                </a:solidFill>
                <a:effectLst>
                  <a:outerShdw blurRad="38100" dist="38100" dir="2700000" algn="tl">
                    <a:srgbClr val="C0C0C0"/>
                  </a:outerShdw>
                </a:effectLst>
              </a:rPr>
              <a:t>Tectonic Plates are Rigid </a:t>
            </a:r>
            <a:br>
              <a:rPr lang="en-US" altLang="en-US" b="1" i="1">
                <a:solidFill>
                  <a:schemeClr val="tx2"/>
                </a:solidFill>
                <a:effectLst>
                  <a:outerShdw blurRad="38100" dist="38100" dir="2700000" algn="tl">
                    <a:srgbClr val="C0C0C0"/>
                  </a:outerShdw>
                </a:effectLst>
              </a:rPr>
            </a:br>
            <a:r>
              <a:rPr lang="en-US" altLang="en-US" b="1" i="1">
                <a:solidFill>
                  <a:schemeClr val="tx2"/>
                </a:solidFill>
                <a:effectLst>
                  <a:outerShdw blurRad="38100" dist="38100" dir="2700000" algn="tl">
                    <a:srgbClr val="C0C0C0"/>
                  </a:outerShdw>
                </a:effectLst>
              </a:rPr>
              <a:t>“Caps” not Flat, Planar Sheets</a:t>
            </a:r>
            <a:br>
              <a:rPr lang="en-US" altLang="en-US" b="1" i="1">
                <a:solidFill>
                  <a:schemeClr val="tx2"/>
                </a:solidFill>
                <a:effectLst>
                  <a:outerShdw blurRad="38100" dist="38100" dir="2700000" algn="tl">
                    <a:srgbClr val="C0C0C0"/>
                  </a:outerShdw>
                </a:effectLst>
              </a:rPr>
            </a:br>
            <a:r>
              <a:rPr lang="en-US" altLang="en-US" i="1">
                <a:solidFill>
                  <a:schemeClr val="tx2"/>
                </a:solidFill>
              </a:rPr>
              <a:t>Geologic observations are usually able to tell the velocity of two plates relative to each other. Thus, Plate Tectonics use the relative velocity concept to explain the motions of plates. Mathematical modeling of plate motion requires a fixed reference system and this is achieved by defining the </a:t>
            </a:r>
            <a:r>
              <a:rPr lang="en-US" altLang="en-US" i="1" u="sng">
                <a:solidFill>
                  <a:schemeClr val="tx2"/>
                </a:solidFill>
              </a:rPr>
              <a:t>Euler pole concept</a:t>
            </a:r>
            <a:r>
              <a:rPr lang="en-US" altLang="en-US" i="1">
                <a:solidFill>
                  <a:schemeClr val="tx2"/>
                </a:solidFill>
              </a:rPr>
              <a:t>.  </a:t>
            </a:r>
          </a:p>
        </p:txBody>
      </p:sp>
      <p:sp>
        <p:nvSpPr>
          <p:cNvPr id="35852" name="AutoShape 12"/>
          <p:cNvSpPr>
            <a:spLocks noChangeArrowheads="1"/>
          </p:cNvSpPr>
          <p:nvPr/>
        </p:nvSpPr>
        <p:spPr bwMode="auto">
          <a:xfrm>
            <a:off x="5076825" y="3357563"/>
            <a:ext cx="1008063" cy="576262"/>
          </a:xfrm>
          <a:prstGeom prst="rightArrow">
            <a:avLst>
              <a:gd name="adj1" fmla="val 50000"/>
              <a:gd name="adj2" fmla="val 43733"/>
            </a:avLst>
          </a:prstGeom>
          <a:solidFill>
            <a:srgbClr val="FF3300"/>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pPr>
              <a:defRPr/>
            </a:pPr>
            <a:endParaRPr lang="tr-TR"/>
          </a:p>
        </p:txBody>
      </p:sp>
      <p:sp>
        <p:nvSpPr>
          <p:cNvPr id="54278"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sz="1400"/>
              <a:t>Dr. Sinan Akkar</a:t>
            </a:r>
          </a:p>
        </p:txBody>
      </p:sp>
      <p:sp>
        <p:nvSpPr>
          <p:cNvPr id="54279"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54280" name="Text Box 26"/>
          <p:cNvSpPr txBox="1">
            <a:spLocks noChangeArrowheads="1"/>
          </p:cNvSpPr>
          <p:nvPr/>
        </p:nvSpPr>
        <p:spPr bwMode="auto">
          <a:xfrm>
            <a:off x="-36513" y="6540500"/>
            <a:ext cx="3313113" cy="307975"/>
          </a:xfrm>
          <a:prstGeom prst="rect">
            <a:avLst/>
          </a:prstGeom>
          <a:noFill/>
          <a:ln w="9525">
            <a:noFill/>
            <a:miter lim="800000"/>
            <a:headEnd/>
            <a:tailEnd/>
          </a:ln>
        </p:spPr>
        <p:txBody>
          <a:bodyPr>
            <a:spAutoFit/>
          </a:bodyPr>
          <a:lstStyle/>
          <a:p>
            <a:pPr>
              <a:spcBef>
                <a:spcPct val="50000"/>
              </a:spcBef>
            </a:pPr>
            <a:r>
              <a:rPr lang="tr-TR" sz="1400" i="1"/>
              <a:t>Hazard, Risk,Tectonics,Faults</a:t>
            </a:r>
          </a:p>
        </p:txBody>
      </p:sp>
    </p:spTree>
    <p:extLst>
      <p:ext uri="{BB962C8B-B14F-4D97-AF65-F5344CB8AC3E}">
        <p14:creationId xmlns:p14="http://schemas.microsoft.com/office/powerpoint/2010/main" val="230653535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73" name="Rectangle 9"/>
          <p:cNvSpPr>
            <a:spLocks noChangeArrowheads="1"/>
          </p:cNvSpPr>
          <p:nvPr/>
        </p:nvSpPr>
        <p:spPr bwMode="auto">
          <a:xfrm>
            <a:off x="539750" y="692150"/>
            <a:ext cx="7845425" cy="915988"/>
          </a:xfrm>
          <a:prstGeom prst="rect">
            <a:avLst/>
          </a:prstGeom>
          <a:noFill/>
          <a:ln w="9525">
            <a:noFill/>
            <a:miter lim="800000"/>
            <a:headEnd/>
            <a:tailEnd/>
          </a:ln>
          <a:effectLst/>
        </p:spPr>
        <p:txBody>
          <a:bodyPr>
            <a:spAutoFit/>
          </a:bodyPr>
          <a:lstStyle/>
          <a:p>
            <a:pPr>
              <a:defRPr/>
            </a:pPr>
            <a:r>
              <a:rPr lang="en-US" altLang="en-US"/>
              <a:t>The most general way to describe the movement of a rigid plate (cap) on a sphere is through </a:t>
            </a:r>
            <a:r>
              <a:rPr lang="en-US" altLang="en-US" i="1"/>
              <a:t>rotation about a fixed pole </a:t>
            </a:r>
            <a:r>
              <a:rPr lang="en-US" altLang="en-US"/>
              <a:t>which is described by </a:t>
            </a:r>
            <a:r>
              <a:rPr lang="en-US" altLang="en-US" b="1" i="1" u="sng">
                <a:effectLst>
                  <a:outerShdw blurRad="38100" dist="38100" dir="2700000" algn="tl">
                    <a:srgbClr val="C0C0C0"/>
                  </a:outerShdw>
                </a:effectLst>
              </a:rPr>
              <a:t>Euler’s Fixed Point Theorem</a:t>
            </a:r>
            <a:endParaRPr lang="en-US" b="1" i="1" u="sng">
              <a:effectLst>
                <a:outerShdw blurRad="38100" dist="38100" dir="2700000" algn="tl">
                  <a:srgbClr val="C0C0C0"/>
                </a:outerShdw>
              </a:effectLst>
            </a:endParaRPr>
          </a:p>
        </p:txBody>
      </p:sp>
      <p:sp>
        <p:nvSpPr>
          <p:cNvPr id="55299" name="Text Box 11"/>
          <p:cNvSpPr txBox="1">
            <a:spLocks noChangeArrowheads="1"/>
          </p:cNvSpPr>
          <p:nvPr/>
        </p:nvSpPr>
        <p:spPr bwMode="auto">
          <a:xfrm>
            <a:off x="5435600" y="3098800"/>
            <a:ext cx="3276600" cy="3113088"/>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altLang="en-US" dirty="0"/>
              <a:t>The pole of rotation for plate motion is an abstract mathematical concept, it is not a physical feature. </a:t>
            </a:r>
            <a:r>
              <a:rPr lang="en-US" altLang="en-US" u="sng" dirty="0"/>
              <a:t>The point representing the pole is known as an Euler pole. </a:t>
            </a:r>
            <a:r>
              <a:rPr lang="en-US" altLang="en-US" dirty="0"/>
              <a:t>Working with Euler </a:t>
            </a:r>
            <a:r>
              <a:rPr lang="en-US" altLang="en-US" dirty="0" smtClean="0"/>
              <a:t>poles </a:t>
            </a:r>
            <a:r>
              <a:rPr lang="en-US" altLang="en-US" dirty="0"/>
              <a:t>also clearly indicates that the velocities of plates are </a:t>
            </a:r>
            <a:r>
              <a:rPr lang="en-US" altLang="en-US" dirty="0" err="1"/>
              <a:t>vectorial</a:t>
            </a:r>
            <a:r>
              <a:rPr lang="en-US" altLang="en-US" dirty="0"/>
              <a:t> quantities with magnitudes and directions.  </a:t>
            </a:r>
          </a:p>
        </p:txBody>
      </p:sp>
      <p:sp>
        <p:nvSpPr>
          <p:cNvPr id="36876" name="AutoShape 12"/>
          <p:cNvSpPr>
            <a:spLocks noChangeArrowheads="1"/>
          </p:cNvSpPr>
          <p:nvPr/>
        </p:nvSpPr>
        <p:spPr bwMode="auto">
          <a:xfrm>
            <a:off x="4427538" y="3716338"/>
            <a:ext cx="792162" cy="576262"/>
          </a:xfrm>
          <a:prstGeom prst="rightArrow">
            <a:avLst>
              <a:gd name="adj1" fmla="val 50000"/>
              <a:gd name="adj2" fmla="val 34366"/>
            </a:avLst>
          </a:prstGeom>
          <a:solidFill>
            <a:schemeClr val="bg2"/>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pPr>
              <a:defRPr/>
            </a:pPr>
            <a:endParaRPr lang="tr-TR"/>
          </a:p>
        </p:txBody>
      </p:sp>
      <p:pic>
        <p:nvPicPr>
          <p:cNvPr id="55301" name="Picture 13" descr="pm_01"/>
          <p:cNvPicPr>
            <a:picLocks noChangeAspect="1" noChangeArrowheads="1"/>
          </p:cNvPicPr>
          <p:nvPr/>
        </p:nvPicPr>
        <p:blipFill>
          <a:blip r:embed="rId3" cstate="print"/>
          <a:srcRect/>
          <a:stretch>
            <a:fillRect/>
          </a:stretch>
        </p:blipFill>
        <p:spPr bwMode="auto">
          <a:xfrm>
            <a:off x="465138" y="1773238"/>
            <a:ext cx="3092450" cy="4559300"/>
          </a:xfrm>
          <a:prstGeom prst="rect">
            <a:avLst/>
          </a:prstGeom>
          <a:noFill/>
          <a:ln w="9525">
            <a:noFill/>
            <a:miter lim="800000"/>
            <a:headEnd/>
            <a:tailEnd/>
          </a:ln>
        </p:spPr>
      </p:pic>
      <p:sp>
        <p:nvSpPr>
          <p:cNvPr id="55302" name="Line 14"/>
          <p:cNvSpPr>
            <a:spLocks noChangeShapeType="1"/>
          </p:cNvSpPr>
          <p:nvPr/>
        </p:nvSpPr>
        <p:spPr bwMode="auto">
          <a:xfrm flipV="1">
            <a:off x="2124075" y="2190750"/>
            <a:ext cx="3168650" cy="576263"/>
          </a:xfrm>
          <a:prstGeom prst="line">
            <a:avLst/>
          </a:prstGeom>
          <a:noFill/>
          <a:ln w="28575">
            <a:solidFill>
              <a:srgbClr val="FF3300"/>
            </a:solidFill>
            <a:round/>
            <a:headEnd/>
            <a:tailEnd type="triangle" w="med" len="med"/>
          </a:ln>
        </p:spPr>
        <p:txBody>
          <a:bodyPr/>
          <a:lstStyle/>
          <a:p>
            <a:endParaRPr lang="en-US"/>
          </a:p>
        </p:txBody>
      </p:sp>
      <p:sp>
        <p:nvSpPr>
          <p:cNvPr id="55303" name="Text Box 15"/>
          <p:cNvSpPr txBox="1">
            <a:spLocks noChangeArrowheads="1"/>
          </p:cNvSpPr>
          <p:nvPr/>
        </p:nvSpPr>
        <p:spPr bwMode="auto">
          <a:xfrm>
            <a:off x="5292725" y="1711325"/>
            <a:ext cx="3025775" cy="1069975"/>
          </a:xfrm>
          <a:prstGeom prst="rect">
            <a:avLst/>
          </a:prstGeom>
          <a:noFill/>
          <a:ln w="9525">
            <a:noFill/>
            <a:miter lim="800000"/>
            <a:headEnd/>
            <a:tailEnd/>
          </a:ln>
        </p:spPr>
        <p:txBody>
          <a:bodyPr>
            <a:spAutoFit/>
          </a:bodyPr>
          <a:lstStyle/>
          <a:p>
            <a:pPr>
              <a:spcBef>
                <a:spcPct val="50000"/>
              </a:spcBef>
            </a:pPr>
            <a:r>
              <a:rPr lang="en-US" altLang="en-US" sz="1600" i="1">
                <a:solidFill>
                  <a:srgbClr val="FF3300"/>
                </a:solidFill>
              </a:rPr>
              <a:t>Example of Euler pole describing the relative motion of Africa from a fixed, North American reference frame.</a:t>
            </a:r>
            <a:endParaRPr lang="tr-TR" sz="1600" i="1">
              <a:solidFill>
                <a:srgbClr val="FF3300"/>
              </a:solidFill>
            </a:endParaRPr>
          </a:p>
        </p:txBody>
      </p:sp>
      <p:sp>
        <p:nvSpPr>
          <p:cNvPr id="55304"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sz="1400"/>
              <a:t>Dr. Sinan Akkar</a:t>
            </a:r>
          </a:p>
        </p:txBody>
      </p:sp>
      <p:sp>
        <p:nvSpPr>
          <p:cNvPr id="55305"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55306" name="Text Box 26"/>
          <p:cNvSpPr txBox="1">
            <a:spLocks noChangeArrowheads="1"/>
          </p:cNvSpPr>
          <p:nvPr/>
        </p:nvSpPr>
        <p:spPr bwMode="auto">
          <a:xfrm>
            <a:off x="-36513" y="6540500"/>
            <a:ext cx="3313113" cy="307975"/>
          </a:xfrm>
          <a:prstGeom prst="rect">
            <a:avLst/>
          </a:prstGeom>
          <a:noFill/>
          <a:ln w="9525">
            <a:noFill/>
            <a:miter lim="800000"/>
            <a:headEnd/>
            <a:tailEnd/>
          </a:ln>
        </p:spPr>
        <p:txBody>
          <a:bodyPr>
            <a:spAutoFit/>
          </a:bodyPr>
          <a:lstStyle/>
          <a:p>
            <a:pPr>
              <a:spcBef>
                <a:spcPct val="50000"/>
              </a:spcBef>
            </a:pPr>
            <a:r>
              <a:rPr lang="tr-TR" sz="1400" i="1"/>
              <a:t>Hazard, Risk,Tectonics,Faults</a:t>
            </a:r>
          </a:p>
        </p:txBody>
      </p:sp>
    </p:spTree>
    <p:extLst>
      <p:ext uri="{BB962C8B-B14F-4D97-AF65-F5344CB8AC3E}">
        <p14:creationId xmlns:p14="http://schemas.microsoft.com/office/powerpoint/2010/main" val="317464295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7826" name="Picture 2" descr="GPS_World"/>
          <p:cNvPicPr>
            <a:picLocks noChangeAspect="1" noChangeArrowheads="1"/>
          </p:cNvPicPr>
          <p:nvPr/>
        </p:nvPicPr>
        <p:blipFill>
          <a:blip r:embed="rId3" cstate="print"/>
          <a:srcRect/>
          <a:stretch>
            <a:fillRect/>
          </a:stretch>
        </p:blipFill>
        <p:spPr bwMode="auto">
          <a:xfrm>
            <a:off x="785813" y="357188"/>
            <a:ext cx="7783512" cy="5886450"/>
          </a:xfrm>
          <a:prstGeom prst="rect">
            <a:avLst/>
          </a:prstGeom>
          <a:noFill/>
          <a:ln w="9525">
            <a:noFill/>
            <a:miter lim="800000"/>
            <a:headEnd/>
            <a:tailEnd/>
          </a:ln>
        </p:spPr>
      </p:pic>
      <p:sp>
        <p:nvSpPr>
          <p:cNvPr id="77827"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sz="1400"/>
              <a:t>Dr. Sinan Akkar</a:t>
            </a:r>
          </a:p>
        </p:txBody>
      </p:sp>
      <p:sp>
        <p:nvSpPr>
          <p:cNvPr id="77828"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77829" name="Text Box 26"/>
          <p:cNvSpPr txBox="1">
            <a:spLocks noChangeArrowheads="1"/>
          </p:cNvSpPr>
          <p:nvPr/>
        </p:nvSpPr>
        <p:spPr bwMode="auto">
          <a:xfrm>
            <a:off x="-36513" y="6540500"/>
            <a:ext cx="3313113" cy="307975"/>
          </a:xfrm>
          <a:prstGeom prst="rect">
            <a:avLst/>
          </a:prstGeom>
          <a:noFill/>
          <a:ln w="9525">
            <a:noFill/>
            <a:miter lim="800000"/>
            <a:headEnd/>
            <a:tailEnd/>
          </a:ln>
        </p:spPr>
        <p:txBody>
          <a:bodyPr>
            <a:spAutoFit/>
          </a:bodyPr>
          <a:lstStyle/>
          <a:p>
            <a:pPr>
              <a:spcBef>
                <a:spcPct val="50000"/>
              </a:spcBef>
            </a:pPr>
            <a:r>
              <a:rPr lang="tr-TR" sz="1400" i="1"/>
              <a:t>Hazard, Risk,Tectonics,Faults</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8850" name="Text Box 2"/>
          <p:cNvSpPr txBox="1">
            <a:spLocks noChangeArrowheads="1"/>
          </p:cNvSpPr>
          <p:nvPr/>
        </p:nvSpPr>
        <p:spPr bwMode="auto">
          <a:xfrm>
            <a:off x="1066800" y="1219200"/>
            <a:ext cx="7162800" cy="3540125"/>
          </a:xfrm>
          <a:prstGeom prst="rect">
            <a:avLst/>
          </a:prstGeom>
          <a:noFill/>
          <a:ln w="9525">
            <a:noFill/>
            <a:miter lim="800000"/>
            <a:headEnd/>
            <a:tailEnd/>
          </a:ln>
        </p:spPr>
        <p:txBody>
          <a:bodyPr>
            <a:spAutoFit/>
          </a:bodyPr>
          <a:lstStyle/>
          <a:p>
            <a:pPr>
              <a:spcBef>
                <a:spcPct val="50000"/>
              </a:spcBef>
            </a:pPr>
            <a:r>
              <a:rPr lang="en-GB" sz="3200"/>
              <a:t>The use of GPS measurements from both permanent global stations and local temporary stations can allow very rapid and accurate measurements of tectonic plate motions, not only of the major plates but also of smaller lithospheric units called microplates. </a:t>
            </a:r>
          </a:p>
        </p:txBody>
      </p:sp>
      <p:sp>
        <p:nvSpPr>
          <p:cNvPr id="78851"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sz="1400"/>
              <a:t>Dr. Sinan Akkar</a:t>
            </a:r>
          </a:p>
        </p:txBody>
      </p:sp>
      <p:sp>
        <p:nvSpPr>
          <p:cNvPr id="78852"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78853" name="Text Box 26"/>
          <p:cNvSpPr txBox="1">
            <a:spLocks noChangeArrowheads="1"/>
          </p:cNvSpPr>
          <p:nvPr/>
        </p:nvSpPr>
        <p:spPr bwMode="auto">
          <a:xfrm>
            <a:off x="-36513" y="6540500"/>
            <a:ext cx="3313113" cy="307975"/>
          </a:xfrm>
          <a:prstGeom prst="rect">
            <a:avLst/>
          </a:prstGeom>
          <a:noFill/>
          <a:ln w="9525">
            <a:noFill/>
            <a:miter lim="800000"/>
            <a:headEnd/>
            <a:tailEnd/>
          </a:ln>
        </p:spPr>
        <p:txBody>
          <a:bodyPr>
            <a:spAutoFit/>
          </a:bodyPr>
          <a:lstStyle/>
          <a:p>
            <a:pPr>
              <a:spcBef>
                <a:spcPct val="50000"/>
              </a:spcBef>
            </a:pPr>
            <a:r>
              <a:rPr lang="tr-TR" sz="1400" i="1"/>
              <a:t>Hazard, Risk,Tectonics,Faults</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9874" name="Picture 4" descr="FIg2_DAT_AEGE_LowRes"/>
          <p:cNvPicPr>
            <a:picLocks noChangeAspect="1" noChangeArrowheads="1"/>
          </p:cNvPicPr>
          <p:nvPr/>
        </p:nvPicPr>
        <p:blipFill>
          <a:blip r:embed="rId3" cstate="print"/>
          <a:srcRect/>
          <a:stretch>
            <a:fillRect/>
          </a:stretch>
        </p:blipFill>
        <p:spPr bwMode="auto">
          <a:xfrm>
            <a:off x="1143000" y="714375"/>
            <a:ext cx="6797675" cy="5641975"/>
          </a:xfrm>
          <a:prstGeom prst="rect">
            <a:avLst/>
          </a:prstGeom>
          <a:noFill/>
          <a:ln w="9525">
            <a:noFill/>
            <a:miter lim="800000"/>
            <a:headEnd/>
            <a:tailEnd/>
          </a:ln>
        </p:spPr>
      </p:pic>
      <p:sp>
        <p:nvSpPr>
          <p:cNvPr id="79875" name="Text Box 5"/>
          <p:cNvSpPr txBox="1">
            <a:spLocks noChangeArrowheads="1"/>
          </p:cNvSpPr>
          <p:nvPr/>
        </p:nvSpPr>
        <p:spPr bwMode="auto">
          <a:xfrm>
            <a:off x="914400" y="0"/>
            <a:ext cx="7313613" cy="692150"/>
          </a:xfrm>
          <a:prstGeom prst="rect">
            <a:avLst/>
          </a:prstGeom>
          <a:noFill/>
          <a:ln w="9525">
            <a:noFill/>
            <a:miter lim="800000"/>
            <a:headEnd/>
            <a:tailEnd/>
          </a:ln>
        </p:spPr>
        <p:txBody>
          <a:bodyPr/>
          <a:lstStyle/>
          <a:p>
            <a:r>
              <a:rPr lang="en-US"/>
              <a:t>Observed motions from GPS, relative to Eurasia (note that motions are not uniformly increasing away from the apparent Euler pole)</a:t>
            </a:r>
          </a:p>
        </p:txBody>
      </p:sp>
      <p:sp>
        <p:nvSpPr>
          <p:cNvPr id="79876" name="Text Box 6"/>
          <p:cNvSpPr txBox="1">
            <a:spLocks noChangeArrowheads="1"/>
          </p:cNvSpPr>
          <p:nvPr/>
        </p:nvSpPr>
        <p:spPr bwMode="auto">
          <a:xfrm>
            <a:off x="7929563" y="5643563"/>
            <a:ext cx="919162" cy="673100"/>
          </a:xfrm>
          <a:prstGeom prst="rect">
            <a:avLst/>
          </a:prstGeom>
          <a:noFill/>
          <a:ln w="9525">
            <a:noFill/>
            <a:miter lim="800000"/>
            <a:headEnd/>
            <a:tailEnd/>
          </a:ln>
        </p:spPr>
        <p:txBody>
          <a:bodyPr/>
          <a:lstStyle/>
          <a:p>
            <a:r>
              <a:rPr lang="en-US" sz="1000"/>
              <a:t>Nye &amp; Thatcher, 2004</a:t>
            </a:r>
          </a:p>
        </p:txBody>
      </p:sp>
      <p:sp>
        <p:nvSpPr>
          <p:cNvPr id="79877"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sz="1400"/>
              <a:t>Dr. Sinan Akkar</a:t>
            </a:r>
          </a:p>
        </p:txBody>
      </p:sp>
      <p:sp>
        <p:nvSpPr>
          <p:cNvPr id="79878"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79879" name="Text Box 26"/>
          <p:cNvSpPr txBox="1">
            <a:spLocks noChangeArrowheads="1"/>
          </p:cNvSpPr>
          <p:nvPr/>
        </p:nvSpPr>
        <p:spPr bwMode="auto">
          <a:xfrm>
            <a:off x="-36513" y="6540500"/>
            <a:ext cx="3313113" cy="307975"/>
          </a:xfrm>
          <a:prstGeom prst="rect">
            <a:avLst/>
          </a:prstGeom>
          <a:noFill/>
          <a:ln w="9525">
            <a:noFill/>
            <a:miter lim="800000"/>
            <a:headEnd/>
            <a:tailEnd/>
          </a:ln>
        </p:spPr>
        <p:txBody>
          <a:bodyPr>
            <a:spAutoFit/>
          </a:bodyPr>
          <a:lstStyle/>
          <a:p>
            <a:pPr>
              <a:spcBef>
                <a:spcPct val="50000"/>
              </a:spcBef>
            </a:pPr>
            <a:r>
              <a:rPr lang="tr-TR" sz="1400" i="1"/>
              <a:t>Hazard, Risk,Tectonics,Faults</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0898" name="Picture 4" descr="Fig3_LowRes"/>
          <p:cNvPicPr>
            <a:picLocks noChangeAspect="1" noChangeArrowheads="1"/>
          </p:cNvPicPr>
          <p:nvPr/>
        </p:nvPicPr>
        <p:blipFill>
          <a:blip r:embed="rId3" cstate="print"/>
          <a:srcRect/>
          <a:stretch>
            <a:fillRect/>
          </a:stretch>
        </p:blipFill>
        <p:spPr bwMode="auto">
          <a:xfrm>
            <a:off x="1143000" y="785813"/>
            <a:ext cx="6818313" cy="5668962"/>
          </a:xfrm>
          <a:prstGeom prst="rect">
            <a:avLst/>
          </a:prstGeom>
          <a:noFill/>
          <a:ln w="9525">
            <a:noFill/>
            <a:miter lim="800000"/>
            <a:headEnd/>
            <a:tailEnd/>
          </a:ln>
        </p:spPr>
      </p:pic>
      <p:sp>
        <p:nvSpPr>
          <p:cNvPr id="80899" name="Text Box 5"/>
          <p:cNvSpPr txBox="1">
            <a:spLocks noChangeArrowheads="1"/>
          </p:cNvSpPr>
          <p:nvPr/>
        </p:nvSpPr>
        <p:spPr bwMode="auto">
          <a:xfrm>
            <a:off x="914400" y="0"/>
            <a:ext cx="7313613" cy="692150"/>
          </a:xfrm>
          <a:prstGeom prst="rect">
            <a:avLst/>
          </a:prstGeom>
          <a:noFill/>
          <a:ln w="9525">
            <a:noFill/>
            <a:miter lim="800000"/>
            <a:headEnd/>
            <a:tailEnd/>
          </a:ln>
        </p:spPr>
        <p:txBody>
          <a:bodyPr/>
          <a:lstStyle/>
          <a:p>
            <a:r>
              <a:rPr lang="en-US" sz="2000"/>
              <a:t>Predicted motions based on 4 microplate model relative to Eurasia.  Yellow arrows show residuals (observed – predicted)  </a:t>
            </a:r>
          </a:p>
        </p:txBody>
      </p:sp>
      <p:sp>
        <p:nvSpPr>
          <p:cNvPr id="80900" name="Text Box 6"/>
          <p:cNvSpPr txBox="1">
            <a:spLocks noChangeArrowheads="1"/>
          </p:cNvSpPr>
          <p:nvPr/>
        </p:nvSpPr>
        <p:spPr bwMode="auto">
          <a:xfrm>
            <a:off x="7929563" y="5643563"/>
            <a:ext cx="919162" cy="673100"/>
          </a:xfrm>
          <a:prstGeom prst="rect">
            <a:avLst/>
          </a:prstGeom>
          <a:noFill/>
          <a:ln w="9525">
            <a:noFill/>
            <a:miter lim="800000"/>
            <a:headEnd/>
            <a:tailEnd/>
          </a:ln>
        </p:spPr>
        <p:txBody>
          <a:bodyPr/>
          <a:lstStyle/>
          <a:p>
            <a:r>
              <a:rPr lang="en-US" sz="1000"/>
              <a:t>Nye &amp; Thatcher, 2004</a:t>
            </a:r>
          </a:p>
        </p:txBody>
      </p:sp>
      <p:sp>
        <p:nvSpPr>
          <p:cNvPr id="80901"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sz="1400"/>
              <a:t>Dr. Sinan Akkar</a:t>
            </a:r>
          </a:p>
        </p:txBody>
      </p:sp>
      <p:sp>
        <p:nvSpPr>
          <p:cNvPr id="80902"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80903" name="Text Box 26"/>
          <p:cNvSpPr txBox="1">
            <a:spLocks noChangeArrowheads="1"/>
          </p:cNvSpPr>
          <p:nvPr/>
        </p:nvSpPr>
        <p:spPr bwMode="auto">
          <a:xfrm>
            <a:off x="-36513" y="6540500"/>
            <a:ext cx="3313113" cy="307975"/>
          </a:xfrm>
          <a:prstGeom prst="rect">
            <a:avLst/>
          </a:prstGeom>
          <a:noFill/>
          <a:ln w="9525">
            <a:noFill/>
            <a:miter lim="800000"/>
            <a:headEnd/>
            <a:tailEnd/>
          </a:ln>
        </p:spPr>
        <p:txBody>
          <a:bodyPr>
            <a:spAutoFit/>
          </a:bodyPr>
          <a:lstStyle/>
          <a:p>
            <a:pPr>
              <a:spcBef>
                <a:spcPct val="50000"/>
              </a:spcBef>
            </a:pPr>
            <a:r>
              <a:rPr lang="tr-TR" sz="1400" i="1"/>
              <a:t>Hazard, Risk,Tectonics,Faults</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85800" y="333375"/>
            <a:ext cx="7772400" cy="400050"/>
          </a:xfrm>
        </p:spPr>
        <p:txBody>
          <a:bodyPr/>
          <a:lstStyle/>
          <a:p>
            <a:r>
              <a:rPr lang="en-US" altLang="en-US" sz="4000" b="1" smtClean="0">
                <a:solidFill>
                  <a:schemeClr val="tx1"/>
                </a:solidFill>
              </a:rPr>
              <a:t>Summary</a:t>
            </a:r>
          </a:p>
        </p:txBody>
      </p:sp>
      <p:sp>
        <p:nvSpPr>
          <p:cNvPr id="33795" name="Rectangle 3"/>
          <p:cNvSpPr>
            <a:spLocks noGrp="1" noChangeArrowheads="1"/>
          </p:cNvSpPr>
          <p:nvPr>
            <p:ph type="body" idx="1"/>
          </p:nvPr>
        </p:nvSpPr>
        <p:spPr>
          <a:xfrm>
            <a:off x="539750" y="1371600"/>
            <a:ext cx="7772400" cy="4114800"/>
          </a:xfrm>
        </p:spPr>
        <p:txBody>
          <a:bodyPr/>
          <a:lstStyle/>
          <a:p>
            <a:pPr>
              <a:lnSpc>
                <a:spcPct val="90000"/>
              </a:lnSpc>
            </a:pPr>
            <a:r>
              <a:rPr lang="en-US" altLang="en-US" sz="2400" smtClean="0"/>
              <a:t>Simple Plate Tectonic Theory can explain most of the observed spatial and size distributions of earthquakes</a:t>
            </a:r>
          </a:p>
          <a:p>
            <a:pPr>
              <a:lnSpc>
                <a:spcPct val="90000"/>
              </a:lnSpc>
              <a:buFontTx/>
              <a:buNone/>
            </a:pPr>
            <a:endParaRPr lang="en-US" altLang="en-US" sz="2400" smtClean="0"/>
          </a:p>
          <a:p>
            <a:r>
              <a:rPr lang="tr-TR" altLang="en-US" sz="2400" smtClean="0"/>
              <a:t>Some</a:t>
            </a:r>
            <a:r>
              <a:rPr lang="en-US" altLang="en-US" sz="2400" smtClean="0"/>
              <a:t> observations are not well explained by plate tectonics</a:t>
            </a:r>
          </a:p>
          <a:p>
            <a:pPr lvl="1"/>
            <a:r>
              <a:rPr lang="en-US" altLang="en-US" sz="2400" smtClean="0"/>
              <a:t>Intraplate earthquakes</a:t>
            </a:r>
          </a:p>
          <a:p>
            <a:pPr lvl="1"/>
            <a:r>
              <a:rPr lang="en-US" altLang="en-US" sz="2400" smtClean="0"/>
              <a:t>Hotspot volcanism</a:t>
            </a:r>
          </a:p>
        </p:txBody>
      </p:sp>
    </p:spTree>
    <p:extLst>
      <p:ext uri="{BB962C8B-B14F-4D97-AF65-F5344CB8AC3E}">
        <p14:creationId xmlns:p14="http://schemas.microsoft.com/office/powerpoint/2010/main" val="148076667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685800" y="333375"/>
            <a:ext cx="7772400" cy="400050"/>
          </a:xfrm>
        </p:spPr>
        <p:txBody>
          <a:bodyPr/>
          <a:lstStyle/>
          <a:p>
            <a:r>
              <a:rPr lang="en-US" altLang="en-US" sz="4000" b="1" smtClean="0">
                <a:solidFill>
                  <a:schemeClr val="tx1"/>
                </a:solidFill>
              </a:rPr>
              <a:t>Summary</a:t>
            </a:r>
          </a:p>
        </p:txBody>
      </p:sp>
      <p:sp>
        <p:nvSpPr>
          <p:cNvPr id="81923" name="Rectangle 3"/>
          <p:cNvSpPr>
            <a:spLocks noGrp="1" noChangeArrowheads="1"/>
          </p:cNvSpPr>
          <p:nvPr>
            <p:ph type="body" idx="1"/>
          </p:nvPr>
        </p:nvSpPr>
        <p:spPr>
          <a:xfrm>
            <a:off x="539750" y="1371600"/>
            <a:ext cx="7772400" cy="4114800"/>
          </a:xfrm>
        </p:spPr>
        <p:txBody>
          <a:bodyPr/>
          <a:lstStyle/>
          <a:p>
            <a:pPr>
              <a:lnSpc>
                <a:spcPct val="90000"/>
              </a:lnSpc>
              <a:buFontTx/>
              <a:buNone/>
            </a:pPr>
            <a:endParaRPr lang="en-US" altLang="en-US" sz="2400" dirty="0" smtClean="0"/>
          </a:p>
          <a:p>
            <a:pPr>
              <a:lnSpc>
                <a:spcPct val="90000"/>
              </a:lnSpc>
            </a:pPr>
            <a:r>
              <a:rPr lang="en-US" altLang="en-US" sz="2400" dirty="0" smtClean="0"/>
              <a:t>New ideas are continually being patched into plate tectonics to make it more robust</a:t>
            </a:r>
          </a:p>
          <a:p>
            <a:pPr>
              <a:lnSpc>
                <a:spcPct val="90000"/>
              </a:lnSpc>
              <a:buFontTx/>
              <a:buNone/>
            </a:pPr>
            <a:endParaRPr lang="en-US" altLang="en-US" sz="2400" dirty="0" smtClean="0"/>
          </a:p>
          <a:p>
            <a:pPr>
              <a:lnSpc>
                <a:spcPct val="90000"/>
              </a:lnSpc>
            </a:pPr>
            <a:r>
              <a:rPr lang="en-US" altLang="en-US" sz="2400" dirty="0" smtClean="0"/>
              <a:t>This is a perfectly normal example of how science progresses</a:t>
            </a:r>
          </a:p>
          <a:p>
            <a:pPr>
              <a:lnSpc>
                <a:spcPct val="90000"/>
              </a:lnSpc>
              <a:buFontTx/>
              <a:buNone/>
            </a:pPr>
            <a:endParaRPr lang="en-US" altLang="en-US" sz="2400" dirty="0" smtClean="0"/>
          </a:p>
          <a:p>
            <a:pPr>
              <a:lnSpc>
                <a:spcPct val="90000"/>
              </a:lnSpc>
            </a:pPr>
            <a:r>
              <a:rPr lang="en-US" altLang="en-US" sz="2400" dirty="0" smtClean="0"/>
              <a:t>Will a new model take over that explains things to a greater detail and precision than Plate Tectonics?</a:t>
            </a:r>
          </a:p>
        </p:txBody>
      </p:sp>
      <p:sp>
        <p:nvSpPr>
          <p:cNvPr id="81924"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sz="1400"/>
              <a:t>Dr. Sinan Akkar</a:t>
            </a:r>
          </a:p>
        </p:txBody>
      </p:sp>
      <p:sp>
        <p:nvSpPr>
          <p:cNvPr id="81925"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81926" name="Text Box 26"/>
          <p:cNvSpPr txBox="1">
            <a:spLocks noChangeArrowheads="1"/>
          </p:cNvSpPr>
          <p:nvPr/>
        </p:nvSpPr>
        <p:spPr bwMode="auto">
          <a:xfrm>
            <a:off x="-36513" y="6540500"/>
            <a:ext cx="3313113" cy="307975"/>
          </a:xfrm>
          <a:prstGeom prst="rect">
            <a:avLst/>
          </a:prstGeom>
          <a:noFill/>
          <a:ln w="9525">
            <a:noFill/>
            <a:miter lim="800000"/>
            <a:headEnd/>
            <a:tailEnd/>
          </a:ln>
        </p:spPr>
        <p:txBody>
          <a:bodyPr>
            <a:spAutoFit/>
          </a:bodyPr>
          <a:lstStyle/>
          <a:p>
            <a:pPr>
              <a:spcBef>
                <a:spcPct val="50000"/>
              </a:spcBef>
            </a:pPr>
            <a:r>
              <a:rPr lang="tr-TR" sz="1400" i="1"/>
              <a:t>Hazard, Risk,Tectonics,Faults</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3970" name="Text Box 9"/>
          <p:cNvSpPr txBox="1">
            <a:spLocks noChangeArrowheads="1"/>
          </p:cNvSpPr>
          <p:nvPr/>
        </p:nvSpPr>
        <p:spPr bwMode="auto">
          <a:xfrm>
            <a:off x="539750" y="1916113"/>
            <a:ext cx="7993063" cy="523220"/>
          </a:xfrm>
          <a:prstGeom prst="rect">
            <a:avLst/>
          </a:prstGeom>
          <a:noFill/>
          <a:ln w="9525">
            <a:noFill/>
            <a:miter lim="800000"/>
            <a:headEnd/>
            <a:tailEnd/>
          </a:ln>
        </p:spPr>
        <p:txBody>
          <a:bodyPr>
            <a:spAutoFit/>
          </a:bodyPr>
          <a:lstStyle/>
          <a:p>
            <a:pPr algn="ctr">
              <a:spcBef>
                <a:spcPct val="50000"/>
              </a:spcBef>
            </a:pPr>
            <a:r>
              <a:rPr lang="tr-TR" sz="2800" b="1" dirty="0">
                <a:solidFill>
                  <a:srgbClr val="FF0000"/>
                </a:solidFill>
              </a:rPr>
              <a:t>G</a:t>
            </a:r>
            <a:r>
              <a:rPr lang="en-US" sz="2800" b="1" dirty="0" err="1">
                <a:solidFill>
                  <a:srgbClr val="FF0000"/>
                </a:solidFill>
              </a:rPr>
              <a:t>eological</a:t>
            </a:r>
            <a:r>
              <a:rPr lang="en-US" sz="2800" b="1" dirty="0">
                <a:solidFill>
                  <a:srgbClr val="FF0000"/>
                </a:solidFill>
              </a:rPr>
              <a:t> </a:t>
            </a:r>
            <a:r>
              <a:rPr lang="en-US" sz="2800" b="1" dirty="0" smtClean="0">
                <a:solidFill>
                  <a:srgbClr val="FF0000"/>
                </a:solidFill>
              </a:rPr>
              <a:t>Faults</a:t>
            </a:r>
            <a:r>
              <a:rPr lang="tr-TR" sz="2800" b="1" dirty="0" smtClean="0">
                <a:solidFill>
                  <a:srgbClr val="FF0000"/>
                </a:solidFill>
              </a:rPr>
              <a:t> </a:t>
            </a:r>
            <a:r>
              <a:rPr lang="tr-TR" sz="2800" b="1" dirty="0">
                <a:solidFill>
                  <a:srgbClr val="FF0000"/>
                </a:solidFill>
              </a:rPr>
              <a:t>and</a:t>
            </a:r>
            <a:r>
              <a:rPr lang="en-US" sz="2800" b="1" dirty="0">
                <a:solidFill>
                  <a:srgbClr val="FF0000"/>
                </a:solidFill>
              </a:rPr>
              <a:t> </a:t>
            </a:r>
            <a:r>
              <a:rPr lang="tr-TR" sz="2800" b="1" dirty="0">
                <a:solidFill>
                  <a:srgbClr val="FF0000"/>
                </a:solidFill>
              </a:rPr>
              <a:t>E</a:t>
            </a:r>
            <a:r>
              <a:rPr lang="en-US" sz="2800" b="1" dirty="0" err="1" smtClean="0">
                <a:solidFill>
                  <a:srgbClr val="FF0000"/>
                </a:solidFill>
              </a:rPr>
              <a:t>arthquakes</a:t>
            </a:r>
            <a:endParaRPr lang="en-US" sz="2800" b="1" dirty="0">
              <a:solidFill>
                <a:srgbClr val="FF0000"/>
              </a:solidFill>
            </a:endParaRPr>
          </a:p>
        </p:txBody>
      </p:sp>
      <p:sp>
        <p:nvSpPr>
          <p:cNvPr id="83971" name="Text Box 4"/>
          <p:cNvSpPr txBox="1">
            <a:spLocks noChangeArrowheads="1"/>
          </p:cNvSpPr>
          <p:nvPr/>
        </p:nvSpPr>
        <p:spPr bwMode="auto">
          <a:xfrm>
            <a:off x="7812088" y="6553200"/>
            <a:ext cx="1331912" cy="304800"/>
          </a:xfrm>
          <a:prstGeom prst="rect">
            <a:avLst/>
          </a:prstGeom>
          <a:noFill/>
          <a:ln w="9525">
            <a:noFill/>
            <a:miter lim="800000"/>
            <a:headEnd/>
            <a:tailEnd/>
          </a:ln>
        </p:spPr>
        <p:txBody>
          <a:bodyPr lIns="0" rIns="0">
            <a:spAutoFit/>
          </a:bodyPr>
          <a:lstStyle/>
          <a:p>
            <a:pPr>
              <a:spcBef>
                <a:spcPct val="50000"/>
              </a:spcBef>
            </a:pPr>
            <a:r>
              <a:rPr lang="tr-TR" sz="1400"/>
              <a:t>Dr. Sinan Akkar</a:t>
            </a:r>
          </a:p>
        </p:txBody>
      </p:sp>
      <p:sp>
        <p:nvSpPr>
          <p:cNvPr id="83972" name="Line 5"/>
          <p:cNvSpPr>
            <a:spLocks noChangeShapeType="1"/>
          </p:cNvSpPr>
          <p:nvPr/>
        </p:nvSpPr>
        <p:spPr bwMode="auto">
          <a:xfrm>
            <a:off x="0" y="6524625"/>
            <a:ext cx="9144000" cy="0"/>
          </a:xfrm>
          <a:prstGeom prst="line">
            <a:avLst/>
          </a:prstGeom>
          <a:noFill/>
          <a:ln w="38100" cmpd="dbl">
            <a:solidFill>
              <a:schemeClr val="tx1"/>
            </a:solidFill>
            <a:round/>
            <a:headEnd/>
            <a:tailEnd/>
          </a:ln>
        </p:spPr>
        <p:txBody>
          <a:bodyPr/>
          <a:lstStyle/>
          <a:p>
            <a:endParaRPr lang="en-US"/>
          </a:p>
        </p:txBody>
      </p:sp>
      <p:sp>
        <p:nvSpPr>
          <p:cNvPr id="83973" name="Text Box 26"/>
          <p:cNvSpPr txBox="1">
            <a:spLocks noChangeArrowheads="1"/>
          </p:cNvSpPr>
          <p:nvPr/>
        </p:nvSpPr>
        <p:spPr bwMode="auto">
          <a:xfrm>
            <a:off x="-36513" y="6540500"/>
            <a:ext cx="3313113" cy="307975"/>
          </a:xfrm>
          <a:prstGeom prst="rect">
            <a:avLst/>
          </a:prstGeom>
          <a:noFill/>
          <a:ln w="9525">
            <a:noFill/>
            <a:miter lim="800000"/>
            <a:headEnd/>
            <a:tailEnd/>
          </a:ln>
        </p:spPr>
        <p:txBody>
          <a:bodyPr>
            <a:spAutoFit/>
          </a:bodyPr>
          <a:lstStyle/>
          <a:p>
            <a:pPr>
              <a:spcBef>
                <a:spcPct val="50000"/>
              </a:spcBef>
            </a:pPr>
            <a:r>
              <a:rPr lang="tr-TR" sz="1400" i="1"/>
              <a:t>Hazard, Risk,Tectonics,Faults</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85800" y="1828800"/>
            <a:ext cx="7772400" cy="1143000"/>
          </a:xfrm>
        </p:spPr>
        <p:txBody>
          <a:bodyPr/>
          <a:lstStyle/>
          <a:p>
            <a:pPr eaLnBrk="1" hangingPunct="1"/>
            <a:r>
              <a:rPr lang="en-US" altLang="en-US" sz="4800" smtClean="0">
                <a:solidFill>
                  <a:schemeClr val="tx1"/>
                </a:solidFill>
              </a:rPr>
              <a:t>What produces earthquakes?</a:t>
            </a:r>
          </a:p>
        </p:txBody>
      </p:sp>
      <p:sp>
        <p:nvSpPr>
          <p:cNvPr id="17411" name="Rectangle 3"/>
          <p:cNvSpPr>
            <a:spLocks noGrp="1" noChangeArrowheads="1"/>
          </p:cNvSpPr>
          <p:nvPr>
            <p:ph type="body" idx="1"/>
          </p:nvPr>
        </p:nvSpPr>
        <p:spPr>
          <a:xfrm>
            <a:off x="1371600" y="4800600"/>
            <a:ext cx="7772400" cy="1447800"/>
          </a:xfrm>
        </p:spPr>
        <p:txBody>
          <a:bodyPr/>
          <a:lstStyle/>
          <a:p>
            <a:pPr eaLnBrk="1" hangingPunct="1"/>
            <a:endParaRPr lang="en-US" altLang="en-US" smtClean="0"/>
          </a:p>
        </p:txBody>
      </p:sp>
    </p:spTree>
    <p:extLst>
      <p:ext uri="{BB962C8B-B14F-4D97-AF65-F5344CB8AC3E}">
        <p14:creationId xmlns:p14="http://schemas.microsoft.com/office/powerpoint/2010/main" val="205407494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8434" name="Picture 2" descr="legends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04800"/>
            <a:ext cx="6415088" cy="626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Rectangle 3"/>
          <p:cNvSpPr>
            <a:spLocks noChangeArrowheads="1"/>
          </p:cNvSpPr>
          <p:nvPr/>
        </p:nvSpPr>
        <p:spPr bwMode="auto">
          <a:xfrm>
            <a:off x="1143000" y="304800"/>
            <a:ext cx="6400800" cy="6248400"/>
          </a:xfrm>
          <a:prstGeom prst="rect">
            <a:avLst/>
          </a:prstGeom>
          <a:noFill/>
          <a:ln w="762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Tree>
    <p:extLst>
      <p:ext uri="{BB962C8B-B14F-4D97-AF65-F5344CB8AC3E}">
        <p14:creationId xmlns:p14="http://schemas.microsoft.com/office/powerpoint/2010/main" val="267616619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762000"/>
            <a:ext cx="4319588"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Rectangle 3"/>
          <p:cNvSpPr>
            <a:spLocks noChangeArrowheads="1"/>
          </p:cNvSpPr>
          <p:nvPr/>
        </p:nvSpPr>
        <p:spPr bwMode="auto">
          <a:xfrm>
            <a:off x="2209800" y="762000"/>
            <a:ext cx="4343400" cy="5334000"/>
          </a:xfrm>
          <a:prstGeom prst="rect">
            <a:avLst/>
          </a:prstGeom>
          <a:noFill/>
          <a:ln w="762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Tree>
    <p:extLst>
      <p:ext uri="{BB962C8B-B14F-4D97-AF65-F5344CB8AC3E}">
        <p14:creationId xmlns:p14="http://schemas.microsoft.com/office/powerpoint/2010/main" val="225851824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914400" y="762000"/>
            <a:ext cx="7162800"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GB" altLang="en-US" sz="3200">
                <a:latin typeface="Times New Roman" pitchFamily="18" charset="0"/>
              </a:rPr>
              <a:t>The first physical, rather than supernatural, theories for earthquakes were provided by the philosophers of ancient Rome and Greece.</a:t>
            </a:r>
          </a:p>
        </p:txBody>
      </p:sp>
      <p:sp>
        <p:nvSpPr>
          <p:cNvPr id="20483" name="Text Box 3"/>
          <p:cNvSpPr txBox="1">
            <a:spLocks noChangeArrowheads="1"/>
          </p:cNvSpPr>
          <p:nvPr/>
        </p:nvSpPr>
        <p:spPr bwMode="auto">
          <a:xfrm>
            <a:off x="838200" y="3284538"/>
            <a:ext cx="74676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GB" altLang="en-US" sz="2800">
                <a:latin typeface="Times New Roman" pitchFamily="18" charset="0"/>
                <a:cs typeface="Times New Roman" pitchFamily="18" charset="0"/>
              </a:rPr>
              <a:t>For example, in the fifth century B.C., Democritus attributed earthquakes to the action of water entering a cavernous Earth and forcing its way from areas where it was in excess to dry caverns</a:t>
            </a:r>
            <a:r>
              <a:rPr lang="en-GB" altLang="en-US" sz="2800">
                <a:latin typeface="Times New Roman" pitchFamily="18" charset="0"/>
              </a:rPr>
              <a:t>.</a:t>
            </a:r>
          </a:p>
        </p:txBody>
      </p:sp>
    </p:spTree>
    <p:extLst>
      <p:ext uri="{BB962C8B-B14F-4D97-AF65-F5344CB8AC3E}">
        <p14:creationId xmlns:p14="http://schemas.microsoft.com/office/powerpoint/2010/main" val="110923394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838200" y="990600"/>
            <a:ext cx="7467600" cy="427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GB" altLang="en-US" sz="3200">
                <a:latin typeface="Times New Roman" pitchFamily="18" charset="0"/>
                <a:cs typeface="Times New Roman" pitchFamily="18" charset="0"/>
              </a:rPr>
              <a:t>In the fourth century B.C. Aristotle provided an alternative theory claiming:</a:t>
            </a:r>
          </a:p>
          <a:p>
            <a:pPr eaLnBrk="1" hangingPunct="1">
              <a:spcBef>
                <a:spcPct val="50000"/>
              </a:spcBef>
            </a:pPr>
            <a:endParaRPr lang="en-GB" altLang="en-US" sz="3200" b="1">
              <a:latin typeface="Times New Roman" pitchFamily="18" charset="0"/>
              <a:cs typeface="Times New Roman" pitchFamily="18" charset="0"/>
            </a:endParaRPr>
          </a:p>
          <a:p>
            <a:pPr eaLnBrk="1" hangingPunct="1">
              <a:spcBef>
                <a:spcPct val="50000"/>
              </a:spcBef>
            </a:pPr>
            <a:r>
              <a:rPr lang="en-GB" altLang="en-US" sz="3200" b="1">
                <a:latin typeface="Times New Roman" pitchFamily="18" charset="0"/>
                <a:cs typeface="Times New Roman" pitchFamily="18" charset="0"/>
              </a:rPr>
              <a:t> </a:t>
            </a:r>
            <a:r>
              <a:rPr lang="en-GB" altLang="en-US" sz="3200">
                <a:latin typeface="Times New Roman" pitchFamily="18" charset="0"/>
                <a:cs typeface="Times New Roman" pitchFamily="18" charset="0"/>
              </a:rPr>
              <a:t>“… </a:t>
            </a:r>
            <a:r>
              <a:rPr lang="en-GB" altLang="en-US" sz="3600" i="1">
                <a:latin typeface="Times New Roman" pitchFamily="18" charset="0"/>
                <a:cs typeface="Times New Roman" pitchFamily="18" charset="0"/>
              </a:rPr>
              <a:t>neither water nor earth can be the cause of temblors, but it could be the wind, when it flows back in what has been exhaled out</a:t>
            </a:r>
            <a:r>
              <a:rPr lang="en-GB" altLang="en-US" sz="3200">
                <a:latin typeface="Times New Roman" pitchFamily="18" charset="0"/>
                <a:cs typeface="Times New Roman" pitchFamily="18" charset="0"/>
              </a:rPr>
              <a:t>”. </a:t>
            </a:r>
          </a:p>
        </p:txBody>
      </p:sp>
    </p:spTree>
    <p:extLst>
      <p:ext uri="{BB962C8B-B14F-4D97-AF65-F5344CB8AC3E}">
        <p14:creationId xmlns:p14="http://schemas.microsoft.com/office/powerpoint/2010/main" val="1362944340"/>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Rectangle 1026"/>
          <p:cNvSpPr>
            <a:spLocks noChangeArrowheads="1"/>
          </p:cNvSpPr>
          <p:nvPr/>
        </p:nvSpPr>
        <p:spPr bwMode="auto">
          <a:xfrm>
            <a:off x="685800" y="990600"/>
            <a:ext cx="77724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n-GB" altLang="en-US" sz="3200" i="1">
                <a:latin typeface="Dauphin" pitchFamily="18" charset="0"/>
                <a:cs typeface="Times New Roman" pitchFamily="18" charset="0"/>
              </a:rPr>
              <a:t>“Diseased nature oftentimes breaks forth</a:t>
            </a:r>
          </a:p>
          <a:p>
            <a:pPr algn="just"/>
            <a:r>
              <a:rPr lang="en-GB" altLang="en-US" sz="3200" i="1">
                <a:latin typeface="Dauphin" pitchFamily="18" charset="0"/>
                <a:cs typeface="Times New Roman" pitchFamily="18" charset="0"/>
              </a:rPr>
              <a:t>In strange eruptions; oft the teeming earth</a:t>
            </a:r>
          </a:p>
          <a:p>
            <a:pPr algn="just"/>
            <a:r>
              <a:rPr lang="en-GB" altLang="en-US" sz="3200" i="1">
                <a:latin typeface="Dauphin" pitchFamily="18" charset="0"/>
                <a:cs typeface="Times New Roman" pitchFamily="18" charset="0"/>
              </a:rPr>
              <a:t>Is with a kind of colic pinch’d and vex’d</a:t>
            </a:r>
          </a:p>
          <a:p>
            <a:pPr algn="just"/>
            <a:r>
              <a:rPr lang="en-GB" altLang="en-US" sz="3200" i="1">
                <a:latin typeface="Dauphin" pitchFamily="18" charset="0"/>
                <a:cs typeface="Times New Roman" pitchFamily="18" charset="0"/>
              </a:rPr>
              <a:t>By the imprisoning of unruly wind </a:t>
            </a:r>
          </a:p>
          <a:p>
            <a:pPr algn="just"/>
            <a:r>
              <a:rPr lang="en-GB" altLang="en-US" sz="3200" i="1">
                <a:latin typeface="Dauphin" pitchFamily="18" charset="0"/>
                <a:cs typeface="Times New Roman" pitchFamily="18" charset="0"/>
              </a:rPr>
              <a:t>Within her womb; which, for enlargement striving</a:t>
            </a:r>
          </a:p>
          <a:p>
            <a:pPr algn="just"/>
            <a:r>
              <a:rPr lang="en-GB" altLang="en-US" sz="3200" i="1">
                <a:latin typeface="Dauphin" pitchFamily="18" charset="0"/>
                <a:cs typeface="Times New Roman" pitchFamily="18" charset="0"/>
              </a:rPr>
              <a:t>Shakes the old beldam earth, and topples down</a:t>
            </a:r>
          </a:p>
          <a:p>
            <a:pPr algn="just"/>
            <a:r>
              <a:rPr lang="en-GB" altLang="en-US" sz="3200" i="1">
                <a:latin typeface="Dauphin" pitchFamily="18" charset="0"/>
                <a:cs typeface="Times New Roman" pitchFamily="18" charset="0"/>
              </a:rPr>
              <a:t>Steeples and moss-grown towers.”</a:t>
            </a:r>
            <a:endParaRPr lang="en-GB" altLang="en-US" sz="3200" i="1">
              <a:latin typeface="Dauphin" pitchFamily="18" charset="0"/>
            </a:endParaRPr>
          </a:p>
        </p:txBody>
      </p:sp>
      <p:sp>
        <p:nvSpPr>
          <p:cNvPr id="22531" name="Text Box 1027"/>
          <p:cNvSpPr txBox="1">
            <a:spLocks noChangeArrowheads="1"/>
          </p:cNvSpPr>
          <p:nvPr/>
        </p:nvSpPr>
        <p:spPr bwMode="auto">
          <a:xfrm>
            <a:off x="4114800" y="5867400"/>
            <a:ext cx="4387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altLang="en-US" b="1">
                <a:latin typeface="Times New Roman" pitchFamily="18" charset="0"/>
              </a:rPr>
              <a:t>William Shakespeare, </a:t>
            </a:r>
            <a:r>
              <a:rPr lang="en-GB" altLang="en-US" b="1" i="1">
                <a:latin typeface="Times New Roman" pitchFamily="18" charset="0"/>
              </a:rPr>
              <a:t>King Henry IV, Act 1</a:t>
            </a:r>
          </a:p>
        </p:txBody>
      </p:sp>
    </p:spTree>
    <p:extLst>
      <p:ext uri="{BB962C8B-B14F-4D97-AF65-F5344CB8AC3E}">
        <p14:creationId xmlns:p14="http://schemas.microsoft.com/office/powerpoint/2010/main" val="429043010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2057400"/>
            <a:ext cx="7772400" cy="1143000"/>
          </a:xfrm>
        </p:spPr>
        <p:txBody>
          <a:bodyPr/>
          <a:lstStyle/>
          <a:p>
            <a:pPr eaLnBrk="1" hangingPunct="1"/>
            <a:r>
              <a:rPr lang="en-US" altLang="en-US" smtClean="0">
                <a:solidFill>
                  <a:schemeClr val="tx1"/>
                </a:solidFill>
              </a:rPr>
              <a:t>Or is it the release along faults of strain energy stored in the Earth?</a:t>
            </a:r>
          </a:p>
        </p:txBody>
      </p:sp>
    </p:spTree>
    <p:extLst>
      <p:ext uri="{BB962C8B-B14F-4D97-AF65-F5344CB8AC3E}">
        <p14:creationId xmlns:p14="http://schemas.microsoft.com/office/powerpoint/2010/main" val="117925314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r="28262" b="3569"/>
          <a:stretch>
            <a:fillRect/>
          </a:stretch>
        </p:blipFill>
        <p:spPr bwMode="auto">
          <a:xfrm>
            <a:off x="838200" y="2454275"/>
            <a:ext cx="7467600" cy="371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Rectangle 3"/>
          <p:cNvSpPr>
            <a:spLocks noChangeArrowheads="1"/>
          </p:cNvSpPr>
          <p:nvPr/>
        </p:nvSpPr>
        <p:spPr bwMode="auto">
          <a:xfrm>
            <a:off x="838200" y="2438400"/>
            <a:ext cx="7467600" cy="3733800"/>
          </a:xfrm>
          <a:prstGeom prst="rect">
            <a:avLst/>
          </a:prstGeom>
          <a:noFill/>
          <a:ln w="762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4580" name="Text Box 4"/>
          <p:cNvSpPr txBox="1">
            <a:spLocks noChangeArrowheads="1"/>
          </p:cNvSpPr>
          <p:nvPr/>
        </p:nvSpPr>
        <p:spPr bwMode="auto">
          <a:xfrm>
            <a:off x="762000" y="762000"/>
            <a:ext cx="6781800"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GB" altLang="en-US" sz="2800" b="1">
                <a:latin typeface="Times New Roman" pitchFamily="18" charset="0"/>
              </a:rPr>
              <a:t>Earthquakes only occur in the outermost layer of the Earth, the lithosphere, which is the only </a:t>
            </a:r>
            <a:r>
              <a:rPr lang="en-GB" altLang="en-US" sz="2800" b="1">
                <a:solidFill>
                  <a:srgbClr val="FF0000"/>
                </a:solidFill>
                <a:latin typeface="Times New Roman" pitchFamily="18" charset="0"/>
              </a:rPr>
              <a:t>brittle</a:t>
            </a:r>
            <a:r>
              <a:rPr lang="en-GB" altLang="en-US" sz="2800" b="1">
                <a:latin typeface="Times New Roman" pitchFamily="18" charset="0"/>
              </a:rPr>
              <a:t> part of the planet</a:t>
            </a:r>
          </a:p>
        </p:txBody>
      </p:sp>
    </p:spTree>
    <p:extLst>
      <p:ext uri="{BB962C8B-B14F-4D97-AF65-F5344CB8AC3E}">
        <p14:creationId xmlns:p14="http://schemas.microsoft.com/office/powerpoint/2010/main" val="2041102542"/>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5602" name="Picture 2" descr="sub_0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050" y="1303338"/>
            <a:ext cx="8343900" cy="555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Text Box 3"/>
          <p:cNvSpPr txBox="1">
            <a:spLocks noChangeArrowheads="1"/>
          </p:cNvSpPr>
          <p:nvPr/>
        </p:nvSpPr>
        <p:spPr bwMode="auto">
          <a:xfrm>
            <a:off x="800100" y="152400"/>
            <a:ext cx="75438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spcBef>
                <a:spcPct val="50000"/>
              </a:spcBef>
            </a:pPr>
            <a:r>
              <a:rPr lang="en-US" altLang="en-US" sz="2800">
                <a:latin typeface="Times New Roman" pitchFamily="18" charset="0"/>
              </a:rPr>
              <a:t>This includes the relatively cold subducted lithosphere</a:t>
            </a:r>
          </a:p>
        </p:txBody>
      </p:sp>
      <p:sp>
        <p:nvSpPr>
          <p:cNvPr id="25604" name="Rectangle 4"/>
          <p:cNvSpPr>
            <a:spLocks noChangeArrowheads="1"/>
          </p:cNvSpPr>
          <p:nvPr/>
        </p:nvSpPr>
        <p:spPr bwMode="auto">
          <a:xfrm>
            <a:off x="4800600" y="6477000"/>
            <a:ext cx="4114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20000"/>
              </a:spcBef>
              <a:buFontTx/>
              <a:buChar char="•"/>
            </a:pPr>
            <a:r>
              <a:rPr lang="en-US" altLang="en-US" sz="1000">
                <a:solidFill>
                  <a:srgbClr val="FFFF00"/>
                </a:solidFill>
              </a:rPr>
              <a:t>From  Keith Koper, Saint Louis University (http://www.eas.slu.edu/People/KKoper/EASA-123/2003/)</a:t>
            </a:r>
          </a:p>
        </p:txBody>
      </p:sp>
    </p:spTree>
    <p:extLst>
      <p:ext uri="{BB962C8B-B14F-4D97-AF65-F5344CB8AC3E}">
        <p14:creationId xmlns:p14="http://schemas.microsoft.com/office/powerpoint/2010/main" val="302432620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685800" y="914400"/>
            <a:ext cx="7772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GB" altLang="en-US" sz="2800" b="1">
                <a:latin typeface="Times New Roman" pitchFamily="18" charset="0"/>
              </a:rPr>
              <a:t>EARTHQUAKES and GEOLOGICAL FAULTS</a:t>
            </a:r>
          </a:p>
        </p:txBody>
      </p:sp>
      <p:sp>
        <p:nvSpPr>
          <p:cNvPr id="26627" name="Rectangle 3"/>
          <p:cNvSpPr>
            <a:spLocks noChangeArrowheads="1"/>
          </p:cNvSpPr>
          <p:nvPr/>
        </p:nvSpPr>
        <p:spPr bwMode="auto">
          <a:xfrm>
            <a:off x="685800" y="838200"/>
            <a:ext cx="7848600" cy="685800"/>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28" name="Text Box 4"/>
          <p:cNvSpPr txBox="1">
            <a:spLocks noChangeArrowheads="1"/>
          </p:cNvSpPr>
          <p:nvPr/>
        </p:nvSpPr>
        <p:spPr bwMode="auto">
          <a:xfrm>
            <a:off x="914400" y="2209800"/>
            <a:ext cx="7239000" cy="289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GB" altLang="en-US" sz="2800">
                <a:latin typeface="Times New Roman" pitchFamily="18" charset="0"/>
              </a:rPr>
              <a:t>Plate tectonics, which explains the underlying cause of most earthquakes, was formulated as a coherent theory in the 1960s.</a:t>
            </a:r>
          </a:p>
          <a:p>
            <a:pPr eaLnBrk="1" hangingPunct="1">
              <a:spcBef>
                <a:spcPct val="50000"/>
              </a:spcBef>
            </a:pPr>
            <a:r>
              <a:rPr lang="en-GB" altLang="en-US" sz="2800">
                <a:latin typeface="Times New Roman" pitchFamily="18" charset="0"/>
              </a:rPr>
              <a:t>More than 50 years earlier, the mechanism of earthquakes had been determined as the sudden rupture of geological faults.</a:t>
            </a:r>
          </a:p>
        </p:txBody>
      </p:sp>
    </p:spTree>
    <p:extLst>
      <p:ext uri="{BB962C8B-B14F-4D97-AF65-F5344CB8AC3E}">
        <p14:creationId xmlns:p14="http://schemas.microsoft.com/office/powerpoint/2010/main" val="1789950007"/>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1219200" y="685800"/>
            <a:ext cx="6858000" cy="286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GB" altLang="en-US" sz="2800">
                <a:latin typeface="Times New Roman" pitchFamily="18" charset="0"/>
              </a:rPr>
              <a:t>The 1891 Mino-Owari earthquake in Japan produced an 80 km rupture across the island of Honshu. </a:t>
            </a:r>
          </a:p>
          <a:p>
            <a:pPr eaLnBrk="1" hangingPunct="1">
              <a:spcBef>
                <a:spcPct val="50000"/>
              </a:spcBef>
            </a:pPr>
            <a:r>
              <a:rPr lang="en-GB" altLang="en-US" sz="2800">
                <a:latin typeface="Times New Roman" pitchFamily="18" charset="0"/>
              </a:rPr>
              <a:t>Displacements of as much as 3 m vertically and 8 m horizontally were measured in the field.</a:t>
            </a:r>
          </a:p>
        </p:txBody>
      </p:sp>
      <p:sp>
        <p:nvSpPr>
          <p:cNvPr id="27651" name="Text Box 3"/>
          <p:cNvSpPr txBox="1">
            <a:spLocks noChangeArrowheads="1"/>
          </p:cNvSpPr>
          <p:nvPr/>
        </p:nvSpPr>
        <p:spPr bwMode="auto">
          <a:xfrm>
            <a:off x="1066800" y="4343400"/>
            <a:ext cx="72390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GB" altLang="en-US" sz="3200">
                <a:latin typeface="Times New Roman" pitchFamily="18" charset="0"/>
              </a:rPr>
              <a:t>Japanese geologist Bunjiro Koto suggested that the rupture was actually the </a:t>
            </a:r>
            <a:r>
              <a:rPr lang="en-GB" altLang="en-US" sz="3200" i="1">
                <a:latin typeface="Times New Roman" pitchFamily="18" charset="0"/>
              </a:rPr>
              <a:t>cause </a:t>
            </a:r>
            <a:r>
              <a:rPr lang="en-GB" altLang="en-US" sz="3200">
                <a:latin typeface="Times New Roman" pitchFamily="18" charset="0"/>
              </a:rPr>
              <a:t>of the earthquake.</a:t>
            </a:r>
          </a:p>
        </p:txBody>
      </p:sp>
      <p:sp>
        <p:nvSpPr>
          <p:cNvPr id="27652" name="Rectangle 4"/>
          <p:cNvSpPr>
            <a:spLocks noChangeArrowheads="1"/>
          </p:cNvSpPr>
          <p:nvPr/>
        </p:nvSpPr>
        <p:spPr bwMode="auto">
          <a:xfrm>
            <a:off x="609600" y="4267200"/>
            <a:ext cx="7924800" cy="1828800"/>
          </a:xfrm>
          <a:prstGeom prst="rect">
            <a:avLst/>
          </a:prstGeom>
          <a:noFill/>
          <a:ln w="57150">
            <a:solidFill>
              <a:srgbClr val="66FF33"/>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Tree>
    <p:extLst>
      <p:ext uri="{BB962C8B-B14F-4D97-AF65-F5344CB8AC3E}">
        <p14:creationId xmlns:p14="http://schemas.microsoft.com/office/powerpoint/2010/main" val="140403782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8674" name="Picture 2" descr="189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457200"/>
            <a:ext cx="81534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Rectangle 3"/>
          <p:cNvSpPr>
            <a:spLocks noChangeArrowheads="1"/>
          </p:cNvSpPr>
          <p:nvPr/>
        </p:nvSpPr>
        <p:spPr bwMode="auto">
          <a:xfrm>
            <a:off x="457200" y="457200"/>
            <a:ext cx="8153400" cy="5562600"/>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8676" name="Line 4"/>
          <p:cNvSpPr>
            <a:spLocks noChangeShapeType="1"/>
          </p:cNvSpPr>
          <p:nvPr/>
        </p:nvSpPr>
        <p:spPr bwMode="auto">
          <a:xfrm flipH="1">
            <a:off x="6019800" y="3810000"/>
            <a:ext cx="533400" cy="0"/>
          </a:xfrm>
          <a:prstGeom prst="line">
            <a:avLst/>
          </a:prstGeom>
          <a:noFill/>
          <a:ln w="5715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8677" name="AutoShape 6"/>
          <p:cNvSpPr>
            <a:spLocks noChangeArrowheads="1"/>
          </p:cNvSpPr>
          <p:nvPr/>
        </p:nvSpPr>
        <p:spPr bwMode="auto">
          <a:xfrm>
            <a:off x="4191000" y="3429000"/>
            <a:ext cx="76200" cy="381000"/>
          </a:xfrm>
          <a:prstGeom prst="upDownArrow">
            <a:avLst>
              <a:gd name="adj1" fmla="val 50000"/>
              <a:gd name="adj2" fmla="val 100000"/>
            </a:avLst>
          </a:prstGeom>
          <a:solidFill>
            <a:schemeClr val="accent1"/>
          </a:solidFill>
          <a:ln w="38100">
            <a:solidFill>
              <a:schemeClr val="bg1"/>
            </a:solidFill>
            <a:miter lim="800000"/>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Tree>
    <p:extLst>
      <p:ext uri="{BB962C8B-B14F-4D97-AF65-F5344CB8AC3E}">
        <p14:creationId xmlns:p14="http://schemas.microsoft.com/office/powerpoint/2010/main" val="114449884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2" descr="San_andre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457200"/>
            <a:ext cx="4821238"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Rectangle 3"/>
          <p:cNvSpPr>
            <a:spLocks noChangeArrowheads="1"/>
          </p:cNvSpPr>
          <p:nvPr/>
        </p:nvSpPr>
        <p:spPr bwMode="auto">
          <a:xfrm>
            <a:off x="990600" y="457200"/>
            <a:ext cx="4800600" cy="5638800"/>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9700" name="Text Box 4"/>
          <p:cNvSpPr txBox="1">
            <a:spLocks noChangeArrowheads="1"/>
          </p:cNvSpPr>
          <p:nvPr/>
        </p:nvSpPr>
        <p:spPr bwMode="auto">
          <a:xfrm>
            <a:off x="6019800" y="762000"/>
            <a:ext cx="2819400" cy="393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GB" altLang="en-US" sz="2800" b="1">
                <a:latin typeface="Times New Roman" pitchFamily="18" charset="0"/>
              </a:rPr>
              <a:t>The 1906 San Francisco earthquake was associated with a rupture of the San Andreas fault over a distance of more than 400 km.</a:t>
            </a:r>
          </a:p>
        </p:txBody>
      </p:sp>
    </p:spTree>
    <p:extLst>
      <p:ext uri="{BB962C8B-B14F-4D97-AF65-F5344CB8AC3E}">
        <p14:creationId xmlns:p14="http://schemas.microsoft.com/office/powerpoint/2010/main" val="3175676569"/>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22" name="Picture 2" descr="San_andreas_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325" y="1336675"/>
            <a:ext cx="7893050" cy="540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AutoShape 4"/>
          <p:cNvSpPr>
            <a:spLocks noChangeArrowheads="1"/>
          </p:cNvSpPr>
          <p:nvPr/>
        </p:nvSpPr>
        <p:spPr bwMode="auto">
          <a:xfrm>
            <a:off x="3886200" y="4038600"/>
            <a:ext cx="762000" cy="152400"/>
          </a:xfrm>
          <a:prstGeom prst="leftRightArrow">
            <a:avLst>
              <a:gd name="adj1" fmla="val 50000"/>
              <a:gd name="adj2" fmla="val 100000"/>
            </a:avLst>
          </a:prstGeom>
          <a:solidFill>
            <a:schemeClr val="bg1"/>
          </a:solidFill>
          <a:ln w="9525">
            <a:solidFill>
              <a:schemeClr val="bg1"/>
            </a:solidFill>
            <a:miter lim="800000"/>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en-US" altLang="en-US">
              <a:solidFill>
                <a:srgbClr val="FFFF11"/>
              </a:solidFill>
            </a:endParaRPr>
          </a:p>
        </p:txBody>
      </p:sp>
      <p:sp>
        <p:nvSpPr>
          <p:cNvPr id="30724" name="Text Box 5"/>
          <p:cNvSpPr txBox="1">
            <a:spLocks noChangeArrowheads="1"/>
          </p:cNvSpPr>
          <p:nvPr/>
        </p:nvSpPr>
        <p:spPr bwMode="auto">
          <a:xfrm>
            <a:off x="533400" y="304800"/>
            <a:ext cx="8229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GB" altLang="en-US" sz="2400" b="1">
                <a:latin typeface="Times New Roman" pitchFamily="18" charset="0"/>
              </a:rPr>
              <a:t>Offsets were measured by observations of objects traversed by the fault along the length of the rupture</a:t>
            </a:r>
          </a:p>
        </p:txBody>
      </p:sp>
    </p:spTree>
    <p:extLst>
      <p:ext uri="{BB962C8B-B14F-4D97-AF65-F5344CB8AC3E}">
        <p14:creationId xmlns:p14="http://schemas.microsoft.com/office/powerpoint/2010/main" val="3650558493"/>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1746" name="Picture 2" descr="San_andreas_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228600"/>
            <a:ext cx="4911725" cy="637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Rectangle 3"/>
          <p:cNvSpPr>
            <a:spLocks noChangeArrowheads="1"/>
          </p:cNvSpPr>
          <p:nvPr/>
        </p:nvSpPr>
        <p:spPr bwMode="auto">
          <a:xfrm>
            <a:off x="1981200" y="228600"/>
            <a:ext cx="4876800" cy="6400800"/>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Tree>
    <p:extLst>
      <p:ext uri="{BB962C8B-B14F-4D97-AF65-F5344CB8AC3E}">
        <p14:creationId xmlns:p14="http://schemas.microsoft.com/office/powerpoint/2010/main" val="609250366"/>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Rectangle 3"/>
          <p:cNvSpPr>
            <a:spLocks noChangeArrowheads="1"/>
          </p:cNvSpPr>
          <p:nvPr/>
        </p:nvSpPr>
        <p:spPr bwMode="auto">
          <a:xfrm>
            <a:off x="1878013" y="14636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pic>
        <p:nvPicPr>
          <p:cNvPr id="32771" name="Picture 2" descr="slip_distribu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525588"/>
            <a:ext cx="6324600" cy="461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Rectangle 4"/>
          <p:cNvSpPr>
            <a:spLocks noChangeArrowheads="1"/>
          </p:cNvSpPr>
          <p:nvPr/>
        </p:nvSpPr>
        <p:spPr bwMode="auto">
          <a:xfrm>
            <a:off x="1295400" y="1524000"/>
            <a:ext cx="6324600" cy="4648200"/>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32773" name="Text Box 5"/>
          <p:cNvSpPr txBox="1">
            <a:spLocks noChangeArrowheads="1"/>
          </p:cNvSpPr>
          <p:nvPr/>
        </p:nvSpPr>
        <p:spPr bwMode="auto">
          <a:xfrm>
            <a:off x="1219200" y="304800"/>
            <a:ext cx="70104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GB" altLang="en-US" sz="2800" b="1">
                <a:latin typeface="Times New Roman" pitchFamily="18" charset="0"/>
              </a:rPr>
              <a:t>Observed slip along San Andreas fault from 1906 earthquake</a:t>
            </a:r>
          </a:p>
        </p:txBody>
      </p:sp>
    </p:spTree>
    <p:extLst>
      <p:ext uri="{BB962C8B-B14F-4D97-AF65-F5344CB8AC3E}">
        <p14:creationId xmlns:p14="http://schemas.microsoft.com/office/powerpoint/2010/main" val="3773385067"/>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419100" y="1600200"/>
            <a:ext cx="8305800" cy="434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GB" altLang="en-US" sz="2400">
                <a:latin typeface="Times New Roman" pitchFamily="18" charset="0"/>
              </a:rPr>
              <a:t>The investigators of the San Francisco earthquake also went back to geodetic surveys of northern California carried out in 1851-65 and 1874-92.</a:t>
            </a:r>
          </a:p>
          <a:p>
            <a:pPr eaLnBrk="1" hangingPunct="1">
              <a:spcBef>
                <a:spcPct val="50000"/>
              </a:spcBef>
            </a:pPr>
            <a:r>
              <a:rPr lang="en-GB" altLang="en-US" sz="2400">
                <a:latin typeface="Times New Roman" pitchFamily="18" charset="0"/>
              </a:rPr>
              <a:t>It was found that in the decades prior to the fault, survey points on opposite sides had moved relative to one another.</a:t>
            </a:r>
          </a:p>
          <a:p>
            <a:pPr eaLnBrk="1" hangingPunct="1">
              <a:spcBef>
                <a:spcPct val="50000"/>
              </a:spcBef>
            </a:pPr>
            <a:r>
              <a:rPr lang="en-GB" altLang="en-US" sz="2400">
                <a:latin typeface="Times New Roman" pitchFamily="18" charset="0"/>
              </a:rPr>
              <a:t>The pre-earthquake deformations matched, in direction and magnitude, the slip measured on the fault rupture after the earthquake. </a:t>
            </a:r>
          </a:p>
          <a:p>
            <a:pPr eaLnBrk="1" hangingPunct="1">
              <a:spcBef>
                <a:spcPct val="50000"/>
              </a:spcBef>
            </a:pPr>
            <a:r>
              <a:rPr lang="en-GB" altLang="en-US" sz="2400" b="1">
                <a:solidFill>
                  <a:srgbClr val="FF0000"/>
                </a:solidFill>
                <a:latin typeface="Times New Roman" pitchFamily="18" charset="0"/>
              </a:rPr>
              <a:t>We’ll return to elastic rebound after a short digression on stress and strain and material behavior </a:t>
            </a:r>
          </a:p>
        </p:txBody>
      </p:sp>
      <p:sp>
        <p:nvSpPr>
          <p:cNvPr id="33795" name="Rectangle 3"/>
          <p:cNvSpPr>
            <a:spLocks noChangeArrowheads="1"/>
          </p:cNvSpPr>
          <p:nvPr/>
        </p:nvSpPr>
        <p:spPr bwMode="auto">
          <a:xfrm>
            <a:off x="685800" y="1524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en-US" sz="4400"/>
              <a:t>Elastic Rebound</a:t>
            </a:r>
          </a:p>
        </p:txBody>
      </p:sp>
    </p:spTree>
    <p:extLst>
      <p:ext uri="{BB962C8B-B14F-4D97-AF65-F5344CB8AC3E}">
        <p14:creationId xmlns:p14="http://schemas.microsoft.com/office/powerpoint/2010/main" val="2319036141"/>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altLang="en-US" smtClean="0">
                <a:solidFill>
                  <a:schemeClr val="tx1"/>
                </a:solidFill>
              </a:rPr>
              <a:t>Stress and Strain</a:t>
            </a:r>
          </a:p>
        </p:txBody>
      </p:sp>
      <p:sp>
        <p:nvSpPr>
          <p:cNvPr id="34819" name="Rectangle 3"/>
          <p:cNvSpPr>
            <a:spLocks noGrp="1" noChangeArrowheads="1"/>
          </p:cNvSpPr>
          <p:nvPr>
            <p:ph type="body" idx="1"/>
          </p:nvPr>
        </p:nvSpPr>
        <p:spPr/>
        <p:txBody>
          <a:bodyPr/>
          <a:lstStyle/>
          <a:p>
            <a:pPr marL="609600" indent="-609600" eaLnBrk="1" hangingPunct="1"/>
            <a:r>
              <a:rPr lang="en-US" altLang="en-US" smtClean="0"/>
              <a:t>Two of the key physical concepts used to understand earthquakes and seismic waves are:</a:t>
            </a:r>
          </a:p>
          <a:p>
            <a:pPr marL="609600" indent="-609600" eaLnBrk="1" hangingPunct="1">
              <a:buFontTx/>
              <a:buNone/>
            </a:pPr>
            <a:endParaRPr lang="en-US" altLang="en-US" smtClean="0"/>
          </a:p>
          <a:p>
            <a:pPr marL="990600" lvl="1" indent="-533400" eaLnBrk="1" hangingPunct="1"/>
            <a:r>
              <a:rPr lang="en-US" altLang="en-US" i="1" smtClean="0"/>
              <a:t>Stress</a:t>
            </a:r>
          </a:p>
          <a:p>
            <a:pPr marL="990600" lvl="1" indent="-533400" eaLnBrk="1" hangingPunct="1">
              <a:buFontTx/>
              <a:buNone/>
            </a:pPr>
            <a:r>
              <a:rPr lang="en-US" altLang="en-US" smtClean="0"/>
              <a:t> </a:t>
            </a:r>
          </a:p>
          <a:p>
            <a:pPr marL="990600" lvl="1" indent="-533400" eaLnBrk="1" hangingPunct="1"/>
            <a:r>
              <a:rPr lang="en-US" altLang="en-US" i="1" smtClean="0"/>
              <a:t>Strain</a:t>
            </a:r>
          </a:p>
        </p:txBody>
      </p:sp>
    </p:spTree>
    <p:extLst>
      <p:ext uri="{BB962C8B-B14F-4D97-AF65-F5344CB8AC3E}">
        <p14:creationId xmlns:p14="http://schemas.microsoft.com/office/powerpoint/2010/main" val="3198344852"/>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274638"/>
            <a:ext cx="7931150" cy="633412"/>
          </a:xfrm>
        </p:spPr>
        <p:txBody>
          <a:bodyPr/>
          <a:lstStyle/>
          <a:p>
            <a:pPr eaLnBrk="1" hangingPunct="1"/>
            <a:r>
              <a:rPr lang="en-US" altLang="en-US" smtClean="0">
                <a:solidFill>
                  <a:schemeClr val="tx1"/>
                </a:solidFill>
              </a:rPr>
              <a:t>Stress</a:t>
            </a:r>
          </a:p>
        </p:txBody>
      </p:sp>
      <p:sp>
        <p:nvSpPr>
          <p:cNvPr id="35843" name="Rectangle 3"/>
          <p:cNvSpPr>
            <a:spLocks noGrp="1" noChangeArrowheads="1"/>
          </p:cNvSpPr>
          <p:nvPr>
            <p:ph type="body" idx="1"/>
          </p:nvPr>
        </p:nvSpPr>
        <p:spPr>
          <a:xfrm>
            <a:off x="685800" y="1028700"/>
            <a:ext cx="7772400" cy="4800600"/>
          </a:xfrm>
        </p:spPr>
        <p:txBody>
          <a:bodyPr/>
          <a:lstStyle/>
          <a:p>
            <a:pPr marL="609600" indent="-609600" eaLnBrk="1" hangingPunct="1"/>
            <a:r>
              <a:rPr lang="en-US" altLang="en-US" smtClean="0"/>
              <a:t>Stress is a </a:t>
            </a:r>
            <a:r>
              <a:rPr lang="en-US" altLang="en-US" i="1" smtClean="0"/>
              <a:t>force per unit area</a:t>
            </a:r>
            <a:r>
              <a:rPr lang="en-US" altLang="en-US" smtClean="0"/>
              <a:t>: </a:t>
            </a:r>
          </a:p>
          <a:p>
            <a:pPr marL="609600" indent="-609600" algn="ctr" eaLnBrk="1" hangingPunct="1">
              <a:buFontTx/>
              <a:buNone/>
            </a:pPr>
            <a:r>
              <a:rPr lang="en-US" altLang="en-US" i="1" smtClean="0"/>
              <a:t>stress = force / area </a:t>
            </a:r>
          </a:p>
          <a:p>
            <a:pPr marL="609600" indent="-609600" eaLnBrk="1" hangingPunct="1">
              <a:buFontTx/>
              <a:buNone/>
            </a:pPr>
            <a:r>
              <a:rPr lang="en-US" altLang="en-US" smtClean="0"/>
              <a:t>	where</a:t>
            </a:r>
          </a:p>
          <a:p>
            <a:pPr marL="609600" indent="-609600" algn="ctr" eaLnBrk="1" hangingPunct="1">
              <a:buFontTx/>
              <a:buNone/>
            </a:pPr>
            <a:r>
              <a:rPr lang="en-US" altLang="en-US" i="1" smtClean="0"/>
              <a:t>force = mass x acceleration</a:t>
            </a:r>
          </a:p>
          <a:p>
            <a:pPr marL="609600" indent="-609600" eaLnBrk="1" hangingPunct="1"/>
            <a:r>
              <a:rPr lang="en-US" altLang="en-US" smtClean="0"/>
              <a:t>Units for stress used in seismology:</a:t>
            </a:r>
            <a:r>
              <a:rPr lang="en-US" altLang="en-US" i="1" smtClean="0"/>
              <a:t> </a:t>
            </a:r>
          </a:p>
          <a:p>
            <a:pPr marL="609600" indent="-609600" algn="ctr" eaLnBrk="1" hangingPunct="1">
              <a:buFontTx/>
              <a:buNone/>
            </a:pPr>
            <a:r>
              <a:rPr lang="en-US" altLang="en-US" i="1" smtClean="0"/>
              <a:t>MPa (mega-pascal) (10</a:t>
            </a:r>
            <a:r>
              <a:rPr lang="en-US" altLang="en-US" i="1" baseline="30000" smtClean="0"/>
              <a:t>6</a:t>
            </a:r>
            <a:r>
              <a:rPr lang="en-US" altLang="en-US" i="1" smtClean="0"/>
              <a:t>N/m</a:t>
            </a:r>
            <a:r>
              <a:rPr lang="en-US" altLang="en-US" i="1" baseline="30000" smtClean="0"/>
              <a:t>2</a:t>
            </a:r>
            <a:r>
              <a:rPr lang="en-US" altLang="en-US" i="1" smtClean="0"/>
              <a:t>)</a:t>
            </a:r>
          </a:p>
          <a:p>
            <a:pPr marL="609600" indent="-609600" algn="ctr" eaLnBrk="1" hangingPunct="1">
              <a:spcBef>
                <a:spcPct val="0"/>
              </a:spcBef>
              <a:buFontTx/>
              <a:buNone/>
            </a:pPr>
            <a:r>
              <a:rPr lang="en-US" altLang="en-US" i="1" smtClean="0"/>
              <a:t>Bar (dyne/cm</a:t>
            </a:r>
            <a:r>
              <a:rPr lang="en-US" altLang="en-US" i="1" baseline="30000" smtClean="0"/>
              <a:t>2</a:t>
            </a:r>
            <a:r>
              <a:rPr lang="en-US" altLang="en-US" i="1" smtClean="0"/>
              <a:t>)</a:t>
            </a:r>
          </a:p>
          <a:p>
            <a:pPr marL="609600" indent="-609600" algn="ctr" eaLnBrk="1" hangingPunct="1">
              <a:buFontTx/>
              <a:buNone/>
            </a:pPr>
            <a:endParaRPr lang="en-US" altLang="en-US" i="1" smtClean="0"/>
          </a:p>
          <a:p>
            <a:pPr marL="609600" indent="-609600" algn="ctr" eaLnBrk="1" hangingPunct="1">
              <a:buFontTx/>
              <a:buNone/>
            </a:pPr>
            <a:r>
              <a:rPr lang="en-US" altLang="en-US" b="1" i="1" smtClean="0"/>
              <a:t>1 MPa = 10 bars</a:t>
            </a:r>
          </a:p>
        </p:txBody>
      </p:sp>
    </p:spTree>
    <p:extLst>
      <p:ext uri="{BB962C8B-B14F-4D97-AF65-F5344CB8AC3E}">
        <p14:creationId xmlns:p14="http://schemas.microsoft.com/office/powerpoint/2010/main" val="2686811258"/>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85800" y="0"/>
            <a:ext cx="7772400" cy="609600"/>
          </a:xfrm>
        </p:spPr>
        <p:txBody>
          <a:bodyPr/>
          <a:lstStyle/>
          <a:p>
            <a:pPr eaLnBrk="1" hangingPunct="1"/>
            <a:r>
              <a:rPr lang="en-US" altLang="en-US" smtClean="0">
                <a:solidFill>
                  <a:schemeClr val="tx1"/>
                </a:solidFill>
              </a:rPr>
              <a:t>Stress</a:t>
            </a:r>
          </a:p>
        </p:txBody>
      </p:sp>
      <p:sp>
        <p:nvSpPr>
          <p:cNvPr id="26627" name="Rectangle 3"/>
          <p:cNvSpPr>
            <a:spLocks noGrp="1" noChangeArrowheads="1"/>
          </p:cNvSpPr>
          <p:nvPr>
            <p:ph type="body" idx="1"/>
          </p:nvPr>
        </p:nvSpPr>
        <p:spPr>
          <a:xfrm>
            <a:off x="533400" y="685800"/>
            <a:ext cx="7772400" cy="4114800"/>
          </a:xfrm>
        </p:spPr>
        <p:txBody>
          <a:bodyPr/>
          <a:lstStyle/>
          <a:p>
            <a:pPr marL="609600" indent="-609600" eaLnBrk="1" hangingPunct="1">
              <a:lnSpc>
                <a:spcPct val="90000"/>
              </a:lnSpc>
              <a:defRPr/>
            </a:pPr>
            <a:r>
              <a:rPr lang="en-US" altLang="en-US" sz="2400" dirty="0" smtClean="0"/>
              <a:t>When a material is stressed it can respond in different ways:</a:t>
            </a:r>
          </a:p>
          <a:p>
            <a:pPr marL="609600" indent="-609600" eaLnBrk="1" hangingPunct="1">
              <a:lnSpc>
                <a:spcPct val="90000"/>
              </a:lnSpc>
              <a:buFontTx/>
              <a:buNone/>
              <a:defRPr/>
            </a:pPr>
            <a:endParaRPr lang="en-US" altLang="en-US" sz="2400" dirty="0" smtClean="0"/>
          </a:p>
          <a:p>
            <a:pPr lvl="1" eaLnBrk="1" hangingPunct="1">
              <a:lnSpc>
                <a:spcPct val="90000"/>
              </a:lnSpc>
              <a:buFont typeface="Arial" pitchFamily="34" charset="0"/>
              <a:buChar char="•"/>
              <a:defRPr/>
            </a:pPr>
            <a:r>
              <a:rPr lang="en-US" altLang="en-US" sz="2400" i="1" dirty="0" smtClean="0"/>
              <a:t>deform</a:t>
            </a:r>
            <a:r>
              <a:rPr lang="en-US" altLang="en-US" sz="2400" dirty="0" smtClean="0"/>
              <a:t> (change shape or volume) – this is often </a:t>
            </a:r>
            <a:r>
              <a:rPr lang="en-US" altLang="en-US" sz="2400" i="1" dirty="0" smtClean="0"/>
              <a:t>elastic</a:t>
            </a:r>
            <a:r>
              <a:rPr lang="en-US" altLang="en-US" sz="2400" dirty="0" smtClean="0"/>
              <a:t> behavior and the material returns to its former shape when the stress is eliminated. (In </a:t>
            </a:r>
            <a:r>
              <a:rPr lang="en-US" altLang="en-US" sz="2400" i="1" dirty="0" smtClean="0"/>
              <a:t>plastic</a:t>
            </a:r>
            <a:r>
              <a:rPr lang="en-US" altLang="en-US" sz="2400" dirty="0" smtClean="0"/>
              <a:t> deformation that material does not return to its original state).</a:t>
            </a:r>
          </a:p>
          <a:p>
            <a:pPr marL="990600" lvl="1" indent="-533400" eaLnBrk="1" hangingPunct="1">
              <a:lnSpc>
                <a:spcPct val="90000"/>
              </a:lnSpc>
              <a:buFont typeface="Monotype Sorts"/>
              <a:buNone/>
              <a:defRPr/>
            </a:pPr>
            <a:endParaRPr lang="en-US" altLang="en-US" sz="2400" dirty="0" smtClean="0"/>
          </a:p>
          <a:p>
            <a:pPr lvl="1" eaLnBrk="1" hangingPunct="1">
              <a:lnSpc>
                <a:spcPct val="90000"/>
              </a:lnSpc>
              <a:buFont typeface="Arial" pitchFamily="34" charset="0"/>
              <a:buChar char="•"/>
              <a:defRPr/>
            </a:pPr>
            <a:r>
              <a:rPr lang="en-US" altLang="en-US" sz="2400" i="1" dirty="0" smtClean="0"/>
              <a:t>flow</a:t>
            </a:r>
            <a:r>
              <a:rPr lang="en-US" altLang="en-US" sz="2400" dirty="0" smtClean="0"/>
              <a:t> - this would be </a:t>
            </a:r>
            <a:r>
              <a:rPr lang="en-US" altLang="en-US" sz="2400" i="1" dirty="0" smtClean="0"/>
              <a:t>viscous</a:t>
            </a:r>
            <a:r>
              <a:rPr lang="en-US" altLang="en-US" sz="2400" dirty="0" smtClean="0"/>
              <a:t> (fluid) behavior. The material does not return to its former shape when the stress is eliminated. This is </a:t>
            </a:r>
            <a:r>
              <a:rPr lang="en-US" altLang="en-US" sz="2400" i="1" dirty="0" smtClean="0"/>
              <a:t>ductile</a:t>
            </a:r>
            <a:r>
              <a:rPr lang="en-US" altLang="en-US" sz="2400" dirty="0" smtClean="0"/>
              <a:t> behavior.</a:t>
            </a:r>
          </a:p>
          <a:p>
            <a:pPr lvl="1" eaLnBrk="1" hangingPunct="1">
              <a:lnSpc>
                <a:spcPct val="90000"/>
              </a:lnSpc>
              <a:buFont typeface="Arial" pitchFamily="34" charset="0"/>
              <a:buChar char="•"/>
              <a:defRPr/>
            </a:pPr>
            <a:endParaRPr lang="en-US" altLang="en-US" sz="2400" dirty="0" smtClean="0"/>
          </a:p>
          <a:p>
            <a:pPr lvl="1" eaLnBrk="1" hangingPunct="1">
              <a:lnSpc>
                <a:spcPct val="90000"/>
              </a:lnSpc>
              <a:buFont typeface="Arial" pitchFamily="34" charset="0"/>
              <a:buChar char="•"/>
              <a:defRPr/>
            </a:pPr>
            <a:r>
              <a:rPr lang="en-US" altLang="en-US" sz="2400" i="1" dirty="0" smtClean="0"/>
              <a:t>fracture</a:t>
            </a:r>
            <a:r>
              <a:rPr lang="en-US" altLang="en-US" sz="2400" dirty="0" smtClean="0"/>
              <a:t> – this is </a:t>
            </a:r>
            <a:r>
              <a:rPr lang="en-US" altLang="en-US" sz="2400" i="1" dirty="0" smtClean="0"/>
              <a:t>brittle</a:t>
            </a:r>
            <a:r>
              <a:rPr lang="en-US" altLang="en-US" sz="2400" dirty="0" smtClean="0"/>
              <a:t> behavior, and can only occur in solids. The material does not return to its former state when the stress is eliminated.</a:t>
            </a:r>
          </a:p>
        </p:txBody>
      </p:sp>
    </p:spTree>
    <p:extLst>
      <p:ext uri="{BB962C8B-B14F-4D97-AF65-F5344CB8AC3E}">
        <p14:creationId xmlns:p14="http://schemas.microsoft.com/office/powerpoint/2010/main" val="3415417027"/>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altLang="en-US" smtClean="0">
                <a:solidFill>
                  <a:schemeClr val="tx1"/>
                </a:solidFill>
              </a:rPr>
              <a:t>Strain</a:t>
            </a:r>
          </a:p>
        </p:txBody>
      </p:sp>
      <p:sp>
        <p:nvSpPr>
          <p:cNvPr id="37891" name="Rectangle 3"/>
          <p:cNvSpPr>
            <a:spLocks noGrp="1" noChangeArrowheads="1"/>
          </p:cNvSpPr>
          <p:nvPr>
            <p:ph type="body" idx="1"/>
          </p:nvPr>
        </p:nvSpPr>
        <p:spPr/>
        <p:txBody>
          <a:bodyPr/>
          <a:lstStyle/>
          <a:p>
            <a:pPr eaLnBrk="1" hangingPunct="1"/>
            <a:r>
              <a:rPr lang="en-US" altLang="en-US" i="1" smtClean="0"/>
              <a:t>Strain</a:t>
            </a:r>
            <a:r>
              <a:rPr lang="en-US" altLang="en-US" smtClean="0"/>
              <a:t> is the deformation in a solid that has been induced by an applied stress.</a:t>
            </a:r>
          </a:p>
          <a:p>
            <a:pPr eaLnBrk="1" hangingPunct="1">
              <a:buFontTx/>
              <a:buNone/>
            </a:pPr>
            <a:endParaRPr lang="en-US" altLang="en-US" smtClean="0"/>
          </a:p>
          <a:p>
            <a:pPr eaLnBrk="1" hangingPunct="1">
              <a:buFontTx/>
              <a:buNone/>
            </a:pPr>
            <a:endParaRPr lang="en-US" altLang="en-US" smtClean="0"/>
          </a:p>
          <a:p>
            <a:pPr eaLnBrk="1" hangingPunct="1"/>
            <a:r>
              <a:rPr lang="en-US" altLang="en-US" smtClean="0"/>
              <a:t>Strain has no units, it is dimensionless.</a:t>
            </a:r>
          </a:p>
          <a:p>
            <a:pPr eaLnBrk="1" hangingPunct="1">
              <a:buFontTx/>
              <a:buNone/>
            </a:pPr>
            <a:endParaRPr lang="en-US" altLang="en-US" smtClean="0"/>
          </a:p>
        </p:txBody>
      </p:sp>
    </p:spTree>
    <p:extLst>
      <p:ext uri="{BB962C8B-B14F-4D97-AF65-F5344CB8AC3E}">
        <p14:creationId xmlns:p14="http://schemas.microsoft.com/office/powerpoint/2010/main" val="4224949390"/>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altLang="en-US" smtClean="0">
                <a:solidFill>
                  <a:schemeClr val="tx1"/>
                </a:solidFill>
              </a:rPr>
              <a:t>Strain</a:t>
            </a:r>
          </a:p>
        </p:txBody>
      </p:sp>
      <p:sp>
        <p:nvSpPr>
          <p:cNvPr id="38915" name="Rectangle 3"/>
          <p:cNvSpPr>
            <a:spLocks noGrp="1" noChangeArrowheads="1"/>
          </p:cNvSpPr>
          <p:nvPr>
            <p:ph type="body" idx="1"/>
          </p:nvPr>
        </p:nvSpPr>
        <p:spPr/>
        <p:txBody>
          <a:bodyPr/>
          <a:lstStyle/>
          <a:p>
            <a:pPr eaLnBrk="1" hangingPunct="1"/>
            <a:r>
              <a:rPr lang="en-US" altLang="en-US" i="1" smtClean="0"/>
              <a:t>Example</a:t>
            </a:r>
            <a:r>
              <a:rPr lang="en-US" altLang="en-US" smtClean="0"/>
              <a:t>: If I take a rubber band that is 5 cm long and I stretch it so that it becomes 6 cm long the strain is:</a:t>
            </a:r>
          </a:p>
          <a:p>
            <a:pPr eaLnBrk="1" hangingPunct="1"/>
            <a:endParaRPr lang="en-US" altLang="en-US" smtClean="0"/>
          </a:p>
          <a:p>
            <a:pPr eaLnBrk="1" hangingPunct="1"/>
            <a:r>
              <a:rPr lang="en-US" altLang="en-US" smtClean="0"/>
              <a:t>Strain = 1 cm / 5 cm = 0.20 or 20%</a:t>
            </a:r>
          </a:p>
          <a:p>
            <a:pPr eaLnBrk="1" hangingPunct="1"/>
            <a:endParaRPr lang="en-US" altLang="en-US" smtClean="0"/>
          </a:p>
          <a:p>
            <a:pPr eaLnBrk="1" hangingPunct="1"/>
            <a:r>
              <a:rPr lang="en-US" altLang="en-US" smtClean="0"/>
              <a:t>There are no units for strain.</a:t>
            </a:r>
          </a:p>
        </p:txBody>
      </p:sp>
    </p:spTree>
    <p:extLst>
      <p:ext uri="{BB962C8B-B14F-4D97-AF65-F5344CB8AC3E}">
        <p14:creationId xmlns:p14="http://schemas.microsoft.com/office/powerpoint/2010/main" val="2240608708"/>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altLang="en-US" smtClean="0">
                <a:solidFill>
                  <a:schemeClr val="tx1"/>
                </a:solidFill>
              </a:rPr>
              <a:t>Stress-Strain Relation</a:t>
            </a:r>
          </a:p>
        </p:txBody>
      </p:sp>
      <p:sp>
        <p:nvSpPr>
          <p:cNvPr id="39939" name="Rectangle 3"/>
          <p:cNvSpPr>
            <a:spLocks noGrp="1" noChangeArrowheads="1"/>
          </p:cNvSpPr>
          <p:nvPr>
            <p:ph type="body" idx="1"/>
          </p:nvPr>
        </p:nvSpPr>
        <p:spPr/>
        <p:txBody>
          <a:bodyPr/>
          <a:lstStyle/>
          <a:p>
            <a:pPr eaLnBrk="1" hangingPunct="1">
              <a:lnSpc>
                <a:spcPct val="90000"/>
              </a:lnSpc>
            </a:pPr>
            <a:r>
              <a:rPr lang="en-US" altLang="en-US" sz="2800" smtClean="0"/>
              <a:t>Some materials will strain a lot in response to a tiny stress while others will strain very little in response to a large stress</a:t>
            </a:r>
          </a:p>
          <a:p>
            <a:pPr eaLnBrk="1" hangingPunct="1">
              <a:lnSpc>
                <a:spcPct val="90000"/>
              </a:lnSpc>
              <a:buFontTx/>
              <a:buNone/>
            </a:pPr>
            <a:endParaRPr lang="en-US" altLang="en-US" sz="2800" smtClean="0"/>
          </a:p>
          <a:p>
            <a:pPr eaLnBrk="1" hangingPunct="1">
              <a:lnSpc>
                <a:spcPct val="90000"/>
              </a:lnSpc>
            </a:pPr>
            <a:r>
              <a:rPr lang="en-US" altLang="en-US" sz="2800" smtClean="0"/>
              <a:t>The relationship between stress and strain is thus a material property (like density) </a:t>
            </a:r>
          </a:p>
          <a:p>
            <a:pPr eaLnBrk="1" hangingPunct="1">
              <a:lnSpc>
                <a:spcPct val="90000"/>
              </a:lnSpc>
              <a:buFontTx/>
              <a:buNone/>
            </a:pPr>
            <a:endParaRPr lang="en-US" altLang="en-US" sz="2800" smtClean="0"/>
          </a:p>
          <a:p>
            <a:pPr eaLnBrk="1" hangingPunct="1">
              <a:lnSpc>
                <a:spcPct val="90000"/>
              </a:lnSpc>
            </a:pPr>
            <a:r>
              <a:rPr lang="en-US" altLang="en-US" sz="2800" smtClean="0"/>
              <a:t>This stress-strain relationship  is known as the </a:t>
            </a:r>
            <a:r>
              <a:rPr lang="en-US" altLang="en-US" sz="2800" i="1" smtClean="0"/>
              <a:t>rheology</a:t>
            </a:r>
            <a:r>
              <a:rPr lang="en-US" altLang="en-US" sz="2800" smtClean="0"/>
              <a:t> of the material.</a:t>
            </a:r>
          </a:p>
        </p:txBody>
      </p:sp>
    </p:spTree>
    <p:extLst>
      <p:ext uri="{BB962C8B-B14F-4D97-AF65-F5344CB8AC3E}">
        <p14:creationId xmlns:p14="http://schemas.microsoft.com/office/powerpoint/2010/main" val="3353590810"/>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685800" y="304800"/>
            <a:ext cx="7772400" cy="1143000"/>
          </a:xfrm>
        </p:spPr>
        <p:txBody>
          <a:bodyPr/>
          <a:lstStyle/>
          <a:p>
            <a:pPr eaLnBrk="1" hangingPunct="1"/>
            <a:r>
              <a:rPr lang="en-US" altLang="en-US" smtClean="0">
                <a:solidFill>
                  <a:schemeClr val="tx1"/>
                </a:solidFill>
              </a:rPr>
              <a:t>Rock Deformation</a:t>
            </a:r>
          </a:p>
        </p:txBody>
      </p:sp>
      <p:sp>
        <p:nvSpPr>
          <p:cNvPr id="40963" name="Rectangle 3"/>
          <p:cNvSpPr>
            <a:spLocks noGrp="1" noChangeArrowheads="1"/>
          </p:cNvSpPr>
          <p:nvPr>
            <p:ph type="body" idx="1"/>
          </p:nvPr>
        </p:nvSpPr>
        <p:spPr>
          <a:xfrm>
            <a:off x="647700" y="1676400"/>
            <a:ext cx="7848600" cy="4114800"/>
          </a:xfrm>
        </p:spPr>
        <p:txBody>
          <a:bodyPr/>
          <a:lstStyle/>
          <a:p>
            <a:pPr eaLnBrk="1" hangingPunct="1">
              <a:lnSpc>
                <a:spcPct val="90000"/>
              </a:lnSpc>
            </a:pPr>
            <a:r>
              <a:rPr lang="en-US" altLang="en-US" sz="2800" smtClean="0"/>
              <a:t>Rocks slowly deform as a result of Earth’s convection and thermal cooling.</a:t>
            </a:r>
          </a:p>
          <a:p>
            <a:pPr eaLnBrk="1" hangingPunct="1">
              <a:lnSpc>
                <a:spcPct val="90000"/>
              </a:lnSpc>
            </a:pPr>
            <a:endParaRPr lang="en-US" altLang="en-US" sz="2800" smtClean="0"/>
          </a:p>
          <a:p>
            <a:pPr eaLnBrk="1" hangingPunct="1">
              <a:lnSpc>
                <a:spcPct val="90000"/>
              </a:lnSpc>
            </a:pPr>
            <a:r>
              <a:rPr lang="en-US" altLang="en-US" sz="2800" smtClean="0"/>
              <a:t>Where the rocks are cool and “brittle”, they can stick together along faults that fracture causing earthquakes.</a:t>
            </a:r>
          </a:p>
          <a:p>
            <a:pPr eaLnBrk="1" hangingPunct="1">
              <a:lnSpc>
                <a:spcPct val="90000"/>
              </a:lnSpc>
            </a:pPr>
            <a:endParaRPr lang="en-US" altLang="en-US" sz="2800" smtClean="0"/>
          </a:p>
          <a:p>
            <a:pPr eaLnBrk="1" hangingPunct="1">
              <a:lnSpc>
                <a:spcPct val="90000"/>
              </a:lnSpc>
            </a:pPr>
            <a:r>
              <a:rPr lang="en-US" altLang="en-US" sz="2800" smtClean="0"/>
              <a:t>Deep below Earth’s surface, where it is hot, the rocks bend and flow like taffy.</a:t>
            </a:r>
            <a:endParaRPr lang="en-US" altLang="en-US" sz="2400" smtClean="0"/>
          </a:p>
        </p:txBody>
      </p:sp>
    </p:spTree>
    <p:extLst>
      <p:ext uri="{BB962C8B-B14F-4D97-AF65-F5344CB8AC3E}">
        <p14:creationId xmlns:p14="http://schemas.microsoft.com/office/powerpoint/2010/main" val="1754101867"/>
      </p:ext>
    </p:extLst>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r>
              <a:rPr lang="en-US" altLang="en-US" smtClean="0">
                <a:solidFill>
                  <a:schemeClr val="tx1"/>
                </a:solidFill>
              </a:rPr>
              <a:t>Rock Deformation</a:t>
            </a:r>
          </a:p>
        </p:txBody>
      </p:sp>
      <p:sp>
        <p:nvSpPr>
          <p:cNvPr id="1028" name="Text Box 4"/>
          <p:cNvSpPr txBox="1">
            <a:spLocks noChangeArrowheads="1"/>
          </p:cNvSpPr>
          <p:nvPr/>
        </p:nvSpPr>
        <p:spPr bwMode="auto">
          <a:xfrm>
            <a:off x="381000" y="2133600"/>
            <a:ext cx="342900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2400">
                <a:latin typeface="Georgia" pitchFamily="18" charset="0"/>
              </a:rPr>
              <a:t>The specific style of rock deformation depends on</a:t>
            </a:r>
          </a:p>
          <a:p>
            <a:pPr eaLnBrk="1" hangingPunct="1"/>
            <a:endParaRPr lang="en-US" altLang="en-US" sz="2400">
              <a:latin typeface="Georgia" pitchFamily="18" charset="0"/>
            </a:endParaRPr>
          </a:p>
          <a:p>
            <a:pPr lvl="2" eaLnBrk="1" hangingPunct="1">
              <a:buFontTx/>
              <a:buChar char="•"/>
            </a:pPr>
            <a:r>
              <a:rPr lang="en-US" altLang="en-US" sz="2400">
                <a:latin typeface="Georgia" pitchFamily="18" charset="0"/>
              </a:rPr>
              <a:t>Composition</a:t>
            </a:r>
          </a:p>
          <a:p>
            <a:pPr lvl="2" eaLnBrk="1" hangingPunct="1">
              <a:buFontTx/>
              <a:buChar char="•"/>
            </a:pPr>
            <a:r>
              <a:rPr lang="en-US" altLang="en-US" sz="2400">
                <a:latin typeface="Georgia" pitchFamily="18" charset="0"/>
              </a:rPr>
              <a:t>Temperature</a:t>
            </a:r>
          </a:p>
          <a:p>
            <a:pPr lvl="2" eaLnBrk="1" hangingPunct="1">
              <a:buFontTx/>
              <a:buChar char="•"/>
            </a:pPr>
            <a:r>
              <a:rPr lang="en-US" altLang="en-US" sz="2400">
                <a:latin typeface="Georgia" pitchFamily="18" charset="0"/>
              </a:rPr>
              <a:t>Pressure</a:t>
            </a:r>
          </a:p>
          <a:p>
            <a:pPr lvl="2" eaLnBrk="1" hangingPunct="1">
              <a:buFontTx/>
              <a:buChar char="•"/>
            </a:pPr>
            <a:r>
              <a:rPr lang="en-US" altLang="en-US" sz="2400">
                <a:latin typeface="Georgia" pitchFamily="18" charset="0"/>
              </a:rPr>
              <a:t>Strain Rate</a:t>
            </a:r>
          </a:p>
        </p:txBody>
      </p:sp>
      <p:graphicFrame>
        <p:nvGraphicFramePr>
          <p:cNvPr id="1026" name="Object 5"/>
          <p:cNvGraphicFramePr>
            <a:graphicFrameLocks noGrp="1" noChangeAspect="1"/>
          </p:cNvGraphicFramePr>
          <p:nvPr>
            <p:ph idx="1"/>
          </p:nvPr>
        </p:nvGraphicFramePr>
        <p:xfrm>
          <a:off x="3352800" y="2057400"/>
          <a:ext cx="5019675" cy="3400425"/>
        </p:xfrm>
        <a:graphic>
          <a:graphicData uri="http://schemas.openxmlformats.org/presentationml/2006/ole">
            <mc:AlternateContent xmlns:mc="http://schemas.openxmlformats.org/markup-compatibility/2006">
              <mc:Choice xmlns:v="urn:schemas-microsoft-com:vml" Requires="v">
                <p:oleObj spid="_x0000_s304140" name="Bitmap Image" r:id="rId3" imgW="5020376" imgH="3400900" progId="Paint.Picture">
                  <p:embed/>
                </p:oleObj>
              </mc:Choice>
              <mc:Fallback>
                <p:oleObj name="Bitmap Image" r:id="rId3" imgW="5020376" imgH="3400900"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2057400"/>
                        <a:ext cx="5019675" cy="3400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709272074"/>
      </p:ext>
    </p:extLst>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altLang="en-US" smtClean="0">
                <a:solidFill>
                  <a:schemeClr val="tx1"/>
                </a:solidFill>
              </a:rPr>
              <a:t>Rock Behavior</a:t>
            </a:r>
          </a:p>
        </p:txBody>
      </p:sp>
      <p:sp>
        <p:nvSpPr>
          <p:cNvPr id="41987" name="Rectangle 3"/>
          <p:cNvSpPr>
            <a:spLocks noGrp="1" noChangeArrowheads="1"/>
          </p:cNvSpPr>
          <p:nvPr>
            <p:ph type="body" idx="1"/>
          </p:nvPr>
        </p:nvSpPr>
        <p:spPr/>
        <p:txBody>
          <a:bodyPr/>
          <a:lstStyle/>
          <a:p>
            <a:pPr eaLnBrk="1" hangingPunct="1"/>
            <a:r>
              <a:rPr lang="en-US" altLang="en-US" smtClean="0"/>
              <a:t>In general, rocks will either  “flow” or fracture depending on their temperature. </a:t>
            </a:r>
          </a:p>
          <a:p>
            <a:pPr lvl="1" eaLnBrk="1" hangingPunct="1"/>
            <a:r>
              <a:rPr lang="en-US" altLang="en-US" smtClean="0"/>
              <a:t>However, even cold rocks can sustain some strain before they break. </a:t>
            </a:r>
          </a:p>
          <a:p>
            <a:pPr lvl="1" eaLnBrk="1" hangingPunct="1"/>
            <a:r>
              <a:rPr lang="en-US" altLang="en-US" smtClean="0"/>
              <a:t>If the strain is released before the strength of the rock is exceeded, the rock returns to its original shape.</a:t>
            </a:r>
          </a:p>
        </p:txBody>
      </p:sp>
    </p:spTree>
    <p:extLst>
      <p:ext uri="{BB962C8B-B14F-4D97-AF65-F5344CB8AC3E}">
        <p14:creationId xmlns:p14="http://schemas.microsoft.com/office/powerpoint/2010/main" val="127403745"/>
      </p:ext>
    </p:extLst>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757238" y="404813"/>
            <a:ext cx="7629525" cy="730250"/>
          </a:xfrm>
        </p:spPr>
        <p:txBody>
          <a:bodyPr/>
          <a:lstStyle/>
          <a:p>
            <a:pPr eaLnBrk="1" hangingPunct="1"/>
            <a:r>
              <a:rPr lang="en-US" altLang="en-US" sz="4000" smtClean="0">
                <a:solidFill>
                  <a:schemeClr val="tx1"/>
                </a:solidFill>
              </a:rPr>
              <a:t>Rock Fractures (Faults &amp; Joints)</a:t>
            </a:r>
          </a:p>
        </p:txBody>
      </p:sp>
      <p:sp>
        <p:nvSpPr>
          <p:cNvPr id="2052" name="Rectangle 3"/>
          <p:cNvSpPr>
            <a:spLocks noGrp="1" noChangeArrowheads="1"/>
          </p:cNvSpPr>
          <p:nvPr>
            <p:ph type="body" sz="half" idx="1"/>
          </p:nvPr>
        </p:nvSpPr>
        <p:spPr>
          <a:xfrm>
            <a:off x="395536" y="1371600"/>
            <a:ext cx="3810000" cy="4114800"/>
          </a:xfrm>
        </p:spPr>
        <p:txBody>
          <a:bodyPr/>
          <a:lstStyle/>
          <a:p>
            <a:pPr eaLnBrk="1" hangingPunct="1"/>
            <a:r>
              <a:rPr lang="en-US" altLang="en-US" sz="2800" dirty="0" smtClean="0"/>
              <a:t>A joint is a fracture across which the sides have not moved (</a:t>
            </a:r>
            <a:r>
              <a:rPr lang="en-US" altLang="en-US" sz="2800" dirty="0" err="1" smtClean="0"/>
              <a:t>e.g</a:t>
            </a:r>
            <a:r>
              <a:rPr lang="en-US" altLang="en-US" sz="2800" dirty="0" smtClean="0"/>
              <a:t>, a crack formed from stress relief when overburden is removed by erosion)</a:t>
            </a:r>
          </a:p>
          <a:p>
            <a:pPr eaLnBrk="1" hangingPunct="1"/>
            <a:r>
              <a:rPr lang="en-US" altLang="en-US" sz="2800" dirty="0" smtClean="0"/>
              <a:t>A fault is a crack across which the two sides have moved. </a:t>
            </a:r>
          </a:p>
        </p:txBody>
      </p:sp>
      <p:graphicFrame>
        <p:nvGraphicFramePr>
          <p:cNvPr id="2050" name="Object 5"/>
          <p:cNvGraphicFramePr>
            <a:graphicFrameLocks noGrp="1" noChangeAspect="1"/>
          </p:cNvGraphicFramePr>
          <p:nvPr>
            <p:ph sz="half" idx="2"/>
          </p:nvPr>
        </p:nvGraphicFramePr>
        <p:xfrm>
          <a:off x="3962400" y="2228850"/>
          <a:ext cx="5181600" cy="2400300"/>
        </p:xfrm>
        <a:graphic>
          <a:graphicData uri="http://schemas.openxmlformats.org/presentationml/2006/ole">
            <mc:AlternateContent xmlns:mc="http://schemas.openxmlformats.org/markup-compatibility/2006">
              <mc:Choice xmlns:v="urn:schemas-microsoft-com:vml" Requires="v">
                <p:oleObj spid="_x0000_s305164" name="Bitmap Image" r:id="rId3" imgW="4791744" imgH="2219635" progId="Paint.Picture">
                  <p:embed/>
                </p:oleObj>
              </mc:Choice>
              <mc:Fallback>
                <p:oleObj name="Bitmap Image" r:id="rId3" imgW="4791744" imgH="2219635"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2228850"/>
                        <a:ext cx="5181600" cy="240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4238910504"/>
      </p:ext>
    </p:extLst>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a:xfrm>
            <a:off x="685800" y="304800"/>
            <a:ext cx="7772400" cy="685800"/>
          </a:xfrm>
        </p:spPr>
        <p:txBody>
          <a:bodyPr/>
          <a:lstStyle/>
          <a:p>
            <a:pPr eaLnBrk="1" hangingPunct="1"/>
            <a:r>
              <a:rPr lang="en-US" altLang="en-US" sz="3200" smtClean="0">
                <a:solidFill>
                  <a:schemeClr val="tx1"/>
                </a:solidFill>
              </a:rPr>
              <a:t>Fault Structure</a:t>
            </a:r>
          </a:p>
        </p:txBody>
      </p:sp>
      <p:sp>
        <p:nvSpPr>
          <p:cNvPr id="3076" name="Rectangle 3"/>
          <p:cNvSpPr>
            <a:spLocks noGrp="1" noChangeArrowheads="1"/>
          </p:cNvSpPr>
          <p:nvPr>
            <p:ph type="body" sz="half" idx="1"/>
          </p:nvPr>
        </p:nvSpPr>
        <p:spPr>
          <a:xfrm>
            <a:off x="762000" y="1143000"/>
            <a:ext cx="7620000" cy="914400"/>
          </a:xfrm>
        </p:spPr>
        <p:txBody>
          <a:bodyPr/>
          <a:lstStyle/>
          <a:p>
            <a:pPr eaLnBrk="1" hangingPunct="1"/>
            <a:r>
              <a:rPr lang="en-US" altLang="en-US" sz="2400" smtClean="0"/>
              <a:t>We don’t have many examples of what faults look like far below Earth’s surface, but here’s an example.</a:t>
            </a:r>
          </a:p>
        </p:txBody>
      </p:sp>
      <p:graphicFrame>
        <p:nvGraphicFramePr>
          <p:cNvPr id="3074" name="Object 5"/>
          <p:cNvGraphicFramePr>
            <a:graphicFrameLocks noGrp="1" noChangeAspect="1"/>
          </p:cNvGraphicFramePr>
          <p:nvPr>
            <p:ph sz="half" idx="2"/>
          </p:nvPr>
        </p:nvGraphicFramePr>
        <p:xfrm>
          <a:off x="838200" y="2286000"/>
          <a:ext cx="7467600" cy="3162300"/>
        </p:xfrm>
        <a:graphic>
          <a:graphicData uri="http://schemas.openxmlformats.org/presentationml/2006/ole">
            <mc:AlternateContent xmlns:mc="http://schemas.openxmlformats.org/markup-compatibility/2006">
              <mc:Choice xmlns:v="urn:schemas-microsoft-com:vml" Requires="v">
                <p:oleObj spid="_x0000_s306188" name="Image" r:id="rId3" imgW="8698413" imgH="3682540" progId="Photoshop.Image.7">
                  <p:embed/>
                </p:oleObj>
              </mc:Choice>
              <mc:Fallback>
                <p:oleObj name="Image" r:id="rId3" imgW="8698413" imgH="3682540" progId="Photoshop.Image.7">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2286000"/>
                        <a:ext cx="7467600" cy="316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902941001"/>
      </p:ext>
    </p:extLst>
  </p:cSld>
  <p:clrMapOvr>
    <a:masterClrMapping/>
  </p:clrMapOv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altLang="en-US" smtClean="0">
                <a:solidFill>
                  <a:schemeClr val="tx1"/>
                </a:solidFill>
              </a:rPr>
              <a:t>Elastic Energy</a:t>
            </a:r>
            <a:endParaRPr lang="en-US" altLang="en-US" sz="5400" smtClean="0">
              <a:solidFill>
                <a:schemeClr val="tx1"/>
              </a:solidFill>
            </a:endParaRPr>
          </a:p>
        </p:txBody>
      </p:sp>
      <p:sp>
        <p:nvSpPr>
          <p:cNvPr id="43011" name="Rectangle 3"/>
          <p:cNvSpPr>
            <a:spLocks noGrp="1" noChangeArrowheads="1"/>
          </p:cNvSpPr>
          <p:nvPr>
            <p:ph type="body" idx="1"/>
          </p:nvPr>
        </p:nvSpPr>
        <p:spPr/>
        <p:txBody>
          <a:bodyPr/>
          <a:lstStyle/>
          <a:p>
            <a:pPr eaLnBrk="1" hangingPunct="1"/>
            <a:r>
              <a:rPr lang="en-US" altLang="en-US" smtClean="0"/>
              <a:t>When you strain an elastic material, it stores the energy that you used to deform it.</a:t>
            </a:r>
          </a:p>
          <a:p>
            <a:pPr eaLnBrk="1" hangingPunct="1"/>
            <a:endParaRPr lang="en-US" altLang="en-US" smtClean="0"/>
          </a:p>
          <a:p>
            <a:pPr eaLnBrk="1" hangingPunct="1"/>
            <a:r>
              <a:rPr lang="en-US" altLang="en-US" smtClean="0"/>
              <a:t>When given an opportunity, an elastic material can release the stored energy.</a:t>
            </a:r>
            <a:endParaRPr lang="en-US" altLang="en-US" sz="3600" smtClean="0"/>
          </a:p>
        </p:txBody>
      </p:sp>
    </p:spTree>
    <p:extLst>
      <p:ext uri="{BB962C8B-B14F-4D97-AF65-F5344CB8AC3E}">
        <p14:creationId xmlns:p14="http://schemas.microsoft.com/office/powerpoint/2010/main" val="3084834837"/>
      </p:ext>
    </p:extLst>
  </p:cSld>
  <p:clrMapOvr>
    <a:masterClrMapping/>
  </p:clrMapOv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altLang="en-US" smtClean="0">
                <a:solidFill>
                  <a:schemeClr val="tx1"/>
                </a:solidFill>
              </a:rPr>
              <a:t>Earthquakes &amp; Strain</a:t>
            </a:r>
          </a:p>
        </p:txBody>
      </p:sp>
      <p:sp>
        <p:nvSpPr>
          <p:cNvPr id="44035" name="Rectangle 3"/>
          <p:cNvSpPr>
            <a:spLocks noGrp="1" noChangeArrowheads="1"/>
          </p:cNvSpPr>
          <p:nvPr>
            <p:ph type="body" idx="1"/>
          </p:nvPr>
        </p:nvSpPr>
        <p:spPr/>
        <p:txBody>
          <a:bodyPr/>
          <a:lstStyle/>
          <a:p>
            <a:pPr eaLnBrk="1" hangingPunct="1"/>
            <a:r>
              <a:rPr lang="en-US" altLang="en-US" smtClean="0"/>
              <a:t>An earthquake is the catastrophic release of strain energy stored in the rocks around a fault. </a:t>
            </a:r>
          </a:p>
          <a:p>
            <a:pPr eaLnBrk="1" hangingPunct="1"/>
            <a:endParaRPr lang="en-US" altLang="en-US" smtClean="0"/>
          </a:p>
          <a:p>
            <a:pPr eaLnBrk="1" hangingPunct="1"/>
            <a:r>
              <a:rPr lang="en-US" altLang="en-US" smtClean="0"/>
              <a:t>Where does the energy come from?</a:t>
            </a:r>
          </a:p>
          <a:p>
            <a:pPr lvl="1" eaLnBrk="1" hangingPunct="1"/>
            <a:r>
              <a:rPr lang="en-US" altLang="en-US" smtClean="0"/>
              <a:t>Moving plates which are driven by gravity and heat from Earth’s interior.</a:t>
            </a:r>
          </a:p>
        </p:txBody>
      </p:sp>
    </p:spTree>
    <p:extLst>
      <p:ext uri="{BB962C8B-B14F-4D97-AF65-F5344CB8AC3E}">
        <p14:creationId xmlns:p14="http://schemas.microsoft.com/office/powerpoint/2010/main" val="1305947866"/>
      </p:ext>
    </p:extLst>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685800" y="609600"/>
            <a:ext cx="7772400" cy="533400"/>
          </a:xfrm>
        </p:spPr>
        <p:txBody>
          <a:bodyPr/>
          <a:lstStyle/>
          <a:p>
            <a:pPr eaLnBrk="1" hangingPunct="1"/>
            <a:r>
              <a:rPr lang="en-US" altLang="en-US" sz="3200" smtClean="0">
                <a:solidFill>
                  <a:schemeClr val="tx1"/>
                </a:solidFill>
              </a:rPr>
              <a:t>A “Creeping” Fault</a:t>
            </a:r>
          </a:p>
        </p:txBody>
      </p:sp>
      <p:graphicFrame>
        <p:nvGraphicFramePr>
          <p:cNvPr id="4098" name="Object 4"/>
          <p:cNvGraphicFramePr>
            <a:graphicFrameLocks noGrp="1" noChangeAspect="1"/>
          </p:cNvGraphicFramePr>
          <p:nvPr>
            <p:ph idx="1"/>
          </p:nvPr>
        </p:nvGraphicFramePr>
        <p:xfrm>
          <a:off x="2613025" y="1524000"/>
          <a:ext cx="3917950" cy="4876800"/>
        </p:xfrm>
        <a:graphic>
          <a:graphicData uri="http://schemas.openxmlformats.org/presentationml/2006/ole">
            <mc:AlternateContent xmlns:mc="http://schemas.openxmlformats.org/markup-compatibility/2006">
              <mc:Choice xmlns:v="urn:schemas-microsoft-com:vml" Requires="v">
                <p:oleObj spid="_x0000_s307212" name="Image" r:id="rId3" imgW="3834921" imgH="4774603" progId="Photoshop.Image.7">
                  <p:embed/>
                </p:oleObj>
              </mc:Choice>
              <mc:Fallback>
                <p:oleObj name="Image" r:id="rId3" imgW="3834921" imgH="4774603" progId="Photoshop.Image.7">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13025" y="1524000"/>
                        <a:ext cx="3917950"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447790646"/>
      </p:ext>
    </p:extLst>
  </p:cSld>
  <p:clrMapOvr>
    <a:masterClrMapping/>
  </p:clrMapOv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altLang="en-US" smtClean="0">
                <a:solidFill>
                  <a:schemeClr val="tx1"/>
                </a:solidFill>
              </a:rPr>
              <a:t>Fault Friction</a:t>
            </a:r>
          </a:p>
        </p:txBody>
      </p:sp>
      <p:sp>
        <p:nvSpPr>
          <p:cNvPr id="45059" name="Rectangle 3"/>
          <p:cNvSpPr>
            <a:spLocks noGrp="1" noChangeArrowheads="1"/>
          </p:cNvSpPr>
          <p:nvPr>
            <p:ph type="body" idx="1"/>
          </p:nvPr>
        </p:nvSpPr>
        <p:spPr>
          <a:xfrm>
            <a:off x="381000" y="1447800"/>
            <a:ext cx="8305800" cy="4343400"/>
          </a:xfrm>
        </p:spPr>
        <p:txBody>
          <a:bodyPr/>
          <a:lstStyle/>
          <a:p>
            <a:pPr eaLnBrk="1" hangingPunct="1"/>
            <a:r>
              <a:rPr lang="en-US" altLang="en-US" smtClean="0"/>
              <a:t>Friction is a stress that resists motion. As plates slide past one another along a fault, the friction on the fault holds the plates together. </a:t>
            </a:r>
          </a:p>
          <a:p>
            <a:pPr eaLnBrk="1" hangingPunct="1"/>
            <a:endParaRPr lang="en-US" altLang="en-US" smtClean="0"/>
          </a:p>
          <a:p>
            <a:pPr eaLnBrk="1" hangingPunct="1"/>
            <a:r>
              <a:rPr lang="en-US" altLang="en-US" smtClean="0"/>
              <a:t>The moving plates store elastic strain energy in the rocks surrounding the fault. The strained rocks exert a stress on the fault.</a:t>
            </a:r>
          </a:p>
        </p:txBody>
      </p:sp>
    </p:spTree>
    <p:extLst>
      <p:ext uri="{BB962C8B-B14F-4D97-AF65-F5344CB8AC3E}">
        <p14:creationId xmlns:p14="http://schemas.microsoft.com/office/powerpoint/2010/main" val="1559032132"/>
      </p:ext>
    </p:extLst>
  </p:cSld>
  <p:clrMapOvr>
    <a:masterClrMapping/>
  </p:clrMapOvr>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pPr eaLnBrk="1" hangingPunct="1"/>
            <a:r>
              <a:rPr lang="en-US" altLang="en-US" smtClean="0">
                <a:solidFill>
                  <a:schemeClr val="tx1"/>
                </a:solidFill>
              </a:rPr>
              <a:t>A Locked Fault</a:t>
            </a:r>
          </a:p>
        </p:txBody>
      </p:sp>
      <p:sp>
        <p:nvSpPr>
          <p:cNvPr id="5124" name="Text Box 4"/>
          <p:cNvSpPr txBox="1">
            <a:spLocks noChangeArrowheads="1"/>
          </p:cNvSpPr>
          <p:nvPr/>
        </p:nvSpPr>
        <p:spPr bwMode="auto">
          <a:xfrm>
            <a:off x="609600" y="2209800"/>
            <a:ext cx="2743200"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sz="2800">
                <a:latin typeface="Times New Roman" pitchFamily="18" charset="0"/>
              </a:rPr>
              <a:t>This is a “snapshot” of the strain surrounding a fault at an instant of time.</a:t>
            </a:r>
            <a:endParaRPr lang="en-US" altLang="en-US" sz="2400">
              <a:latin typeface="Times New Roman" pitchFamily="18" charset="0"/>
            </a:endParaRPr>
          </a:p>
        </p:txBody>
      </p:sp>
      <p:graphicFrame>
        <p:nvGraphicFramePr>
          <p:cNvPr id="5122" name="Object 5"/>
          <p:cNvGraphicFramePr>
            <a:graphicFrameLocks noGrp="1" noChangeAspect="1"/>
          </p:cNvGraphicFramePr>
          <p:nvPr>
            <p:ph idx="1"/>
          </p:nvPr>
        </p:nvGraphicFramePr>
        <p:xfrm>
          <a:off x="3657600" y="1752600"/>
          <a:ext cx="3863975" cy="4724400"/>
        </p:xfrm>
        <a:graphic>
          <a:graphicData uri="http://schemas.openxmlformats.org/presentationml/2006/ole">
            <mc:AlternateContent xmlns:mc="http://schemas.openxmlformats.org/markup-compatibility/2006">
              <mc:Choice xmlns:v="urn:schemas-microsoft-com:vml" Requires="v">
                <p:oleObj spid="_x0000_s308236" name="Image" r:id="rId3" imgW="3987302" imgH="4876190" progId="Photoshop.Image.7">
                  <p:embed/>
                </p:oleObj>
              </mc:Choice>
              <mc:Fallback>
                <p:oleObj name="Image" r:id="rId3" imgW="3987302" imgH="4876190" progId="Photoshop.Image.7">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1752600"/>
                        <a:ext cx="3863975"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642222782"/>
      </p:ext>
    </p:extLst>
  </p:cSld>
  <p:clrMapOvr>
    <a:masterClrMapping/>
  </p:clrMapOvr>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6082" name="Picture 2" descr="18"/>
          <p:cNvPicPr>
            <a:picLocks noChangeAspect="1" noChangeArrowheads="1"/>
          </p:cNvPicPr>
          <p:nvPr/>
        </p:nvPicPr>
        <p:blipFill>
          <a:blip r:embed="rId2">
            <a:lum bright="12000"/>
            <a:extLst>
              <a:ext uri="{28A0092B-C50C-407E-A947-70E740481C1C}">
                <a14:useLocalDpi xmlns:a14="http://schemas.microsoft.com/office/drawing/2010/main" val="0"/>
              </a:ext>
            </a:extLst>
          </a:blip>
          <a:srcRect r="20833"/>
          <a:stretch>
            <a:fillRect/>
          </a:stretch>
        </p:blipFill>
        <p:spPr bwMode="auto">
          <a:xfrm>
            <a:off x="914400" y="1752600"/>
            <a:ext cx="7239000" cy="4519613"/>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46083" name="Text Box 3"/>
          <p:cNvSpPr txBox="1">
            <a:spLocks noChangeArrowheads="1"/>
          </p:cNvSpPr>
          <p:nvPr/>
        </p:nvSpPr>
        <p:spPr bwMode="auto">
          <a:xfrm>
            <a:off x="533400" y="228600"/>
            <a:ext cx="8305800"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GB" altLang="en-US" sz="2800">
                <a:latin typeface="Times New Roman" pitchFamily="18" charset="0"/>
              </a:rPr>
              <a:t>The release of the accumulated elastic strain energy by the sudden rupture of the fault is the cause of the earthquake shaking</a:t>
            </a:r>
          </a:p>
        </p:txBody>
      </p:sp>
    </p:spTree>
    <p:extLst>
      <p:ext uri="{BB962C8B-B14F-4D97-AF65-F5344CB8AC3E}">
        <p14:creationId xmlns:p14="http://schemas.microsoft.com/office/powerpoint/2010/main" val="1234166436"/>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n-US" altLang="en-US" smtClean="0">
                <a:solidFill>
                  <a:schemeClr val="tx1"/>
                </a:solidFill>
              </a:rPr>
              <a:t>Earthquake Energy</a:t>
            </a:r>
          </a:p>
        </p:txBody>
      </p:sp>
      <p:sp>
        <p:nvSpPr>
          <p:cNvPr id="47107" name="Rectangle 3"/>
          <p:cNvSpPr>
            <a:spLocks noGrp="1" noChangeArrowheads="1"/>
          </p:cNvSpPr>
          <p:nvPr>
            <p:ph type="body" idx="1"/>
          </p:nvPr>
        </p:nvSpPr>
        <p:spPr/>
        <p:txBody>
          <a:bodyPr/>
          <a:lstStyle/>
          <a:p>
            <a:pPr eaLnBrk="1" hangingPunct="1"/>
            <a:r>
              <a:rPr lang="en-US" altLang="en-US" smtClean="0"/>
              <a:t>During an earthquake, most of the strain energy is converted to heat, </a:t>
            </a:r>
            <a:r>
              <a:rPr lang="en-US" altLang="en-US" b="1" smtClean="0"/>
              <a:t>only a few percent</a:t>
            </a:r>
            <a:r>
              <a:rPr lang="en-US" altLang="en-US" smtClean="0"/>
              <a:t> is converted to seismic waves.</a:t>
            </a:r>
          </a:p>
          <a:p>
            <a:pPr eaLnBrk="1" hangingPunct="1"/>
            <a:endParaRPr lang="en-US" altLang="en-US" smtClean="0"/>
          </a:p>
          <a:p>
            <a:pPr eaLnBrk="1" hangingPunct="1"/>
            <a:r>
              <a:rPr lang="en-US" altLang="en-US" smtClean="0"/>
              <a:t>But that’s still enough to generate the powerful shaking that topples structures.</a:t>
            </a:r>
          </a:p>
        </p:txBody>
      </p:sp>
    </p:spTree>
    <p:extLst>
      <p:ext uri="{BB962C8B-B14F-4D97-AF65-F5344CB8AC3E}">
        <p14:creationId xmlns:p14="http://schemas.microsoft.com/office/powerpoint/2010/main" val="3072818014"/>
      </p:ext>
    </p:extLst>
  </p:cSld>
  <p:clrMapOvr>
    <a:masterClrMapping/>
  </p:clrMapOvr>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altLang="en-US" smtClean="0">
                <a:solidFill>
                  <a:schemeClr val="tx1"/>
                </a:solidFill>
              </a:rPr>
              <a:t>Reid’s Elastic Rebound Model</a:t>
            </a:r>
          </a:p>
        </p:txBody>
      </p:sp>
      <p:sp>
        <p:nvSpPr>
          <p:cNvPr id="48131" name="Rectangle 3"/>
          <p:cNvSpPr>
            <a:spLocks noGrp="1" noChangeArrowheads="1"/>
          </p:cNvSpPr>
          <p:nvPr>
            <p:ph type="body" idx="1"/>
          </p:nvPr>
        </p:nvSpPr>
        <p:spPr/>
        <p:txBody>
          <a:bodyPr/>
          <a:lstStyle/>
          <a:p>
            <a:pPr eaLnBrk="1" hangingPunct="1">
              <a:lnSpc>
                <a:spcPct val="90000"/>
              </a:lnSpc>
            </a:pPr>
            <a:r>
              <a:rPr lang="en-US" altLang="en-US" smtClean="0"/>
              <a:t>Soon after the 1906 San Francisco earthquake, H. F. Reid proposed a hypothesis to explain earthquake occurrence.</a:t>
            </a:r>
          </a:p>
          <a:p>
            <a:pPr eaLnBrk="1" hangingPunct="1">
              <a:lnSpc>
                <a:spcPct val="90000"/>
              </a:lnSpc>
            </a:pPr>
            <a:endParaRPr lang="en-US" altLang="en-US" smtClean="0"/>
          </a:p>
          <a:p>
            <a:pPr eaLnBrk="1" hangingPunct="1">
              <a:lnSpc>
                <a:spcPct val="90000"/>
              </a:lnSpc>
            </a:pPr>
            <a:r>
              <a:rPr lang="en-US" altLang="en-US" smtClean="0"/>
              <a:t>Reid’s elastic rebound model includes earthquakes in a cycle of strain build-up and strain release.</a:t>
            </a:r>
          </a:p>
        </p:txBody>
      </p:sp>
    </p:spTree>
    <p:extLst>
      <p:ext uri="{BB962C8B-B14F-4D97-AF65-F5344CB8AC3E}">
        <p14:creationId xmlns:p14="http://schemas.microsoft.com/office/powerpoint/2010/main" val="2075965042"/>
      </p:ext>
    </p:extLst>
  </p:cSld>
  <p:clrMapOvr>
    <a:masterClrMapping/>
  </p:clrMapOvr>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9154" name="Picture 1026" descr="elasticrebou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33600"/>
            <a:ext cx="9296400" cy="392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5" name="Rectangle 1027"/>
          <p:cNvSpPr>
            <a:spLocks noGrp="1" noChangeArrowheads="1"/>
          </p:cNvSpPr>
          <p:nvPr>
            <p:ph type="title"/>
          </p:nvPr>
        </p:nvSpPr>
        <p:spPr/>
        <p:txBody>
          <a:bodyPr/>
          <a:lstStyle/>
          <a:p>
            <a:pPr eaLnBrk="1" hangingPunct="1"/>
            <a:r>
              <a:rPr lang="en-US" altLang="en-US" smtClean="0">
                <a:solidFill>
                  <a:schemeClr val="tx1"/>
                </a:solidFill>
              </a:rPr>
              <a:t>Elastic Rebound:  basic earthquake mechanism</a:t>
            </a:r>
          </a:p>
        </p:txBody>
      </p:sp>
    </p:spTree>
    <p:extLst>
      <p:ext uri="{BB962C8B-B14F-4D97-AF65-F5344CB8AC3E}">
        <p14:creationId xmlns:p14="http://schemas.microsoft.com/office/powerpoint/2010/main" val="1896648878"/>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7" name="Rectangle 10"/>
          <p:cNvSpPr>
            <a:spLocks noChangeArrowheads="1"/>
          </p:cNvSpPr>
          <p:nvPr/>
        </p:nvSpPr>
        <p:spPr bwMode="auto">
          <a:xfrm>
            <a:off x="4787900" y="908050"/>
            <a:ext cx="4356100"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609600" indent="-6096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Bef>
                <a:spcPct val="20000"/>
              </a:spcBef>
              <a:buFont typeface="Wingdings" pitchFamily="2" charset="2"/>
              <a:buChar char="Ø"/>
            </a:pPr>
            <a:r>
              <a:rPr lang="en-US" altLang="en-US" i="1"/>
              <a:t>Stress</a:t>
            </a:r>
            <a:r>
              <a:rPr lang="en-US" altLang="en-US"/>
              <a:t> is applied to a locked fault by the relative motion of the tectonic plates.</a:t>
            </a:r>
          </a:p>
          <a:p>
            <a:pPr eaLnBrk="1" hangingPunct="1">
              <a:lnSpc>
                <a:spcPct val="90000"/>
              </a:lnSpc>
              <a:spcBef>
                <a:spcPct val="20000"/>
              </a:spcBef>
              <a:buFont typeface="Wingdings" pitchFamily="2" charset="2"/>
              <a:buChar char="Ø"/>
            </a:pPr>
            <a:r>
              <a:rPr lang="en-US" altLang="en-US"/>
              <a:t>The material near the fault deforms in response to these stresses and is </a:t>
            </a:r>
            <a:r>
              <a:rPr lang="en-US" altLang="en-US" i="1"/>
              <a:t>strained.</a:t>
            </a:r>
          </a:p>
          <a:p>
            <a:pPr eaLnBrk="1" hangingPunct="1">
              <a:lnSpc>
                <a:spcPct val="90000"/>
              </a:lnSpc>
              <a:spcBef>
                <a:spcPct val="20000"/>
              </a:spcBef>
              <a:buFont typeface="Wingdings" pitchFamily="2" charset="2"/>
              <a:buChar char="Ø"/>
            </a:pPr>
            <a:r>
              <a:rPr lang="en-US" altLang="en-US"/>
              <a:t>When the stress becomes too large the fault </a:t>
            </a:r>
            <a:r>
              <a:rPr lang="en-US" altLang="en-US" i="1"/>
              <a:t>fractures</a:t>
            </a:r>
            <a:r>
              <a:rPr lang="en-US" altLang="en-US"/>
              <a:t> and relieves (drops) the stress. </a:t>
            </a:r>
            <a:r>
              <a:rPr lang="en-US" altLang="en-US" u="sng"/>
              <a:t>This is an earthquake.</a:t>
            </a:r>
            <a:endParaRPr lang="tr-TR" altLang="en-US" u="sng"/>
          </a:p>
          <a:p>
            <a:pPr eaLnBrk="1" hangingPunct="1">
              <a:lnSpc>
                <a:spcPct val="90000"/>
              </a:lnSpc>
              <a:spcBef>
                <a:spcPct val="20000"/>
              </a:spcBef>
              <a:buFont typeface="Wingdings" pitchFamily="2" charset="2"/>
              <a:buChar char="Ø"/>
            </a:pPr>
            <a:r>
              <a:rPr lang="en-US" altLang="en-US"/>
              <a:t>As the material near the fault releases the elastic energy it has stored up it “snaps” back into place.</a:t>
            </a:r>
            <a:endParaRPr lang="tr-TR" altLang="en-US"/>
          </a:p>
        </p:txBody>
      </p:sp>
      <p:sp>
        <p:nvSpPr>
          <p:cNvPr id="6148" name="Text Box 11"/>
          <p:cNvSpPr txBox="1">
            <a:spLocks noChangeArrowheads="1"/>
          </p:cNvSpPr>
          <p:nvPr/>
        </p:nvSpPr>
        <p:spPr bwMode="auto">
          <a:xfrm>
            <a:off x="250825" y="4941888"/>
            <a:ext cx="8424863"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buFont typeface="Wingdings" pitchFamily="2" charset="2"/>
              <a:buChar char="Ø"/>
            </a:pPr>
            <a:r>
              <a:rPr lang="tr-TR" altLang="en-US"/>
              <a:t> </a:t>
            </a:r>
            <a:r>
              <a:rPr lang="en-US" altLang="en-US"/>
              <a:t>The fault does not snap perfectly back into place and the new configuration increases the stress in certain patches of the fault.</a:t>
            </a:r>
            <a:endParaRPr lang="tr-TR" altLang="en-US"/>
          </a:p>
          <a:p>
            <a:pPr eaLnBrk="1" hangingPunct="1">
              <a:buFont typeface="Wingdings" pitchFamily="2" charset="2"/>
              <a:buChar char="Ø"/>
            </a:pPr>
            <a:r>
              <a:rPr lang="tr-TR" altLang="en-US"/>
              <a:t> </a:t>
            </a:r>
            <a:r>
              <a:rPr lang="en-US" altLang="en-US"/>
              <a:t>These new, smaller, stresses cause strains which are often released in more “snaps” (aftershocks), which cause smaller aftershocks themselves in a </a:t>
            </a:r>
            <a:r>
              <a:rPr lang="en-US" altLang="en-US" i="1"/>
              <a:t>cascade</a:t>
            </a:r>
            <a:r>
              <a:rPr lang="en-US" altLang="en-US"/>
              <a:t> of earthquakes.</a:t>
            </a:r>
            <a:endParaRPr lang="tr-TR" altLang="en-US"/>
          </a:p>
        </p:txBody>
      </p:sp>
      <p:graphicFrame>
        <p:nvGraphicFramePr>
          <p:cNvPr id="6146" name="Object 1"/>
          <p:cNvGraphicFramePr>
            <a:graphicFrameLocks noChangeAspect="1"/>
          </p:cNvGraphicFramePr>
          <p:nvPr/>
        </p:nvGraphicFramePr>
        <p:xfrm>
          <a:off x="238125" y="765175"/>
          <a:ext cx="4522788" cy="3690938"/>
        </p:xfrm>
        <a:graphic>
          <a:graphicData uri="http://schemas.openxmlformats.org/presentationml/2006/ole">
            <mc:AlternateContent xmlns:mc="http://schemas.openxmlformats.org/markup-compatibility/2006">
              <mc:Choice xmlns:v="urn:schemas-microsoft-com:vml" Requires="v">
                <p:oleObj spid="_x0000_s309260" name="Image" r:id="rId4" imgW="5600000" imgH="4571429" progId="Photoshop.Image.7">
                  <p:embed/>
                </p:oleObj>
              </mc:Choice>
              <mc:Fallback>
                <p:oleObj name="Image" r:id="rId4" imgW="5600000" imgH="4571429" progId="Photoshop.Image.7">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8125" y="765175"/>
                        <a:ext cx="4522788" cy="369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908253716"/>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a:lstStyle/>
          <a:p>
            <a:pPr eaLnBrk="1" hangingPunct="1"/>
            <a:r>
              <a:rPr lang="en-US" altLang="en-US" smtClean="0">
                <a:solidFill>
                  <a:schemeClr val="tx1"/>
                </a:solidFill>
              </a:rPr>
              <a:t>Reid’s Earthquake Cycle</a:t>
            </a:r>
          </a:p>
        </p:txBody>
      </p:sp>
      <p:graphicFrame>
        <p:nvGraphicFramePr>
          <p:cNvPr id="7170" name="Object 4"/>
          <p:cNvGraphicFramePr>
            <a:graphicFrameLocks noGrp="1" noChangeAspect="1"/>
          </p:cNvGraphicFramePr>
          <p:nvPr>
            <p:ph idx="1"/>
          </p:nvPr>
        </p:nvGraphicFramePr>
        <p:xfrm>
          <a:off x="1504950" y="1828800"/>
          <a:ext cx="6134100" cy="4021138"/>
        </p:xfrm>
        <a:graphic>
          <a:graphicData uri="http://schemas.openxmlformats.org/presentationml/2006/ole">
            <mc:AlternateContent xmlns:mc="http://schemas.openxmlformats.org/markup-compatibility/2006">
              <mc:Choice xmlns:v="urn:schemas-microsoft-com:vml" Requires="v">
                <p:oleObj spid="_x0000_s310284" name="Image" r:id="rId3" imgW="5714286" imgH="3746032" progId="Photoshop.Image.7">
                  <p:embed/>
                </p:oleObj>
              </mc:Choice>
              <mc:Fallback>
                <p:oleObj name="Image" r:id="rId3" imgW="5714286" imgH="3746032" progId="Photoshop.Image.7">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4950" y="1828800"/>
                        <a:ext cx="6134100" cy="4021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72" name="TextBox 1"/>
          <p:cNvSpPr txBox="1">
            <a:spLocks noChangeArrowheads="1"/>
          </p:cNvSpPr>
          <p:nvPr/>
        </p:nvSpPr>
        <p:spPr bwMode="auto">
          <a:xfrm>
            <a:off x="2051050" y="6308725"/>
            <a:ext cx="5365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FF0000"/>
                </a:solidFill>
              </a:rPr>
              <a:t>(give example of conglomerates from Loma Prieta)</a:t>
            </a:r>
          </a:p>
        </p:txBody>
      </p:sp>
    </p:spTree>
    <p:extLst>
      <p:ext uri="{BB962C8B-B14F-4D97-AF65-F5344CB8AC3E}">
        <p14:creationId xmlns:p14="http://schemas.microsoft.com/office/powerpoint/2010/main" val="418815121"/>
      </p:ext>
    </p:extLst>
  </p:cSld>
  <p:clrMapOvr>
    <a:masterClrMapping/>
  </p:clrMapOvr>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5" name="Text Box 10"/>
          <p:cNvSpPr txBox="1">
            <a:spLocks noChangeArrowheads="1"/>
          </p:cNvSpPr>
          <p:nvPr/>
        </p:nvSpPr>
        <p:spPr bwMode="auto">
          <a:xfrm>
            <a:off x="323850" y="404813"/>
            <a:ext cx="4248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i="1"/>
              <a:t>“Snapshot” of the strain surrounding a fault at an instant of time.</a:t>
            </a:r>
          </a:p>
        </p:txBody>
      </p:sp>
      <p:sp>
        <p:nvSpPr>
          <p:cNvPr id="8196" name="Rectangle 11"/>
          <p:cNvSpPr>
            <a:spLocks noChangeArrowheads="1"/>
          </p:cNvSpPr>
          <p:nvPr/>
        </p:nvSpPr>
        <p:spPr bwMode="auto">
          <a:xfrm>
            <a:off x="4500563" y="1412875"/>
            <a:ext cx="4248150" cy="417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20000"/>
              </a:spcBef>
              <a:buFont typeface="Wingdings" pitchFamily="2" charset="2"/>
              <a:buChar char="Ø"/>
            </a:pPr>
            <a:r>
              <a:rPr lang="en-US" altLang="en-US"/>
              <a:t>As plates slide past one another along a fault, </a:t>
            </a:r>
            <a:r>
              <a:rPr lang="en-US" altLang="en-US" u="sng"/>
              <a:t>the friction</a:t>
            </a:r>
            <a:r>
              <a:rPr lang="en-US" altLang="en-US"/>
              <a:t> on the fault holds the plates together. </a:t>
            </a:r>
          </a:p>
          <a:p>
            <a:pPr eaLnBrk="1" hangingPunct="1">
              <a:spcBef>
                <a:spcPct val="20000"/>
              </a:spcBef>
              <a:buFont typeface="Wingdings" pitchFamily="2" charset="2"/>
              <a:buChar char="Ø"/>
            </a:pPr>
            <a:r>
              <a:rPr lang="en-US" altLang="en-US"/>
              <a:t>The moving plates store elastic strain energy in the rocks surrounding the fault. The strained rocks exert a stress on the fault.</a:t>
            </a:r>
            <a:endParaRPr lang="tr-TR" altLang="en-US"/>
          </a:p>
          <a:p>
            <a:pPr eaLnBrk="1" hangingPunct="1">
              <a:spcBef>
                <a:spcPct val="20000"/>
              </a:spcBef>
              <a:buFont typeface="Wingdings" pitchFamily="2" charset="2"/>
              <a:buChar char="Ø"/>
            </a:pPr>
            <a:r>
              <a:rPr lang="en-US" altLang="en-US"/>
              <a:t>During an earthquake, most of the strain energy is converted to heat, only a few percent is converted to seismic waves.</a:t>
            </a:r>
            <a:endParaRPr lang="tr-TR" altLang="en-US"/>
          </a:p>
          <a:p>
            <a:pPr eaLnBrk="1" hangingPunct="1">
              <a:spcBef>
                <a:spcPct val="20000"/>
              </a:spcBef>
              <a:buFont typeface="Wingdings" pitchFamily="2" charset="2"/>
              <a:buChar char="Ø"/>
            </a:pPr>
            <a:r>
              <a:rPr lang="en-US" altLang="en-US"/>
              <a:t>But that’s still enough to generate the powerful shaking that topples structures.</a:t>
            </a:r>
          </a:p>
        </p:txBody>
      </p:sp>
      <p:graphicFrame>
        <p:nvGraphicFramePr>
          <p:cNvPr id="8194" name="Object 1"/>
          <p:cNvGraphicFramePr>
            <a:graphicFrameLocks noChangeAspect="1"/>
          </p:cNvGraphicFramePr>
          <p:nvPr/>
        </p:nvGraphicFramePr>
        <p:xfrm>
          <a:off x="515938" y="1409700"/>
          <a:ext cx="3863975" cy="4724400"/>
        </p:xfrm>
        <a:graphic>
          <a:graphicData uri="http://schemas.openxmlformats.org/presentationml/2006/ole">
            <mc:AlternateContent xmlns:mc="http://schemas.openxmlformats.org/markup-compatibility/2006">
              <mc:Choice xmlns:v="urn:schemas-microsoft-com:vml" Requires="v">
                <p:oleObj spid="_x0000_s311308" name="Image" r:id="rId4" imgW="3987302" imgH="4876190" progId="Photoshop.Image.7">
                  <p:embed/>
                </p:oleObj>
              </mc:Choice>
              <mc:Fallback>
                <p:oleObj name="Image" r:id="rId4" imgW="3987302" imgH="4876190" progId="Photoshop.Image.7">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5938" y="1409700"/>
                        <a:ext cx="3863975"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197" name="TextBox 1"/>
          <p:cNvSpPr txBox="1">
            <a:spLocks noChangeArrowheads="1"/>
          </p:cNvSpPr>
          <p:nvPr/>
        </p:nvSpPr>
        <p:spPr bwMode="auto">
          <a:xfrm>
            <a:off x="4591050" y="344488"/>
            <a:ext cx="41576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2000"/>
              <a:t>Summary of Basic  Earthquake “Machine”</a:t>
            </a:r>
          </a:p>
        </p:txBody>
      </p:sp>
    </p:spTree>
    <p:extLst>
      <p:ext uri="{BB962C8B-B14F-4D97-AF65-F5344CB8AC3E}">
        <p14:creationId xmlns:p14="http://schemas.microsoft.com/office/powerpoint/2010/main" val="1022008907"/>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Rectangle 4"/>
          <p:cNvSpPr>
            <a:spLocks noChangeArrowheads="1"/>
          </p:cNvSpPr>
          <p:nvPr/>
        </p:nvSpPr>
        <p:spPr bwMode="auto">
          <a:xfrm>
            <a:off x="609600" y="2239963"/>
            <a:ext cx="7924800" cy="298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20000"/>
              </a:spcBef>
              <a:buFont typeface="Wingdings" pitchFamily="2" charset="2"/>
              <a:buChar char="Ø"/>
            </a:pPr>
            <a:r>
              <a:rPr lang="en-US" altLang="en-US" sz="2000"/>
              <a:t>Earthquakes do not follow the simplest form of the elastic rebound theory.</a:t>
            </a:r>
          </a:p>
          <a:p>
            <a:pPr eaLnBrk="1" hangingPunct="1">
              <a:spcBef>
                <a:spcPct val="20000"/>
              </a:spcBef>
              <a:buFont typeface="Wingdings" pitchFamily="2" charset="2"/>
              <a:buChar char="Ø"/>
            </a:pPr>
            <a:r>
              <a:rPr lang="en-US" altLang="en-US" sz="2000"/>
              <a:t>A number of complications make the deformation cycle difficult to predict. For example:</a:t>
            </a:r>
          </a:p>
          <a:p>
            <a:pPr lvl="2" eaLnBrk="1" hangingPunct="1">
              <a:spcBef>
                <a:spcPct val="20000"/>
              </a:spcBef>
              <a:buFont typeface="Wingdings" pitchFamily="2" charset="2"/>
              <a:buChar char="Ø"/>
            </a:pPr>
            <a:r>
              <a:rPr lang="en-US" altLang="en-US" sz="2000"/>
              <a:t>Variations in fault strength and structure</a:t>
            </a:r>
          </a:p>
          <a:p>
            <a:pPr lvl="2" eaLnBrk="1" hangingPunct="1">
              <a:spcBef>
                <a:spcPct val="20000"/>
              </a:spcBef>
              <a:buFont typeface="Wingdings" pitchFamily="2" charset="2"/>
              <a:buChar char="Ø"/>
            </a:pPr>
            <a:r>
              <a:rPr lang="en-US" altLang="en-US" sz="2000"/>
              <a:t>Fault interactions</a:t>
            </a:r>
          </a:p>
          <a:p>
            <a:pPr eaLnBrk="1" hangingPunct="1">
              <a:spcBef>
                <a:spcPct val="20000"/>
              </a:spcBef>
              <a:buFont typeface="Wingdings" pitchFamily="2" charset="2"/>
              <a:buChar char="Ø"/>
            </a:pPr>
            <a:r>
              <a:rPr lang="en-US" altLang="en-US" sz="2000"/>
              <a:t>Unraveling these is difficult because our observations are short.</a:t>
            </a:r>
          </a:p>
          <a:p>
            <a:pPr eaLnBrk="1" hangingPunct="1">
              <a:spcBef>
                <a:spcPct val="20000"/>
              </a:spcBef>
              <a:buFont typeface="Wingdings" pitchFamily="2" charset="2"/>
              <a:buChar char="Ø"/>
            </a:pPr>
            <a:endParaRPr lang="en-US" altLang="en-US" sz="2000"/>
          </a:p>
        </p:txBody>
      </p:sp>
      <p:sp>
        <p:nvSpPr>
          <p:cNvPr id="17418" name="Text Box 10"/>
          <p:cNvSpPr txBox="1">
            <a:spLocks noChangeArrowheads="1"/>
          </p:cNvSpPr>
          <p:nvPr/>
        </p:nvSpPr>
        <p:spPr bwMode="auto">
          <a:xfrm>
            <a:off x="250825" y="765175"/>
            <a:ext cx="7921625" cy="1219200"/>
          </a:xfrm>
          <a:prstGeom prst="rect">
            <a:avLst/>
          </a:prstGeom>
          <a:noFill/>
          <a:ln w="9525">
            <a:noFill/>
            <a:miter lim="800000"/>
            <a:headEnd/>
            <a:tailEnd/>
          </a:ln>
          <a:effectLst/>
        </p:spPr>
        <p:txBody>
          <a:bodyPr>
            <a:spAutoFit/>
          </a:bodyPr>
          <a:lstStyle/>
          <a:p>
            <a:pPr>
              <a:spcBef>
                <a:spcPct val="50000"/>
              </a:spcBef>
              <a:defRPr/>
            </a:pPr>
            <a:r>
              <a:rPr lang="en-US" sz="2400" b="1">
                <a:solidFill>
                  <a:srgbClr val="FF0000"/>
                </a:solidFill>
                <a:effectLst>
                  <a:outerShdw blurRad="38100" dist="38100" dir="2700000" algn="tl">
                    <a:srgbClr val="C0C0C0"/>
                  </a:outerShdw>
                </a:effectLst>
                <a:latin typeface="Arial" pitchFamily="34" charset="0"/>
              </a:rPr>
              <a:t>CAUTION: EARTHQUAKES ARE MORE COMPLEX</a:t>
            </a:r>
          </a:p>
          <a:p>
            <a:pPr>
              <a:spcBef>
                <a:spcPct val="50000"/>
              </a:spcBef>
              <a:defRPr/>
            </a:pPr>
            <a:r>
              <a:rPr lang="en-US" sz="2000" b="1">
                <a:solidFill>
                  <a:srgbClr val="FF0000"/>
                </a:solidFill>
                <a:effectLst>
                  <a:outerShdw blurRad="38100" dist="38100" dir="2700000" algn="tl">
                    <a:srgbClr val="C0C0C0"/>
                  </a:outerShdw>
                </a:effectLst>
                <a:latin typeface="Arial" pitchFamily="34" charset="0"/>
              </a:rPr>
              <a:t>(Elastic Rebound Theory is the most simple way of explaining the earthquake event)</a:t>
            </a:r>
          </a:p>
        </p:txBody>
      </p:sp>
    </p:spTree>
    <p:extLst>
      <p:ext uri="{BB962C8B-B14F-4D97-AF65-F5344CB8AC3E}">
        <p14:creationId xmlns:p14="http://schemas.microsoft.com/office/powerpoint/2010/main" val="1389045132"/>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2" name="Title 1"/>
          <p:cNvSpPr>
            <a:spLocks noGrp="1"/>
          </p:cNvSpPr>
          <p:nvPr>
            <p:ph type="title"/>
          </p:nvPr>
        </p:nvSpPr>
        <p:spPr>
          <a:xfrm>
            <a:off x="457200" y="1484313"/>
            <a:ext cx="8229600" cy="1143000"/>
          </a:xfrm>
        </p:spPr>
        <p:txBody>
          <a:bodyPr/>
          <a:lstStyle/>
          <a:p>
            <a:r>
              <a:rPr lang="en-US" altLang="en-US" smtClean="0"/>
              <a:t>Types of Faults; Describing Fault Geometry and the Slip on Faults</a:t>
            </a:r>
          </a:p>
        </p:txBody>
      </p:sp>
      <p:sp>
        <p:nvSpPr>
          <p:cNvPr id="51203" name="Content Placeholder 2"/>
          <p:cNvSpPr>
            <a:spLocks noGrp="1"/>
          </p:cNvSpPr>
          <p:nvPr>
            <p:ph idx="1"/>
          </p:nvPr>
        </p:nvSpPr>
        <p:spPr/>
        <p:txBody>
          <a:bodyPr/>
          <a:lstStyle/>
          <a:p>
            <a:endParaRPr lang="en-US" altLang="en-US" smtClean="0"/>
          </a:p>
        </p:txBody>
      </p:sp>
    </p:spTree>
    <p:extLst>
      <p:ext uri="{BB962C8B-B14F-4D97-AF65-F5344CB8AC3E}">
        <p14:creationId xmlns:p14="http://schemas.microsoft.com/office/powerpoint/2010/main" val="3658330467"/>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15" name="Rectangle 11"/>
          <p:cNvSpPr>
            <a:spLocks noChangeArrowheads="1"/>
          </p:cNvSpPr>
          <p:nvPr/>
        </p:nvSpPr>
        <p:spPr bwMode="auto">
          <a:xfrm>
            <a:off x="615950" y="4610100"/>
            <a:ext cx="7772400" cy="1339850"/>
          </a:xfrm>
          <a:prstGeom prst="rect">
            <a:avLst/>
          </a:prstGeom>
          <a:noFill/>
          <a:ln w="9525">
            <a:noFill/>
            <a:miter lim="800000"/>
            <a:headEnd/>
            <a:tailEnd/>
          </a:ln>
          <a:effectLst/>
        </p:spPr>
        <p:txBody>
          <a:bodyPr lIns="92075" tIns="46038" rIns="92075" bIns="46038"/>
          <a:lstStyle/>
          <a:p>
            <a:pPr marL="342900" indent="-342900">
              <a:spcBef>
                <a:spcPct val="20000"/>
              </a:spcBef>
              <a:buFontTx/>
              <a:buChar char="•"/>
              <a:defRPr/>
            </a:pPr>
            <a:r>
              <a:rPr lang="en-US" altLang="en-US">
                <a:latin typeface="Arial" pitchFamily="34" charset="0"/>
              </a:rPr>
              <a:t>Earthquakes occur on faults, but not all of the fault ruptures during each earthquake.</a:t>
            </a:r>
          </a:p>
          <a:p>
            <a:pPr marL="342900" indent="-342900">
              <a:spcBef>
                <a:spcPct val="20000"/>
              </a:spcBef>
              <a:buFontTx/>
              <a:buChar char="•"/>
              <a:defRPr/>
            </a:pPr>
            <a:r>
              <a:rPr lang="en-US" altLang="en-US">
                <a:latin typeface="Arial" pitchFamily="34" charset="0"/>
              </a:rPr>
              <a:t>The </a:t>
            </a:r>
            <a:r>
              <a:rPr lang="en-US" altLang="en-US" b="1">
                <a:solidFill>
                  <a:srgbClr val="FF0000"/>
                </a:solidFill>
                <a:effectLst>
                  <a:outerShdw blurRad="38100" dist="38100" dir="2700000" algn="tl">
                    <a:srgbClr val="C0C0C0"/>
                  </a:outerShdw>
                </a:effectLst>
                <a:latin typeface="Arial" pitchFamily="34" charset="0"/>
              </a:rPr>
              <a:t>hypocenter</a:t>
            </a:r>
            <a:r>
              <a:rPr lang="en-US" altLang="en-US">
                <a:latin typeface="Arial" pitchFamily="34" charset="0"/>
              </a:rPr>
              <a:t> (or focus) is the place where the rupture begins, the </a:t>
            </a:r>
            <a:r>
              <a:rPr lang="en-US" altLang="en-US" b="1">
                <a:solidFill>
                  <a:srgbClr val="FF0000"/>
                </a:solidFill>
                <a:effectLst>
                  <a:outerShdw blurRad="38100" dist="38100" dir="2700000" algn="tl">
                    <a:srgbClr val="C0C0C0"/>
                  </a:outerShdw>
                </a:effectLst>
                <a:latin typeface="Arial" pitchFamily="34" charset="0"/>
              </a:rPr>
              <a:t>epicenter</a:t>
            </a:r>
            <a:r>
              <a:rPr lang="en-US" altLang="en-US">
                <a:latin typeface="Arial" pitchFamily="34" charset="0"/>
              </a:rPr>
              <a:t> is the place directly above the hypocenter. </a:t>
            </a:r>
          </a:p>
        </p:txBody>
      </p:sp>
      <p:sp>
        <p:nvSpPr>
          <p:cNvPr id="21516" name="Text Box 12"/>
          <p:cNvSpPr txBox="1">
            <a:spLocks noChangeArrowheads="1"/>
          </p:cNvSpPr>
          <p:nvPr/>
        </p:nvSpPr>
        <p:spPr bwMode="auto">
          <a:xfrm>
            <a:off x="1692275" y="620713"/>
            <a:ext cx="5400675" cy="457200"/>
          </a:xfrm>
          <a:prstGeom prst="rect">
            <a:avLst/>
          </a:prstGeom>
          <a:noFill/>
          <a:ln w="9525">
            <a:noFill/>
            <a:miter lim="800000"/>
            <a:headEnd/>
            <a:tailEnd/>
          </a:ln>
          <a:effectLst/>
        </p:spPr>
        <p:txBody>
          <a:bodyPr>
            <a:spAutoFit/>
          </a:bodyPr>
          <a:lstStyle/>
          <a:p>
            <a:pPr algn="ctr">
              <a:spcBef>
                <a:spcPct val="50000"/>
              </a:spcBef>
              <a:defRPr/>
            </a:pPr>
            <a:r>
              <a:rPr lang="tr-TR" sz="2400" b="1">
                <a:solidFill>
                  <a:srgbClr val="FF0000"/>
                </a:solidFill>
                <a:effectLst>
                  <a:outerShdw blurRad="38100" dist="38100" dir="2700000" algn="tl">
                    <a:srgbClr val="C0C0C0"/>
                  </a:outerShdw>
                </a:effectLst>
                <a:latin typeface="Arial" pitchFamily="34" charset="0"/>
              </a:rPr>
              <a:t>Earthquakes and Faults</a:t>
            </a:r>
          </a:p>
        </p:txBody>
      </p:sp>
      <p:sp>
        <p:nvSpPr>
          <p:cNvPr id="9221" name="Text Box 4"/>
          <p:cNvSpPr txBox="1">
            <a:spLocks noChangeArrowheads="1"/>
          </p:cNvSpPr>
          <p:nvPr/>
        </p:nvSpPr>
        <p:spPr bwMode="auto">
          <a:xfrm>
            <a:off x="7812088" y="6553200"/>
            <a:ext cx="13319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altLang="en-US" sz="1400"/>
              <a:t>Dr. Sinan Akkar</a:t>
            </a:r>
          </a:p>
        </p:txBody>
      </p:sp>
      <p:sp>
        <p:nvSpPr>
          <p:cNvPr id="9222" name="Line 5"/>
          <p:cNvSpPr>
            <a:spLocks noChangeShapeType="1"/>
          </p:cNvSpPr>
          <p:nvPr/>
        </p:nvSpPr>
        <p:spPr bwMode="auto">
          <a:xfrm>
            <a:off x="0" y="6524625"/>
            <a:ext cx="9144000" cy="0"/>
          </a:xfrm>
          <a:prstGeom prst="line">
            <a:avLst/>
          </a:prstGeom>
          <a:noFill/>
          <a:ln w="38100" cmpd="dbl">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23" name="Text Box 26"/>
          <p:cNvSpPr txBox="1">
            <a:spLocks noChangeArrowheads="1"/>
          </p:cNvSpPr>
          <p:nvPr/>
        </p:nvSpPr>
        <p:spPr bwMode="auto">
          <a:xfrm>
            <a:off x="-36513" y="6540500"/>
            <a:ext cx="33131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altLang="en-US" sz="1400" i="1"/>
              <a:t>Hazard, Risk,Tectonics,Faults</a:t>
            </a:r>
          </a:p>
        </p:txBody>
      </p:sp>
      <p:graphicFrame>
        <p:nvGraphicFramePr>
          <p:cNvPr id="9218" name="Object 1"/>
          <p:cNvGraphicFramePr>
            <a:graphicFrameLocks noChangeAspect="1"/>
          </p:cNvGraphicFramePr>
          <p:nvPr/>
        </p:nvGraphicFramePr>
        <p:xfrm>
          <a:off x="1692275" y="1385888"/>
          <a:ext cx="5494338" cy="3200400"/>
        </p:xfrm>
        <a:graphic>
          <a:graphicData uri="http://schemas.openxmlformats.org/presentationml/2006/ole">
            <mc:AlternateContent xmlns:mc="http://schemas.openxmlformats.org/markup-compatibility/2006">
              <mc:Choice xmlns:v="urn:schemas-microsoft-com:vml" Requires="v">
                <p:oleObj spid="_x0000_s312332" name="Image" r:id="rId4" imgW="6082540" imgH="3542857" progId="Photoshop.Image.7">
                  <p:embed/>
                </p:oleObj>
              </mc:Choice>
              <mc:Fallback>
                <p:oleObj name="Image" r:id="rId4" imgW="6082540" imgH="3542857" progId="Photoshop.Image.7">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92275" y="1385888"/>
                        <a:ext cx="5494338"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611473074"/>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64" name="Text Box 12"/>
          <p:cNvSpPr txBox="1">
            <a:spLocks noChangeArrowheads="1"/>
          </p:cNvSpPr>
          <p:nvPr/>
        </p:nvSpPr>
        <p:spPr bwMode="auto">
          <a:xfrm>
            <a:off x="250825" y="549275"/>
            <a:ext cx="2449513" cy="366713"/>
          </a:xfrm>
          <a:prstGeom prst="rect">
            <a:avLst/>
          </a:prstGeom>
          <a:noFill/>
          <a:ln w="9525">
            <a:noFill/>
            <a:miter lim="800000"/>
            <a:headEnd/>
            <a:tailEnd/>
          </a:ln>
          <a:effectLst/>
        </p:spPr>
        <p:txBody>
          <a:bodyPr>
            <a:spAutoFit/>
          </a:bodyPr>
          <a:lstStyle/>
          <a:p>
            <a:pPr>
              <a:spcBef>
                <a:spcPct val="50000"/>
              </a:spcBef>
              <a:defRPr/>
            </a:pPr>
            <a:r>
              <a:rPr lang="tr-TR" b="1" i="1">
                <a:solidFill>
                  <a:srgbClr val="FF0000"/>
                </a:solidFill>
                <a:effectLst>
                  <a:outerShdw blurRad="38100" dist="38100" dir="2700000" algn="tl">
                    <a:srgbClr val="C0C0C0"/>
                  </a:outerShdw>
                </a:effectLst>
                <a:latin typeface="Arial" pitchFamily="34" charset="0"/>
              </a:rPr>
              <a:t>Faulting terminology</a:t>
            </a:r>
          </a:p>
        </p:txBody>
      </p:sp>
      <p:sp>
        <p:nvSpPr>
          <p:cNvPr id="10246" name="Text Box 13"/>
          <p:cNvSpPr txBox="1">
            <a:spLocks noChangeArrowheads="1"/>
          </p:cNvSpPr>
          <p:nvPr/>
        </p:nvSpPr>
        <p:spPr bwMode="auto">
          <a:xfrm>
            <a:off x="107950" y="935038"/>
            <a:ext cx="29797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altLang="en-US" sz="1600" b="1"/>
              <a:t>Dip-Hanging Wall-Foot Wall</a:t>
            </a:r>
          </a:p>
        </p:txBody>
      </p:sp>
      <p:sp>
        <p:nvSpPr>
          <p:cNvPr id="23566" name="Rectangle 14"/>
          <p:cNvSpPr>
            <a:spLocks noChangeArrowheads="1"/>
          </p:cNvSpPr>
          <p:nvPr/>
        </p:nvSpPr>
        <p:spPr bwMode="auto">
          <a:xfrm>
            <a:off x="250825" y="4262438"/>
            <a:ext cx="2592388" cy="1069975"/>
          </a:xfrm>
          <a:prstGeom prst="rect">
            <a:avLst/>
          </a:prstGeom>
          <a:noFill/>
          <a:ln w="9525">
            <a:noFill/>
            <a:miter lim="800000"/>
            <a:headEnd/>
            <a:tailEnd/>
          </a:ln>
          <a:effectLst/>
        </p:spPr>
        <p:txBody>
          <a:bodyPr>
            <a:spAutoFit/>
          </a:bodyPr>
          <a:lstStyle/>
          <a:p>
            <a:pPr>
              <a:defRPr/>
            </a:pPr>
            <a:r>
              <a:rPr lang="en-US" altLang="en-US" sz="1600">
                <a:latin typeface="Arial" pitchFamily="34" charset="0"/>
              </a:rPr>
              <a:t>The orientation of the fault surface with respect to Earth’s surface is defined  by the fault </a:t>
            </a:r>
            <a:r>
              <a:rPr lang="en-US" altLang="en-US" sz="1600" b="1">
                <a:solidFill>
                  <a:srgbClr val="FF0000"/>
                </a:solidFill>
                <a:effectLst>
                  <a:outerShdw blurRad="38100" dist="38100" dir="2700000" algn="tl">
                    <a:srgbClr val="C0C0C0"/>
                  </a:outerShdw>
                </a:effectLst>
                <a:latin typeface="Arial" pitchFamily="34" charset="0"/>
              </a:rPr>
              <a:t>dip</a:t>
            </a:r>
            <a:r>
              <a:rPr lang="en-US" altLang="en-US" sz="1600">
                <a:latin typeface="Arial" pitchFamily="34" charset="0"/>
              </a:rPr>
              <a:t>.</a:t>
            </a:r>
            <a:endParaRPr lang="tr-TR" sz="1600">
              <a:latin typeface="Arial" pitchFamily="34" charset="0"/>
            </a:endParaRPr>
          </a:p>
        </p:txBody>
      </p:sp>
      <p:sp>
        <p:nvSpPr>
          <p:cNvPr id="10248" name="Text Box 15"/>
          <p:cNvSpPr txBox="1">
            <a:spLocks noChangeArrowheads="1"/>
          </p:cNvSpPr>
          <p:nvPr/>
        </p:nvSpPr>
        <p:spPr bwMode="auto">
          <a:xfrm>
            <a:off x="3492500" y="908050"/>
            <a:ext cx="15843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tr-TR" altLang="en-US" sz="1600" b="1"/>
              <a:t>Strike</a:t>
            </a:r>
          </a:p>
        </p:txBody>
      </p:sp>
      <p:sp>
        <p:nvSpPr>
          <p:cNvPr id="23569" name="Rectangle 17"/>
          <p:cNvSpPr>
            <a:spLocks noChangeArrowheads="1"/>
          </p:cNvSpPr>
          <p:nvPr/>
        </p:nvSpPr>
        <p:spPr bwMode="auto">
          <a:xfrm>
            <a:off x="3103563" y="4292600"/>
            <a:ext cx="2447925" cy="1069975"/>
          </a:xfrm>
          <a:prstGeom prst="rect">
            <a:avLst/>
          </a:prstGeom>
          <a:noFill/>
          <a:ln w="9525">
            <a:noFill/>
            <a:miter lim="800000"/>
            <a:headEnd/>
            <a:tailEnd/>
          </a:ln>
          <a:effectLst/>
        </p:spPr>
        <p:txBody>
          <a:bodyPr>
            <a:spAutoFit/>
          </a:bodyPr>
          <a:lstStyle/>
          <a:p>
            <a:pPr>
              <a:spcBef>
                <a:spcPct val="20000"/>
              </a:spcBef>
              <a:defRPr/>
            </a:pPr>
            <a:r>
              <a:rPr lang="en-US" altLang="en-US" sz="1600" b="1">
                <a:solidFill>
                  <a:srgbClr val="FF0000"/>
                </a:solidFill>
                <a:effectLst>
                  <a:outerShdw blurRad="38100" dist="38100" dir="2700000" algn="tl">
                    <a:srgbClr val="C0C0C0"/>
                  </a:outerShdw>
                </a:effectLst>
                <a:latin typeface="Arial" pitchFamily="34" charset="0"/>
              </a:rPr>
              <a:t>Strike</a:t>
            </a:r>
            <a:r>
              <a:rPr lang="en-US" altLang="en-US" sz="1600">
                <a:latin typeface="Arial" pitchFamily="34" charset="0"/>
              </a:rPr>
              <a:t> is an angle use to describe the orientation of the fault surface with respect to North.</a:t>
            </a:r>
          </a:p>
        </p:txBody>
      </p:sp>
      <p:sp>
        <p:nvSpPr>
          <p:cNvPr id="23570" name="Rectangle 18"/>
          <p:cNvSpPr>
            <a:spLocks noChangeArrowheads="1"/>
          </p:cNvSpPr>
          <p:nvPr/>
        </p:nvSpPr>
        <p:spPr bwMode="auto">
          <a:xfrm>
            <a:off x="6011863" y="4335463"/>
            <a:ext cx="2844800" cy="1069975"/>
          </a:xfrm>
          <a:prstGeom prst="rect">
            <a:avLst/>
          </a:prstGeom>
          <a:noFill/>
          <a:ln w="9525">
            <a:noFill/>
            <a:miter lim="800000"/>
            <a:headEnd/>
            <a:tailEnd/>
          </a:ln>
          <a:effectLst/>
        </p:spPr>
        <p:txBody>
          <a:bodyPr>
            <a:spAutoFit/>
          </a:bodyPr>
          <a:lstStyle/>
          <a:p>
            <a:pPr eaLnBrk="0" hangingPunct="0">
              <a:spcBef>
                <a:spcPct val="20000"/>
              </a:spcBef>
              <a:buClr>
                <a:schemeClr val="tx2"/>
              </a:buClr>
              <a:buSzPct val="75000"/>
              <a:buFont typeface="Monotype Sorts"/>
              <a:buNone/>
              <a:defRPr/>
            </a:pPr>
            <a:r>
              <a:rPr lang="en-US" altLang="en-US" sz="1600" b="1" dirty="0">
                <a:solidFill>
                  <a:srgbClr val="FF0000"/>
                </a:solidFill>
                <a:effectLst>
                  <a:outerShdw blurRad="38100" dist="38100" dir="2700000" algn="tl">
                    <a:srgbClr val="C0C0C0"/>
                  </a:outerShdw>
                </a:effectLst>
                <a:latin typeface="Arial" pitchFamily="34" charset="0"/>
              </a:rPr>
              <a:t>Rake</a:t>
            </a:r>
            <a:r>
              <a:rPr lang="en-US" altLang="en-US" sz="1600" dirty="0">
                <a:latin typeface="Arial" pitchFamily="34" charset="0"/>
              </a:rPr>
              <a:t> is the angle used to describe the orientation of the movement of the hanging wall relative to the foot wall.</a:t>
            </a:r>
          </a:p>
        </p:txBody>
      </p:sp>
      <p:sp>
        <p:nvSpPr>
          <p:cNvPr id="10251" name="Text Box 19"/>
          <p:cNvSpPr txBox="1">
            <a:spLocks noChangeArrowheads="1"/>
          </p:cNvSpPr>
          <p:nvPr/>
        </p:nvSpPr>
        <p:spPr bwMode="auto">
          <a:xfrm>
            <a:off x="6588125" y="950913"/>
            <a:ext cx="15843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tr-TR" altLang="en-US" sz="1600" b="1"/>
              <a:t>Slip</a:t>
            </a:r>
          </a:p>
        </p:txBody>
      </p:sp>
      <p:sp>
        <p:nvSpPr>
          <p:cNvPr id="23572" name="Rectangle 20"/>
          <p:cNvSpPr>
            <a:spLocks noChangeArrowheads="1"/>
          </p:cNvSpPr>
          <p:nvPr/>
        </p:nvSpPr>
        <p:spPr bwMode="auto">
          <a:xfrm>
            <a:off x="1619250" y="5661025"/>
            <a:ext cx="7058025" cy="581025"/>
          </a:xfrm>
          <a:prstGeom prst="rect">
            <a:avLst/>
          </a:prstGeom>
          <a:noFill/>
          <a:ln w="9525">
            <a:noFill/>
            <a:miter lim="800000"/>
            <a:headEnd/>
            <a:tailEnd/>
          </a:ln>
          <a:effectLst/>
        </p:spPr>
        <p:txBody>
          <a:bodyPr>
            <a:spAutoFit/>
          </a:bodyPr>
          <a:lstStyle/>
          <a:p>
            <a:pPr>
              <a:defRPr/>
            </a:pPr>
            <a:r>
              <a:rPr lang="en-US" altLang="en-US" sz="1600">
                <a:latin typeface="Arial" pitchFamily="34" charset="0"/>
              </a:rPr>
              <a:t>If the slip is in the direction of the dip, we call it a </a:t>
            </a:r>
            <a:r>
              <a:rPr lang="en-US" altLang="en-US" sz="1600" b="1">
                <a:solidFill>
                  <a:srgbClr val="FF0000"/>
                </a:solidFill>
                <a:effectLst>
                  <a:outerShdw blurRad="38100" dist="38100" dir="2700000" algn="tl">
                    <a:srgbClr val="C0C0C0"/>
                  </a:outerShdw>
                </a:effectLst>
                <a:latin typeface="Arial" pitchFamily="34" charset="0"/>
              </a:rPr>
              <a:t>dip-slip</a:t>
            </a:r>
            <a:r>
              <a:rPr lang="en-US" altLang="en-US" sz="1600">
                <a:latin typeface="Arial" pitchFamily="34" charset="0"/>
              </a:rPr>
              <a:t> motion.</a:t>
            </a:r>
            <a:r>
              <a:rPr lang="tr-TR" altLang="en-US" sz="1600">
                <a:latin typeface="Arial" pitchFamily="34" charset="0"/>
              </a:rPr>
              <a:t> </a:t>
            </a:r>
            <a:r>
              <a:rPr lang="en-US" altLang="en-US" sz="1600">
                <a:latin typeface="Arial" pitchFamily="34" charset="0"/>
              </a:rPr>
              <a:t>If the slip is in the direction of strike, we call it a </a:t>
            </a:r>
            <a:r>
              <a:rPr lang="en-US" altLang="en-US" sz="1600" b="1">
                <a:solidFill>
                  <a:srgbClr val="FF0000"/>
                </a:solidFill>
                <a:effectLst>
                  <a:outerShdw blurRad="38100" dist="38100" dir="2700000" algn="tl">
                    <a:srgbClr val="C0C0C0"/>
                  </a:outerShdw>
                </a:effectLst>
                <a:latin typeface="Arial" pitchFamily="34" charset="0"/>
              </a:rPr>
              <a:t>strike-slip</a:t>
            </a:r>
            <a:r>
              <a:rPr lang="en-US" altLang="en-US" sz="1600">
                <a:latin typeface="Arial" pitchFamily="34" charset="0"/>
              </a:rPr>
              <a:t> (or </a:t>
            </a:r>
            <a:r>
              <a:rPr lang="en-US" altLang="en-US" sz="1600" b="1">
                <a:solidFill>
                  <a:srgbClr val="FF0000"/>
                </a:solidFill>
                <a:effectLst>
                  <a:outerShdw blurRad="38100" dist="38100" dir="2700000" algn="tl">
                    <a:srgbClr val="C0C0C0"/>
                  </a:outerShdw>
                </a:effectLst>
                <a:latin typeface="Arial" pitchFamily="34" charset="0"/>
              </a:rPr>
              <a:t>transform</a:t>
            </a:r>
            <a:r>
              <a:rPr lang="en-US" altLang="en-US" sz="1600">
                <a:latin typeface="Arial" pitchFamily="34" charset="0"/>
              </a:rPr>
              <a:t>) motion.</a:t>
            </a:r>
            <a:endParaRPr lang="tr-TR" sz="1600">
              <a:latin typeface="Arial" pitchFamily="34" charset="0"/>
            </a:endParaRPr>
          </a:p>
        </p:txBody>
      </p:sp>
      <p:sp>
        <p:nvSpPr>
          <p:cNvPr id="23573" name="Text Box 21"/>
          <p:cNvSpPr txBox="1">
            <a:spLocks noChangeArrowheads="1"/>
          </p:cNvSpPr>
          <p:nvPr/>
        </p:nvSpPr>
        <p:spPr bwMode="auto">
          <a:xfrm>
            <a:off x="265113" y="5675313"/>
            <a:ext cx="1441450" cy="581025"/>
          </a:xfrm>
          <a:prstGeom prst="rect">
            <a:avLst/>
          </a:prstGeom>
          <a:noFill/>
          <a:ln w="9525">
            <a:noFill/>
            <a:miter lim="800000"/>
            <a:headEnd/>
            <a:tailEnd/>
          </a:ln>
          <a:effectLst/>
        </p:spPr>
        <p:txBody>
          <a:bodyPr>
            <a:spAutoFit/>
          </a:bodyPr>
          <a:lstStyle/>
          <a:p>
            <a:pPr>
              <a:spcBef>
                <a:spcPct val="50000"/>
              </a:spcBef>
              <a:defRPr/>
            </a:pPr>
            <a:r>
              <a:rPr lang="tr-TR" sz="1600" b="1">
                <a:effectLst>
                  <a:outerShdw blurRad="38100" dist="38100" dir="2700000" algn="tl">
                    <a:srgbClr val="C0C0C0"/>
                  </a:outerShdw>
                </a:effectLst>
                <a:latin typeface="Arial" pitchFamily="34" charset="0"/>
              </a:rPr>
              <a:t>SLIP DIRECTION:</a:t>
            </a:r>
          </a:p>
        </p:txBody>
      </p:sp>
      <p:sp>
        <p:nvSpPr>
          <p:cNvPr id="10254" name="Text Box 4"/>
          <p:cNvSpPr txBox="1">
            <a:spLocks noChangeArrowheads="1"/>
          </p:cNvSpPr>
          <p:nvPr/>
        </p:nvSpPr>
        <p:spPr bwMode="auto">
          <a:xfrm>
            <a:off x="7812088" y="6553200"/>
            <a:ext cx="13319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altLang="en-US" sz="1400"/>
              <a:t>Dr. Sinan Akkar</a:t>
            </a:r>
          </a:p>
        </p:txBody>
      </p:sp>
      <p:sp>
        <p:nvSpPr>
          <p:cNvPr id="10255" name="Line 5"/>
          <p:cNvSpPr>
            <a:spLocks noChangeShapeType="1"/>
          </p:cNvSpPr>
          <p:nvPr/>
        </p:nvSpPr>
        <p:spPr bwMode="auto">
          <a:xfrm>
            <a:off x="0" y="6524625"/>
            <a:ext cx="9144000" cy="0"/>
          </a:xfrm>
          <a:prstGeom prst="line">
            <a:avLst/>
          </a:prstGeom>
          <a:noFill/>
          <a:ln w="38100" cmpd="dbl">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56" name="Text Box 26"/>
          <p:cNvSpPr txBox="1">
            <a:spLocks noChangeArrowheads="1"/>
          </p:cNvSpPr>
          <p:nvPr/>
        </p:nvSpPr>
        <p:spPr bwMode="auto">
          <a:xfrm>
            <a:off x="-36513" y="6540500"/>
            <a:ext cx="33131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altLang="en-US" sz="1400" i="1"/>
              <a:t>Hazard, Risk,Tectonics,Faults</a:t>
            </a:r>
          </a:p>
        </p:txBody>
      </p:sp>
      <p:graphicFrame>
        <p:nvGraphicFramePr>
          <p:cNvPr id="10242" name="Object 1"/>
          <p:cNvGraphicFramePr>
            <a:graphicFrameLocks noChangeAspect="1"/>
          </p:cNvGraphicFramePr>
          <p:nvPr/>
        </p:nvGraphicFramePr>
        <p:xfrm>
          <a:off x="385763" y="1343025"/>
          <a:ext cx="2322512" cy="2660650"/>
        </p:xfrm>
        <a:graphic>
          <a:graphicData uri="http://schemas.openxmlformats.org/presentationml/2006/ole">
            <mc:AlternateContent xmlns:mc="http://schemas.openxmlformats.org/markup-compatibility/2006">
              <mc:Choice xmlns:v="urn:schemas-microsoft-com:vml" Requires="v">
                <p:oleObj spid="_x0000_s313376" name="Image" r:id="rId4" imgW="3898413" imgH="4469841" progId="Photoshop.Image.7">
                  <p:embed/>
                </p:oleObj>
              </mc:Choice>
              <mc:Fallback>
                <p:oleObj name="Image" r:id="rId4" imgW="3898413" imgH="4469841" progId="Photoshop.Image.7">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763" y="1343025"/>
                        <a:ext cx="2322512" cy="2660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43" name="Object 2"/>
          <p:cNvGraphicFramePr>
            <a:graphicFrameLocks noChangeAspect="1"/>
          </p:cNvGraphicFramePr>
          <p:nvPr/>
        </p:nvGraphicFramePr>
        <p:xfrm>
          <a:off x="3087688" y="1327150"/>
          <a:ext cx="2706687" cy="2660650"/>
        </p:xfrm>
        <a:graphic>
          <a:graphicData uri="http://schemas.openxmlformats.org/presentationml/2006/ole">
            <mc:AlternateContent xmlns:mc="http://schemas.openxmlformats.org/markup-compatibility/2006">
              <mc:Choice xmlns:v="urn:schemas-microsoft-com:vml" Requires="v">
                <p:oleObj spid="_x0000_s313377" name="Image" r:id="rId6" imgW="4444444" imgH="4368254" progId="Photoshop.Image.7">
                  <p:embed/>
                </p:oleObj>
              </mc:Choice>
              <mc:Fallback>
                <p:oleObj name="Image" r:id="rId6" imgW="4444444" imgH="4368254" progId="Photoshop.Image.7">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87688" y="1327150"/>
                        <a:ext cx="2706687" cy="2660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44" name="Object 3"/>
          <p:cNvGraphicFramePr>
            <a:graphicFrameLocks noChangeAspect="1"/>
          </p:cNvGraphicFramePr>
          <p:nvPr/>
        </p:nvGraphicFramePr>
        <p:xfrm>
          <a:off x="5973763" y="1484313"/>
          <a:ext cx="2813050" cy="2660650"/>
        </p:xfrm>
        <a:graphic>
          <a:graphicData uri="http://schemas.openxmlformats.org/presentationml/2006/ole">
            <mc:AlternateContent xmlns:mc="http://schemas.openxmlformats.org/markup-compatibility/2006">
              <mc:Choice xmlns:v="urn:schemas-microsoft-com:vml" Requires="v">
                <p:oleObj spid="_x0000_s313378" name="Image" r:id="rId8" imgW="4660317" imgH="4406349" progId="Photoshop.Image.7">
                  <p:embed/>
                </p:oleObj>
              </mc:Choice>
              <mc:Fallback>
                <p:oleObj name="Image" r:id="rId8" imgW="4660317" imgH="4406349" progId="Photoshop.Image.7">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973763" y="1484313"/>
                        <a:ext cx="2813050" cy="2660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95400258"/>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2226" name="Picture 4"/>
          <p:cNvPicPr>
            <a:picLocks noChangeAspect="1" noChangeArrowheads="1"/>
          </p:cNvPicPr>
          <p:nvPr/>
        </p:nvPicPr>
        <p:blipFill>
          <a:blip r:embed="rId3">
            <a:lum bright="-24000"/>
            <a:extLst>
              <a:ext uri="{28A0092B-C50C-407E-A947-70E740481C1C}">
                <a14:useLocalDpi xmlns:a14="http://schemas.microsoft.com/office/drawing/2010/main" val="0"/>
              </a:ext>
            </a:extLst>
          </a:blip>
          <a:srcRect/>
          <a:stretch>
            <a:fillRect/>
          </a:stretch>
        </p:blipFill>
        <p:spPr bwMode="auto">
          <a:xfrm>
            <a:off x="250825" y="981075"/>
            <a:ext cx="3168650"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7" name="Picture 5"/>
          <p:cNvPicPr>
            <a:picLocks noChangeAspect="1" noChangeArrowheads="1"/>
          </p:cNvPicPr>
          <p:nvPr/>
        </p:nvPicPr>
        <p:blipFill>
          <a:blip r:embed="rId4">
            <a:lum bright="-24000"/>
            <a:extLst>
              <a:ext uri="{28A0092B-C50C-407E-A947-70E740481C1C}">
                <a14:useLocalDpi xmlns:a14="http://schemas.microsoft.com/office/drawing/2010/main" val="0"/>
              </a:ext>
            </a:extLst>
          </a:blip>
          <a:srcRect/>
          <a:stretch>
            <a:fillRect/>
          </a:stretch>
        </p:blipFill>
        <p:spPr bwMode="auto">
          <a:xfrm>
            <a:off x="250825" y="1960563"/>
            <a:ext cx="3162300"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8" name="Picture 11"/>
          <p:cNvPicPr>
            <a:picLocks noChangeAspect="1" noChangeArrowheads="1"/>
          </p:cNvPicPr>
          <p:nvPr/>
        </p:nvPicPr>
        <p:blipFill>
          <a:blip r:embed="rId5">
            <a:lum bright="-24000"/>
            <a:extLst>
              <a:ext uri="{28A0092B-C50C-407E-A947-70E740481C1C}">
                <a14:useLocalDpi xmlns:a14="http://schemas.microsoft.com/office/drawing/2010/main" val="0"/>
              </a:ext>
            </a:extLst>
          </a:blip>
          <a:srcRect/>
          <a:stretch>
            <a:fillRect/>
          </a:stretch>
        </p:blipFill>
        <p:spPr bwMode="auto">
          <a:xfrm>
            <a:off x="250825" y="2852738"/>
            <a:ext cx="3168650"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9" name="Picture 12"/>
          <p:cNvPicPr>
            <a:picLocks noChangeAspect="1" noChangeArrowheads="1"/>
          </p:cNvPicPr>
          <p:nvPr/>
        </p:nvPicPr>
        <p:blipFill>
          <a:blip r:embed="rId6">
            <a:lum bright="-24000"/>
            <a:extLst>
              <a:ext uri="{28A0092B-C50C-407E-A947-70E740481C1C}">
                <a14:useLocalDpi xmlns:a14="http://schemas.microsoft.com/office/drawing/2010/main" val="0"/>
              </a:ext>
            </a:extLst>
          </a:blip>
          <a:srcRect/>
          <a:stretch>
            <a:fillRect/>
          </a:stretch>
        </p:blipFill>
        <p:spPr bwMode="auto">
          <a:xfrm>
            <a:off x="250825" y="4999038"/>
            <a:ext cx="316865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0" name="Line 13"/>
          <p:cNvSpPr>
            <a:spLocks noChangeShapeType="1"/>
          </p:cNvSpPr>
          <p:nvPr/>
        </p:nvSpPr>
        <p:spPr bwMode="auto">
          <a:xfrm>
            <a:off x="250825" y="1916113"/>
            <a:ext cx="864235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31" name="Line 14"/>
          <p:cNvSpPr>
            <a:spLocks noChangeShapeType="1"/>
          </p:cNvSpPr>
          <p:nvPr/>
        </p:nvSpPr>
        <p:spPr bwMode="auto">
          <a:xfrm>
            <a:off x="250825" y="2867025"/>
            <a:ext cx="864235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32" name="Line 15"/>
          <p:cNvSpPr>
            <a:spLocks noChangeShapeType="1"/>
          </p:cNvSpPr>
          <p:nvPr/>
        </p:nvSpPr>
        <p:spPr bwMode="auto">
          <a:xfrm>
            <a:off x="250825" y="5013325"/>
            <a:ext cx="864235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33" name="Line 16"/>
          <p:cNvSpPr>
            <a:spLocks noChangeShapeType="1"/>
          </p:cNvSpPr>
          <p:nvPr/>
        </p:nvSpPr>
        <p:spPr bwMode="auto">
          <a:xfrm>
            <a:off x="250825" y="6149975"/>
            <a:ext cx="864235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34" name="Rectangle 17"/>
          <p:cNvSpPr>
            <a:spLocks noChangeArrowheads="1"/>
          </p:cNvSpPr>
          <p:nvPr/>
        </p:nvSpPr>
        <p:spPr bwMode="auto">
          <a:xfrm>
            <a:off x="3708400" y="5373688"/>
            <a:ext cx="4959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t>A combination of dip-slip and strike-slip motion.</a:t>
            </a:r>
            <a:endParaRPr lang="tr-TR" altLang="en-US"/>
          </a:p>
        </p:txBody>
      </p:sp>
      <p:sp>
        <p:nvSpPr>
          <p:cNvPr id="24594" name="Rectangle 18"/>
          <p:cNvSpPr>
            <a:spLocks noChangeArrowheads="1"/>
          </p:cNvSpPr>
          <p:nvPr/>
        </p:nvSpPr>
        <p:spPr bwMode="auto">
          <a:xfrm>
            <a:off x="3708400" y="3068638"/>
            <a:ext cx="4919663" cy="641350"/>
          </a:xfrm>
          <a:prstGeom prst="rect">
            <a:avLst/>
          </a:prstGeom>
          <a:noFill/>
          <a:ln w="9525">
            <a:noFill/>
            <a:miter lim="800000"/>
            <a:headEnd/>
            <a:tailEnd/>
          </a:ln>
          <a:effectLst/>
        </p:spPr>
        <p:txBody>
          <a:bodyPr>
            <a:spAutoFit/>
          </a:bodyPr>
          <a:lstStyle/>
          <a:p>
            <a:pPr>
              <a:defRPr/>
            </a:pPr>
            <a:r>
              <a:rPr lang="en-US" altLang="en-US">
                <a:latin typeface="Arial" pitchFamily="34" charset="0"/>
              </a:rPr>
              <a:t>The </a:t>
            </a:r>
            <a:r>
              <a:rPr lang="en-US" altLang="en-US" b="1">
                <a:effectLst>
                  <a:outerShdw blurRad="38100" dist="38100" dir="2700000" algn="tl">
                    <a:srgbClr val="C0C0C0"/>
                  </a:outerShdw>
                </a:effectLst>
                <a:latin typeface="Arial" pitchFamily="34" charset="0"/>
              </a:rPr>
              <a:t>hanging wall</a:t>
            </a:r>
            <a:r>
              <a:rPr lang="en-US" altLang="en-US">
                <a:latin typeface="Arial" pitchFamily="34" charset="0"/>
              </a:rPr>
              <a:t> horizontally (no motion in the direction of fault dip).</a:t>
            </a:r>
            <a:endParaRPr lang="tr-TR">
              <a:latin typeface="Arial" pitchFamily="34" charset="0"/>
            </a:endParaRPr>
          </a:p>
        </p:txBody>
      </p:sp>
      <p:sp>
        <p:nvSpPr>
          <p:cNvPr id="24595" name="Rectangle 19"/>
          <p:cNvSpPr>
            <a:spLocks noChangeArrowheads="1"/>
          </p:cNvSpPr>
          <p:nvPr/>
        </p:nvSpPr>
        <p:spPr bwMode="auto">
          <a:xfrm>
            <a:off x="3779838" y="3860800"/>
            <a:ext cx="4824412" cy="915988"/>
          </a:xfrm>
          <a:prstGeom prst="rect">
            <a:avLst/>
          </a:prstGeom>
          <a:noFill/>
          <a:ln w="9525">
            <a:noFill/>
            <a:miter lim="800000"/>
            <a:headEnd/>
            <a:tailEnd/>
          </a:ln>
          <a:effectLst/>
        </p:spPr>
        <p:txBody>
          <a:bodyPr>
            <a:spAutoFit/>
          </a:bodyPr>
          <a:lstStyle/>
          <a:p>
            <a:pPr eaLnBrk="0" hangingPunct="0">
              <a:spcBef>
                <a:spcPct val="20000"/>
              </a:spcBef>
              <a:buClr>
                <a:schemeClr val="tx2"/>
              </a:buClr>
              <a:buSzPct val="75000"/>
              <a:buFont typeface="Monotype Sorts"/>
              <a:buNone/>
              <a:defRPr/>
            </a:pPr>
            <a:r>
              <a:rPr lang="en-US" altLang="en-US">
                <a:latin typeface="Arial" pitchFamily="34" charset="0"/>
              </a:rPr>
              <a:t>There are 2 cases depending on how the rocks on the other side of the fault move - </a:t>
            </a:r>
            <a:r>
              <a:rPr lang="en-US" altLang="en-US" b="1">
                <a:solidFill>
                  <a:srgbClr val="FF0000"/>
                </a:solidFill>
                <a:effectLst>
                  <a:outerShdw blurRad="38100" dist="38100" dir="2700000" algn="tl">
                    <a:srgbClr val="C0C0C0"/>
                  </a:outerShdw>
                </a:effectLst>
                <a:latin typeface="Arial" pitchFamily="34" charset="0"/>
              </a:rPr>
              <a:t>right lateral</a:t>
            </a:r>
            <a:r>
              <a:rPr lang="en-US" altLang="en-US">
                <a:latin typeface="Arial" pitchFamily="34" charset="0"/>
              </a:rPr>
              <a:t> and </a:t>
            </a:r>
            <a:r>
              <a:rPr lang="en-US" altLang="en-US" b="1">
                <a:solidFill>
                  <a:srgbClr val="FF0000"/>
                </a:solidFill>
                <a:effectLst>
                  <a:outerShdw blurRad="38100" dist="38100" dir="2700000" algn="tl">
                    <a:srgbClr val="C0C0C0"/>
                  </a:outerShdw>
                </a:effectLst>
                <a:latin typeface="Arial" pitchFamily="34" charset="0"/>
              </a:rPr>
              <a:t>left lateral</a:t>
            </a:r>
            <a:r>
              <a:rPr lang="en-US" altLang="en-US">
                <a:latin typeface="Arial" pitchFamily="34" charset="0"/>
              </a:rPr>
              <a:t>.</a:t>
            </a:r>
          </a:p>
        </p:txBody>
      </p:sp>
      <p:sp>
        <p:nvSpPr>
          <p:cNvPr id="52237" name="Line 20"/>
          <p:cNvSpPr>
            <a:spLocks noChangeShapeType="1"/>
          </p:cNvSpPr>
          <p:nvPr/>
        </p:nvSpPr>
        <p:spPr bwMode="auto">
          <a:xfrm>
            <a:off x="250825" y="981075"/>
            <a:ext cx="864235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597" name="Rectangle 21"/>
          <p:cNvSpPr>
            <a:spLocks noChangeArrowheads="1"/>
          </p:cNvSpPr>
          <p:nvPr/>
        </p:nvSpPr>
        <p:spPr bwMode="auto">
          <a:xfrm>
            <a:off x="3779838" y="2066925"/>
            <a:ext cx="5329237" cy="641350"/>
          </a:xfrm>
          <a:prstGeom prst="rect">
            <a:avLst/>
          </a:prstGeom>
          <a:noFill/>
          <a:ln w="9525">
            <a:noFill/>
            <a:miter lim="800000"/>
            <a:headEnd/>
            <a:tailEnd/>
          </a:ln>
          <a:effectLst/>
        </p:spPr>
        <p:txBody>
          <a:bodyPr>
            <a:spAutoFit/>
          </a:bodyPr>
          <a:lstStyle/>
          <a:p>
            <a:pPr>
              <a:defRPr/>
            </a:pPr>
            <a:r>
              <a:rPr lang="en-US" altLang="en-US">
                <a:latin typeface="Arial" pitchFamily="34" charset="0"/>
              </a:rPr>
              <a:t>The </a:t>
            </a:r>
            <a:r>
              <a:rPr lang="en-US" altLang="en-US" b="1">
                <a:effectLst>
                  <a:outerShdw blurRad="38100" dist="38100" dir="2700000" algn="tl">
                    <a:srgbClr val="C0C0C0"/>
                  </a:outerShdw>
                </a:effectLst>
                <a:latin typeface="Arial" pitchFamily="34" charset="0"/>
              </a:rPr>
              <a:t>hanging wall</a:t>
            </a:r>
            <a:r>
              <a:rPr lang="en-US" altLang="en-US">
                <a:latin typeface="Arial" pitchFamily="34" charset="0"/>
              </a:rPr>
              <a:t> is pushed up the fault - not what you would expect (that’s why it’s called “reverse”).</a:t>
            </a:r>
            <a:endParaRPr lang="tr-TR">
              <a:latin typeface="Arial" pitchFamily="34" charset="0"/>
            </a:endParaRPr>
          </a:p>
        </p:txBody>
      </p:sp>
      <p:sp>
        <p:nvSpPr>
          <p:cNvPr id="24598" name="Rectangle 22"/>
          <p:cNvSpPr>
            <a:spLocks noChangeArrowheads="1"/>
          </p:cNvSpPr>
          <p:nvPr/>
        </p:nvSpPr>
        <p:spPr bwMode="auto">
          <a:xfrm>
            <a:off x="3779838" y="1131888"/>
            <a:ext cx="5113337" cy="641350"/>
          </a:xfrm>
          <a:prstGeom prst="rect">
            <a:avLst/>
          </a:prstGeom>
          <a:noFill/>
          <a:ln w="9525">
            <a:noFill/>
            <a:miter lim="800000"/>
            <a:headEnd/>
            <a:tailEnd/>
          </a:ln>
          <a:effectLst/>
        </p:spPr>
        <p:txBody>
          <a:bodyPr>
            <a:spAutoFit/>
          </a:bodyPr>
          <a:lstStyle/>
          <a:p>
            <a:pPr>
              <a:defRPr/>
            </a:pPr>
            <a:r>
              <a:rPr lang="en-US" altLang="en-US">
                <a:latin typeface="Arial" pitchFamily="34" charset="0"/>
              </a:rPr>
              <a:t>The </a:t>
            </a:r>
            <a:r>
              <a:rPr lang="en-US" altLang="en-US" b="1">
                <a:solidFill>
                  <a:srgbClr val="FF0000"/>
                </a:solidFill>
                <a:effectLst>
                  <a:outerShdw blurRad="38100" dist="38100" dir="2700000" algn="tl">
                    <a:srgbClr val="C0C0C0"/>
                  </a:outerShdw>
                </a:effectLst>
                <a:latin typeface="Arial" pitchFamily="34" charset="0"/>
              </a:rPr>
              <a:t>hanging wall</a:t>
            </a:r>
            <a:r>
              <a:rPr lang="en-US" altLang="en-US">
                <a:latin typeface="Arial" pitchFamily="34" charset="0"/>
              </a:rPr>
              <a:t> slides down the fault - as you would expect (that’s why it’s called “normal”).</a:t>
            </a:r>
            <a:endParaRPr lang="tr-TR">
              <a:latin typeface="Arial" pitchFamily="34" charset="0"/>
            </a:endParaRPr>
          </a:p>
        </p:txBody>
      </p:sp>
      <p:sp>
        <p:nvSpPr>
          <p:cNvPr id="24599" name="Text Box 23"/>
          <p:cNvSpPr txBox="1">
            <a:spLocks noChangeArrowheads="1"/>
          </p:cNvSpPr>
          <p:nvPr/>
        </p:nvSpPr>
        <p:spPr bwMode="auto">
          <a:xfrm>
            <a:off x="323850" y="476250"/>
            <a:ext cx="4752975" cy="366713"/>
          </a:xfrm>
          <a:prstGeom prst="rect">
            <a:avLst/>
          </a:prstGeom>
          <a:noFill/>
          <a:ln w="9525">
            <a:noFill/>
            <a:miter lim="800000"/>
            <a:headEnd/>
            <a:tailEnd/>
          </a:ln>
          <a:effectLst/>
        </p:spPr>
        <p:txBody>
          <a:bodyPr>
            <a:spAutoFit/>
          </a:bodyPr>
          <a:lstStyle/>
          <a:p>
            <a:pPr>
              <a:spcBef>
                <a:spcPct val="50000"/>
              </a:spcBef>
              <a:defRPr/>
            </a:pPr>
            <a:r>
              <a:rPr lang="tr-TR" b="1">
                <a:solidFill>
                  <a:srgbClr val="FF0000"/>
                </a:solidFill>
                <a:effectLst>
                  <a:outerShdw blurRad="38100" dist="38100" dir="2700000" algn="tl">
                    <a:srgbClr val="C0C0C0"/>
                  </a:outerShdw>
                </a:effectLst>
                <a:latin typeface="Arial" pitchFamily="34" charset="0"/>
              </a:rPr>
              <a:t>FAULTING STYLES</a:t>
            </a:r>
          </a:p>
        </p:txBody>
      </p:sp>
      <p:sp>
        <p:nvSpPr>
          <p:cNvPr id="52241" name="Line 25"/>
          <p:cNvSpPr>
            <a:spLocks noChangeShapeType="1"/>
          </p:cNvSpPr>
          <p:nvPr/>
        </p:nvSpPr>
        <p:spPr bwMode="auto">
          <a:xfrm flipV="1">
            <a:off x="4932363" y="765175"/>
            <a:ext cx="0" cy="431800"/>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42" name="Line 26"/>
          <p:cNvSpPr>
            <a:spLocks noChangeShapeType="1"/>
          </p:cNvSpPr>
          <p:nvPr/>
        </p:nvSpPr>
        <p:spPr bwMode="auto">
          <a:xfrm>
            <a:off x="4932363" y="765175"/>
            <a:ext cx="576262" cy="0"/>
          </a:xfrm>
          <a:prstGeom prst="line">
            <a:avLst/>
          </a:prstGeom>
          <a:noFill/>
          <a:ln w="28575">
            <a:solidFill>
              <a:srgbClr val="0000FF"/>
            </a:solidFill>
            <a:round/>
            <a:headEnd/>
            <a:tailEnd type="stealth" w="med" len="med"/>
          </a:ln>
          <a:extLst>
            <a:ext uri="{909E8E84-426E-40DD-AFC4-6F175D3DCCD1}">
              <a14:hiddenFill xmlns:a14="http://schemas.microsoft.com/office/drawing/2010/main">
                <a:noFill/>
              </a14:hiddenFill>
            </a:ext>
          </a:extLst>
        </p:spPr>
        <p:txBody>
          <a:bodyPr/>
          <a:lstStyle/>
          <a:p>
            <a:endParaRPr lang="en-US"/>
          </a:p>
        </p:txBody>
      </p:sp>
      <p:sp>
        <p:nvSpPr>
          <p:cNvPr id="52243" name="Text Box 27"/>
          <p:cNvSpPr txBox="1">
            <a:spLocks noChangeArrowheads="1"/>
          </p:cNvSpPr>
          <p:nvPr/>
        </p:nvSpPr>
        <p:spPr bwMode="auto">
          <a:xfrm>
            <a:off x="5580063" y="404813"/>
            <a:ext cx="2879725" cy="51752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altLang="en-US" sz="1400" b="1" i="1">
                <a:solidFill>
                  <a:srgbClr val="FF0000"/>
                </a:solidFill>
              </a:rPr>
              <a:t>Block on the upper side of the fault.</a:t>
            </a:r>
          </a:p>
        </p:txBody>
      </p:sp>
      <p:sp>
        <p:nvSpPr>
          <p:cNvPr id="52244" name="Text Box 4"/>
          <p:cNvSpPr txBox="1">
            <a:spLocks noChangeArrowheads="1"/>
          </p:cNvSpPr>
          <p:nvPr/>
        </p:nvSpPr>
        <p:spPr bwMode="auto">
          <a:xfrm>
            <a:off x="7812088" y="6553200"/>
            <a:ext cx="13319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altLang="en-US" sz="1400"/>
              <a:t>Dr. Sinan Akkar</a:t>
            </a:r>
          </a:p>
        </p:txBody>
      </p:sp>
      <p:sp>
        <p:nvSpPr>
          <p:cNvPr id="52245" name="Line 5"/>
          <p:cNvSpPr>
            <a:spLocks noChangeShapeType="1"/>
          </p:cNvSpPr>
          <p:nvPr/>
        </p:nvSpPr>
        <p:spPr bwMode="auto">
          <a:xfrm>
            <a:off x="0" y="6524625"/>
            <a:ext cx="9144000" cy="0"/>
          </a:xfrm>
          <a:prstGeom prst="line">
            <a:avLst/>
          </a:prstGeom>
          <a:noFill/>
          <a:ln w="38100" cmpd="dbl">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46" name="Text Box 26"/>
          <p:cNvSpPr txBox="1">
            <a:spLocks noChangeArrowheads="1"/>
          </p:cNvSpPr>
          <p:nvPr/>
        </p:nvSpPr>
        <p:spPr bwMode="auto">
          <a:xfrm>
            <a:off x="-36513" y="6540500"/>
            <a:ext cx="33131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altLang="en-US" sz="1400" i="1"/>
              <a:t>Hazard, Risk,Tectonics,Faults</a:t>
            </a:r>
          </a:p>
        </p:txBody>
      </p:sp>
    </p:spTree>
    <p:extLst>
      <p:ext uri="{BB962C8B-B14F-4D97-AF65-F5344CB8AC3E}">
        <p14:creationId xmlns:p14="http://schemas.microsoft.com/office/powerpoint/2010/main" val="2302637748"/>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3250" name="Picture 2" descr="Jackson_ElAsn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7313" y="714375"/>
            <a:ext cx="6286500" cy="438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9571" name="Text Box 3"/>
          <p:cNvSpPr txBox="1">
            <a:spLocks noChangeArrowheads="1"/>
          </p:cNvSpPr>
          <p:nvPr/>
        </p:nvSpPr>
        <p:spPr bwMode="auto">
          <a:xfrm>
            <a:off x="1500188" y="285750"/>
            <a:ext cx="5868987" cy="461963"/>
          </a:xfrm>
          <a:prstGeom prst="rect">
            <a:avLst/>
          </a:prstGeom>
          <a:noFill/>
          <a:ln w="9525">
            <a:noFill/>
            <a:miter lim="800000"/>
            <a:headEnd/>
            <a:tailEnd/>
          </a:ln>
          <a:effectLst/>
        </p:spPr>
        <p:txBody>
          <a:bodyPr wrap="none">
            <a:spAutoFit/>
          </a:bodyPr>
          <a:lstStyle/>
          <a:p>
            <a:pPr>
              <a:defRPr/>
            </a:pPr>
            <a:r>
              <a:rPr lang="en-US" sz="2400" b="1" dirty="0">
                <a:latin typeface="+mj-lt"/>
              </a:rPr>
              <a:t>Reverse faulting, El </a:t>
            </a:r>
            <a:r>
              <a:rPr lang="en-US" sz="2400" b="1" dirty="0" err="1">
                <a:latin typeface="+mj-lt"/>
              </a:rPr>
              <a:t>Asnam</a:t>
            </a:r>
            <a:r>
              <a:rPr lang="en-US" sz="2400" b="1" dirty="0">
                <a:latin typeface="+mj-lt"/>
              </a:rPr>
              <a:t> earthquake</a:t>
            </a:r>
          </a:p>
        </p:txBody>
      </p:sp>
      <p:sp>
        <p:nvSpPr>
          <p:cNvPr id="749572" name="Text Box 4"/>
          <p:cNvSpPr txBox="1">
            <a:spLocks noChangeArrowheads="1"/>
          </p:cNvSpPr>
          <p:nvPr/>
        </p:nvSpPr>
        <p:spPr bwMode="auto">
          <a:xfrm>
            <a:off x="714375" y="5214938"/>
            <a:ext cx="7313613" cy="847725"/>
          </a:xfrm>
          <a:prstGeom prst="rect">
            <a:avLst/>
          </a:prstGeom>
          <a:noFill/>
          <a:ln w="9525">
            <a:noFill/>
            <a:miter lim="800000"/>
            <a:headEnd/>
            <a:tailEnd/>
          </a:ln>
          <a:effectLst/>
        </p:spPr>
        <p:txBody>
          <a:bodyPr/>
          <a:lstStyle/>
          <a:p>
            <a:pPr>
              <a:defRPr/>
            </a:pPr>
            <a:r>
              <a:rPr lang="en-US" sz="1600" dirty="0">
                <a:latin typeface="+mn-lt"/>
              </a:rPr>
              <a:t>(reverse faults from moderate to large ‘quakes are often buried (e.g., S. Cal) or become imbricated near the surface, resulting in no scarp or a complicated set of surface breaks)	 </a:t>
            </a:r>
          </a:p>
        </p:txBody>
      </p:sp>
      <p:sp>
        <p:nvSpPr>
          <p:cNvPr id="53253" name="Text Box 4"/>
          <p:cNvSpPr txBox="1">
            <a:spLocks noChangeArrowheads="1"/>
          </p:cNvSpPr>
          <p:nvPr/>
        </p:nvSpPr>
        <p:spPr bwMode="auto">
          <a:xfrm>
            <a:off x="7812088" y="6553200"/>
            <a:ext cx="13319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altLang="en-US" sz="1400"/>
              <a:t>Dr. Sinan Akkar</a:t>
            </a:r>
          </a:p>
        </p:txBody>
      </p:sp>
      <p:sp>
        <p:nvSpPr>
          <p:cNvPr id="53254" name="Line 5"/>
          <p:cNvSpPr>
            <a:spLocks noChangeShapeType="1"/>
          </p:cNvSpPr>
          <p:nvPr/>
        </p:nvSpPr>
        <p:spPr bwMode="auto">
          <a:xfrm>
            <a:off x="0" y="6524625"/>
            <a:ext cx="9144000" cy="0"/>
          </a:xfrm>
          <a:prstGeom prst="line">
            <a:avLst/>
          </a:prstGeom>
          <a:noFill/>
          <a:ln w="38100" cmpd="dbl">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55" name="Text Box 26"/>
          <p:cNvSpPr txBox="1">
            <a:spLocks noChangeArrowheads="1"/>
          </p:cNvSpPr>
          <p:nvPr/>
        </p:nvSpPr>
        <p:spPr bwMode="auto">
          <a:xfrm>
            <a:off x="-36513" y="6540500"/>
            <a:ext cx="33131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altLang="en-US" sz="1400" i="1"/>
              <a:t>Hazard, Risk,Tectonics,Faults</a:t>
            </a:r>
          </a:p>
        </p:txBody>
      </p:sp>
    </p:spTree>
    <p:extLst>
      <p:ext uri="{BB962C8B-B14F-4D97-AF65-F5344CB8AC3E}">
        <p14:creationId xmlns:p14="http://schemas.microsoft.com/office/powerpoint/2010/main" val="1456023162"/>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4274" name="Picture 2" descr="Fig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7313" y="1643063"/>
            <a:ext cx="6400800" cy="422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1619" name="Text Box 3"/>
          <p:cNvSpPr txBox="1">
            <a:spLocks noChangeArrowheads="1"/>
          </p:cNvSpPr>
          <p:nvPr/>
        </p:nvSpPr>
        <p:spPr bwMode="auto">
          <a:xfrm>
            <a:off x="1163638" y="304800"/>
            <a:ext cx="6734175" cy="1169988"/>
          </a:xfrm>
          <a:prstGeom prst="rect">
            <a:avLst/>
          </a:prstGeom>
          <a:noFill/>
          <a:ln w="9525">
            <a:noFill/>
            <a:miter lim="800000"/>
            <a:headEnd/>
            <a:tailEnd/>
          </a:ln>
          <a:effectLst/>
        </p:spPr>
        <p:txBody>
          <a:bodyPr>
            <a:spAutoFit/>
          </a:bodyPr>
          <a:lstStyle/>
          <a:p>
            <a:pPr algn="ctr">
              <a:spcBef>
                <a:spcPct val="50000"/>
              </a:spcBef>
              <a:defRPr/>
            </a:pPr>
            <a:r>
              <a:rPr lang="en-GB" sz="2800" dirty="0">
                <a:latin typeface="+mn-lt"/>
              </a:rPr>
              <a:t>Left-Lateral Strike-Slip Offset</a:t>
            </a:r>
          </a:p>
          <a:p>
            <a:pPr algn="ctr">
              <a:spcBef>
                <a:spcPct val="50000"/>
              </a:spcBef>
              <a:defRPr/>
            </a:pPr>
            <a:r>
              <a:rPr lang="en-GB" sz="2800" dirty="0">
                <a:latin typeface="+mn-lt"/>
              </a:rPr>
              <a:t>(1990 Luzon, Philippines)</a:t>
            </a:r>
          </a:p>
        </p:txBody>
      </p:sp>
      <p:sp>
        <p:nvSpPr>
          <p:cNvPr id="54276" name="Text Box 4"/>
          <p:cNvSpPr txBox="1">
            <a:spLocks noChangeArrowheads="1"/>
          </p:cNvSpPr>
          <p:nvPr/>
        </p:nvSpPr>
        <p:spPr bwMode="auto">
          <a:xfrm>
            <a:off x="7812088" y="6553200"/>
            <a:ext cx="13319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altLang="en-US" sz="1400"/>
              <a:t>Dr. Sinan Akkar</a:t>
            </a:r>
          </a:p>
        </p:txBody>
      </p:sp>
      <p:sp>
        <p:nvSpPr>
          <p:cNvPr id="54277" name="Line 5"/>
          <p:cNvSpPr>
            <a:spLocks noChangeShapeType="1"/>
          </p:cNvSpPr>
          <p:nvPr/>
        </p:nvSpPr>
        <p:spPr bwMode="auto">
          <a:xfrm>
            <a:off x="0" y="6524625"/>
            <a:ext cx="9144000" cy="0"/>
          </a:xfrm>
          <a:prstGeom prst="line">
            <a:avLst/>
          </a:prstGeom>
          <a:noFill/>
          <a:ln w="38100" cmpd="dbl">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278" name="Text Box 26"/>
          <p:cNvSpPr txBox="1">
            <a:spLocks noChangeArrowheads="1"/>
          </p:cNvSpPr>
          <p:nvPr/>
        </p:nvSpPr>
        <p:spPr bwMode="auto">
          <a:xfrm>
            <a:off x="-36513" y="6540500"/>
            <a:ext cx="33131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altLang="en-US" sz="1400" i="1"/>
              <a:t>Hazard, Risk,Tectonics,Faults</a:t>
            </a:r>
          </a:p>
        </p:txBody>
      </p:sp>
    </p:spTree>
    <p:extLst>
      <p:ext uri="{BB962C8B-B14F-4D97-AF65-F5344CB8AC3E}">
        <p14:creationId xmlns:p14="http://schemas.microsoft.com/office/powerpoint/2010/main" val="3839981895"/>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9" name="Rectangle 12"/>
          <p:cNvSpPr>
            <a:spLocks noChangeArrowheads="1"/>
          </p:cNvSpPr>
          <p:nvPr/>
        </p:nvSpPr>
        <p:spPr bwMode="auto">
          <a:xfrm>
            <a:off x="3851275" y="3573463"/>
            <a:ext cx="417671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t>At any place there are three principal stresses acting on a fault.</a:t>
            </a:r>
            <a:endParaRPr lang="tr-TR" altLang="en-US"/>
          </a:p>
        </p:txBody>
      </p:sp>
      <p:sp>
        <p:nvSpPr>
          <p:cNvPr id="25613" name="Rectangle 13"/>
          <p:cNvSpPr>
            <a:spLocks noChangeArrowheads="1"/>
          </p:cNvSpPr>
          <p:nvPr/>
        </p:nvSpPr>
        <p:spPr bwMode="auto">
          <a:xfrm>
            <a:off x="3851275" y="4292600"/>
            <a:ext cx="4321175" cy="1465263"/>
          </a:xfrm>
          <a:prstGeom prst="rect">
            <a:avLst/>
          </a:prstGeom>
          <a:noFill/>
          <a:ln w="9525">
            <a:noFill/>
            <a:miter lim="800000"/>
            <a:headEnd/>
            <a:tailEnd/>
          </a:ln>
          <a:effectLst/>
        </p:spPr>
        <p:txBody>
          <a:bodyPr>
            <a:spAutoFit/>
          </a:bodyPr>
          <a:lstStyle/>
          <a:p>
            <a:pPr>
              <a:defRPr/>
            </a:pPr>
            <a:r>
              <a:rPr lang="en-US" altLang="en-US">
                <a:latin typeface="Arial" pitchFamily="34" charset="0"/>
              </a:rPr>
              <a:t>If the vertical </a:t>
            </a:r>
            <a:r>
              <a:rPr lang="tr-TR" altLang="en-US">
                <a:latin typeface="Arial" pitchFamily="34" charset="0"/>
              </a:rPr>
              <a:t>(compressional) </a:t>
            </a:r>
            <a:r>
              <a:rPr lang="en-US" altLang="en-US">
                <a:latin typeface="Arial" pitchFamily="34" charset="0"/>
              </a:rPr>
              <a:t>stress</a:t>
            </a:r>
            <a:r>
              <a:rPr lang="tr-TR" altLang="en-US">
                <a:latin typeface="Arial" pitchFamily="34" charset="0"/>
              </a:rPr>
              <a:t>:</a:t>
            </a:r>
          </a:p>
          <a:p>
            <a:pPr>
              <a:defRPr/>
            </a:pPr>
            <a:endParaRPr lang="en-US" altLang="en-US">
              <a:latin typeface="Arial" pitchFamily="34" charset="0"/>
            </a:endParaRPr>
          </a:p>
          <a:p>
            <a:pPr>
              <a:buFont typeface="Wingdings" pitchFamily="2" charset="2"/>
              <a:buChar char="Ø"/>
              <a:defRPr/>
            </a:pPr>
            <a:r>
              <a:rPr lang="tr-TR" altLang="en-US">
                <a:latin typeface="Arial" pitchFamily="34" charset="0"/>
              </a:rPr>
              <a:t>    </a:t>
            </a:r>
            <a:r>
              <a:rPr lang="tr-TR" altLang="en-US" b="1">
                <a:effectLst>
                  <a:outerShdw blurRad="38100" dist="38100" dir="2700000" algn="tl">
                    <a:srgbClr val="C0C0C0"/>
                  </a:outerShdw>
                </a:effectLst>
                <a:latin typeface="Arial" pitchFamily="34" charset="0"/>
              </a:rPr>
              <a:t> </a:t>
            </a:r>
            <a:r>
              <a:rPr lang="en-US" altLang="en-US" b="1">
                <a:effectLst>
                  <a:outerShdw blurRad="38100" dist="38100" dir="2700000" algn="tl">
                    <a:srgbClr val="C0C0C0"/>
                  </a:outerShdw>
                </a:effectLst>
                <a:latin typeface="Arial" pitchFamily="34" charset="0"/>
              </a:rPr>
              <a:t>Largest</a:t>
            </a:r>
            <a:r>
              <a:rPr lang="en-US" altLang="en-US">
                <a:latin typeface="Arial" pitchFamily="34" charset="0"/>
              </a:rPr>
              <a:t> - </a:t>
            </a:r>
            <a:r>
              <a:rPr lang="en-US" altLang="en-US" u="sng">
                <a:latin typeface="Arial" pitchFamily="34" charset="0"/>
              </a:rPr>
              <a:t>Normal Faulting</a:t>
            </a:r>
          </a:p>
          <a:p>
            <a:pPr>
              <a:buFont typeface="Wingdings" pitchFamily="2" charset="2"/>
              <a:buChar char="Ø"/>
              <a:defRPr/>
            </a:pPr>
            <a:r>
              <a:rPr lang="tr-TR" altLang="en-US">
                <a:latin typeface="Arial" pitchFamily="34" charset="0"/>
              </a:rPr>
              <a:t>     </a:t>
            </a:r>
            <a:r>
              <a:rPr lang="en-US" altLang="en-US" b="1">
                <a:effectLst>
                  <a:outerShdw blurRad="38100" dist="38100" dir="2700000" algn="tl">
                    <a:srgbClr val="C0C0C0"/>
                  </a:outerShdw>
                </a:effectLst>
                <a:latin typeface="Arial" pitchFamily="34" charset="0"/>
              </a:rPr>
              <a:t>Smallest</a:t>
            </a:r>
            <a:r>
              <a:rPr lang="en-US" altLang="en-US">
                <a:latin typeface="Arial" pitchFamily="34" charset="0"/>
              </a:rPr>
              <a:t> - </a:t>
            </a:r>
            <a:r>
              <a:rPr lang="en-US" altLang="en-US" u="sng">
                <a:latin typeface="Arial" pitchFamily="34" charset="0"/>
              </a:rPr>
              <a:t>Reverse Faulting</a:t>
            </a:r>
          </a:p>
          <a:p>
            <a:pPr>
              <a:buFont typeface="Wingdings" pitchFamily="2" charset="2"/>
              <a:buChar char="Ø"/>
              <a:defRPr/>
            </a:pPr>
            <a:r>
              <a:rPr lang="tr-TR" altLang="en-US">
                <a:latin typeface="Arial" pitchFamily="34" charset="0"/>
              </a:rPr>
              <a:t>     </a:t>
            </a:r>
            <a:r>
              <a:rPr lang="en-US" altLang="en-US" b="1">
                <a:effectLst>
                  <a:outerShdw blurRad="38100" dist="38100" dir="2700000" algn="tl">
                    <a:srgbClr val="C0C0C0"/>
                  </a:outerShdw>
                </a:effectLst>
                <a:latin typeface="Arial" pitchFamily="34" charset="0"/>
              </a:rPr>
              <a:t>Intermediate</a:t>
            </a:r>
            <a:r>
              <a:rPr lang="en-US" altLang="en-US">
                <a:latin typeface="Arial" pitchFamily="34" charset="0"/>
              </a:rPr>
              <a:t> - </a:t>
            </a:r>
            <a:r>
              <a:rPr lang="en-US" altLang="en-US" u="sng">
                <a:latin typeface="Arial" pitchFamily="34" charset="0"/>
              </a:rPr>
              <a:t>Strike-Slip Faulting</a:t>
            </a:r>
            <a:endParaRPr lang="tr-TR" u="sng">
              <a:latin typeface="Arial" pitchFamily="34" charset="0"/>
            </a:endParaRPr>
          </a:p>
        </p:txBody>
      </p:sp>
      <p:sp>
        <p:nvSpPr>
          <p:cNvPr id="11271" name="Text Box 14"/>
          <p:cNvSpPr txBox="1">
            <a:spLocks noChangeArrowheads="1"/>
          </p:cNvSpPr>
          <p:nvPr/>
        </p:nvSpPr>
        <p:spPr bwMode="auto">
          <a:xfrm>
            <a:off x="539750" y="476250"/>
            <a:ext cx="79930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altLang="en-US" b="1"/>
              <a:t>Faulting and stresses: </a:t>
            </a:r>
            <a:r>
              <a:rPr lang="en-US" altLang="en-US" b="1"/>
              <a:t>style of faulting tells us about the stresses acting within Earth</a:t>
            </a:r>
            <a:endParaRPr lang="tr-TR" altLang="en-US" b="1"/>
          </a:p>
        </p:txBody>
      </p:sp>
      <p:sp>
        <p:nvSpPr>
          <p:cNvPr id="11272" name="Rectangle 15"/>
          <p:cNvSpPr>
            <a:spLocks noChangeArrowheads="1"/>
          </p:cNvSpPr>
          <p:nvPr/>
        </p:nvSpPr>
        <p:spPr bwMode="auto">
          <a:xfrm>
            <a:off x="3779838" y="3573463"/>
            <a:ext cx="4321175" cy="2447925"/>
          </a:xfrm>
          <a:prstGeom prst="rect">
            <a:avLst/>
          </a:prstGeom>
          <a:noFill/>
          <a:ln w="28575">
            <a:solidFill>
              <a:srgbClr val="FF0000"/>
            </a:solidFill>
            <a:miter lim="800000"/>
            <a:headEnd/>
            <a:tailEnd/>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11273" name="Line 5"/>
          <p:cNvSpPr>
            <a:spLocks noChangeShapeType="1"/>
          </p:cNvSpPr>
          <p:nvPr/>
        </p:nvSpPr>
        <p:spPr bwMode="auto">
          <a:xfrm>
            <a:off x="0" y="6524625"/>
            <a:ext cx="9144000" cy="0"/>
          </a:xfrm>
          <a:prstGeom prst="line">
            <a:avLst/>
          </a:prstGeom>
          <a:noFill/>
          <a:ln w="38100" cmpd="dbl">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aphicFrame>
        <p:nvGraphicFramePr>
          <p:cNvPr id="11266" name="Object 1"/>
          <p:cNvGraphicFramePr>
            <a:graphicFrameLocks noChangeAspect="1"/>
          </p:cNvGraphicFramePr>
          <p:nvPr/>
        </p:nvGraphicFramePr>
        <p:xfrm>
          <a:off x="542925" y="1508125"/>
          <a:ext cx="2952750" cy="1920875"/>
        </p:xfrm>
        <a:graphic>
          <a:graphicData uri="http://schemas.openxmlformats.org/presentationml/2006/ole">
            <mc:AlternateContent xmlns:mc="http://schemas.openxmlformats.org/markup-compatibility/2006">
              <mc:Choice xmlns:v="urn:schemas-microsoft-com:vml" Requires="v">
                <p:oleObj spid="_x0000_s314400" name="Image" r:id="rId4" imgW="7365079" imgH="4787302" progId="Photoshop.Image.7">
                  <p:embed/>
                </p:oleObj>
              </mc:Choice>
              <mc:Fallback>
                <p:oleObj name="Image" r:id="rId4" imgW="7365079" imgH="4787302" progId="Photoshop.Image.7">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2925" y="1508125"/>
                        <a:ext cx="2952750"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67" name="Object 2"/>
          <p:cNvGraphicFramePr>
            <a:graphicFrameLocks noChangeAspect="1"/>
          </p:cNvGraphicFramePr>
          <p:nvPr/>
        </p:nvGraphicFramePr>
        <p:xfrm>
          <a:off x="3970338" y="1476375"/>
          <a:ext cx="4202112" cy="1920875"/>
        </p:xfrm>
        <a:graphic>
          <a:graphicData uri="http://schemas.openxmlformats.org/presentationml/2006/ole">
            <mc:AlternateContent xmlns:mc="http://schemas.openxmlformats.org/markup-compatibility/2006">
              <mc:Choice xmlns:v="urn:schemas-microsoft-com:vml" Requires="v">
                <p:oleObj spid="_x0000_s314401" name="Image" r:id="rId6" imgW="7060317" imgH="3225397" progId="Photoshop.Image.7">
                  <p:embed/>
                </p:oleObj>
              </mc:Choice>
              <mc:Fallback>
                <p:oleObj name="Image" r:id="rId6" imgW="7060317" imgH="3225397" progId="Photoshop.Image.7">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70338" y="1476375"/>
                        <a:ext cx="4202112"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68" name="Object 3"/>
          <p:cNvGraphicFramePr>
            <a:graphicFrameLocks noChangeAspect="1"/>
          </p:cNvGraphicFramePr>
          <p:nvPr/>
        </p:nvGraphicFramePr>
        <p:xfrm>
          <a:off x="539750" y="3817938"/>
          <a:ext cx="3114675" cy="1920875"/>
        </p:xfrm>
        <a:graphic>
          <a:graphicData uri="http://schemas.openxmlformats.org/presentationml/2006/ole">
            <mc:AlternateContent xmlns:mc="http://schemas.openxmlformats.org/markup-compatibility/2006">
              <mc:Choice xmlns:v="urn:schemas-microsoft-com:vml" Requires="v">
                <p:oleObj spid="_x0000_s314402" name="Image" r:id="rId8" imgW="5828571" imgH="3593651" progId="Photoshop.Image.7">
                  <p:embed/>
                </p:oleObj>
              </mc:Choice>
              <mc:Fallback>
                <p:oleObj name="Image" r:id="rId8" imgW="5828571" imgH="3593651" progId="Photoshop.Image.7">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9750" y="3817938"/>
                        <a:ext cx="3114675"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57865825"/>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5298" name="Picture 2" descr="FP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481138"/>
            <a:ext cx="7543800" cy="385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299" name="Rectangle 3"/>
          <p:cNvSpPr>
            <a:spLocks noChangeArrowheads="1"/>
          </p:cNvSpPr>
          <p:nvPr/>
        </p:nvSpPr>
        <p:spPr bwMode="auto">
          <a:xfrm>
            <a:off x="838200" y="1447800"/>
            <a:ext cx="7543800" cy="3886200"/>
          </a:xfrm>
          <a:prstGeom prst="rect">
            <a:avLst/>
          </a:prstGeom>
          <a:noFill/>
          <a:ln w="762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55300" name="Line 4"/>
          <p:cNvSpPr>
            <a:spLocks noChangeShapeType="1"/>
          </p:cNvSpPr>
          <p:nvPr/>
        </p:nvSpPr>
        <p:spPr bwMode="auto">
          <a:xfrm>
            <a:off x="4724400" y="1447800"/>
            <a:ext cx="0" cy="388620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5301" name="Text Box 5"/>
          <p:cNvSpPr txBox="1">
            <a:spLocks noChangeArrowheads="1"/>
          </p:cNvSpPr>
          <p:nvPr/>
        </p:nvSpPr>
        <p:spPr bwMode="auto">
          <a:xfrm>
            <a:off x="500063" y="214313"/>
            <a:ext cx="8153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GB" altLang="en-US" sz="2400" b="1"/>
              <a:t>Recordings of seismic waves can be used to draw “beach balls” that reveal the type of earthquake mechanism </a:t>
            </a:r>
          </a:p>
        </p:txBody>
      </p:sp>
      <p:sp>
        <p:nvSpPr>
          <p:cNvPr id="55302" name="Text Box 6"/>
          <p:cNvSpPr txBox="1">
            <a:spLocks noChangeArrowheads="1"/>
          </p:cNvSpPr>
          <p:nvPr/>
        </p:nvSpPr>
        <p:spPr bwMode="auto">
          <a:xfrm>
            <a:off x="990600" y="5357813"/>
            <a:ext cx="35052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GB" altLang="en-US" sz="2400" b="1"/>
              <a:t>Tension – </a:t>
            </a:r>
          </a:p>
          <a:p>
            <a:pPr algn="ctr" eaLnBrk="1" hangingPunct="1">
              <a:spcBef>
                <a:spcPct val="50000"/>
              </a:spcBef>
            </a:pPr>
            <a:r>
              <a:rPr lang="en-GB" altLang="en-US" sz="2400" b="1"/>
              <a:t>Divergent motion</a:t>
            </a:r>
          </a:p>
        </p:txBody>
      </p:sp>
      <p:sp>
        <p:nvSpPr>
          <p:cNvPr id="55303" name="Text Box 7"/>
          <p:cNvSpPr txBox="1">
            <a:spLocks noChangeArrowheads="1"/>
          </p:cNvSpPr>
          <p:nvPr/>
        </p:nvSpPr>
        <p:spPr bwMode="auto">
          <a:xfrm>
            <a:off x="5105400" y="5357813"/>
            <a:ext cx="3048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GB" altLang="en-US" sz="2400" b="1"/>
              <a:t>Compression –</a:t>
            </a:r>
          </a:p>
          <a:p>
            <a:pPr algn="ctr" eaLnBrk="1" hangingPunct="1">
              <a:spcBef>
                <a:spcPct val="50000"/>
              </a:spcBef>
            </a:pPr>
            <a:r>
              <a:rPr lang="en-GB" altLang="en-US" sz="2400" b="1"/>
              <a:t>Convergent motion</a:t>
            </a:r>
          </a:p>
        </p:txBody>
      </p:sp>
      <p:sp>
        <p:nvSpPr>
          <p:cNvPr id="55304" name="Text Box 4"/>
          <p:cNvSpPr txBox="1">
            <a:spLocks noChangeArrowheads="1"/>
          </p:cNvSpPr>
          <p:nvPr/>
        </p:nvSpPr>
        <p:spPr bwMode="auto">
          <a:xfrm>
            <a:off x="7812088" y="6553200"/>
            <a:ext cx="13319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altLang="en-US" sz="1400"/>
              <a:t>Dr. Sinan Akkar</a:t>
            </a:r>
          </a:p>
        </p:txBody>
      </p:sp>
      <p:sp>
        <p:nvSpPr>
          <p:cNvPr id="55305" name="Line 5"/>
          <p:cNvSpPr>
            <a:spLocks noChangeShapeType="1"/>
          </p:cNvSpPr>
          <p:nvPr/>
        </p:nvSpPr>
        <p:spPr bwMode="auto">
          <a:xfrm>
            <a:off x="0" y="6524625"/>
            <a:ext cx="9144000" cy="0"/>
          </a:xfrm>
          <a:prstGeom prst="line">
            <a:avLst/>
          </a:prstGeom>
          <a:noFill/>
          <a:ln w="38100" cmpd="dbl">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5306" name="Text Box 26"/>
          <p:cNvSpPr txBox="1">
            <a:spLocks noChangeArrowheads="1"/>
          </p:cNvSpPr>
          <p:nvPr/>
        </p:nvSpPr>
        <p:spPr bwMode="auto">
          <a:xfrm>
            <a:off x="-36513" y="6540500"/>
            <a:ext cx="33131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altLang="en-US" sz="1400" i="1"/>
              <a:t>Hazard, Risk,Tectonics,Faults</a:t>
            </a:r>
          </a:p>
        </p:txBody>
      </p:sp>
    </p:spTree>
    <p:extLst>
      <p:ext uri="{BB962C8B-B14F-4D97-AF65-F5344CB8AC3E}">
        <p14:creationId xmlns:p14="http://schemas.microsoft.com/office/powerpoint/2010/main" val="3112281268"/>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2" name="Rectangle 3"/>
          <p:cNvSpPr>
            <a:spLocks noChangeArrowheads="1"/>
          </p:cNvSpPr>
          <p:nvPr/>
        </p:nvSpPr>
        <p:spPr bwMode="auto">
          <a:xfrm>
            <a:off x="2214563" y="20193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pic>
        <p:nvPicPr>
          <p:cNvPr id="56323" name="Picture 2" descr="Central_Americ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063" y="1785938"/>
            <a:ext cx="7842250" cy="468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4" name="Text Box 5"/>
          <p:cNvSpPr txBox="1">
            <a:spLocks noChangeArrowheads="1"/>
          </p:cNvSpPr>
          <p:nvPr/>
        </p:nvSpPr>
        <p:spPr bwMode="auto">
          <a:xfrm>
            <a:off x="304800" y="228600"/>
            <a:ext cx="8534400"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GB" altLang="en-US" sz="2800" b="1"/>
              <a:t>Convergence of Cocos and Caribbean plates in the Middle America subduction trench off the Pacific coast of Central America</a:t>
            </a:r>
          </a:p>
        </p:txBody>
      </p:sp>
      <p:sp>
        <p:nvSpPr>
          <p:cNvPr id="56325" name="Text Box 4"/>
          <p:cNvSpPr txBox="1">
            <a:spLocks noChangeArrowheads="1"/>
          </p:cNvSpPr>
          <p:nvPr/>
        </p:nvSpPr>
        <p:spPr bwMode="auto">
          <a:xfrm>
            <a:off x="7812088" y="6553200"/>
            <a:ext cx="13319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altLang="en-US" sz="1400"/>
              <a:t>Dr. Sinan Akkar</a:t>
            </a:r>
          </a:p>
        </p:txBody>
      </p:sp>
      <p:sp>
        <p:nvSpPr>
          <p:cNvPr id="56326" name="Line 5"/>
          <p:cNvSpPr>
            <a:spLocks noChangeShapeType="1"/>
          </p:cNvSpPr>
          <p:nvPr/>
        </p:nvSpPr>
        <p:spPr bwMode="auto">
          <a:xfrm>
            <a:off x="0" y="6524625"/>
            <a:ext cx="9144000" cy="0"/>
          </a:xfrm>
          <a:prstGeom prst="line">
            <a:avLst/>
          </a:prstGeom>
          <a:noFill/>
          <a:ln w="38100" cmpd="dbl">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27" name="Text Box 26"/>
          <p:cNvSpPr txBox="1">
            <a:spLocks noChangeArrowheads="1"/>
          </p:cNvSpPr>
          <p:nvPr/>
        </p:nvSpPr>
        <p:spPr bwMode="auto">
          <a:xfrm>
            <a:off x="-36513" y="6540500"/>
            <a:ext cx="33131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altLang="en-US" sz="1400" i="1"/>
              <a:t>Hazard, Risk,Tectonics,Faults</a:t>
            </a:r>
          </a:p>
        </p:txBody>
      </p:sp>
    </p:spTree>
    <p:extLst>
      <p:ext uri="{BB962C8B-B14F-4D97-AF65-F5344CB8AC3E}">
        <p14:creationId xmlns:p14="http://schemas.microsoft.com/office/powerpoint/2010/main" val="1184038837"/>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7346" name="Picture 2" descr="tranform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905000"/>
            <a:ext cx="6705600" cy="436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7" name="Rectangle 3"/>
          <p:cNvSpPr>
            <a:spLocks noChangeArrowheads="1"/>
          </p:cNvSpPr>
          <p:nvPr/>
        </p:nvSpPr>
        <p:spPr bwMode="auto">
          <a:xfrm>
            <a:off x="1219200" y="1905000"/>
            <a:ext cx="6705600" cy="4419600"/>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57348" name="Text Box 4"/>
          <p:cNvSpPr txBox="1">
            <a:spLocks noChangeArrowheads="1"/>
          </p:cNvSpPr>
          <p:nvPr/>
        </p:nvSpPr>
        <p:spPr bwMode="auto">
          <a:xfrm>
            <a:off x="304800" y="228600"/>
            <a:ext cx="8458200"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GB" altLang="en-US" sz="2800" b="1"/>
              <a:t>Direction of lateral movement at transform boundaries can also be determined from fault plane solution “beach balls” </a:t>
            </a:r>
          </a:p>
        </p:txBody>
      </p:sp>
      <p:sp>
        <p:nvSpPr>
          <p:cNvPr id="57349" name="Text Box 4"/>
          <p:cNvSpPr txBox="1">
            <a:spLocks noChangeArrowheads="1"/>
          </p:cNvSpPr>
          <p:nvPr/>
        </p:nvSpPr>
        <p:spPr bwMode="auto">
          <a:xfrm>
            <a:off x="7812088" y="6553200"/>
            <a:ext cx="13319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altLang="en-US" sz="1400"/>
              <a:t>Dr. Sinan Akkar</a:t>
            </a:r>
          </a:p>
        </p:txBody>
      </p:sp>
      <p:sp>
        <p:nvSpPr>
          <p:cNvPr id="57350" name="Line 5"/>
          <p:cNvSpPr>
            <a:spLocks noChangeShapeType="1"/>
          </p:cNvSpPr>
          <p:nvPr/>
        </p:nvSpPr>
        <p:spPr bwMode="auto">
          <a:xfrm>
            <a:off x="0" y="6524625"/>
            <a:ext cx="9144000" cy="0"/>
          </a:xfrm>
          <a:prstGeom prst="line">
            <a:avLst/>
          </a:prstGeom>
          <a:noFill/>
          <a:ln w="38100" cmpd="dbl">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51" name="Text Box 26"/>
          <p:cNvSpPr txBox="1">
            <a:spLocks noChangeArrowheads="1"/>
          </p:cNvSpPr>
          <p:nvPr/>
        </p:nvSpPr>
        <p:spPr bwMode="auto">
          <a:xfrm>
            <a:off x="-36513" y="6540500"/>
            <a:ext cx="33131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altLang="en-US" sz="1400" i="1"/>
              <a:t>Hazard, Risk,Tectonics,Faults</a:t>
            </a:r>
          </a:p>
        </p:txBody>
      </p:sp>
    </p:spTree>
    <p:extLst>
      <p:ext uri="{BB962C8B-B14F-4D97-AF65-F5344CB8AC3E}">
        <p14:creationId xmlns:p14="http://schemas.microsoft.com/office/powerpoint/2010/main" val="188205185"/>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36" name="Rectangle 12"/>
          <p:cNvSpPr>
            <a:spLocks noChangeArrowheads="1"/>
          </p:cNvSpPr>
          <p:nvPr/>
        </p:nvSpPr>
        <p:spPr bwMode="auto">
          <a:xfrm>
            <a:off x="1258888" y="523875"/>
            <a:ext cx="6913562" cy="1328738"/>
          </a:xfrm>
          <a:prstGeom prst="rect">
            <a:avLst/>
          </a:prstGeom>
          <a:noFill/>
          <a:ln w="9525">
            <a:noFill/>
            <a:miter lim="800000"/>
            <a:headEnd/>
            <a:tailEnd/>
          </a:ln>
          <a:effectLst/>
        </p:spPr>
        <p:txBody>
          <a:bodyPr>
            <a:spAutoFit/>
          </a:bodyPr>
          <a:lstStyle/>
          <a:p>
            <a:pPr marL="342900" indent="-342900">
              <a:defRPr/>
            </a:pPr>
            <a:r>
              <a:rPr lang="en-US" altLang="en-US" b="1" i="1">
                <a:solidFill>
                  <a:srgbClr val="FF0000"/>
                </a:solidFill>
                <a:effectLst>
                  <a:outerShdw blurRad="38100" dist="38100" dir="2700000" algn="tl">
                    <a:srgbClr val="C0C0C0"/>
                  </a:outerShdw>
                </a:effectLst>
                <a:latin typeface="Arial" pitchFamily="34" charset="0"/>
              </a:rPr>
              <a:t>Along plate boundaries, faulting reflects the motion of plates</a:t>
            </a:r>
            <a:r>
              <a:rPr lang="en-US" altLang="en-US">
                <a:latin typeface="Arial" pitchFamily="34" charset="0"/>
              </a:rPr>
              <a:t>.</a:t>
            </a:r>
            <a:endParaRPr lang="tr-TR" altLang="en-US">
              <a:latin typeface="Arial" pitchFamily="34" charset="0"/>
            </a:endParaRPr>
          </a:p>
          <a:p>
            <a:pPr marL="342900" indent="-342900">
              <a:lnSpc>
                <a:spcPct val="50000"/>
              </a:lnSpc>
              <a:defRPr/>
            </a:pPr>
            <a:endParaRPr lang="en-US" altLang="en-US">
              <a:latin typeface="Arial" pitchFamily="34" charset="0"/>
            </a:endParaRPr>
          </a:p>
          <a:p>
            <a:pPr marL="800100" lvl="1" indent="-342900">
              <a:defRPr/>
            </a:pPr>
            <a:r>
              <a:rPr lang="en-US" altLang="en-US" b="1">
                <a:latin typeface="Arial" pitchFamily="34" charset="0"/>
              </a:rPr>
              <a:t>Divergent Boundary</a:t>
            </a:r>
            <a:r>
              <a:rPr lang="en-US" altLang="en-US">
                <a:latin typeface="Arial" pitchFamily="34" charset="0"/>
              </a:rPr>
              <a:t> = </a:t>
            </a:r>
            <a:r>
              <a:rPr lang="en-US" altLang="en-US" b="1">
                <a:latin typeface="Arial" pitchFamily="34" charset="0"/>
              </a:rPr>
              <a:t>Normal Faulting</a:t>
            </a:r>
          </a:p>
          <a:p>
            <a:pPr marL="800100" lvl="1" indent="-342900">
              <a:defRPr/>
            </a:pPr>
            <a:r>
              <a:rPr lang="en-US" altLang="en-US" b="1">
                <a:latin typeface="Arial" pitchFamily="34" charset="0"/>
              </a:rPr>
              <a:t>Convergent Boundary</a:t>
            </a:r>
            <a:r>
              <a:rPr lang="en-US" altLang="en-US">
                <a:latin typeface="Arial" pitchFamily="34" charset="0"/>
              </a:rPr>
              <a:t> = </a:t>
            </a:r>
            <a:r>
              <a:rPr lang="en-US" altLang="en-US" b="1">
                <a:latin typeface="Arial" pitchFamily="34" charset="0"/>
              </a:rPr>
              <a:t>Reverse Faulting</a:t>
            </a:r>
          </a:p>
          <a:p>
            <a:pPr marL="800100" lvl="1" indent="-342900">
              <a:defRPr/>
            </a:pPr>
            <a:r>
              <a:rPr lang="en-US" altLang="en-US" b="1">
                <a:latin typeface="Arial" pitchFamily="34" charset="0"/>
              </a:rPr>
              <a:t>Transform Boundary</a:t>
            </a:r>
            <a:r>
              <a:rPr lang="en-US" altLang="en-US">
                <a:latin typeface="Arial" pitchFamily="34" charset="0"/>
              </a:rPr>
              <a:t> = </a:t>
            </a:r>
            <a:r>
              <a:rPr lang="en-US" altLang="en-US" b="1">
                <a:latin typeface="Arial" pitchFamily="34" charset="0"/>
              </a:rPr>
              <a:t>Strike-Slip Faulting</a:t>
            </a:r>
            <a:endParaRPr lang="tr-TR" b="1">
              <a:latin typeface="Arial" pitchFamily="34" charset="0"/>
            </a:endParaRPr>
          </a:p>
        </p:txBody>
      </p:sp>
      <p:sp>
        <p:nvSpPr>
          <p:cNvPr id="12294" name="Text Box 13"/>
          <p:cNvSpPr txBox="1">
            <a:spLocks noChangeArrowheads="1"/>
          </p:cNvSpPr>
          <p:nvPr/>
        </p:nvSpPr>
        <p:spPr bwMode="auto">
          <a:xfrm>
            <a:off x="1387475" y="1831975"/>
            <a:ext cx="2520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tr-TR" altLang="en-US" sz="1600"/>
              <a:t>Normal faults</a:t>
            </a:r>
          </a:p>
        </p:txBody>
      </p:sp>
      <p:sp>
        <p:nvSpPr>
          <p:cNvPr id="12295" name="Text Box 14"/>
          <p:cNvSpPr txBox="1">
            <a:spLocks noChangeArrowheads="1"/>
          </p:cNvSpPr>
          <p:nvPr/>
        </p:nvSpPr>
        <p:spPr bwMode="auto">
          <a:xfrm>
            <a:off x="5148263" y="1844675"/>
            <a:ext cx="2520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tr-TR" altLang="en-US" sz="1600"/>
              <a:t>Reverse faults</a:t>
            </a:r>
          </a:p>
        </p:txBody>
      </p:sp>
      <p:sp>
        <p:nvSpPr>
          <p:cNvPr id="12296" name="Text Box 15"/>
          <p:cNvSpPr txBox="1">
            <a:spLocks noChangeArrowheads="1"/>
          </p:cNvSpPr>
          <p:nvPr/>
        </p:nvSpPr>
        <p:spPr bwMode="auto">
          <a:xfrm>
            <a:off x="3276600" y="6165850"/>
            <a:ext cx="2520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tr-TR" altLang="en-US" sz="1600"/>
              <a:t>Transform faults</a:t>
            </a:r>
          </a:p>
        </p:txBody>
      </p:sp>
      <p:sp>
        <p:nvSpPr>
          <p:cNvPr id="12297" name="Text Box 4"/>
          <p:cNvSpPr txBox="1">
            <a:spLocks noChangeArrowheads="1"/>
          </p:cNvSpPr>
          <p:nvPr/>
        </p:nvSpPr>
        <p:spPr bwMode="auto">
          <a:xfrm>
            <a:off x="7812088" y="6553200"/>
            <a:ext cx="13319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altLang="en-US" sz="1400"/>
              <a:t>Dr. Sinan Akkar</a:t>
            </a:r>
          </a:p>
        </p:txBody>
      </p:sp>
      <p:sp>
        <p:nvSpPr>
          <p:cNvPr id="12298" name="Line 5"/>
          <p:cNvSpPr>
            <a:spLocks noChangeShapeType="1"/>
          </p:cNvSpPr>
          <p:nvPr/>
        </p:nvSpPr>
        <p:spPr bwMode="auto">
          <a:xfrm>
            <a:off x="0" y="6524625"/>
            <a:ext cx="9144000" cy="0"/>
          </a:xfrm>
          <a:prstGeom prst="line">
            <a:avLst/>
          </a:prstGeom>
          <a:noFill/>
          <a:ln w="38100" cmpd="dbl">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99" name="Text Box 26"/>
          <p:cNvSpPr txBox="1">
            <a:spLocks noChangeArrowheads="1"/>
          </p:cNvSpPr>
          <p:nvPr/>
        </p:nvSpPr>
        <p:spPr bwMode="auto">
          <a:xfrm>
            <a:off x="-36513" y="6540500"/>
            <a:ext cx="33131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altLang="en-US" sz="1400" i="1"/>
              <a:t>Hazard, Risk,Tectonics,Faults</a:t>
            </a:r>
          </a:p>
        </p:txBody>
      </p:sp>
      <p:graphicFrame>
        <p:nvGraphicFramePr>
          <p:cNvPr id="12290" name="Object 1"/>
          <p:cNvGraphicFramePr>
            <a:graphicFrameLocks noChangeAspect="1"/>
          </p:cNvGraphicFramePr>
          <p:nvPr/>
        </p:nvGraphicFramePr>
        <p:xfrm>
          <a:off x="838200" y="2230438"/>
          <a:ext cx="3770313" cy="2011362"/>
        </p:xfrm>
        <a:graphic>
          <a:graphicData uri="http://schemas.openxmlformats.org/presentationml/2006/ole">
            <mc:AlternateContent xmlns:mc="http://schemas.openxmlformats.org/markup-compatibility/2006">
              <mc:Choice xmlns:v="urn:schemas-microsoft-com:vml" Requires="v">
                <p:oleObj spid="_x0000_s315424" name="Image" r:id="rId4" imgW="7238095" imgH="3860317" progId="Photoshop.Image.7">
                  <p:embed/>
                </p:oleObj>
              </mc:Choice>
              <mc:Fallback>
                <p:oleObj name="Image" r:id="rId4" imgW="7238095" imgH="3860317" progId="Photoshop.Image.7">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2230438"/>
                        <a:ext cx="3770313" cy="2011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291" name="Object 2"/>
          <p:cNvGraphicFramePr>
            <a:graphicFrameLocks noChangeAspect="1"/>
          </p:cNvGraphicFramePr>
          <p:nvPr/>
        </p:nvGraphicFramePr>
        <p:xfrm>
          <a:off x="5003800" y="2209800"/>
          <a:ext cx="3771900" cy="2011363"/>
        </p:xfrm>
        <a:graphic>
          <a:graphicData uri="http://schemas.openxmlformats.org/presentationml/2006/ole">
            <mc:AlternateContent xmlns:mc="http://schemas.openxmlformats.org/markup-compatibility/2006">
              <mc:Choice xmlns:v="urn:schemas-microsoft-com:vml" Requires="v">
                <p:oleObj spid="_x0000_s315425" name="Image" r:id="rId6" imgW="7238095" imgH="3860317" progId="Photoshop.Image.7">
                  <p:embed/>
                </p:oleObj>
              </mc:Choice>
              <mc:Fallback>
                <p:oleObj name="Image" r:id="rId6" imgW="7238095" imgH="3860317" progId="Photoshop.Image.7">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03800" y="2209800"/>
                        <a:ext cx="3771900" cy="2011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292" name="Object 3"/>
          <p:cNvGraphicFramePr>
            <a:graphicFrameLocks noChangeAspect="1"/>
          </p:cNvGraphicFramePr>
          <p:nvPr/>
        </p:nvGraphicFramePr>
        <p:xfrm>
          <a:off x="2692400" y="4206875"/>
          <a:ext cx="3759200" cy="2011363"/>
        </p:xfrm>
        <a:graphic>
          <a:graphicData uri="http://schemas.openxmlformats.org/presentationml/2006/ole">
            <mc:AlternateContent xmlns:mc="http://schemas.openxmlformats.org/markup-compatibility/2006">
              <mc:Choice xmlns:v="urn:schemas-microsoft-com:vml" Requires="v">
                <p:oleObj spid="_x0000_s315426" name="Image" r:id="rId8" imgW="7238095" imgH="3873016" progId="Photoshop.Image.7">
                  <p:embed/>
                </p:oleObj>
              </mc:Choice>
              <mc:Fallback>
                <p:oleObj name="Image" r:id="rId8" imgW="7238095" imgH="3873016" progId="Photoshop.Image.7">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92400" y="4206875"/>
                        <a:ext cx="3759200" cy="2011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146579577"/>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2290</TotalTime>
  <Words>5498</Words>
  <Application>Microsoft Office PowerPoint</Application>
  <PresentationFormat>On-screen Show (4:3)</PresentationFormat>
  <Paragraphs>634</Paragraphs>
  <Slides>128</Slides>
  <Notes>68</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2</vt:i4>
      </vt:variant>
      <vt:variant>
        <vt:lpstr>Slide Titles</vt:lpstr>
      </vt:variant>
      <vt:variant>
        <vt:i4>128</vt:i4>
      </vt:variant>
    </vt:vector>
  </HeadingPairs>
  <TitlesOfParts>
    <vt:vector size="141" baseType="lpstr">
      <vt:lpstr>Arial</vt:lpstr>
      <vt:lpstr>Verdana</vt:lpstr>
      <vt:lpstr>Monotype Corsiva</vt:lpstr>
      <vt:lpstr>Times New Roman</vt:lpstr>
      <vt:lpstr>Dauphin</vt:lpstr>
      <vt:lpstr>Georgia</vt:lpstr>
      <vt:lpstr>Monotype Sorts</vt:lpstr>
      <vt:lpstr>Wingdings</vt:lpstr>
      <vt:lpstr>Times</vt:lpstr>
      <vt:lpstr>Helvetica</vt:lpstr>
      <vt:lpstr>Default Design</vt:lpstr>
      <vt:lpstr>Bitmap Image</vt:lpstr>
      <vt:lpstr>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Hazard</vt:lpstr>
      <vt:lpstr>Population</vt:lpstr>
      <vt:lpstr>“Risk”</vt:lpstr>
      <vt:lpstr>Seismic Hazard: shaking irrespective of consequence</vt:lpstr>
      <vt:lpstr>Earthquake Disasters</vt:lpstr>
      <vt:lpstr>PowerPoint Presentation</vt:lpstr>
      <vt:lpstr>Note</vt:lpstr>
      <vt:lpstr>Bigger Population  Bigger Death Tolls</vt:lpstr>
      <vt:lpstr>PowerPoint Presentation</vt:lpstr>
      <vt:lpstr>PowerPoint Presentation</vt:lpstr>
      <vt:lpstr>PowerPoint Presentation</vt:lpstr>
      <vt:lpstr>PowerPoint Presentation</vt:lpstr>
      <vt:lpstr>Natural Disasters are  Not Natural!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Things that plate tectonics (mostly) explains</vt:lpstr>
      <vt:lpstr>PowerPoint Presentation</vt:lpstr>
      <vt:lpstr>Global Earthquakes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Types of Plate Boundaries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detailed look at one region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vt:lpstr>
      <vt:lpstr>Summary</vt:lpstr>
      <vt:lpstr>PowerPoint Presentation</vt:lpstr>
      <vt:lpstr>What produces earthquakes?</vt:lpstr>
      <vt:lpstr>PowerPoint Presentation</vt:lpstr>
      <vt:lpstr>PowerPoint Presentation</vt:lpstr>
      <vt:lpstr>PowerPoint Presentation</vt:lpstr>
      <vt:lpstr>PowerPoint Presentation</vt:lpstr>
      <vt:lpstr>PowerPoint Presentation</vt:lpstr>
      <vt:lpstr>Or is it the release along faults of strain energy stored in the Earth?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Stress and Strain</vt:lpstr>
      <vt:lpstr>Stress</vt:lpstr>
      <vt:lpstr>Stress</vt:lpstr>
      <vt:lpstr>Strain</vt:lpstr>
      <vt:lpstr>Strain</vt:lpstr>
      <vt:lpstr>Stress-Strain Relation</vt:lpstr>
      <vt:lpstr>Rock Deformation</vt:lpstr>
      <vt:lpstr>Rock Deformation</vt:lpstr>
      <vt:lpstr>Rock Behavior</vt:lpstr>
      <vt:lpstr>Rock Fractures (Faults &amp; Joints)</vt:lpstr>
      <vt:lpstr>Fault Structure</vt:lpstr>
      <vt:lpstr>Elastic Energy</vt:lpstr>
      <vt:lpstr>Earthquakes &amp; Strain</vt:lpstr>
      <vt:lpstr>A “Creeping” Fault</vt:lpstr>
      <vt:lpstr>Fault Friction</vt:lpstr>
      <vt:lpstr>A Locked Fault</vt:lpstr>
      <vt:lpstr>PowerPoint Presentation</vt:lpstr>
      <vt:lpstr>Earthquake Energy</vt:lpstr>
      <vt:lpstr>Reid’s Elastic Rebound Model</vt:lpstr>
      <vt:lpstr>Elastic Rebound:  basic earthquake mechanism</vt:lpstr>
      <vt:lpstr>PowerPoint Presentation</vt:lpstr>
      <vt:lpstr>Reid’s Earthquake Cycle</vt:lpstr>
      <vt:lpstr>PowerPoint Presentation</vt:lpstr>
      <vt:lpstr>PowerPoint Presentation</vt:lpstr>
      <vt:lpstr>Types of Faults; Describing Fault Geometry and the Slip on Faults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Dept. of Civil Eng. - METU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 512 ENGINEERING SEISMOLOGY</dc:title>
  <dc:creator>Sinan Akkar</dc:creator>
  <cp:lastModifiedBy>David Boore</cp:lastModifiedBy>
  <cp:revision>211</cp:revision>
  <dcterms:created xsi:type="dcterms:W3CDTF">2004-08-31T10:38:57Z</dcterms:created>
  <dcterms:modified xsi:type="dcterms:W3CDTF">2013-09-01T19:35:27Z</dcterms:modified>
</cp:coreProperties>
</file>