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7" r:id="rId11"/>
  </p:sldIdLst>
  <p:sldSz cx="9144000" cy="6858000" type="screen4x3"/>
  <p:notesSz cx="6669088" cy="9926638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69900"/>
    <a:srgbClr val="9900CC"/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75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smtClean="0"/>
              <a:t>Click to edit Master text styles</a:t>
            </a:r>
          </a:p>
          <a:p>
            <a:pPr lvl="1"/>
            <a:r>
              <a:rPr lang="tr-TR" noProof="0" smtClean="0"/>
              <a:t>Second level</a:t>
            </a:r>
          </a:p>
          <a:p>
            <a:pPr lvl="2"/>
            <a:r>
              <a:rPr lang="tr-TR" noProof="0" smtClean="0"/>
              <a:t>Third level</a:t>
            </a:r>
          </a:p>
          <a:p>
            <a:pPr lvl="3"/>
            <a:r>
              <a:rPr lang="tr-TR" noProof="0" smtClean="0"/>
              <a:t>Fourth level</a:t>
            </a:r>
          </a:p>
          <a:p>
            <a:pPr lvl="4"/>
            <a:r>
              <a:rPr lang="tr-TR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A087DEA-00F8-4E92-81EA-B8782A73D49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8135967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43CC4A-D72B-405D-974F-26E804A32F9D}" type="slidenum">
              <a:rPr lang="tr-TR" smtClean="0"/>
              <a:pPr/>
              <a:t>1</a:t>
            </a:fld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AB8F4-2F8B-4849-A955-571A401F578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6F185-62D2-46E0-8EB9-52EA8D0A059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B16A6-5F1C-44D2-9330-7D3328EFE8A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913F9-1A5B-406A-899B-82AB8C21DD4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F7F52-AF4C-4E1C-876B-9D37DDF6386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09FDF-88C8-401C-AC28-5219ADF8F7F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7BCAB-C15D-472C-BCF8-BAC98A42C8B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D05E0-721A-45AF-944F-DD73D1CAEBF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3C62A-0544-46F7-8508-B9CE034A936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4B04F-918E-4B22-A8BF-A0AB6B0B11D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69934-D9B1-4956-A5D1-D998CFEDEB7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05CCBD7-A4E8-49AB-91D1-86FCDDAE22D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6"/>
          <p:cNvSpPr txBox="1">
            <a:spLocks noChangeArrowheads="1"/>
          </p:cNvSpPr>
          <p:nvPr/>
        </p:nvSpPr>
        <p:spPr bwMode="auto">
          <a:xfrm>
            <a:off x="0" y="0"/>
            <a:ext cx="5857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400" b="1" dirty="0">
                <a:cs typeface="Arial" pitchFamily="34" charset="0"/>
              </a:rPr>
              <a:t>Rose School Lectures – </a:t>
            </a:r>
            <a:r>
              <a:rPr lang="tr-TR" sz="2400" b="1" dirty="0" smtClean="0">
                <a:cs typeface="Arial" pitchFamily="34" charset="0"/>
              </a:rPr>
              <a:t>20</a:t>
            </a:r>
            <a:r>
              <a:rPr lang="en-US" sz="2400" b="1" dirty="0" smtClean="0">
                <a:cs typeface="Arial" pitchFamily="34" charset="0"/>
              </a:rPr>
              <a:t>13</a:t>
            </a:r>
            <a:endParaRPr lang="tr-TR" sz="2400" b="1" dirty="0">
              <a:cs typeface="Arial" pitchFamily="34" charset="0"/>
            </a:endParaRPr>
          </a:p>
          <a:p>
            <a:r>
              <a:rPr lang="tr-TR" sz="2400" b="1" dirty="0">
                <a:cs typeface="Arial" pitchFamily="34" charset="0"/>
              </a:rPr>
              <a:t>S. Akkar and D. M. Boore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928688" y="1571625"/>
            <a:ext cx="7416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smtClean="0">
                <a:solidFill>
                  <a:srgbClr val="FF0000"/>
                </a:solidFill>
                <a:cs typeface="Arial" pitchFamily="34" charset="0"/>
              </a:rPr>
              <a:t>Engineering </a:t>
            </a:r>
            <a:r>
              <a:rPr lang="en-GB" sz="4000" b="1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tr-TR" sz="4000" b="1" dirty="0">
                <a:solidFill>
                  <a:srgbClr val="FF0000"/>
                </a:solidFill>
                <a:cs typeface="Arial" pitchFamily="34" charset="0"/>
              </a:rPr>
              <a:t>eismology</a:t>
            </a:r>
            <a:r>
              <a:rPr lang="en-GB" sz="40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sz="4000" b="1" dirty="0">
                <a:solidFill>
                  <a:srgbClr val="FF0000"/>
                </a:solidFill>
                <a:cs typeface="Arial" pitchFamily="34" charset="0"/>
              </a:rPr>
              <a:t>&amp;</a:t>
            </a:r>
            <a:r>
              <a:rPr lang="en-GB" sz="4000" b="1" dirty="0">
                <a:solidFill>
                  <a:srgbClr val="FF0000"/>
                </a:solidFill>
                <a:cs typeface="Arial" pitchFamily="34" charset="0"/>
              </a:rPr>
              <a:t> S</a:t>
            </a:r>
            <a:r>
              <a:rPr lang="tr-TR" sz="4000" b="1" dirty="0">
                <a:solidFill>
                  <a:srgbClr val="FF0000"/>
                </a:solidFill>
                <a:cs typeface="Arial" pitchFamily="34" charset="0"/>
              </a:rPr>
              <a:t>eismic</a:t>
            </a:r>
            <a:r>
              <a:rPr lang="en-GB" sz="4000" b="1" dirty="0">
                <a:solidFill>
                  <a:srgbClr val="FF0000"/>
                </a:solidFill>
                <a:cs typeface="Arial" pitchFamily="34" charset="0"/>
              </a:rPr>
              <a:t> H</a:t>
            </a:r>
            <a:r>
              <a:rPr lang="tr-TR" sz="4000" b="1" dirty="0">
                <a:solidFill>
                  <a:srgbClr val="FF0000"/>
                </a:solidFill>
                <a:cs typeface="Arial" pitchFamily="34" charset="0"/>
              </a:rPr>
              <a:t>azard</a:t>
            </a:r>
            <a:r>
              <a:rPr lang="en-GB" sz="4000" b="1" dirty="0">
                <a:solidFill>
                  <a:srgbClr val="FF0000"/>
                </a:solidFill>
                <a:cs typeface="Arial" pitchFamily="34" charset="0"/>
              </a:rPr>
              <a:t> A</a:t>
            </a:r>
            <a:r>
              <a:rPr lang="tr-TR" sz="4000" b="1" dirty="0">
                <a:solidFill>
                  <a:srgbClr val="FF0000"/>
                </a:solidFill>
                <a:cs typeface="Arial" pitchFamily="34" charset="0"/>
              </a:rPr>
              <a:t>ssessment</a:t>
            </a:r>
            <a:endParaRPr lang="en-GB" sz="4000" b="1" dirty="0">
              <a:solidFill>
                <a:srgbClr val="FF0000"/>
              </a:solidFill>
              <a:cs typeface="Arial" pitchFamily="34" charset="0"/>
            </a:endParaRPr>
          </a:p>
          <a:p>
            <a:pPr algn="ctr"/>
            <a:endParaRPr lang="tr-TR" sz="4000" b="1" dirty="0">
              <a:solidFill>
                <a:srgbClr val="FFFF00"/>
              </a:solidFill>
            </a:endParaRPr>
          </a:p>
          <a:p>
            <a:pPr algn="ctr"/>
            <a:r>
              <a:rPr lang="en-GB" sz="3600" b="1" dirty="0"/>
              <a:t>H</a:t>
            </a:r>
            <a:r>
              <a:rPr lang="tr-TR" sz="3600" b="1" dirty="0"/>
              <a:t>AZARD</a:t>
            </a:r>
            <a:r>
              <a:rPr lang="en-GB" sz="3600" b="1" dirty="0"/>
              <a:t> and R</a:t>
            </a:r>
            <a:r>
              <a:rPr lang="tr-TR" sz="3600" b="1" dirty="0"/>
              <a:t>ISK,</a:t>
            </a:r>
            <a:r>
              <a:rPr lang="en-GB" sz="3600" b="1" dirty="0"/>
              <a:t> T</a:t>
            </a:r>
            <a:r>
              <a:rPr lang="tr-TR" sz="3600" b="1" dirty="0"/>
              <a:t>ECTONICS,</a:t>
            </a:r>
            <a:r>
              <a:rPr lang="en-GB" sz="3600" b="1" dirty="0"/>
              <a:t> E</a:t>
            </a:r>
            <a:r>
              <a:rPr lang="tr-TR" sz="3600" b="1" dirty="0"/>
              <a:t>ARTHQUAKES</a:t>
            </a:r>
            <a:r>
              <a:rPr lang="en-GB" sz="3600" b="1" dirty="0"/>
              <a:t> </a:t>
            </a:r>
            <a:r>
              <a:rPr lang="tr-TR" sz="3600" b="1" dirty="0"/>
              <a:t>and</a:t>
            </a:r>
            <a:r>
              <a:rPr lang="en-GB" sz="3600" b="1" dirty="0"/>
              <a:t> F</a:t>
            </a:r>
            <a:r>
              <a:rPr lang="tr-TR" sz="3600" b="1" dirty="0"/>
              <a:t>AULTS</a:t>
            </a:r>
            <a:r>
              <a:rPr lang="en-GB" sz="3600" dirty="0"/>
              <a:t> </a:t>
            </a:r>
            <a:endParaRPr lang="en-GB" sz="36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Instructors</a:t>
            </a:r>
          </a:p>
          <a:p>
            <a:pPr lvl="1"/>
            <a:r>
              <a:rPr lang="en-US" dirty="0" err="1" smtClean="0"/>
              <a:t>Sinan</a:t>
            </a:r>
            <a:r>
              <a:rPr lang="en-US" dirty="0" smtClean="0"/>
              <a:t> </a:t>
            </a:r>
            <a:r>
              <a:rPr lang="en-US" dirty="0" err="1" smtClean="0"/>
              <a:t>Akkar</a:t>
            </a:r>
            <a:endParaRPr lang="en-US" dirty="0" smtClean="0"/>
          </a:p>
          <a:p>
            <a:pPr lvl="1"/>
            <a:r>
              <a:rPr lang="en-US" dirty="0" smtClean="0"/>
              <a:t>David Boore</a:t>
            </a:r>
          </a:p>
          <a:p>
            <a:r>
              <a:rPr lang="en-US" dirty="0" smtClean="0"/>
              <a:t>Teaching Assistant</a:t>
            </a:r>
          </a:p>
          <a:p>
            <a:pPr lvl="1"/>
            <a:r>
              <a:rPr lang="en-US" dirty="0" smtClean="0"/>
              <a:t>Luis Rodriguez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My Contact Information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David M. Boore</a:t>
            </a:r>
          </a:p>
          <a:p>
            <a:r>
              <a:rPr lang="en-US" smtClean="0"/>
              <a:t>boore@usgs.gov</a:t>
            </a:r>
          </a:p>
          <a:p>
            <a:r>
              <a:rPr lang="en-US" smtClean="0"/>
              <a:t>http://www.daveboore.com</a:t>
            </a:r>
          </a:p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674872-FC3A-45E5-84B4-FE1B7A1DCC6A}" type="slidenum">
              <a:rPr lang="tr-TR" smtClean="0"/>
              <a:pPr/>
              <a:t>3</a:t>
            </a:fld>
            <a:endParaRPr lang="tr-TR" smtClean="0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tr-TR"/>
              <a:t>USGS - DAVID BOORE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1760" y="0"/>
            <a:ext cx="9252520" cy="7704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Online Software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SMSIM</a:t>
            </a:r>
            <a:r>
              <a:rPr lang="en-US" sz="2800" dirty="0" smtClean="0"/>
              <a:t> (stochastic model simulations and site amplification using full resonant and square-root impedance simulations)</a:t>
            </a:r>
          </a:p>
          <a:p>
            <a:r>
              <a:rPr lang="en-US" sz="2800" b="1" dirty="0" smtClean="0"/>
              <a:t>TSPP</a:t>
            </a:r>
            <a:r>
              <a:rPr lang="en-US" sz="2800" dirty="0" smtClean="0"/>
              <a:t> (a collection of FORTRAN programs for processing and manipulating time series )</a:t>
            </a:r>
          </a:p>
          <a:p>
            <a:r>
              <a:rPr lang="en-US" sz="2800" b="1" dirty="0" smtClean="0"/>
              <a:t>BSSA14_GM_TMR</a:t>
            </a:r>
            <a:r>
              <a:rPr lang="en-US" sz="2800" dirty="0" smtClean="0"/>
              <a:t> (Evaluate the recent Boore et al. PEER NGA ground-motion prediction equations (GMPEs))</a:t>
            </a:r>
          </a:p>
          <a:p>
            <a:endParaRPr lang="en-US" sz="2800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05E8F7-4E79-4037-BB88-7EA04161D295}" type="slidenum">
              <a:rPr lang="tr-TR" smtClean="0"/>
              <a:pPr/>
              <a:t>5</a:t>
            </a:fld>
            <a:endParaRPr lang="tr-TR" smtClean="0"/>
          </a:p>
        </p:txBody>
      </p:sp>
      <p:sp>
        <p:nvSpPr>
          <p:cNvPr id="2150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tr-TR"/>
              <a:t>USGS - DAVID BOORE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7772400" cy="1470025"/>
          </a:xfrm>
        </p:spPr>
        <p:txBody>
          <a:bodyPr/>
          <a:lstStyle/>
          <a:p>
            <a:r>
              <a:rPr lang="en-US" dirty="0" smtClean="0"/>
              <a:t>Course Schedule: Week 1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828800"/>
          <a:ext cx="8382001" cy="2819401"/>
        </p:xfrm>
        <a:graphic>
          <a:graphicData uri="http://schemas.openxmlformats.org/drawingml/2006/table">
            <a:tbl>
              <a:tblPr/>
              <a:tblGrid>
                <a:gridCol w="799607"/>
                <a:gridCol w="876447"/>
                <a:gridCol w="2404019"/>
                <a:gridCol w="703121"/>
                <a:gridCol w="2655918"/>
                <a:gridCol w="942889"/>
              </a:tblGrid>
              <a:tr h="4187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Arial"/>
                          <a:ea typeface="Times New Roman"/>
                          <a:cs typeface="Times New Roman"/>
                        </a:rPr>
                        <a:t>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DATE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MORNING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Lecturer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AFTERNOON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Prepared by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1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Monday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2nd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Hazard and Risk; Tectonics; Earthquakes &amp; Faults 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1: SeisVol, Relative plate motion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09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Tuesday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3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rd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Seismic Waves and Seismographs, Earthquake Location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2: Waves; Travel-time curves; Geometrical spreading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1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Wednesday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4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Magnitudes &amp; Mechanism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3: Location exercise using real data; fault plane solutions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1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Thursday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5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Earthquake Source Parameters,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4: Calculation of magnitude, moment and Δσ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1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Friday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GB" sz="1200" baseline="30000" dirty="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 September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7772400" cy="1470025"/>
          </a:xfrm>
        </p:spPr>
        <p:txBody>
          <a:bodyPr/>
          <a:lstStyle/>
          <a:p>
            <a:r>
              <a:rPr lang="en-US" dirty="0" smtClean="0"/>
              <a:t>Course Schedule: Week 2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752600"/>
          <a:ext cx="7619999" cy="3606252"/>
        </p:xfrm>
        <a:graphic>
          <a:graphicData uri="http://schemas.openxmlformats.org/drawingml/2006/table">
            <a:tbl>
              <a:tblPr/>
              <a:tblGrid>
                <a:gridCol w="726915"/>
                <a:gridCol w="949485"/>
                <a:gridCol w="2032756"/>
                <a:gridCol w="639201"/>
                <a:gridCol w="2414471"/>
                <a:gridCol w="857171"/>
              </a:tblGrid>
              <a:tr h="434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Arial"/>
                          <a:ea typeface="Times New Roman"/>
                          <a:cs typeface="Times New Roman"/>
                        </a:rPr>
                        <a:t>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DATE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MORNING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Lecturer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AFTERNOON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Prepared by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5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Monday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Characterisation of Strong-Motion (Processing of data)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5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:</a:t>
                      </a: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Processing of Strong-Motion Accelerograms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Tuesday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Properties of data from observations (source, path and site effects on gm)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6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Estimating Scaling &amp; Attenuation Parameters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5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Wednesday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11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Ground Motion Simulations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7: Strong-Motion Regressions; Predictions Eqns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5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Thursday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12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Ground Motion Prediction Equations form Observations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8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: Simulations (</a:t>
                      </a: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SMSIM &amp; EXSIM)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5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Friday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13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7772400" cy="1470025"/>
          </a:xfrm>
        </p:spPr>
        <p:txBody>
          <a:bodyPr/>
          <a:lstStyle/>
          <a:p>
            <a:r>
              <a:rPr lang="en-US" dirty="0" smtClean="0"/>
              <a:t>Course Schedule: Week 3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524000"/>
          <a:ext cx="7619999" cy="3748557"/>
        </p:xfrm>
        <a:graphic>
          <a:graphicData uri="http://schemas.openxmlformats.org/drawingml/2006/table">
            <a:tbl>
              <a:tblPr/>
              <a:tblGrid>
                <a:gridCol w="726915"/>
                <a:gridCol w="949485"/>
                <a:gridCol w="2032756"/>
                <a:gridCol w="639201"/>
                <a:gridCol w="2414471"/>
                <a:gridCol w="857171"/>
              </a:tblGrid>
              <a:tr h="3875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Arial"/>
                          <a:ea typeface="Times New Roman"/>
                          <a:cs typeface="Times New Roman"/>
                        </a:rPr>
                        <a:t>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DATE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MORNING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Lecturer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AFTERNOON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Prepared by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Monday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16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Site Effects on Ground Motion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 dirty="0">
                          <a:latin typeface="Arial"/>
                          <a:ea typeface="Times New Roman"/>
                          <a:cs typeface="Times New Roman"/>
                        </a:rPr>
                        <a:t>Practicum 9: Site amplification </a:t>
                      </a:r>
                      <a:r>
                        <a:rPr lang="en-GB" sz="1200" i="1" dirty="0" smtClean="0">
                          <a:latin typeface="Arial"/>
                          <a:ea typeface="Times New Roman"/>
                          <a:cs typeface="Times New Roman"/>
                        </a:rPr>
                        <a:t>(STRATA</a:t>
                      </a:r>
                      <a:r>
                        <a:rPr lang="en-GB" sz="1200" i="1" dirty="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9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Tuesday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17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Seismicity: Data and Models </a:t>
                      </a:r>
                      <a:r>
                        <a:rPr lang="en-GB" sz="1200" dirty="0" err="1">
                          <a:latin typeface="Arial"/>
                          <a:ea typeface="Times New Roman"/>
                          <a:cs typeface="Times New Roman"/>
                        </a:rPr>
                        <a:t>Macroseismic</a:t>
                      </a: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 Intensity &amp; Source Characterization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10: Earthquake Catalogues &amp; Recurrence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Wednesday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18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Seismic Hazard Assessment: Overview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11: Construction of Seismic Scenarios and PSHA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9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Thursday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19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Probabilistic Seismic Hazard Assessment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12: Review of published hazard assessments CRISIS 2007, SEISRISK III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Friday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20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7772400" cy="1470025"/>
          </a:xfrm>
        </p:spPr>
        <p:txBody>
          <a:bodyPr/>
          <a:lstStyle/>
          <a:p>
            <a:r>
              <a:rPr lang="en-US" dirty="0" smtClean="0"/>
              <a:t>Course Schedule: Week 4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676400"/>
          <a:ext cx="7848598" cy="3505198"/>
        </p:xfrm>
        <a:graphic>
          <a:graphicData uri="http://schemas.openxmlformats.org/drawingml/2006/table">
            <a:tbl>
              <a:tblPr/>
              <a:tblGrid>
                <a:gridCol w="748722"/>
                <a:gridCol w="1003878"/>
                <a:gridCol w="2067830"/>
                <a:gridCol w="658377"/>
                <a:gridCol w="2486905"/>
                <a:gridCol w="882886"/>
              </a:tblGrid>
              <a:tr h="4077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latin typeface="Arial"/>
                          <a:ea typeface="Times New Roman"/>
                          <a:cs typeface="Times New Roman"/>
                        </a:rPr>
                        <a:t>DAY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DATE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MORNING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Lecturer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AFTERNOON ( 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Arial"/>
                          <a:ea typeface="Times New Roman"/>
                          <a:cs typeface="Times New Roman"/>
                        </a:rPr>
                        <a:t>Prepared by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4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Monday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23rd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Hazard Maps and Seismic Design Codes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13: Logic-trees for PSHA &amp; Code Spectra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  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4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Tuesday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24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 dirty="0">
                          <a:latin typeface="Arial"/>
                          <a:ea typeface="Times New Roman"/>
                          <a:cs typeface="Times New Roman"/>
                        </a:rPr>
                        <a:t>Selecting and scaling </a:t>
                      </a:r>
                      <a:r>
                        <a:rPr lang="en-GB" sz="1200" i="1" dirty="0" err="1">
                          <a:latin typeface="Arial"/>
                          <a:ea typeface="Times New Roman"/>
                          <a:cs typeface="Times New Roman"/>
                        </a:rPr>
                        <a:t>accelerograms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14: Hazard Assessment Workshop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4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Wednesday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25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1">
                          <a:latin typeface="Arial"/>
                          <a:ea typeface="Times New Roman"/>
                          <a:cs typeface="Times New Roman"/>
                        </a:rPr>
                        <a:t>Presentations on Hazard Assessment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SA-DMB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Practicum 15: Presentations on Hazard Assessment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SA-DMB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4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Thursday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26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Final Examination</a:t>
                      </a:r>
                      <a:r>
                        <a:rPr lang="en-GB" sz="1200" i="1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SA-DMB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SA-DMB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4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Friday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27</a:t>
                      </a:r>
                      <a:r>
                        <a:rPr lang="en-GB" sz="1200" baseline="30000">
                          <a:latin typeface="Arial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 September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380" marR="4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evaluation based on 3 elements: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pPr lvl="0"/>
            <a:r>
              <a:rPr lang="en-GB" dirty="0" smtClean="0"/>
              <a:t>Tutorials and exercises (</a:t>
            </a:r>
            <a:r>
              <a:rPr lang="en-GB" dirty="0" smtClean="0"/>
              <a:t>45%)</a:t>
            </a:r>
            <a:endParaRPr lang="en-US" dirty="0" smtClean="0"/>
          </a:p>
          <a:p>
            <a:pPr lvl="0"/>
            <a:r>
              <a:rPr lang="en-GB" dirty="0" smtClean="0"/>
              <a:t>Group oral reports on seismic hazard assessment project on 25</a:t>
            </a:r>
            <a:r>
              <a:rPr lang="en-GB" baseline="30000" dirty="0" smtClean="0"/>
              <a:t>th</a:t>
            </a:r>
            <a:r>
              <a:rPr lang="en-GB" dirty="0" smtClean="0"/>
              <a:t> September </a:t>
            </a:r>
            <a:r>
              <a:rPr lang="en-GB" smtClean="0"/>
              <a:t>(</a:t>
            </a:r>
            <a:r>
              <a:rPr lang="en-GB" smtClean="0"/>
              <a:t>30%)</a:t>
            </a:r>
            <a:endParaRPr lang="en-US" dirty="0" smtClean="0"/>
          </a:p>
          <a:p>
            <a:pPr lvl="0"/>
            <a:r>
              <a:rPr lang="en-GB" dirty="0" smtClean="0"/>
              <a:t>Final examination (25%)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2153</TotalTime>
  <Words>555</Words>
  <Application>Microsoft Office PowerPoint</Application>
  <PresentationFormat>On-screen Show (4:3)</PresentationFormat>
  <Paragraphs>165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Default Design</vt:lpstr>
      <vt:lpstr>Slide 1</vt:lpstr>
      <vt:lpstr>Slide 2</vt:lpstr>
      <vt:lpstr>My Contact Information</vt:lpstr>
      <vt:lpstr>Slide 4</vt:lpstr>
      <vt:lpstr>Online Software</vt:lpstr>
      <vt:lpstr>Course Schedule: Week 1</vt:lpstr>
      <vt:lpstr>Course Schedule: Week 2</vt:lpstr>
      <vt:lpstr>Course Schedule: Week 3</vt:lpstr>
      <vt:lpstr>Course Schedule: Week 4</vt:lpstr>
      <vt:lpstr>Course evaluation based on 3 elements:</vt:lpstr>
    </vt:vector>
  </TitlesOfParts>
  <Company>Dept. of Civil Eng. - METU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 512 ENGINEERING SEISMOLOGY</dc:title>
  <dc:creator>Sinan Akkar</dc:creator>
  <cp:lastModifiedBy>David M. Boore</cp:lastModifiedBy>
  <cp:revision>193</cp:revision>
  <dcterms:created xsi:type="dcterms:W3CDTF">2004-08-31T10:38:57Z</dcterms:created>
  <dcterms:modified xsi:type="dcterms:W3CDTF">2013-08-28T15:35:19Z</dcterms:modified>
</cp:coreProperties>
</file>